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8"/>
  </p:notesMasterIdLst>
  <p:sldIdLst>
    <p:sldId id="333" r:id="rId2"/>
    <p:sldId id="309" r:id="rId3"/>
    <p:sldId id="308" r:id="rId4"/>
    <p:sldId id="310" r:id="rId5"/>
    <p:sldId id="323" r:id="rId6"/>
    <p:sldId id="338" r:id="rId7"/>
    <p:sldId id="339" r:id="rId8"/>
    <p:sldId id="340" r:id="rId9"/>
    <p:sldId id="342" r:id="rId10"/>
    <p:sldId id="343" r:id="rId11"/>
    <p:sldId id="344" r:id="rId12"/>
    <p:sldId id="345" r:id="rId13"/>
    <p:sldId id="346" r:id="rId14"/>
    <p:sldId id="337" r:id="rId15"/>
    <p:sldId id="347" r:id="rId16"/>
    <p:sldId id="348" r:id="rId17"/>
    <p:sldId id="349" r:id="rId18"/>
    <p:sldId id="351" r:id="rId19"/>
    <p:sldId id="350" r:id="rId20"/>
    <p:sldId id="352" r:id="rId21"/>
    <p:sldId id="353" r:id="rId22"/>
    <p:sldId id="354" r:id="rId23"/>
    <p:sldId id="335" r:id="rId24"/>
    <p:sldId id="355" r:id="rId25"/>
    <p:sldId id="356" r:id="rId26"/>
    <p:sldId id="357" r:id="rId27"/>
    <p:sldId id="358" r:id="rId28"/>
    <p:sldId id="359" r:id="rId29"/>
    <p:sldId id="360" r:id="rId30"/>
    <p:sldId id="361" r:id="rId31"/>
    <p:sldId id="362" r:id="rId32"/>
    <p:sldId id="363" r:id="rId33"/>
    <p:sldId id="364" r:id="rId34"/>
    <p:sldId id="365" r:id="rId35"/>
    <p:sldId id="332" r:id="rId36"/>
    <p:sldId id="334" r:id="rId37"/>
  </p:sldIdLst>
  <p:sldSz cx="9144000" cy="5143500" type="screen16x9"/>
  <p:notesSz cx="6858000" cy="9144000"/>
  <p:embeddedFontLst>
    <p:embeddedFont>
      <p:font typeface="Ruda" panose="020B0604020202020204" charset="0"/>
      <p:regular r:id="rId39"/>
      <p:bold r:id="rId40"/>
    </p:embeddedFont>
    <p:embeddedFont>
      <p:font typeface="Bebas Neue" panose="020B0604020202020204" charset="0"/>
      <p:regular r:id="rId41"/>
    </p:embeddedFont>
    <p:embeddedFont>
      <p:font typeface="Big Shoulders Text" panose="020B0604020202020204" charset="0"/>
      <p:regular r:id="rId42"/>
      <p:bold r:id="rId43"/>
    </p:embeddedFont>
    <p:embeddedFont>
      <p:font typeface="Calibri" panose="020F0502020204030204" pitchFamily="34" charset="0"/>
      <p:regular r:id="rId44"/>
      <p:bold r:id="rId45"/>
      <p:italic r:id="rId46"/>
      <p:boldItalic r:id="rId47"/>
    </p:embeddedFont>
    <p:embeddedFont>
      <p:font typeface="Big Shoulders Text Medium" panose="020B0604020202020204" charset="0"/>
      <p:regular r:id="rId48"/>
      <p:bold r:id="rId49"/>
    </p:embeddedFont>
    <p:embeddedFont>
      <p:font typeface="Big Shoulders Text ExtraBold" panose="020B0604020202020204" charset="0"/>
      <p:bold r:id="rId50"/>
    </p:embeddedFont>
    <p:embeddedFont>
      <p:font typeface="Big Shoulders Text SemiBold" panose="020B060402020202020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58B"/>
    <a:srgbClr val="DFFCBC"/>
    <a:srgbClr val="7E3300"/>
    <a:srgbClr val="E25B00"/>
    <a:srgbClr val="EEEEEE"/>
    <a:srgbClr val="DFFDDF"/>
    <a:srgbClr val="EBEEFB"/>
    <a:srgbClr val="6E5A4B"/>
    <a:srgbClr val="FFC3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977B3C-9DA4-476D-B095-33692ABD05B5}">
  <a:tblStyle styleId="{C3977B3C-9DA4-476D-B095-33692ABD05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67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b0f9523dd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b0f9523dd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117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205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982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db0f9523d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db0f9523d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454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b0f9523dd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b0f9523dd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72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db0f9523dd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db0f9523dd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41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db0f9523dd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db0f9523dd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56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62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677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323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dd0c7d16c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dd0c7d16c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07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142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782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567000" y="2991125"/>
            <a:ext cx="69336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000" b="0">
                <a:latin typeface="Big Shoulders Text ExtraBold"/>
                <a:ea typeface="Big Shoulders Text ExtraBold"/>
                <a:cs typeface="Big Shoulders Text ExtraBold"/>
                <a:sym typeface="Big Shoulders Tex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6946100" y="1618700"/>
            <a:ext cx="1223100" cy="1223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0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21" name="Google Shape;21;p3"/>
          <p:cNvSpPr txBox="1">
            <a:spLocks noGrp="1"/>
          </p:cNvSpPr>
          <p:nvPr>
            <p:ph type="subTitle" idx="1"/>
          </p:nvPr>
        </p:nvSpPr>
        <p:spPr>
          <a:xfrm>
            <a:off x="3516300" y="3832925"/>
            <a:ext cx="4854600" cy="598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a:spLocks noGrp="1"/>
          </p:cNvSpPr>
          <p:nvPr>
            <p:ph type="pic" idx="3"/>
          </p:nvPr>
        </p:nvSpPr>
        <p:spPr>
          <a:xfrm flipH="1">
            <a:off x="10028" y="0"/>
            <a:ext cx="9144000" cy="24204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387025" y="1386525"/>
            <a:ext cx="5753700" cy="27861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3" name="Google Shape;43;p8"/>
          <p:cNvSpPr>
            <a:spLocks noGrp="1"/>
          </p:cNvSpPr>
          <p:nvPr>
            <p:ph type="pic" idx="2"/>
          </p:nvPr>
        </p:nvSpPr>
        <p:spPr>
          <a:xfrm>
            <a:off x="5682250" y="2047300"/>
            <a:ext cx="2065800" cy="2065800"/>
          </a:xfrm>
          <a:prstGeom prst="rect">
            <a:avLst/>
          </a:prstGeom>
          <a:noFill/>
          <a:ln w="19050" cap="flat" cmpd="sng">
            <a:solidFill>
              <a:schemeClr val="dk1"/>
            </a:solidFill>
            <a:prstDash val="solid"/>
            <a:round/>
            <a:headEnd type="none" w="sm" len="sm"/>
            <a:tailEnd type="none" w="sm" len="sm"/>
          </a:ln>
        </p:spPr>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1"/>
                </a:solidFill>
                <a:latin typeface="Big Shoulders Text SemiBold"/>
                <a:ea typeface="Big Shoulders Text SemiBold"/>
                <a:cs typeface="Big Shoulders Text SemiBold"/>
                <a:sym typeface="Big Shoulders Text SemiBold"/>
              </a:defRPr>
            </a:lvl1pPr>
            <a:lvl2pPr lvl="1" rtl="0">
              <a:buNone/>
              <a:defRPr>
                <a:solidFill>
                  <a:schemeClr val="dk1"/>
                </a:solidFill>
                <a:latin typeface="Big Shoulders Text SemiBold"/>
                <a:ea typeface="Big Shoulders Text SemiBold"/>
                <a:cs typeface="Big Shoulders Text SemiBold"/>
                <a:sym typeface="Big Shoulders Text SemiBold"/>
              </a:defRPr>
            </a:lvl2pPr>
            <a:lvl3pPr lvl="2" rtl="0">
              <a:buNone/>
              <a:defRPr>
                <a:solidFill>
                  <a:schemeClr val="dk1"/>
                </a:solidFill>
                <a:latin typeface="Big Shoulders Text SemiBold"/>
                <a:ea typeface="Big Shoulders Text SemiBold"/>
                <a:cs typeface="Big Shoulders Text SemiBold"/>
                <a:sym typeface="Big Shoulders Text SemiBold"/>
              </a:defRPr>
            </a:lvl3pPr>
            <a:lvl4pPr lvl="3" rtl="0">
              <a:buNone/>
              <a:defRPr>
                <a:solidFill>
                  <a:schemeClr val="dk1"/>
                </a:solidFill>
                <a:latin typeface="Big Shoulders Text SemiBold"/>
                <a:ea typeface="Big Shoulders Text SemiBold"/>
                <a:cs typeface="Big Shoulders Text SemiBold"/>
                <a:sym typeface="Big Shoulders Text SemiBold"/>
              </a:defRPr>
            </a:lvl4pPr>
            <a:lvl5pPr lvl="4" rtl="0">
              <a:buNone/>
              <a:defRPr>
                <a:solidFill>
                  <a:schemeClr val="dk1"/>
                </a:solidFill>
                <a:latin typeface="Big Shoulders Text SemiBold"/>
                <a:ea typeface="Big Shoulders Text SemiBold"/>
                <a:cs typeface="Big Shoulders Text SemiBold"/>
                <a:sym typeface="Big Shoulders Text SemiBold"/>
              </a:defRPr>
            </a:lvl5pPr>
            <a:lvl6pPr lvl="5" rtl="0">
              <a:buNone/>
              <a:defRPr>
                <a:solidFill>
                  <a:schemeClr val="dk1"/>
                </a:solidFill>
                <a:latin typeface="Big Shoulders Text SemiBold"/>
                <a:ea typeface="Big Shoulders Text SemiBold"/>
                <a:cs typeface="Big Shoulders Text SemiBold"/>
                <a:sym typeface="Big Shoulders Text SemiBold"/>
              </a:defRPr>
            </a:lvl6pPr>
            <a:lvl7pPr lvl="6" rtl="0">
              <a:buNone/>
              <a:defRPr>
                <a:solidFill>
                  <a:schemeClr val="dk1"/>
                </a:solidFill>
                <a:latin typeface="Big Shoulders Text SemiBold"/>
                <a:ea typeface="Big Shoulders Text SemiBold"/>
                <a:cs typeface="Big Shoulders Text SemiBold"/>
                <a:sym typeface="Big Shoulders Text SemiBold"/>
              </a:defRPr>
            </a:lvl7pPr>
            <a:lvl8pPr lvl="7" rtl="0">
              <a:buNone/>
              <a:defRPr>
                <a:solidFill>
                  <a:schemeClr val="dk1"/>
                </a:solidFill>
                <a:latin typeface="Big Shoulders Text SemiBold"/>
                <a:ea typeface="Big Shoulders Text SemiBold"/>
                <a:cs typeface="Big Shoulders Text SemiBold"/>
                <a:sym typeface="Big Shoulders Text SemiBold"/>
              </a:defRPr>
            </a:lvl8pPr>
            <a:lvl9pPr lvl="8" rtl="0">
              <a:buNone/>
              <a:defRPr>
                <a:solidFill>
                  <a:schemeClr val="dk1"/>
                </a:solidFill>
                <a:latin typeface="Big Shoulders Text SemiBold"/>
                <a:ea typeface="Big Shoulders Text SemiBold"/>
                <a:cs typeface="Big Shoulders Text SemiBold"/>
                <a:sym typeface="Big Shoulders Text SemiBold"/>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6019500" y="2718525"/>
            <a:ext cx="2404500" cy="393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000">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8" name="Google Shape;98;p17"/>
          <p:cNvSpPr txBox="1">
            <a:spLocks noGrp="1"/>
          </p:cNvSpPr>
          <p:nvPr>
            <p:ph type="title" idx="2"/>
          </p:nvPr>
        </p:nvSpPr>
        <p:spPr>
          <a:xfrm>
            <a:off x="3369748" y="2718525"/>
            <a:ext cx="2404500" cy="393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000">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99" name="Google Shape;99;p17"/>
          <p:cNvSpPr txBox="1">
            <a:spLocks noGrp="1"/>
          </p:cNvSpPr>
          <p:nvPr>
            <p:ph type="subTitle" idx="1"/>
          </p:nvPr>
        </p:nvSpPr>
        <p:spPr>
          <a:xfrm>
            <a:off x="720001" y="3112113"/>
            <a:ext cx="2404500" cy="88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0" name="Google Shape;100;p17"/>
          <p:cNvSpPr txBox="1">
            <a:spLocks noGrp="1"/>
          </p:cNvSpPr>
          <p:nvPr>
            <p:ph type="subTitle" idx="3"/>
          </p:nvPr>
        </p:nvSpPr>
        <p:spPr>
          <a:xfrm>
            <a:off x="3369741" y="3112113"/>
            <a:ext cx="2404500" cy="88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1" name="Google Shape;101;p17"/>
          <p:cNvSpPr txBox="1">
            <a:spLocks noGrp="1"/>
          </p:cNvSpPr>
          <p:nvPr>
            <p:ph type="title" idx="4"/>
          </p:nvPr>
        </p:nvSpPr>
        <p:spPr>
          <a:xfrm>
            <a:off x="720001" y="2718525"/>
            <a:ext cx="2404500" cy="393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000">
                <a:latin typeface="Arial" panose="020B0604020202020204" pitchFamily="34" charset="0"/>
                <a:cs typeface="Arial" panose="020B06040202020202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2" name="Google Shape;102;p17"/>
          <p:cNvSpPr txBox="1">
            <a:spLocks noGrp="1"/>
          </p:cNvSpPr>
          <p:nvPr>
            <p:ph type="subTitle" idx="5"/>
          </p:nvPr>
        </p:nvSpPr>
        <p:spPr>
          <a:xfrm>
            <a:off x="6019500" y="3112113"/>
            <a:ext cx="2404500" cy="886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191919"/>
                </a:solidFill>
                <a:latin typeface="Arial" panose="020B0604020202020204" pitchFamily="34" charset="0"/>
                <a:cs typeface="Arial" panose="020B060402020202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3" name="Google Shape;103;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 name="Google Shape;10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1"/>
                </a:solidFill>
                <a:latin typeface="Big Shoulders Text SemiBold"/>
                <a:ea typeface="Big Shoulders Text SemiBold"/>
                <a:cs typeface="Big Shoulders Text SemiBold"/>
                <a:sym typeface="Big Shoulders Text SemiBold"/>
              </a:defRPr>
            </a:lvl1pPr>
            <a:lvl2pPr lvl="1" rtl="0">
              <a:buNone/>
              <a:defRPr>
                <a:solidFill>
                  <a:schemeClr val="dk1"/>
                </a:solidFill>
                <a:latin typeface="Big Shoulders Text SemiBold"/>
                <a:ea typeface="Big Shoulders Text SemiBold"/>
                <a:cs typeface="Big Shoulders Text SemiBold"/>
                <a:sym typeface="Big Shoulders Text SemiBold"/>
              </a:defRPr>
            </a:lvl2pPr>
            <a:lvl3pPr lvl="2" rtl="0">
              <a:buNone/>
              <a:defRPr>
                <a:solidFill>
                  <a:schemeClr val="dk1"/>
                </a:solidFill>
                <a:latin typeface="Big Shoulders Text SemiBold"/>
                <a:ea typeface="Big Shoulders Text SemiBold"/>
                <a:cs typeface="Big Shoulders Text SemiBold"/>
                <a:sym typeface="Big Shoulders Text SemiBold"/>
              </a:defRPr>
            </a:lvl3pPr>
            <a:lvl4pPr lvl="3" rtl="0">
              <a:buNone/>
              <a:defRPr>
                <a:solidFill>
                  <a:schemeClr val="dk1"/>
                </a:solidFill>
                <a:latin typeface="Big Shoulders Text SemiBold"/>
                <a:ea typeface="Big Shoulders Text SemiBold"/>
                <a:cs typeface="Big Shoulders Text SemiBold"/>
                <a:sym typeface="Big Shoulders Text SemiBold"/>
              </a:defRPr>
            </a:lvl4pPr>
            <a:lvl5pPr lvl="4" rtl="0">
              <a:buNone/>
              <a:defRPr>
                <a:solidFill>
                  <a:schemeClr val="dk1"/>
                </a:solidFill>
                <a:latin typeface="Big Shoulders Text SemiBold"/>
                <a:ea typeface="Big Shoulders Text SemiBold"/>
                <a:cs typeface="Big Shoulders Text SemiBold"/>
                <a:sym typeface="Big Shoulders Text SemiBold"/>
              </a:defRPr>
            </a:lvl5pPr>
            <a:lvl6pPr lvl="5" rtl="0">
              <a:buNone/>
              <a:defRPr>
                <a:solidFill>
                  <a:schemeClr val="dk1"/>
                </a:solidFill>
                <a:latin typeface="Big Shoulders Text SemiBold"/>
                <a:ea typeface="Big Shoulders Text SemiBold"/>
                <a:cs typeface="Big Shoulders Text SemiBold"/>
                <a:sym typeface="Big Shoulders Text SemiBold"/>
              </a:defRPr>
            </a:lvl6pPr>
            <a:lvl7pPr lvl="6" rtl="0">
              <a:buNone/>
              <a:defRPr>
                <a:solidFill>
                  <a:schemeClr val="dk1"/>
                </a:solidFill>
                <a:latin typeface="Big Shoulders Text SemiBold"/>
                <a:ea typeface="Big Shoulders Text SemiBold"/>
                <a:cs typeface="Big Shoulders Text SemiBold"/>
                <a:sym typeface="Big Shoulders Text SemiBold"/>
              </a:defRPr>
            </a:lvl7pPr>
            <a:lvl8pPr lvl="7" rtl="0">
              <a:buNone/>
              <a:defRPr>
                <a:solidFill>
                  <a:schemeClr val="dk1"/>
                </a:solidFill>
                <a:latin typeface="Big Shoulders Text SemiBold"/>
                <a:ea typeface="Big Shoulders Text SemiBold"/>
                <a:cs typeface="Big Shoulders Text SemiBold"/>
                <a:sym typeface="Big Shoulders Text SemiBold"/>
              </a:defRPr>
            </a:lvl8pPr>
            <a:lvl9pPr lvl="8" rtl="0">
              <a:buNone/>
              <a:defRPr>
                <a:solidFill>
                  <a:schemeClr val="dk1"/>
                </a:solidFill>
                <a:latin typeface="Big Shoulders Text SemiBold"/>
                <a:ea typeface="Big Shoulders Text SemiBold"/>
                <a:cs typeface="Big Shoulders Text SemiBold"/>
                <a:sym typeface="Big Shoulders Text SemiBold"/>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1">
  <p:cSld name="CUSTOM_2_1">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6019500" y="1552050"/>
            <a:ext cx="2404500" cy="393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000" b="0">
                <a:solidFill>
                  <a:schemeClr val="lt1"/>
                </a:solidFill>
                <a:latin typeface="Big Shoulders Text SemiBold"/>
                <a:ea typeface="Big Shoulders Text SemiBold"/>
                <a:cs typeface="Big Shoulders Text SemiBold"/>
                <a:sym typeface="Big Shoulders Text SemiBold"/>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7" name="Google Shape;107;p18"/>
          <p:cNvSpPr txBox="1">
            <a:spLocks noGrp="1"/>
          </p:cNvSpPr>
          <p:nvPr>
            <p:ph type="title" idx="2"/>
          </p:nvPr>
        </p:nvSpPr>
        <p:spPr>
          <a:xfrm>
            <a:off x="3369748" y="1552050"/>
            <a:ext cx="2404500" cy="393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000" b="0">
                <a:solidFill>
                  <a:schemeClr val="lt1"/>
                </a:solidFill>
                <a:latin typeface="Big Shoulders Text SemiBold"/>
                <a:ea typeface="Big Shoulders Text SemiBold"/>
                <a:cs typeface="Big Shoulders Text SemiBold"/>
                <a:sym typeface="Big Shoulders Text SemiBold"/>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08" name="Google Shape;108;p18"/>
          <p:cNvSpPr txBox="1">
            <a:spLocks noGrp="1"/>
          </p:cNvSpPr>
          <p:nvPr>
            <p:ph type="subTitle" idx="1"/>
          </p:nvPr>
        </p:nvSpPr>
        <p:spPr>
          <a:xfrm>
            <a:off x="720001" y="2333275"/>
            <a:ext cx="2404500" cy="886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9" name="Google Shape;109;p18"/>
          <p:cNvSpPr txBox="1">
            <a:spLocks noGrp="1"/>
          </p:cNvSpPr>
          <p:nvPr>
            <p:ph type="subTitle" idx="3"/>
          </p:nvPr>
        </p:nvSpPr>
        <p:spPr>
          <a:xfrm>
            <a:off x="3369741" y="2333275"/>
            <a:ext cx="2404500" cy="886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0" name="Google Shape;110;p18"/>
          <p:cNvSpPr txBox="1">
            <a:spLocks noGrp="1"/>
          </p:cNvSpPr>
          <p:nvPr>
            <p:ph type="title" idx="4"/>
          </p:nvPr>
        </p:nvSpPr>
        <p:spPr>
          <a:xfrm>
            <a:off x="720001" y="1552050"/>
            <a:ext cx="2404500" cy="3936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000" b="0">
                <a:solidFill>
                  <a:schemeClr val="lt1"/>
                </a:solidFill>
                <a:latin typeface="Big Shoulders Text SemiBold"/>
                <a:ea typeface="Big Shoulders Text SemiBold"/>
                <a:cs typeface="Big Shoulders Text SemiBold"/>
                <a:sym typeface="Big Shoulders Text SemiBold"/>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1" name="Google Shape;111;p18"/>
          <p:cNvSpPr txBox="1">
            <a:spLocks noGrp="1"/>
          </p:cNvSpPr>
          <p:nvPr>
            <p:ph type="subTitle" idx="5"/>
          </p:nvPr>
        </p:nvSpPr>
        <p:spPr>
          <a:xfrm>
            <a:off x="6019500" y="2333275"/>
            <a:ext cx="2404500" cy="886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2" name="Google Shape;112;p18"/>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Arial" panose="020B0604020202020204" pitchFamily="34" charset="0"/>
                <a:cs typeface="Arial" panose="020B060402020202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1"/>
                </a:solidFill>
                <a:latin typeface="Big Shoulders Text SemiBold"/>
                <a:ea typeface="Big Shoulders Text SemiBold"/>
                <a:cs typeface="Big Shoulders Text SemiBold"/>
                <a:sym typeface="Big Shoulders Text SemiBold"/>
              </a:defRPr>
            </a:lvl1pPr>
            <a:lvl2pPr lvl="1" rtl="0">
              <a:buNone/>
              <a:defRPr>
                <a:solidFill>
                  <a:schemeClr val="dk1"/>
                </a:solidFill>
                <a:latin typeface="Big Shoulders Text SemiBold"/>
                <a:ea typeface="Big Shoulders Text SemiBold"/>
                <a:cs typeface="Big Shoulders Text SemiBold"/>
                <a:sym typeface="Big Shoulders Text SemiBold"/>
              </a:defRPr>
            </a:lvl2pPr>
            <a:lvl3pPr lvl="2" rtl="0">
              <a:buNone/>
              <a:defRPr>
                <a:solidFill>
                  <a:schemeClr val="dk1"/>
                </a:solidFill>
                <a:latin typeface="Big Shoulders Text SemiBold"/>
                <a:ea typeface="Big Shoulders Text SemiBold"/>
                <a:cs typeface="Big Shoulders Text SemiBold"/>
                <a:sym typeface="Big Shoulders Text SemiBold"/>
              </a:defRPr>
            </a:lvl3pPr>
            <a:lvl4pPr lvl="3" rtl="0">
              <a:buNone/>
              <a:defRPr>
                <a:solidFill>
                  <a:schemeClr val="dk1"/>
                </a:solidFill>
                <a:latin typeface="Big Shoulders Text SemiBold"/>
                <a:ea typeface="Big Shoulders Text SemiBold"/>
                <a:cs typeface="Big Shoulders Text SemiBold"/>
                <a:sym typeface="Big Shoulders Text SemiBold"/>
              </a:defRPr>
            </a:lvl4pPr>
            <a:lvl5pPr lvl="4" rtl="0">
              <a:buNone/>
              <a:defRPr>
                <a:solidFill>
                  <a:schemeClr val="dk1"/>
                </a:solidFill>
                <a:latin typeface="Big Shoulders Text SemiBold"/>
                <a:ea typeface="Big Shoulders Text SemiBold"/>
                <a:cs typeface="Big Shoulders Text SemiBold"/>
                <a:sym typeface="Big Shoulders Text SemiBold"/>
              </a:defRPr>
            </a:lvl5pPr>
            <a:lvl6pPr lvl="5" rtl="0">
              <a:buNone/>
              <a:defRPr>
                <a:solidFill>
                  <a:schemeClr val="dk1"/>
                </a:solidFill>
                <a:latin typeface="Big Shoulders Text SemiBold"/>
                <a:ea typeface="Big Shoulders Text SemiBold"/>
                <a:cs typeface="Big Shoulders Text SemiBold"/>
                <a:sym typeface="Big Shoulders Text SemiBold"/>
              </a:defRPr>
            </a:lvl6pPr>
            <a:lvl7pPr lvl="6" rtl="0">
              <a:buNone/>
              <a:defRPr>
                <a:solidFill>
                  <a:schemeClr val="dk1"/>
                </a:solidFill>
                <a:latin typeface="Big Shoulders Text SemiBold"/>
                <a:ea typeface="Big Shoulders Text SemiBold"/>
                <a:cs typeface="Big Shoulders Text SemiBold"/>
                <a:sym typeface="Big Shoulders Text SemiBold"/>
              </a:defRPr>
            </a:lvl7pPr>
            <a:lvl8pPr lvl="7" rtl="0">
              <a:buNone/>
              <a:defRPr>
                <a:solidFill>
                  <a:schemeClr val="dk1"/>
                </a:solidFill>
                <a:latin typeface="Big Shoulders Text SemiBold"/>
                <a:ea typeface="Big Shoulders Text SemiBold"/>
                <a:cs typeface="Big Shoulders Text SemiBold"/>
                <a:sym typeface="Big Shoulders Text SemiBold"/>
              </a:defRPr>
            </a:lvl8pPr>
            <a:lvl9pPr lvl="8" rtl="0">
              <a:buNone/>
              <a:defRPr>
                <a:solidFill>
                  <a:schemeClr val="dk1"/>
                </a:solidFill>
                <a:latin typeface="Big Shoulders Text SemiBold"/>
                <a:ea typeface="Big Shoulders Text SemiBold"/>
                <a:cs typeface="Big Shoulders Text SemiBold"/>
                <a:sym typeface="Big Shoulders Text SemiBold"/>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175"/>
        <p:cNvGrpSpPr/>
        <p:nvPr/>
      </p:nvGrpSpPr>
      <p:grpSpPr>
        <a:xfrm>
          <a:off x="0" y="0"/>
          <a:ext cx="0" cy="0"/>
          <a:chOff x="0" y="0"/>
          <a:chExt cx="0" cy="0"/>
        </a:xfrm>
      </p:grpSpPr>
      <p:sp>
        <p:nvSpPr>
          <p:cNvPr id="176" name="Google Shape;176;p25"/>
          <p:cNvSpPr/>
          <p:nvPr/>
        </p:nvSpPr>
        <p:spPr>
          <a:xfrm>
            <a:off x="541425" y="293125"/>
            <a:ext cx="8348400" cy="43590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a:off x="381000" y="403400"/>
            <a:ext cx="8348400" cy="43590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8" name="Google Shape;178;p25"/>
          <p:cNvCxnSpPr/>
          <p:nvPr/>
        </p:nvCxnSpPr>
        <p:spPr>
          <a:xfrm>
            <a:off x="381000" y="918875"/>
            <a:ext cx="8359800" cy="0"/>
          </a:xfrm>
          <a:prstGeom prst="straightConnector1">
            <a:avLst/>
          </a:prstGeom>
          <a:noFill/>
          <a:ln w="19050" cap="flat" cmpd="sng">
            <a:solidFill>
              <a:schemeClr val="dk1"/>
            </a:solidFill>
            <a:prstDash val="solid"/>
            <a:round/>
            <a:headEnd type="none" w="med" len="med"/>
            <a:tailEnd type="none" w="med" len="med"/>
          </a:ln>
        </p:spPr>
      </p:cxnSp>
      <p:sp>
        <p:nvSpPr>
          <p:cNvPr id="179" name="Google Shape;179;p25"/>
          <p:cNvSpPr/>
          <p:nvPr/>
        </p:nvSpPr>
        <p:spPr>
          <a:xfrm>
            <a:off x="541425" y="581525"/>
            <a:ext cx="160500" cy="160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a:off x="751975" y="581525"/>
            <a:ext cx="160500" cy="160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a:off x="962525" y="581525"/>
            <a:ext cx="160500" cy="160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182"/>
        <p:cNvGrpSpPr/>
        <p:nvPr/>
      </p:nvGrpSpPr>
      <p:grpSpPr>
        <a:xfrm>
          <a:off x="0" y="0"/>
          <a:ext cx="0" cy="0"/>
          <a:chOff x="0" y="0"/>
          <a:chExt cx="0" cy="0"/>
        </a:xfrm>
      </p:grpSpPr>
      <p:grpSp>
        <p:nvGrpSpPr>
          <p:cNvPr id="183" name="Google Shape;183;p26"/>
          <p:cNvGrpSpPr/>
          <p:nvPr/>
        </p:nvGrpSpPr>
        <p:grpSpPr>
          <a:xfrm>
            <a:off x="1180725" y="226800"/>
            <a:ext cx="1422544" cy="106719"/>
            <a:chOff x="773800" y="2057400"/>
            <a:chExt cx="1422544" cy="106719"/>
          </a:xfrm>
        </p:grpSpPr>
        <p:sp>
          <p:nvSpPr>
            <p:cNvPr id="184" name="Google Shape;184;p26"/>
            <p:cNvSpPr/>
            <p:nvPr/>
          </p:nvSpPr>
          <p:spPr>
            <a:xfrm>
              <a:off x="1761054" y="2057400"/>
              <a:ext cx="106047" cy="106047"/>
            </a:xfrm>
            <a:custGeom>
              <a:avLst/>
              <a:gdLst/>
              <a:ahLst/>
              <a:cxnLst/>
              <a:rect l="l" t="t" r="r" b="b"/>
              <a:pathLst>
                <a:path w="8043" h="8043" extrusionOk="0">
                  <a:moveTo>
                    <a:pt x="3353" y="1"/>
                  </a:moveTo>
                  <a:lnTo>
                    <a:pt x="3353" y="3387"/>
                  </a:lnTo>
                  <a:lnTo>
                    <a:pt x="1" y="3387"/>
                  </a:lnTo>
                  <a:cubicBezTo>
                    <a:pt x="35" y="3895"/>
                    <a:pt x="52" y="4267"/>
                    <a:pt x="86" y="4742"/>
                  </a:cubicBezTo>
                  <a:lnTo>
                    <a:pt x="3387" y="4742"/>
                  </a:lnTo>
                  <a:lnTo>
                    <a:pt x="3387" y="8043"/>
                  </a:lnTo>
                  <a:lnTo>
                    <a:pt x="4775" y="8043"/>
                  </a:lnTo>
                  <a:lnTo>
                    <a:pt x="4775" y="4674"/>
                  </a:lnTo>
                  <a:lnTo>
                    <a:pt x="8043" y="4674"/>
                  </a:lnTo>
                  <a:lnTo>
                    <a:pt x="8043" y="3336"/>
                  </a:lnTo>
                  <a:lnTo>
                    <a:pt x="4725" y="3336"/>
                  </a:lnTo>
                  <a:lnTo>
                    <a:pt x="4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6"/>
            <p:cNvSpPr/>
            <p:nvPr/>
          </p:nvSpPr>
          <p:spPr>
            <a:xfrm>
              <a:off x="1433380" y="2057624"/>
              <a:ext cx="105599" cy="105823"/>
            </a:xfrm>
            <a:custGeom>
              <a:avLst/>
              <a:gdLst/>
              <a:ahLst/>
              <a:cxnLst/>
              <a:rect l="l" t="t" r="r" b="b"/>
              <a:pathLst>
                <a:path w="8009" h="8026" extrusionOk="0">
                  <a:moveTo>
                    <a:pt x="3235" y="1"/>
                  </a:moveTo>
                  <a:lnTo>
                    <a:pt x="3235" y="3387"/>
                  </a:lnTo>
                  <a:lnTo>
                    <a:pt x="1" y="3387"/>
                  </a:lnTo>
                  <a:lnTo>
                    <a:pt x="1" y="4708"/>
                  </a:lnTo>
                  <a:lnTo>
                    <a:pt x="3268" y="4708"/>
                  </a:lnTo>
                  <a:lnTo>
                    <a:pt x="3268" y="8026"/>
                  </a:lnTo>
                  <a:lnTo>
                    <a:pt x="4657" y="8026"/>
                  </a:lnTo>
                  <a:lnTo>
                    <a:pt x="4657" y="4674"/>
                  </a:lnTo>
                  <a:lnTo>
                    <a:pt x="8009" y="4674"/>
                  </a:lnTo>
                  <a:cubicBezTo>
                    <a:pt x="7975" y="4149"/>
                    <a:pt x="7958" y="3776"/>
                    <a:pt x="7941" y="3319"/>
                  </a:cubicBezTo>
                  <a:lnTo>
                    <a:pt x="4657" y="3319"/>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6"/>
            <p:cNvSpPr/>
            <p:nvPr/>
          </p:nvSpPr>
          <p:spPr>
            <a:xfrm>
              <a:off x="1103030" y="2057848"/>
              <a:ext cx="106271" cy="105599"/>
            </a:xfrm>
            <a:custGeom>
              <a:avLst/>
              <a:gdLst/>
              <a:ahLst/>
              <a:cxnLst/>
              <a:rect l="l" t="t" r="r" b="b"/>
              <a:pathLst>
                <a:path w="8060" h="8009" extrusionOk="0">
                  <a:moveTo>
                    <a:pt x="3370" y="1"/>
                  </a:moveTo>
                  <a:lnTo>
                    <a:pt x="3370" y="3319"/>
                  </a:lnTo>
                  <a:lnTo>
                    <a:pt x="1" y="3319"/>
                  </a:lnTo>
                  <a:cubicBezTo>
                    <a:pt x="34" y="3861"/>
                    <a:pt x="51" y="4233"/>
                    <a:pt x="68" y="4708"/>
                  </a:cubicBezTo>
                  <a:lnTo>
                    <a:pt x="3387" y="4708"/>
                  </a:lnTo>
                  <a:lnTo>
                    <a:pt x="3387" y="8009"/>
                  </a:lnTo>
                  <a:lnTo>
                    <a:pt x="4758" y="8009"/>
                  </a:lnTo>
                  <a:lnTo>
                    <a:pt x="4758" y="4657"/>
                  </a:lnTo>
                  <a:lnTo>
                    <a:pt x="8060" y="4657"/>
                  </a:lnTo>
                  <a:lnTo>
                    <a:pt x="8060" y="3302"/>
                  </a:lnTo>
                  <a:lnTo>
                    <a:pt x="4724" y="3302"/>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a:off x="2090745" y="2057848"/>
              <a:ext cx="105599" cy="105388"/>
            </a:xfrm>
            <a:custGeom>
              <a:avLst/>
              <a:gdLst/>
              <a:ahLst/>
              <a:cxnLst/>
              <a:rect l="l" t="t" r="r" b="b"/>
              <a:pathLst>
                <a:path w="8009" h="7993" extrusionOk="0">
                  <a:moveTo>
                    <a:pt x="3302" y="1"/>
                  </a:moveTo>
                  <a:lnTo>
                    <a:pt x="3302" y="3302"/>
                  </a:lnTo>
                  <a:lnTo>
                    <a:pt x="0" y="3302"/>
                  </a:lnTo>
                  <a:lnTo>
                    <a:pt x="0" y="4708"/>
                  </a:lnTo>
                  <a:lnTo>
                    <a:pt x="3353" y="4708"/>
                  </a:lnTo>
                  <a:lnTo>
                    <a:pt x="3353" y="7992"/>
                  </a:lnTo>
                  <a:lnTo>
                    <a:pt x="4741" y="7992"/>
                  </a:lnTo>
                  <a:lnTo>
                    <a:pt x="4741" y="4657"/>
                  </a:lnTo>
                  <a:lnTo>
                    <a:pt x="8008" y="4657"/>
                  </a:lnTo>
                  <a:lnTo>
                    <a:pt x="8008" y="3302"/>
                  </a:lnTo>
                  <a:lnTo>
                    <a:pt x="4656" y="3302"/>
                  </a:lnTo>
                  <a:lnTo>
                    <a:pt x="4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773800" y="2057848"/>
              <a:ext cx="107603" cy="106271"/>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26"/>
          <p:cNvGrpSpPr/>
          <p:nvPr/>
        </p:nvGrpSpPr>
        <p:grpSpPr>
          <a:xfrm>
            <a:off x="6439009" y="4605438"/>
            <a:ext cx="2254814" cy="632067"/>
            <a:chOff x="4340875" y="3953149"/>
            <a:chExt cx="1791810" cy="502239"/>
          </a:xfrm>
        </p:grpSpPr>
        <p:sp>
          <p:nvSpPr>
            <p:cNvPr id="190" name="Google Shape;190;p26"/>
            <p:cNvSpPr/>
            <p:nvPr/>
          </p:nvSpPr>
          <p:spPr>
            <a:xfrm>
              <a:off x="4984466" y="3953149"/>
              <a:ext cx="502239" cy="502239"/>
            </a:xfrm>
            <a:custGeom>
              <a:avLst/>
              <a:gdLst/>
              <a:ahLst/>
              <a:cxnLst/>
              <a:rect l="l" t="t" r="r" b="b"/>
              <a:pathLst>
                <a:path w="32169" h="32169" extrusionOk="0">
                  <a:moveTo>
                    <a:pt x="23636" y="1"/>
                  </a:moveTo>
                  <a:cubicBezTo>
                    <a:pt x="23466" y="221"/>
                    <a:pt x="23297" y="559"/>
                    <a:pt x="23043" y="813"/>
                  </a:cubicBezTo>
                  <a:cubicBezTo>
                    <a:pt x="21147" y="2727"/>
                    <a:pt x="19251" y="4640"/>
                    <a:pt x="17338" y="6536"/>
                  </a:cubicBezTo>
                  <a:cubicBezTo>
                    <a:pt x="16878" y="6987"/>
                    <a:pt x="16513" y="7211"/>
                    <a:pt x="16147" y="7211"/>
                  </a:cubicBezTo>
                  <a:cubicBezTo>
                    <a:pt x="15785" y="7211"/>
                    <a:pt x="15422" y="6991"/>
                    <a:pt x="14967" y="6553"/>
                  </a:cubicBezTo>
                  <a:cubicBezTo>
                    <a:pt x="14679" y="6282"/>
                    <a:pt x="14409" y="5994"/>
                    <a:pt x="14121" y="5723"/>
                  </a:cubicBezTo>
                  <a:cubicBezTo>
                    <a:pt x="12225" y="3827"/>
                    <a:pt x="10328" y="1931"/>
                    <a:pt x="8584" y="204"/>
                  </a:cubicBezTo>
                  <a:cubicBezTo>
                    <a:pt x="5757" y="2997"/>
                    <a:pt x="2980" y="5740"/>
                    <a:pt x="136" y="8568"/>
                  </a:cubicBezTo>
                  <a:cubicBezTo>
                    <a:pt x="2252" y="10667"/>
                    <a:pt x="4420" y="12800"/>
                    <a:pt x="6587" y="14950"/>
                  </a:cubicBezTo>
                  <a:cubicBezTo>
                    <a:pt x="7484" y="15848"/>
                    <a:pt x="7467" y="16406"/>
                    <a:pt x="6570" y="17321"/>
                  </a:cubicBezTo>
                  <a:cubicBezTo>
                    <a:pt x="5334" y="18574"/>
                    <a:pt x="4098" y="19826"/>
                    <a:pt x="2845" y="21062"/>
                  </a:cubicBezTo>
                  <a:cubicBezTo>
                    <a:pt x="1914" y="21977"/>
                    <a:pt x="949" y="22857"/>
                    <a:pt x="1" y="23754"/>
                  </a:cubicBezTo>
                  <a:cubicBezTo>
                    <a:pt x="2930" y="26666"/>
                    <a:pt x="5672" y="29409"/>
                    <a:pt x="8466" y="32169"/>
                  </a:cubicBezTo>
                  <a:cubicBezTo>
                    <a:pt x="10498" y="30137"/>
                    <a:pt x="12580" y="28072"/>
                    <a:pt x="14663" y="26006"/>
                  </a:cubicBezTo>
                  <a:cubicBezTo>
                    <a:pt x="15302" y="25367"/>
                    <a:pt x="15722" y="25049"/>
                    <a:pt x="16142" y="25049"/>
                  </a:cubicBezTo>
                  <a:cubicBezTo>
                    <a:pt x="16556" y="25049"/>
                    <a:pt x="16969" y="25358"/>
                    <a:pt x="17592" y="25972"/>
                  </a:cubicBezTo>
                  <a:cubicBezTo>
                    <a:pt x="19674" y="28038"/>
                    <a:pt x="21756" y="30120"/>
                    <a:pt x="23754" y="32118"/>
                  </a:cubicBezTo>
                  <a:lnTo>
                    <a:pt x="23754" y="32101"/>
                  </a:lnTo>
                  <a:cubicBezTo>
                    <a:pt x="26548" y="29325"/>
                    <a:pt x="29291" y="26582"/>
                    <a:pt x="32169" y="23720"/>
                  </a:cubicBezTo>
                  <a:cubicBezTo>
                    <a:pt x="30137" y="21706"/>
                    <a:pt x="28038" y="19640"/>
                    <a:pt x="25955" y="17575"/>
                  </a:cubicBezTo>
                  <a:cubicBezTo>
                    <a:pt x="24702" y="16322"/>
                    <a:pt x="24702" y="15932"/>
                    <a:pt x="25972" y="14663"/>
                  </a:cubicBezTo>
                  <a:cubicBezTo>
                    <a:pt x="28055" y="12597"/>
                    <a:pt x="30137" y="10548"/>
                    <a:pt x="32169" y="8517"/>
                  </a:cubicBezTo>
                  <a:cubicBezTo>
                    <a:pt x="29307" y="5672"/>
                    <a:pt x="26548" y="2913"/>
                    <a:pt x="2363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4340875" y="3956053"/>
              <a:ext cx="500131" cy="497227"/>
            </a:xfrm>
            <a:custGeom>
              <a:avLst/>
              <a:gdLst/>
              <a:ahLst/>
              <a:cxnLst/>
              <a:rect l="l" t="t" r="r" b="b"/>
              <a:pathLst>
                <a:path w="32034" h="31848" extrusionOk="0">
                  <a:moveTo>
                    <a:pt x="23619" y="1"/>
                  </a:moveTo>
                  <a:cubicBezTo>
                    <a:pt x="21604" y="1999"/>
                    <a:pt x="19522" y="4081"/>
                    <a:pt x="17439" y="6164"/>
                  </a:cubicBezTo>
                  <a:cubicBezTo>
                    <a:pt x="16878" y="6725"/>
                    <a:pt x="16463" y="7004"/>
                    <a:pt x="16046" y="7004"/>
                  </a:cubicBezTo>
                  <a:cubicBezTo>
                    <a:pt x="15633" y="7004"/>
                    <a:pt x="15219" y="6729"/>
                    <a:pt x="14663" y="6181"/>
                  </a:cubicBezTo>
                  <a:cubicBezTo>
                    <a:pt x="12563" y="4132"/>
                    <a:pt x="10447" y="2066"/>
                    <a:pt x="8483" y="153"/>
                  </a:cubicBezTo>
                  <a:cubicBezTo>
                    <a:pt x="5723" y="2845"/>
                    <a:pt x="2913" y="5605"/>
                    <a:pt x="69" y="8382"/>
                  </a:cubicBezTo>
                  <a:cubicBezTo>
                    <a:pt x="2100" y="10413"/>
                    <a:pt x="4166" y="12462"/>
                    <a:pt x="6231" y="14510"/>
                  </a:cubicBezTo>
                  <a:cubicBezTo>
                    <a:pt x="7450" y="15713"/>
                    <a:pt x="7450" y="16153"/>
                    <a:pt x="6265" y="17338"/>
                  </a:cubicBezTo>
                  <a:cubicBezTo>
                    <a:pt x="4183" y="19420"/>
                    <a:pt x="2100" y="21486"/>
                    <a:pt x="1" y="23568"/>
                  </a:cubicBezTo>
                  <a:cubicBezTo>
                    <a:pt x="2862" y="26396"/>
                    <a:pt x="5656" y="29139"/>
                    <a:pt x="8398" y="31847"/>
                  </a:cubicBezTo>
                  <a:cubicBezTo>
                    <a:pt x="10413" y="29883"/>
                    <a:pt x="12479" y="27852"/>
                    <a:pt x="14544" y="25820"/>
                  </a:cubicBezTo>
                  <a:cubicBezTo>
                    <a:pt x="15175" y="25198"/>
                    <a:pt x="15609" y="24885"/>
                    <a:pt x="16042" y="24885"/>
                  </a:cubicBezTo>
                  <a:cubicBezTo>
                    <a:pt x="16481" y="24885"/>
                    <a:pt x="16919" y="25206"/>
                    <a:pt x="17558" y="25854"/>
                  </a:cubicBezTo>
                  <a:cubicBezTo>
                    <a:pt x="19623" y="27903"/>
                    <a:pt x="21672" y="29968"/>
                    <a:pt x="23534" y="31830"/>
                  </a:cubicBezTo>
                  <a:cubicBezTo>
                    <a:pt x="26362" y="29054"/>
                    <a:pt x="29155" y="26311"/>
                    <a:pt x="32033" y="23484"/>
                  </a:cubicBezTo>
                  <a:cubicBezTo>
                    <a:pt x="29951" y="21435"/>
                    <a:pt x="27835" y="19336"/>
                    <a:pt x="25718" y="17253"/>
                  </a:cubicBezTo>
                  <a:cubicBezTo>
                    <a:pt x="24618" y="16153"/>
                    <a:pt x="24618" y="15746"/>
                    <a:pt x="25684" y="14680"/>
                  </a:cubicBezTo>
                  <a:cubicBezTo>
                    <a:pt x="27615" y="12750"/>
                    <a:pt x="29545" y="10820"/>
                    <a:pt x="31458" y="8873"/>
                  </a:cubicBezTo>
                  <a:cubicBezTo>
                    <a:pt x="31678" y="8669"/>
                    <a:pt x="31864" y="8415"/>
                    <a:pt x="31966" y="8314"/>
                  </a:cubicBezTo>
                  <a:cubicBezTo>
                    <a:pt x="29121" y="5486"/>
                    <a:pt x="26379" y="2744"/>
                    <a:pt x="2361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p:nvPr/>
          </p:nvSpPr>
          <p:spPr>
            <a:xfrm>
              <a:off x="5630962" y="3956053"/>
              <a:ext cx="501723" cy="498554"/>
            </a:xfrm>
            <a:custGeom>
              <a:avLst/>
              <a:gdLst/>
              <a:ahLst/>
              <a:cxnLst/>
              <a:rect l="l" t="t" r="r" b="b"/>
              <a:pathLst>
                <a:path w="32136" h="31933" extrusionOk="0">
                  <a:moveTo>
                    <a:pt x="8466" y="1"/>
                  </a:moveTo>
                  <a:cubicBezTo>
                    <a:pt x="5656" y="2778"/>
                    <a:pt x="2896" y="5520"/>
                    <a:pt x="85" y="8297"/>
                  </a:cubicBezTo>
                  <a:cubicBezTo>
                    <a:pt x="272" y="8517"/>
                    <a:pt x="509" y="8771"/>
                    <a:pt x="763" y="9025"/>
                  </a:cubicBezTo>
                  <a:cubicBezTo>
                    <a:pt x="2659" y="10938"/>
                    <a:pt x="4572" y="12834"/>
                    <a:pt x="6468" y="14748"/>
                  </a:cubicBezTo>
                  <a:cubicBezTo>
                    <a:pt x="7433" y="15729"/>
                    <a:pt x="7416" y="16170"/>
                    <a:pt x="6434" y="17169"/>
                  </a:cubicBezTo>
                  <a:cubicBezTo>
                    <a:pt x="5876" y="17727"/>
                    <a:pt x="5317" y="18286"/>
                    <a:pt x="4758" y="18845"/>
                  </a:cubicBezTo>
                  <a:cubicBezTo>
                    <a:pt x="3167" y="20436"/>
                    <a:pt x="1558" y="22011"/>
                    <a:pt x="1" y="23568"/>
                  </a:cubicBezTo>
                  <a:cubicBezTo>
                    <a:pt x="2879" y="26430"/>
                    <a:pt x="5656" y="29172"/>
                    <a:pt x="8432" y="31932"/>
                  </a:cubicBezTo>
                  <a:cubicBezTo>
                    <a:pt x="10515" y="29867"/>
                    <a:pt x="12665" y="27699"/>
                    <a:pt x="14832" y="25566"/>
                  </a:cubicBezTo>
                  <a:cubicBezTo>
                    <a:pt x="15287" y="25120"/>
                    <a:pt x="15673" y="24895"/>
                    <a:pt x="16057" y="24895"/>
                  </a:cubicBezTo>
                  <a:cubicBezTo>
                    <a:pt x="16430" y="24895"/>
                    <a:pt x="16802" y="25107"/>
                    <a:pt x="17236" y="25532"/>
                  </a:cubicBezTo>
                  <a:cubicBezTo>
                    <a:pt x="18117" y="26413"/>
                    <a:pt x="18980" y="27327"/>
                    <a:pt x="19860" y="28224"/>
                  </a:cubicBezTo>
                  <a:cubicBezTo>
                    <a:pt x="21147" y="29511"/>
                    <a:pt x="22451" y="30781"/>
                    <a:pt x="23585" y="31915"/>
                  </a:cubicBezTo>
                  <a:cubicBezTo>
                    <a:pt x="26480" y="29122"/>
                    <a:pt x="29274" y="26396"/>
                    <a:pt x="32135" y="23619"/>
                  </a:cubicBezTo>
                  <a:cubicBezTo>
                    <a:pt x="29985" y="21469"/>
                    <a:pt x="27869" y="19370"/>
                    <a:pt x="25769" y="17270"/>
                  </a:cubicBezTo>
                  <a:cubicBezTo>
                    <a:pt x="24686" y="16187"/>
                    <a:pt x="24686" y="15696"/>
                    <a:pt x="25786" y="14595"/>
                  </a:cubicBezTo>
                  <a:cubicBezTo>
                    <a:pt x="27885" y="12496"/>
                    <a:pt x="29985" y="10396"/>
                    <a:pt x="32101" y="8297"/>
                  </a:cubicBezTo>
                  <a:cubicBezTo>
                    <a:pt x="29223" y="5470"/>
                    <a:pt x="26429" y="2710"/>
                    <a:pt x="23721" y="35"/>
                  </a:cubicBezTo>
                  <a:cubicBezTo>
                    <a:pt x="21638" y="2050"/>
                    <a:pt x="19539" y="4115"/>
                    <a:pt x="17439" y="6164"/>
                  </a:cubicBezTo>
                  <a:cubicBezTo>
                    <a:pt x="16870" y="6716"/>
                    <a:pt x="16454" y="6995"/>
                    <a:pt x="16040" y="6995"/>
                  </a:cubicBezTo>
                  <a:cubicBezTo>
                    <a:pt x="15629" y="6995"/>
                    <a:pt x="15219" y="6720"/>
                    <a:pt x="14663" y="6164"/>
                  </a:cubicBezTo>
                  <a:cubicBezTo>
                    <a:pt x="12546" y="4064"/>
                    <a:pt x="10447" y="1965"/>
                    <a:pt x="8466"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26"/>
          <p:cNvSpPr/>
          <p:nvPr/>
        </p:nvSpPr>
        <p:spPr>
          <a:xfrm flipH="1">
            <a:off x="294001" y="226800"/>
            <a:ext cx="727949" cy="1050852"/>
          </a:xfrm>
          <a:custGeom>
            <a:avLst/>
            <a:gdLst/>
            <a:ahLst/>
            <a:cxnLst/>
            <a:rect l="l" t="t" r="r" b="b"/>
            <a:pathLst>
              <a:path w="38399" h="55432" extrusionOk="0">
                <a:moveTo>
                  <a:pt x="0" y="0"/>
                </a:moveTo>
                <a:lnTo>
                  <a:pt x="0" y="0"/>
                </a:lnTo>
                <a:cubicBezTo>
                  <a:pt x="1829" y="15424"/>
                  <a:pt x="3606" y="30526"/>
                  <a:pt x="5418" y="45882"/>
                </a:cubicBezTo>
                <a:cubicBezTo>
                  <a:pt x="5858" y="45340"/>
                  <a:pt x="6112" y="45036"/>
                  <a:pt x="6332" y="44731"/>
                </a:cubicBezTo>
                <a:cubicBezTo>
                  <a:pt x="8770" y="41497"/>
                  <a:pt x="11208" y="38247"/>
                  <a:pt x="13646" y="35013"/>
                </a:cubicBezTo>
                <a:cubicBezTo>
                  <a:pt x="14309" y="34129"/>
                  <a:pt x="14814" y="33684"/>
                  <a:pt x="15279" y="33684"/>
                </a:cubicBezTo>
                <a:cubicBezTo>
                  <a:pt x="15776" y="33684"/>
                  <a:pt x="16227" y="34192"/>
                  <a:pt x="16778" y="35216"/>
                </a:cubicBezTo>
                <a:cubicBezTo>
                  <a:pt x="19911" y="41125"/>
                  <a:pt x="23060" y="47033"/>
                  <a:pt x="26192" y="52959"/>
                </a:cubicBezTo>
                <a:cubicBezTo>
                  <a:pt x="26632" y="53772"/>
                  <a:pt x="27072" y="54568"/>
                  <a:pt x="27563" y="55431"/>
                </a:cubicBezTo>
                <a:cubicBezTo>
                  <a:pt x="30831" y="53196"/>
                  <a:pt x="34014" y="51012"/>
                  <a:pt x="37230" y="48794"/>
                </a:cubicBezTo>
                <a:cubicBezTo>
                  <a:pt x="36909" y="48405"/>
                  <a:pt x="36672" y="48100"/>
                  <a:pt x="36418" y="47795"/>
                </a:cubicBezTo>
                <a:cubicBezTo>
                  <a:pt x="31931" y="42327"/>
                  <a:pt x="27445" y="36875"/>
                  <a:pt x="22975" y="31407"/>
                </a:cubicBezTo>
                <a:cubicBezTo>
                  <a:pt x="22467" y="30763"/>
                  <a:pt x="21570" y="30204"/>
                  <a:pt x="22010" y="29206"/>
                </a:cubicBezTo>
                <a:cubicBezTo>
                  <a:pt x="22467" y="28190"/>
                  <a:pt x="23517" y="28342"/>
                  <a:pt x="24363" y="28224"/>
                </a:cubicBezTo>
                <a:cubicBezTo>
                  <a:pt x="28934" y="27546"/>
                  <a:pt x="33506" y="26920"/>
                  <a:pt x="38399" y="26226"/>
                </a:cubicBezTo>
                <a:cubicBezTo>
                  <a:pt x="25531" y="17439"/>
                  <a:pt x="12884" y="8804"/>
                  <a:pt x="0"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26"/>
          <p:cNvGrpSpPr/>
          <p:nvPr/>
        </p:nvGrpSpPr>
        <p:grpSpPr>
          <a:xfrm rot="5400000">
            <a:off x="8115325" y="2518387"/>
            <a:ext cx="1422544" cy="106719"/>
            <a:chOff x="773800" y="2057400"/>
            <a:chExt cx="1422544" cy="106719"/>
          </a:xfrm>
        </p:grpSpPr>
        <p:sp>
          <p:nvSpPr>
            <p:cNvPr id="195" name="Google Shape;195;p26"/>
            <p:cNvSpPr/>
            <p:nvPr/>
          </p:nvSpPr>
          <p:spPr>
            <a:xfrm>
              <a:off x="1761054" y="2057400"/>
              <a:ext cx="106047" cy="106047"/>
            </a:xfrm>
            <a:custGeom>
              <a:avLst/>
              <a:gdLst/>
              <a:ahLst/>
              <a:cxnLst/>
              <a:rect l="l" t="t" r="r" b="b"/>
              <a:pathLst>
                <a:path w="8043" h="8043" extrusionOk="0">
                  <a:moveTo>
                    <a:pt x="3353" y="1"/>
                  </a:moveTo>
                  <a:lnTo>
                    <a:pt x="3353" y="3387"/>
                  </a:lnTo>
                  <a:lnTo>
                    <a:pt x="1" y="3387"/>
                  </a:lnTo>
                  <a:cubicBezTo>
                    <a:pt x="35" y="3895"/>
                    <a:pt x="52" y="4267"/>
                    <a:pt x="86" y="4742"/>
                  </a:cubicBezTo>
                  <a:lnTo>
                    <a:pt x="3387" y="4742"/>
                  </a:lnTo>
                  <a:lnTo>
                    <a:pt x="3387" y="8043"/>
                  </a:lnTo>
                  <a:lnTo>
                    <a:pt x="4775" y="8043"/>
                  </a:lnTo>
                  <a:lnTo>
                    <a:pt x="4775" y="4674"/>
                  </a:lnTo>
                  <a:lnTo>
                    <a:pt x="8043" y="4674"/>
                  </a:lnTo>
                  <a:lnTo>
                    <a:pt x="8043" y="3336"/>
                  </a:lnTo>
                  <a:lnTo>
                    <a:pt x="4725" y="3336"/>
                  </a:lnTo>
                  <a:lnTo>
                    <a:pt x="4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6"/>
            <p:cNvSpPr/>
            <p:nvPr/>
          </p:nvSpPr>
          <p:spPr>
            <a:xfrm>
              <a:off x="2090745" y="2057848"/>
              <a:ext cx="105599" cy="105388"/>
            </a:xfrm>
            <a:custGeom>
              <a:avLst/>
              <a:gdLst/>
              <a:ahLst/>
              <a:cxnLst/>
              <a:rect l="l" t="t" r="r" b="b"/>
              <a:pathLst>
                <a:path w="8009" h="7993" extrusionOk="0">
                  <a:moveTo>
                    <a:pt x="3302" y="1"/>
                  </a:moveTo>
                  <a:lnTo>
                    <a:pt x="3302" y="3302"/>
                  </a:lnTo>
                  <a:lnTo>
                    <a:pt x="0" y="3302"/>
                  </a:lnTo>
                  <a:lnTo>
                    <a:pt x="0" y="4708"/>
                  </a:lnTo>
                  <a:lnTo>
                    <a:pt x="3353" y="4708"/>
                  </a:lnTo>
                  <a:lnTo>
                    <a:pt x="3353" y="7992"/>
                  </a:lnTo>
                  <a:lnTo>
                    <a:pt x="4741" y="7992"/>
                  </a:lnTo>
                  <a:lnTo>
                    <a:pt x="4741" y="4657"/>
                  </a:lnTo>
                  <a:lnTo>
                    <a:pt x="8008" y="4657"/>
                  </a:lnTo>
                  <a:lnTo>
                    <a:pt x="8008" y="3302"/>
                  </a:lnTo>
                  <a:lnTo>
                    <a:pt x="4656" y="3302"/>
                  </a:lnTo>
                  <a:lnTo>
                    <a:pt x="4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6"/>
            <p:cNvSpPr/>
            <p:nvPr/>
          </p:nvSpPr>
          <p:spPr>
            <a:xfrm>
              <a:off x="773800" y="2057848"/>
              <a:ext cx="107603" cy="106271"/>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13121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ig Shoulders Text"/>
              <a:buNone/>
              <a:defRPr sz="3000" b="1">
                <a:solidFill>
                  <a:schemeClr val="dk1"/>
                </a:solidFill>
                <a:latin typeface="Big Shoulders Text"/>
                <a:ea typeface="Big Shoulders Text"/>
                <a:cs typeface="Big Shoulders Text"/>
                <a:sym typeface="Big Shoulders Text"/>
              </a:defRPr>
            </a:lvl1pPr>
            <a:lvl2pPr lvl="1">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1pPr>
            <a:lvl2pPr marL="914400" lvl="1"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2pPr>
            <a:lvl3pPr marL="1371600" lvl="2"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3pPr>
            <a:lvl4pPr marL="1828800" lvl="3"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4pPr>
            <a:lvl5pPr marL="2286000" lvl="4"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5pPr>
            <a:lvl6pPr marL="2743200" lvl="5"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6pPr>
            <a:lvl7pPr marL="3200400" lvl="6"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7pPr>
            <a:lvl8pPr marL="3657600" lvl="7"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8pPr>
            <a:lvl9pPr marL="4114800" lvl="8" indent="-317500">
              <a:lnSpc>
                <a:spcPct val="115000"/>
              </a:lnSpc>
              <a:spcBef>
                <a:spcPts val="0"/>
              </a:spcBef>
              <a:spcAft>
                <a:spcPts val="0"/>
              </a:spcAft>
              <a:buClr>
                <a:schemeClr val="dk1"/>
              </a:buClr>
              <a:buSzPts val="1400"/>
              <a:buFont typeface="Ruda"/>
              <a:buChar char="■"/>
              <a:defRPr>
                <a:solidFill>
                  <a:schemeClr val="dk1"/>
                </a:solidFill>
                <a:latin typeface="Ruda"/>
                <a:ea typeface="Ruda"/>
                <a:cs typeface="Ruda"/>
                <a:sym typeface="Rud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8" r:id="rId3"/>
    <p:sldLayoutId id="2147483663" r:id="rId4"/>
    <p:sldLayoutId id="2147483664" r:id="rId5"/>
    <p:sldLayoutId id="2147483671" r:id="rId6"/>
    <p:sldLayoutId id="2147483672" r:id="rId7"/>
    <p:sldLayoutId id="214748367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20" Type="http://schemas.openxmlformats.org/officeDocument/2006/relationships/image" Target="../media/image16.jpeg"/><Relationship Id="rId1" Type="http://schemas.openxmlformats.org/officeDocument/2006/relationships/slideLayout" Target="../slideLayouts/slideLayout5.xml"/><Relationship Id="rId19"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17" Type="http://schemas.microsoft.com/office/2007/relationships/hdphoto" Target="../media/hdphoto5.wdp"/><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411.svg"/><Relationship Id="rId1" Type="http://schemas.openxmlformats.org/officeDocument/2006/relationships/slideLayout" Target="../slideLayouts/slideLayout5.xml"/><Relationship Id="rId15"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5"/>
          <p:cNvSpPr/>
          <p:nvPr/>
        </p:nvSpPr>
        <p:spPr>
          <a:xfrm>
            <a:off x="1278875" y="606187"/>
            <a:ext cx="6890400" cy="359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5"/>
          <p:cNvSpPr/>
          <p:nvPr/>
        </p:nvSpPr>
        <p:spPr>
          <a:xfrm>
            <a:off x="1013850" y="825112"/>
            <a:ext cx="6890400" cy="3597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4" name="Google Shape;594;p45"/>
          <p:cNvCxnSpPr/>
          <p:nvPr/>
        </p:nvCxnSpPr>
        <p:spPr>
          <a:xfrm>
            <a:off x="1013850" y="1250578"/>
            <a:ext cx="6900000" cy="0"/>
          </a:xfrm>
          <a:prstGeom prst="straightConnector1">
            <a:avLst/>
          </a:prstGeom>
          <a:noFill/>
          <a:ln w="19050" cap="flat" cmpd="sng">
            <a:solidFill>
              <a:schemeClr val="dk1"/>
            </a:solidFill>
            <a:prstDash val="solid"/>
            <a:round/>
            <a:headEnd type="none" w="med" len="med"/>
            <a:tailEnd type="none" w="med" len="med"/>
          </a:ln>
        </p:spPr>
      </p:cxnSp>
      <p:sp>
        <p:nvSpPr>
          <p:cNvPr id="595" name="Google Shape;595;p45"/>
          <p:cNvSpPr/>
          <p:nvPr/>
        </p:nvSpPr>
        <p:spPr>
          <a:xfrm>
            <a:off x="1146263" y="972134"/>
            <a:ext cx="132600" cy="13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5"/>
          <p:cNvSpPr/>
          <p:nvPr/>
        </p:nvSpPr>
        <p:spPr>
          <a:xfrm>
            <a:off x="1320048" y="972134"/>
            <a:ext cx="132600" cy="132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p:nvPr/>
        </p:nvSpPr>
        <p:spPr>
          <a:xfrm>
            <a:off x="1493834" y="972134"/>
            <a:ext cx="132600" cy="132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261748" y="4796166"/>
            <a:ext cx="2332899" cy="143119"/>
            <a:chOff x="327460" y="4790872"/>
            <a:chExt cx="2332899" cy="143119"/>
          </a:xfrm>
        </p:grpSpPr>
        <p:sp>
          <p:nvSpPr>
            <p:cNvPr id="600" name="Google Shape;600;p45"/>
            <p:cNvSpPr/>
            <p:nvPr/>
          </p:nvSpPr>
          <p:spPr>
            <a:xfrm>
              <a:off x="1643232" y="4792365"/>
              <a:ext cx="139834" cy="140431"/>
            </a:xfrm>
            <a:custGeom>
              <a:avLst/>
              <a:gdLst/>
              <a:ahLst/>
              <a:cxnLst/>
              <a:rect l="l" t="t" r="r" b="b"/>
              <a:pathLst>
                <a:path w="7958" h="7992" extrusionOk="0">
                  <a:moveTo>
                    <a:pt x="3234" y="1"/>
                  </a:moveTo>
                  <a:lnTo>
                    <a:pt x="3234" y="3336"/>
                  </a:lnTo>
                  <a:lnTo>
                    <a:pt x="1" y="3336"/>
                  </a:lnTo>
                  <a:lnTo>
                    <a:pt x="1" y="4690"/>
                  </a:lnTo>
                  <a:lnTo>
                    <a:pt x="3336" y="4690"/>
                  </a:lnTo>
                  <a:lnTo>
                    <a:pt x="3336" y="7992"/>
                  </a:lnTo>
                  <a:lnTo>
                    <a:pt x="4707" y="7992"/>
                  </a:lnTo>
                  <a:lnTo>
                    <a:pt x="4707" y="4656"/>
                  </a:lnTo>
                  <a:lnTo>
                    <a:pt x="7958" y="4656"/>
                  </a:lnTo>
                  <a:lnTo>
                    <a:pt x="7958" y="3285"/>
                  </a:lnTo>
                  <a:lnTo>
                    <a:pt x="7958" y="3268"/>
                  </a:lnTo>
                  <a:lnTo>
                    <a:pt x="4673" y="3268"/>
                  </a:lnTo>
                  <a:lnTo>
                    <a:pt x="4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5"/>
            <p:cNvSpPr/>
            <p:nvPr/>
          </p:nvSpPr>
          <p:spPr>
            <a:xfrm>
              <a:off x="1204437" y="4792365"/>
              <a:ext cx="140150" cy="141626"/>
            </a:xfrm>
            <a:custGeom>
              <a:avLst/>
              <a:gdLst/>
              <a:ahLst/>
              <a:cxnLst/>
              <a:rect l="l" t="t" r="r" b="b"/>
              <a:pathLst>
                <a:path w="7976" h="8060" extrusionOk="0">
                  <a:moveTo>
                    <a:pt x="3252" y="1"/>
                  </a:moveTo>
                  <a:lnTo>
                    <a:pt x="3252" y="3336"/>
                  </a:lnTo>
                  <a:lnTo>
                    <a:pt x="1" y="3336"/>
                  </a:lnTo>
                  <a:lnTo>
                    <a:pt x="1" y="4673"/>
                  </a:lnTo>
                  <a:lnTo>
                    <a:pt x="3336" y="4673"/>
                  </a:lnTo>
                  <a:lnTo>
                    <a:pt x="3336" y="8059"/>
                  </a:lnTo>
                  <a:cubicBezTo>
                    <a:pt x="3878" y="8043"/>
                    <a:pt x="4251" y="8026"/>
                    <a:pt x="4742" y="7992"/>
                  </a:cubicBezTo>
                  <a:lnTo>
                    <a:pt x="4742" y="4639"/>
                  </a:lnTo>
                  <a:lnTo>
                    <a:pt x="7975" y="4639"/>
                  </a:lnTo>
                  <a:lnTo>
                    <a:pt x="7975" y="3268"/>
                  </a:lnTo>
                  <a:lnTo>
                    <a:pt x="4674" y="3268"/>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5"/>
            <p:cNvSpPr/>
            <p:nvPr/>
          </p:nvSpPr>
          <p:spPr>
            <a:xfrm>
              <a:off x="2081132" y="4791768"/>
              <a:ext cx="141925" cy="141029"/>
            </a:xfrm>
            <a:custGeom>
              <a:avLst/>
              <a:gdLst/>
              <a:ahLst/>
              <a:cxnLst/>
              <a:rect l="l" t="t" r="r" b="b"/>
              <a:pathLst>
                <a:path w="8077" h="8026" extrusionOk="0">
                  <a:moveTo>
                    <a:pt x="3302" y="1"/>
                  </a:moveTo>
                  <a:lnTo>
                    <a:pt x="3302" y="3353"/>
                  </a:lnTo>
                  <a:lnTo>
                    <a:pt x="0" y="3353"/>
                  </a:lnTo>
                  <a:lnTo>
                    <a:pt x="0" y="4724"/>
                  </a:lnTo>
                  <a:lnTo>
                    <a:pt x="3353" y="4724"/>
                  </a:lnTo>
                  <a:lnTo>
                    <a:pt x="3353" y="8026"/>
                  </a:lnTo>
                  <a:lnTo>
                    <a:pt x="4707" y="8026"/>
                  </a:lnTo>
                  <a:lnTo>
                    <a:pt x="4707" y="4657"/>
                  </a:lnTo>
                  <a:lnTo>
                    <a:pt x="8076" y="4657"/>
                  </a:lnTo>
                  <a:cubicBezTo>
                    <a:pt x="8042" y="4166"/>
                    <a:pt x="8025" y="3793"/>
                    <a:pt x="8008" y="3319"/>
                  </a:cubicBezTo>
                  <a:lnTo>
                    <a:pt x="4690" y="3319"/>
                  </a:lnTo>
                  <a:lnTo>
                    <a:pt x="46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5"/>
            <p:cNvSpPr/>
            <p:nvPr/>
          </p:nvSpPr>
          <p:spPr>
            <a:xfrm>
              <a:off x="765957" y="4790872"/>
              <a:ext cx="140431" cy="142523"/>
            </a:xfrm>
            <a:custGeom>
              <a:avLst/>
              <a:gdLst/>
              <a:ahLst/>
              <a:cxnLst/>
              <a:rect l="l" t="t" r="r" b="b"/>
              <a:pathLst>
                <a:path w="7992" h="8111" extrusionOk="0">
                  <a:moveTo>
                    <a:pt x="4639" y="1"/>
                  </a:moveTo>
                  <a:cubicBezTo>
                    <a:pt x="4131" y="18"/>
                    <a:pt x="3759" y="35"/>
                    <a:pt x="3251" y="69"/>
                  </a:cubicBezTo>
                  <a:lnTo>
                    <a:pt x="3251" y="3421"/>
                  </a:lnTo>
                  <a:lnTo>
                    <a:pt x="0" y="3421"/>
                  </a:lnTo>
                  <a:lnTo>
                    <a:pt x="0" y="4775"/>
                  </a:lnTo>
                  <a:lnTo>
                    <a:pt x="3353" y="4775"/>
                  </a:lnTo>
                  <a:lnTo>
                    <a:pt x="3353" y="8111"/>
                  </a:lnTo>
                  <a:lnTo>
                    <a:pt x="4724" y="8111"/>
                  </a:lnTo>
                  <a:lnTo>
                    <a:pt x="4724" y="8094"/>
                  </a:lnTo>
                  <a:lnTo>
                    <a:pt x="4724" y="4708"/>
                  </a:lnTo>
                  <a:lnTo>
                    <a:pt x="7992" y="4708"/>
                  </a:lnTo>
                  <a:lnTo>
                    <a:pt x="7992" y="3336"/>
                  </a:lnTo>
                  <a:lnTo>
                    <a:pt x="4639" y="3336"/>
                  </a:lnTo>
                  <a:lnTo>
                    <a:pt x="46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5"/>
            <p:cNvSpPr/>
            <p:nvPr/>
          </p:nvSpPr>
          <p:spPr>
            <a:xfrm>
              <a:off x="2518135" y="4790872"/>
              <a:ext cx="142224" cy="141626"/>
            </a:xfrm>
            <a:custGeom>
              <a:avLst/>
              <a:gdLst/>
              <a:ahLst/>
              <a:cxnLst/>
              <a:rect l="l" t="t" r="r" b="b"/>
              <a:pathLst>
                <a:path w="8094" h="8060" extrusionOk="0">
                  <a:moveTo>
                    <a:pt x="4724" y="1"/>
                  </a:moveTo>
                  <a:cubicBezTo>
                    <a:pt x="4216" y="18"/>
                    <a:pt x="3844" y="35"/>
                    <a:pt x="3353" y="69"/>
                  </a:cubicBezTo>
                  <a:lnTo>
                    <a:pt x="3353" y="3438"/>
                  </a:lnTo>
                  <a:lnTo>
                    <a:pt x="0" y="3438"/>
                  </a:lnTo>
                  <a:cubicBezTo>
                    <a:pt x="34" y="3946"/>
                    <a:pt x="51" y="4318"/>
                    <a:pt x="68" y="4792"/>
                  </a:cubicBezTo>
                  <a:lnTo>
                    <a:pt x="3454" y="4792"/>
                  </a:lnTo>
                  <a:lnTo>
                    <a:pt x="3454" y="8060"/>
                  </a:lnTo>
                  <a:lnTo>
                    <a:pt x="4809" y="8060"/>
                  </a:lnTo>
                  <a:lnTo>
                    <a:pt x="4809" y="4708"/>
                  </a:lnTo>
                  <a:lnTo>
                    <a:pt x="8093" y="4708"/>
                  </a:lnTo>
                  <a:lnTo>
                    <a:pt x="8093" y="3387"/>
                  </a:lnTo>
                  <a:lnTo>
                    <a:pt x="4724" y="3387"/>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327460" y="4792365"/>
              <a:ext cx="141029" cy="140133"/>
            </a:xfrm>
            <a:custGeom>
              <a:avLst/>
              <a:gdLst/>
              <a:ahLst/>
              <a:cxnLst/>
              <a:rect l="l" t="t" r="r" b="b"/>
              <a:pathLst>
                <a:path w="8026" h="7975" extrusionOk="0">
                  <a:moveTo>
                    <a:pt x="3285" y="1"/>
                  </a:moveTo>
                  <a:lnTo>
                    <a:pt x="3285" y="3336"/>
                  </a:lnTo>
                  <a:lnTo>
                    <a:pt x="1" y="3336"/>
                  </a:lnTo>
                  <a:lnTo>
                    <a:pt x="1" y="4707"/>
                  </a:lnTo>
                  <a:lnTo>
                    <a:pt x="3353" y="4707"/>
                  </a:lnTo>
                  <a:lnTo>
                    <a:pt x="3353" y="7975"/>
                  </a:lnTo>
                  <a:lnTo>
                    <a:pt x="4707" y="7975"/>
                  </a:lnTo>
                  <a:lnTo>
                    <a:pt x="4707" y="4639"/>
                  </a:lnTo>
                  <a:lnTo>
                    <a:pt x="8026" y="4639"/>
                  </a:lnTo>
                  <a:lnTo>
                    <a:pt x="8026" y="3285"/>
                  </a:lnTo>
                  <a:lnTo>
                    <a:pt x="4657" y="3285"/>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45"/>
          <p:cNvGrpSpPr/>
          <p:nvPr/>
        </p:nvGrpSpPr>
        <p:grpSpPr>
          <a:xfrm>
            <a:off x="6580715" y="192113"/>
            <a:ext cx="2334674" cy="142224"/>
            <a:chOff x="2928975" y="3575332"/>
            <a:chExt cx="2582604" cy="157327"/>
          </a:xfrm>
        </p:grpSpPr>
        <p:sp>
          <p:nvSpPr>
            <p:cNvPr id="613" name="Google Shape;613;p45"/>
            <p:cNvSpPr/>
            <p:nvPr/>
          </p:nvSpPr>
          <p:spPr>
            <a:xfrm>
              <a:off x="4384456" y="3575332"/>
              <a:ext cx="156336" cy="156336"/>
            </a:xfrm>
            <a:custGeom>
              <a:avLst/>
              <a:gdLst/>
              <a:ahLst/>
              <a:cxnLst/>
              <a:rect l="l" t="t" r="r" b="b"/>
              <a:pathLst>
                <a:path w="8043" h="8043" extrusionOk="0">
                  <a:moveTo>
                    <a:pt x="3353" y="1"/>
                  </a:moveTo>
                  <a:lnTo>
                    <a:pt x="3353" y="3387"/>
                  </a:lnTo>
                  <a:lnTo>
                    <a:pt x="1" y="3387"/>
                  </a:lnTo>
                  <a:cubicBezTo>
                    <a:pt x="35" y="3895"/>
                    <a:pt x="52" y="4267"/>
                    <a:pt x="86" y="4742"/>
                  </a:cubicBezTo>
                  <a:lnTo>
                    <a:pt x="3387" y="4742"/>
                  </a:lnTo>
                  <a:lnTo>
                    <a:pt x="3387" y="8043"/>
                  </a:lnTo>
                  <a:lnTo>
                    <a:pt x="4775" y="8043"/>
                  </a:lnTo>
                  <a:lnTo>
                    <a:pt x="4775" y="4674"/>
                  </a:lnTo>
                  <a:lnTo>
                    <a:pt x="8043" y="4674"/>
                  </a:lnTo>
                  <a:lnTo>
                    <a:pt x="8043" y="3336"/>
                  </a:lnTo>
                  <a:lnTo>
                    <a:pt x="4725" y="3336"/>
                  </a:lnTo>
                  <a:lnTo>
                    <a:pt x="4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3901375" y="3575662"/>
              <a:ext cx="155675" cy="156005"/>
            </a:xfrm>
            <a:custGeom>
              <a:avLst/>
              <a:gdLst/>
              <a:ahLst/>
              <a:cxnLst/>
              <a:rect l="l" t="t" r="r" b="b"/>
              <a:pathLst>
                <a:path w="8009" h="8026" extrusionOk="0">
                  <a:moveTo>
                    <a:pt x="3235" y="1"/>
                  </a:moveTo>
                  <a:lnTo>
                    <a:pt x="3235" y="3387"/>
                  </a:lnTo>
                  <a:lnTo>
                    <a:pt x="1" y="3387"/>
                  </a:lnTo>
                  <a:lnTo>
                    <a:pt x="1" y="4708"/>
                  </a:lnTo>
                  <a:lnTo>
                    <a:pt x="3268" y="4708"/>
                  </a:lnTo>
                  <a:lnTo>
                    <a:pt x="3268" y="8026"/>
                  </a:lnTo>
                  <a:lnTo>
                    <a:pt x="4657" y="8026"/>
                  </a:lnTo>
                  <a:lnTo>
                    <a:pt x="4657" y="4674"/>
                  </a:lnTo>
                  <a:lnTo>
                    <a:pt x="8009" y="4674"/>
                  </a:lnTo>
                  <a:cubicBezTo>
                    <a:pt x="7975" y="4149"/>
                    <a:pt x="7958" y="3776"/>
                    <a:pt x="7941" y="3319"/>
                  </a:cubicBezTo>
                  <a:lnTo>
                    <a:pt x="4657" y="3319"/>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3414349" y="3575993"/>
              <a:ext cx="156666" cy="155675"/>
            </a:xfrm>
            <a:custGeom>
              <a:avLst/>
              <a:gdLst/>
              <a:ahLst/>
              <a:cxnLst/>
              <a:rect l="l" t="t" r="r" b="b"/>
              <a:pathLst>
                <a:path w="8060" h="8009" extrusionOk="0">
                  <a:moveTo>
                    <a:pt x="3370" y="1"/>
                  </a:moveTo>
                  <a:lnTo>
                    <a:pt x="3370" y="3319"/>
                  </a:lnTo>
                  <a:lnTo>
                    <a:pt x="1" y="3319"/>
                  </a:lnTo>
                  <a:cubicBezTo>
                    <a:pt x="34" y="3861"/>
                    <a:pt x="51" y="4233"/>
                    <a:pt x="68" y="4708"/>
                  </a:cubicBezTo>
                  <a:lnTo>
                    <a:pt x="3387" y="4708"/>
                  </a:lnTo>
                  <a:lnTo>
                    <a:pt x="3387" y="8009"/>
                  </a:lnTo>
                  <a:lnTo>
                    <a:pt x="4758" y="8009"/>
                  </a:lnTo>
                  <a:lnTo>
                    <a:pt x="4758" y="4657"/>
                  </a:lnTo>
                  <a:lnTo>
                    <a:pt x="8060" y="4657"/>
                  </a:lnTo>
                  <a:lnTo>
                    <a:pt x="8060" y="3302"/>
                  </a:lnTo>
                  <a:lnTo>
                    <a:pt x="4724" y="3302"/>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5"/>
            <p:cNvSpPr/>
            <p:nvPr/>
          </p:nvSpPr>
          <p:spPr>
            <a:xfrm>
              <a:off x="4870510" y="3575993"/>
              <a:ext cx="155675" cy="155364"/>
            </a:xfrm>
            <a:custGeom>
              <a:avLst/>
              <a:gdLst/>
              <a:ahLst/>
              <a:cxnLst/>
              <a:rect l="l" t="t" r="r" b="b"/>
              <a:pathLst>
                <a:path w="8009" h="7993" extrusionOk="0">
                  <a:moveTo>
                    <a:pt x="3302" y="1"/>
                  </a:moveTo>
                  <a:lnTo>
                    <a:pt x="3302" y="3302"/>
                  </a:lnTo>
                  <a:lnTo>
                    <a:pt x="0" y="3302"/>
                  </a:lnTo>
                  <a:lnTo>
                    <a:pt x="0" y="4708"/>
                  </a:lnTo>
                  <a:lnTo>
                    <a:pt x="3353" y="4708"/>
                  </a:lnTo>
                  <a:lnTo>
                    <a:pt x="3353" y="7992"/>
                  </a:lnTo>
                  <a:lnTo>
                    <a:pt x="4741" y="7992"/>
                  </a:lnTo>
                  <a:lnTo>
                    <a:pt x="4741" y="4657"/>
                  </a:lnTo>
                  <a:lnTo>
                    <a:pt x="8008" y="4657"/>
                  </a:lnTo>
                  <a:lnTo>
                    <a:pt x="8008" y="3302"/>
                  </a:lnTo>
                  <a:lnTo>
                    <a:pt x="4656" y="3302"/>
                  </a:lnTo>
                  <a:lnTo>
                    <a:pt x="4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5"/>
            <p:cNvSpPr/>
            <p:nvPr/>
          </p:nvSpPr>
          <p:spPr>
            <a:xfrm>
              <a:off x="2928975" y="3575993"/>
              <a:ext cx="158629" cy="156666"/>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5355554" y="3575993"/>
              <a:ext cx="156025" cy="155675"/>
            </a:xfrm>
            <a:custGeom>
              <a:avLst/>
              <a:gdLst/>
              <a:ahLst/>
              <a:cxnLst/>
              <a:rect l="l" t="t" r="r" b="b"/>
              <a:pathLst>
                <a:path w="8027" h="8009" extrusionOk="0">
                  <a:moveTo>
                    <a:pt x="3319" y="1"/>
                  </a:moveTo>
                  <a:lnTo>
                    <a:pt x="3319" y="3336"/>
                  </a:lnTo>
                  <a:lnTo>
                    <a:pt x="1" y="3336"/>
                  </a:lnTo>
                  <a:lnTo>
                    <a:pt x="1" y="4674"/>
                  </a:lnTo>
                  <a:lnTo>
                    <a:pt x="3336" y="4674"/>
                  </a:lnTo>
                  <a:lnTo>
                    <a:pt x="3336" y="8009"/>
                  </a:lnTo>
                  <a:lnTo>
                    <a:pt x="4674" y="8009"/>
                  </a:lnTo>
                  <a:lnTo>
                    <a:pt x="4674" y="4674"/>
                  </a:lnTo>
                  <a:lnTo>
                    <a:pt x="8026" y="4674"/>
                  </a:lnTo>
                  <a:lnTo>
                    <a:pt x="8026" y="3302"/>
                  </a:lnTo>
                  <a:lnTo>
                    <a:pt x="4674" y="3302"/>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5"/>
          <p:cNvSpPr/>
          <p:nvPr/>
        </p:nvSpPr>
        <p:spPr>
          <a:xfrm rot="-761902">
            <a:off x="7835282" y="3814263"/>
            <a:ext cx="619259" cy="893949"/>
          </a:xfrm>
          <a:custGeom>
            <a:avLst/>
            <a:gdLst/>
            <a:ahLst/>
            <a:cxnLst/>
            <a:rect l="l" t="t" r="r" b="b"/>
            <a:pathLst>
              <a:path w="38399" h="55432" extrusionOk="0">
                <a:moveTo>
                  <a:pt x="0" y="0"/>
                </a:moveTo>
                <a:lnTo>
                  <a:pt x="0" y="0"/>
                </a:lnTo>
                <a:cubicBezTo>
                  <a:pt x="1829" y="15424"/>
                  <a:pt x="3606" y="30526"/>
                  <a:pt x="5418" y="45882"/>
                </a:cubicBezTo>
                <a:cubicBezTo>
                  <a:pt x="5858" y="45340"/>
                  <a:pt x="6112" y="45036"/>
                  <a:pt x="6332" y="44731"/>
                </a:cubicBezTo>
                <a:cubicBezTo>
                  <a:pt x="8770" y="41497"/>
                  <a:pt x="11208" y="38247"/>
                  <a:pt x="13646" y="35013"/>
                </a:cubicBezTo>
                <a:cubicBezTo>
                  <a:pt x="14309" y="34129"/>
                  <a:pt x="14814" y="33684"/>
                  <a:pt x="15279" y="33684"/>
                </a:cubicBezTo>
                <a:cubicBezTo>
                  <a:pt x="15776" y="33684"/>
                  <a:pt x="16227" y="34192"/>
                  <a:pt x="16778" y="35216"/>
                </a:cubicBezTo>
                <a:cubicBezTo>
                  <a:pt x="19911" y="41125"/>
                  <a:pt x="23060" y="47033"/>
                  <a:pt x="26192" y="52959"/>
                </a:cubicBezTo>
                <a:cubicBezTo>
                  <a:pt x="26632" y="53772"/>
                  <a:pt x="27072" y="54568"/>
                  <a:pt x="27563" y="55431"/>
                </a:cubicBezTo>
                <a:cubicBezTo>
                  <a:pt x="30831" y="53196"/>
                  <a:pt x="34014" y="51012"/>
                  <a:pt x="37230" y="48794"/>
                </a:cubicBezTo>
                <a:cubicBezTo>
                  <a:pt x="36909" y="48405"/>
                  <a:pt x="36672" y="48100"/>
                  <a:pt x="36418" y="47795"/>
                </a:cubicBezTo>
                <a:cubicBezTo>
                  <a:pt x="31931" y="42327"/>
                  <a:pt x="27445" y="36875"/>
                  <a:pt x="22975" y="31407"/>
                </a:cubicBezTo>
                <a:cubicBezTo>
                  <a:pt x="22467" y="30763"/>
                  <a:pt x="21570" y="30204"/>
                  <a:pt x="22010" y="29206"/>
                </a:cubicBezTo>
                <a:cubicBezTo>
                  <a:pt x="22467" y="28190"/>
                  <a:pt x="23517" y="28342"/>
                  <a:pt x="24363" y="28224"/>
                </a:cubicBezTo>
                <a:cubicBezTo>
                  <a:pt x="28934" y="27546"/>
                  <a:pt x="33506" y="26920"/>
                  <a:pt x="38399" y="26226"/>
                </a:cubicBezTo>
                <a:cubicBezTo>
                  <a:pt x="25531" y="17439"/>
                  <a:pt x="12884" y="8804"/>
                  <a:pt x="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p:cNvSpPr txBox="1"/>
          <p:nvPr/>
        </p:nvSpPr>
        <p:spPr>
          <a:xfrm>
            <a:off x="1013850" y="1682947"/>
            <a:ext cx="6882620" cy="2169825"/>
          </a:xfrm>
          <a:prstGeom prst="rect">
            <a:avLst/>
          </a:prstGeom>
          <a:noFill/>
        </p:spPr>
        <p:txBody>
          <a:bodyPr wrap="square" rtlCol="0">
            <a:spAutoFit/>
          </a:bodyPr>
          <a:lstStyle/>
          <a:p>
            <a:pPr algn="ctr">
              <a:lnSpc>
                <a:spcPct val="150000"/>
              </a:lnSpc>
            </a:pPr>
            <a:r>
              <a:rPr lang="en-US" sz="4500" b="1" smtClean="0">
                <a:solidFill>
                  <a:srgbClr val="6E5A4B"/>
                </a:solidFill>
              </a:rPr>
              <a:t>CHÀO ĐÓN CẢ LỚP ĐẾN BUỔI HỌC NÀY!</a:t>
            </a:r>
            <a:endParaRPr lang="vi-VN" sz="4500" b="1">
              <a:solidFill>
                <a:srgbClr val="6E5A4B"/>
              </a:solidFill>
            </a:endParaRPr>
          </a:p>
        </p:txBody>
      </p:sp>
    </p:spTree>
    <p:extLst>
      <p:ext uri="{BB962C8B-B14F-4D97-AF65-F5344CB8AC3E}">
        <p14:creationId xmlns:p14="http://schemas.microsoft.com/office/powerpoint/2010/main" val="3662046862"/>
      </p:ext>
    </p:extLst>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54445" y="1807521"/>
            <a:ext cx="3643888" cy="2865073"/>
            <a:chOff x="554445" y="1807521"/>
            <a:chExt cx="3643888" cy="2865073"/>
          </a:xfrm>
        </p:grpSpPr>
        <p:grpSp>
          <p:nvGrpSpPr>
            <p:cNvPr id="10" name="Google Shape;630;p63"/>
            <p:cNvGrpSpPr/>
            <p:nvPr/>
          </p:nvGrpSpPr>
          <p:grpSpPr>
            <a:xfrm>
              <a:off x="554445" y="1807521"/>
              <a:ext cx="3643888" cy="2865073"/>
              <a:chOff x="2858459" y="1116699"/>
              <a:chExt cx="5431274" cy="2650518"/>
            </a:xfrm>
          </p:grpSpPr>
          <p:sp>
            <p:nvSpPr>
              <p:cNvPr id="13" name="Google Shape;631;p63"/>
              <p:cNvSpPr/>
              <p:nvPr/>
            </p:nvSpPr>
            <p:spPr>
              <a:xfrm rot="21542202">
                <a:off x="2858459" y="1343884"/>
                <a:ext cx="5193075" cy="2423333"/>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2;p63"/>
              <p:cNvSpPr/>
              <p:nvPr/>
            </p:nvSpPr>
            <p:spPr>
              <a:xfrm rot="33568">
                <a:off x="3040971" y="1116699"/>
                <a:ext cx="5248762" cy="2626161"/>
              </a:xfrm>
              <a:prstGeom prst="roundRect">
                <a:avLst>
                  <a:gd name="adj" fmla="val 17922"/>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p:cNvSpPr txBox="1"/>
            <p:nvPr/>
          </p:nvSpPr>
          <p:spPr>
            <a:xfrm>
              <a:off x="912284" y="2023994"/>
              <a:ext cx="3050658" cy="2400657"/>
            </a:xfrm>
            <a:prstGeom prst="rect">
              <a:avLst/>
            </a:prstGeom>
            <a:noFill/>
          </p:spPr>
          <p:txBody>
            <a:bodyPr wrap="square" rtlCol="0">
              <a:spAutoFit/>
            </a:bodyPr>
            <a:lstStyle/>
            <a:p>
              <a:pPr algn="just">
                <a:lnSpc>
                  <a:spcPct val="150000"/>
                </a:lnSpc>
              </a:pPr>
              <a:r>
                <a:rPr lang="en-US" sz="2000"/>
                <a:t>N</a:t>
              </a:r>
              <a:r>
                <a:rPr lang="vi-VN" sz="2000" smtClean="0"/>
                <a:t>hà </a:t>
              </a:r>
              <a:r>
                <a:rPr lang="vi-VN" sz="2000"/>
                <a:t>chuyên môn về phân tích và phát triển phần mềm và nhà chuyên môn về cơ sở dữ liệu và mạng máy tính,…</a:t>
              </a:r>
              <a:endParaRPr lang="vi-VN" sz="2000"/>
            </a:p>
          </p:txBody>
        </p:sp>
      </p:grpSp>
      <p:sp>
        <p:nvSpPr>
          <p:cNvPr id="12" name="Rounded Rectangle 11"/>
          <p:cNvSpPr/>
          <p:nvPr/>
        </p:nvSpPr>
        <p:spPr>
          <a:xfrm>
            <a:off x="747661" y="396678"/>
            <a:ext cx="3379904" cy="1154979"/>
          </a:xfrm>
          <a:prstGeom prst="roundRect">
            <a:avLst/>
          </a:prstGeom>
          <a:solidFill>
            <a:schemeClr val="accent2">
              <a:lumMod val="50000"/>
            </a:schemeClr>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en-US" sz="2000" b="1" smtClean="0">
                <a:solidFill>
                  <a:srgbClr val="FFFFFF"/>
                </a:solidFill>
                <a:cs typeface="Arial" panose="020B0604020202020204" pitchFamily="34" charset="0"/>
              </a:rPr>
              <a:t>N</a:t>
            </a:r>
            <a:r>
              <a:rPr lang="vi-VN" sz="2000" b="1" smtClean="0">
                <a:solidFill>
                  <a:srgbClr val="FFFFFF"/>
                </a:solidFill>
                <a:cs typeface="Arial" panose="020B0604020202020204" pitchFamily="34" charset="0"/>
              </a:rPr>
              <a:t>hóm </a:t>
            </a:r>
            <a:r>
              <a:rPr lang="vi-VN" sz="2000" b="1">
                <a:solidFill>
                  <a:srgbClr val="FFFFFF"/>
                </a:solidFill>
                <a:cs typeface="Arial" panose="020B0604020202020204" pitchFamily="34" charset="0"/>
              </a:rPr>
              <a:t>nghề thuộc hướng Khoa học máy tính</a:t>
            </a:r>
            <a:endParaRPr lang="en-US" sz="2000" b="1" dirty="0">
              <a:solidFill>
                <a:srgbClr val="FFFFFF"/>
              </a:solidFill>
              <a:latin typeface="Arial" panose="020B0604020202020204" pitchFamily="34" charset="0"/>
              <a:cs typeface="Arial" panose="020B0604020202020204" pitchFamily="34" charset="0"/>
            </a:endParaRPr>
          </a:p>
        </p:txBody>
      </p:sp>
      <p:grpSp>
        <p:nvGrpSpPr>
          <p:cNvPr id="22" name="Group 21"/>
          <p:cNvGrpSpPr/>
          <p:nvPr/>
        </p:nvGrpSpPr>
        <p:grpSpPr>
          <a:xfrm>
            <a:off x="4605745" y="1785099"/>
            <a:ext cx="3643888" cy="2865073"/>
            <a:chOff x="4605745" y="1785099"/>
            <a:chExt cx="3643888" cy="2865073"/>
          </a:xfrm>
        </p:grpSpPr>
        <p:grpSp>
          <p:nvGrpSpPr>
            <p:cNvPr id="15" name="Google Shape;630;p63"/>
            <p:cNvGrpSpPr/>
            <p:nvPr/>
          </p:nvGrpSpPr>
          <p:grpSpPr>
            <a:xfrm>
              <a:off x="4605745" y="1785099"/>
              <a:ext cx="3643888" cy="2865073"/>
              <a:chOff x="2858459" y="1116699"/>
              <a:chExt cx="5431274" cy="2650518"/>
            </a:xfrm>
          </p:grpSpPr>
          <p:sp>
            <p:nvSpPr>
              <p:cNvPr id="16" name="Google Shape;631;p63"/>
              <p:cNvSpPr/>
              <p:nvPr/>
            </p:nvSpPr>
            <p:spPr>
              <a:xfrm rot="21542202">
                <a:off x="2858459" y="1343884"/>
                <a:ext cx="5193075" cy="2423333"/>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32;p63"/>
              <p:cNvSpPr/>
              <p:nvPr/>
            </p:nvSpPr>
            <p:spPr>
              <a:xfrm rot="33568">
                <a:off x="3040971" y="1116699"/>
                <a:ext cx="5248762" cy="2626161"/>
              </a:xfrm>
              <a:prstGeom prst="roundRect">
                <a:avLst>
                  <a:gd name="adj" fmla="val 17922"/>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p:cNvSpPr txBox="1"/>
            <p:nvPr/>
          </p:nvSpPr>
          <p:spPr>
            <a:xfrm>
              <a:off x="5268655" y="2001572"/>
              <a:ext cx="2440516" cy="1477328"/>
            </a:xfrm>
            <a:prstGeom prst="rect">
              <a:avLst/>
            </a:prstGeom>
            <a:noFill/>
          </p:spPr>
          <p:txBody>
            <a:bodyPr wrap="square" rtlCol="0">
              <a:spAutoFit/>
            </a:bodyPr>
            <a:lstStyle/>
            <a:p>
              <a:pPr algn="just">
                <a:lnSpc>
                  <a:spcPct val="150000"/>
                </a:lnSpc>
              </a:pPr>
              <a:r>
                <a:rPr lang="en-US" sz="2000" smtClean="0"/>
                <a:t>N</a:t>
              </a:r>
              <a:r>
                <a:rPr lang="vi-VN" sz="2000" smtClean="0"/>
                <a:t>hà </a:t>
              </a:r>
              <a:r>
                <a:rPr lang="vi-VN" sz="2000"/>
                <a:t>thiết kế đồ hoạ và truyền thông đa phương tiện,…</a:t>
              </a:r>
              <a:endParaRPr lang="vi-VN" sz="2000"/>
            </a:p>
          </p:txBody>
        </p:sp>
      </p:grpSp>
      <p:sp>
        <p:nvSpPr>
          <p:cNvPr id="19" name="Rounded Rectangle 18"/>
          <p:cNvSpPr/>
          <p:nvPr/>
        </p:nvSpPr>
        <p:spPr>
          <a:xfrm>
            <a:off x="4798961" y="374256"/>
            <a:ext cx="3379904" cy="1154979"/>
          </a:xfrm>
          <a:prstGeom prst="roundRect">
            <a:avLst/>
          </a:prstGeom>
          <a:solidFill>
            <a:schemeClr val="accent2">
              <a:lumMod val="50000"/>
            </a:schemeClr>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en-US" sz="2000" b="1" smtClean="0">
                <a:solidFill>
                  <a:srgbClr val="FFFFFF"/>
                </a:solidFill>
                <a:cs typeface="Arial" panose="020B0604020202020204" pitchFamily="34" charset="0"/>
              </a:rPr>
              <a:t>N</a:t>
            </a:r>
            <a:r>
              <a:rPr lang="vi-VN" sz="2000" b="1" smtClean="0">
                <a:solidFill>
                  <a:srgbClr val="FFFFFF"/>
                </a:solidFill>
                <a:cs typeface="Arial" panose="020B0604020202020204" pitchFamily="34" charset="0"/>
              </a:rPr>
              <a:t>hóm </a:t>
            </a:r>
            <a:r>
              <a:rPr lang="vi-VN" sz="2000" b="1">
                <a:solidFill>
                  <a:srgbClr val="FFFFFF"/>
                </a:solidFill>
                <a:cs typeface="Arial" panose="020B0604020202020204" pitchFamily="34" charset="0"/>
              </a:rPr>
              <a:t>nghề thuộc hướng Tin học ứng dụng</a:t>
            </a:r>
            <a:endParaRPr lang="en-US" sz="2000" b="1" dirty="0">
              <a:solidFill>
                <a:srgbClr val="FFFFFF"/>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stretch>
            <a:fillRect/>
          </a:stretch>
        </p:blipFill>
        <p:spPr>
          <a:xfrm>
            <a:off x="7229159" y="3106878"/>
            <a:ext cx="1536559" cy="2036622"/>
          </a:xfrm>
          <a:prstGeom prst="rect">
            <a:avLst/>
          </a:prstGeom>
        </p:spPr>
      </p:pic>
    </p:spTree>
    <p:extLst>
      <p:ext uri="{BB962C8B-B14F-4D97-AF65-F5344CB8AC3E}">
        <p14:creationId xmlns:p14="http://schemas.microsoft.com/office/powerpoint/2010/main" val="2329927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clrChange>
              <a:clrFrom>
                <a:srgbClr val="FCFCFC"/>
              </a:clrFrom>
              <a:clrTo>
                <a:srgbClr val="FCFCFC">
                  <a:alpha val="0"/>
                </a:srgbClr>
              </a:clrTo>
            </a:clrChange>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9582"/>
          <a:stretch/>
        </p:blipFill>
        <p:spPr>
          <a:xfrm>
            <a:off x="0" y="398525"/>
            <a:ext cx="9144000" cy="3309876"/>
          </a:xfrm>
          <a:prstGeom prst="rect">
            <a:avLst/>
          </a:prstGeom>
        </p:spPr>
      </p:pic>
      <p:sp>
        <p:nvSpPr>
          <p:cNvPr id="10" name="TextBox 9"/>
          <p:cNvSpPr txBox="1"/>
          <p:nvPr/>
        </p:nvSpPr>
        <p:spPr>
          <a:xfrm>
            <a:off x="0" y="3848101"/>
            <a:ext cx="9144000" cy="958660"/>
          </a:xfrm>
          <a:prstGeom prst="rect">
            <a:avLst/>
          </a:prstGeom>
          <a:noFill/>
        </p:spPr>
        <p:txBody>
          <a:bodyPr wrap="square" rtlCol="0">
            <a:spAutoFit/>
          </a:bodyPr>
          <a:lstStyle/>
          <a:p>
            <a:pPr algn="ctr">
              <a:lnSpc>
                <a:spcPct val="150000"/>
              </a:lnSpc>
            </a:pPr>
            <a:r>
              <a:rPr lang="en-US" sz="2000" i="1" smtClean="0"/>
              <a:t>Hình 17.1. Một số nhóm nghề và nghề nghiệp </a:t>
            </a:r>
          </a:p>
          <a:p>
            <a:pPr algn="ctr">
              <a:lnSpc>
                <a:spcPct val="150000"/>
              </a:lnSpc>
            </a:pPr>
            <a:r>
              <a:rPr lang="en-US" sz="2000" i="1" smtClean="0"/>
              <a:t>trong lĩnh vực tin học</a:t>
            </a:r>
            <a:endParaRPr lang="vi-VN" sz="2000" i="1"/>
          </a:p>
        </p:txBody>
      </p:sp>
    </p:spTree>
    <p:extLst>
      <p:ext uri="{BB962C8B-B14F-4D97-AF65-F5344CB8AC3E}">
        <p14:creationId xmlns:p14="http://schemas.microsoft.com/office/powerpoint/2010/main" val="3929740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51691"/>
            <a:ext cx="8229599" cy="726831"/>
          </a:xfrm>
          <a:prstGeom prst="rect">
            <a:avLst/>
          </a:prstGeom>
          <a:solidFill>
            <a:schemeClr val="accent6">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smtClean="0">
                <a:solidFill>
                  <a:srgbClr val="000000"/>
                </a:solidFill>
              </a:rPr>
              <a:t>CÂU HỎI CỦNG CỐ SGK TR.89</a:t>
            </a:r>
            <a:endParaRPr lang="en-US" sz="2300" b="1">
              <a:solidFill>
                <a:srgbClr val="000000"/>
              </a:solidFill>
            </a:endParaRPr>
          </a:p>
        </p:txBody>
      </p:sp>
      <p:grpSp>
        <p:nvGrpSpPr>
          <p:cNvPr id="2" name="Group 1"/>
          <p:cNvGrpSpPr/>
          <p:nvPr/>
        </p:nvGrpSpPr>
        <p:grpSpPr>
          <a:xfrm>
            <a:off x="541830" y="1397785"/>
            <a:ext cx="4296270" cy="3289518"/>
            <a:chOff x="541830" y="1397785"/>
            <a:chExt cx="4296270" cy="3289518"/>
          </a:xfrm>
        </p:grpSpPr>
        <p:grpSp>
          <p:nvGrpSpPr>
            <p:cNvPr id="11" name="Group 10"/>
            <p:cNvGrpSpPr/>
            <p:nvPr/>
          </p:nvGrpSpPr>
          <p:grpSpPr>
            <a:xfrm rot="209157">
              <a:off x="541830" y="1763854"/>
              <a:ext cx="4296270" cy="2923449"/>
              <a:chOff x="4947727" y="982668"/>
              <a:chExt cx="4296270" cy="2923449"/>
            </a:xfrm>
          </p:grpSpPr>
          <p:grpSp>
            <p:nvGrpSpPr>
              <p:cNvPr id="12" name="Google Shape;630;p63"/>
              <p:cNvGrpSpPr/>
              <p:nvPr/>
            </p:nvGrpSpPr>
            <p:grpSpPr>
              <a:xfrm rot="21384963">
                <a:off x="4947727" y="982668"/>
                <a:ext cx="4296270" cy="2923449"/>
                <a:chOff x="2847422" y="666333"/>
                <a:chExt cx="6403659" cy="2704521"/>
              </a:xfrm>
            </p:grpSpPr>
            <p:sp>
              <p:nvSpPr>
                <p:cNvPr id="15" name="Google Shape;631;p63"/>
                <p:cNvSpPr/>
                <p:nvPr/>
              </p:nvSpPr>
              <p:spPr>
                <a:xfrm rot="21542202">
                  <a:off x="2847422" y="920747"/>
                  <a:ext cx="6137414" cy="2450107"/>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2;p63"/>
                <p:cNvSpPr/>
                <p:nvPr/>
              </p:nvSpPr>
              <p:spPr>
                <a:xfrm rot="33568">
                  <a:off x="3047855" y="666333"/>
                  <a:ext cx="6203226" cy="2655174"/>
                </a:xfrm>
                <a:prstGeom prst="roundRect">
                  <a:avLst>
                    <a:gd name="adj" fmla="val 17922"/>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p:cNvSpPr txBox="1"/>
              <p:nvPr/>
            </p:nvSpPr>
            <p:spPr>
              <a:xfrm rot="21416044">
                <a:off x="5387832" y="1353918"/>
                <a:ext cx="3564072" cy="2400657"/>
              </a:xfrm>
              <a:prstGeom prst="rect">
                <a:avLst/>
              </a:prstGeom>
              <a:noFill/>
            </p:spPr>
            <p:txBody>
              <a:bodyPr wrap="square" rtlCol="0">
                <a:spAutoFit/>
              </a:bodyPr>
              <a:lstStyle/>
              <a:p>
                <a:pPr algn="just">
                  <a:lnSpc>
                    <a:spcPct val="150000"/>
                  </a:lnSpc>
                </a:pPr>
                <a:r>
                  <a:rPr lang="en-US" sz="2000"/>
                  <a:t>Sau khi tìm hiểu về nghề nghiệp trong lĩnh vực Tin học, em nhận thấy ý thích và khả năng của mình phù hợp với nhóm nghề nào? Tại sao?</a:t>
                </a:r>
                <a:endParaRPr lang="vi-VN" sz="2000"/>
              </a:p>
            </p:txBody>
          </p:sp>
        </p:grpSp>
        <p:pic>
          <p:nvPicPr>
            <p:cNvPr id="19" name="Picture 10"/>
            <p:cNvPicPr>
              <a:picLocks noChangeAspect="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2217463" y="1397785"/>
              <a:ext cx="1079383" cy="728584"/>
            </a:xfrm>
            <a:prstGeom prst="rect">
              <a:avLst/>
            </a:prstGeom>
          </p:spPr>
        </p:pic>
      </p:grpSp>
      <p:grpSp>
        <p:nvGrpSpPr>
          <p:cNvPr id="3" name="Group 2"/>
          <p:cNvGrpSpPr/>
          <p:nvPr/>
        </p:nvGrpSpPr>
        <p:grpSpPr>
          <a:xfrm>
            <a:off x="5125233" y="1574753"/>
            <a:ext cx="3561566" cy="3440002"/>
            <a:chOff x="5125233" y="1574753"/>
            <a:chExt cx="3561566" cy="3440002"/>
          </a:xfrm>
        </p:grpSpPr>
        <p:pic>
          <p:nvPicPr>
            <p:cNvPr id="6148" name="Picture 4" descr="Góc nhìn tổng quan về thị trường Thiết kế Website Doanh nghiệp"/>
            <p:cNvPicPr>
              <a:picLocks noChangeAspect="1" noChangeArrowheads="1"/>
            </p:cNvPicPr>
            <p:nvPr/>
          </p:nvPicPr>
          <p:blipFill rotWithShape="1">
            <a:blip r:embed="rId20">
              <a:extLst>
                <a:ext uri="{28A0092B-C50C-407E-A947-70E740481C1C}">
                  <a14:useLocalDpi xmlns:a14="http://schemas.microsoft.com/office/drawing/2010/main" val="0"/>
                </a:ext>
              </a:extLst>
            </a:blip>
            <a:srcRect l="22453" r="5047"/>
            <a:stretch/>
          </p:blipFill>
          <p:spPr bwMode="auto">
            <a:xfrm>
              <a:off x="5125233" y="1574753"/>
              <a:ext cx="3561566" cy="2978337"/>
            </a:xfrm>
            <a:prstGeom prst="roundRect">
              <a:avLst>
                <a:gd name="adj" fmla="val 9645"/>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46239" y="4553090"/>
              <a:ext cx="1919554" cy="461665"/>
            </a:xfrm>
            <a:prstGeom prst="rect">
              <a:avLst/>
            </a:prstGeom>
            <a:noFill/>
          </p:spPr>
          <p:txBody>
            <a:bodyPr wrap="square" rtlCol="0">
              <a:spAutoFit/>
            </a:bodyPr>
            <a:lstStyle/>
            <a:p>
              <a:pPr algn="ctr">
                <a:lnSpc>
                  <a:spcPct val="150000"/>
                </a:lnSpc>
              </a:pPr>
              <a:r>
                <a:rPr lang="en-US" sz="1600" i="1" smtClean="0"/>
                <a:t>Thiết kế trang web</a:t>
              </a:r>
              <a:endParaRPr lang="vi-VN" sz="1600" i="1"/>
            </a:p>
          </p:txBody>
        </p:sp>
      </p:grpSp>
    </p:spTree>
    <p:extLst>
      <p:ext uri="{BB962C8B-B14F-4D97-AF65-F5344CB8AC3E}">
        <p14:creationId xmlns:p14="http://schemas.microsoft.com/office/powerpoint/2010/main" val="3791492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BF82CB-E299-4C86-B4F8-AB2757D1816A}"/>
              </a:ext>
            </a:extLst>
          </p:cNvPr>
          <p:cNvSpPr txBox="1"/>
          <p:nvPr/>
        </p:nvSpPr>
        <p:spPr>
          <a:xfrm>
            <a:off x="3607534" y="222490"/>
            <a:ext cx="1928931" cy="580073"/>
          </a:xfrm>
          <a:prstGeom prst="plaque">
            <a:avLst/>
          </a:prstGeom>
          <a:solidFill>
            <a:schemeClr val="accent5">
              <a:lumMod val="60000"/>
              <a:lumOff val="4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300" b="1" smtClean="0">
                <a:effectLst/>
                <a:latin typeface="+mn-lt"/>
                <a:ea typeface="Calibri" panose="020F0502020204030204" pitchFamily="34" charset="0"/>
                <a:cs typeface="Times New Roman" panose="02020603050405020304" pitchFamily="18" charset="0"/>
              </a:rPr>
              <a:t>GHI NHỚ</a:t>
            </a:r>
            <a:endParaRPr lang="vi-VN" sz="2300" b="1" dirty="0">
              <a:effectLst/>
              <a:latin typeface="+mn-lt"/>
              <a:ea typeface="Calibri" panose="020F0502020204030204" pitchFamily="34" charset="0"/>
              <a:cs typeface="Times New Roman" panose="02020603050405020304" pitchFamily="18" charset="0"/>
            </a:endParaRPr>
          </a:p>
        </p:txBody>
      </p:sp>
      <p:sp>
        <p:nvSpPr>
          <p:cNvPr id="11" name="TextBox 10"/>
          <p:cNvSpPr txBox="1"/>
          <p:nvPr/>
        </p:nvSpPr>
        <p:spPr>
          <a:xfrm>
            <a:off x="316521" y="1058600"/>
            <a:ext cx="8510956" cy="3268652"/>
          </a:xfrm>
          <a:prstGeom prst="rect">
            <a:avLst/>
          </a:prstGeom>
          <a:solidFill>
            <a:schemeClr val="accent5">
              <a:lumMod val="20000"/>
              <a:lumOff val="80000"/>
            </a:schemeClr>
          </a:solidFill>
        </p:spPr>
        <p:txBody>
          <a:bodyPr wrap="square" rtlCol="0">
            <a:spAutoFit/>
          </a:bodyPr>
          <a:lstStyle/>
          <a:p>
            <a:pPr algn="just">
              <a:lnSpc>
                <a:spcPct val="150000"/>
              </a:lnSpc>
            </a:pPr>
            <a:r>
              <a:rPr lang="vi-VN" sz="2000">
                <a:latin typeface="+mn-lt"/>
              </a:rPr>
              <a:t>Những nhóm nghề thuộc hướng </a:t>
            </a:r>
            <a:r>
              <a:rPr lang="vi-VN" sz="2000" b="1">
                <a:latin typeface="+mn-lt"/>
              </a:rPr>
              <a:t>Khoa học máy tính </a:t>
            </a:r>
            <a:r>
              <a:rPr lang="vi-VN" sz="2000">
                <a:latin typeface="+mn-lt"/>
              </a:rPr>
              <a:t>có đặc điểm chung là nghiên cứu lí thuyết về thông tin và thuật toán, tạo ra những cách mới để biểu diễn, xử lí và trao đổi thông tin trong môi trường số.</a:t>
            </a:r>
          </a:p>
          <a:p>
            <a:pPr algn="just">
              <a:lnSpc>
                <a:spcPct val="150000"/>
              </a:lnSpc>
            </a:pPr>
            <a:r>
              <a:rPr lang="vi-VN" sz="2000">
                <a:latin typeface="+mn-lt"/>
              </a:rPr>
              <a:t>Những nhóm nghề thuộc hướng </a:t>
            </a:r>
            <a:r>
              <a:rPr lang="vi-VN" sz="2000" b="1">
                <a:latin typeface="+mn-lt"/>
              </a:rPr>
              <a:t>Tin học ứng dụng </a:t>
            </a:r>
            <a:r>
              <a:rPr lang="vi-VN" sz="2000">
                <a:latin typeface="+mn-lt"/>
              </a:rPr>
              <a:t>không đòi hỏi nghiên cứu chuyên sâu về lí thuyết khoa học máy tính mà chủ yếu là sử dụng phương tiện và công cụ công nghệ thông tin để giải quyết các vấn đề thực tế trong các lĩnh vực khác.</a:t>
            </a:r>
            <a:endParaRPr lang="vi-VN" sz="2000">
              <a:latin typeface="+mn-lt"/>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963" b="53615"/>
          <a:stretch/>
        </p:blipFill>
        <p:spPr>
          <a:xfrm>
            <a:off x="6873240" y="3806893"/>
            <a:ext cx="2270760" cy="1299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9688" y="-22074"/>
            <a:ext cx="1341206" cy="939649"/>
          </a:xfrm>
          <a:prstGeom prst="rect">
            <a:avLst/>
          </a:prstGeom>
        </p:spPr>
      </p:pic>
    </p:spTree>
    <p:extLst>
      <p:ext uri="{BB962C8B-B14F-4D97-AF65-F5344CB8AC3E}">
        <p14:creationId xmlns:p14="http://schemas.microsoft.com/office/powerpoint/2010/main" val="3912023132"/>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2050" name="Picture 2" descr="https://vinbrain.net/public/uploads/1blog/29498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9829"/>
          <a:stretch/>
        </p:blipFill>
        <p:spPr bwMode="auto">
          <a:xfrm>
            <a:off x="1" y="0"/>
            <a:ext cx="9143999" cy="3337610"/>
          </a:xfrm>
          <a:prstGeom prst="rect">
            <a:avLst/>
          </a:prstGeom>
          <a:noFill/>
          <a:extLst>
            <a:ext uri="{909E8E84-426E-40DD-AFC4-6F175D3DCCD1}">
              <a14:hiddenFill xmlns:a14="http://schemas.microsoft.com/office/drawing/2010/main">
                <a:solidFill>
                  <a:srgbClr val="FFFFFF"/>
                </a:solidFill>
              </a14:hiddenFill>
            </a:ext>
          </a:extLst>
        </p:spPr>
      </p:pic>
      <p:sp>
        <p:nvSpPr>
          <p:cNvPr id="325" name="Google Shape;325;p34"/>
          <p:cNvSpPr/>
          <p:nvPr/>
        </p:nvSpPr>
        <p:spPr>
          <a:xfrm>
            <a:off x="7246493" y="2413542"/>
            <a:ext cx="1223100" cy="122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txBox="1">
            <a:spLocks noGrp="1"/>
          </p:cNvSpPr>
          <p:nvPr>
            <p:ph type="title" idx="2"/>
          </p:nvPr>
        </p:nvSpPr>
        <p:spPr>
          <a:xfrm>
            <a:off x="7116643" y="2510842"/>
            <a:ext cx="1223100" cy="12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2</a:t>
            </a:r>
            <a:endParaRPr/>
          </a:p>
        </p:txBody>
      </p:sp>
      <p:sp>
        <p:nvSpPr>
          <p:cNvPr id="35" name="TextBox 34"/>
          <p:cNvSpPr txBox="1"/>
          <p:nvPr/>
        </p:nvSpPr>
        <p:spPr>
          <a:xfrm>
            <a:off x="0" y="3859203"/>
            <a:ext cx="9143999" cy="840871"/>
          </a:xfrm>
          <a:prstGeom prst="rect">
            <a:avLst/>
          </a:prstGeom>
          <a:noFill/>
        </p:spPr>
        <p:txBody>
          <a:bodyPr wrap="square" rtlCol="0">
            <a:spAutoFit/>
          </a:bodyPr>
          <a:lstStyle/>
          <a:p>
            <a:pPr algn="ctr">
              <a:lnSpc>
                <a:spcPct val="150000"/>
              </a:lnSpc>
            </a:pPr>
            <a:r>
              <a:rPr lang="en-US" sz="3700" b="1" smtClean="0">
                <a:solidFill>
                  <a:srgbClr val="191919"/>
                </a:solidFill>
              </a:rPr>
              <a:t>TIN HỌC VÀ THẾ GIỚI NGHỀ NGHIỆP</a:t>
            </a:r>
            <a:endParaRPr lang="en-US" sz="3700" b="1">
              <a:solidFill>
                <a:srgbClr val="191919"/>
              </a:solidFill>
            </a:endParaRPr>
          </a:p>
        </p:txBody>
      </p:sp>
    </p:spTree>
    <p:extLst>
      <p:ext uri="{BB962C8B-B14F-4D97-AF65-F5344CB8AC3E}">
        <p14:creationId xmlns:p14="http://schemas.microsoft.com/office/powerpoint/2010/main" val="3269013827"/>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1606" y="268392"/>
            <a:ext cx="8560779" cy="4601978"/>
            <a:chOff x="291606" y="268392"/>
            <a:chExt cx="8560779" cy="4601978"/>
          </a:xfrm>
        </p:grpSpPr>
        <p:sp>
          <p:nvSpPr>
            <p:cNvPr id="11" name="TextBox 10"/>
            <p:cNvSpPr txBox="1"/>
            <p:nvPr/>
          </p:nvSpPr>
          <p:spPr>
            <a:xfrm>
              <a:off x="291606" y="680056"/>
              <a:ext cx="8560779" cy="4190314"/>
            </a:xfrm>
            <a:prstGeom prst="rect">
              <a:avLst/>
            </a:prstGeom>
            <a:solidFill>
              <a:schemeClr val="accent5">
                <a:lumMod val="20000"/>
                <a:lumOff val="80000"/>
              </a:schemeClr>
            </a:solidFill>
          </p:spPr>
          <p:txBody>
            <a:bodyPr wrap="square" rtlCol="0">
              <a:spAutoFit/>
            </a:bodyPr>
            <a:lstStyle/>
            <a:p>
              <a:pPr algn="ctr">
                <a:lnSpc>
                  <a:spcPct val="150000"/>
                </a:lnSpc>
              </a:pPr>
              <a:r>
                <a:rPr lang="vi-VN" sz="2000" b="1">
                  <a:latin typeface="+mn-lt"/>
                </a:rPr>
                <a:t>Tìm việc</a:t>
              </a:r>
            </a:p>
            <a:p>
              <a:pPr algn="just">
                <a:lnSpc>
                  <a:spcPct val="150000"/>
                </a:lnSpc>
              </a:pPr>
              <a:r>
                <a:rPr lang="vi-VN" sz="2000">
                  <a:latin typeface="+mn-lt"/>
                </a:rPr>
                <a:t>Em hãy sử dụng những công cụ trên internet như máy tìm kiếm, hội thoại thông minh, website của tổ chức doanh nghiệp,… để tìm hiểu công việc ở một số doanh nghiệp và thực hiện các yêu cầu sau:</a:t>
              </a:r>
            </a:p>
            <a:p>
              <a:pPr algn="just">
                <a:lnSpc>
                  <a:spcPct val="150000"/>
                </a:lnSpc>
              </a:pPr>
              <a:r>
                <a:rPr lang="vi-VN" sz="2000">
                  <a:latin typeface="+mn-lt"/>
                </a:rPr>
                <a:t>1. Nêu tên một doanh nghiệp hoạt động trong lĩnh vực tin học. Những công việc tin học nào phù hợp nhất với doanh nghiệp đó?</a:t>
              </a:r>
            </a:p>
            <a:p>
              <a:pPr algn="just">
                <a:lnSpc>
                  <a:spcPct val="150000"/>
                </a:lnSpc>
              </a:pPr>
              <a:r>
                <a:rPr lang="vi-VN" sz="2000">
                  <a:latin typeface="+mn-lt"/>
                </a:rPr>
                <a:t>2. Nêu tên một doanh nghiệp sử dụng lao động tin học nhưng hoạt động trong lĩnh vực khác. Những công việc tin học được sử dụng trong doanh nghiệp đó là gì?</a:t>
              </a:r>
            </a:p>
          </p:txBody>
        </p:sp>
        <p:pic>
          <p:nvPicPr>
            <p:cNvPr id="5" name="Picture 32"/>
            <p:cNvPicPr>
              <a:picLocks noChangeAspect="1"/>
            </p:cNvPicPr>
            <p:nvPr/>
          </p:nvPicPr>
          <p:blipFill>
            <a:blip r:embed="rId3"/>
            <a:srcRect/>
            <a:stretch>
              <a:fillRect/>
            </a:stretch>
          </p:blipFill>
          <p:spPr>
            <a:xfrm>
              <a:off x="7416801" y="268392"/>
              <a:ext cx="1117600" cy="875919"/>
            </a:xfrm>
            <a:prstGeom prst="rect">
              <a:avLst/>
            </a:prstGeom>
          </p:spPr>
        </p:pic>
        <p:sp>
          <p:nvSpPr>
            <p:cNvPr id="9" name="TextBox 8">
              <a:extLst>
                <a:ext uri="{FF2B5EF4-FFF2-40B4-BE49-F238E27FC236}">
                  <a16:creationId xmlns:a16="http://schemas.microsoft.com/office/drawing/2014/main" id="{58BF82CB-E299-4C86-B4F8-AB2757D1816A}"/>
                </a:ext>
              </a:extLst>
            </p:cNvPr>
            <p:cNvSpPr txBox="1"/>
            <p:nvPr/>
          </p:nvSpPr>
          <p:spPr>
            <a:xfrm>
              <a:off x="540113" y="308206"/>
              <a:ext cx="2475766" cy="580073"/>
            </a:xfrm>
            <a:prstGeom prst="plaque">
              <a:avLst/>
            </a:prstGeom>
            <a:solidFill>
              <a:schemeClr val="accent5">
                <a:lumMod val="60000"/>
                <a:lumOff val="4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300" b="1" smtClean="0">
                  <a:effectLst/>
                  <a:latin typeface="+mn-lt"/>
                  <a:ea typeface="Calibri" panose="020F0502020204030204" pitchFamily="34" charset="0"/>
                  <a:cs typeface="Times New Roman" panose="02020603050405020304" pitchFamily="18" charset="0"/>
                </a:rPr>
                <a:t>HOẠT ĐỘNG 2</a:t>
              </a:r>
              <a:endParaRPr lang="vi-VN" sz="2300" b="1" dirty="0">
                <a:effectLst/>
                <a:latin typeface="+mn-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944619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2772" y="974966"/>
            <a:ext cx="8291215" cy="553998"/>
            <a:chOff x="9220198" y="2324100"/>
            <a:chExt cx="8291215" cy="553998"/>
          </a:xfrm>
        </p:grpSpPr>
        <p:sp>
          <p:nvSpPr>
            <p:cNvPr id="10" name="TextBox 9"/>
            <p:cNvSpPr txBox="1"/>
            <p:nvPr/>
          </p:nvSpPr>
          <p:spPr>
            <a:xfrm>
              <a:off x="9220198" y="2324100"/>
              <a:ext cx="8291215" cy="553998"/>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Doanh </a:t>
              </a:r>
              <a:r>
                <a:rPr lang="vi-VN" sz="2000">
                  <a:latin typeface="Arial" panose="020B0604020202020204" pitchFamily="34" charset="0"/>
                  <a:cs typeface="Arial" panose="020B0604020202020204" pitchFamily="34" charset="0"/>
                </a:rPr>
                <a:t>nghiệp hoạt động trong lĩnh vực </a:t>
              </a:r>
              <a:r>
                <a:rPr lang="vi-VN" sz="2000">
                  <a:latin typeface="Arial" panose="020B0604020202020204" pitchFamily="34" charset="0"/>
                  <a:cs typeface="Arial" panose="020B0604020202020204" pitchFamily="34" charset="0"/>
                </a:rPr>
                <a:t>tin </a:t>
              </a:r>
              <a:r>
                <a:rPr lang="vi-VN" sz="2000" smtClean="0">
                  <a:latin typeface="Arial" panose="020B0604020202020204" pitchFamily="34" charset="0"/>
                  <a:cs typeface="Arial" panose="020B0604020202020204" pitchFamily="34" charset="0"/>
                </a:rPr>
                <a:t>học</a:t>
              </a:r>
              <a:r>
                <a:rPr lang="en-US" sz="2000" smtClean="0">
                  <a:latin typeface="Arial" panose="020B0604020202020204" pitchFamily="34" charset="0"/>
                  <a:cs typeface="Arial" panose="020B0604020202020204" pitchFamily="34" charset="0"/>
                </a:rPr>
                <a:t>:</a:t>
              </a:r>
            </a:p>
          </p:txBody>
        </p:sp>
        <p:pic>
          <p:nvPicPr>
            <p:cNvPr id="11" name="Picture 2" descr="https://cdn-icons-png.flaticon.com/128/4151/41514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93698" y="3835401"/>
            <a:ext cx="8356600"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000"/>
              <a:t>Do lĩnh vực tin học mà các doanh nghiệp này kinh doanh đa dạng nên hầu hết các nghề tin học đều phù hợp với các doanh nghiệp này.</a:t>
            </a:r>
            <a:endParaRPr lang="vi-VN" sz="2000"/>
          </a:p>
        </p:txBody>
      </p:sp>
      <p:pic>
        <p:nvPicPr>
          <p:cNvPr id="8194" name="Picture 2" descr="https://cafefcdn.com/203337114487263232/2024/3/7/fpt-1-1709833778894952900553.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95" r="13339"/>
          <a:stretch/>
        </p:blipFill>
        <p:spPr bwMode="auto">
          <a:xfrm>
            <a:off x="3558147" y="1714271"/>
            <a:ext cx="2020463" cy="2020463"/>
          </a:xfrm>
          <a:prstGeom prst="ellipse">
            <a:avLst/>
          </a:prstGeom>
          <a:noFill/>
          <a:extLst>
            <a:ext uri="{909E8E84-426E-40DD-AFC4-6F175D3DCCD1}">
              <a14:hiddenFill xmlns:a14="http://schemas.microsoft.com/office/drawing/2010/main">
                <a:solidFill>
                  <a:srgbClr val="FFFFFF"/>
                </a:solidFill>
              </a14:hiddenFill>
            </a:ext>
          </a:extLst>
        </p:spPr>
      </p:pic>
      <p:pic>
        <p:nvPicPr>
          <p:cNvPr id="8196" name="Picture 4" descr="https://maisonoffice.vn/wp-content/uploads/2023/12/1-kham-pha-tru-so-viettel.jpg"/>
          <p:cNvPicPr>
            <a:picLocks noChangeAspect="1" noChangeArrowheads="1"/>
          </p:cNvPicPr>
          <p:nvPr/>
        </p:nvPicPr>
        <p:blipFill rotWithShape="1">
          <a:blip r:embed="rId4">
            <a:extLst>
              <a:ext uri="{28A0092B-C50C-407E-A947-70E740481C1C}">
                <a14:useLocalDpi xmlns:a14="http://schemas.microsoft.com/office/drawing/2010/main" val="0"/>
              </a:ext>
            </a:extLst>
          </a:blip>
          <a:srcRect l="16541" r="27209"/>
          <a:stretch/>
        </p:blipFill>
        <p:spPr bwMode="auto">
          <a:xfrm>
            <a:off x="6334680" y="1713814"/>
            <a:ext cx="2020463" cy="2020463"/>
          </a:xfrm>
          <a:prstGeom prst="ellipse">
            <a:avLst/>
          </a:prstGeom>
          <a:noFill/>
          <a:extLst>
            <a:ext uri="{909E8E84-426E-40DD-AFC4-6F175D3DCCD1}">
              <a14:hiddenFill xmlns:a14="http://schemas.microsoft.com/office/drawing/2010/main">
                <a:solidFill>
                  <a:srgbClr val="FFFFFF"/>
                </a:solidFill>
              </a14:hiddenFill>
            </a:ext>
          </a:extLst>
        </p:spPr>
      </p:pic>
      <p:pic>
        <p:nvPicPr>
          <p:cNvPr id="8198" name="Picture 6" descr="https://bcp.cdnchinhphu.vn/334894974524682240/2024/7/11/tapdoanvnpt-1720666166230344354660.jpg"/>
          <p:cNvPicPr>
            <a:picLocks noChangeAspect="1" noChangeArrowheads="1"/>
          </p:cNvPicPr>
          <p:nvPr/>
        </p:nvPicPr>
        <p:blipFill rotWithShape="1">
          <a:blip r:embed="rId5">
            <a:extLst>
              <a:ext uri="{28A0092B-C50C-407E-A947-70E740481C1C}">
                <a14:useLocalDpi xmlns:a14="http://schemas.microsoft.com/office/drawing/2010/main" val="0"/>
              </a:ext>
            </a:extLst>
          </a:blip>
          <a:srcRect l="18839" r="16069"/>
          <a:stretch/>
        </p:blipFill>
        <p:spPr bwMode="auto">
          <a:xfrm>
            <a:off x="782065" y="1714265"/>
            <a:ext cx="2020012" cy="2020012"/>
          </a:xfrm>
          <a:prstGeom prst="ellipse">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39338A61-E650-D252-D6E7-F65D7ED84A95}"/>
              </a:ext>
            </a:extLst>
          </p:cNvPr>
          <p:cNvGrpSpPr/>
          <p:nvPr/>
        </p:nvGrpSpPr>
        <p:grpSpPr>
          <a:xfrm>
            <a:off x="3067466" y="289569"/>
            <a:ext cx="3001823" cy="542968"/>
            <a:chOff x="-609601" y="391227"/>
            <a:chExt cx="4027714" cy="542968"/>
          </a:xfrm>
        </p:grpSpPr>
        <p:sp>
          <p:nvSpPr>
            <p:cNvPr id="21"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TRẢ LỜI CÂU 1</a:t>
              </a:r>
              <a:endParaRPr lang="en-US" sz="2000" b="1">
                <a:solidFill>
                  <a:srgbClr val="FFFFFF"/>
                </a:solidFill>
              </a:endParaRPr>
            </a:p>
          </p:txBody>
        </p:sp>
      </p:grpSp>
    </p:spTree>
    <p:extLst>
      <p:ext uri="{BB962C8B-B14F-4D97-AF65-F5344CB8AC3E}">
        <p14:creationId xmlns:p14="http://schemas.microsoft.com/office/powerpoint/2010/main" val="3592685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 calcmode="lin" valueType="num">
                                      <p:cBhvr>
                                        <p:cTn id="18" dur="500" fill="hold"/>
                                        <p:tgtEl>
                                          <p:spTgt spid="8198"/>
                                        </p:tgtEl>
                                        <p:attrNameLst>
                                          <p:attrName>ppt_w</p:attrName>
                                        </p:attrNameLst>
                                      </p:cBhvr>
                                      <p:tavLst>
                                        <p:tav tm="0">
                                          <p:val>
                                            <p:fltVal val="0"/>
                                          </p:val>
                                        </p:tav>
                                        <p:tav tm="100000">
                                          <p:val>
                                            <p:strVal val="#ppt_w"/>
                                          </p:val>
                                        </p:tav>
                                      </p:tavLst>
                                    </p:anim>
                                    <p:anim calcmode="lin" valueType="num">
                                      <p:cBhvr>
                                        <p:cTn id="19" dur="500" fill="hold"/>
                                        <p:tgtEl>
                                          <p:spTgt spid="8198"/>
                                        </p:tgtEl>
                                        <p:attrNameLst>
                                          <p:attrName>ppt_h</p:attrName>
                                        </p:attrNameLst>
                                      </p:cBhvr>
                                      <p:tavLst>
                                        <p:tav tm="0">
                                          <p:val>
                                            <p:fltVal val="0"/>
                                          </p:val>
                                        </p:tav>
                                        <p:tav tm="100000">
                                          <p:val>
                                            <p:strVal val="#ppt_h"/>
                                          </p:val>
                                        </p:tav>
                                      </p:tavLst>
                                    </p:anim>
                                    <p:animEffect transition="in" filter="fade">
                                      <p:cBhvr>
                                        <p:cTn id="20" dur="500"/>
                                        <p:tgtEl>
                                          <p:spTgt spid="8198"/>
                                        </p:tgtEl>
                                      </p:cBhvr>
                                    </p:animEffect>
                                  </p:childTnLst>
                                </p:cTn>
                              </p:par>
                              <p:par>
                                <p:cTn id="21" presetID="53" presetClass="entr" presetSubtype="16"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 calcmode="lin" valueType="num">
                                      <p:cBhvr>
                                        <p:cTn id="23" dur="500" fill="hold"/>
                                        <p:tgtEl>
                                          <p:spTgt spid="8194"/>
                                        </p:tgtEl>
                                        <p:attrNameLst>
                                          <p:attrName>ppt_w</p:attrName>
                                        </p:attrNameLst>
                                      </p:cBhvr>
                                      <p:tavLst>
                                        <p:tav tm="0">
                                          <p:val>
                                            <p:fltVal val="0"/>
                                          </p:val>
                                        </p:tav>
                                        <p:tav tm="100000">
                                          <p:val>
                                            <p:strVal val="#ppt_w"/>
                                          </p:val>
                                        </p:tav>
                                      </p:tavLst>
                                    </p:anim>
                                    <p:anim calcmode="lin" valueType="num">
                                      <p:cBhvr>
                                        <p:cTn id="24" dur="500" fill="hold"/>
                                        <p:tgtEl>
                                          <p:spTgt spid="8194"/>
                                        </p:tgtEl>
                                        <p:attrNameLst>
                                          <p:attrName>ppt_h</p:attrName>
                                        </p:attrNameLst>
                                      </p:cBhvr>
                                      <p:tavLst>
                                        <p:tav tm="0">
                                          <p:val>
                                            <p:fltVal val="0"/>
                                          </p:val>
                                        </p:tav>
                                        <p:tav tm="100000">
                                          <p:val>
                                            <p:strVal val="#ppt_h"/>
                                          </p:val>
                                        </p:tav>
                                      </p:tavLst>
                                    </p:anim>
                                    <p:animEffect transition="in" filter="fade">
                                      <p:cBhvr>
                                        <p:cTn id="25" dur="500"/>
                                        <p:tgtEl>
                                          <p:spTgt spid="8194"/>
                                        </p:tgtEl>
                                      </p:cBhvr>
                                    </p:animEffect>
                                  </p:childTnLst>
                                </p:cTn>
                              </p:par>
                              <p:par>
                                <p:cTn id="26" presetID="53" presetClass="entr" presetSubtype="16" fill="hold" nodeType="withEffect">
                                  <p:stCondLst>
                                    <p:cond delay="0"/>
                                  </p:stCondLst>
                                  <p:childTnLst>
                                    <p:set>
                                      <p:cBhvr>
                                        <p:cTn id="27" dur="1" fill="hold">
                                          <p:stCondLst>
                                            <p:cond delay="0"/>
                                          </p:stCondLst>
                                        </p:cTn>
                                        <p:tgtEl>
                                          <p:spTgt spid="8196"/>
                                        </p:tgtEl>
                                        <p:attrNameLst>
                                          <p:attrName>style.visibility</p:attrName>
                                        </p:attrNameLst>
                                      </p:cBhvr>
                                      <p:to>
                                        <p:strVal val="visible"/>
                                      </p:to>
                                    </p:set>
                                    <p:anim calcmode="lin" valueType="num">
                                      <p:cBhvr>
                                        <p:cTn id="28" dur="500" fill="hold"/>
                                        <p:tgtEl>
                                          <p:spTgt spid="8196"/>
                                        </p:tgtEl>
                                        <p:attrNameLst>
                                          <p:attrName>ppt_w</p:attrName>
                                        </p:attrNameLst>
                                      </p:cBhvr>
                                      <p:tavLst>
                                        <p:tav tm="0">
                                          <p:val>
                                            <p:fltVal val="0"/>
                                          </p:val>
                                        </p:tav>
                                        <p:tav tm="100000">
                                          <p:val>
                                            <p:strVal val="#ppt_w"/>
                                          </p:val>
                                        </p:tav>
                                      </p:tavLst>
                                    </p:anim>
                                    <p:anim calcmode="lin" valueType="num">
                                      <p:cBhvr>
                                        <p:cTn id="29" dur="500" fill="hold"/>
                                        <p:tgtEl>
                                          <p:spTgt spid="8196"/>
                                        </p:tgtEl>
                                        <p:attrNameLst>
                                          <p:attrName>ppt_h</p:attrName>
                                        </p:attrNameLst>
                                      </p:cBhvr>
                                      <p:tavLst>
                                        <p:tav tm="0">
                                          <p:val>
                                            <p:fltVal val="0"/>
                                          </p:val>
                                        </p:tav>
                                        <p:tav tm="100000">
                                          <p:val>
                                            <p:strVal val="#ppt_h"/>
                                          </p:val>
                                        </p:tav>
                                      </p:tavLst>
                                    </p:anim>
                                    <p:animEffect transition="in" filter="fade">
                                      <p:cBhvr>
                                        <p:cTn id="30" dur="500"/>
                                        <p:tgtEl>
                                          <p:spTgt spid="819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out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84012" y="815966"/>
            <a:ext cx="7768728" cy="1015663"/>
            <a:chOff x="9220199" y="2324100"/>
            <a:chExt cx="7768728" cy="1015663"/>
          </a:xfrm>
        </p:grpSpPr>
        <p:sp>
          <p:nvSpPr>
            <p:cNvPr id="10" name="TextBox 9"/>
            <p:cNvSpPr txBox="1"/>
            <p:nvPr/>
          </p:nvSpPr>
          <p:spPr>
            <a:xfrm>
              <a:off x="9220199" y="2324100"/>
              <a:ext cx="7768728" cy="1015663"/>
            </a:xfrm>
            <a:prstGeom prst="rect">
              <a:avLst/>
            </a:prstGeom>
            <a:noFill/>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        </a:t>
              </a:r>
              <a:r>
                <a:rPr lang="vi-VN" sz="2000" smtClean="0">
                  <a:latin typeface="Arial" panose="020B0604020202020204" pitchFamily="34" charset="0"/>
                  <a:cs typeface="Arial" panose="020B0604020202020204" pitchFamily="34" charset="0"/>
                </a:rPr>
                <a:t>Doanh </a:t>
              </a:r>
              <a:r>
                <a:rPr lang="vi-VN" sz="2000">
                  <a:latin typeface="Arial" panose="020B0604020202020204" pitchFamily="34" charset="0"/>
                  <a:cs typeface="Arial" panose="020B0604020202020204" pitchFamily="34" charset="0"/>
                </a:rPr>
                <a:t>nghiệp sử dụng lao động tin học nhưng hoạt động trong lĩnh </a:t>
              </a:r>
              <a:r>
                <a:rPr lang="vi-VN" sz="2000">
                  <a:latin typeface="Arial" panose="020B0604020202020204" pitchFamily="34" charset="0"/>
                  <a:cs typeface="Arial" panose="020B0604020202020204" pitchFamily="34" charset="0"/>
                </a:rPr>
                <a:t>vực </a:t>
              </a:r>
              <a:r>
                <a:rPr lang="vi-VN" sz="2000" smtClean="0">
                  <a:latin typeface="Arial" panose="020B0604020202020204" pitchFamily="34" charset="0"/>
                  <a:cs typeface="Arial" panose="020B0604020202020204" pitchFamily="34" charset="0"/>
                </a:rPr>
                <a:t>khác</a:t>
              </a:r>
              <a:r>
                <a:rPr lang="en-US" sz="2000">
                  <a:latin typeface="Arial" panose="020B0604020202020204" pitchFamily="34" charset="0"/>
                  <a:cs typeface="Arial" panose="020B0604020202020204" pitchFamily="34" charset="0"/>
                </a:rPr>
                <a:t>:</a:t>
              </a:r>
              <a:endParaRPr lang="en-US" sz="2000" smtClean="0">
                <a:latin typeface="Arial" panose="020B0604020202020204" pitchFamily="34" charset="0"/>
                <a:cs typeface="Arial" panose="020B0604020202020204" pitchFamily="34" charset="0"/>
              </a:endParaRPr>
            </a:p>
          </p:txBody>
        </p:sp>
        <p:pic>
          <p:nvPicPr>
            <p:cNvPr id="11" name="Picture 2" descr="https://cdn-icons-png.flaticon.com/128/4151/41514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353303" y="3948800"/>
            <a:ext cx="8430144"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Công việc tin học trong ngân hàng cũng rất đa dạng, như chuyên môn về cơ sở dữ liệu, mạng máy tính, bảo mật dữ liệu,….</a:t>
            </a:r>
            <a:endParaRPr lang="vi-VN" sz="2000"/>
          </a:p>
        </p:txBody>
      </p:sp>
      <p:grpSp>
        <p:nvGrpSpPr>
          <p:cNvPr id="20" name="Group 19">
            <a:extLst>
              <a:ext uri="{FF2B5EF4-FFF2-40B4-BE49-F238E27FC236}">
                <a16:creationId xmlns:a16="http://schemas.microsoft.com/office/drawing/2014/main" id="{39338A61-E650-D252-D6E7-F65D7ED84A95}"/>
              </a:ext>
            </a:extLst>
          </p:cNvPr>
          <p:cNvGrpSpPr/>
          <p:nvPr/>
        </p:nvGrpSpPr>
        <p:grpSpPr>
          <a:xfrm>
            <a:off x="3067464" y="192101"/>
            <a:ext cx="3001823" cy="542968"/>
            <a:chOff x="-609601" y="391227"/>
            <a:chExt cx="4027714" cy="542968"/>
          </a:xfrm>
        </p:grpSpPr>
        <p:sp>
          <p:nvSpPr>
            <p:cNvPr id="21"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TRẢ LỜI CÂU 2</a:t>
              </a:r>
              <a:endParaRPr lang="en-US" sz="2000" b="1">
                <a:solidFill>
                  <a:srgbClr val="FFFFFF"/>
                </a:solidFill>
              </a:endParaRPr>
            </a:p>
          </p:txBody>
        </p:sp>
      </p:grpSp>
      <p:grpSp>
        <p:nvGrpSpPr>
          <p:cNvPr id="4" name="Group 3"/>
          <p:cNvGrpSpPr/>
          <p:nvPr/>
        </p:nvGrpSpPr>
        <p:grpSpPr>
          <a:xfrm>
            <a:off x="6506744" y="1912525"/>
            <a:ext cx="1548087" cy="1986923"/>
            <a:chOff x="6506744" y="1912525"/>
            <a:chExt cx="1548087" cy="1986923"/>
          </a:xfrm>
        </p:grpSpPr>
        <p:pic>
          <p:nvPicPr>
            <p:cNvPr id="9218" name="Picture 2" descr="Kế toán trưởng là gì? Vai trò và nhiệm vụ của kế toán trưởng!"/>
            <p:cNvPicPr>
              <a:picLocks noChangeAspect="1" noChangeArrowheads="1"/>
            </p:cNvPicPr>
            <p:nvPr/>
          </p:nvPicPr>
          <p:blipFill rotWithShape="1">
            <a:blip r:embed="rId3">
              <a:extLst>
                <a:ext uri="{28A0092B-C50C-407E-A947-70E740481C1C}">
                  <a14:useLocalDpi xmlns:a14="http://schemas.microsoft.com/office/drawing/2010/main" val="0"/>
                </a:ext>
              </a:extLst>
            </a:blip>
            <a:srcRect l="18958" r="18958"/>
            <a:stretch/>
          </p:blipFill>
          <p:spPr bwMode="auto">
            <a:xfrm>
              <a:off x="6506744" y="1912525"/>
              <a:ext cx="1548087" cy="1548087"/>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32876" y="3437783"/>
              <a:ext cx="1095822" cy="461665"/>
            </a:xfrm>
            <a:prstGeom prst="rect">
              <a:avLst/>
            </a:prstGeom>
            <a:noFill/>
          </p:spPr>
          <p:txBody>
            <a:bodyPr wrap="square" rtlCol="0">
              <a:spAutoFit/>
            </a:bodyPr>
            <a:lstStyle/>
            <a:p>
              <a:pPr algn="ctr">
                <a:lnSpc>
                  <a:spcPct val="150000"/>
                </a:lnSpc>
              </a:pPr>
              <a:r>
                <a:rPr lang="en-US" sz="1600" i="1" smtClean="0"/>
                <a:t>Kế toán</a:t>
              </a:r>
              <a:endParaRPr lang="vi-VN" sz="1600" i="1"/>
            </a:p>
          </p:txBody>
        </p:sp>
      </p:grpSp>
      <p:grpSp>
        <p:nvGrpSpPr>
          <p:cNvPr id="3" name="Group 2"/>
          <p:cNvGrpSpPr/>
          <p:nvPr/>
        </p:nvGrpSpPr>
        <p:grpSpPr>
          <a:xfrm>
            <a:off x="3794331" y="1912526"/>
            <a:ext cx="1548087" cy="1986923"/>
            <a:chOff x="3794331" y="1912526"/>
            <a:chExt cx="1548087" cy="1986923"/>
          </a:xfrm>
        </p:grpSpPr>
        <p:pic>
          <p:nvPicPr>
            <p:cNvPr id="9220" name="Picture 4" descr="Áp lực chạy chỉ tiêu bán bảo hiểm khiến nhân viên ngân hàng bỏ việc"/>
            <p:cNvPicPr>
              <a:picLocks noChangeAspect="1" noChangeArrowheads="1"/>
            </p:cNvPicPr>
            <p:nvPr/>
          </p:nvPicPr>
          <p:blipFill rotWithShape="1">
            <a:blip r:embed="rId4">
              <a:extLst>
                <a:ext uri="{28A0092B-C50C-407E-A947-70E740481C1C}">
                  <a14:useLocalDpi xmlns:a14="http://schemas.microsoft.com/office/drawing/2010/main" val="0"/>
                </a:ext>
              </a:extLst>
            </a:blip>
            <a:srcRect l="28605" r="5561"/>
            <a:stretch/>
          </p:blipFill>
          <p:spPr bwMode="auto">
            <a:xfrm>
              <a:off x="3794331" y="1912526"/>
              <a:ext cx="1548087" cy="1548087"/>
            </a:xfrm>
            <a:prstGeom prst="ellipse">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929686" y="3437784"/>
              <a:ext cx="1277376" cy="461665"/>
            </a:xfrm>
            <a:prstGeom prst="rect">
              <a:avLst/>
            </a:prstGeom>
            <a:noFill/>
          </p:spPr>
          <p:txBody>
            <a:bodyPr wrap="square" rtlCol="0">
              <a:spAutoFit/>
            </a:bodyPr>
            <a:lstStyle/>
            <a:p>
              <a:pPr algn="ctr">
                <a:lnSpc>
                  <a:spcPct val="150000"/>
                </a:lnSpc>
              </a:pPr>
              <a:r>
                <a:rPr lang="en-US" sz="1600" i="1"/>
                <a:t>N</a:t>
              </a:r>
              <a:r>
                <a:rPr lang="en-US" sz="1600" i="1" smtClean="0"/>
                <a:t>gân hàng</a:t>
              </a:r>
              <a:endParaRPr lang="vi-VN" sz="1600" i="1"/>
            </a:p>
          </p:txBody>
        </p:sp>
      </p:grpSp>
      <p:grpSp>
        <p:nvGrpSpPr>
          <p:cNvPr id="2" name="Group 1"/>
          <p:cNvGrpSpPr/>
          <p:nvPr/>
        </p:nvGrpSpPr>
        <p:grpSpPr>
          <a:xfrm>
            <a:off x="1081918" y="1912525"/>
            <a:ext cx="1548087" cy="1958732"/>
            <a:chOff x="1081918" y="1912525"/>
            <a:chExt cx="1548087" cy="1958732"/>
          </a:xfrm>
        </p:grpSpPr>
        <p:pic>
          <p:nvPicPr>
            <p:cNvPr id="9226" name="Picture 10" descr="Giáo viên luyện thi đại học online 'vừa dạy vừa ngậm sâm' thu nhập hàng  trăm triệu mỗi tháng"/>
            <p:cNvPicPr>
              <a:picLocks noChangeAspect="1" noChangeArrowheads="1"/>
            </p:cNvPicPr>
            <p:nvPr/>
          </p:nvPicPr>
          <p:blipFill rotWithShape="1">
            <a:blip r:embed="rId5">
              <a:extLst>
                <a:ext uri="{28A0092B-C50C-407E-A947-70E740481C1C}">
                  <a14:useLocalDpi xmlns:a14="http://schemas.microsoft.com/office/drawing/2010/main" val="0"/>
                </a:ext>
              </a:extLst>
            </a:blip>
            <a:srcRect l="5683" r="32499"/>
            <a:stretch/>
          </p:blipFill>
          <p:spPr bwMode="auto">
            <a:xfrm>
              <a:off x="1081918" y="1912525"/>
              <a:ext cx="1548087" cy="1548087"/>
            </a:xfrm>
            <a:prstGeom prst="ellipse">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308051" y="3455246"/>
              <a:ext cx="1095822" cy="416011"/>
            </a:xfrm>
            <a:prstGeom prst="rect">
              <a:avLst/>
            </a:prstGeom>
            <a:noFill/>
          </p:spPr>
          <p:txBody>
            <a:bodyPr wrap="square" rtlCol="0">
              <a:spAutoFit/>
            </a:bodyPr>
            <a:lstStyle/>
            <a:p>
              <a:pPr algn="ctr">
                <a:lnSpc>
                  <a:spcPct val="150000"/>
                </a:lnSpc>
              </a:pPr>
              <a:r>
                <a:rPr lang="en-US" sz="1600" i="1" smtClean="0"/>
                <a:t>Giáo dục</a:t>
              </a:r>
              <a:endParaRPr lang="vi-VN" sz="1600" i="1"/>
            </a:p>
          </p:txBody>
        </p:sp>
      </p:grpSp>
    </p:spTree>
    <p:extLst>
      <p:ext uri="{BB962C8B-B14F-4D97-AF65-F5344CB8AC3E}">
        <p14:creationId xmlns:p14="http://schemas.microsoft.com/office/powerpoint/2010/main" val="2455368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out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40928"/>
            <a:ext cx="9144000" cy="477054"/>
          </a:xfrm>
          <a:prstGeom prst="rect">
            <a:avLst/>
          </a:prstGeom>
          <a:noFill/>
        </p:spPr>
        <p:txBody>
          <a:bodyPr wrap="square" rtlCol="0">
            <a:spAutoFit/>
          </a:bodyPr>
          <a:lstStyle/>
          <a:p>
            <a:pPr algn="ctr"/>
            <a:r>
              <a:rPr lang="en-US" sz="2500" b="1" smtClean="0">
                <a:solidFill>
                  <a:srgbClr val="C00000"/>
                </a:solidFill>
              </a:rPr>
              <a:t>2. Tin </a:t>
            </a:r>
            <a:r>
              <a:rPr lang="en-US" sz="2500" b="1">
                <a:solidFill>
                  <a:srgbClr val="C00000"/>
                </a:solidFill>
              </a:rPr>
              <a:t>học </a:t>
            </a:r>
            <a:r>
              <a:rPr lang="en-US" sz="2500" b="1">
                <a:solidFill>
                  <a:srgbClr val="C00000"/>
                </a:solidFill>
              </a:rPr>
              <a:t>và </a:t>
            </a:r>
            <a:r>
              <a:rPr lang="en-US" sz="2500" b="1" smtClean="0">
                <a:solidFill>
                  <a:srgbClr val="C00000"/>
                </a:solidFill>
              </a:rPr>
              <a:t>thế </a:t>
            </a:r>
            <a:r>
              <a:rPr lang="en-US" sz="2500" b="1">
                <a:solidFill>
                  <a:srgbClr val="C00000"/>
                </a:solidFill>
              </a:rPr>
              <a:t>giới </a:t>
            </a:r>
            <a:r>
              <a:rPr lang="en-US" sz="2500" b="1" smtClean="0">
                <a:solidFill>
                  <a:srgbClr val="C00000"/>
                </a:solidFill>
              </a:rPr>
              <a:t>nghề </a:t>
            </a:r>
            <a:r>
              <a:rPr lang="en-US" sz="2500" b="1">
                <a:solidFill>
                  <a:srgbClr val="C00000"/>
                </a:solidFill>
              </a:rPr>
              <a:t>nghiệp</a:t>
            </a:r>
          </a:p>
        </p:txBody>
      </p:sp>
      <p:sp>
        <p:nvSpPr>
          <p:cNvPr id="10" name="TextBox 9"/>
          <p:cNvSpPr txBox="1"/>
          <p:nvPr/>
        </p:nvSpPr>
        <p:spPr>
          <a:xfrm>
            <a:off x="413414" y="756454"/>
            <a:ext cx="8317172" cy="55399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Tin học xuất hiện những doanh nghiệp tin học và doanh nghiệp khác.</a:t>
            </a:r>
            <a:endParaRPr lang="vi-VN" sz="2000"/>
          </a:p>
        </p:txBody>
      </p:sp>
      <p:sp>
        <p:nvSpPr>
          <p:cNvPr id="11" name="TextBox 10"/>
          <p:cNvSpPr txBox="1"/>
          <p:nvPr/>
        </p:nvSpPr>
        <p:spPr>
          <a:xfrm>
            <a:off x="413414" y="1310452"/>
            <a:ext cx="8317172"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Những công việc theo hướng </a:t>
            </a:r>
            <a:r>
              <a:rPr lang="vi-VN" sz="2000" b="1"/>
              <a:t>Khoa học máy tính </a:t>
            </a:r>
            <a:r>
              <a:rPr lang="vi-VN" sz="2000"/>
              <a:t>tập trung nhiều hơn ở các doanh nghiệp, công ti hoạt động trong lĩnh vực tin học.</a:t>
            </a:r>
            <a:endParaRPr lang="vi-VN" sz="2000"/>
          </a:p>
        </p:txBody>
      </p:sp>
      <p:sp>
        <p:nvSpPr>
          <p:cNvPr id="12" name="Rounded Rectangle 11"/>
          <p:cNvSpPr/>
          <p:nvPr/>
        </p:nvSpPr>
        <p:spPr>
          <a:xfrm>
            <a:off x="1730073" y="2459019"/>
            <a:ext cx="3520713" cy="1071582"/>
          </a:xfrm>
          <a:prstGeom prst="roundRect">
            <a:avLst>
              <a:gd name="adj" fmla="val 9260"/>
            </a:avLst>
          </a:prstGeom>
          <a:solidFill>
            <a:srgbClr val="DFFDD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P</a:t>
            </a:r>
            <a:r>
              <a:rPr lang="vi-VN" sz="2000" smtClean="0">
                <a:solidFill>
                  <a:srgbClr val="000000"/>
                </a:solidFill>
              </a:rPr>
              <a:t>hân </a:t>
            </a:r>
            <a:r>
              <a:rPr lang="vi-VN" sz="2000">
                <a:solidFill>
                  <a:srgbClr val="000000"/>
                </a:solidFill>
              </a:rPr>
              <a:t>tích, thiết kế hệ thống </a:t>
            </a:r>
            <a:r>
              <a:rPr lang="vi-VN" sz="2000">
                <a:solidFill>
                  <a:srgbClr val="000000"/>
                </a:solidFill>
              </a:rPr>
              <a:t>thông </a:t>
            </a:r>
            <a:r>
              <a:rPr lang="vi-VN" sz="2000" smtClean="0">
                <a:solidFill>
                  <a:srgbClr val="000000"/>
                </a:solidFill>
              </a:rPr>
              <a:t>tin</a:t>
            </a:r>
            <a:r>
              <a:rPr lang="en-US" sz="2000" smtClean="0">
                <a:solidFill>
                  <a:srgbClr val="000000"/>
                </a:solidFill>
              </a:rPr>
              <a:t>.</a:t>
            </a:r>
            <a:endParaRPr lang="en-US" sz="2000">
              <a:solidFill>
                <a:srgbClr val="000000"/>
              </a:solidFill>
            </a:endParaRPr>
          </a:p>
        </p:txBody>
      </p:sp>
      <p:sp>
        <p:nvSpPr>
          <p:cNvPr id="13" name="Rounded Rectangle 12"/>
          <p:cNvSpPr/>
          <p:nvPr/>
        </p:nvSpPr>
        <p:spPr>
          <a:xfrm>
            <a:off x="1730072" y="3771308"/>
            <a:ext cx="3520713" cy="1071582"/>
          </a:xfrm>
          <a:prstGeom prst="roundRect">
            <a:avLst>
              <a:gd name="adj" fmla="val 9260"/>
            </a:avLst>
          </a:prstGeom>
          <a:solidFill>
            <a:srgbClr val="EBEEF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Xây </a:t>
            </a:r>
            <a:r>
              <a:rPr lang="en-US" sz="2000">
                <a:solidFill>
                  <a:srgbClr val="000000"/>
                </a:solidFill>
              </a:rPr>
              <a:t>dựng giải pháp kĩ thuật và công nghệ xử lí </a:t>
            </a:r>
            <a:r>
              <a:rPr lang="en-US" sz="2000">
                <a:solidFill>
                  <a:srgbClr val="000000"/>
                </a:solidFill>
              </a:rPr>
              <a:t>thông </a:t>
            </a:r>
            <a:r>
              <a:rPr lang="en-US" sz="2000" smtClean="0">
                <a:solidFill>
                  <a:srgbClr val="000000"/>
                </a:solidFill>
              </a:rPr>
              <a:t>tin.</a:t>
            </a:r>
            <a:endParaRPr lang="en-US" sz="2000">
              <a:solidFill>
                <a:srgbClr val="000000"/>
              </a:solidFill>
            </a:endParaRPr>
          </a:p>
        </p:txBody>
      </p:sp>
      <p:sp>
        <p:nvSpPr>
          <p:cNvPr id="14" name="Rounded Rectangle 13"/>
          <p:cNvSpPr/>
          <p:nvPr/>
        </p:nvSpPr>
        <p:spPr>
          <a:xfrm>
            <a:off x="5558459" y="2459019"/>
            <a:ext cx="3172127" cy="1071582"/>
          </a:xfrm>
          <a:prstGeom prst="roundRect">
            <a:avLst>
              <a:gd name="adj" fmla="val 9260"/>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Phát </a:t>
            </a:r>
            <a:r>
              <a:rPr lang="en-US" sz="2000">
                <a:solidFill>
                  <a:srgbClr val="000000"/>
                </a:solidFill>
              </a:rPr>
              <a:t>triển các ứng dụng trí tuệ </a:t>
            </a:r>
            <a:r>
              <a:rPr lang="en-US" sz="2000">
                <a:solidFill>
                  <a:srgbClr val="000000"/>
                </a:solidFill>
              </a:rPr>
              <a:t>nhân </a:t>
            </a:r>
            <a:r>
              <a:rPr lang="en-US" sz="2000" smtClean="0">
                <a:solidFill>
                  <a:srgbClr val="000000"/>
                </a:solidFill>
              </a:rPr>
              <a:t>tạo.</a:t>
            </a:r>
            <a:endParaRPr lang="en-US" sz="2000">
              <a:solidFill>
                <a:srgbClr val="000000"/>
              </a:solidFill>
            </a:endParaRPr>
          </a:p>
        </p:txBody>
      </p:sp>
      <p:sp>
        <p:nvSpPr>
          <p:cNvPr id="15" name="Rounded Rectangle 14"/>
          <p:cNvSpPr/>
          <p:nvPr/>
        </p:nvSpPr>
        <p:spPr>
          <a:xfrm>
            <a:off x="5558458" y="3771308"/>
            <a:ext cx="3172127" cy="1071582"/>
          </a:xfrm>
          <a:prstGeom prst="roundRect">
            <a:avLst>
              <a:gd name="adj" fmla="val 9260"/>
            </a:avLst>
          </a:prstGeom>
          <a:solidFill>
            <a:schemeClr val="accent6">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Nghiên </a:t>
            </a:r>
            <a:r>
              <a:rPr lang="en-US" sz="2000">
                <a:solidFill>
                  <a:srgbClr val="000000"/>
                </a:solidFill>
              </a:rPr>
              <a:t>cứu an ninh mạng và bảo mật </a:t>
            </a:r>
            <a:r>
              <a:rPr lang="en-US" sz="2000">
                <a:solidFill>
                  <a:srgbClr val="000000"/>
                </a:solidFill>
              </a:rPr>
              <a:t>thông </a:t>
            </a:r>
            <a:r>
              <a:rPr lang="en-US" sz="2000" smtClean="0">
                <a:solidFill>
                  <a:srgbClr val="000000"/>
                </a:solidFill>
              </a:rPr>
              <a:t>tin</a:t>
            </a:r>
            <a:r>
              <a:rPr lang="en-US" sz="2000">
                <a:solidFill>
                  <a:srgbClr val="000000"/>
                </a:solidFill>
              </a:rPr>
              <a:t>.</a:t>
            </a:r>
            <a:endParaRPr lang="en-US" sz="2000">
              <a:solidFill>
                <a:srgbClr val="000000"/>
              </a:solidFill>
            </a:endParaRPr>
          </a:p>
        </p:txBody>
      </p:sp>
      <p:grpSp>
        <p:nvGrpSpPr>
          <p:cNvPr id="16" name="Group 15"/>
          <p:cNvGrpSpPr/>
          <p:nvPr/>
        </p:nvGrpSpPr>
        <p:grpSpPr>
          <a:xfrm flipH="1">
            <a:off x="199012" y="2269112"/>
            <a:ext cx="1491879" cy="1159529"/>
            <a:chOff x="7465740" y="0"/>
            <a:chExt cx="1491879" cy="1159529"/>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r="43516" b="61964"/>
            <a:stretch/>
          </p:blipFill>
          <p:spPr>
            <a:xfrm>
              <a:off x="7465740" y="0"/>
              <a:ext cx="1491879" cy="1159529"/>
            </a:xfrm>
            <a:prstGeom prst="rect">
              <a:avLst/>
            </a:prstGeom>
          </p:spPr>
        </p:pic>
        <p:sp>
          <p:nvSpPr>
            <p:cNvPr id="18" name="TextBox 17"/>
            <p:cNvSpPr txBox="1"/>
            <p:nvPr/>
          </p:nvSpPr>
          <p:spPr>
            <a:xfrm>
              <a:off x="7835121" y="379709"/>
              <a:ext cx="843235" cy="400110"/>
            </a:xfrm>
            <a:prstGeom prst="rect">
              <a:avLst/>
            </a:prstGeom>
            <a:noFill/>
          </p:spPr>
          <p:txBody>
            <a:bodyPr wrap="square" rtlCol="0">
              <a:spAutoFit/>
            </a:bodyPr>
            <a:lstStyle/>
            <a:p>
              <a:pPr algn="ctr"/>
              <a:r>
                <a:rPr lang="en-US" sz="2000" b="1" smtClean="0"/>
                <a:t>Ví dụ</a:t>
              </a:r>
              <a:endParaRPr lang="vi-VN" sz="2000" b="1"/>
            </a:p>
          </p:txBody>
        </p:sp>
      </p:grpSp>
    </p:spTree>
    <p:extLst>
      <p:ext uri="{BB962C8B-B14F-4D97-AF65-F5344CB8AC3E}">
        <p14:creationId xmlns:p14="http://schemas.microsoft.com/office/powerpoint/2010/main" val="2264223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6607" y="179478"/>
            <a:ext cx="7790786" cy="1938992"/>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Những công việc theo hướng </a:t>
            </a:r>
            <a:r>
              <a:rPr lang="vi-VN" sz="2000" b="1"/>
              <a:t>Tin học ứng dụng </a:t>
            </a:r>
            <a:r>
              <a:rPr lang="vi-VN" sz="2000"/>
              <a:t>xuất hiện ở hầu hết các cơ quan, tổ chức, doanh nghiệp với mức độ khác nhau, nhưng tập trung cao hơn ở những doanh nghiệp khai thác công nghệ thông tin, tạo ra giá trị mới trong kinh doanh.</a:t>
            </a:r>
            <a:endParaRPr lang="vi-VN" sz="2000"/>
          </a:p>
        </p:txBody>
      </p:sp>
      <p:sp>
        <p:nvSpPr>
          <p:cNvPr id="19" name="Rounded Rectangle 18"/>
          <p:cNvSpPr/>
          <p:nvPr/>
        </p:nvSpPr>
        <p:spPr>
          <a:xfrm>
            <a:off x="472773" y="2442128"/>
            <a:ext cx="2714927" cy="1071582"/>
          </a:xfrm>
          <a:prstGeom prst="roundRect">
            <a:avLst>
              <a:gd name="adj" fmla="val 9260"/>
            </a:avLst>
          </a:prstGeom>
          <a:solidFill>
            <a:srgbClr val="DFFDD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Quản </a:t>
            </a:r>
            <a:r>
              <a:rPr lang="en-US" sz="2000">
                <a:solidFill>
                  <a:srgbClr val="000000"/>
                </a:solidFill>
              </a:rPr>
              <a:t>lí thông tin và giao dịch </a:t>
            </a:r>
            <a:r>
              <a:rPr lang="en-US" sz="2000">
                <a:solidFill>
                  <a:srgbClr val="000000"/>
                </a:solidFill>
              </a:rPr>
              <a:t>khách </a:t>
            </a:r>
            <a:r>
              <a:rPr lang="en-US" sz="2000" smtClean="0">
                <a:solidFill>
                  <a:srgbClr val="000000"/>
                </a:solidFill>
              </a:rPr>
              <a:t>hàng.</a:t>
            </a:r>
            <a:endParaRPr lang="en-US" sz="2000">
              <a:solidFill>
                <a:srgbClr val="000000"/>
              </a:solidFill>
            </a:endParaRPr>
          </a:p>
        </p:txBody>
      </p:sp>
      <p:sp>
        <p:nvSpPr>
          <p:cNvPr id="20" name="Rounded Rectangle 19"/>
          <p:cNvSpPr/>
          <p:nvPr/>
        </p:nvSpPr>
        <p:spPr>
          <a:xfrm>
            <a:off x="472772" y="3754417"/>
            <a:ext cx="2714927" cy="1071582"/>
          </a:xfrm>
          <a:prstGeom prst="roundRect">
            <a:avLst>
              <a:gd name="adj" fmla="val 9260"/>
            </a:avLst>
          </a:prstGeom>
          <a:solidFill>
            <a:srgbClr val="EBEEF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Thương mại điện tử.</a:t>
            </a:r>
            <a:endParaRPr lang="en-US" sz="2000">
              <a:solidFill>
                <a:srgbClr val="000000"/>
              </a:solidFill>
            </a:endParaRPr>
          </a:p>
        </p:txBody>
      </p:sp>
      <p:sp>
        <p:nvSpPr>
          <p:cNvPr id="21" name="Rounded Rectangle 20"/>
          <p:cNvSpPr/>
          <p:nvPr/>
        </p:nvSpPr>
        <p:spPr>
          <a:xfrm>
            <a:off x="3479801" y="2442128"/>
            <a:ext cx="4704686" cy="1071582"/>
          </a:xfrm>
          <a:prstGeom prst="roundRect">
            <a:avLst>
              <a:gd name="adj" fmla="val 9260"/>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Cung cấp dịch vụ phát thanh</a:t>
            </a:r>
            <a:r>
              <a:rPr lang="en-US" sz="2000">
                <a:solidFill>
                  <a:srgbClr val="000000"/>
                </a:solidFill>
              </a:rPr>
              <a:t>, </a:t>
            </a:r>
            <a:endParaRPr lang="en-US" sz="2000" smtClean="0">
              <a:solidFill>
                <a:srgbClr val="000000"/>
              </a:solidFill>
            </a:endParaRPr>
          </a:p>
          <a:p>
            <a:pPr algn="just">
              <a:lnSpc>
                <a:spcPct val="150000"/>
              </a:lnSpc>
            </a:pPr>
            <a:r>
              <a:rPr lang="en-US" sz="2000" smtClean="0">
                <a:solidFill>
                  <a:srgbClr val="000000"/>
                </a:solidFill>
              </a:rPr>
              <a:t>truyền </a:t>
            </a:r>
            <a:r>
              <a:rPr lang="en-US" sz="2000">
                <a:solidFill>
                  <a:srgbClr val="000000"/>
                </a:solidFill>
              </a:rPr>
              <a:t>hình và báo điện tử.</a:t>
            </a:r>
          </a:p>
        </p:txBody>
      </p:sp>
      <p:sp>
        <p:nvSpPr>
          <p:cNvPr id="22" name="Rounded Rectangle 21"/>
          <p:cNvSpPr/>
          <p:nvPr/>
        </p:nvSpPr>
        <p:spPr>
          <a:xfrm>
            <a:off x="3479800" y="3754417"/>
            <a:ext cx="4704686" cy="1071582"/>
          </a:xfrm>
          <a:prstGeom prst="roundRect">
            <a:avLst>
              <a:gd name="adj" fmla="val 9260"/>
            </a:avLst>
          </a:prstGeom>
          <a:solidFill>
            <a:schemeClr val="accent6">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C</a:t>
            </a:r>
            <a:r>
              <a:rPr lang="vi-VN" sz="2000" smtClean="0">
                <a:solidFill>
                  <a:srgbClr val="000000"/>
                </a:solidFill>
              </a:rPr>
              <a:t>ung </a:t>
            </a:r>
            <a:r>
              <a:rPr lang="vi-VN" sz="2000">
                <a:solidFill>
                  <a:srgbClr val="000000"/>
                </a:solidFill>
              </a:rPr>
              <a:t>ứng dịch vụ đa phương tiện phục vụ quảng cáo, giải trí, </a:t>
            </a:r>
            <a:r>
              <a:rPr lang="vi-VN" sz="2000">
                <a:solidFill>
                  <a:srgbClr val="000000"/>
                </a:solidFill>
              </a:rPr>
              <a:t>truyền </a:t>
            </a:r>
            <a:r>
              <a:rPr lang="vi-VN" sz="2000" smtClean="0">
                <a:solidFill>
                  <a:srgbClr val="000000"/>
                </a:solidFill>
              </a:rPr>
              <a:t>thông</a:t>
            </a:r>
            <a:r>
              <a:rPr lang="en-US" sz="2000" smtClean="0">
                <a:solidFill>
                  <a:srgbClr val="000000"/>
                </a:solidFill>
              </a:rPr>
              <a:t>.</a:t>
            </a:r>
            <a:endParaRPr lang="en-US" sz="2000">
              <a:solidFill>
                <a:srgbClr val="000000"/>
              </a:solidFill>
            </a:endParaRPr>
          </a:p>
        </p:txBody>
      </p:sp>
      <p:grpSp>
        <p:nvGrpSpPr>
          <p:cNvPr id="26" name="Group 25"/>
          <p:cNvGrpSpPr/>
          <p:nvPr/>
        </p:nvGrpSpPr>
        <p:grpSpPr>
          <a:xfrm>
            <a:off x="7323712" y="1951689"/>
            <a:ext cx="1491879" cy="1159529"/>
            <a:chOff x="7465740" y="0"/>
            <a:chExt cx="1491879" cy="1159529"/>
          </a:xfrm>
        </p:grpSpPr>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r="43516" b="61964"/>
            <a:stretch/>
          </p:blipFill>
          <p:spPr>
            <a:xfrm>
              <a:off x="7465740" y="0"/>
              <a:ext cx="1491879" cy="1159529"/>
            </a:xfrm>
            <a:prstGeom prst="rect">
              <a:avLst/>
            </a:prstGeom>
          </p:spPr>
        </p:pic>
        <p:sp>
          <p:nvSpPr>
            <p:cNvPr id="28" name="TextBox 27"/>
            <p:cNvSpPr txBox="1"/>
            <p:nvPr/>
          </p:nvSpPr>
          <p:spPr>
            <a:xfrm>
              <a:off x="7835121" y="379709"/>
              <a:ext cx="843235" cy="400110"/>
            </a:xfrm>
            <a:prstGeom prst="rect">
              <a:avLst/>
            </a:prstGeom>
            <a:noFill/>
          </p:spPr>
          <p:txBody>
            <a:bodyPr wrap="square" rtlCol="0">
              <a:spAutoFit/>
            </a:bodyPr>
            <a:lstStyle/>
            <a:p>
              <a:pPr algn="ctr"/>
              <a:r>
                <a:rPr lang="en-US" sz="2000" b="1" smtClean="0"/>
                <a:t>Ví dụ</a:t>
              </a:r>
              <a:endParaRPr lang="vi-VN" sz="2000" b="1"/>
            </a:p>
          </p:txBody>
        </p:sp>
      </p:grpSp>
    </p:spTree>
    <p:extLst>
      <p:ext uri="{BB962C8B-B14F-4D97-AF65-F5344CB8AC3E}">
        <p14:creationId xmlns:p14="http://schemas.microsoft.com/office/powerpoint/2010/main" val="4208604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1447"/>
            <a:ext cx="9144000" cy="630942"/>
          </a:xfrm>
          <a:prstGeom prst="rect">
            <a:avLst/>
          </a:prstGeom>
          <a:noFill/>
        </p:spPr>
        <p:txBody>
          <a:bodyPr wrap="square" rtlCol="0">
            <a:spAutoFit/>
          </a:bodyPr>
          <a:lstStyle/>
          <a:p>
            <a:pPr algn="ctr"/>
            <a:r>
              <a:rPr lang="en-US" sz="3500" b="1" smtClean="0">
                <a:solidFill>
                  <a:srgbClr val="191919"/>
                </a:solidFill>
              </a:rPr>
              <a:t>KHỞI ĐỘNG</a:t>
            </a:r>
            <a:endParaRPr lang="en-US" sz="3500" b="1">
              <a:solidFill>
                <a:srgbClr val="191919"/>
              </a:solidFill>
            </a:endParaRPr>
          </a:p>
        </p:txBody>
      </p:sp>
      <p:sp>
        <p:nvSpPr>
          <p:cNvPr id="12" name="TextBox 11"/>
          <p:cNvSpPr txBox="1"/>
          <p:nvPr/>
        </p:nvSpPr>
        <p:spPr>
          <a:xfrm>
            <a:off x="376888" y="772389"/>
            <a:ext cx="8390224" cy="4247317"/>
          </a:xfrm>
          <a:prstGeom prst="rect">
            <a:avLst/>
          </a:prstGeom>
          <a:noFill/>
        </p:spPr>
        <p:txBody>
          <a:bodyPr wrap="square" rtlCol="0">
            <a:spAutoFit/>
          </a:bodyPr>
          <a:lstStyle/>
          <a:p>
            <a:pPr algn="ctr">
              <a:lnSpc>
                <a:spcPct val="150000"/>
              </a:lnSpc>
            </a:pPr>
            <a:r>
              <a:rPr lang="vi-VN" sz="1800"/>
              <a:t>An, Minh và Khoa trao đổi về một dự án mà các bạn dự định thực hiện.</a:t>
            </a:r>
          </a:p>
          <a:p>
            <a:pPr algn="just">
              <a:lnSpc>
                <a:spcPct val="150000"/>
              </a:lnSpc>
            </a:pPr>
            <a:r>
              <a:rPr lang="vi-VN" sz="1800" b="1"/>
              <a:t>Khoa: </a:t>
            </a:r>
            <a:r>
              <a:rPr lang="vi-VN" sz="1800"/>
              <a:t>Tớ sẽ phác thảo một kịch bản để các bạn góp ý và chuyển kịch bản đó thành một phần mềm trò chơi trên máy tính.</a:t>
            </a:r>
          </a:p>
          <a:p>
            <a:pPr algn="just">
              <a:lnSpc>
                <a:spcPct val="150000"/>
              </a:lnSpc>
            </a:pPr>
            <a:r>
              <a:rPr lang="vi-VN" sz="1800" b="1"/>
              <a:t>Minh: </a:t>
            </a:r>
            <a:r>
              <a:rPr lang="vi-VN" sz="1800"/>
              <a:t>Làm thế nào để tạo nhân vật, trang phục, phong cảnh cho trò chơi?</a:t>
            </a:r>
          </a:p>
          <a:p>
            <a:pPr algn="just">
              <a:lnSpc>
                <a:spcPct val="150000"/>
              </a:lnSpc>
            </a:pPr>
            <a:r>
              <a:rPr lang="vi-VN" sz="1800" b="1"/>
              <a:t>An: </a:t>
            </a:r>
            <a:r>
              <a:rPr lang="vi-VN" sz="1800"/>
              <a:t>Bạn chỉ cần mô tả nhân vật, trang phục, phong cảnh, còn việc tạo ra các hình ảnh đó trên máy tính thì yên tâm, đã có tớ.</a:t>
            </a:r>
          </a:p>
          <a:p>
            <a:pPr algn="just">
              <a:lnSpc>
                <a:spcPct val="150000"/>
              </a:lnSpc>
            </a:pPr>
            <a:r>
              <a:rPr lang="vi-VN" sz="1800" b="1"/>
              <a:t>Minh: </a:t>
            </a:r>
            <a:r>
              <a:rPr lang="vi-VN" sz="1800"/>
              <a:t>Thật là tuyệt. Tớ sẽ đưa trò chơi lên Internet, duy trì sự hoạt động của nó và tập hợp các ý kiến phản hồi để cải tiến.</a:t>
            </a:r>
          </a:p>
          <a:p>
            <a:pPr algn="just">
              <a:lnSpc>
                <a:spcPct val="150000"/>
              </a:lnSpc>
            </a:pPr>
            <a:r>
              <a:rPr lang="vi-VN" sz="1800">
                <a:solidFill>
                  <a:srgbClr val="002060"/>
                </a:solidFill>
              </a:rPr>
              <a:t>Chúng ta hãy cùng tìm hiểu xem sở trường của mỗi bạn có thể phát triển để trở thành một nghề trong tương lai được hay không nhé.</a:t>
            </a:r>
          </a:p>
        </p:txBody>
      </p:sp>
      <p:pic>
        <p:nvPicPr>
          <p:cNvPr id="13" name="Picture 12"/>
          <p:cNvPicPr>
            <a:picLocks noChangeAspect="1"/>
          </p:cNvPicPr>
          <p:nvPr/>
        </p:nvPicPr>
        <p:blipFill>
          <a:blip r:embed="rId2"/>
          <a:stretch>
            <a:fillRect/>
          </a:stretch>
        </p:blipFill>
        <p:spPr>
          <a:xfrm>
            <a:off x="6834554" y="141447"/>
            <a:ext cx="2144448" cy="451776"/>
          </a:xfrm>
          <a:prstGeom prst="rect">
            <a:avLst/>
          </a:prstGeom>
        </p:spPr>
      </p:pic>
      <p:pic>
        <p:nvPicPr>
          <p:cNvPr id="15" name="Google Shape;180;p2"/>
          <p:cNvPicPr preferRelativeResize="0"/>
          <p:nvPr/>
        </p:nvPicPr>
        <p:blipFill rotWithShape="1">
          <a:blip r:embed="rId3">
            <a:alphaModFix/>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141938" y="0"/>
            <a:ext cx="959183" cy="593223"/>
          </a:xfrm>
          <a:prstGeom prst="rect">
            <a:avLst/>
          </a:prstGeom>
          <a:noFill/>
          <a:ln>
            <a:noFill/>
          </a:ln>
        </p:spPr>
      </p:pic>
    </p:spTree>
    <p:extLst>
      <p:ext uri="{BB962C8B-B14F-4D97-AF65-F5344CB8AC3E}">
        <p14:creationId xmlns:p14="http://schemas.microsoft.com/office/powerpoint/2010/main" val="25442357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1606" y="641956"/>
            <a:ext cx="8560779" cy="1477328"/>
          </a:xfrm>
          <a:prstGeom prst="rect">
            <a:avLst/>
          </a:prstGeom>
          <a:solidFill>
            <a:schemeClr val="accent5">
              <a:lumMod val="20000"/>
              <a:lumOff val="80000"/>
            </a:schemeClr>
          </a:solidFill>
        </p:spPr>
        <p:txBody>
          <a:bodyPr wrap="square" rtlCol="0">
            <a:spAutoFit/>
          </a:bodyPr>
          <a:lstStyle/>
          <a:p>
            <a:pPr algn="ctr">
              <a:lnSpc>
                <a:spcPct val="150000"/>
              </a:lnSpc>
            </a:pPr>
            <a:r>
              <a:rPr lang="vi-VN" sz="2000" b="1" smtClean="0">
                <a:latin typeface="+mn-lt"/>
              </a:rPr>
              <a:t>Nữ </a:t>
            </a:r>
            <a:r>
              <a:rPr lang="vi-VN" sz="2000" b="1">
                <a:latin typeface="+mn-lt"/>
              </a:rPr>
              <a:t>giới và tin học</a:t>
            </a:r>
          </a:p>
          <a:p>
            <a:pPr algn="just">
              <a:lnSpc>
                <a:spcPct val="150000"/>
              </a:lnSpc>
            </a:pPr>
            <a:r>
              <a:rPr lang="vi-VN" sz="2000">
                <a:latin typeface="+mn-lt"/>
              </a:rPr>
              <a:t>Bạn An đặt câu hỏi: “Những nghề liên quan đến tin học có phù hợp với nữ giới không?” Em hãy giúp bạn An trả lời câu hỏi </a:t>
            </a:r>
            <a:r>
              <a:rPr lang="vi-VN" sz="2000">
                <a:latin typeface="+mn-lt"/>
              </a:rPr>
              <a:t>đó</a:t>
            </a:r>
            <a:r>
              <a:rPr lang="vi-VN" sz="2000" smtClean="0">
                <a:latin typeface="+mn-lt"/>
              </a:rPr>
              <a:t>.</a:t>
            </a:r>
            <a:endParaRPr lang="en-US" sz="2000" smtClean="0">
              <a:latin typeface="+mn-lt"/>
            </a:endParaRPr>
          </a:p>
        </p:txBody>
      </p:sp>
      <p:pic>
        <p:nvPicPr>
          <p:cNvPr id="5" name="Picture 32"/>
          <p:cNvPicPr>
            <a:picLocks noChangeAspect="1"/>
          </p:cNvPicPr>
          <p:nvPr/>
        </p:nvPicPr>
        <p:blipFill>
          <a:blip r:embed="rId3"/>
          <a:srcRect/>
          <a:stretch>
            <a:fillRect/>
          </a:stretch>
        </p:blipFill>
        <p:spPr>
          <a:xfrm>
            <a:off x="7416801" y="268392"/>
            <a:ext cx="1117600" cy="875919"/>
          </a:xfrm>
          <a:prstGeom prst="rect">
            <a:avLst/>
          </a:prstGeom>
        </p:spPr>
      </p:pic>
      <p:sp>
        <p:nvSpPr>
          <p:cNvPr id="9" name="TextBox 8">
            <a:extLst>
              <a:ext uri="{FF2B5EF4-FFF2-40B4-BE49-F238E27FC236}">
                <a16:creationId xmlns:a16="http://schemas.microsoft.com/office/drawing/2014/main" id="{58BF82CB-E299-4C86-B4F8-AB2757D1816A}"/>
              </a:ext>
            </a:extLst>
          </p:cNvPr>
          <p:cNvSpPr txBox="1"/>
          <p:nvPr/>
        </p:nvSpPr>
        <p:spPr>
          <a:xfrm>
            <a:off x="527412" y="268392"/>
            <a:ext cx="2475766" cy="580073"/>
          </a:xfrm>
          <a:prstGeom prst="plaque">
            <a:avLst/>
          </a:prstGeom>
          <a:solidFill>
            <a:schemeClr val="accent5">
              <a:lumMod val="60000"/>
              <a:lumOff val="4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300" b="1" smtClean="0">
                <a:effectLst/>
                <a:latin typeface="+mn-lt"/>
                <a:ea typeface="Calibri" panose="020F0502020204030204" pitchFamily="34" charset="0"/>
                <a:cs typeface="Times New Roman" panose="02020603050405020304" pitchFamily="18" charset="0"/>
              </a:rPr>
              <a:t>HOẠT ĐỘNG 3</a:t>
            </a:r>
            <a:endParaRPr lang="vi-VN" sz="2300" b="1" dirty="0">
              <a:effectLst/>
              <a:latin typeface="+mn-lt"/>
              <a:ea typeface="Calibri" panose="020F0502020204030204" pitchFamily="34" charset="0"/>
              <a:cs typeface="Times New Roman" panose="02020603050405020304" pitchFamily="18" charset="0"/>
            </a:endParaRPr>
          </a:p>
        </p:txBody>
      </p:sp>
      <p:sp>
        <p:nvSpPr>
          <p:cNvPr id="6" name="Rounded Rectangle 5"/>
          <p:cNvSpPr/>
          <p:nvPr/>
        </p:nvSpPr>
        <p:spPr>
          <a:xfrm>
            <a:off x="291606" y="2325313"/>
            <a:ext cx="1890533" cy="2533242"/>
          </a:xfrm>
          <a:prstGeom prst="roundRect">
            <a:avLst>
              <a:gd name="adj" fmla="val 11240"/>
            </a:avLst>
          </a:prstGeom>
          <a:solidFill>
            <a:srgbClr val="DDE8FF"/>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smtClean="0">
                <a:solidFill>
                  <a:srgbClr val="000000"/>
                </a:solidFill>
                <a:cs typeface="Arial" panose="020B0604020202020204" pitchFamily="34" charset="0"/>
              </a:rPr>
              <a:t>Các </a:t>
            </a:r>
            <a:r>
              <a:rPr lang="en-US" sz="2000" b="1">
                <a:solidFill>
                  <a:srgbClr val="000000"/>
                </a:solidFill>
                <a:cs typeface="Arial" panose="020B0604020202020204" pitchFamily="34" charset="0"/>
              </a:rPr>
              <a:t>nghề liên quan đến tin </a:t>
            </a:r>
            <a:r>
              <a:rPr lang="en-US" sz="2000" b="1">
                <a:solidFill>
                  <a:srgbClr val="000000"/>
                </a:solidFill>
                <a:cs typeface="Arial" panose="020B0604020202020204" pitchFamily="34" charset="0"/>
              </a:rPr>
              <a:t>học </a:t>
            </a:r>
            <a:r>
              <a:rPr lang="en-US" sz="2000" b="1" smtClean="0">
                <a:solidFill>
                  <a:srgbClr val="000000"/>
                </a:solidFill>
                <a:cs typeface="Arial" panose="020B0604020202020204" pitchFamily="34" charset="0"/>
              </a:rPr>
              <a:t>có phù </a:t>
            </a:r>
            <a:r>
              <a:rPr lang="en-US" sz="2000" b="1">
                <a:solidFill>
                  <a:srgbClr val="000000"/>
                </a:solidFill>
                <a:cs typeface="Arial" panose="020B0604020202020204" pitchFamily="34" charset="0"/>
              </a:rPr>
              <a:t>hợp với nữ giới</a:t>
            </a:r>
            <a:endParaRPr lang="vi-VN" sz="2000" b="1">
              <a:solidFill>
                <a:srgbClr val="000000"/>
              </a:solidFill>
              <a:cs typeface="Arial" panose="020B0604020202020204" pitchFamily="34" charset="0"/>
            </a:endParaRPr>
          </a:p>
        </p:txBody>
      </p:sp>
      <p:cxnSp>
        <p:nvCxnSpPr>
          <p:cNvPr id="7" name="Straight Arrow Connector 6"/>
          <p:cNvCxnSpPr>
            <a:stCxn id="6" idx="3"/>
            <a:endCxn id="8" idx="1"/>
          </p:cNvCxnSpPr>
          <p:nvPr/>
        </p:nvCxnSpPr>
        <p:spPr>
          <a:xfrm flipV="1">
            <a:off x="2182139" y="3046798"/>
            <a:ext cx="821039" cy="54513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003178" y="2283596"/>
            <a:ext cx="5778500" cy="1526404"/>
          </a:xfrm>
          <a:prstGeom prst="roundRect">
            <a:avLst>
              <a:gd name="adj" fmla="val 11240"/>
            </a:avLst>
          </a:prstGeom>
          <a:solidFill>
            <a:srgbClr val="EEEEE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Nữ giới </a:t>
            </a:r>
            <a:r>
              <a:rPr lang="vi-VN" sz="2000">
                <a:solidFill>
                  <a:srgbClr val="000000"/>
                </a:solidFill>
                <a:cs typeface="Arial" panose="020B0604020202020204" pitchFamily="34" charset="0"/>
              </a:rPr>
              <a:t>có </a:t>
            </a:r>
            <a:r>
              <a:rPr lang="vi-VN" sz="2000" smtClean="0">
                <a:solidFill>
                  <a:srgbClr val="000000"/>
                </a:solidFill>
                <a:cs typeface="Arial" panose="020B0604020202020204" pitchFamily="34" charset="0"/>
              </a:rPr>
              <a:t>ưu </a:t>
            </a:r>
            <a:r>
              <a:rPr lang="vi-VN" sz="2000">
                <a:solidFill>
                  <a:srgbClr val="000000"/>
                </a:solidFill>
                <a:cs typeface="Arial" panose="020B0604020202020204" pitchFamily="34" charset="0"/>
              </a:rPr>
              <a:t>thế để phát huy tốt trong nghề nghiệp </a:t>
            </a:r>
            <a:r>
              <a:rPr lang="vi-VN" sz="2000">
                <a:solidFill>
                  <a:srgbClr val="000000"/>
                </a:solidFill>
                <a:cs typeface="Arial" panose="020B0604020202020204" pitchFamily="34" charset="0"/>
              </a:rPr>
              <a:t>tin </a:t>
            </a:r>
            <a:r>
              <a:rPr lang="vi-VN" sz="2000" smtClean="0">
                <a:solidFill>
                  <a:srgbClr val="000000"/>
                </a:solidFill>
                <a:cs typeface="Arial" panose="020B0604020202020204" pitchFamily="34" charset="0"/>
              </a:rPr>
              <a:t>học</a:t>
            </a:r>
            <a:r>
              <a:rPr lang="en-US" sz="2000" smtClean="0">
                <a:solidFill>
                  <a:srgbClr val="000000"/>
                </a:solidFill>
                <a:cs typeface="Arial" panose="020B0604020202020204" pitchFamily="34" charset="0"/>
              </a:rPr>
              <a:t>: </a:t>
            </a:r>
            <a:r>
              <a:rPr lang="vi-VN" sz="2000" smtClean="0">
                <a:solidFill>
                  <a:srgbClr val="000000"/>
                </a:solidFill>
                <a:cs typeface="Arial" panose="020B0604020202020204" pitchFamily="34" charset="0"/>
              </a:rPr>
              <a:t>khả </a:t>
            </a:r>
            <a:r>
              <a:rPr lang="vi-VN" sz="2000">
                <a:solidFill>
                  <a:srgbClr val="000000"/>
                </a:solidFill>
                <a:cs typeface="Arial" panose="020B0604020202020204" pitchFamily="34" charset="0"/>
              </a:rPr>
              <a:t>năng ghi nhớ tốt, cẩn thận, chu đáo, giao </a:t>
            </a:r>
            <a:r>
              <a:rPr lang="vi-VN" sz="2000">
                <a:solidFill>
                  <a:srgbClr val="000000"/>
                </a:solidFill>
                <a:cs typeface="Arial" panose="020B0604020202020204" pitchFamily="34" charset="0"/>
              </a:rPr>
              <a:t>tiếp </a:t>
            </a:r>
            <a:r>
              <a:rPr lang="vi-VN" sz="2000" smtClean="0">
                <a:solidFill>
                  <a:srgbClr val="000000"/>
                </a:solidFill>
                <a:cs typeface="Arial" panose="020B0604020202020204" pitchFamily="34" charset="0"/>
              </a:rPr>
              <a:t>tốt</a:t>
            </a:r>
            <a:r>
              <a:rPr lang="en-US" sz="2000" smtClean="0">
                <a:solidFill>
                  <a:srgbClr val="000000"/>
                </a:solidFill>
                <a:cs typeface="Arial" panose="020B0604020202020204" pitchFamily="34" charset="0"/>
              </a:rPr>
              <a:t>,</a:t>
            </a:r>
            <a:r>
              <a:rPr lang="vi-VN" sz="2000" smtClean="0">
                <a:solidFill>
                  <a:srgbClr val="000000"/>
                </a:solidFill>
                <a:cs typeface="Arial" panose="020B0604020202020204" pitchFamily="34" charset="0"/>
              </a:rPr>
              <a:t> </a:t>
            </a:r>
            <a:r>
              <a:rPr lang="vi-VN" sz="2000">
                <a:solidFill>
                  <a:srgbClr val="000000"/>
                </a:solidFill>
                <a:cs typeface="Arial" panose="020B0604020202020204" pitchFamily="34" charset="0"/>
              </a:rPr>
              <a:t>chịu được áp lực lớn. </a:t>
            </a:r>
            <a:endParaRPr lang="en-US" sz="2000" dirty="0" smtClean="0">
              <a:solidFill>
                <a:srgbClr val="000000"/>
              </a:solidFill>
              <a:cs typeface="Arial" panose="020B0604020202020204" pitchFamily="34" charset="0"/>
            </a:endParaRPr>
          </a:p>
        </p:txBody>
      </p:sp>
      <p:cxnSp>
        <p:nvCxnSpPr>
          <p:cNvPr id="10" name="Straight Arrow Connector 9"/>
          <p:cNvCxnSpPr>
            <a:stCxn id="6" idx="3"/>
            <a:endCxn id="12" idx="1"/>
          </p:cNvCxnSpPr>
          <p:nvPr/>
        </p:nvCxnSpPr>
        <p:spPr>
          <a:xfrm>
            <a:off x="2182139" y="3591934"/>
            <a:ext cx="821039" cy="85681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003178" y="3973338"/>
            <a:ext cx="5778500" cy="950824"/>
          </a:xfrm>
          <a:prstGeom prst="roundRect">
            <a:avLst>
              <a:gd name="adj" fmla="val 11240"/>
            </a:avLst>
          </a:prstGeom>
          <a:solidFill>
            <a:srgbClr val="EEEEE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Nữ giới giúp gia tăng tính đa dạng và sáng kiến cho công việc.</a:t>
            </a:r>
            <a:endParaRPr lang="en-US" sz="2000" dirty="0" smtClean="0">
              <a:solidFill>
                <a:srgbClr val="000000"/>
              </a:solidFill>
              <a:cs typeface="Arial" panose="020B0604020202020204" pitchFamily="34" charset="0"/>
            </a:endParaRPr>
          </a:p>
        </p:txBody>
      </p:sp>
    </p:spTree>
    <p:extLst>
      <p:ext uri="{BB962C8B-B14F-4D97-AF65-F5344CB8AC3E}">
        <p14:creationId xmlns:p14="http://schemas.microsoft.com/office/powerpoint/2010/main" val="1209753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6" grpId="0" animBg="1"/>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flipH="1">
            <a:off x="4216399" y="266701"/>
            <a:ext cx="4927601" cy="584199"/>
          </a:xfrm>
          <a:prstGeom prst="homePlate">
            <a:avLst/>
          </a:prstGeom>
          <a:solidFill>
            <a:schemeClr val="accent6">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smtClean="0">
                <a:solidFill>
                  <a:srgbClr val="000000"/>
                </a:solidFill>
              </a:rPr>
              <a:t>CÂU HỎI CỦNG CỐ SGK TR.90</a:t>
            </a:r>
            <a:endParaRPr lang="en-US" sz="2300" b="1">
              <a:solidFill>
                <a:srgbClr val="000000"/>
              </a:solidFill>
            </a:endParaRPr>
          </a:p>
        </p:txBody>
      </p:sp>
      <p:sp>
        <p:nvSpPr>
          <p:cNvPr id="14" name="TextBox 13"/>
          <p:cNvSpPr txBox="1"/>
          <p:nvPr/>
        </p:nvSpPr>
        <p:spPr>
          <a:xfrm rot="25201">
            <a:off x="413213" y="728930"/>
            <a:ext cx="8317571" cy="4247317"/>
          </a:xfrm>
          <a:prstGeom prst="rect">
            <a:avLst/>
          </a:prstGeom>
          <a:noFill/>
        </p:spPr>
        <p:txBody>
          <a:bodyPr wrap="square" rtlCol="0">
            <a:spAutoFit/>
          </a:bodyPr>
          <a:lstStyle/>
          <a:p>
            <a:pPr algn="just">
              <a:lnSpc>
                <a:spcPct val="150000"/>
              </a:lnSpc>
            </a:pPr>
            <a:r>
              <a:rPr lang="vi-VN" sz="2000" b="1"/>
              <a:t>Em hãy chọn phát biểu đúng.</a:t>
            </a:r>
          </a:p>
          <a:p>
            <a:pPr algn="just">
              <a:lnSpc>
                <a:spcPct val="150000"/>
              </a:lnSpc>
            </a:pPr>
            <a:r>
              <a:rPr lang="vi-VN" sz="2000"/>
              <a:t>A. Nam giới làm những nghề như lập trình ứng dụng hay phân tích thiết kế hệ thống tốt hơn nữ giới do họ có tư duy lôgic tốt hơn.</a:t>
            </a:r>
          </a:p>
          <a:p>
            <a:pPr algn="just">
              <a:lnSpc>
                <a:spcPct val="150000"/>
              </a:lnSpc>
            </a:pPr>
            <a:r>
              <a:rPr lang="vi-VN" sz="2000"/>
              <a:t>B. Nữ giới làm những nghề như quản trị hệ thống hay quản trị cơ sở dữ liệu tốt hơn nam giới do họ cẩn thận hơn.</a:t>
            </a:r>
          </a:p>
          <a:p>
            <a:pPr algn="just">
              <a:lnSpc>
                <a:spcPct val="150000"/>
              </a:lnSpc>
            </a:pPr>
            <a:r>
              <a:rPr lang="vi-VN" sz="2000"/>
              <a:t>C. Lựa chọn nghề nghiệp trong lĩnh vực tin học phù hợp với giới tính sẽ </a:t>
            </a:r>
            <a:r>
              <a:rPr lang="vi-VN" sz="2000"/>
              <a:t>đem </a:t>
            </a:r>
            <a:r>
              <a:rPr lang="vi-VN" sz="2000" smtClean="0"/>
              <a:t>lại</a:t>
            </a:r>
            <a:r>
              <a:rPr lang="en-US" sz="2000" smtClean="0"/>
              <a:t> hiệu quả lao động cao hơn.</a:t>
            </a:r>
            <a:endParaRPr lang="vi-VN" sz="2000"/>
          </a:p>
          <a:p>
            <a:pPr algn="just">
              <a:lnSpc>
                <a:spcPct val="150000"/>
              </a:lnSpc>
            </a:pPr>
            <a:r>
              <a:rPr lang="vi-VN" sz="2000"/>
              <a:t>D. Cả nam và nữ đều có thể chọn nghề trong lĩnh vực tin học phù </a:t>
            </a:r>
            <a:r>
              <a:rPr lang="vi-VN" sz="2000"/>
              <a:t>hợp </a:t>
            </a:r>
            <a:r>
              <a:rPr lang="vi-VN" sz="2000" smtClean="0"/>
              <a:t>với năng</a:t>
            </a:r>
            <a:r>
              <a:rPr lang="en-US" sz="2000" smtClean="0"/>
              <a:t> lực và nhu cầu của mình.</a:t>
            </a:r>
            <a:endParaRPr lang="vi-VN" sz="2000"/>
          </a:p>
        </p:txBody>
      </p:sp>
      <p:pic>
        <p:nvPicPr>
          <p:cNvPr id="17" name="Picture 8"/>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8588" y="114301"/>
            <a:ext cx="1033149" cy="584199"/>
          </a:xfrm>
          <a:prstGeom prst="rect">
            <a:avLst/>
          </a:prstGeom>
        </p:spPr>
      </p:pic>
      <p:pic>
        <p:nvPicPr>
          <p:cNvPr id="18" name="Picture 11"/>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057469" y="4088668"/>
            <a:ext cx="843201" cy="715667"/>
          </a:xfrm>
          <a:prstGeom prst="rect">
            <a:avLst/>
          </a:prstGeom>
        </p:spPr>
      </p:pic>
    </p:spTree>
    <p:extLst>
      <p:ext uri="{BB962C8B-B14F-4D97-AF65-F5344CB8AC3E}">
        <p14:creationId xmlns:p14="http://schemas.microsoft.com/office/powerpoint/2010/main" val="15160808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8BF82CB-E299-4C86-B4F8-AB2757D1816A}"/>
              </a:ext>
            </a:extLst>
          </p:cNvPr>
          <p:cNvSpPr txBox="1"/>
          <p:nvPr/>
        </p:nvSpPr>
        <p:spPr>
          <a:xfrm>
            <a:off x="3607534" y="222490"/>
            <a:ext cx="1928931" cy="580073"/>
          </a:xfrm>
          <a:prstGeom prst="plaque">
            <a:avLst/>
          </a:prstGeom>
          <a:solidFill>
            <a:schemeClr val="accent5">
              <a:lumMod val="60000"/>
              <a:lumOff val="4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300" b="1" smtClean="0">
                <a:effectLst/>
                <a:latin typeface="+mn-lt"/>
                <a:ea typeface="Calibri" panose="020F0502020204030204" pitchFamily="34" charset="0"/>
                <a:cs typeface="Times New Roman" panose="02020603050405020304" pitchFamily="18" charset="0"/>
              </a:rPr>
              <a:t>GHI NHỚ</a:t>
            </a:r>
            <a:endParaRPr lang="vi-VN" sz="2300" b="1" dirty="0">
              <a:effectLst/>
              <a:latin typeface="+mn-lt"/>
              <a:ea typeface="Calibri" panose="020F0502020204030204" pitchFamily="34" charset="0"/>
              <a:cs typeface="Times New Roman" panose="02020603050405020304" pitchFamily="18" charset="0"/>
            </a:endParaRPr>
          </a:p>
        </p:txBody>
      </p:sp>
      <p:sp>
        <p:nvSpPr>
          <p:cNvPr id="11" name="TextBox 10"/>
          <p:cNvSpPr txBox="1"/>
          <p:nvPr/>
        </p:nvSpPr>
        <p:spPr>
          <a:xfrm>
            <a:off x="463060" y="1046877"/>
            <a:ext cx="8217877" cy="3139321"/>
          </a:xfrm>
          <a:prstGeom prst="rect">
            <a:avLst/>
          </a:prstGeom>
          <a:solidFill>
            <a:schemeClr val="accent5">
              <a:lumMod val="20000"/>
              <a:lumOff val="80000"/>
            </a:schemeClr>
          </a:solidFill>
        </p:spPr>
        <p:txBody>
          <a:bodyPr wrap="square" rtlCol="0">
            <a:spAutoFit/>
          </a:bodyPr>
          <a:lstStyle/>
          <a:p>
            <a:pPr algn="just">
              <a:lnSpc>
                <a:spcPct val="150000"/>
              </a:lnSpc>
            </a:pPr>
            <a:r>
              <a:rPr lang="vi-VN" sz="2200">
                <a:latin typeface="+mn-lt"/>
              </a:rPr>
              <a:t>• Không chỉ những doanh nghiệp tin học mà nhiều doanh nghiệp khác cũng cần lao động tin học, theo cả </a:t>
            </a:r>
            <a:r>
              <a:rPr lang="vi-VN" sz="2200">
                <a:latin typeface="+mn-lt"/>
              </a:rPr>
              <a:t>hai </a:t>
            </a:r>
            <a:r>
              <a:rPr lang="vi-VN" sz="2200" smtClean="0">
                <a:latin typeface="+mn-lt"/>
              </a:rPr>
              <a:t>hư</a:t>
            </a:r>
            <a:r>
              <a:rPr lang="en-US" sz="2200">
                <a:latin typeface="+mn-lt"/>
              </a:rPr>
              <a:t>ớ</a:t>
            </a:r>
            <a:r>
              <a:rPr lang="vi-VN" sz="2200" smtClean="0">
                <a:latin typeface="+mn-lt"/>
              </a:rPr>
              <a:t>ng </a:t>
            </a:r>
            <a:r>
              <a:rPr lang="vi-VN" sz="2200">
                <a:latin typeface="+mn-lt"/>
              </a:rPr>
              <a:t>Khoa học máy tính và Tin học ứng dụng.</a:t>
            </a:r>
          </a:p>
          <a:p>
            <a:pPr algn="just">
              <a:lnSpc>
                <a:spcPct val="150000"/>
              </a:lnSpc>
            </a:pPr>
            <a:r>
              <a:rPr lang="vi-VN" sz="2200">
                <a:latin typeface="+mn-lt"/>
              </a:rPr>
              <a:t>• Mọi người, không phân biệt </a:t>
            </a:r>
            <a:r>
              <a:rPr lang="vi-VN" sz="2200">
                <a:latin typeface="+mn-lt"/>
              </a:rPr>
              <a:t>giới </a:t>
            </a:r>
            <a:r>
              <a:rPr lang="vi-VN" sz="2200" smtClean="0">
                <a:latin typeface="+mn-lt"/>
              </a:rPr>
              <a:t>t</a:t>
            </a:r>
            <a:r>
              <a:rPr lang="en-US" sz="2200">
                <a:latin typeface="+mn-lt"/>
              </a:rPr>
              <a:t>í</a:t>
            </a:r>
            <a:r>
              <a:rPr lang="vi-VN" sz="2200" smtClean="0">
                <a:latin typeface="+mn-lt"/>
              </a:rPr>
              <a:t>nh </a:t>
            </a:r>
            <a:r>
              <a:rPr lang="vi-VN" sz="2200">
                <a:latin typeface="+mn-lt"/>
              </a:rPr>
              <a:t>đều có cơ hội tiếp cận các nghề nghiệp trong lĩnh vực tin học theo sở thích, năng lực và nhu cầu của mình.</a:t>
            </a: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8963" b="53615"/>
          <a:stretch/>
        </p:blipFill>
        <p:spPr>
          <a:xfrm>
            <a:off x="6729046" y="3624351"/>
            <a:ext cx="2414954" cy="13822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9688" y="-22074"/>
            <a:ext cx="1341206" cy="939649"/>
          </a:xfrm>
          <a:prstGeom prst="rect">
            <a:avLst/>
          </a:prstGeom>
        </p:spPr>
      </p:pic>
    </p:spTree>
    <p:extLst>
      <p:ext uri="{BB962C8B-B14F-4D97-AF65-F5344CB8AC3E}">
        <p14:creationId xmlns:p14="http://schemas.microsoft.com/office/powerpoint/2010/main" val="1707691715"/>
      </p:ext>
    </p:extLst>
  </p:cSld>
  <p:clrMapOvr>
    <a:masterClrMapping/>
  </p:clrMapOvr>
  <p:transition spd="med">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2986639625"/>
      </p:ext>
    </p:extLst>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4833"/>
            <a:ext cx="9144000" cy="630942"/>
          </a:xfrm>
          <a:prstGeom prst="rect">
            <a:avLst/>
          </a:prstGeom>
          <a:noFill/>
        </p:spPr>
        <p:txBody>
          <a:bodyPr wrap="square" rtlCol="0">
            <a:spAutoFit/>
          </a:bodyPr>
          <a:lstStyle/>
          <a:p>
            <a:pPr algn="ctr"/>
            <a:r>
              <a:rPr lang="en-US" sz="3500" b="1" smtClean="0">
                <a:solidFill>
                  <a:srgbClr val="191919"/>
                </a:solidFill>
              </a:rPr>
              <a:t>LUYỆN TẬP</a:t>
            </a:r>
            <a:endParaRPr lang="en-US" sz="3500" b="1">
              <a:solidFill>
                <a:srgbClr val="191919"/>
              </a:solidFill>
            </a:endParaRPr>
          </a:p>
        </p:txBody>
      </p:sp>
      <p:grpSp>
        <p:nvGrpSpPr>
          <p:cNvPr id="10" name="Group 9"/>
          <p:cNvGrpSpPr/>
          <p:nvPr/>
        </p:nvGrpSpPr>
        <p:grpSpPr>
          <a:xfrm>
            <a:off x="466132" y="825775"/>
            <a:ext cx="4161204" cy="4328045"/>
            <a:chOff x="175847" y="1955524"/>
            <a:chExt cx="4161204" cy="4328045"/>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081" t="7598" r="37471" b="48416"/>
            <a:stretch/>
          </p:blipFill>
          <p:spPr>
            <a:xfrm>
              <a:off x="175847" y="1955524"/>
              <a:ext cx="4161204" cy="4328045"/>
            </a:xfrm>
            <a:prstGeom prst="rect">
              <a:avLst/>
            </a:prstGeom>
          </p:spPr>
        </p:pic>
        <p:sp>
          <p:nvSpPr>
            <p:cNvPr id="7" name="TextBox 6"/>
            <p:cNvSpPr txBox="1"/>
            <p:nvPr/>
          </p:nvSpPr>
          <p:spPr>
            <a:xfrm>
              <a:off x="822957" y="2688385"/>
              <a:ext cx="2866984" cy="2862322"/>
            </a:xfrm>
            <a:prstGeom prst="rect">
              <a:avLst/>
            </a:prstGeom>
            <a:noFill/>
          </p:spPr>
          <p:txBody>
            <a:bodyPr wrap="square" rtlCol="0">
              <a:spAutoFit/>
            </a:bodyPr>
            <a:lstStyle/>
            <a:p>
              <a:pPr algn="ctr">
                <a:lnSpc>
                  <a:spcPct val="150000"/>
                </a:lnSpc>
              </a:pPr>
              <a:r>
                <a:rPr lang="vi-VN" sz="2000"/>
                <a:t>1. Hãy kể tên hai công việc liên quan đến nghề nghiệp tin học trong lĩnh vực khác như y tế, giáo dục, nông nghiệp, xây dựng, </a:t>
              </a:r>
              <a:r>
                <a:rPr lang="vi-VN" sz="2000"/>
                <a:t>giao </a:t>
              </a:r>
              <a:r>
                <a:rPr lang="vi-VN" sz="2000" smtClean="0"/>
                <a:t>thông</a:t>
              </a:r>
              <a:r>
                <a:rPr lang="en-US" sz="2000" smtClean="0"/>
                <a:t>,</a:t>
              </a:r>
              <a:r>
                <a:rPr lang="vi-VN" sz="2000" smtClean="0"/>
                <a:t>...</a:t>
              </a:r>
              <a:endParaRPr lang="vi-VN" sz="2000"/>
            </a:p>
          </p:txBody>
        </p:sp>
      </p:grpSp>
      <p:grpSp>
        <p:nvGrpSpPr>
          <p:cNvPr id="11" name="Group 10"/>
          <p:cNvGrpSpPr/>
          <p:nvPr/>
        </p:nvGrpSpPr>
        <p:grpSpPr>
          <a:xfrm>
            <a:off x="4627336" y="825774"/>
            <a:ext cx="4165600" cy="4328045"/>
            <a:chOff x="4419601" y="1955524"/>
            <a:chExt cx="4165600" cy="4328045"/>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81" t="7598" r="37471" b="48416"/>
            <a:stretch/>
          </p:blipFill>
          <p:spPr>
            <a:xfrm>
              <a:off x="4419601" y="1955524"/>
              <a:ext cx="4165600" cy="4328045"/>
            </a:xfrm>
            <a:prstGeom prst="rect">
              <a:avLst/>
            </a:prstGeom>
          </p:spPr>
        </p:pic>
        <p:sp>
          <p:nvSpPr>
            <p:cNvPr id="9" name="TextBox 8"/>
            <p:cNvSpPr txBox="1"/>
            <p:nvPr/>
          </p:nvSpPr>
          <p:spPr>
            <a:xfrm>
              <a:off x="5027247" y="2793537"/>
              <a:ext cx="2950308" cy="2400657"/>
            </a:xfrm>
            <a:prstGeom prst="rect">
              <a:avLst/>
            </a:prstGeom>
            <a:noFill/>
          </p:spPr>
          <p:txBody>
            <a:bodyPr wrap="square" rtlCol="0">
              <a:spAutoFit/>
            </a:bodyPr>
            <a:lstStyle/>
            <a:p>
              <a:pPr algn="ctr">
                <a:lnSpc>
                  <a:spcPct val="150000"/>
                </a:lnSpc>
              </a:pPr>
              <a:r>
                <a:rPr lang="vi-VN" sz="2000"/>
                <a:t>2. Em hãy nêu ví dụ về một nghề tin học mà theo em, lao động nữ có ưu thế. Giải thích cho câu trả lời của mình.</a:t>
              </a:r>
              <a:endParaRPr lang="vi-VN" sz="2000"/>
            </a:p>
          </p:txBody>
        </p:sp>
      </p:grpSp>
    </p:spTree>
    <p:extLst>
      <p:ext uri="{BB962C8B-B14F-4D97-AF65-F5344CB8AC3E}">
        <p14:creationId xmlns:p14="http://schemas.microsoft.com/office/powerpoint/2010/main" val="1548498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9338A61-E650-D252-D6E7-F65D7ED84A95}"/>
              </a:ext>
            </a:extLst>
          </p:cNvPr>
          <p:cNvGrpSpPr/>
          <p:nvPr/>
        </p:nvGrpSpPr>
        <p:grpSpPr>
          <a:xfrm>
            <a:off x="3067467" y="318598"/>
            <a:ext cx="3001823" cy="542968"/>
            <a:chOff x="-609601" y="391227"/>
            <a:chExt cx="4027714" cy="542968"/>
          </a:xfrm>
        </p:grpSpPr>
        <p:sp>
          <p:nvSpPr>
            <p:cNvPr id="21"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TRẢ LỜI CÂU 1</a:t>
              </a:r>
              <a:endParaRPr lang="en-US" sz="2000" b="1">
                <a:solidFill>
                  <a:srgbClr val="FFFFFF"/>
                </a:solidFill>
              </a:endParaRPr>
            </a:p>
          </p:txBody>
        </p:sp>
      </p:grpSp>
      <p:grpSp>
        <p:nvGrpSpPr>
          <p:cNvPr id="12" name="Group 11">
            <a:extLst>
              <a:ext uri="{FF2B5EF4-FFF2-40B4-BE49-F238E27FC236}">
                <a16:creationId xmlns:a16="http://schemas.microsoft.com/office/drawing/2014/main" id="{B2570A6A-6A22-D0F2-BB97-5268847912CD}"/>
              </a:ext>
            </a:extLst>
          </p:cNvPr>
          <p:cNvGrpSpPr/>
          <p:nvPr/>
        </p:nvGrpSpPr>
        <p:grpSpPr>
          <a:xfrm>
            <a:off x="460186" y="1263854"/>
            <a:ext cx="3923129" cy="3424261"/>
            <a:chOff x="507198" y="3527101"/>
            <a:chExt cx="3923129" cy="3424261"/>
          </a:xfrm>
        </p:grpSpPr>
        <p:sp>
          <p:nvSpPr>
            <p:cNvPr id="13" name="Rectangle: Diagonal Corners Rounded 24">
              <a:extLst>
                <a:ext uri="{FF2B5EF4-FFF2-40B4-BE49-F238E27FC236}">
                  <a16:creationId xmlns:a16="http://schemas.microsoft.com/office/drawing/2014/main" id="{EDDB50F6-ADAC-2FD1-EB67-E335993F2D33}"/>
                </a:ext>
              </a:extLst>
            </p:cNvPr>
            <p:cNvSpPr/>
            <p:nvPr/>
          </p:nvSpPr>
          <p:spPr>
            <a:xfrm>
              <a:off x="623313" y="3643216"/>
              <a:ext cx="3807014" cy="3308146"/>
            </a:xfrm>
            <a:prstGeom prst="round2DiagRect">
              <a:avLst/>
            </a:prstGeom>
            <a:noFill/>
            <a:ln w="28575">
              <a:solidFill>
                <a:srgbClr val="7E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25">
              <a:extLst>
                <a:ext uri="{FF2B5EF4-FFF2-40B4-BE49-F238E27FC236}">
                  <a16:creationId xmlns:a16="http://schemas.microsoft.com/office/drawing/2014/main" id="{03219B48-203E-20D5-2136-271A6FE80AFE}"/>
                </a:ext>
              </a:extLst>
            </p:cNvPr>
            <p:cNvSpPr/>
            <p:nvPr/>
          </p:nvSpPr>
          <p:spPr>
            <a:xfrm>
              <a:off x="507198" y="3527101"/>
              <a:ext cx="3807014" cy="3308146"/>
            </a:xfrm>
            <a:prstGeom prst="round2DiagRect">
              <a:avLst/>
            </a:prstGeom>
            <a:solidFill>
              <a:schemeClr val="accent5">
                <a:lumMod val="40000"/>
                <a:lumOff val="60000"/>
              </a:schemeClr>
            </a:solidFill>
            <a:ln w="19050">
              <a:solidFill>
                <a:srgbClr val="7E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F29E58-4398-E148-3BDB-C34C4247E0A7}"/>
                </a:ext>
              </a:extLst>
            </p:cNvPr>
            <p:cNvSpPr txBox="1"/>
            <p:nvPr/>
          </p:nvSpPr>
          <p:spPr>
            <a:xfrm>
              <a:off x="704533" y="3750013"/>
              <a:ext cx="3412344" cy="2862322"/>
            </a:xfrm>
            <a:prstGeom prst="rect">
              <a:avLst/>
            </a:prstGeom>
            <a:noFill/>
          </p:spPr>
          <p:txBody>
            <a:bodyPr wrap="square">
              <a:spAutoFit/>
            </a:bodyPr>
            <a:lstStyle/>
            <a:p>
              <a:pPr algn="ctr">
                <a:lnSpc>
                  <a:spcPct val="150000"/>
                </a:lnSpc>
              </a:pPr>
              <a:r>
                <a:rPr lang="vi-VN" sz="2000" b="1"/>
                <a:t>Lĩnh vực giáo dục</a:t>
              </a:r>
              <a:r>
                <a:rPr lang="vi-VN" sz="2000" b="1"/>
                <a:t>: </a:t>
              </a:r>
              <a:endParaRPr lang="en-US" sz="2000" b="1" smtClean="0"/>
            </a:p>
            <a:p>
              <a:pPr algn="just">
                <a:lnSpc>
                  <a:spcPct val="150000"/>
                </a:lnSpc>
              </a:pPr>
              <a:r>
                <a:rPr lang="vi-VN" sz="2000" smtClean="0"/>
                <a:t>GV </a:t>
              </a:r>
              <a:r>
                <a:rPr lang="vi-VN" sz="2000"/>
                <a:t>tin học, quản trị hệ thống thông tin của nhà trường (website</a:t>
              </a:r>
              <a:r>
                <a:rPr lang="vi-VN" sz="2000"/>
                <a:t>, </a:t>
              </a:r>
              <a:r>
                <a:rPr lang="vi-VN" sz="2000" smtClean="0"/>
                <a:t>phần </a:t>
              </a:r>
              <a:r>
                <a:rPr lang="vi-VN" sz="2000"/>
                <a:t>mềm tuyển sinh, phần mềm học trực tuyến, kho học liệu số,...).</a:t>
              </a:r>
              <a:endParaRPr lang="en-US" sz="2000"/>
            </a:p>
          </p:txBody>
        </p:sp>
      </p:grpSp>
      <p:grpSp>
        <p:nvGrpSpPr>
          <p:cNvPr id="17" name="Group 16">
            <a:extLst>
              <a:ext uri="{FF2B5EF4-FFF2-40B4-BE49-F238E27FC236}">
                <a16:creationId xmlns:a16="http://schemas.microsoft.com/office/drawing/2014/main" id="{B2570A6A-6A22-D0F2-BB97-5268847912CD}"/>
              </a:ext>
            </a:extLst>
          </p:cNvPr>
          <p:cNvGrpSpPr/>
          <p:nvPr/>
        </p:nvGrpSpPr>
        <p:grpSpPr>
          <a:xfrm>
            <a:off x="4821728" y="1263854"/>
            <a:ext cx="3923129" cy="3424261"/>
            <a:chOff x="507198" y="3527101"/>
            <a:chExt cx="3923129" cy="3424261"/>
          </a:xfrm>
        </p:grpSpPr>
        <p:sp>
          <p:nvSpPr>
            <p:cNvPr id="18" name="Rectangle: Diagonal Corners Rounded 24">
              <a:extLst>
                <a:ext uri="{FF2B5EF4-FFF2-40B4-BE49-F238E27FC236}">
                  <a16:creationId xmlns:a16="http://schemas.microsoft.com/office/drawing/2014/main" id="{EDDB50F6-ADAC-2FD1-EB67-E335993F2D33}"/>
                </a:ext>
              </a:extLst>
            </p:cNvPr>
            <p:cNvSpPr/>
            <p:nvPr/>
          </p:nvSpPr>
          <p:spPr>
            <a:xfrm>
              <a:off x="623313" y="3643216"/>
              <a:ext cx="3807014" cy="3308146"/>
            </a:xfrm>
            <a:prstGeom prst="round2DiagRect">
              <a:avLst/>
            </a:prstGeom>
            <a:noFill/>
            <a:ln w="28575">
              <a:solidFill>
                <a:srgbClr val="7E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Diagonal Corners Rounded 25">
              <a:extLst>
                <a:ext uri="{FF2B5EF4-FFF2-40B4-BE49-F238E27FC236}">
                  <a16:creationId xmlns:a16="http://schemas.microsoft.com/office/drawing/2014/main" id="{03219B48-203E-20D5-2136-271A6FE80AFE}"/>
                </a:ext>
              </a:extLst>
            </p:cNvPr>
            <p:cNvSpPr/>
            <p:nvPr/>
          </p:nvSpPr>
          <p:spPr>
            <a:xfrm>
              <a:off x="507198" y="3527101"/>
              <a:ext cx="3807014" cy="3308146"/>
            </a:xfrm>
            <a:prstGeom prst="round2DiagRect">
              <a:avLst/>
            </a:prstGeom>
            <a:solidFill>
              <a:schemeClr val="accent5">
                <a:lumMod val="40000"/>
                <a:lumOff val="60000"/>
              </a:schemeClr>
            </a:solidFill>
            <a:ln w="19050">
              <a:solidFill>
                <a:srgbClr val="7E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FF29E58-4398-E148-3BDB-C34C4247E0A7}"/>
                </a:ext>
              </a:extLst>
            </p:cNvPr>
            <p:cNvSpPr txBox="1"/>
            <p:nvPr/>
          </p:nvSpPr>
          <p:spPr>
            <a:xfrm>
              <a:off x="704533" y="3750013"/>
              <a:ext cx="3412344" cy="2343655"/>
            </a:xfrm>
            <a:prstGeom prst="rect">
              <a:avLst/>
            </a:prstGeom>
            <a:noFill/>
          </p:spPr>
          <p:txBody>
            <a:bodyPr wrap="square">
              <a:spAutoFit/>
            </a:bodyPr>
            <a:lstStyle/>
            <a:p>
              <a:pPr algn="ctr">
                <a:lnSpc>
                  <a:spcPct val="150000"/>
                </a:lnSpc>
              </a:pPr>
              <a:r>
                <a:rPr lang="vi-VN" sz="2000" b="1"/>
                <a:t>Lĩnh vực y tế</a:t>
              </a:r>
              <a:r>
                <a:rPr lang="vi-VN" sz="2000" b="1"/>
                <a:t>: </a:t>
              </a:r>
              <a:endParaRPr lang="en-US" sz="2000" b="1" smtClean="0"/>
            </a:p>
            <a:p>
              <a:pPr algn="just">
                <a:lnSpc>
                  <a:spcPct val="150000"/>
                </a:lnSpc>
              </a:pPr>
              <a:r>
                <a:rPr lang="en-US" sz="2000" smtClean="0"/>
                <a:t>Q</a:t>
              </a:r>
              <a:r>
                <a:rPr lang="vi-VN" sz="2000" smtClean="0"/>
                <a:t>uản </a:t>
              </a:r>
              <a:r>
                <a:rPr lang="vi-VN" sz="2000"/>
                <a:t>trị hệ thống thông tin (cơ sở dữ liệu khám chữa bệnh,...), an toàn thông tin và bảo mật dữ liệu,...</a:t>
              </a:r>
              <a:endParaRPr lang="en-US" sz="2000"/>
            </a:p>
          </p:txBody>
        </p:sp>
      </p:grpSp>
    </p:spTree>
    <p:extLst>
      <p:ext uri="{BB962C8B-B14F-4D97-AF65-F5344CB8AC3E}">
        <p14:creationId xmlns:p14="http://schemas.microsoft.com/office/powerpoint/2010/main" val="50662790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9338A61-E650-D252-D6E7-F65D7ED84A95}"/>
              </a:ext>
            </a:extLst>
          </p:cNvPr>
          <p:cNvGrpSpPr/>
          <p:nvPr/>
        </p:nvGrpSpPr>
        <p:grpSpPr>
          <a:xfrm>
            <a:off x="3067463" y="337244"/>
            <a:ext cx="3001823" cy="542968"/>
            <a:chOff x="-609601" y="391227"/>
            <a:chExt cx="4027714" cy="542968"/>
          </a:xfrm>
        </p:grpSpPr>
        <p:sp>
          <p:nvSpPr>
            <p:cNvPr id="21"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TRẢ LỜI CÂU 2</a:t>
              </a:r>
              <a:endParaRPr lang="en-US" sz="2000" b="1">
                <a:solidFill>
                  <a:srgbClr val="FFFFFF"/>
                </a:solidFill>
              </a:endParaRPr>
            </a:p>
          </p:txBody>
        </p:sp>
      </p:grpSp>
      <p:grpSp>
        <p:nvGrpSpPr>
          <p:cNvPr id="15" name="Group 14">
            <a:extLst>
              <a:ext uri="{FF2B5EF4-FFF2-40B4-BE49-F238E27FC236}">
                <a16:creationId xmlns:a16="http://schemas.microsoft.com/office/drawing/2014/main" id="{B2570A6A-6A22-D0F2-BB97-5268847912CD}"/>
              </a:ext>
            </a:extLst>
          </p:cNvPr>
          <p:cNvGrpSpPr/>
          <p:nvPr/>
        </p:nvGrpSpPr>
        <p:grpSpPr>
          <a:xfrm>
            <a:off x="329558" y="1192969"/>
            <a:ext cx="6172843" cy="1816355"/>
            <a:chOff x="507198" y="3527101"/>
            <a:chExt cx="6172843" cy="1816355"/>
          </a:xfrm>
        </p:grpSpPr>
        <p:sp>
          <p:nvSpPr>
            <p:cNvPr id="18" name="Rectangle: Diagonal Corners Rounded 24">
              <a:extLst>
                <a:ext uri="{FF2B5EF4-FFF2-40B4-BE49-F238E27FC236}">
                  <a16:creationId xmlns:a16="http://schemas.microsoft.com/office/drawing/2014/main" id="{EDDB50F6-ADAC-2FD1-EB67-E335993F2D33}"/>
                </a:ext>
              </a:extLst>
            </p:cNvPr>
            <p:cNvSpPr/>
            <p:nvPr/>
          </p:nvSpPr>
          <p:spPr>
            <a:xfrm>
              <a:off x="623313" y="3643216"/>
              <a:ext cx="6056728" cy="1700240"/>
            </a:xfrm>
            <a:prstGeom prst="round2DiagRect">
              <a:avLst/>
            </a:prstGeom>
            <a:noFill/>
            <a:ln w="28575">
              <a:solidFill>
                <a:schemeClr val="accent4">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5">
              <a:extLst>
                <a:ext uri="{FF2B5EF4-FFF2-40B4-BE49-F238E27FC236}">
                  <a16:creationId xmlns:a16="http://schemas.microsoft.com/office/drawing/2014/main" id="{03219B48-203E-20D5-2136-271A6FE80AFE}"/>
                </a:ext>
              </a:extLst>
            </p:cNvPr>
            <p:cNvSpPr/>
            <p:nvPr/>
          </p:nvSpPr>
          <p:spPr>
            <a:xfrm>
              <a:off x="507198" y="3527101"/>
              <a:ext cx="6056728" cy="1700240"/>
            </a:xfrm>
            <a:prstGeom prst="round2DiagRect">
              <a:avLst/>
            </a:prstGeom>
            <a:solidFill>
              <a:srgbClr val="DFFCBC"/>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FF29E58-4398-E148-3BDB-C34C4247E0A7}"/>
                </a:ext>
              </a:extLst>
            </p:cNvPr>
            <p:cNvSpPr txBox="1"/>
            <p:nvPr/>
          </p:nvSpPr>
          <p:spPr>
            <a:xfrm>
              <a:off x="721979" y="3638557"/>
              <a:ext cx="5627165" cy="1477328"/>
            </a:xfrm>
            <a:prstGeom prst="rect">
              <a:avLst/>
            </a:prstGeom>
            <a:noFill/>
          </p:spPr>
          <p:txBody>
            <a:bodyPr wrap="square">
              <a:spAutoFit/>
            </a:bodyPr>
            <a:lstStyle/>
            <a:p>
              <a:pPr algn="just">
                <a:lnSpc>
                  <a:spcPct val="150000"/>
                </a:lnSpc>
              </a:pPr>
              <a:r>
                <a:rPr lang="vi-VN" sz="2000"/>
                <a:t>Kiểm thử phần mềm: đặc thù của công việc này là phát hiện lỗi của phần mềm trong quá trình xây dựng. </a:t>
              </a:r>
              <a:endParaRPr lang="en-US" sz="2000"/>
            </a:p>
          </p:txBody>
        </p:sp>
      </p:grpSp>
      <p:grpSp>
        <p:nvGrpSpPr>
          <p:cNvPr id="25" name="Group 24">
            <a:extLst>
              <a:ext uri="{FF2B5EF4-FFF2-40B4-BE49-F238E27FC236}">
                <a16:creationId xmlns:a16="http://schemas.microsoft.com/office/drawing/2014/main" id="{B2570A6A-6A22-D0F2-BB97-5268847912CD}"/>
              </a:ext>
            </a:extLst>
          </p:cNvPr>
          <p:cNvGrpSpPr/>
          <p:nvPr/>
        </p:nvGrpSpPr>
        <p:grpSpPr>
          <a:xfrm>
            <a:off x="329558" y="3322081"/>
            <a:ext cx="6172843" cy="1395063"/>
            <a:chOff x="507198" y="3527101"/>
            <a:chExt cx="6172843" cy="1395063"/>
          </a:xfrm>
        </p:grpSpPr>
        <p:sp>
          <p:nvSpPr>
            <p:cNvPr id="26" name="Rectangle: Diagonal Corners Rounded 24">
              <a:extLst>
                <a:ext uri="{FF2B5EF4-FFF2-40B4-BE49-F238E27FC236}">
                  <a16:creationId xmlns:a16="http://schemas.microsoft.com/office/drawing/2014/main" id="{EDDB50F6-ADAC-2FD1-EB67-E335993F2D33}"/>
                </a:ext>
              </a:extLst>
            </p:cNvPr>
            <p:cNvSpPr/>
            <p:nvPr/>
          </p:nvSpPr>
          <p:spPr>
            <a:xfrm>
              <a:off x="623313" y="3643216"/>
              <a:ext cx="6056728" cy="1278948"/>
            </a:xfrm>
            <a:prstGeom prst="round2DiagRect">
              <a:avLst/>
            </a:prstGeom>
            <a:noFill/>
            <a:ln w="28575">
              <a:solidFill>
                <a:schemeClr val="accent4">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Diagonal Corners Rounded 25">
              <a:extLst>
                <a:ext uri="{FF2B5EF4-FFF2-40B4-BE49-F238E27FC236}">
                  <a16:creationId xmlns:a16="http://schemas.microsoft.com/office/drawing/2014/main" id="{03219B48-203E-20D5-2136-271A6FE80AFE}"/>
                </a:ext>
              </a:extLst>
            </p:cNvPr>
            <p:cNvSpPr/>
            <p:nvPr/>
          </p:nvSpPr>
          <p:spPr>
            <a:xfrm>
              <a:off x="507198" y="3527101"/>
              <a:ext cx="6056728" cy="1278948"/>
            </a:xfrm>
            <a:prstGeom prst="round2DiagRect">
              <a:avLst/>
            </a:prstGeom>
            <a:solidFill>
              <a:srgbClr val="DFFCBC"/>
            </a:solid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FF29E58-4398-E148-3BDB-C34C4247E0A7}"/>
                </a:ext>
              </a:extLst>
            </p:cNvPr>
            <p:cNvSpPr txBox="1"/>
            <p:nvPr/>
          </p:nvSpPr>
          <p:spPr>
            <a:xfrm>
              <a:off x="721979" y="3687245"/>
              <a:ext cx="5627165" cy="958660"/>
            </a:xfrm>
            <a:prstGeom prst="rect">
              <a:avLst/>
            </a:prstGeom>
            <a:noFill/>
          </p:spPr>
          <p:txBody>
            <a:bodyPr wrap="square">
              <a:spAutoFit/>
            </a:bodyPr>
            <a:lstStyle/>
            <a:p>
              <a:pPr algn="just">
                <a:lnSpc>
                  <a:spcPct val="150000"/>
                </a:lnSpc>
              </a:pPr>
              <a:r>
                <a:rPr lang="vi-VN" sz="2000"/>
                <a:t>Nữ giới có đặc điểm chịu khó, cẩn thận, chịu được áp lực cao,... có thể làm tốt công việc này. </a:t>
              </a:r>
              <a:endParaRPr lang="en-US" sz="2000"/>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756" b="53104"/>
          <a:stretch/>
        </p:blipFill>
        <p:spPr>
          <a:xfrm>
            <a:off x="6279863" y="408673"/>
            <a:ext cx="3356391" cy="4734827"/>
          </a:xfrm>
          <a:prstGeom prst="rect">
            <a:avLst/>
          </a:prstGeom>
        </p:spPr>
      </p:pic>
    </p:spTree>
    <p:extLst>
      <p:ext uri="{BB962C8B-B14F-4D97-AF65-F5344CB8AC3E}">
        <p14:creationId xmlns:p14="http://schemas.microsoft.com/office/powerpoint/2010/main" val="57191650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79138"/>
            <a:ext cx="8556171" cy="693319"/>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1: Câu nào sau đây là đúng?</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2" y="1277257"/>
            <a:ext cx="3407231" cy="1437902"/>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Người lập trình làm việc không cần máy tính.</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2" y="3019959"/>
            <a:ext cx="3407231" cy="178261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Sản phẩm của những người lập trình là các phần mềm giúp con người làm việc hoặc giải trí.</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020457" y="1277257"/>
            <a:ext cx="4829628" cy="1437902"/>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Nhóm nghề phát triển phần mềm là thiết kế nội dung để truyền đạt thông tin dưới hình thức hình ảnh, âm thanh,...</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020457" y="3019959"/>
            <a:ext cx="4829628" cy="178261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Những người làm việc trong lĩnh vực thiết kế đồ hoạ cần nghiên cứu về hệ thống máy tính, về thuật toán và cách biểu diễn thuật toán trong </a:t>
            </a:r>
            <a:r>
              <a:rPr lang="vi-VN" sz="2000" kern="1200" noProof="1">
                <a:solidFill>
                  <a:prstClr val="black"/>
                </a:solidFill>
                <a:cs typeface="Arial" panose="020B0604020202020204" pitchFamily="34" charset="0"/>
              </a:rPr>
              <a:t>máy </a:t>
            </a:r>
            <a:r>
              <a:rPr lang="vi-VN" sz="2000" kern="1200" noProof="1" smtClean="0">
                <a:solidFill>
                  <a:prstClr val="black"/>
                </a:solidFill>
                <a:cs typeface="Arial" panose="020B0604020202020204" pitchFamily="34" charset="0"/>
              </a:rPr>
              <a:t>tính</a:t>
            </a:r>
            <a:r>
              <a:rPr lang="en-US" sz="2000" kern="1200" noProof="1" smtClean="0">
                <a:solidFill>
                  <a:prstClr val="black"/>
                </a:solidFill>
                <a:cs typeface="Arial" panose="020B0604020202020204" pitchFamily="34" charset="0"/>
              </a:rPr>
              <a:t>.</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293911" y="3019959"/>
            <a:ext cx="3407232" cy="1782618"/>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B. Sản phẩm của những người lập trình là các phần mềm giúp con người làm việc hoặc giải trí.</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2876847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79138"/>
            <a:ext cx="8556171" cy="809433"/>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2: Chọn phương </a:t>
            </a:r>
            <a:r>
              <a:rPr lang="vi-VN" sz="2000" b="1" kern="1200" noProof="1">
                <a:solidFill>
                  <a:srgbClr val="C00000"/>
                </a:solidFill>
                <a:cs typeface="Arial" panose="020B0604020202020204" pitchFamily="34" charset="0"/>
              </a:rPr>
              <a:t>án </a:t>
            </a:r>
            <a:r>
              <a:rPr lang="vi-VN" sz="2000" b="1" kern="1200" noProof="1" smtClean="0">
                <a:solidFill>
                  <a:srgbClr val="C00000"/>
                </a:solidFill>
                <a:cs typeface="Arial" panose="020B0604020202020204" pitchFamily="34" charset="0"/>
              </a:rPr>
              <a:t>sai</a:t>
            </a:r>
            <a:r>
              <a:rPr lang="en-US" sz="2000" b="1" kern="1200" noProof="1" smtClean="0">
                <a:solidFill>
                  <a:srgbClr val="C00000"/>
                </a:solidFill>
                <a:cs typeface="Arial" panose="020B0604020202020204" pitchFamily="34" charset="0"/>
              </a:rPr>
              <a:t>.</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1" y="1435099"/>
            <a:ext cx="3987802" cy="1510474"/>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Sản phẩm của đồ hoạ máy tính là những hình ảnh chỉ được dùng trong môi trường số.</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2" y="3292102"/>
            <a:ext cx="3987802" cy="1510474"/>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Người thiết kế đồ hoạ máy tính cũng cần có kiến thức về mĩ thuật.</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644570" y="1435099"/>
            <a:ext cx="4205513" cy="1510474"/>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Người thiết kế đồ hoạ cần có phần mềm chuyên dụng.</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3" name="Đáp án sai 3">
            <a:extLst>
              <a:ext uri="{FF2B5EF4-FFF2-40B4-BE49-F238E27FC236}">
                <a16:creationId xmlns:a16="http://schemas.microsoft.com/office/drawing/2014/main" id="{98AC7C36-17E6-7D99-2014-5789447F054D}"/>
              </a:ext>
            </a:extLst>
          </p:cNvPr>
          <p:cNvSpPr/>
          <p:nvPr/>
        </p:nvSpPr>
        <p:spPr>
          <a:xfrm>
            <a:off x="4644571" y="3292102"/>
            <a:ext cx="4205513" cy="1510474"/>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Sản phẩm của những người thiết kế đồ hoạ trên </a:t>
            </a:r>
            <a:r>
              <a:rPr lang="vi-VN" sz="2000" kern="1200" noProof="1">
                <a:solidFill>
                  <a:prstClr val="black"/>
                </a:solidFill>
                <a:cs typeface="Arial" panose="020B0604020202020204" pitchFamily="34" charset="0"/>
              </a:rPr>
              <a:t>máy </a:t>
            </a:r>
            <a:r>
              <a:rPr lang="vi-VN" sz="2000" kern="1200" noProof="1" smtClean="0">
                <a:solidFill>
                  <a:prstClr val="black"/>
                </a:solidFill>
                <a:cs typeface="Arial" panose="020B0604020202020204" pitchFamily="34" charset="0"/>
              </a:rPr>
              <a:t>t</a:t>
            </a:r>
            <a:r>
              <a:rPr lang="en-US" sz="2000" kern="1200" noProof="1">
                <a:solidFill>
                  <a:prstClr val="black"/>
                </a:solidFill>
                <a:cs typeface="Arial" panose="020B0604020202020204" pitchFamily="34" charset="0"/>
              </a:rPr>
              <a:t>í</a:t>
            </a:r>
            <a:r>
              <a:rPr lang="vi-VN" sz="2000" kern="1200" noProof="1" smtClean="0">
                <a:solidFill>
                  <a:prstClr val="black"/>
                </a:solidFill>
                <a:cs typeface="Arial" panose="020B0604020202020204" pitchFamily="34" charset="0"/>
              </a:rPr>
              <a:t>nh </a:t>
            </a:r>
            <a:r>
              <a:rPr lang="vi-VN" sz="2000" kern="1200" noProof="1">
                <a:solidFill>
                  <a:prstClr val="black"/>
                </a:solidFill>
                <a:cs typeface="Arial" panose="020B0604020202020204" pitchFamily="34" charset="0"/>
              </a:rPr>
              <a:t>là trò chơi, video, in ấn và quảng cáo,...</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293911" y="1435099"/>
            <a:ext cx="3987803" cy="1510475"/>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A. Sản phẩm của đồ hoạ máy tính là những hình ảnh chỉ được dùng trong môi trường số.</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42648918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79138"/>
            <a:ext cx="8556171" cy="813062"/>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3. Chọn phương </a:t>
            </a:r>
            <a:r>
              <a:rPr lang="vi-VN" sz="2000" b="1" kern="1200" noProof="1">
                <a:solidFill>
                  <a:srgbClr val="C00000"/>
                </a:solidFill>
                <a:cs typeface="Arial" panose="020B0604020202020204" pitchFamily="34" charset="0"/>
              </a:rPr>
              <a:t>án </a:t>
            </a:r>
            <a:r>
              <a:rPr lang="vi-VN" sz="2000" b="1" kern="1200" noProof="1" smtClean="0">
                <a:solidFill>
                  <a:srgbClr val="C00000"/>
                </a:solidFill>
                <a:cs typeface="Arial" panose="020B0604020202020204" pitchFamily="34" charset="0"/>
              </a:rPr>
              <a:t>sai</a:t>
            </a:r>
            <a:r>
              <a:rPr lang="en-US" sz="2000" b="1" kern="1200" noProof="1" smtClean="0">
                <a:solidFill>
                  <a:srgbClr val="C00000"/>
                </a:solidFill>
                <a:cs typeface="Arial" panose="020B0604020202020204" pitchFamily="34" charset="0"/>
              </a:rPr>
              <a:t>.</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1" y="1393371"/>
            <a:ext cx="4205517" cy="155401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a:t>
            </a:r>
            <a:r>
              <a:rPr lang="vi-VN" sz="2000" kern="1200" noProof="1">
                <a:solidFill>
                  <a:prstClr val="black"/>
                </a:solidFill>
                <a:cs typeface="Arial" panose="020B0604020202020204" pitchFamily="34" charset="0"/>
              </a:rPr>
              <a:t>. </a:t>
            </a:r>
            <a:r>
              <a:rPr lang="vi-VN" sz="2000" kern="1200" noProof="1">
                <a:solidFill>
                  <a:prstClr val="black"/>
                </a:solidFill>
                <a:cs typeface="Arial" panose="020B0604020202020204" pitchFamily="34" charset="0"/>
              </a:rPr>
              <a:t>Hầu hết các tổ chức đều có một cơ sở dữ liệu để quản lí nhân viên, hàng hoá hoặc khách hàng.</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2" y="3248559"/>
            <a:ext cx="4205517" cy="155401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Sản phẩm của cơ sở dữ liệu giúp con người làm </a:t>
            </a:r>
            <a:r>
              <a:rPr lang="vi-VN" sz="2000" kern="1200" noProof="1">
                <a:solidFill>
                  <a:prstClr val="black"/>
                </a:solidFill>
                <a:cs typeface="Arial" panose="020B0604020202020204" pitchFamily="34" charset="0"/>
              </a:rPr>
              <a:t>việc </a:t>
            </a:r>
            <a:endParaRPr lang="en-US" sz="2000" kern="1200" noProof="1" smtClean="0">
              <a:solidFill>
                <a:prstClr val="black"/>
              </a:solidFill>
              <a:cs typeface="Arial" panose="020B0604020202020204" pitchFamily="34" charset="0"/>
            </a:endParaRPr>
          </a:p>
          <a:p>
            <a:pPr algn="ctr" defTabSz="685800">
              <a:lnSpc>
                <a:spcPct val="150000"/>
              </a:lnSpc>
              <a:buClrTx/>
              <a:defRPr/>
            </a:pPr>
            <a:r>
              <a:rPr lang="vi-VN" sz="2000" kern="1200" noProof="1" smtClean="0">
                <a:solidFill>
                  <a:prstClr val="black"/>
                </a:solidFill>
                <a:cs typeface="Arial" panose="020B0604020202020204" pitchFamily="34" charset="0"/>
              </a:rPr>
              <a:t>hiệu </a:t>
            </a:r>
            <a:r>
              <a:rPr lang="vi-VN" sz="2000" kern="1200" noProof="1">
                <a:solidFill>
                  <a:prstClr val="black"/>
                </a:solidFill>
                <a:cs typeface="Arial" panose="020B0604020202020204" pitchFamily="34" charset="0"/>
              </a:rPr>
              <a:t>quả hơn.</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89713" y="1393371"/>
            <a:ext cx="4060370" cy="155401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Bài toán và sản phẩm của nghề làm cơ sở dữ liệu đa dạng, tuỳ </a:t>
            </a:r>
            <a:r>
              <a:rPr lang="vi-VN" sz="2000" kern="1200" noProof="1">
                <a:solidFill>
                  <a:prstClr val="black"/>
                </a:solidFill>
                <a:cs typeface="Arial" panose="020B0604020202020204" pitchFamily="34" charset="0"/>
              </a:rPr>
              <a:t>theo </a:t>
            </a:r>
            <a:r>
              <a:rPr lang="vi-VN" sz="2000" kern="1200" noProof="1" smtClean="0">
                <a:solidFill>
                  <a:prstClr val="black"/>
                </a:solidFill>
                <a:cs typeface="Arial" panose="020B0604020202020204" pitchFamily="34" charset="0"/>
              </a:rPr>
              <a:t>từng</a:t>
            </a:r>
            <a:r>
              <a:rPr lang="en-US" sz="2000" kern="1200" noProof="1" smtClean="0">
                <a:solidFill>
                  <a:prstClr val="black"/>
                </a:solidFill>
                <a:cs typeface="Arial" panose="020B0604020202020204" pitchFamily="34" charset="0"/>
              </a:rPr>
              <a:t> </a:t>
            </a:r>
            <a:r>
              <a:rPr lang="vi-VN" sz="2000" kern="1200" noProof="1" smtClean="0">
                <a:solidFill>
                  <a:prstClr val="black"/>
                </a:solidFill>
                <a:cs typeface="Arial" panose="020B0604020202020204" pitchFamily="34" charset="0"/>
              </a:rPr>
              <a:t>khách </a:t>
            </a:r>
            <a:r>
              <a:rPr lang="vi-VN" sz="2000" kern="1200" noProof="1">
                <a:solidFill>
                  <a:prstClr val="black"/>
                </a:solidFill>
                <a:cs typeface="Arial" panose="020B0604020202020204" pitchFamily="34" charset="0"/>
              </a:rPr>
              <a:t>hàng. </a:t>
            </a:r>
          </a:p>
        </p:txBody>
      </p:sp>
      <p:sp>
        <p:nvSpPr>
          <p:cNvPr id="13" name="Đáp án sai 3">
            <a:extLst>
              <a:ext uri="{FF2B5EF4-FFF2-40B4-BE49-F238E27FC236}">
                <a16:creationId xmlns:a16="http://schemas.microsoft.com/office/drawing/2014/main" id="{98AC7C36-17E6-7D99-2014-5789447F054D}"/>
              </a:ext>
            </a:extLst>
          </p:cNvPr>
          <p:cNvSpPr/>
          <p:nvPr/>
        </p:nvSpPr>
        <p:spPr>
          <a:xfrm>
            <a:off x="4789714" y="3248559"/>
            <a:ext cx="4060370" cy="155401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Người làm cơ sở dữ liệu có thể không cần đào tạo đúng chuyên ngành.</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4789713" y="3248559"/>
            <a:ext cx="4060371" cy="1554018"/>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D. Người làm cơ sở dữ liệu có thể không cần đào tạo đúng chuyên ngành.</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32997258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6" name="Group 5"/>
          <p:cNvGrpSpPr/>
          <p:nvPr/>
        </p:nvGrpSpPr>
        <p:grpSpPr>
          <a:xfrm>
            <a:off x="553869" y="575408"/>
            <a:ext cx="8036259" cy="3936946"/>
            <a:chOff x="1030652" y="576451"/>
            <a:chExt cx="7218310" cy="3841141"/>
          </a:xfrm>
        </p:grpSpPr>
        <p:sp>
          <p:nvSpPr>
            <p:cNvPr id="592" name="Google Shape;592;p45"/>
            <p:cNvSpPr/>
            <p:nvPr/>
          </p:nvSpPr>
          <p:spPr>
            <a:xfrm>
              <a:off x="1181512" y="576451"/>
              <a:ext cx="7067450" cy="369034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5"/>
            <p:cNvSpPr/>
            <p:nvPr/>
          </p:nvSpPr>
          <p:spPr>
            <a:xfrm>
              <a:off x="1030652" y="727243"/>
              <a:ext cx="7067450" cy="369034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4" name="Google Shape;594;p45"/>
            <p:cNvCxnSpPr/>
            <p:nvPr/>
          </p:nvCxnSpPr>
          <p:spPr>
            <a:xfrm>
              <a:off x="1030652" y="1245158"/>
              <a:ext cx="7077297" cy="1"/>
            </a:xfrm>
            <a:prstGeom prst="straightConnector1">
              <a:avLst/>
            </a:prstGeom>
            <a:noFill/>
            <a:ln w="19050" cap="flat" cmpd="sng">
              <a:solidFill>
                <a:schemeClr val="dk1"/>
              </a:solidFill>
              <a:prstDash val="solid"/>
              <a:round/>
              <a:headEnd type="none" w="med" len="med"/>
              <a:tailEnd type="none" w="med" len="med"/>
            </a:ln>
          </p:spPr>
        </p:cxnSp>
      </p:grpSp>
      <p:sp>
        <p:nvSpPr>
          <p:cNvPr id="595" name="Google Shape;595;p45"/>
          <p:cNvSpPr/>
          <p:nvPr/>
        </p:nvSpPr>
        <p:spPr>
          <a:xfrm>
            <a:off x="893966" y="845992"/>
            <a:ext cx="273372" cy="273372"/>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5"/>
          <p:cNvSpPr/>
          <p:nvPr/>
        </p:nvSpPr>
        <p:spPr>
          <a:xfrm>
            <a:off x="1265992" y="845992"/>
            <a:ext cx="273372" cy="273372"/>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p:nvPr/>
        </p:nvSpPr>
        <p:spPr>
          <a:xfrm>
            <a:off x="1633975" y="844474"/>
            <a:ext cx="273372" cy="27337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p:cNvGrpSpPr/>
          <p:nvPr/>
        </p:nvGrpSpPr>
        <p:grpSpPr>
          <a:xfrm>
            <a:off x="153675" y="4848079"/>
            <a:ext cx="2332899" cy="143119"/>
            <a:chOff x="153675" y="4848079"/>
            <a:chExt cx="2332899" cy="143119"/>
          </a:xfrm>
        </p:grpSpPr>
        <p:sp>
          <p:nvSpPr>
            <p:cNvPr id="600" name="Google Shape;600;p45"/>
            <p:cNvSpPr/>
            <p:nvPr/>
          </p:nvSpPr>
          <p:spPr>
            <a:xfrm>
              <a:off x="1469447" y="4849572"/>
              <a:ext cx="139834" cy="140431"/>
            </a:xfrm>
            <a:custGeom>
              <a:avLst/>
              <a:gdLst/>
              <a:ahLst/>
              <a:cxnLst/>
              <a:rect l="l" t="t" r="r" b="b"/>
              <a:pathLst>
                <a:path w="7958" h="7992" extrusionOk="0">
                  <a:moveTo>
                    <a:pt x="3234" y="1"/>
                  </a:moveTo>
                  <a:lnTo>
                    <a:pt x="3234" y="3336"/>
                  </a:lnTo>
                  <a:lnTo>
                    <a:pt x="1" y="3336"/>
                  </a:lnTo>
                  <a:lnTo>
                    <a:pt x="1" y="4690"/>
                  </a:lnTo>
                  <a:lnTo>
                    <a:pt x="3336" y="4690"/>
                  </a:lnTo>
                  <a:lnTo>
                    <a:pt x="3336" y="7992"/>
                  </a:lnTo>
                  <a:lnTo>
                    <a:pt x="4707" y="7992"/>
                  </a:lnTo>
                  <a:lnTo>
                    <a:pt x="4707" y="4656"/>
                  </a:lnTo>
                  <a:lnTo>
                    <a:pt x="7958" y="4656"/>
                  </a:lnTo>
                  <a:lnTo>
                    <a:pt x="7958" y="3285"/>
                  </a:lnTo>
                  <a:lnTo>
                    <a:pt x="7958" y="3268"/>
                  </a:lnTo>
                  <a:lnTo>
                    <a:pt x="4673" y="3268"/>
                  </a:lnTo>
                  <a:lnTo>
                    <a:pt x="4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5"/>
            <p:cNvSpPr/>
            <p:nvPr/>
          </p:nvSpPr>
          <p:spPr>
            <a:xfrm>
              <a:off x="1030652" y="4849572"/>
              <a:ext cx="140150" cy="141626"/>
            </a:xfrm>
            <a:custGeom>
              <a:avLst/>
              <a:gdLst/>
              <a:ahLst/>
              <a:cxnLst/>
              <a:rect l="l" t="t" r="r" b="b"/>
              <a:pathLst>
                <a:path w="7976" h="8060" extrusionOk="0">
                  <a:moveTo>
                    <a:pt x="3252" y="1"/>
                  </a:moveTo>
                  <a:lnTo>
                    <a:pt x="3252" y="3336"/>
                  </a:lnTo>
                  <a:lnTo>
                    <a:pt x="1" y="3336"/>
                  </a:lnTo>
                  <a:lnTo>
                    <a:pt x="1" y="4673"/>
                  </a:lnTo>
                  <a:lnTo>
                    <a:pt x="3336" y="4673"/>
                  </a:lnTo>
                  <a:lnTo>
                    <a:pt x="3336" y="8059"/>
                  </a:lnTo>
                  <a:cubicBezTo>
                    <a:pt x="3878" y="8043"/>
                    <a:pt x="4251" y="8026"/>
                    <a:pt x="4742" y="7992"/>
                  </a:cubicBezTo>
                  <a:lnTo>
                    <a:pt x="4742" y="4639"/>
                  </a:lnTo>
                  <a:lnTo>
                    <a:pt x="7975" y="4639"/>
                  </a:lnTo>
                  <a:lnTo>
                    <a:pt x="7975" y="3268"/>
                  </a:lnTo>
                  <a:lnTo>
                    <a:pt x="4674" y="3268"/>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5"/>
            <p:cNvSpPr/>
            <p:nvPr/>
          </p:nvSpPr>
          <p:spPr>
            <a:xfrm>
              <a:off x="1907347" y="4848975"/>
              <a:ext cx="141925" cy="141029"/>
            </a:xfrm>
            <a:custGeom>
              <a:avLst/>
              <a:gdLst/>
              <a:ahLst/>
              <a:cxnLst/>
              <a:rect l="l" t="t" r="r" b="b"/>
              <a:pathLst>
                <a:path w="8077" h="8026" extrusionOk="0">
                  <a:moveTo>
                    <a:pt x="3302" y="1"/>
                  </a:moveTo>
                  <a:lnTo>
                    <a:pt x="3302" y="3353"/>
                  </a:lnTo>
                  <a:lnTo>
                    <a:pt x="0" y="3353"/>
                  </a:lnTo>
                  <a:lnTo>
                    <a:pt x="0" y="4724"/>
                  </a:lnTo>
                  <a:lnTo>
                    <a:pt x="3353" y="4724"/>
                  </a:lnTo>
                  <a:lnTo>
                    <a:pt x="3353" y="8026"/>
                  </a:lnTo>
                  <a:lnTo>
                    <a:pt x="4707" y="8026"/>
                  </a:lnTo>
                  <a:lnTo>
                    <a:pt x="4707" y="4657"/>
                  </a:lnTo>
                  <a:lnTo>
                    <a:pt x="8076" y="4657"/>
                  </a:lnTo>
                  <a:cubicBezTo>
                    <a:pt x="8042" y="4166"/>
                    <a:pt x="8025" y="3793"/>
                    <a:pt x="8008" y="3319"/>
                  </a:cubicBezTo>
                  <a:lnTo>
                    <a:pt x="4690" y="3319"/>
                  </a:lnTo>
                  <a:lnTo>
                    <a:pt x="46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5"/>
            <p:cNvSpPr/>
            <p:nvPr/>
          </p:nvSpPr>
          <p:spPr>
            <a:xfrm>
              <a:off x="592172" y="4848079"/>
              <a:ext cx="140431" cy="142523"/>
            </a:xfrm>
            <a:custGeom>
              <a:avLst/>
              <a:gdLst/>
              <a:ahLst/>
              <a:cxnLst/>
              <a:rect l="l" t="t" r="r" b="b"/>
              <a:pathLst>
                <a:path w="7992" h="8111" extrusionOk="0">
                  <a:moveTo>
                    <a:pt x="4639" y="1"/>
                  </a:moveTo>
                  <a:cubicBezTo>
                    <a:pt x="4131" y="18"/>
                    <a:pt x="3759" y="35"/>
                    <a:pt x="3251" y="69"/>
                  </a:cubicBezTo>
                  <a:lnTo>
                    <a:pt x="3251" y="3421"/>
                  </a:lnTo>
                  <a:lnTo>
                    <a:pt x="0" y="3421"/>
                  </a:lnTo>
                  <a:lnTo>
                    <a:pt x="0" y="4775"/>
                  </a:lnTo>
                  <a:lnTo>
                    <a:pt x="3353" y="4775"/>
                  </a:lnTo>
                  <a:lnTo>
                    <a:pt x="3353" y="8111"/>
                  </a:lnTo>
                  <a:lnTo>
                    <a:pt x="4724" y="8111"/>
                  </a:lnTo>
                  <a:lnTo>
                    <a:pt x="4724" y="8094"/>
                  </a:lnTo>
                  <a:lnTo>
                    <a:pt x="4724" y="4708"/>
                  </a:lnTo>
                  <a:lnTo>
                    <a:pt x="7992" y="4708"/>
                  </a:lnTo>
                  <a:lnTo>
                    <a:pt x="7992" y="3336"/>
                  </a:lnTo>
                  <a:lnTo>
                    <a:pt x="4639" y="3336"/>
                  </a:lnTo>
                  <a:lnTo>
                    <a:pt x="46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5"/>
            <p:cNvSpPr/>
            <p:nvPr/>
          </p:nvSpPr>
          <p:spPr>
            <a:xfrm>
              <a:off x="2344350" y="4848079"/>
              <a:ext cx="142224" cy="141626"/>
            </a:xfrm>
            <a:custGeom>
              <a:avLst/>
              <a:gdLst/>
              <a:ahLst/>
              <a:cxnLst/>
              <a:rect l="l" t="t" r="r" b="b"/>
              <a:pathLst>
                <a:path w="8094" h="8060" extrusionOk="0">
                  <a:moveTo>
                    <a:pt x="4724" y="1"/>
                  </a:moveTo>
                  <a:cubicBezTo>
                    <a:pt x="4216" y="18"/>
                    <a:pt x="3844" y="35"/>
                    <a:pt x="3353" y="69"/>
                  </a:cubicBezTo>
                  <a:lnTo>
                    <a:pt x="3353" y="3438"/>
                  </a:lnTo>
                  <a:lnTo>
                    <a:pt x="0" y="3438"/>
                  </a:lnTo>
                  <a:cubicBezTo>
                    <a:pt x="34" y="3946"/>
                    <a:pt x="51" y="4318"/>
                    <a:pt x="68" y="4792"/>
                  </a:cubicBezTo>
                  <a:lnTo>
                    <a:pt x="3454" y="4792"/>
                  </a:lnTo>
                  <a:lnTo>
                    <a:pt x="3454" y="8060"/>
                  </a:lnTo>
                  <a:lnTo>
                    <a:pt x="4809" y="8060"/>
                  </a:lnTo>
                  <a:lnTo>
                    <a:pt x="4809" y="4708"/>
                  </a:lnTo>
                  <a:lnTo>
                    <a:pt x="8093" y="4708"/>
                  </a:lnTo>
                  <a:lnTo>
                    <a:pt x="8093" y="3387"/>
                  </a:lnTo>
                  <a:lnTo>
                    <a:pt x="4724" y="3387"/>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153675" y="4849572"/>
              <a:ext cx="141029" cy="140133"/>
            </a:xfrm>
            <a:custGeom>
              <a:avLst/>
              <a:gdLst/>
              <a:ahLst/>
              <a:cxnLst/>
              <a:rect l="l" t="t" r="r" b="b"/>
              <a:pathLst>
                <a:path w="8026" h="7975" extrusionOk="0">
                  <a:moveTo>
                    <a:pt x="3285" y="1"/>
                  </a:moveTo>
                  <a:lnTo>
                    <a:pt x="3285" y="3336"/>
                  </a:lnTo>
                  <a:lnTo>
                    <a:pt x="1" y="3336"/>
                  </a:lnTo>
                  <a:lnTo>
                    <a:pt x="1" y="4707"/>
                  </a:lnTo>
                  <a:lnTo>
                    <a:pt x="3353" y="4707"/>
                  </a:lnTo>
                  <a:lnTo>
                    <a:pt x="3353" y="7975"/>
                  </a:lnTo>
                  <a:lnTo>
                    <a:pt x="4707" y="7975"/>
                  </a:lnTo>
                  <a:lnTo>
                    <a:pt x="4707" y="4639"/>
                  </a:lnTo>
                  <a:lnTo>
                    <a:pt x="8026" y="4639"/>
                  </a:lnTo>
                  <a:lnTo>
                    <a:pt x="8026" y="3285"/>
                  </a:lnTo>
                  <a:lnTo>
                    <a:pt x="4657" y="3285"/>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45"/>
          <p:cNvGrpSpPr/>
          <p:nvPr/>
        </p:nvGrpSpPr>
        <p:grpSpPr>
          <a:xfrm>
            <a:off x="6663045" y="138628"/>
            <a:ext cx="2334674" cy="142224"/>
            <a:chOff x="2928975" y="3575332"/>
            <a:chExt cx="2582604" cy="157327"/>
          </a:xfrm>
        </p:grpSpPr>
        <p:sp>
          <p:nvSpPr>
            <p:cNvPr id="613" name="Google Shape;613;p45"/>
            <p:cNvSpPr/>
            <p:nvPr/>
          </p:nvSpPr>
          <p:spPr>
            <a:xfrm>
              <a:off x="4384456" y="3575332"/>
              <a:ext cx="156336" cy="156336"/>
            </a:xfrm>
            <a:custGeom>
              <a:avLst/>
              <a:gdLst/>
              <a:ahLst/>
              <a:cxnLst/>
              <a:rect l="l" t="t" r="r" b="b"/>
              <a:pathLst>
                <a:path w="8043" h="8043" extrusionOk="0">
                  <a:moveTo>
                    <a:pt x="3353" y="1"/>
                  </a:moveTo>
                  <a:lnTo>
                    <a:pt x="3353" y="3387"/>
                  </a:lnTo>
                  <a:lnTo>
                    <a:pt x="1" y="3387"/>
                  </a:lnTo>
                  <a:cubicBezTo>
                    <a:pt x="35" y="3895"/>
                    <a:pt x="52" y="4267"/>
                    <a:pt x="86" y="4742"/>
                  </a:cubicBezTo>
                  <a:lnTo>
                    <a:pt x="3387" y="4742"/>
                  </a:lnTo>
                  <a:lnTo>
                    <a:pt x="3387" y="8043"/>
                  </a:lnTo>
                  <a:lnTo>
                    <a:pt x="4775" y="8043"/>
                  </a:lnTo>
                  <a:lnTo>
                    <a:pt x="4775" y="4674"/>
                  </a:lnTo>
                  <a:lnTo>
                    <a:pt x="8043" y="4674"/>
                  </a:lnTo>
                  <a:lnTo>
                    <a:pt x="8043" y="3336"/>
                  </a:lnTo>
                  <a:lnTo>
                    <a:pt x="4725" y="3336"/>
                  </a:lnTo>
                  <a:lnTo>
                    <a:pt x="4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3901375" y="3575662"/>
              <a:ext cx="155675" cy="156005"/>
            </a:xfrm>
            <a:custGeom>
              <a:avLst/>
              <a:gdLst/>
              <a:ahLst/>
              <a:cxnLst/>
              <a:rect l="l" t="t" r="r" b="b"/>
              <a:pathLst>
                <a:path w="8009" h="8026" extrusionOk="0">
                  <a:moveTo>
                    <a:pt x="3235" y="1"/>
                  </a:moveTo>
                  <a:lnTo>
                    <a:pt x="3235" y="3387"/>
                  </a:lnTo>
                  <a:lnTo>
                    <a:pt x="1" y="3387"/>
                  </a:lnTo>
                  <a:lnTo>
                    <a:pt x="1" y="4708"/>
                  </a:lnTo>
                  <a:lnTo>
                    <a:pt x="3268" y="4708"/>
                  </a:lnTo>
                  <a:lnTo>
                    <a:pt x="3268" y="8026"/>
                  </a:lnTo>
                  <a:lnTo>
                    <a:pt x="4657" y="8026"/>
                  </a:lnTo>
                  <a:lnTo>
                    <a:pt x="4657" y="4674"/>
                  </a:lnTo>
                  <a:lnTo>
                    <a:pt x="8009" y="4674"/>
                  </a:lnTo>
                  <a:cubicBezTo>
                    <a:pt x="7975" y="4149"/>
                    <a:pt x="7958" y="3776"/>
                    <a:pt x="7941" y="3319"/>
                  </a:cubicBezTo>
                  <a:lnTo>
                    <a:pt x="4657" y="3319"/>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3414349" y="3575993"/>
              <a:ext cx="156666" cy="155675"/>
            </a:xfrm>
            <a:custGeom>
              <a:avLst/>
              <a:gdLst/>
              <a:ahLst/>
              <a:cxnLst/>
              <a:rect l="l" t="t" r="r" b="b"/>
              <a:pathLst>
                <a:path w="8060" h="8009" extrusionOk="0">
                  <a:moveTo>
                    <a:pt x="3370" y="1"/>
                  </a:moveTo>
                  <a:lnTo>
                    <a:pt x="3370" y="3319"/>
                  </a:lnTo>
                  <a:lnTo>
                    <a:pt x="1" y="3319"/>
                  </a:lnTo>
                  <a:cubicBezTo>
                    <a:pt x="34" y="3861"/>
                    <a:pt x="51" y="4233"/>
                    <a:pt x="68" y="4708"/>
                  </a:cubicBezTo>
                  <a:lnTo>
                    <a:pt x="3387" y="4708"/>
                  </a:lnTo>
                  <a:lnTo>
                    <a:pt x="3387" y="8009"/>
                  </a:lnTo>
                  <a:lnTo>
                    <a:pt x="4758" y="8009"/>
                  </a:lnTo>
                  <a:lnTo>
                    <a:pt x="4758" y="4657"/>
                  </a:lnTo>
                  <a:lnTo>
                    <a:pt x="8060" y="4657"/>
                  </a:lnTo>
                  <a:lnTo>
                    <a:pt x="8060" y="3302"/>
                  </a:lnTo>
                  <a:lnTo>
                    <a:pt x="4724" y="3302"/>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5"/>
            <p:cNvSpPr/>
            <p:nvPr/>
          </p:nvSpPr>
          <p:spPr>
            <a:xfrm>
              <a:off x="4870510" y="3575993"/>
              <a:ext cx="155675" cy="155364"/>
            </a:xfrm>
            <a:custGeom>
              <a:avLst/>
              <a:gdLst/>
              <a:ahLst/>
              <a:cxnLst/>
              <a:rect l="l" t="t" r="r" b="b"/>
              <a:pathLst>
                <a:path w="8009" h="7993" extrusionOk="0">
                  <a:moveTo>
                    <a:pt x="3302" y="1"/>
                  </a:moveTo>
                  <a:lnTo>
                    <a:pt x="3302" y="3302"/>
                  </a:lnTo>
                  <a:lnTo>
                    <a:pt x="0" y="3302"/>
                  </a:lnTo>
                  <a:lnTo>
                    <a:pt x="0" y="4708"/>
                  </a:lnTo>
                  <a:lnTo>
                    <a:pt x="3353" y="4708"/>
                  </a:lnTo>
                  <a:lnTo>
                    <a:pt x="3353" y="7992"/>
                  </a:lnTo>
                  <a:lnTo>
                    <a:pt x="4741" y="7992"/>
                  </a:lnTo>
                  <a:lnTo>
                    <a:pt x="4741" y="4657"/>
                  </a:lnTo>
                  <a:lnTo>
                    <a:pt x="8008" y="4657"/>
                  </a:lnTo>
                  <a:lnTo>
                    <a:pt x="8008" y="3302"/>
                  </a:lnTo>
                  <a:lnTo>
                    <a:pt x="4656" y="3302"/>
                  </a:lnTo>
                  <a:lnTo>
                    <a:pt x="4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5"/>
            <p:cNvSpPr/>
            <p:nvPr/>
          </p:nvSpPr>
          <p:spPr>
            <a:xfrm>
              <a:off x="2928975" y="3575993"/>
              <a:ext cx="158629" cy="156666"/>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5355554" y="3575993"/>
              <a:ext cx="156025" cy="155675"/>
            </a:xfrm>
            <a:custGeom>
              <a:avLst/>
              <a:gdLst/>
              <a:ahLst/>
              <a:cxnLst/>
              <a:rect l="l" t="t" r="r" b="b"/>
              <a:pathLst>
                <a:path w="8027" h="8009" extrusionOk="0">
                  <a:moveTo>
                    <a:pt x="3319" y="1"/>
                  </a:moveTo>
                  <a:lnTo>
                    <a:pt x="3319" y="3336"/>
                  </a:lnTo>
                  <a:lnTo>
                    <a:pt x="1" y="3336"/>
                  </a:lnTo>
                  <a:lnTo>
                    <a:pt x="1" y="4674"/>
                  </a:lnTo>
                  <a:lnTo>
                    <a:pt x="3336" y="4674"/>
                  </a:lnTo>
                  <a:lnTo>
                    <a:pt x="3336" y="8009"/>
                  </a:lnTo>
                  <a:lnTo>
                    <a:pt x="4674" y="8009"/>
                  </a:lnTo>
                  <a:lnTo>
                    <a:pt x="4674" y="4674"/>
                  </a:lnTo>
                  <a:lnTo>
                    <a:pt x="8026" y="4674"/>
                  </a:lnTo>
                  <a:lnTo>
                    <a:pt x="8026" y="3302"/>
                  </a:lnTo>
                  <a:lnTo>
                    <a:pt x="4674" y="3302"/>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5"/>
          <p:cNvSpPr/>
          <p:nvPr/>
        </p:nvSpPr>
        <p:spPr>
          <a:xfrm rot="-761902">
            <a:off x="7687157" y="4153576"/>
            <a:ext cx="510108" cy="736381"/>
          </a:xfrm>
          <a:custGeom>
            <a:avLst/>
            <a:gdLst/>
            <a:ahLst/>
            <a:cxnLst/>
            <a:rect l="l" t="t" r="r" b="b"/>
            <a:pathLst>
              <a:path w="38399" h="55432" extrusionOk="0">
                <a:moveTo>
                  <a:pt x="0" y="0"/>
                </a:moveTo>
                <a:lnTo>
                  <a:pt x="0" y="0"/>
                </a:lnTo>
                <a:cubicBezTo>
                  <a:pt x="1829" y="15424"/>
                  <a:pt x="3606" y="30526"/>
                  <a:pt x="5418" y="45882"/>
                </a:cubicBezTo>
                <a:cubicBezTo>
                  <a:pt x="5858" y="45340"/>
                  <a:pt x="6112" y="45036"/>
                  <a:pt x="6332" y="44731"/>
                </a:cubicBezTo>
                <a:cubicBezTo>
                  <a:pt x="8770" y="41497"/>
                  <a:pt x="11208" y="38247"/>
                  <a:pt x="13646" y="35013"/>
                </a:cubicBezTo>
                <a:cubicBezTo>
                  <a:pt x="14309" y="34129"/>
                  <a:pt x="14814" y="33684"/>
                  <a:pt x="15279" y="33684"/>
                </a:cubicBezTo>
                <a:cubicBezTo>
                  <a:pt x="15776" y="33684"/>
                  <a:pt x="16227" y="34192"/>
                  <a:pt x="16778" y="35216"/>
                </a:cubicBezTo>
                <a:cubicBezTo>
                  <a:pt x="19911" y="41125"/>
                  <a:pt x="23060" y="47033"/>
                  <a:pt x="26192" y="52959"/>
                </a:cubicBezTo>
                <a:cubicBezTo>
                  <a:pt x="26632" y="53772"/>
                  <a:pt x="27072" y="54568"/>
                  <a:pt x="27563" y="55431"/>
                </a:cubicBezTo>
                <a:cubicBezTo>
                  <a:pt x="30831" y="53196"/>
                  <a:pt x="34014" y="51012"/>
                  <a:pt x="37230" y="48794"/>
                </a:cubicBezTo>
                <a:cubicBezTo>
                  <a:pt x="36909" y="48405"/>
                  <a:pt x="36672" y="48100"/>
                  <a:pt x="36418" y="47795"/>
                </a:cubicBezTo>
                <a:cubicBezTo>
                  <a:pt x="31931" y="42327"/>
                  <a:pt x="27445" y="36875"/>
                  <a:pt x="22975" y="31407"/>
                </a:cubicBezTo>
                <a:cubicBezTo>
                  <a:pt x="22467" y="30763"/>
                  <a:pt x="21570" y="30204"/>
                  <a:pt x="22010" y="29206"/>
                </a:cubicBezTo>
                <a:cubicBezTo>
                  <a:pt x="22467" y="28190"/>
                  <a:pt x="23517" y="28342"/>
                  <a:pt x="24363" y="28224"/>
                </a:cubicBezTo>
                <a:cubicBezTo>
                  <a:pt x="28934" y="27546"/>
                  <a:pt x="33506" y="26920"/>
                  <a:pt x="38399" y="26226"/>
                </a:cubicBezTo>
                <a:cubicBezTo>
                  <a:pt x="25531" y="17439"/>
                  <a:pt x="12884" y="8804"/>
                  <a:pt x="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p:nvSpPr>
        <p:spPr>
          <a:xfrm>
            <a:off x="542906" y="1342539"/>
            <a:ext cx="7875287" cy="598177"/>
          </a:xfrm>
          <a:prstGeom prst="rect">
            <a:avLst/>
          </a:prstGeom>
          <a:noFill/>
        </p:spPr>
        <p:txBody>
          <a:bodyPr wrap="square" rtlCol="0">
            <a:spAutoFit/>
          </a:bodyPr>
          <a:lstStyle/>
          <a:p>
            <a:pPr algn="ctr">
              <a:lnSpc>
                <a:spcPct val="150000"/>
              </a:lnSpc>
            </a:pPr>
            <a:r>
              <a:rPr lang="vi-VN" sz="2500" b="1">
                <a:solidFill>
                  <a:srgbClr val="C00000"/>
                </a:solidFill>
              </a:rPr>
              <a:t>CHỦ ĐỀ 6: HƯỚNG NGHIỆP VỚI TIN HỌC</a:t>
            </a:r>
            <a:endParaRPr lang="vi-VN" sz="2500" b="1">
              <a:solidFill>
                <a:srgbClr val="7030A0"/>
              </a:solidFill>
            </a:endParaRPr>
          </a:p>
        </p:txBody>
      </p:sp>
      <p:sp>
        <p:nvSpPr>
          <p:cNvPr id="25" name="TextBox 24"/>
          <p:cNvSpPr txBox="1"/>
          <p:nvPr/>
        </p:nvSpPr>
        <p:spPr>
          <a:xfrm>
            <a:off x="542905" y="1959543"/>
            <a:ext cx="7875287" cy="2041456"/>
          </a:xfrm>
          <a:prstGeom prst="rect">
            <a:avLst/>
          </a:prstGeom>
          <a:noFill/>
        </p:spPr>
        <p:txBody>
          <a:bodyPr wrap="square" rtlCol="0">
            <a:spAutoFit/>
          </a:bodyPr>
          <a:lstStyle/>
          <a:p>
            <a:pPr algn="ctr">
              <a:lnSpc>
                <a:spcPct val="150000"/>
              </a:lnSpc>
            </a:pPr>
            <a:r>
              <a:rPr lang="vi-VN" sz="4500" b="1" smtClean="0">
                <a:solidFill>
                  <a:srgbClr val="7030A0"/>
                </a:solidFill>
              </a:rPr>
              <a:t>BÀI 17: TIN HỌC VÀ </a:t>
            </a:r>
            <a:endParaRPr lang="en-US" sz="4500" b="1" smtClean="0">
              <a:solidFill>
                <a:srgbClr val="7030A0"/>
              </a:solidFill>
            </a:endParaRPr>
          </a:p>
          <a:p>
            <a:pPr algn="ctr">
              <a:lnSpc>
                <a:spcPct val="150000"/>
              </a:lnSpc>
            </a:pPr>
            <a:r>
              <a:rPr lang="vi-VN" sz="4500" b="1" smtClean="0">
                <a:solidFill>
                  <a:srgbClr val="7030A0"/>
                </a:solidFill>
              </a:rPr>
              <a:t>THẾ GIỚI NGHỀ NGHIỆP</a:t>
            </a:r>
            <a:endParaRPr lang="vi-VN" sz="4500" b="1">
              <a:solidFill>
                <a:srgbClr val="7030A0"/>
              </a:solidFill>
            </a:endParaRPr>
          </a:p>
        </p:txBody>
      </p:sp>
    </p:spTree>
    <p:extLst>
      <p:ext uri="{BB962C8B-B14F-4D97-AF65-F5344CB8AC3E}">
        <p14:creationId xmlns:p14="http://schemas.microsoft.com/office/powerpoint/2010/main" val="321705231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79138"/>
            <a:ext cx="8556171" cy="882005"/>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4. Chọn phương án đúng.</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2" y="1451429"/>
            <a:ext cx="4125687" cy="1524988"/>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smtClean="0">
                <a:solidFill>
                  <a:prstClr val="black"/>
                </a:solidFill>
                <a:cs typeface="Arial" panose="020B0604020202020204" pitchFamily="34" charset="0"/>
              </a:rPr>
              <a:t>A. Các </a:t>
            </a:r>
            <a:r>
              <a:rPr lang="vi-VN" sz="2000" kern="1200" noProof="1">
                <a:solidFill>
                  <a:prstClr val="black"/>
                </a:solidFill>
                <a:cs typeface="Arial" panose="020B0604020202020204" pitchFamily="34" charset="0"/>
              </a:rPr>
              <a:t>nghề theo định hướng khoa học máy tính có </a:t>
            </a:r>
            <a:r>
              <a:rPr lang="vi-VN" sz="2000" kern="1200" noProof="1">
                <a:solidFill>
                  <a:prstClr val="black"/>
                </a:solidFill>
                <a:cs typeface="Arial" panose="020B0604020202020204" pitchFamily="34" charset="0"/>
              </a:rPr>
              <a:t>tính </a:t>
            </a:r>
            <a:endParaRPr lang="en-US" sz="2000" kern="1200" noProof="1" smtClean="0">
              <a:solidFill>
                <a:prstClr val="black"/>
              </a:solidFill>
              <a:cs typeface="Arial" panose="020B0604020202020204" pitchFamily="34" charset="0"/>
            </a:endParaRPr>
          </a:p>
          <a:p>
            <a:pPr algn="ctr" defTabSz="685800">
              <a:lnSpc>
                <a:spcPct val="150000"/>
              </a:lnSpc>
              <a:buClrTx/>
              <a:defRPr/>
            </a:pPr>
            <a:r>
              <a:rPr lang="vi-VN" sz="2000" kern="1200" noProof="1" smtClean="0">
                <a:solidFill>
                  <a:prstClr val="black"/>
                </a:solidFill>
                <a:cs typeface="Arial" panose="020B0604020202020204" pitchFamily="34" charset="0"/>
              </a:rPr>
              <a:t>ứng </a:t>
            </a:r>
            <a:r>
              <a:rPr lang="vi-VN" sz="2000" kern="1200" noProof="1">
                <a:solidFill>
                  <a:prstClr val="black"/>
                </a:solidFill>
                <a:cs typeface="Arial" panose="020B0604020202020204" pitchFamily="34" charset="0"/>
              </a:rPr>
              <a:t>dụng cao.</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2" y="3277588"/>
            <a:ext cx="4125687" cy="1524988"/>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Các nghề theo định </a:t>
            </a:r>
            <a:r>
              <a:rPr lang="vi-VN" sz="2000" kern="1200" noProof="1">
                <a:solidFill>
                  <a:prstClr val="black"/>
                </a:solidFill>
                <a:cs typeface="Arial" panose="020B0604020202020204" pitchFamily="34" charset="0"/>
              </a:rPr>
              <a:t>hướng </a:t>
            </a:r>
            <a:endParaRPr lang="en-US" sz="2000" kern="1200" noProof="1" smtClean="0">
              <a:solidFill>
                <a:prstClr val="black"/>
              </a:solidFill>
              <a:cs typeface="Arial" panose="020B0604020202020204" pitchFamily="34" charset="0"/>
            </a:endParaRPr>
          </a:p>
          <a:p>
            <a:pPr algn="ctr" defTabSz="685800">
              <a:lnSpc>
                <a:spcPct val="150000"/>
              </a:lnSpc>
              <a:buClrTx/>
              <a:defRPr/>
            </a:pPr>
            <a:r>
              <a:rPr lang="vi-VN" sz="2000" kern="1200" noProof="1" smtClean="0">
                <a:solidFill>
                  <a:prstClr val="black"/>
                </a:solidFill>
                <a:cs typeface="Arial" panose="020B0604020202020204" pitchFamily="34" charset="0"/>
              </a:rPr>
              <a:t>tin </a:t>
            </a:r>
            <a:r>
              <a:rPr lang="vi-VN" sz="2000" kern="1200" noProof="1">
                <a:solidFill>
                  <a:prstClr val="black"/>
                </a:solidFill>
                <a:cs typeface="Arial" panose="020B0604020202020204" pitchFamily="34" charset="0"/>
              </a:rPr>
              <a:t>học ứng dụng mang tính chất nghiên cứu cao.</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4397" y="1451429"/>
            <a:ext cx="4125687" cy="1524988"/>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Người có tư duy tốt có </a:t>
            </a:r>
            <a:r>
              <a:rPr lang="vi-VN" sz="2000" kern="1200" noProof="1">
                <a:solidFill>
                  <a:prstClr val="black"/>
                </a:solidFill>
                <a:cs typeface="Arial" panose="020B0604020202020204" pitchFamily="34" charset="0"/>
              </a:rPr>
              <a:t>thể </a:t>
            </a:r>
            <a:endParaRPr lang="en-US" sz="2000" kern="1200" noProof="1" smtClean="0">
              <a:solidFill>
                <a:prstClr val="black"/>
              </a:solidFill>
              <a:cs typeface="Arial" panose="020B0604020202020204" pitchFamily="34" charset="0"/>
            </a:endParaRPr>
          </a:p>
          <a:p>
            <a:pPr algn="ctr" defTabSz="685800">
              <a:lnSpc>
                <a:spcPct val="150000"/>
              </a:lnSpc>
              <a:buClrTx/>
              <a:defRPr/>
            </a:pPr>
            <a:r>
              <a:rPr lang="vi-VN" sz="2000" kern="1200" noProof="1" smtClean="0">
                <a:solidFill>
                  <a:prstClr val="black"/>
                </a:solidFill>
                <a:cs typeface="Arial" panose="020B0604020202020204" pitchFamily="34" charset="0"/>
              </a:rPr>
              <a:t>phù </a:t>
            </a:r>
            <a:r>
              <a:rPr lang="vi-VN" sz="2000" kern="1200" noProof="1">
                <a:solidFill>
                  <a:prstClr val="black"/>
                </a:solidFill>
                <a:cs typeface="Arial" panose="020B0604020202020204" pitchFamily="34" charset="0"/>
              </a:rPr>
              <a:t>hợp với nghề theo định hướng khoa học máy tính.</a:t>
            </a:r>
          </a:p>
        </p:txBody>
      </p:sp>
      <p:sp>
        <p:nvSpPr>
          <p:cNvPr id="13" name="Đáp án sai 3">
            <a:extLst>
              <a:ext uri="{FF2B5EF4-FFF2-40B4-BE49-F238E27FC236}">
                <a16:creationId xmlns:a16="http://schemas.microsoft.com/office/drawing/2014/main" id="{98AC7C36-17E6-7D99-2014-5789447F054D}"/>
              </a:ext>
            </a:extLst>
          </p:cNvPr>
          <p:cNvSpPr/>
          <p:nvPr/>
        </p:nvSpPr>
        <p:spPr>
          <a:xfrm>
            <a:off x="4724397" y="3277588"/>
            <a:ext cx="4125687" cy="1524988"/>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Người có năng khiếu mĩ thuật không nên chọn nghề đồ hoạ máy tính.</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4724397" y="1451428"/>
            <a:ext cx="4125688" cy="1524989"/>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C. Người có tư duy tốt có thể phù hợp với nghề theo định hướng khoa học máy tính.</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23735946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79138"/>
            <a:ext cx="8556171" cy="1219462"/>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5. Nghề nào sau đây thuộc định hướng Khoa học máy tính?</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2" y="1844258"/>
            <a:ext cx="4125687" cy="1306330"/>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Quản lí thông tin và giao dịch khách hàng.</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2" y="3496246"/>
            <a:ext cx="4125687" cy="1306330"/>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Xây dựng giải pháp kĩ thuật và công nghệ xử lí thông tin.</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4397" y="1844258"/>
            <a:ext cx="4125687" cy="1306330"/>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Báo điện tử. </a:t>
            </a:r>
          </a:p>
        </p:txBody>
      </p:sp>
      <p:sp>
        <p:nvSpPr>
          <p:cNvPr id="13" name="Đáp án sai 3">
            <a:extLst>
              <a:ext uri="{FF2B5EF4-FFF2-40B4-BE49-F238E27FC236}">
                <a16:creationId xmlns:a16="http://schemas.microsoft.com/office/drawing/2014/main" id="{98AC7C36-17E6-7D99-2014-5789447F054D}"/>
              </a:ext>
            </a:extLst>
          </p:cNvPr>
          <p:cNvSpPr/>
          <p:nvPr/>
        </p:nvSpPr>
        <p:spPr>
          <a:xfrm>
            <a:off x="4724397" y="3496246"/>
            <a:ext cx="4125687" cy="1306330"/>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Cung ứng dịch vụ đa phương tiện phục vụ quảng cáo.</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293912" y="3496245"/>
            <a:ext cx="4125688" cy="1306331"/>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B. Xây dựng giải pháp kĩ thuật và công nghệ xử lí thông tin.</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29460495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03200"/>
            <a:ext cx="8556171" cy="1074057"/>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6. Công việc đặc thù của nhóm các nhà chuyên </a:t>
            </a:r>
            <a:r>
              <a:rPr lang="vi-VN" sz="2000" b="1" kern="1200" noProof="1">
                <a:solidFill>
                  <a:srgbClr val="C00000"/>
                </a:solidFill>
                <a:cs typeface="Arial" panose="020B0604020202020204" pitchFamily="34" charset="0"/>
              </a:rPr>
              <a:t>môn </a:t>
            </a:r>
            <a:endParaRPr lang="en-US" sz="2000" b="1" kern="1200" noProof="1" smtClean="0">
              <a:solidFill>
                <a:srgbClr val="C00000"/>
              </a:solidFill>
              <a:cs typeface="Arial" panose="020B0604020202020204" pitchFamily="34" charset="0"/>
            </a:endParaRPr>
          </a:p>
          <a:p>
            <a:pPr algn="ctr" defTabSz="685800">
              <a:lnSpc>
                <a:spcPct val="150000"/>
              </a:lnSpc>
              <a:buClrTx/>
              <a:defRPr/>
            </a:pPr>
            <a:r>
              <a:rPr lang="vi-VN" sz="2000" b="1" kern="1200" noProof="1" smtClean="0">
                <a:solidFill>
                  <a:srgbClr val="C00000"/>
                </a:solidFill>
                <a:cs typeface="Arial" panose="020B0604020202020204" pitchFamily="34" charset="0"/>
              </a:rPr>
              <a:t>về </a:t>
            </a:r>
            <a:r>
              <a:rPr lang="vi-VN" sz="2000" b="1" kern="1200" noProof="1">
                <a:solidFill>
                  <a:srgbClr val="C00000"/>
                </a:solidFill>
                <a:cs typeface="Arial" panose="020B0604020202020204" pitchFamily="34" charset="0"/>
              </a:rPr>
              <a:t>cơ sở dữ liệu và mạng máy tính là gì?</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1" y="1421457"/>
            <a:ext cx="3857174" cy="1873331"/>
          </a:xfrm>
          <a:prstGeom prst="roundRect">
            <a:avLst>
              <a:gd name="adj" fmla="val 12018"/>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Thiết kế, phát triển, thử nghiệm và bảo trì phần mềm.</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3" y="3496246"/>
            <a:ext cx="3857174" cy="1306330"/>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Thiết kế, xây dựng, cấu hình và quản trị mạng máy tính.</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412341" y="1421457"/>
            <a:ext cx="4437742" cy="1873331"/>
          </a:xfrm>
          <a:prstGeom prst="roundRect">
            <a:avLst>
              <a:gd name="adj" fmla="val 11244"/>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Thiết kế nội dung để truyền đạt thông tin dưới hình thức hình ảnh, âm thanh, hoạt hình, video và các phương tiện nghe nhìn khác.</a:t>
            </a:r>
          </a:p>
        </p:txBody>
      </p:sp>
      <p:sp>
        <p:nvSpPr>
          <p:cNvPr id="13" name="Đáp án sai 3">
            <a:extLst>
              <a:ext uri="{FF2B5EF4-FFF2-40B4-BE49-F238E27FC236}">
                <a16:creationId xmlns:a16="http://schemas.microsoft.com/office/drawing/2014/main" id="{98AC7C36-17E6-7D99-2014-5789447F054D}"/>
              </a:ext>
            </a:extLst>
          </p:cNvPr>
          <p:cNvSpPr/>
          <p:nvPr/>
        </p:nvSpPr>
        <p:spPr>
          <a:xfrm>
            <a:off x="4412343" y="3496246"/>
            <a:ext cx="4437742" cy="1306330"/>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Kiểm tra và tư vấn cải thiện hệ thống thông tin nhằm đáp ứng các yêu cầu cụ thể.</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293911" y="3496246"/>
            <a:ext cx="3857175" cy="1306331"/>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B. Thiết kế, xây dựng, cấu hình và quản trị mạng máy tính.</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42093282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293912" y="279137"/>
            <a:ext cx="8556171" cy="1565919"/>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b="1" kern="1200" noProof="1">
                <a:solidFill>
                  <a:srgbClr val="C00000"/>
                </a:solidFill>
                <a:cs typeface="Arial" panose="020B0604020202020204" pitchFamily="34" charset="0"/>
              </a:rPr>
              <a:t>Câu 7. Em hãy tìm hiểu thông tin trên Internet và cho </a:t>
            </a:r>
            <a:r>
              <a:rPr lang="vi-VN" sz="2000" b="1" kern="1200" noProof="1">
                <a:solidFill>
                  <a:srgbClr val="C00000"/>
                </a:solidFill>
                <a:cs typeface="Arial" panose="020B0604020202020204" pitchFamily="34" charset="0"/>
              </a:rPr>
              <a:t>biết </a:t>
            </a:r>
            <a:endParaRPr lang="en-US" sz="2000" b="1" kern="1200" noProof="1" smtClean="0">
              <a:solidFill>
                <a:srgbClr val="C00000"/>
              </a:solidFill>
              <a:cs typeface="Arial" panose="020B0604020202020204" pitchFamily="34" charset="0"/>
            </a:endParaRPr>
          </a:p>
          <a:p>
            <a:pPr algn="ctr" defTabSz="685800">
              <a:lnSpc>
                <a:spcPct val="150000"/>
              </a:lnSpc>
              <a:buClrTx/>
              <a:defRPr/>
            </a:pPr>
            <a:r>
              <a:rPr lang="vi-VN" sz="2000" b="1" kern="1200" noProof="1" smtClean="0">
                <a:solidFill>
                  <a:srgbClr val="C00000"/>
                </a:solidFill>
                <a:cs typeface="Arial" panose="020B0604020202020204" pitchFamily="34" charset="0"/>
              </a:rPr>
              <a:t>phương </a:t>
            </a:r>
            <a:r>
              <a:rPr lang="vi-VN" sz="2000" b="1" kern="1200" noProof="1">
                <a:solidFill>
                  <a:srgbClr val="C00000"/>
                </a:solidFill>
                <a:cs typeface="Arial" panose="020B0604020202020204" pitchFamily="34" charset="0"/>
              </a:rPr>
              <a:t>án nào sau đây là tên của một công ty về quản lí rủi ro trong an ninh mạng hàng đầu thế giới?</a:t>
            </a:r>
            <a:endParaRPr lang="vi-VN" sz="2000" kern="1200" noProof="1">
              <a:solidFill>
                <a:srgbClr val="C00000"/>
              </a:solidFill>
              <a:cs typeface="Arial" panose="020B0604020202020204" pitchFamily="34" charset="0"/>
            </a:endParaRPr>
          </a:p>
        </p:txBody>
      </p:sp>
      <p:sp>
        <p:nvSpPr>
          <p:cNvPr id="10" name="Đáp án đúng">
            <a:extLst>
              <a:ext uri="{FF2B5EF4-FFF2-40B4-BE49-F238E27FC236}">
                <a16:creationId xmlns:a16="http://schemas.microsoft.com/office/drawing/2014/main" id="{4D1DA2F5-D9A5-C765-0E47-25DD326F3067}"/>
              </a:ext>
            </a:extLst>
          </p:cNvPr>
          <p:cNvSpPr/>
          <p:nvPr/>
        </p:nvSpPr>
        <p:spPr>
          <a:xfrm>
            <a:off x="293912" y="2176200"/>
            <a:ext cx="4125687" cy="1147616"/>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A. Tenable.</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1" name="Đáp án sai 1">
            <a:extLst>
              <a:ext uri="{FF2B5EF4-FFF2-40B4-BE49-F238E27FC236}">
                <a16:creationId xmlns:a16="http://schemas.microsoft.com/office/drawing/2014/main" id="{1713963F-2894-56F2-E53C-4371936FB85C}"/>
              </a:ext>
            </a:extLst>
          </p:cNvPr>
          <p:cNvSpPr/>
          <p:nvPr/>
        </p:nvSpPr>
        <p:spPr>
          <a:xfrm>
            <a:off x="293912" y="3654959"/>
            <a:ext cx="4125687" cy="1147616"/>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B. Archer Daniels Midland.</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2" name="Đáp án sai 2">
            <a:extLst>
              <a:ext uri="{FF2B5EF4-FFF2-40B4-BE49-F238E27FC236}">
                <a16:creationId xmlns:a16="http://schemas.microsoft.com/office/drawing/2014/main" id="{72E080E8-9CBE-7E1E-25CC-340E27A4D017}"/>
              </a:ext>
            </a:extLst>
          </p:cNvPr>
          <p:cNvSpPr/>
          <p:nvPr/>
        </p:nvSpPr>
        <p:spPr>
          <a:xfrm>
            <a:off x="4724397" y="2176200"/>
            <a:ext cx="4125687" cy="1147616"/>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C. The Chase.</a:t>
            </a:r>
          </a:p>
        </p:txBody>
      </p:sp>
      <p:sp>
        <p:nvSpPr>
          <p:cNvPr id="13" name="Đáp án sai 3">
            <a:extLst>
              <a:ext uri="{FF2B5EF4-FFF2-40B4-BE49-F238E27FC236}">
                <a16:creationId xmlns:a16="http://schemas.microsoft.com/office/drawing/2014/main" id="{98AC7C36-17E6-7D99-2014-5789447F054D}"/>
              </a:ext>
            </a:extLst>
          </p:cNvPr>
          <p:cNvSpPr/>
          <p:nvPr/>
        </p:nvSpPr>
        <p:spPr>
          <a:xfrm>
            <a:off x="4724397" y="3654959"/>
            <a:ext cx="4125687" cy="1147616"/>
          </a:xfrm>
          <a:prstGeom prst="roundRect">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prstClr val="black"/>
                </a:solidFill>
                <a:cs typeface="Arial" panose="020B0604020202020204" pitchFamily="34" charset="0"/>
              </a:rPr>
              <a:t>D. Blizzard.</a:t>
            </a:r>
            <a:endParaRPr lang="vi-VN" sz="2000" kern="1200" noProof="1">
              <a:solidFill>
                <a:prstClr val="black"/>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F26A5EAB-E5AD-94BE-45D6-5F46AA945CA3}"/>
              </a:ext>
            </a:extLst>
          </p:cNvPr>
          <p:cNvSpPr/>
          <p:nvPr/>
        </p:nvSpPr>
        <p:spPr>
          <a:xfrm>
            <a:off x="293912" y="2176199"/>
            <a:ext cx="4125688" cy="1147617"/>
          </a:xfrm>
          <a:prstGeom prst="roundRect">
            <a:avLst/>
          </a:prstGeom>
          <a:solidFill>
            <a:srgbClr val="FFC58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000" kern="1200" noProof="1">
                <a:solidFill>
                  <a:srgbClr val="000000"/>
                </a:solidFill>
                <a:latin typeface="Arial (Body)"/>
                <a:cs typeface="Arial" panose="020B0604020202020204" pitchFamily="34" charset="0"/>
              </a:rPr>
              <a:t>A. Tenable.</a:t>
            </a:r>
            <a:endParaRPr lang="vi-VN" sz="2000" kern="1200" noProof="1">
              <a:solidFill>
                <a:srgbClr val="000000"/>
              </a:solidFill>
              <a:latin typeface="Arial (Body)"/>
              <a:cs typeface="Arial" panose="020B0604020202020204" pitchFamily="34" charset="0"/>
            </a:endParaRPr>
          </a:p>
        </p:txBody>
      </p:sp>
    </p:spTree>
    <p:extLst>
      <p:ext uri="{BB962C8B-B14F-4D97-AF65-F5344CB8AC3E}">
        <p14:creationId xmlns:p14="http://schemas.microsoft.com/office/powerpoint/2010/main" val="10412492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891" y="3390379"/>
            <a:ext cx="4834217" cy="1758278"/>
          </a:xfrm>
          <a:prstGeom prst="rect">
            <a:avLst/>
          </a:prstGeom>
        </p:spPr>
      </p:pic>
      <p:sp>
        <p:nvSpPr>
          <p:cNvPr id="10" name="TextBox 9"/>
          <p:cNvSpPr txBox="1"/>
          <p:nvPr/>
        </p:nvSpPr>
        <p:spPr>
          <a:xfrm>
            <a:off x="0" y="194833"/>
            <a:ext cx="9144000" cy="630942"/>
          </a:xfrm>
          <a:prstGeom prst="rect">
            <a:avLst/>
          </a:prstGeom>
          <a:noFill/>
        </p:spPr>
        <p:txBody>
          <a:bodyPr wrap="square" rtlCol="0">
            <a:spAutoFit/>
          </a:bodyPr>
          <a:lstStyle/>
          <a:p>
            <a:pPr algn="ctr"/>
            <a:r>
              <a:rPr lang="en-US" sz="3500" b="1" smtClean="0">
                <a:solidFill>
                  <a:srgbClr val="191919"/>
                </a:solidFill>
              </a:rPr>
              <a:t>VẬN DỤNG</a:t>
            </a:r>
            <a:endParaRPr lang="en-US" sz="3500" b="1">
              <a:solidFill>
                <a:srgbClr val="191919"/>
              </a:solidFill>
            </a:endParaRPr>
          </a:p>
        </p:txBody>
      </p:sp>
      <p:sp>
        <p:nvSpPr>
          <p:cNvPr id="11" name="Câu hỏi">
            <a:extLst>
              <a:ext uri="{FF2B5EF4-FFF2-40B4-BE49-F238E27FC236}">
                <a16:creationId xmlns:a16="http://schemas.microsoft.com/office/drawing/2014/main" id="{018AD89B-885D-983C-F4F6-FC485515F49D}"/>
              </a:ext>
            </a:extLst>
          </p:cNvPr>
          <p:cNvSpPr/>
          <p:nvPr/>
        </p:nvSpPr>
        <p:spPr>
          <a:xfrm>
            <a:off x="313872" y="1045027"/>
            <a:ext cx="8516256" cy="2177143"/>
          </a:xfrm>
          <a:prstGeom prst="roundRect">
            <a:avLst>
              <a:gd name="adj" fmla="val 10642"/>
            </a:avLst>
          </a:prstGeom>
          <a:solidFill>
            <a:schemeClr val="accent5">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kern="1200" noProof="1">
                <a:solidFill>
                  <a:srgbClr val="000000"/>
                </a:solidFill>
                <a:cs typeface="Arial" panose="020B0604020202020204" pitchFamily="34" charset="0"/>
              </a:rPr>
              <a:t>1. Hãy kể về một nghề tin học mà em quan tâm. Nghề nghiệp đó theo định hướng Khoa học máy tính hay Tin học ứng dụng?</a:t>
            </a:r>
          </a:p>
          <a:p>
            <a:pPr algn="just" defTabSz="685800">
              <a:lnSpc>
                <a:spcPct val="150000"/>
              </a:lnSpc>
              <a:buClrTx/>
              <a:defRPr/>
            </a:pPr>
            <a:r>
              <a:rPr lang="vi-VN" sz="2000" kern="1200" noProof="1">
                <a:solidFill>
                  <a:srgbClr val="000000"/>
                </a:solidFill>
                <a:cs typeface="Arial" panose="020B0604020202020204" pitchFamily="34" charset="0"/>
              </a:rPr>
              <a:t>2. Em cần bổ sung những kiến thức hay kĩ năng nào để có thể trở thành người lao động trong nghề nghiệp mà em quan tâm ở Câu 1?</a:t>
            </a:r>
          </a:p>
        </p:txBody>
      </p:sp>
    </p:spTree>
    <p:extLst>
      <p:ext uri="{BB962C8B-B14F-4D97-AF65-F5344CB8AC3E}">
        <p14:creationId xmlns:p14="http://schemas.microsoft.com/office/powerpoint/2010/main" val="1335640802"/>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8" name="Google Shape;498;p41"/>
          <p:cNvSpPr/>
          <p:nvPr/>
        </p:nvSpPr>
        <p:spPr>
          <a:xfrm>
            <a:off x="1560026" y="2481599"/>
            <a:ext cx="2404500" cy="173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1"/>
          <p:cNvSpPr/>
          <p:nvPr/>
        </p:nvSpPr>
        <p:spPr>
          <a:xfrm>
            <a:off x="2338676" y="1510755"/>
            <a:ext cx="694800" cy="694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smtClean="0"/>
              <a:t>1</a:t>
            </a:r>
            <a:endParaRPr sz="3000" b="1"/>
          </a:p>
        </p:txBody>
      </p:sp>
      <p:sp>
        <p:nvSpPr>
          <p:cNvPr id="520" name="Google Shape;520;p41"/>
          <p:cNvSpPr txBox="1">
            <a:spLocks noGrp="1"/>
          </p:cNvSpPr>
          <p:nvPr>
            <p:ph type="title" idx="4"/>
          </p:nvPr>
        </p:nvSpPr>
        <p:spPr>
          <a:xfrm>
            <a:off x="1482027" y="2568673"/>
            <a:ext cx="2404500" cy="176005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 </a:t>
            </a:r>
            <a:endParaRPr/>
          </a:p>
        </p:txBody>
      </p:sp>
      <p:grpSp>
        <p:nvGrpSpPr>
          <p:cNvPr id="521" name="Google Shape;521;p41"/>
          <p:cNvGrpSpPr/>
          <p:nvPr/>
        </p:nvGrpSpPr>
        <p:grpSpPr>
          <a:xfrm rot="5400000">
            <a:off x="8102663" y="4109886"/>
            <a:ext cx="143401" cy="1486250"/>
            <a:chOff x="2928975" y="2088577"/>
            <a:chExt cx="158629" cy="1644082"/>
          </a:xfrm>
        </p:grpSpPr>
        <p:sp>
          <p:nvSpPr>
            <p:cNvPr id="522" name="Google Shape;522;p41"/>
            <p:cNvSpPr/>
            <p:nvPr/>
          </p:nvSpPr>
          <p:spPr>
            <a:xfrm>
              <a:off x="2929947" y="3080745"/>
              <a:ext cx="156336" cy="154684"/>
            </a:xfrm>
            <a:custGeom>
              <a:avLst/>
              <a:gdLst/>
              <a:ahLst/>
              <a:cxnLst/>
              <a:rect l="l" t="t" r="r" b="b"/>
              <a:pathLst>
                <a:path w="8043" h="7958" extrusionOk="0">
                  <a:moveTo>
                    <a:pt x="3336" y="0"/>
                  </a:moveTo>
                  <a:lnTo>
                    <a:pt x="3336" y="3319"/>
                  </a:lnTo>
                  <a:lnTo>
                    <a:pt x="1" y="3319"/>
                  </a:lnTo>
                  <a:lnTo>
                    <a:pt x="1" y="4724"/>
                  </a:lnTo>
                  <a:lnTo>
                    <a:pt x="3387" y="4724"/>
                  </a:lnTo>
                  <a:lnTo>
                    <a:pt x="3387" y="7958"/>
                  </a:lnTo>
                  <a:lnTo>
                    <a:pt x="4724" y="7958"/>
                  </a:lnTo>
                  <a:lnTo>
                    <a:pt x="4724" y="4639"/>
                  </a:lnTo>
                  <a:lnTo>
                    <a:pt x="8043" y="4639"/>
                  </a:lnTo>
                  <a:lnTo>
                    <a:pt x="8043" y="3285"/>
                  </a:lnTo>
                  <a:lnTo>
                    <a:pt x="4674" y="3285"/>
                  </a:lnTo>
                  <a:lnTo>
                    <a:pt x="46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1"/>
            <p:cNvSpPr/>
            <p:nvPr/>
          </p:nvSpPr>
          <p:spPr>
            <a:xfrm>
              <a:off x="2930277" y="2584486"/>
              <a:ext cx="157327" cy="154373"/>
            </a:xfrm>
            <a:custGeom>
              <a:avLst/>
              <a:gdLst/>
              <a:ahLst/>
              <a:cxnLst/>
              <a:rect l="l" t="t" r="r" b="b"/>
              <a:pathLst>
                <a:path w="8094" h="7942" extrusionOk="0">
                  <a:moveTo>
                    <a:pt x="3319" y="1"/>
                  </a:moveTo>
                  <a:lnTo>
                    <a:pt x="3319" y="3302"/>
                  </a:lnTo>
                  <a:lnTo>
                    <a:pt x="1" y="3302"/>
                  </a:lnTo>
                  <a:lnTo>
                    <a:pt x="1" y="4674"/>
                  </a:lnTo>
                  <a:lnTo>
                    <a:pt x="3353" y="4674"/>
                  </a:lnTo>
                  <a:lnTo>
                    <a:pt x="3353" y="7941"/>
                  </a:lnTo>
                  <a:lnTo>
                    <a:pt x="4691" y="7941"/>
                  </a:lnTo>
                  <a:lnTo>
                    <a:pt x="4691" y="4623"/>
                  </a:lnTo>
                  <a:lnTo>
                    <a:pt x="8094" y="4623"/>
                  </a:lnTo>
                  <a:cubicBezTo>
                    <a:pt x="8060" y="4081"/>
                    <a:pt x="8043" y="3709"/>
                    <a:pt x="8026" y="3235"/>
                  </a:cubicBezTo>
                  <a:lnTo>
                    <a:pt x="4657" y="3235"/>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1"/>
            <p:cNvSpPr/>
            <p:nvPr/>
          </p:nvSpPr>
          <p:spPr>
            <a:xfrm>
              <a:off x="2928975" y="3575993"/>
              <a:ext cx="158629" cy="156666"/>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1"/>
            <p:cNvSpPr/>
            <p:nvPr/>
          </p:nvSpPr>
          <p:spPr>
            <a:xfrm>
              <a:off x="2930608" y="2088577"/>
              <a:ext cx="156005" cy="155014"/>
            </a:xfrm>
            <a:custGeom>
              <a:avLst/>
              <a:gdLst/>
              <a:ahLst/>
              <a:cxnLst/>
              <a:rect l="l" t="t" r="r" b="b"/>
              <a:pathLst>
                <a:path w="8026" h="7975" extrusionOk="0">
                  <a:moveTo>
                    <a:pt x="3285" y="1"/>
                  </a:moveTo>
                  <a:lnTo>
                    <a:pt x="3285" y="3336"/>
                  </a:lnTo>
                  <a:lnTo>
                    <a:pt x="1" y="3336"/>
                  </a:lnTo>
                  <a:lnTo>
                    <a:pt x="1" y="4707"/>
                  </a:lnTo>
                  <a:lnTo>
                    <a:pt x="3353" y="4707"/>
                  </a:lnTo>
                  <a:lnTo>
                    <a:pt x="3353" y="7975"/>
                  </a:lnTo>
                  <a:lnTo>
                    <a:pt x="4707" y="7975"/>
                  </a:lnTo>
                  <a:lnTo>
                    <a:pt x="4707" y="4639"/>
                  </a:lnTo>
                  <a:lnTo>
                    <a:pt x="8026" y="4639"/>
                  </a:lnTo>
                  <a:lnTo>
                    <a:pt x="8026" y="3285"/>
                  </a:lnTo>
                  <a:lnTo>
                    <a:pt x="4657" y="3285"/>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41"/>
          <p:cNvGrpSpPr/>
          <p:nvPr/>
        </p:nvGrpSpPr>
        <p:grpSpPr>
          <a:xfrm>
            <a:off x="-173703" y="124767"/>
            <a:ext cx="1276788" cy="357880"/>
            <a:chOff x="4340875" y="3953149"/>
            <a:chExt cx="1791810" cy="502239"/>
          </a:xfrm>
        </p:grpSpPr>
        <p:sp>
          <p:nvSpPr>
            <p:cNvPr id="527" name="Google Shape;527;p41"/>
            <p:cNvSpPr/>
            <p:nvPr/>
          </p:nvSpPr>
          <p:spPr>
            <a:xfrm>
              <a:off x="4984466" y="3953149"/>
              <a:ext cx="502239" cy="502239"/>
            </a:xfrm>
            <a:custGeom>
              <a:avLst/>
              <a:gdLst/>
              <a:ahLst/>
              <a:cxnLst/>
              <a:rect l="l" t="t" r="r" b="b"/>
              <a:pathLst>
                <a:path w="32169" h="32169" extrusionOk="0">
                  <a:moveTo>
                    <a:pt x="23636" y="1"/>
                  </a:moveTo>
                  <a:cubicBezTo>
                    <a:pt x="23466" y="221"/>
                    <a:pt x="23297" y="559"/>
                    <a:pt x="23043" y="813"/>
                  </a:cubicBezTo>
                  <a:cubicBezTo>
                    <a:pt x="21147" y="2727"/>
                    <a:pt x="19251" y="4640"/>
                    <a:pt x="17338" y="6536"/>
                  </a:cubicBezTo>
                  <a:cubicBezTo>
                    <a:pt x="16878" y="6987"/>
                    <a:pt x="16513" y="7211"/>
                    <a:pt x="16147" y="7211"/>
                  </a:cubicBezTo>
                  <a:cubicBezTo>
                    <a:pt x="15785" y="7211"/>
                    <a:pt x="15422" y="6991"/>
                    <a:pt x="14967" y="6553"/>
                  </a:cubicBezTo>
                  <a:cubicBezTo>
                    <a:pt x="14679" y="6282"/>
                    <a:pt x="14409" y="5994"/>
                    <a:pt x="14121" y="5723"/>
                  </a:cubicBezTo>
                  <a:cubicBezTo>
                    <a:pt x="12225" y="3827"/>
                    <a:pt x="10328" y="1931"/>
                    <a:pt x="8584" y="204"/>
                  </a:cubicBezTo>
                  <a:cubicBezTo>
                    <a:pt x="5757" y="2997"/>
                    <a:pt x="2980" y="5740"/>
                    <a:pt x="136" y="8568"/>
                  </a:cubicBezTo>
                  <a:cubicBezTo>
                    <a:pt x="2252" y="10667"/>
                    <a:pt x="4420" y="12800"/>
                    <a:pt x="6587" y="14950"/>
                  </a:cubicBezTo>
                  <a:cubicBezTo>
                    <a:pt x="7484" y="15848"/>
                    <a:pt x="7467" y="16406"/>
                    <a:pt x="6570" y="17321"/>
                  </a:cubicBezTo>
                  <a:cubicBezTo>
                    <a:pt x="5334" y="18574"/>
                    <a:pt x="4098" y="19826"/>
                    <a:pt x="2845" y="21062"/>
                  </a:cubicBezTo>
                  <a:cubicBezTo>
                    <a:pt x="1914" y="21977"/>
                    <a:pt x="949" y="22857"/>
                    <a:pt x="1" y="23754"/>
                  </a:cubicBezTo>
                  <a:cubicBezTo>
                    <a:pt x="2930" y="26666"/>
                    <a:pt x="5672" y="29409"/>
                    <a:pt x="8466" y="32169"/>
                  </a:cubicBezTo>
                  <a:cubicBezTo>
                    <a:pt x="10498" y="30137"/>
                    <a:pt x="12580" y="28072"/>
                    <a:pt x="14663" y="26006"/>
                  </a:cubicBezTo>
                  <a:cubicBezTo>
                    <a:pt x="15302" y="25367"/>
                    <a:pt x="15722" y="25049"/>
                    <a:pt x="16142" y="25049"/>
                  </a:cubicBezTo>
                  <a:cubicBezTo>
                    <a:pt x="16556" y="25049"/>
                    <a:pt x="16969" y="25358"/>
                    <a:pt x="17592" y="25972"/>
                  </a:cubicBezTo>
                  <a:cubicBezTo>
                    <a:pt x="19674" y="28038"/>
                    <a:pt x="21756" y="30120"/>
                    <a:pt x="23754" y="32118"/>
                  </a:cubicBezTo>
                  <a:lnTo>
                    <a:pt x="23754" y="32101"/>
                  </a:lnTo>
                  <a:cubicBezTo>
                    <a:pt x="26548" y="29325"/>
                    <a:pt x="29291" y="26582"/>
                    <a:pt x="32169" y="23720"/>
                  </a:cubicBezTo>
                  <a:cubicBezTo>
                    <a:pt x="30137" y="21706"/>
                    <a:pt x="28038" y="19640"/>
                    <a:pt x="25955" y="17575"/>
                  </a:cubicBezTo>
                  <a:cubicBezTo>
                    <a:pt x="24702" y="16322"/>
                    <a:pt x="24702" y="15932"/>
                    <a:pt x="25972" y="14663"/>
                  </a:cubicBezTo>
                  <a:cubicBezTo>
                    <a:pt x="28055" y="12597"/>
                    <a:pt x="30137" y="10548"/>
                    <a:pt x="32169" y="8517"/>
                  </a:cubicBezTo>
                  <a:cubicBezTo>
                    <a:pt x="29307" y="5672"/>
                    <a:pt x="26548" y="2913"/>
                    <a:pt x="2363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a:off x="4340875" y="3956053"/>
              <a:ext cx="500131" cy="497227"/>
            </a:xfrm>
            <a:custGeom>
              <a:avLst/>
              <a:gdLst/>
              <a:ahLst/>
              <a:cxnLst/>
              <a:rect l="l" t="t" r="r" b="b"/>
              <a:pathLst>
                <a:path w="32034" h="31848" extrusionOk="0">
                  <a:moveTo>
                    <a:pt x="23619" y="1"/>
                  </a:moveTo>
                  <a:cubicBezTo>
                    <a:pt x="21604" y="1999"/>
                    <a:pt x="19522" y="4081"/>
                    <a:pt x="17439" y="6164"/>
                  </a:cubicBezTo>
                  <a:cubicBezTo>
                    <a:pt x="16878" y="6725"/>
                    <a:pt x="16463" y="7004"/>
                    <a:pt x="16046" y="7004"/>
                  </a:cubicBezTo>
                  <a:cubicBezTo>
                    <a:pt x="15633" y="7004"/>
                    <a:pt x="15219" y="6729"/>
                    <a:pt x="14663" y="6181"/>
                  </a:cubicBezTo>
                  <a:cubicBezTo>
                    <a:pt x="12563" y="4132"/>
                    <a:pt x="10447" y="2066"/>
                    <a:pt x="8483" y="153"/>
                  </a:cubicBezTo>
                  <a:cubicBezTo>
                    <a:pt x="5723" y="2845"/>
                    <a:pt x="2913" y="5605"/>
                    <a:pt x="69" y="8382"/>
                  </a:cubicBezTo>
                  <a:cubicBezTo>
                    <a:pt x="2100" y="10413"/>
                    <a:pt x="4166" y="12462"/>
                    <a:pt x="6231" y="14510"/>
                  </a:cubicBezTo>
                  <a:cubicBezTo>
                    <a:pt x="7450" y="15713"/>
                    <a:pt x="7450" y="16153"/>
                    <a:pt x="6265" y="17338"/>
                  </a:cubicBezTo>
                  <a:cubicBezTo>
                    <a:pt x="4183" y="19420"/>
                    <a:pt x="2100" y="21486"/>
                    <a:pt x="1" y="23568"/>
                  </a:cubicBezTo>
                  <a:cubicBezTo>
                    <a:pt x="2862" y="26396"/>
                    <a:pt x="5656" y="29139"/>
                    <a:pt x="8398" y="31847"/>
                  </a:cubicBezTo>
                  <a:cubicBezTo>
                    <a:pt x="10413" y="29883"/>
                    <a:pt x="12479" y="27852"/>
                    <a:pt x="14544" y="25820"/>
                  </a:cubicBezTo>
                  <a:cubicBezTo>
                    <a:pt x="15175" y="25198"/>
                    <a:pt x="15609" y="24885"/>
                    <a:pt x="16042" y="24885"/>
                  </a:cubicBezTo>
                  <a:cubicBezTo>
                    <a:pt x="16481" y="24885"/>
                    <a:pt x="16919" y="25206"/>
                    <a:pt x="17558" y="25854"/>
                  </a:cubicBezTo>
                  <a:cubicBezTo>
                    <a:pt x="19623" y="27903"/>
                    <a:pt x="21672" y="29968"/>
                    <a:pt x="23534" y="31830"/>
                  </a:cubicBezTo>
                  <a:cubicBezTo>
                    <a:pt x="26362" y="29054"/>
                    <a:pt x="29155" y="26311"/>
                    <a:pt x="32033" y="23484"/>
                  </a:cubicBezTo>
                  <a:cubicBezTo>
                    <a:pt x="29951" y="21435"/>
                    <a:pt x="27835" y="19336"/>
                    <a:pt x="25718" y="17253"/>
                  </a:cubicBezTo>
                  <a:cubicBezTo>
                    <a:pt x="24618" y="16153"/>
                    <a:pt x="24618" y="15746"/>
                    <a:pt x="25684" y="14680"/>
                  </a:cubicBezTo>
                  <a:cubicBezTo>
                    <a:pt x="27615" y="12750"/>
                    <a:pt x="29545" y="10820"/>
                    <a:pt x="31458" y="8873"/>
                  </a:cubicBezTo>
                  <a:cubicBezTo>
                    <a:pt x="31678" y="8669"/>
                    <a:pt x="31864" y="8415"/>
                    <a:pt x="31966" y="8314"/>
                  </a:cubicBezTo>
                  <a:cubicBezTo>
                    <a:pt x="29121" y="5486"/>
                    <a:pt x="26379" y="2744"/>
                    <a:pt x="23619"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5630962" y="3956053"/>
              <a:ext cx="501723" cy="498554"/>
            </a:xfrm>
            <a:custGeom>
              <a:avLst/>
              <a:gdLst/>
              <a:ahLst/>
              <a:cxnLst/>
              <a:rect l="l" t="t" r="r" b="b"/>
              <a:pathLst>
                <a:path w="32136" h="31933" extrusionOk="0">
                  <a:moveTo>
                    <a:pt x="8466" y="1"/>
                  </a:moveTo>
                  <a:cubicBezTo>
                    <a:pt x="5656" y="2778"/>
                    <a:pt x="2896" y="5520"/>
                    <a:pt x="85" y="8297"/>
                  </a:cubicBezTo>
                  <a:cubicBezTo>
                    <a:pt x="272" y="8517"/>
                    <a:pt x="509" y="8771"/>
                    <a:pt x="763" y="9025"/>
                  </a:cubicBezTo>
                  <a:cubicBezTo>
                    <a:pt x="2659" y="10938"/>
                    <a:pt x="4572" y="12834"/>
                    <a:pt x="6468" y="14748"/>
                  </a:cubicBezTo>
                  <a:cubicBezTo>
                    <a:pt x="7433" y="15729"/>
                    <a:pt x="7416" y="16170"/>
                    <a:pt x="6434" y="17169"/>
                  </a:cubicBezTo>
                  <a:cubicBezTo>
                    <a:pt x="5876" y="17727"/>
                    <a:pt x="5317" y="18286"/>
                    <a:pt x="4758" y="18845"/>
                  </a:cubicBezTo>
                  <a:cubicBezTo>
                    <a:pt x="3167" y="20436"/>
                    <a:pt x="1558" y="22011"/>
                    <a:pt x="1" y="23568"/>
                  </a:cubicBezTo>
                  <a:cubicBezTo>
                    <a:pt x="2879" y="26430"/>
                    <a:pt x="5656" y="29172"/>
                    <a:pt x="8432" y="31932"/>
                  </a:cubicBezTo>
                  <a:cubicBezTo>
                    <a:pt x="10515" y="29867"/>
                    <a:pt x="12665" y="27699"/>
                    <a:pt x="14832" y="25566"/>
                  </a:cubicBezTo>
                  <a:cubicBezTo>
                    <a:pt x="15287" y="25120"/>
                    <a:pt x="15673" y="24895"/>
                    <a:pt x="16057" y="24895"/>
                  </a:cubicBezTo>
                  <a:cubicBezTo>
                    <a:pt x="16430" y="24895"/>
                    <a:pt x="16802" y="25107"/>
                    <a:pt x="17236" y="25532"/>
                  </a:cubicBezTo>
                  <a:cubicBezTo>
                    <a:pt x="18117" y="26413"/>
                    <a:pt x="18980" y="27327"/>
                    <a:pt x="19860" y="28224"/>
                  </a:cubicBezTo>
                  <a:cubicBezTo>
                    <a:pt x="21147" y="29511"/>
                    <a:pt x="22451" y="30781"/>
                    <a:pt x="23585" y="31915"/>
                  </a:cubicBezTo>
                  <a:cubicBezTo>
                    <a:pt x="26480" y="29122"/>
                    <a:pt x="29274" y="26396"/>
                    <a:pt x="32135" y="23619"/>
                  </a:cubicBezTo>
                  <a:cubicBezTo>
                    <a:pt x="29985" y="21469"/>
                    <a:pt x="27869" y="19370"/>
                    <a:pt x="25769" y="17270"/>
                  </a:cubicBezTo>
                  <a:cubicBezTo>
                    <a:pt x="24686" y="16187"/>
                    <a:pt x="24686" y="15696"/>
                    <a:pt x="25786" y="14595"/>
                  </a:cubicBezTo>
                  <a:cubicBezTo>
                    <a:pt x="27885" y="12496"/>
                    <a:pt x="29985" y="10396"/>
                    <a:pt x="32101" y="8297"/>
                  </a:cubicBezTo>
                  <a:cubicBezTo>
                    <a:pt x="29223" y="5470"/>
                    <a:pt x="26429" y="2710"/>
                    <a:pt x="23721" y="35"/>
                  </a:cubicBezTo>
                  <a:cubicBezTo>
                    <a:pt x="21638" y="2050"/>
                    <a:pt x="19539" y="4115"/>
                    <a:pt x="17439" y="6164"/>
                  </a:cubicBezTo>
                  <a:cubicBezTo>
                    <a:pt x="16870" y="6716"/>
                    <a:pt x="16454" y="6995"/>
                    <a:pt x="16040" y="6995"/>
                  </a:cubicBezTo>
                  <a:cubicBezTo>
                    <a:pt x="15629" y="6995"/>
                    <a:pt x="15219" y="6720"/>
                    <a:pt x="14663" y="6164"/>
                  </a:cubicBezTo>
                  <a:cubicBezTo>
                    <a:pt x="12546" y="4064"/>
                    <a:pt x="10447" y="1965"/>
                    <a:pt x="846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p:cNvSpPr txBox="1"/>
          <p:nvPr/>
        </p:nvSpPr>
        <p:spPr>
          <a:xfrm>
            <a:off x="0" y="428112"/>
            <a:ext cx="9144000" cy="630942"/>
          </a:xfrm>
          <a:prstGeom prst="rect">
            <a:avLst/>
          </a:prstGeom>
          <a:noFill/>
        </p:spPr>
        <p:txBody>
          <a:bodyPr wrap="square" rtlCol="0">
            <a:spAutoFit/>
          </a:bodyPr>
          <a:lstStyle/>
          <a:p>
            <a:pPr algn="ctr"/>
            <a:r>
              <a:rPr lang="en-US" sz="3500" b="1" smtClean="0">
                <a:solidFill>
                  <a:srgbClr val="191919"/>
                </a:solidFill>
              </a:rPr>
              <a:t>HƯỚNG DẪN VỀ NHÀ</a:t>
            </a:r>
            <a:endParaRPr lang="en-US" sz="3500" b="1">
              <a:solidFill>
                <a:srgbClr val="191919"/>
              </a:solidFill>
            </a:endParaRPr>
          </a:p>
        </p:txBody>
      </p:sp>
      <p:sp>
        <p:nvSpPr>
          <p:cNvPr id="45" name="TextBox 44"/>
          <p:cNvSpPr txBox="1"/>
          <p:nvPr/>
        </p:nvSpPr>
        <p:spPr>
          <a:xfrm>
            <a:off x="1544442" y="2711236"/>
            <a:ext cx="2279669" cy="1045223"/>
          </a:xfrm>
          <a:prstGeom prst="rect">
            <a:avLst/>
          </a:prstGeom>
          <a:noFill/>
        </p:spPr>
        <p:txBody>
          <a:bodyPr wrap="square" rtlCol="0">
            <a:spAutoFit/>
          </a:bodyPr>
          <a:lstStyle/>
          <a:p>
            <a:pPr algn="ctr">
              <a:lnSpc>
                <a:spcPct val="150000"/>
              </a:lnSpc>
            </a:pPr>
            <a:r>
              <a:rPr lang="vi-VN" sz="2200"/>
              <a:t>Ôn lại kiến thức đã học.</a:t>
            </a:r>
          </a:p>
        </p:txBody>
      </p:sp>
      <p:cxnSp>
        <p:nvCxnSpPr>
          <p:cNvPr id="11" name="Straight Connector 10"/>
          <p:cNvCxnSpPr>
            <a:stCxn id="499" idx="2"/>
            <a:endCxn id="520" idx="0"/>
          </p:cNvCxnSpPr>
          <p:nvPr/>
        </p:nvCxnSpPr>
        <p:spPr>
          <a:xfrm flipH="1">
            <a:off x="2684277" y="2205555"/>
            <a:ext cx="1799" cy="36311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52" name="Google Shape;498;p41"/>
          <p:cNvSpPr/>
          <p:nvPr/>
        </p:nvSpPr>
        <p:spPr>
          <a:xfrm>
            <a:off x="5104360" y="2481599"/>
            <a:ext cx="2846291" cy="173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9;p41"/>
          <p:cNvSpPr/>
          <p:nvPr/>
        </p:nvSpPr>
        <p:spPr>
          <a:xfrm>
            <a:off x="6102106" y="1510755"/>
            <a:ext cx="694800" cy="694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smtClean="0"/>
              <a:t>2</a:t>
            </a:r>
            <a:endParaRPr sz="3000" b="1"/>
          </a:p>
        </p:txBody>
      </p:sp>
      <p:sp>
        <p:nvSpPr>
          <p:cNvPr id="54" name="Google Shape;520;p41"/>
          <p:cNvSpPr txBox="1">
            <a:spLocks noGrp="1"/>
          </p:cNvSpPr>
          <p:nvPr>
            <p:ph type="title" idx="4"/>
          </p:nvPr>
        </p:nvSpPr>
        <p:spPr>
          <a:xfrm>
            <a:off x="5026361" y="2568673"/>
            <a:ext cx="2846291" cy="176005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 </a:t>
            </a:r>
            <a:endParaRPr/>
          </a:p>
        </p:txBody>
      </p:sp>
      <p:cxnSp>
        <p:nvCxnSpPr>
          <p:cNvPr id="56" name="Straight Connector 55"/>
          <p:cNvCxnSpPr>
            <a:stCxn id="53" idx="2"/>
            <a:endCxn id="54" idx="0"/>
          </p:cNvCxnSpPr>
          <p:nvPr/>
        </p:nvCxnSpPr>
        <p:spPr>
          <a:xfrm>
            <a:off x="6449506" y="2205555"/>
            <a:ext cx="1" cy="36311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54665" y="2655749"/>
            <a:ext cx="2589682" cy="1553054"/>
          </a:xfrm>
          <a:prstGeom prst="rect">
            <a:avLst/>
          </a:prstGeom>
          <a:noFill/>
        </p:spPr>
        <p:txBody>
          <a:bodyPr wrap="square" rtlCol="0">
            <a:spAutoFit/>
          </a:bodyPr>
          <a:lstStyle/>
          <a:p>
            <a:pPr algn="ctr">
              <a:lnSpc>
                <a:spcPct val="150000"/>
              </a:lnSpc>
            </a:pPr>
            <a:r>
              <a:rPr lang="en-US" sz="2200"/>
              <a:t>Làm bài tập trong Sách bài </a:t>
            </a:r>
            <a:r>
              <a:rPr lang="en-US" sz="2200"/>
              <a:t>tập </a:t>
            </a:r>
            <a:endParaRPr lang="en-US" sz="2200" smtClean="0"/>
          </a:p>
          <a:p>
            <a:pPr algn="ctr">
              <a:lnSpc>
                <a:spcPct val="150000"/>
              </a:lnSpc>
            </a:pPr>
            <a:r>
              <a:rPr lang="en-US" sz="2200" smtClean="0"/>
              <a:t>Tin </a:t>
            </a:r>
            <a:r>
              <a:rPr lang="en-US" sz="2200"/>
              <a:t>học 9.</a:t>
            </a:r>
            <a:endParaRPr lang="vi-VN" sz="2200"/>
          </a:p>
        </p:txBody>
      </p:sp>
      <p:pic>
        <p:nvPicPr>
          <p:cNvPr id="62" name="Google Shape;268;p5"/>
          <p:cNvPicPr preferRelativeResize="0"/>
          <p:nvPr/>
        </p:nvPicPr>
        <p:blipFill rotWithShape="1">
          <a:blip r:embed="rId3">
            <a:alphaModFix/>
            <a:duotone>
              <a:schemeClr val="accent2">
                <a:shade val="45000"/>
                <a:satMod val="135000"/>
              </a:schemeClr>
              <a:prstClr val="white"/>
            </a:duotone>
          </a:blip>
          <a:srcRect/>
          <a:stretch/>
        </p:blipFill>
        <p:spPr>
          <a:xfrm>
            <a:off x="88107" y="4900223"/>
            <a:ext cx="892968" cy="178042"/>
          </a:xfrm>
          <a:prstGeom prst="rect">
            <a:avLst/>
          </a:prstGeom>
          <a:noFill/>
          <a:ln>
            <a:noFill/>
          </a:ln>
        </p:spPr>
      </p:pic>
    </p:spTree>
    <p:extLst>
      <p:ext uri="{BB962C8B-B14F-4D97-AF65-F5344CB8AC3E}">
        <p14:creationId xmlns:p14="http://schemas.microsoft.com/office/powerpoint/2010/main" val="2480492514"/>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5"/>
          <p:cNvSpPr/>
          <p:nvPr/>
        </p:nvSpPr>
        <p:spPr>
          <a:xfrm>
            <a:off x="1278875" y="606187"/>
            <a:ext cx="6890400" cy="359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5"/>
          <p:cNvSpPr/>
          <p:nvPr/>
        </p:nvSpPr>
        <p:spPr>
          <a:xfrm>
            <a:off x="1013850" y="825112"/>
            <a:ext cx="6890400" cy="35979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4" name="Google Shape;594;p45"/>
          <p:cNvCxnSpPr/>
          <p:nvPr/>
        </p:nvCxnSpPr>
        <p:spPr>
          <a:xfrm>
            <a:off x="1013850" y="1250578"/>
            <a:ext cx="6900000" cy="0"/>
          </a:xfrm>
          <a:prstGeom prst="straightConnector1">
            <a:avLst/>
          </a:prstGeom>
          <a:noFill/>
          <a:ln w="19050" cap="flat" cmpd="sng">
            <a:solidFill>
              <a:schemeClr val="dk1"/>
            </a:solidFill>
            <a:prstDash val="solid"/>
            <a:round/>
            <a:headEnd type="none" w="med" len="med"/>
            <a:tailEnd type="none" w="med" len="med"/>
          </a:ln>
        </p:spPr>
      </p:cxnSp>
      <p:sp>
        <p:nvSpPr>
          <p:cNvPr id="595" name="Google Shape;595;p45"/>
          <p:cNvSpPr/>
          <p:nvPr/>
        </p:nvSpPr>
        <p:spPr>
          <a:xfrm>
            <a:off x="1146263" y="972134"/>
            <a:ext cx="132600" cy="13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5"/>
          <p:cNvSpPr/>
          <p:nvPr/>
        </p:nvSpPr>
        <p:spPr>
          <a:xfrm>
            <a:off x="1320048" y="972134"/>
            <a:ext cx="132600" cy="132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p:nvPr/>
        </p:nvSpPr>
        <p:spPr>
          <a:xfrm>
            <a:off x="1493834" y="972134"/>
            <a:ext cx="132600" cy="132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261748" y="4796166"/>
            <a:ext cx="2332899" cy="143119"/>
            <a:chOff x="327460" y="4790872"/>
            <a:chExt cx="2332899" cy="143119"/>
          </a:xfrm>
        </p:grpSpPr>
        <p:sp>
          <p:nvSpPr>
            <p:cNvPr id="600" name="Google Shape;600;p45"/>
            <p:cNvSpPr/>
            <p:nvPr/>
          </p:nvSpPr>
          <p:spPr>
            <a:xfrm>
              <a:off x="1643232" y="4792365"/>
              <a:ext cx="139834" cy="140431"/>
            </a:xfrm>
            <a:custGeom>
              <a:avLst/>
              <a:gdLst/>
              <a:ahLst/>
              <a:cxnLst/>
              <a:rect l="l" t="t" r="r" b="b"/>
              <a:pathLst>
                <a:path w="7958" h="7992" extrusionOk="0">
                  <a:moveTo>
                    <a:pt x="3234" y="1"/>
                  </a:moveTo>
                  <a:lnTo>
                    <a:pt x="3234" y="3336"/>
                  </a:lnTo>
                  <a:lnTo>
                    <a:pt x="1" y="3336"/>
                  </a:lnTo>
                  <a:lnTo>
                    <a:pt x="1" y="4690"/>
                  </a:lnTo>
                  <a:lnTo>
                    <a:pt x="3336" y="4690"/>
                  </a:lnTo>
                  <a:lnTo>
                    <a:pt x="3336" y="7992"/>
                  </a:lnTo>
                  <a:lnTo>
                    <a:pt x="4707" y="7992"/>
                  </a:lnTo>
                  <a:lnTo>
                    <a:pt x="4707" y="4656"/>
                  </a:lnTo>
                  <a:lnTo>
                    <a:pt x="7958" y="4656"/>
                  </a:lnTo>
                  <a:lnTo>
                    <a:pt x="7958" y="3285"/>
                  </a:lnTo>
                  <a:lnTo>
                    <a:pt x="7958" y="3268"/>
                  </a:lnTo>
                  <a:lnTo>
                    <a:pt x="4673" y="3268"/>
                  </a:lnTo>
                  <a:lnTo>
                    <a:pt x="46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5"/>
            <p:cNvSpPr/>
            <p:nvPr/>
          </p:nvSpPr>
          <p:spPr>
            <a:xfrm>
              <a:off x="1204437" y="4792365"/>
              <a:ext cx="140150" cy="141626"/>
            </a:xfrm>
            <a:custGeom>
              <a:avLst/>
              <a:gdLst/>
              <a:ahLst/>
              <a:cxnLst/>
              <a:rect l="l" t="t" r="r" b="b"/>
              <a:pathLst>
                <a:path w="7976" h="8060" extrusionOk="0">
                  <a:moveTo>
                    <a:pt x="3252" y="1"/>
                  </a:moveTo>
                  <a:lnTo>
                    <a:pt x="3252" y="3336"/>
                  </a:lnTo>
                  <a:lnTo>
                    <a:pt x="1" y="3336"/>
                  </a:lnTo>
                  <a:lnTo>
                    <a:pt x="1" y="4673"/>
                  </a:lnTo>
                  <a:lnTo>
                    <a:pt x="3336" y="4673"/>
                  </a:lnTo>
                  <a:lnTo>
                    <a:pt x="3336" y="8059"/>
                  </a:lnTo>
                  <a:cubicBezTo>
                    <a:pt x="3878" y="8043"/>
                    <a:pt x="4251" y="8026"/>
                    <a:pt x="4742" y="7992"/>
                  </a:cubicBezTo>
                  <a:lnTo>
                    <a:pt x="4742" y="4639"/>
                  </a:lnTo>
                  <a:lnTo>
                    <a:pt x="7975" y="4639"/>
                  </a:lnTo>
                  <a:lnTo>
                    <a:pt x="7975" y="3268"/>
                  </a:lnTo>
                  <a:lnTo>
                    <a:pt x="4674" y="3268"/>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5"/>
            <p:cNvSpPr/>
            <p:nvPr/>
          </p:nvSpPr>
          <p:spPr>
            <a:xfrm>
              <a:off x="2081132" y="4791768"/>
              <a:ext cx="141925" cy="141029"/>
            </a:xfrm>
            <a:custGeom>
              <a:avLst/>
              <a:gdLst/>
              <a:ahLst/>
              <a:cxnLst/>
              <a:rect l="l" t="t" r="r" b="b"/>
              <a:pathLst>
                <a:path w="8077" h="8026" extrusionOk="0">
                  <a:moveTo>
                    <a:pt x="3302" y="1"/>
                  </a:moveTo>
                  <a:lnTo>
                    <a:pt x="3302" y="3353"/>
                  </a:lnTo>
                  <a:lnTo>
                    <a:pt x="0" y="3353"/>
                  </a:lnTo>
                  <a:lnTo>
                    <a:pt x="0" y="4724"/>
                  </a:lnTo>
                  <a:lnTo>
                    <a:pt x="3353" y="4724"/>
                  </a:lnTo>
                  <a:lnTo>
                    <a:pt x="3353" y="8026"/>
                  </a:lnTo>
                  <a:lnTo>
                    <a:pt x="4707" y="8026"/>
                  </a:lnTo>
                  <a:lnTo>
                    <a:pt x="4707" y="4657"/>
                  </a:lnTo>
                  <a:lnTo>
                    <a:pt x="8076" y="4657"/>
                  </a:lnTo>
                  <a:cubicBezTo>
                    <a:pt x="8042" y="4166"/>
                    <a:pt x="8025" y="3793"/>
                    <a:pt x="8008" y="3319"/>
                  </a:cubicBezTo>
                  <a:lnTo>
                    <a:pt x="4690" y="3319"/>
                  </a:lnTo>
                  <a:lnTo>
                    <a:pt x="46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5"/>
            <p:cNvSpPr/>
            <p:nvPr/>
          </p:nvSpPr>
          <p:spPr>
            <a:xfrm>
              <a:off x="765957" y="4790872"/>
              <a:ext cx="140431" cy="142523"/>
            </a:xfrm>
            <a:custGeom>
              <a:avLst/>
              <a:gdLst/>
              <a:ahLst/>
              <a:cxnLst/>
              <a:rect l="l" t="t" r="r" b="b"/>
              <a:pathLst>
                <a:path w="7992" h="8111" extrusionOk="0">
                  <a:moveTo>
                    <a:pt x="4639" y="1"/>
                  </a:moveTo>
                  <a:cubicBezTo>
                    <a:pt x="4131" y="18"/>
                    <a:pt x="3759" y="35"/>
                    <a:pt x="3251" y="69"/>
                  </a:cubicBezTo>
                  <a:lnTo>
                    <a:pt x="3251" y="3421"/>
                  </a:lnTo>
                  <a:lnTo>
                    <a:pt x="0" y="3421"/>
                  </a:lnTo>
                  <a:lnTo>
                    <a:pt x="0" y="4775"/>
                  </a:lnTo>
                  <a:lnTo>
                    <a:pt x="3353" y="4775"/>
                  </a:lnTo>
                  <a:lnTo>
                    <a:pt x="3353" y="8111"/>
                  </a:lnTo>
                  <a:lnTo>
                    <a:pt x="4724" y="8111"/>
                  </a:lnTo>
                  <a:lnTo>
                    <a:pt x="4724" y="8094"/>
                  </a:lnTo>
                  <a:lnTo>
                    <a:pt x="4724" y="4708"/>
                  </a:lnTo>
                  <a:lnTo>
                    <a:pt x="7992" y="4708"/>
                  </a:lnTo>
                  <a:lnTo>
                    <a:pt x="7992" y="3336"/>
                  </a:lnTo>
                  <a:lnTo>
                    <a:pt x="4639" y="3336"/>
                  </a:lnTo>
                  <a:lnTo>
                    <a:pt x="46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5"/>
            <p:cNvSpPr/>
            <p:nvPr/>
          </p:nvSpPr>
          <p:spPr>
            <a:xfrm>
              <a:off x="2518135" y="4790872"/>
              <a:ext cx="142224" cy="141626"/>
            </a:xfrm>
            <a:custGeom>
              <a:avLst/>
              <a:gdLst/>
              <a:ahLst/>
              <a:cxnLst/>
              <a:rect l="l" t="t" r="r" b="b"/>
              <a:pathLst>
                <a:path w="8094" h="8060" extrusionOk="0">
                  <a:moveTo>
                    <a:pt x="4724" y="1"/>
                  </a:moveTo>
                  <a:cubicBezTo>
                    <a:pt x="4216" y="18"/>
                    <a:pt x="3844" y="35"/>
                    <a:pt x="3353" y="69"/>
                  </a:cubicBezTo>
                  <a:lnTo>
                    <a:pt x="3353" y="3438"/>
                  </a:lnTo>
                  <a:lnTo>
                    <a:pt x="0" y="3438"/>
                  </a:lnTo>
                  <a:cubicBezTo>
                    <a:pt x="34" y="3946"/>
                    <a:pt x="51" y="4318"/>
                    <a:pt x="68" y="4792"/>
                  </a:cubicBezTo>
                  <a:lnTo>
                    <a:pt x="3454" y="4792"/>
                  </a:lnTo>
                  <a:lnTo>
                    <a:pt x="3454" y="8060"/>
                  </a:lnTo>
                  <a:lnTo>
                    <a:pt x="4809" y="8060"/>
                  </a:lnTo>
                  <a:lnTo>
                    <a:pt x="4809" y="4708"/>
                  </a:lnTo>
                  <a:lnTo>
                    <a:pt x="8093" y="4708"/>
                  </a:lnTo>
                  <a:lnTo>
                    <a:pt x="8093" y="3387"/>
                  </a:lnTo>
                  <a:lnTo>
                    <a:pt x="4724" y="3387"/>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327460" y="4792365"/>
              <a:ext cx="141029" cy="140133"/>
            </a:xfrm>
            <a:custGeom>
              <a:avLst/>
              <a:gdLst/>
              <a:ahLst/>
              <a:cxnLst/>
              <a:rect l="l" t="t" r="r" b="b"/>
              <a:pathLst>
                <a:path w="8026" h="7975" extrusionOk="0">
                  <a:moveTo>
                    <a:pt x="3285" y="1"/>
                  </a:moveTo>
                  <a:lnTo>
                    <a:pt x="3285" y="3336"/>
                  </a:lnTo>
                  <a:lnTo>
                    <a:pt x="1" y="3336"/>
                  </a:lnTo>
                  <a:lnTo>
                    <a:pt x="1" y="4707"/>
                  </a:lnTo>
                  <a:lnTo>
                    <a:pt x="3353" y="4707"/>
                  </a:lnTo>
                  <a:lnTo>
                    <a:pt x="3353" y="7975"/>
                  </a:lnTo>
                  <a:lnTo>
                    <a:pt x="4707" y="7975"/>
                  </a:lnTo>
                  <a:lnTo>
                    <a:pt x="4707" y="4639"/>
                  </a:lnTo>
                  <a:lnTo>
                    <a:pt x="8026" y="4639"/>
                  </a:lnTo>
                  <a:lnTo>
                    <a:pt x="8026" y="3285"/>
                  </a:lnTo>
                  <a:lnTo>
                    <a:pt x="4657" y="3285"/>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45"/>
          <p:cNvGrpSpPr/>
          <p:nvPr/>
        </p:nvGrpSpPr>
        <p:grpSpPr>
          <a:xfrm>
            <a:off x="6580715" y="192113"/>
            <a:ext cx="2334674" cy="142224"/>
            <a:chOff x="2928975" y="3575332"/>
            <a:chExt cx="2582604" cy="157327"/>
          </a:xfrm>
        </p:grpSpPr>
        <p:sp>
          <p:nvSpPr>
            <p:cNvPr id="613" name="Google Shape;613;p45"/>
            <p:cNvSpPr/>
            <p:nvPr/>
          </p:nvSpPr>
          <p:spPr>
            <a:xfrm>
              <a:off x="4384456" y="3575332"/>
              <a:ext cx="156336" cy="156336"/>
            </a:xfrm>
            <a:custGeom>
              <a:avLst/>
              <a:gdLst/>
              <a:ahLst/>
              <a:cxnLst/>
              <a:rect l="l" t="t" r="r" b="b"/>
              <a:pathLst>
                <a:path w="8043" h="8043" extrusionOk="0">
                  <a:moveTo>
                    <a:pt x="3353" y="1"/>
                  </a:moveTo>
                  <a:lnTo>
                    <a:pt x="3353" y="3387"/>
                  </a:lnTo>
                  <a:lnTo>
                    <a:pt x="1" y="3387"/>
                  </a:lnTo>
                  <a:cubicBezTo>
                    <a:pt x="35" y="3895"/>
                    <a:pt x="52" y="4267"/>
                    <a:pt x="86" y="4742"/>
                  </a:cubicBezTo>
                  <a:lnTo>
                    <a:pt x="3387" y="4742"/>
                  </a:lnTo>
                  <a:lnTo>
                    <a:pt x="3387" y="8043"/>
                  </a:lnTo>
                  <a:lnTo>
                    <a:pt x="4775" y="8043"/>
                  </a:lnTo>
                  <a:lnTo>
                    <a:pt x="4775" y="4674"/>
                  </a:lnTo>
                  <a:lnTo>
                    <a:pt x="8043" y="4674"/>
                  </a:lnTo>
                  <a:lnTo>
                    <a:pt x="8043" y="3336"/>
                  </a:lnTo>
                  <a:lnTo>
                    <a:pt x="4725" y="3336"/>
                  </a:lnTo>
                  <a:lnTo>
                    <a:pt x="4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3901375" y="3575662"/>
              <a:ext cx="155675" cy="156005"/>
            </a:xfrm>
            <a:custGeom>
              <a:avLst/>
              <a:gdLst/>
              <a:ahLst/>
              <a:cxnLst/>
              <a:rect l="l" t="t" r="r" b="b"/>
              <a:pathLst>
                <a:path w="8009" h="8026" extrusionOk="0">
                  <a:moveTo>
                    <a:pt x="3235" y="1"/>
                  </a:moveTo>
                  <a:lnTo>
                    <a:pt x="3235" y="3387"/>
                  </a:lnTo>
                  <a:lnTo>
                    <a:pt x="1" y="3387"/>
                  </a:lnTo>
                  <a:lnTo>
                    <a:pt x="1" y="4708"/>
                  </a:lnTo>
                  <a:lnTo>
                    <a:pt x="3268" y="4708"/>
                  </a:lnTo>
                  <a:lnTo>
                    <a:pt x="3268" y="8026"/>
                  </a:lnTo>
                  <a:lnTo>
                    <a:pt x="4657" y="8026"/>
                  </a:lnTo>
                  <a:lnTo>
                    <a:pt x="4657" y="4674"/>
                  </a:lnTo>
                  <a:lnTo>
                    <a:pt x="8009" y="4674"/>
                  </a:lnTo>
                  <a:cubicBezTo>
                    <a:pt x="7975" y="4149"/>
                    <a:pt x="7958" y="3776"/>
                    <a:pt x="7941" y="3319"/>
                  </a:cubicBezTo>
                  <a:lnTo>
                    <a:pt x="4657" y="3319"/>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3414349" y="3575993"/>
              <a:ext cx="156666" cy="155675"/>
            </a:xfrm>
            <a:custGeom>
              <a:avLst/>
              <a:gdLst/>
              <a:ahLst/>
              <a:cxnLst/>
              <a:rect l="l" t="t" r="r" b="b"/>
              <a:pathLst>
                <a:path w="8060" h="8009" extrusionOk="0">
                  <a:moveTo>
                    <a:pt x="3370" y="1"/>
                  </a:moveTo>
                  <a:lnTo>
                    <a:pt x="3370" y="3319"/>
                  </a:lnTo>
                  <a:lnTo>
                    <a:pt x="1" y="3319"/>
                  </a:lnTo>
                  <a:cubicBezTo>
                    <a:pt x="34" y="3861"/>
                    <a:pt x="51" y="4233"/>
                    <a:pt x="68" y="4708"/>
                  </a:cubicBezTo>
                  <a:lnTo>
                    <a:pt x="3387" y="4708"/>
                  </a:lnTo>
                  <a:lnTo>
                    <a:pt x="3387" y="8009"/>
                  </a:lnTo>
                  <a:lnTo>
                    <a:pt x="4758" y="8009"/>
                  </a:lnTo>
                  <a:lnTo>
                    <a:pt x="4758" y="4657"/>
                  </a:lnTo>
                  <a:lnTo>
                    <a:pt x="8060" y="4657"/>
                  </a:lnTo>
                  <a:lnTo>
                    <a:pt x="8060" y="3302"/>
                  </a:lnTo>
                  <a:lnTo>
                    <a:pt x="4724" y="3302"/>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5"/>
            <p:cNvSpPr/>
            <p:nvPr/>
          </p:nvSpPr>
          <p:spPr>
            <a:xfrm>
              <a:off x="4870510" y="3575993"/>
              <a:ext cx="155675" cy="155364"/>
            </a:xfrm>
            <a:custGeom>
              <a:avLst/>
              <a:gdLst/>
              <a:ahLst/>
              <a:cxnLst/>
              <a:rect l="l" t="t" r="r" b="b"/>
              <a:pathLst>
                <a:path w="8009" h="7993" extrusionOk="0">
                  <a:moveTo>
                    <a:pt x="3302" y="1"/>
                  </a:moveTo>
                  <a:lnTo>
                    <a:pt x="3302" y="3302"/>
                  </a:lnTo>
                  <a:lnTo>
                    <a:pt x="0" y="3302"/>
                  </a:lnTo>
                  <a:lnTo>
                    <a:pt x="0" y="4708"/>
                  </a:lnTo>
                  <a:lnTo>
                    <a:pt x="3353" y="4708"/>
                  </a:lnTo>
                  <a:lnTo>
                    <a:pt x="3353" y="7992"/>
                  </a:lnTo>
                  <a:lnTo>
                    <a:pt x="4741" y="7992"/>
                  </a:lnTo>
                  <a:lnTo>
                    <a:pt x="4741" y="4657"/>
                  </a:lnTo>
                  <a:lnTo>
                    <a:pt x="8008" y="4657"/>
                  </a:lnTo>
                  <a:lnTo>
                    <a:pt x="8008" y="3302"/>
                  </a:lnTo>
                  <a:lnTo>
                    <a:pt x="4656" y="3302"/>
                  </a:lnTo>
                  <a:lnTo>
                    <a:pt x="4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5"/>
            <p:cNvSpPr/>
            <p:nvPr/>
          </p:nvSpPr>
          <p:spPr>
            <a:xfrm>
              <a:off x="2928975" y="3575993"/>
              <a:ext cx="158629" cy="156666"/>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5355554" y="3575993"/>
              <a:ext cx="156025" cy="155675"/>
            </a:xfrm>
            <a:custGeom>
              <a:avLst/>
              <a:gdLst/>
              <a:ahLst/>
              <a:cxnLst/>
              <a:rect l="l" t="t" r="r" b="b"/>
              <a:pathLst>
                <a:path w="8027" h="8009" extrusionOk="0">
                  <a:moveTo>
                    <a:pt x="3319" y="1"/>
                  </a:moveTo>
                  <a:lnTo>
                    <a:pt x="3319" y="3336"/>
                  </a:lnTo>
                  <a:lnTo>
                    <a:pt x="1" y="3336"/>
                  </a:lnTo>
                  <a:lnTo>
                    <a:pt x="1" y="4674"/>
                  </a:lnTo>
                  <a:lnTo>
                    <a:pt x="3336" y="4674"/>
                  </a:lnTo>
                  <a:lnTo>
                    <a:pt x="3336" y="8009"/>
                  </a:lnTo>
                  <a:lnTo>
                    <a:pt x="4674" y="8009"/>
                  </a:lnTo>
                  <a:lnTo>
                    <a:pt x="4674" y="4674"/>
                  </a:lnTo>
                  <a:lnTo>
                    <a:pt x="8026" y="4674"/>
                  </a:lnTo>
                  <a:lnTo>
                    <a:pt x="8026" y="3302"/>
                  </a:lnTo>
                  <a:lnTo>
                    <a:pt x="4674" y="3302"/>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45"/>
          <p:cNvSpPr/>
          <p:nvPr/>
        </p:nvSpPr>
        <p:spPr>
          <a:xfrm rot="-761902">
            <a:off x="7835282" y="3814263"/>
            <a:ext cx="619259" cy="893949"/>
          </a:xfrm>
          <a:custGeom>
            <a:avLst/>
            <a:gdLst/>
            <a:ahLst/>
            <a:cxnLst/>
            <a:rect l="l" t="t" r="r" b="b"/>
            <a:pathLst>
              <a:path w="38399" h="55432" extrusionOk="0">
                <a:moveTo>
                  <a:pt x="0" y="0"/>
                </a:moveTo>
                <a:lnTo>
                  <a:pt x="0" y="0"/>
                </a:lnTo>
                <a:cubicBezTo>
                  <a:pt x="1829" y="15424"/>
                  <a:pt x="3606" y="30526"/>
                  <a:pt x="5418" y="45882"/>
                </a:cubicBezTo>
                <a:cubicBezTo>
                  <a:pt x="5858" y="45340"/>
                  <a:pt x="6112" y="45036"/>
                  <a:pt x="6332" y="44731"/>
                </a:cubicBezTo>
                <a:cubicBezTo>
                  <a:pt x="8770" y="41497"/>
                  <a:pt x="11208" y="38247"/>
                  <a:pt x="13646" y="35013"/>
                </a:cubicBezTo>
                <a:cubicBezTo>
                  <a:pt x="14309" y="34129"/>
                  <a:pt x="14814" y="33684"/>
                  <a:pt x="15279" y="33684"/>
                </a:cubicBezTo>
                <a:cubicBezTo>
                  <a:pt x="15776" y="33684"/>
                  <a:pt x="16227" y="34192"/>
                  <a:pt x="16778" y="35216"/>
                </a:cubicBezTo>
                <a:cubicBezTo>
                  <a:pt x="19911" y="41125"/>
                  <a:pt x="23060" y="47033"/>
                  <a:pt x="26192" y="52959"/>
                </a:cubicBezTo>
                <a:cubicBezTo>
                  <a:pt x="26632" y="53772"/>
                  <a:pt x="27072" y="54568"/>
                  <a:pt x="27563" y="55431"/>
                </a:cubicBezTo>
                <a:cubicBezTo>
                  <a:pt x="30831" y="53196"/>
                  <a:pt x="34014" y="51012"/>
                  <a:pt x="37230" y="48794"/>
                </a:cubicBezTo>
                <a:cubicBezTo>
                  <a:pt x="36909" y="48405"/>
                  <a:pt x="36672" y="48100"/>
                  <a:pt x="36418" y="47795"/>
                </a:cubicBezTo>
                <a:cubicBezTo>
                  <a:pt x="31931" y="42327"/>
                  <a:pt x="27445" y="36875"/>
                  <a:pt x="22975" y="31407"/>
                </a:cubicBezTo>
                <a:cubicBezTo>
                  <a:pt x="22467" y="30763"/>
                  <a:pt x="21570" y="30204"/>
                  <a:pt x="22010" y="29206"/>
                </a:cubicBezTo>
                <a:cubicBezTo>
                  <a:pt x="22467" y="28190"/>
                  <a:pt x="23517" y="28342"/>
                  <a:pt x="24363" y="28224"/>
                </a:cubicBezTo>
                <a:cubicBezTo>
                  <a:pt x="28934" y="27546"/>
                  <a:pt x="33506" y="26920"/>
                  <a:pt x="38399" y="26226"/>
                </a:cubicBezTo>
                <a:cubicBezTo>
                  <a:pt x="25531" y="17439"/>
                  <a:pt x="12884" y="8804"/>
                  <a:pt x="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p:cNvSpPr txBox="1"/>
          <p:nvPr/>
        </p:nvSpPr>
        <p:spPr>
          <a:xfrm>
            <a:off x="1013850" y="1682947"/>
            <a:ext cx="6882620" cy="2041456"/>
          </a:xfrm>
          <a:prstGeom prst="rect">
            <a:avLst/>
          </a:prstGeom>
          <a:noFill/>
        </p:spPr>
        <p:txBody>
          <a:bodyPr wrap="square" rtlCol="0">
            <a:spAutoFit/>
          </a:bodyPr>
          <a:lstStyle/>
          <a:p>
            <a:pPr algn="ctr">
              <a:lnSpc>
                <a:spcPct val="150000"/>
              </a:lnSpc>
            </a:pPr>
            <a:r>
              <a:rPr lang="en-US" sz="4500" b="1" smtClean="0">
                <a:solidFill>
                  <a:srgbClr val="6E5A4B"/>
                </a:solidFill>
              </a:rPr>
              <a:t>CẢM ƠN CẢ LỚP </a:t>
            </a:r>
          </a:p>
          <a:p>
            <a:pPr algn="ctr">
              <a:lnSpc>
                <a:spcPct val="150000"/>
              </a:lnSpc>
            </a:pPr>
            <a:r>
              <a:rPr lang="en-US" sz="4500" b="1" smtClean="0">
                <a:solidFill>
                  <a:srgbClr val="6E5A4B"/>
                </a:solidFill>
              </a:rPr>
              <a:t>ĐÃ LẮNG NGHE!</a:t>
            </a:r>
            <a:endParaRPr lang="vi-VN" sz="4500" b="1">
              <a:solidFill>
                <a:srgbClr val="6E5A4B"/>
              </a:solidFill>
            </a:endParaRPr>
          </a:p>
        </p:txBody>
      </p:sp>
    </p:spTree>
    <p:extLst>
      <p:ext uri="{BB962C8B-B14F-4D97-AF65-F5344CB8AC3E}">
        <p14:creationId xmlns:p14="http://schemas.microsoft.com/office/powerpoint/2010/main" val="1802067769"/>
      </p:ext>
    </p:extLst>
  </p:cSld>
  <p:clrMapOvr>
    <a:masterClrMapping/>
  </p:clrMapOvr>
  <p:transition spd="med">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grpSp>
        <p:nvGrpSpPr>
          <p:cNvPr id="14" name="Group 13"/>
          <p:cNvGrpSpPr/>
          <p:nvPr/>
        </p:nvGrpSpPr>
        <p:grpSpPr>
          <a:xfrm>
            <a:off x="2835742" y="1566300"/>
            <a:ext cx="797075" cy="798100"/>
            <a:chOff x="1552650" y="3548225"/>
            <a:chExt cx="797075" cy="798100"/>
          </a:xfrm>
        </p:grpSpPr>
        <p:sp>
          <p:nvSpPr>
            <p:cNvPr id="1589"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smtClean="0">
                  <a:solidFill>
                    <a:schemeClr val="dk1"/>
                  </a:solidFill>
                  <a:latin typeface="Arial" panose="020B0604020202020204" pitchFamily="34" charset="0"/>
                  <a:ea typeface="Big Shoulders Text Medium"/>
                  <a:cs typeface="Arial" panose="020B0604020202020204" pitchFamily="34" charset="0"/>
                  <a:sym typeface="Big Shoulders Text Medium"/>
                </a:rPr>
                <a:t>1</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1600" name="Google Shape;1600;p74"/>
          <p:cNvCxnSpPr>
            <a:stCxn id="1591" idx="2"/>
            <a:endCxn id="9" idx="0"/>
          </p:cNvCxnSpPr>
          <p:nvPr/>
        </p:nvCxnSpPr>
        <p:spPr>
          <a:xfrm>
            <a:off x="3205342" y="2364400"/>
            <a:ext cx="0" cy="234823"/>
          </a:xfrm>
          <a:prstGeom prst="straightConnector1">
            <a:avLst/>
          </a:prstGeom>
          <a:noFill/>
          <a:ln w="9525" cap="flat" cmpd="sng">
            <a:solidFill>
              <a:schemeClr val="dk1"/>
            </a:solidFill>
            <a:prstDash val="solid"/>
            <a:round/>
            <a:headEnd type="none" w="med" len="med"/>
            <a:tailEnd type="none" w="med" len="med"/>
          </a:ln>
        </p:spPr>
      </p:cxnSp>
      <p:sp>
        <p:nvSpPr>
          <p:cNvPr id="1606" name="Google Shape;1606;p74"/>
          <p:cNvSpPr/>
          <p:nvPr/>
        </p:nvSpPr>
        <p:spPr>
          <a:xfrm rot="761902" flipH="1">
            <a:off x="374559" y="4020580"/>
            <a:ext cx="619259" cy="893949"/>
          </a:xfrm>
          <a:custGeom>
            <a:avLst/>
            <a:gdLst/>
            <a:ahLst/>
            <a:cxnLst/>
            <a:rect l="l" t="t" r="r" b="b"/>
            <a:pathLst>
              <a:path w="38399" h="55432" extrusionOk="0">
                <a:moveTo>
                  <a:pt x="0" y="0"/>
                </a:moveTo>
                <a:lnTo>
                  <a:pt x="0" y="0"/>
                </a:lnTo>
                <a:cubicBezTo>
                  <a:pt x="1829" y="15424"/>
                  <a:pt x="3606" y="30526"/>
                  <a:pt x="5418" y="45882"/>
                </a:cubicBezTo>
                <a:cubicBezTo>
                  <a:pt x="5858" y="45340"/>
                  <a:pt x="6112" y="45036"/>
                  <a:pt x="6332" y="44731"/>
                </a:cubicBezTo>
                <a:cubicBezTo>
                  <a:pt x="8770" y="41497"/>
                  <a:pt x="11208" y="38247"/>
                  <a:pt x="13646" y="35013"/>
                </a:cubicBezTo>
                <a:cubicBezTo>
                  <a:pt x="14309" y="34129"/>
                  <a:pt x="14814" y="33684"/>
                  <a:pt x="15279" y="33684"/>
                </a:cubicBezTo>
                <a:cubicBezTo>
                  <a:pt x="15776" y="33684"/>
                  <a:pt x="16227" y="34192"/>
                  <a:pt x="16778" y="35216"/>
                </a:cubicBezTo>
                <a:cubicBezTo>
                  <a:pt x="19911" y="41125"/>
                  <a:pt x="23060" y="47033"/>
                  <a:pt x="26192" y="52959"/>
                </a:cubicBezTo>
                <a:cubicBezTo>
                  <a:pt x="26632" y="53772"/>
                  <a:pt x="27072" y="54568"/>
                  <a:pt x="27563" y="55431"/>
                </a:cubicBezTo>
                <a:cubicBezTo>
                  <a:pt x="30831" y="53196"/>
                  <a:pt x="34014" y="51012"/>
                  <a:pt x="37230" y="48794"/>
                </a:cubicBezTo>
                <a:cubicBezTo>
                  <a:pt x="36909" y="48405"/>
                  <a:pt x="36672" y="48100"/>
                  <a:pt x="36418" y="47795"/>
                </a:cubicBezTo>
                <a:cubicBezTo>
                  <a:pt x="31931" y="42327"/>
                  <a:pt x="27445" y="36875"/>
                  <a:pt x="22975" y="31407"/>
                </a:cubicBezTo>
                <a:cubicBezTo>
                  <a:pt x="22467" y="30763"/>
                  <a:pt x="21570" y="30204"/>
                  <a:pt x="22010" y="29206"/>
                </a:cubicBezTo>
                <a:cubicBezTo>
                  <a:pt x="22467" y="28190"/>
                  <a:pt x="23517" y="28342"/>
                  <a:pt x="24363" y="28224"/>
                </a:cubicBezTo>
                <a:cubicBezTo>
                  <a:pt x="28934" y="27546"/>
                  <a:pt x="33506" y="26920"/>
                  <a:pt x="38399" y="26226"/>
                </a:cubicBezTo>
                <a:cubicBezTo>
                  <a:pt x="25531" y="17439"/>
                  <a:pt x="12884" y="8804"/>
                  <a:pt x="0"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74"/>
          <p:cNvSpPr/>
          <p:nvPr/>
        </p:nvSpPr>
        <p:spPr>
          <a:xfrm>
            <a:off x="8133430" y="1165945"/>
            <a:ext cx="668389" cy="664509"/>
          </a:xfrm>
          <a:custGeom>
            <a:avLst/>
            <a:gdLst/>
            <a:ahLst/>
            <a:cxnLst/>
            <a:rect l="l" t="t" r="r" b="b"/>
            <a:pathLst>
              <a:path w="32034" h="31848" extrusionOk="0">
                <a:moveTo>
                  <a:pt x="23619" y="1"/>
                </a:moveTo>
                <a:cubicBezTo>
                  <a:pt x="21604" y="1999"/>
                  <a:pt x="19522" y="4081"/>
                  <a:pt x="17439" y="6164"/>
                </a:cubicBezTo>
                <a:cubicBezTo>
                  <a:pt x="16878" y="6725"/>
                  <a:pt x="16463" y="7004"/>
                  <a:pt x="16046" y="7004"/>
                </a:cubicBezTo>
                <a:cubicBezTo>
                  <a:pt x="15633" y="7004"/>
                  <a:pt x="15219" y="6729"/>
                  <a:pt x="14663" y="6181"/>
                </a:cubicBezTo>
                <a:cubicBezTo>
                  <a:pt x="12563" y="4132"/>
                  <a:pt x="10447" y="2066"/>
                  <a:pt x="8483" y="153"/>
                </a:cubicBezTo>
                <a:cubicBezTo>
                  <a:pt x="5723" y="2845"/>
                  <a:pt x="2913" y="5605"/>
                  <a:pt x="69" y="8382"/>
                </a:cubicBezTo>
                <a:cubicBezTo>
                  <a:pt x="2100" y="10413"/>
                  <a:pt x="4166" y="12462"/>
                  <a:pt x="6231" y="14510"/>
                </a:cubicBezTo>
                <a:cubicBezTo>
                  <a:pt x="7450" y="15713"/>
                  <a:pt x="7450" y="16153"/>
                  <a:pt x="6265" y="17338"/>
                </a:cubicBezTo>
                <a:cubicBezTo>
                  <a:pt x="4183" y="19420"/>
                  <a:pt x="2100" y="21486"/>
                  <a:pt x="1" y="23568"/>
                </a:cubicBezTo>
                <a:cubicBezTo>
                  <a:pt x="2862" y="26396"/>
                  <a:pt x="5656" y="29139"/>
                  <a:pt x="8398" y="31847"/>
                </a:cubicBezTo>
                <a:cubicBezTo>
                  <a:pt x="10413" y="29883"/>
                  <a:pt x="12479" y="27852"/>
                  <a:pt x="14544" y="25820"/>
                </a:cubicBezTo>
                <a:cubicBezTo>
                  <a:pt x="15175" y="25198"/>
                  <a:pt x="15609" y="24885"/>
                  <a:pt x="16042" y="24885"/>
                </a:cubicBezTo>
                <a:cubicBezTo>
                  <a:pt x="16481" y="24885"/>
                  <a:pt x="16919" y="25206"/>
                  <a:pt x="17558" y="25854"/>
                </a:cubicBezTo>
                <a:cubicBezTo>
                  <a:pt x="19623" y="27903"/>
                  <a:pt x="21672" y="29968"/>
                  <a:pt x="23534" y="31830"/>
                </a:cubicBezTo>
                <a:cubicBezTo>
                  <a:pt x="26362" y="29054"/>
                  <a:pt x="29155" y="26311"/>
                  <a:pt x="32033" y="23484"/>
                </a:cubicBezTo>
                <a:cubicBezTo>
                  <a:pt x="29951" y="21435"/>
                  <a:pt x="27835" y="19336"/>
                  <a:pt x="25718" y="17253"/>
                </a:cubicBezTo>
                <a:cubicBezTo>
                  <a:pt x="24618" y="16153"/>
                  <a:pt x="24618" y="15746"/>
                  <a:pt x="25684" y="14680"/>
                </a:cubicBezTo>
                <a:cubicBezTo>
                  <a:pt x="27615" y="12750"/>
                  <a:pt x="29545" y="10820"/>
                  <a:pt x="31458" y="8873"/>
                </a:cubicBezTo>
                <a:cubicBezTo>
                  <a:pt x="31678" y="8669"/>
                  <a:pt x="31864" y="8415"/>
                  <a:pt x="31966" y="8314"/>
                </a:cubicBezTo>
                <a:cubicBezTo>
                  <a:pt x="29121" y="5486"/>
                  <a:pt x="26379" y="2744"/>
                  <a:pt x="23619"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6603981" y="181780"/>
            <a:ext cx="2334674" cy="142224"/>
            <a:chOff x="5752949" y="752051"/>
            <a:chExt cx="2334674" cy="142224"/>
          </a:xfrm>
        </p:grpSpPr>
        <p:sp>
          <p:nvSpPr>
            <p:cNvPr id="1610" name="Google Shape;1610;p74"/>
            <p:cNvSpPr/>
            <p:nvPr/>
          </p:nvSpPr>
          <p:spPr>
            <a:xfrm>
              <a:off x="7068704" y="752051"/>
              <a:ext cx="141328" cy="141328"/>
            </a:xfrm>
            <a:custGeom>
              <a:avLst/>
              <a:gdLst/>
              <a:ahLst/>
              <a:cxnLst/>
              <a:rect l="l" t="t" r="r" b="b"/>
              <a:pathLst>
                <a:path w="8043" h="8043" extrusionOk="0">
                  <a:moveTo>
                    <a:pt x="3353" y="1"/>
                  </a:moveTo>
                  <a:lnTo>
                    <a:pt x="3353" y="3387"/>
                  </a:lnTo>
                  <a:lnTo>
                    <a:pt x="1" y="3387"/>
                  </a:lnTo>
                  <a:cubicBezTo>
                    <a:pt x="35" y="3895"/>
                    <a:pt x="52" y="4267"/>
                    <a:pt x="86" y="4742"/>
                  </a:cubicBezTo>
                  <a:lnTo>
                    <a:pt x="3387" y="4742"/>
                  </a:lnTo>
                  <a:lnTo>
                    <a:pt x="3387" y="8043"/>
                  </a:lnTo>
                  <a:lnTo>
                    <a:pt x="4775" y="8043"/>
                  </a:lnTo>
                  <a:lnTo>
                    <a:pt x="4775" y="4674"/>
                  </a:lnTo>
                  <a:lnTo>
                    <a:pt x="8043" y="4674"/>
                  </a:lnTo>
                  <a:lnTo>
                    <a:pt x="8043" y="3336"/>
                  </a:lnTo>
                  <a:lnTo>
                    <a:pt x="4725" y="3336"/>
                  </a:lnTo>
                  <a:lnTo>
                    <a:pt x="47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4"/>
            <p:cNvSpPr/>
            <p:nvPr/>
          </p:nvSpPr>
          <p:spPr>
            <a:xfrm>
              <a:off x="6631999" y="752350"/>
              <a:ext cx="140730" cy="141028"/>
            </a:xfrm>
            <a:custGeom>
              <a:avLst/>
              <a:gdLst/>
              <a:ahLst/>
              <a:cxnLst/>
              <a:rect l="l" t="t" r="r" b="b"/>
              <a:pathLst>
                <a:path w="8009" h="8026" extrusionOk="0">
                  <a:moveTo>
                    <a:pt x="3235" y="1"/>
                  </a:moveTo>
                  <a:lnTo>
                    <a:pt x="3235" y="3387"/>
                  </a:lnTo>
                  <a:lnTo>
                    <a:pt x="1" y="3387"/>
                  </a:lnTo>
                  <a:lnTo>
                    <a:pt x="1" y="4708"/>
                  </a:lnTo>
                  <a:lnTo>
                    <a:pt x="3268" y="4708"/>
                  </a:lnTo>
                  <a:lnTo>
                    <a:pt x="3268" y="8026"/>
                  </a:lnTo>
                  <a:lnTo>
                    <a:pt x="4657" y="8026"/>
                  </a:lnTo>
                  <a:lnTo>
                    <a:pt x="4657" y="4674"/>
                  </a:lnTo>
                  <a:lnTo>
                    <a:pt x="8009" y="4674"/>
                  </a:lnTo>
                  <a:cubicBezTo>
                    <a:pt x="7975" y="4149"/>
                    <a:pt x="7958" y="3776"/>
                    <a:pt x="7941" y="3319"/>
                  </a:cubicBezTo>
                  <a:lnTo>
                    <a:pt x="4657" y="3319"/>
                  </a:lnTo>
                  <a:lnTo>
                    <a:pt x="46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4"/>
            <p:cNvSpPr/>
            <p:nvPr/>
          </p:nvSpPr>
          <p:spPr>
            <a:xfrm>
              <a:off x="6191727" y="752649"/>
              <a:ext cx="141626" cy="140730"/>
            </a:xfrm>
            <a:custGeom>
              <a:avLst/>
              <a:gdLst/>
              <a:ahLst/>
              <a:cxnLst/>
              <a:rect l="l" t="t" r="r" b="b"/>
              <a:pathLst>
                <a:path w="8060" h="8009" extrusionOk="0">
                  <a:moveTo>
                    <a:pt x="3370" y="1"/>
                  </a:moveTo>
                  <a:lnTo>
                    <a:pt x="3370" y="3319"/>
                  </a:lnTo>
                  <a:lnTo>
                    <a:pt x="1" y="3319"/>
                  </a:lnTo>
                  <a:cubicBezTo>
                    <a:pt x="34" y="3861"/>
                    <a:pt x="51" y="4233"/>
                    <a:pt x="68" y="4708"/>
                  </a:cubicBezTo>
                  <a:lnTo>
                    <a:pt x="3387" y="4708"/>
                  </a:lnTo>
                  <a:lnTo>
                    <a:pt x="3387" y="8009"/>
                  </a:lnTo>
                  <a:lnTo>
                    <a:pt x="4758" y="8009"/>
                  </a:lnTo>
                  <a:lnTo>
                    <a:pt x="4758" y="4657"/>
                  </a:lnTo>
                  <a:lnTo>
                    <a:pt x="8060" y="4657"/>
                  </a:lnTo>
                  <a:lnTo>
                    <a:pt x="8060" y="3302"/>
                  </a:lnTo>
                  <a:lnTo>
                    <a:pt x="4724" y="3302"/>
                  </a:lnTo>
                  <a:lnTo>
                    <a:pt x="47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4"/>
            <p:cNvSpPr/>
            <p:nvPr/>
          </p:nvSpPr>
          <p:spPr>
            <a:xfrm>
              <a:off x="7508097" y="752649"/>
              <a:ext cx="140730" cy="140449"/>
            </a:xfrm>
            <a:custGeom>
              <a:avLst/>
              <a:gdLst/>
              <a:ahLst/>
              <a:cxnLst/>
              <a:rect l="l" t="t" r="r" b="b"/>
              <a:pathLst>
                <a:path w="8009" h="7993" extrusionOk="0">
                  <a:moveTo>
                    <a:pt x="3302" y="1"/>
                  </a:moveTo>
                  <a:lnTo>
                    <a:pt x="3302" y="3302"/>
                  </a:lnTo>
                  <a:lnTo>
                    <a:pt x="0" y="3302"/>
                  </a:lnTo>
                  <a:lnTo>
                    <a:pt x="0" y="4708"/>
                  </a:lnTo>
                  <a:lnTo>
                    <a:pt x="3353" y="4708"/>
                  </a:lnTo>
                  <a:lnTo>
                    <a:pt x="3353" y="7992"/>
                  </a:lnTo>
                  <a:lnTo>
                    <a:pt x="4741" y="7992"/>
                  </a:lnTo>
                  <a:lnTo>
                    <a:pt x="4741" y="4657"/>
                  </a:lnTo>
                  <a:lnTo>
                    <a:pt x="8008" y="4657"/>
                  </a:lnTo>
                  <a:lnTo>
                    <a:pt x="8008" y="3302"/>
                  </a:lnTo>
                  <a:lnTo>
                    <a:pt x="4656" y="3302"/>
                  </a:lnTo>
                  <a:lnTo>
                    <a:pt x="4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4"/>
            <p:cNvSpPr/>
            <p:nvPr/>
          </p:nvSpPr>
          <p:spPr>
            <a:xfrm>
              <a:off x="5752949" y="752649"/>
              <a:ext cx="143401" cy="141626"/>
            </a:xfrm>
            <a:custGeom>
              <a:avLst/>
              <a:gdLst/>
              <a:ahLst/>
              <a:cxnLst/>
              <a:rect l="l" t="t" r="r" b="b"/>
              <a:pathLst>
                <a:path w="8161" h="8060" extrusionOk="0">
                  <a:moveTo>
                    <a:pt x="3386" y="1"/>
                  </a:moveTo>
                  <a:lnTo>
                    <a:pt x="3386" y="3353"/>
                  </a:lnTo>
                  <a:lnTo>
                    <a:pt x="0" y="3353"/>
                  </a:lnTo>
                  <a:cubicBezTo>
                    <a:pt x="17" y="3844"/>
                    <a:pt x="34" y="4217"/>
                    <a:pt x="68" y="4724"/>
                  </a:cubicBezTo>
                  <a:lnTo>
                    <a:pt x="3437" y="4724"/>
                  </a:lnTo>
                  <a:lnTo>
                    <a:pt x="3437" y="8060"/>
                  </a:lnTo>
                  <a:cubicBezTo>
                    <a:pt x="3945" y="8043"/>
                    <a:pt x="4317" y="8026"/>
                    <a:pt x="4774" y="7992"/>
                  </a:cubicBezTo>
                  <a:lnTo>
                    <a:pt x="4774" y="4657"/>
                  </a:lnTo>
                  <a:lnTo>
                    <a:pt x="8161" y="4657"/>
                  </a:lnTo>
                  <a:cubicBezTo>
                    <a:pt x="8144" y="4115"/>
                    <a:pt x="8127" y="3742"/>
                    <a:pt x="8093" y="3268"/>
                  </a:cubicBezTo>
                  <a:lnTo>
                    <a:pt x="4707" y="3268"/>
                  </a:lnTo>
                  <a:lnTo>
                    <a:pt x="47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4"/>
            <p:cNvSpPr/>
            <p:nvPr/>
          </p:nvSpPr>
          <p:spPr>
            <a:xfrm>
              <a:off x="7946576" y="752649"/>
              <a:ext cx="141047" cy="140730"/>
            </a:xfrm>
            <a:custGeom>
              <a:avLst/>
              <a:gdLst/>
              <a:ahLst/>
              <a:cxnLst/>
              <a:rect l="l" t="t" r="r" b="b"/>
              <a:pathLst>
                <a:path w="8027" h="8009" extrusionOk="0">
                  <a:moveTo>
                    <a:pt x="3319" y="1"/>
                  </a:moveTo>
                  <a:lnTo>
                    <a:pt x="3319" y="3336"/>
                  </a:lnTo>
                  <a:lnTo>
                    <a:pt x="1" y="3336"/>
                  </a:lnTo>
                  <a:lnTo>
                    <a:pt x="1" y="4674"/>
                  </a:lnTo>
                  <a:lnTo>
                    <a:pt x="3336" y="4674"/>
                  </a:lnTo>
                  <a:lnTo>
                    <a:pt x="3336" y="8009"/>
                  </a:lnTo>
                  <a:lnTo>
                    <a:pt x="4674" y="8009"/>
                  </a:lnTo>
                  <a:lnTo>
                    <a:pt x="4674" y="4674"/>
                  </a:lnTo>
                  <a:lnTo>
                    <a:pt x="8026" y="4674"/>
                  </a:lnTo>
                  <a:lnTo>
                    <a:pt x="8026" y="3302"/>
                  </a:lnTo>
                  <a:lnTo>
                    <a:pt x="4674" y="3302"/>
                  </a:lnTo>
                  <a:lnTo>
                    <a:pt x="46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extBox 50"/>
          <p:cNvSpPr txBox="1"/>
          <p:nvPr/>
        </p:nvSpPr>
        <p:spPr>
          <a:xfrm>
            <a:off x="0" y="512527"/>
            <a:ext cx="9144000" cy="630942"/>
          </a:xfrm>
          <a:prstGeom prst="rect">
            <a:avLst/>
          </a:prstGeom>
          <a:noFill/>
        </p:spPr>
        <p:txBody>
          <a:bodyPr wrap="square" rtlCol="0">
            <a:spAutoFit/>
          </a:bodyPr>
          <a:lstStyle/>
          <a:p>
            <a:pPr algn="ctr"/>
            <a:r>
              <a:rPr lang="en-US" sz="3500" b="1" smtClean="0">
                <a:solidFill>
                  <a:srgbClr val="191919"/>
                </a:solidFill>
              </a:rPr>
              <a:t>NỘI DUNG BÀI HỌC</a:t>
            </a:r>
            <a:endParaRPr lang="en-US" sz="3500" b="1">
              <a:solidFill>
                <a:srgbClr val="191919"/>
              </a:solidFill>
            </a:endParaRPr>
          </a:p>
        </p:txBody>
      </p:sp>
      <p:sp>
        <p:nvSpPr>
          <p:cNvPr id="9" name="Rectangle 8"/>
          <p:cNvSpPr/>
          <p:nvPr/>
        </p:nvSpPr>
        <p:spPr>
          <a:xfrm>
            <a:off x="2138542" y="2599223"/>
            <a:ext cx="2133600" cy="204897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t>Nghề nghiệp trong tin học</a:t>
            </a:r>
            <a:endParaRPr lang="en-US" sz="2300"/>
          </a:p>
        </p:txBody>
      </p:sp>
      <p:grpSp>
        <p:nvGrpSpPr>
          <p:cNvPr id="23" name="Group 22"/>
          <p:cNvGrpSpPr/>
          <p:nvPr/>
        </p:nvGrpSpPr>
        <p:grpSpPr>
          <a:xfrm>
            <a:off x="5747985" y="1566300"/>
            <a:ext cx="797075" cy="798100"/>
            <a:chOff x="1552650" y="3548225"/>
            <a:chExt cx="797075" cy="798100"/>
          </a:xfrm>
        </p:grpSpPr>
        <p:sp>
          <p:nvSpPr>
            <p:cNvPr id="24" name="Google Shape;1589;p74"/>
            <p:cNvSpPr/>
            <p:nvPr/>
          </p:nvSpPr>
          <p:spPr>
            <a:xfrm>
              <a:off x="1610525" y="3548225"/>
              <a:ext cx="739200" cy="739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591;p74"/>
            <p:cNvSpPr/>
            <p:nvPr/>
          </p:nvSpPr>
          <p:spPr>
            <a:xfrm>
              <a:off x="1552650" y="3607125"/>
              <a:ext cx="739200" cy="7392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Arial" panose="020B0604020202020204" pitchFamily="34" charset="0"/>
                  <a:ea typeface="Big Shoulders Text Medium"/>
                  <a:cs typeface="Arial" panose="020B0604020202020204" pitchFamily="34" charset="0"/>
                  <a:sym typeface="Big Shoulders Text Medium"/>
                </a:rPr>
                <a:t>2</a:t>
              </a:r>
              <a:endParaRPr sz="3000" b="1">
                <a:solidFill>
                  <a:schemeClr val="dk1"/>
                </a:solidFill>
                <a:latin typeface="Arial" panose="020B0604020202020204" pitchFamily="34" charset="0"/>
                <a:ea typeface="Big Shoulders Text Medium"/>
                <a:cs typeface="Arial" panose="020B0604020202020204" pitchFamily="34" charset="0"/>
                <a:sym typeface="Big Shoulders Text Medium"/>
              </a:endParaRPr>
            </a:p>
          </p:txBody>
        </p:sp>
      </p:grpSp>
      <p:cxnSp>
        <p:nvCxnSpPr>
          <p:cNvPr id="26" name="Google Shape;1600;p74"/>
          <p:cNvCxnSpPr>
            <a:stCxn id="25" idx="2"/>
            <a:endCxn id="27" idx="0"/>
          </p:cNvCxnSpPr>
          <p:nvPr/>
        </p:nvCxnSpPr>
        <p:spPr>
          <a:xfrm>
            <a:off x="6117585" y="2364400"/>
            <a:ext cx="0" cy="234823"/>
          </a:xfrm>
          <a:prstGeom prst="straightConnector1">
            <a:avLst/>
          </a:prstGeom>
          <a:noFill/>
          <a:ln w="9525" cap="flat" cmpd="sng">
            <a:solidFill>
              <a:schemeClr val="dk1"/>
            </a:solidFill>
            <a:prstDash val="solid"/>
            <a:round/>
            <a:headEnd type="none" w="med" len="med"/>
            <a:tailEnd type="none" w="med" len="med"/>
          </a:ln>
        </p:spPr>
      </p:cxnSp>
      <p:sp>
        <p:nvSpPr>
          <p:cNvPr id="27" name="Rectangle 26"/>
          <p:cNvSpPr/>
          <p:nvPr/>
        </p:nvSpPr>
        <p:spPr>
          <a:xfrm>
            <a:off x="5050785" y="2599223"/>
            <a:ext cx="2133600" cy="2048977"/>
          </a:xfrm>
          <a:prstGeom prst="rect">
            <a:avLst/>
          </a:prstGeom>
          <a:solidFill>
            <a:srgbClr val="6E5A4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a:t>Tin học </a:t>
            </a:r>
            <a:r>
              <a:rPr lang="en-US" sz="2300"/>
              <a:t>và </a:t>
            </a:r>
            <a:endParaRPr lang="en-US" sz="2300" smtClean="0"/>
          </a:p>
          <a:p>
            <a:pPr algn="ctr">
              <a:lnSpc>
                <a:spcPct val="150000"/>
              </a:lnSpc>
            </a:pPr>
            <a:r>
              <a:rPr lang="en-US" sz="2300" smtClean="0"/>
              <a:t>thế </a:t>
            </a:r>
            <a:r>
              <a:rPr lang="en-US" sz="2300"/>
              <a:t>giới </a:t>
            </a:r>
            <a:endParaRPr lang="en-US" sz="2300" smtClean="0"/>
          </a:p>
          <a:p>
            <a:pPr algn="ctr">
              <a:lnSpc>
                <a:spcPct val="150000"/>
              </a:lnSpc>
            </a:pPr>
            <a:r>
              <a:rPr lang="en-US" sz="2300" smtClean="0"/>
              <a:t>nghề </a:t>
            </a:r>
            <a:r>
              <a:rPr lang="en-US" sz="2300"/>
              <a:t>nghiệp</a:t>
            </a:r>
            <a:endParaRPr lang="en-US" sz="2300"/>
          </a:p>
        </p:txBody>
      </p:sp>
    </p:spTree>
    <p:extLst>
      <p:ext uri="{BB962C8B-B14F-4D97-AF65-F5344CB8AC3E}">
        <p14:creationId xmlns:p14="http://schemas.microsoft.com/office/powerpoint/2010/main" val="3151270428"/>
      </p:ext>
    </p:extLst>
  </p:cSld>
  <p:clrMapOvr>
    <a:masterClrMapping/>
  </p:clrMapOvr>
  <p:transition spd="med">
    <p:comb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026" name="Picture 2" descr="https://rgb.vn/wp-content/uploads/2020/10/rgb_fpt-arena-lua-cho-may-tinh-do-hoa.jpg"/>
          <p:cNvPicPr>
            <a:picLocks noChangeAspect="1" noChangeArrowheads="1"/>
          </p:cNvPicPr>
          <p:nvPr/>
        </p:nvPicPr>
        <p:blipFill rotWithShape="1">
          <a:blip r:embed="rId3">
            <a:extLst>
              <a:ext uri="{28A0092B-C50C-407E-A947-70E740481C1C}">
                <a14:useLocalDpi xmlns:a14="http://schemas.microsoft.com/office/drawing/2010/main" val="0"/>
              </a:ext>
            </a:extLst>
          </a:blip>
          <a:srcRect t="15285" b="28920"/>
          <a:stretch/>
        </p:blipFill>
        <p:spPr bwMode="auto">
          <a:xfrm>
            <a:off x="0" y="0"/>
            <a:ext cx="9143999" cy="3410857"/>
          </a:xfrm>
          <a:prstGeom prst="rect">
            <a:avLst/>
          </a:prstGeom>
          <a:noFill/>
          <a:extLst>
            <a:ext uri="{909E8E84-426E-40DD-AFC4-6F175D3DCCD1}">
              <a14:hiddenFill xmlns:a14="http://schemas.microsoft.com/office/drawing/2010/main">
                <a:solidFill>
                  <a:srgbClr val="FFFFFF"/>
                </a:solidFill>
              </a14:hiddenFill>
            </a:ext>
          </a:extLst>
        </p:spPr>
      </p:pic>
      <p:sp>
        <p:nvSpPr>
          <p:cNvPr id="325" name="Google Shape;325;p34"/>
          <p:cNvSpPr/>
          <p:nvPr/>
        </p:nvSpPr>
        <p:spPr>
          <a:xfrm>
            <a:off x="7246493" y="2413542"/>
            <a:ext cx="1223100" cy="122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txBox="1">
            <a:spLocks noGrp="1"/>
          </p:cNvSpPr>
          <p:nvPr>
            <p:ph type="title" idx="2"/>
          </p:nvPr>
        </p:nvSpPr>
        <p:spPr>
          <a:xfrm>
            <a:off x="7116643" y="2510842"/>
            <a:ext cx="1223100" cy="12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1</a:t>
            </a:r>
            <a:endParaRPr/>
          </a:p>
        </p:txBody>
      </p:sp>
      <p:sp>
        <p:nvSpPr>
          <p:cNvPr id="35" name="TextBox 34"/>
          <p:cNvSpPr txBox="1"/>
          <p:nvPr/>
        </p:nvSpPr>
        <p:spPr>
          <a:xfrm>
            <a:off x="0" y="3859203"/>
            <a:ext cx="9143999" cy="840871"/>
          </a:xfrm>
          <a:prstGeom prst="rect">
            <a:avLst/>
          </a:prstGeom>
          <a:noFill/>
        </p:spPr>
        <p:txBody>
          <a:bodyPr wrap="square" rtlCol="0">
            <a:spAutoFit/>
          </a:bodyPr>
          <a:lstStyle/>
          <a:p>
            <a:pPr algn="ctr">
              <a:lnSpc>
                <a:spcPct val="150000"/>
              </a:lnSpc>
            </a:pPr>
            <a:r>
              <a:rPr lang="en-US" sz="3700" b="1" smtClean="0">
                <a:solidFill>
                  <a:srgbClr val="191919"/>
                </a:solidFill>
              </a:rPr>
              <a:t>NGHỀ NGHIỆP TRONG TIN HỌC</a:t>
            </a:r>
            <a:endParaRPr lang="en-US" sz="3700" b="1">
              <a:solidFill>
                <a:srgbClr val="191919"/>
              </a:solidFill>
            </a:endParaRPr>
          </a:p>
        </p:txBody>
      </p:sp>
    </p:spTree>
    <p:extLst>
      <p:ext uri="{BB962C8B-B14F-4D97-AF65-F5344CB8AC3E}">
        <p14:creationId xmlns:p14="http://schemas.microsoft.com/office/powerpoint/2010/main" val="3322991054"/>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1608" y="209790"/>
            <a:ext cx="8560779" cy="4160097"/>
            <a:chOff x="291608" y="209790"/>
            <a:chExt cx="8560779" cy="4160097"/>
          </a:xfrm>
        </p:grpSpPr>
        <p:sp>
          <p:nvSpPr>
            <p:cNvPr id="9" name="TextBox 8">
              <a:extLst>
                <a:ext uri="{FF2B5EF4-FFF2-40B4-BE49-F238E27FC236}">
                  <a16:creationId xmlns:a16="http://schemas.microsoft.com/office/drawing/2014/main" id="{58BF82CB-E299-4C86-B4F8-AB2757D1816A}"/>
                </a:ext>
              </a:extLst>
            </p:cNvPr>
            <p:cNvSpPr txBox="1"/>
            <p:nvPr/>
          </p:nvSpPr>
          <p:spPr>
            <a:xfrm>
              <a:off x="3334115" y="209790"/>
              <a:ext cx="2475766" cy="580073"/>
            </a:xfrm>
            <a:prstGeom prst="plaque">
              <a:avLst/>
            </a:prstGeom>
            <a:solidFill>
              <a:schemeClr val="accent5">
                <a:lumMod val="60000"/>
                <a:lumOff val="40000"/>
              </a:schemeClr>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gn="ctr"/>
              <a:r>
                <a:rPr lang="en-US" sz="2300" b="1" smtClean="0">
                  <a:effectLst/>
                  <a:latin typeface="+mn-lt"/>
                  <a:ea typeface="Calibri" panose="020F0502020204030204" pitchFamily="34" charset="0"/>
                  <a:cs typeface="Times New Roman" panose="02020603050405020304" pitchFamily="18" charset="0"/>
                </a:rPr>
                <a:t>HOẠT ĐỘNG 1</a:t>
              </a:r>
              <a:endParaRPr lang="vi-VN" sz="2300" b="1" dirty="0">
                <a:effectLst/>
                <a:latin typeface="+mn-lt"/>
                <a:ea typeface="Calibri" panose="020F0502020204030204" pitchFamily="34" charset="0"/>
                <a:cs typeface="Times New Roman" panose="02020603050405020304" pitchFamily="18" charset="0"/>
              </a:endParaRPr>
            </a:p>
          </p:txBody>
        </p:sp>
        <p:sp>
          <p:nvSpPr>
            <p:cNvPr id="11" name="TextBox 10"/>
            <p:cNvSpPr txBox="1"/>
            <p:nvPr/>
          </p:nvSpPr>
          <p:spPr>
            <a:xfrm>
              <a:off x="291608" y="1045900"/>
              <a:ext cx="8560779" cy="3323987"/>
            </a:xfrm>
            <a:prstGeom prst="rect">
              <a:avLst/>
            </a:prstGeom>
            <a:solidFill>
              <a:schemeClr val="accent5">
                <a:lumMod val="20000"/>
                <a:lumOff val="80000"/>
              </a:schemeClr>
            </a:solidFill>
          </p:spPr>
          <p:txBody>
            <a:bodyPr wrap="square" rtlCol="0">
              <a:spAutoFit/>
            </a:bodyPr>
            <a:lstStyle/>
            <a:p>
              <a:pPr algn="ctr">
                <a:lnSpc>
                  <a:spcPct val="150000"/>
                </a:lnSpc>
              </a:pPr>
              <a:r>
                <a:rPr lang="vi-VN" sz="2000" b="1">
                  <a:latin typeface="+mn-lt"/>
                </a:rPr>
                <a:t>Công việc đặc thù của người làm tin học</a:t>
              </a:r>
            </a:p>
            <a:p>
              <a:pPr algn="just">
                <a:lnSpc>
                  <a:spcPct val="150000"/>
                </a:lnSpc>
              </a:pPr>
              <a:r>
                <a:rPr lang="vi-VN" sz="2000">
                  <a:latin typeface="+mn-lt"/>
                </a:rPr>
                <a:t>Đoạn hội thoại ở hoạt động Khởi động cho biết ba bạn An, Minh, Khoa đang dự định cùng nhau làm một trò chơi trên máy tính. Mỗi bạn đều có sở thích và khả năng riêng. Em hãy trả lời các câu hỏi sau:</a:t>
              </a:r>
            </a:p>
            <a:p>
              <a:pPr algn="just">
                <a:lnSpc>
                  <a:spcPct val="150000"/>
                </a:lnSpc>
              </a:pPr>
              <a:r>
                <a:rPr lang="vi-VN" sz="2000">
                  <a:latin typeface="+mn-lt"/>
                </a:rPr>
                <a:t>1. Ba người bạn của chúng ta, sau này có thể làm những nghề nghiệp gì trong lĩnh vực tin học?</a:t>
              </a:r>
            </a:p>
            <a:p>
              <a:pPr algn="just">
                <a:lnSpc>
                  <a:spcPct val="150000"/>
                </a:lnSpc>
              </a:pPr>
              <a:r>
                <a:rPr lang="vi-VN" sz="2000">
                  <a:latin typeface="+mn-lt"/>
                </a:rPr>
                <a:t>2. Đặc thù công việc và sản phẩm chính của những nghề nghiệp đó là </a:t>
              </a:r>
              <a:r>
                <a:rPr lang="vi-VN" sz="2000">
                  <a:latin typeface="+mn-lt"/>
                </a:rPr>
                <a:t>gì</a:t>
              </a:r>
              <a:r>
                <a:rPr lang="vi-VN" sz="2000" smtClean="0">
                  <a:latin typeface="+mn-lt"/>
                </a:rPr>
                <a:t>?</a:t>
              </a:r>
              <a:endParaRPr lang="vi-VN" sz="2000">
                <a:latin typeface="+mn-lt"/>
              </a:endParaRPr>
            </a:p>
          </p:txBody>
        </p:sp>
        <p:pic>
          <p:nvPicPr>
            <p:cNvPr id="5" name="Picture 32"/>
            <p:cNvPicPr>
              <a:picLocks noChangeAspect="1"/>
            </p:cNvPicPr>
            <p:nvPr/>
          </p:nvPicPr>
          <p:blipFill>
            <a:blip r:embed="rId3"/>
            <a:srcRect/>
            <a:stretch>
              <a:fillRect/>
            </a:stretch>
          </p:blipFill>
          <p:spPr>
            <a:xfrm>
              <a:off x="7271281" y="352002"/>
              <a:ext cx="1479020" cy="1159182"/>
            </a:xfrm>
            <a:prstGeom prst="rect">
              <a:avLst/>
            </a:prstGeom>
          </p:spPr>
        </p:pic>
      </p:grpSp>
      <p:pic>
        <p:nvPicPr>
          <p:cNvPr id="6" name="Google Shape;220;p3"/>
          <p:cNvPicPr preferRelativeResize="0"/>
          <p:nvPr/>
        </p:nvPicPr>
        <p:blipFill rotWithShape="1">
          <a:blip r:embed="rId4">
            <a:alphaModFix/>
          </a:blip>
          <a:srcRect/>
          <a:stretch/>
        </p:blipFill>
        <p:spPr>
          <a:xfrm>
            <a:off x="131394" y="4735173"/>
            <a:ext cx="1363390" cy="328612"/>
          </a:xfrm>
          <a:prstGeom prst="rect">
            <a:avLst/>
          </a:prstGeom>
          <a:noFill/>
          <a:ln>
            <a:noFill/>
          </a:ln>
        </p:spPr>
      </p:pic>
    </p:spTree>
    <p:extLst>
      <p:ext uri="{BB962C8B-B14F-4D97-AF65-F5344CB8AC3E}">
        <p14:creationId xmlns:p14="http://schemas.microsoft.com/office/powerpoint/2010/main" val="392757299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31964" y="102433"/>
            <a:ext cx="7480067" cy="553998"/>
            <a:chOff x="605200" y="2456835"/>
            <a:chExt cx="7480067" cy="553998"/>
          </a:xfrm>
        </p:grpSpPr>
        <p:sp>
          <p:nvSpPr>
            <p:cNvPr id="10" name="TextBox 9"/>
            <p:cNvSpPr txBox="1"/>
            <p:nvPr/>
          </p:nvSpPr>
          <p:spPr>
            <a:xfrm>
              <a:off x="605200" y="2456835"/>
              <a:ext cx="7480067" cy="553998"/>
            </a:xfrm>
            <a:prstGeom prst="rect">
              <a:avLst/>
            </a:prstGeom>
            <a:noFill/>
          </p:spPr>
          <p:txBody>
            <a:bodyPr wrap="square" rtlCol="0">
              <a:spAutoFit/>
            </a:bodyPr>
            <a:lstStyle/>
            <a:p>
              <a:pPr lvl="1" algn="just">
                <a:lnSpc>
                  <a:spcPct val="150000"/>
                </a:lnSpc>
              </a:pPr>
              <a:r>
                <a:rPr lang="en-US" sz="2000" smtClean="0"/>
                <a:t>    </a:t>
              </a:r>
              <a:r>
                <a:rPr lang="vi-VN" sz="2000" b="1" smtClean="0">
                  <a:solidFill>
                    <a:srgbClr val="C00000"/>
                  </a:solidFill>
                </a:rPr>
                <a:t>Khoa</a:t>
              </a:r>
              <a:r>
                <a:rPr lang="vi-VN" sz="2000" b="1">
                  <a:solidFill>
                    <a:srgbClr val="C00000"/>
                  </a:solidFill>
                </a:rPr>
                <a:t>: </a:t>
              </a:r>
              <a:r>
                <a:rPr lang="vi-VN" sz="2000"/>
                <a:t>nhà chuyên môn về phân tích và phát triển phần mềm.</a:t>
              </a:r>
              <a:endParaRPr lang="en-US" sz="2000"/>
            </a:p>
          </p:txBody>
        </p:sp>
        <p:pic>
          <p:nvPicPr>
            <p:cNvPr id="11"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203433" y="656431"/>
            <a:ext cx="4825767" cy="3323987"/>
          </a:xfrm>
          <a:prstGeom prst="rect">
            <a:avLst/>
          </a:prstGeom>
          <a:noFill/>
        </p:spPr>
        <p:txBody>
          <a:bodyPr wrap="square" rtlCol="0">
            <a:spAutoFit/>
          </a:bodyPr>
          <a:lstStyle/>
          <a:p>
            <a:pPr algn="just">
              <a:lnSpc>
                <a:spcPct val="150000"/>
              </a:lnSpc>
            </a:pPr>
            <a:r>
              <a:rPr lang="vi-VN" sz="2000" b="1" i="1" smtClean="0">
                <a:solidFill>
                  <a:srgbClr val="002060"/>
                </a:solidFill>
              </a:rPr>
              <a:t>•</a:t>
            </a:r>
            <a:r>
              <a:rPr lang="en-US" sz="2000" b="1" i="1" smtClean="0">
                <a:solidFill>
                  <a:srgbClr val="002060"/>
                </a:solidFill>
              </a:rPr>
              <a:t> </a:t>
            </a:r>
            <a:r>
              <a:rPr lang="vi-VN" sz="2000" b="1" i="1" smtClean="0">
                <a:solidFill>
                  <a:srgbClr val="002060"/>
                </a:solidFill>
              </a:rPr>
              <a:t>Đặc </a:t>
            </a:r>
            <a:r>
              <a:rPr lang="vi-VN" sz="2000" b="1" i="1">
                <a:solidFill>
                  <a:srgbClr val="002060"/>
                </a:solidFill>
              </a:rPr>
              <a:t>thù công việc: </a:t>
            </a:r>
            <a:r>
              <a:rPr lang="vi-VN" sz="2000"/>
              <a:t>đòi hỏi nghiên cứu khoa học về hệ thống máy tính, thuật toán và cách biểu diễn các thuật thuật toán trong máy tính; sử dụng các mô hình toán học tạo ra những cách mới để biểu diễn, xử lí và trao đổi thông tin trong môi trường số.</a:t>
            </a:r>
            <a:endParaRPr lang="vi-VN" sz="2000"/>
          </a:p>
        </p:txBody>
      </p:sp>
      <p:sp>
        <p:nvSpPr>
          <p:cNvPr id="14" name="TextBox 13"/>
          <p:cNvSpPr txBox="1"/>
          <p:nvPr/>
        </p:nvSpPr>
        <p:spPr>
          <a:xfrm>
            <a:off x="203432" y="3980418"/>
            <a:ext cx="4825767" cy="1015663"/>
          </a:xfrm>
          <a:prstGeom prst="rect">
            <a:avLst/>
          </a:prstGeom>
          <a:noFill/>
        </p:spPr>
        <p:txBody>
          <a:bodyPr wrap="square" rtlCol="0">
            <a:spAutoFit/>
          </a:bodyPr>
          <a:lstStyle/>
          <a:p>
            <a:pPr algn="just">
              <a:lnSpc>
                <a:spcPct val="150000"/>
              </a:lnSpc>
            </a:pPr>
            <a:r>
              <a:rPr lang="vi-VN" sz="2000" b="1" i="1">
                <a:solidFill>
                  <a:srgbClr val="002060"/>
                </a:solidFill>
              </a:rPr>
              <a:t>•</a:t>
            </a:r>
            <a:r>
              <a:rPr lang="en-US" sz="2000" b="1" i="1">
                <a:solidFill>
                  <a:srgbClr val="002060"/>
                </a:solidFill>
              </a:rPr>
              <a:t> </a:t>
            </a:r>
            <a:r>
              <a:rPr lang="vi-VN" sz="2000" b="1" i="1" smtClean="0">
                <a:solidFill>
                  <a:srgbClr val="002060"/>
                </a:solidFill>
              </a:rPr>
              <a:t>Sản </a:t>
            </a:r>
            <a:r>
              <a:rPr lang="vi-VN" sz="2000" b="1" i="1">
                <a:solidFill>
                  <a:srgbClr val="002060"/>
                </a:solidFill>
              </a:rPr>
              <a:t>phẩm chính: </a:t>
            </a:r>
            <a:r>
              <a:rPr lang="vi-VN" sz="2000"/>
              <a:t>các ứng dụng, trang web, hệ thống và phần mềm.</a:t>
            </a:r>
            <a:endParaRPr lang="vi-VN" sz="2000"/>
          </a:p>
        </p:txBody>
      </p:sp>
      <p:pic>
        <p:nvPicPr>
          <p:cNvPr id="3074" name="Picture 2" descr="Định Hướng] Ngành Công Nghệ Phần Mềm | Khoa Công nghệ thông tin VNUA"/>
          <p:cNvPicPr>
            <a:picLocks noChangeAspect="1" noChangeArrowheads="1"/>
          </p:cNvPicPr>
          <p:nvPr/>
        </p:nvPicPr>
        <p:blipFill rotWithShape="1">
          <a:blip r:embed="rId3">
            <a:extLst>
              <a:ext uri="{28A0092B-C50C-407E-A947-70E740481C1C}">
                <a14:useLocalDpi xmlns:a14="http://schemas.microsoft.com/office/drawing/2010/main" val="0"/>
              </a:ext>
            </a:extLst>
          </a:blip>
          <a:srcRect t="12315" b="2654"/>
          <a:stretch/>
        </p:blipFill>
        <p:spPr bwMode="auto">
          <a:xfrm>
            <a:off x="5308600" y="840960"/>
            <a:ext cx="3835401" cy="2224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5308600" y="3039566"/>
            <a:ext cx="3835401" cy="2103934"/>
          </a:xfrm>
          <a:prstGeom prst="rect">
            <a:avLst/>
          </a:prstGeom>
        </p:spPr>
      </p:pic>
    </p:spTree>
    <p:extLst>
      <p:ext uri="{BB962C8B-B14F-4D97-AF65-F5344CB8AC3E}">
        <p14:creationId xmlns:p14="http://schemas.microsoft.com/office/powerpoint/2010/main" val="2759951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1)">
                                      <p:cBhvr>
                                        <p:cTn id="14" dur="500"/>
                                        <p:tgtEl>
                                          <p:spTgt spid="3074"/>
                                        </p:tgtEl>
                                      </p:cBhvr>
                                    </p:animEffect>
                                  </p:childTnLst>
                                </p:cTn>
                              </p:par>
                              <p:par>
                                <p:cTn id="15" presetID="21"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25697" y="308751"/>
            <a:ext cx="3203007" cy="553998"/>
            <a:chOff x="605200" y="2456835"/>
            <a:chExt cx="3203007" cy="553998"/>
          </a:xfrm>
        </p:grpSpPr>
        <p:sp>
          <p:nvSpPr>
            <p:cNvPr id="10" name="TextBox 9"/>
            <p:cNvSpPr txBox="1"/>
            <p:nvPr/>
          </p:nvSpPr>
          <p:spPr>
            <a:xfrm>
              <a:off x="605200" y="2456835"/>
              <a:ext cx="3203007" cy="553998"/>
            </a:xfrm>
            <a:prstGeom prst="rect">
              <a:avLst/>
            </a:prstGeom>
            <a:noFill/>
          </p:spPr>
          <p:txBody>
            <a:bodyPr wrap="square" rtlCol="0">
              <a:spAutoFit/>
            </a:bodyPr>
            <a:lstStyle/>
            <a:p>
              <a:pPr lvl="1" algn="just">
                <a:lnSpc>
                  <a:spcPct val="150000"/>
                </a:lnSpc>
              </a:pPr>
              <a:r>
                <a:rPr lang="en-US" sz="2000" smtClean="0"/>
                <a:t>    </a:t>
              </a:r>
              <a:r>
                <a:rPr lang="en-US" sz="2000" b="1" smtClean="0">
                  <a:solidFill>
                    <a:srgbClr val="C00000"/>
                  </a:solidFill>
                </a:rPr>
                <a:t>An</a:t>
              </a:r>
              <a:r>
                <a:rPr lang="vi-VN" sz="2000" b="1" smtClean="0">
                  <a:solidFill>
                    <a:srgbClr val="C00000"/>
                  </a:solidFill>
                </a:rPr>
                <a:t>: </a:t>
              </a:r>
              <a:r>
                <a:rPr lang="vi-VN" sz="2000" smtClean="0"/>
                <a:t>nhà </a:t>
              </a:r>
              <a:r>
                <a:rPr lang="vi-VN" sz="2000"/>
                <a:t>thiết kế </a:t>
              </a:r>
              <a:r>
                <a:rPr lang="vi-VN" sz="2000"/>
                <a:t>đồ </a:t>
              </a:r>
              <a:r>
                <a:rPr lang="vi-VN" sz="2000" smtClean="0"/>
                <a:t>họa</a:t>
              </a:r>
              <a:r>
                <a:rPr lang="en-US" sz="2000" smtClean="0"/>
                <a:t>.</a:t>
              </a:r>
              <a:endParaRPr lang="en-US" sz="2000"/>
            </a:p>
          </p:txBody>
        </p:sp>
        <p:pic>
          <p:nvPicPr>
            <p:cNvPr id="11"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406632" y="848167"/>
            <a:ext cx="4441139" cy="2862322"/>
          </a:xfrm>
          <a:prstGeom prst="rect">
            <a:avLst/>
          </a:prstGeom>
          <a:noFill/>
        </p:spPr>
        <p:txBody>
          <a:bodyPr wrap="square" rtlCol="0">
            <a:spAutoFit/>
          </a:bodyPr>
          <a:lstStyle/>
          <a:p>
            <a:pPr algn="just">
              <a:lnSpc>
                <a:spcPct val="150000"/>
              </a:lnSpc>
            </a:pPr>
            <a:r>
              <a:rPr lang="vi-VN" sz="2000" b="1" i="1" smtClean="0">
                <a:solidFill>
                  <a:srgbClr val="002060"/>
                </a:solidFill>
              </a:rPr>
              <a:t>•</a:t>
            </a:r>
            <a:r>
              <a:rPr lang="en-US" sz="2000" b="1" i="1" smtClean="0">
                <a:solidFill>
                  <a:srgbClr val="002060"/>
                </a:solidFill>
              </a:rPr>
              <a:t> </a:t>
            </a:r>
            <a:r>
              <a:rPr lang="vi-VN" sz="2000" b="1" i="1" smtClean="0">
                <a:solidFill>
                  <a:srgbClr val="002060"/>
                </a:solidFill>
              </a:rPr>
              <a:t>Đặc </a:t>
            </a:r>
            <a:r>
              <a:rPr lang="vi-VN" sz="2000" b="1" i="1">
                <a:solidFill>
                  <a:srgbClr val="002060"/>
                </a:solidFill>
              </a:rPr>
              <a:t>thù công việc</a:t>
            </a:r>
            <a:r>
              <a:rPr lang="vi-VN" sz="2000" b="1" i="1">
                <a:solidFill>
                  <a:srgbClr val="002060"/>
                </a:solidFill>
              </a:rPr>
              <a:t>: </a:t>
            </a:r>
            <a:r>
              <a:rPr lang="vi-VN" sz="2000" smtClean="0"/>
              <a:t>lí </a:t>
            </a:r>
            <a:r>
              <a:rPr lang="vi-VN" sz="2000"/>
              <a:t>thuyết khoa học máy tính, sử dụng phương tiện và công cụ công nghệ thông tin để giải quyết vấn đề thực tế trong các lĩnh vực khác như ý tế, giáo dục, thương mại, truyền thông,...</a:t>
            </a:r>
            <a:endParaRPr lang="vi-VN" sz="2000"/>
          </a:p>
        </p:txBody>
      </p:sp>
      <p:sp>
        <p:nvSpPr>
          <p:cNvPr id="14" name="TextBox 13"/>
          <p:cNvSpPr txBox="1"/>
          <p:nvPr/>
        </p:nvSpPr>
        <p:spPr>
          <a:xfrm>
            <a:off x="406632" y="3762704"/>
            <a:ext cx="4441139" cy="1015663"/>
          </a:xfrm>
          <a:prstGeom prst="rect">
            <a:avLst/>
          </a:prstGeom>
          <a:noFill/>
        </p:spPr>
        <p:txBody>
          <a:bodyPr wrap="square" rtlCol="0">
            <a:spAutoFit/>
          </a:bodyPr>
          <a:lstStyle/>
          <a:p>
            <a:pPr algn="just">
              <a:lnSpc>
                <a:spcPct val="150000"/>
              </a:lnSpc>
            </a:pPr>
            <a:r>
              <a:rPr lang="vi-VN" sz="2000" b="1" i="1">
                <a:solidFill>
                  <a:srgbClr val="002060"/>
                </a:solidFill>
              </a:rPr>
              <a:t>•</a:t>
            </a:r>
            <a:r>
              <a:rPr lang="en-US" sz="2000" b="1" i="1">
                <a:solidFill>
                  <a:srgbClr val="002060"/>
                </a:solidFill>
              </a:rPr>
              <a:t> </a:t>
            </a:r>
            <a:r>
              <a:rPr lang="vi-VN" sz="2000" b="1" i="1" smtClean="0">
                <a:solidFill>
                  <a:srgbClr val="002060"/>
                </a:solidFill>
              </a:rPr>
              <a:t>Sản </a:t>
            </a:r>
            <a:r>
              <a:rPr lang="vi-VN" sz="2000" b="1" i="1">
                <a:solidFill>
                  <a:srgbClr val="002060"/>
                </a:solidFill>
              </a:rPr>
              <a:t>phẩm chính</a:t>
            </a:r>
            <a:r>
              <a:rPr lang="vi-VN" sz="2000" b="1" i="1">
                <a:solidFill>
                  <a:srgbClr val="002060"/>
                </a:solidFill>
              </a:rPr>
              <a:t>: </a:t>
            </a:r>
            <a:r>
              <a:rPr lang="vi-VN" sz="2000"/>
              <a:t>đồ họa trang web, game và đa </a:t>
            </a:r>
            <a:r>
              <a:rPr lang="vi-VN" sz="2000"/>
              <a:t>phương </a:t>
            </a:r>
            <a:r>
              <a:rPr lang="vi-VN" sz="2000" smtClean="0"/>
              <a:t>tiện</a:t>
            </a:r>
            <a:r>
              <a:rPr lang="en-US" sz="2000" smtClean="0"/>
              <a:t>.</a:t>
            </a:r>
            <a:endParaRPr lang="vi-VN" sz="2000"/>
          </a:p>
        </p:txBody>
      </p:sp>
      <p:pic>
        <p:nvPicPr>
          <p:cNvPr id="4098" name="Picture 2" descr="https://caodangvietmyhanoi.edu.vn/upload_images/images/2022/07/05/muc-luong-nganh-thiet-ke-do-hoa-tai-viet-nam-hien-nay.jpg"/>
          <p:cNvPicPr>
            <a:picLocks noChangeAspect="1" noChangeArrowheads="1"/>
          </p:cNvPicPr>
          <p:nvPr/>
        </p:nvPicPr>
        <p:blipFill rotWithShape="1">
          <a:blip r:embed="rId3">
            <a:extLst>
              <a:ext uri="{28A0092B-C50C-407E-A947-70E740481C1C}">
                <a14:useLocalDpi xmlns:a14="http://schemas.microsoft.com/office/drawing/2010/main" val="0"/>
              </a:ext>
            </a:extLst>
          </a:blip>
          <a:srcRect l="6132"/>
          <a:stretch/>
        </p:blipFill>
        <p:spPr bwMode="auto">
          <a:xfrm>
            <a:off x="5167530" y="-1"/>
            <a:ext cx="3976470" cy="28373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hoasen.edu.vn/demontfort/wp-content/uploads/sites/59/2024/10/hinh-1.jpg"/>
          <p:cNvPicPr>
            <a:picLocks noChangeAspect="1" noChangeArrowheads="1"/>
          </p:cNvPicPr>
          <p:nvPr/>
        </p:nvPicPr>
        <p:blipFill rotWithShape="1">
          <a:blip r:embed="rId4">
            <a:extLst>
              <a:ext uri="{28A0092B-C50C-407E-A947-70E740481C1C}">
                <a14:useLocalDpi xmlns:a14="http://schemas.microsoft.com/office/drawing/2010/main" val="0"/>
              </a:ext>
            </a:extLst>
          </a:blip>
          <a:srcRect l="3007"/>
          <a:stretch/>
        </p:blipFill>
        <p:spPr bwMode="auto">
          <a:xfrm>
            <a:off x="5167530" y="2837387"/>
            <a:ext cx="3976470" cy="230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413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heel(1)">
                                      <p:cBhvr>
                                        <p:cTn id="14" dur="500"/>
                                        <p:tgtEl>
                                          <p:spTgt spid="4098"/>
                                        </p:tgtEl>
                                      </p:cBhvr>
                                    </p:animEffect>
                                  </p:childTnLst>
                                </p:cTn>
                              </p:par>
                              <p:par>
                                <p:cTn id="15" presetID="21" presetClass="entr" presetSubtype="1"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heel(1)">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722648" y="181751"/>
            <a:ext cx="3698703" cy="553998"/>
            <a:chOff x="605200" y="2456835"/>
            <a:chExt cx="3698703" cy="553998"/>
          </a:xfrm>
        </p:grpSpPr>
        <p:sp>
          <p:nvSpPr>
            <p:cNvPr id="10" name="TextBox 9"/>
            <p:cNvSpPr txBox="1"/>
            <p:nvPr/>
          </p:nvSpPr>
          <p:spPr>
            <a:xfrm>
              <a:off x="605200" y="2456835"/>
              <a:ext cx="3698703" cy="553998"/>
            </a:xfrm>
            <a:prstGeom prst="rect">
              <a:avLst/>
            </a:prstGeom>
            <a:noFill/>
          </p:spPr>
          <p:txBody>
            <a:bodyPr wrap="square" rtlCol="0">
              <a:spAutoFit/>
            </a:bodyPr>
            <a:lstStyle/>
            <a:p>
              <a:pPr lvl="1" algn="just">
                <a:lnSpc>
                  <a:spcPct val="150000"/>
                </a:lnSpc>
              </a:pPr>
              <a:r>
                <a:rPr lang="en-US" sz="2000" smtClean="0"/>
                <a:t>    </a:t>
              </a:r>
              <a:r>
                <a:rPr lang="en-US" sz="2000" b="1" smtClean="0">
                  <a:solidFill>
                    <a:srgbClr val="C00000"/>
                  </a:solidFill>
                </a:rPr>
                <a:t>Minh</a:t>
              </a:r>
              <a:r>
                <a:rPr lang="vi-VN" sz="2000" b="1" smtClean="0">
                  <a:solidFill>
                    <a:srgbClr val="C00000"/>
                  </a:solidFill>
                </a:rPr>
                <a:t>: </a:t>
              </a:r>
              <a:r>
                <a:rPr lang="vi-VN" sz="2000" smtClean="0"/>
                <a:t>nhà </a:t>
              </a:r>
              <a:r>
                <a:rPr lang="vi-VN" sz="2000"/>
                <a:t>quản trị </a:t>
              </a:r>
              <a:r>
                <a:rPr lang="vi-VN" sz="2000"/>
                <a:t>hệ </a:t>
              </a:r>
              <a:r>
                <a:rPr lang="vi-VN" sz="2000" smtClean="0"/>
                <a:t>thống</a:t>
              </a:r>
              <a:r>
                <a:rPr lang="en-US" sz="2000" smtClean="0"/>
                <a:t>.</a:t>
              </a:r>
              <a:endParaRPr lang="en-US" sz="2000"/>
            </a:p>
          </p:txBody>
        </p:sp>
        <p:pic>
          <p:nvPicPr>
            <p:cNvPr id="11"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215899" y="735749"/>
            <a:ext cx="8712200" cy="1477328"/>
          </a:xfrm>
          <a:prstGeom prst="rect">
            <a:avLst/>
          </a:prstGeom>
          <a:noFill/>
        </p:spPr>
        <p:txBody>
          <a:bodyPr wrap="square" rtlCol="0">
            <a:spAutoFit/>
          </a:bodyPr>
          <a:lstStyle/>
          <a:p>
            <a:pPr algn="just">
              <a:lnSpc>
                <a:spcPct val="150000"/>
              </a:lnSpc>
            </a:pPr>
            <a:r>
              <a:rPr lang="vi-VN" sz="2000" b="1" i="1" smtClean="0">
                <a:solidFill>
                  <a:srgbClr val="002060"/>
                </a:solidFill>
              </a:rPr>
              <a:t>•</a:t>
            </a:r>
            <a:r>
              <a:rPr lang="en-US" sz="2000" b="1" i="1" smtClean="0">
                <a:solidFill>
                  <a:srgbClr val="002060"/>
                </a:solidFill>
              </a:rPr>
              <a:t> </a:t>
            </a:r>
            <a:r>
              <a:rPr lang="vi-VN" sz="2000" b="1" i="1" smtClean="0">
                <a:solidFill>
                  <a:srgbClr val="002060"/>
                </a:solidFill>
              </a:rPr>
              <a:t>Đặc </a:t>
            </a:r>
            <a:r>
              <a:rPr lang="vi-VN" sz="2000" b="1" i="1">
                <a:solidFill>
                  <a:srgbClr val="002060"/>
                </a:solidFill>
              </a:rPr>
              <a:t>thù công việc</a:t>
            </a:r>
            <a:r>
              <a:rPr lang="vi-VN" sz="2000" b="1" i="1">
                <a:solidFill>
                  <a:srgbClr val="002060"/>
                </a:solidFill>
              </a:rPr>
              <a:t>: </a:t>
            </a:r>
            <a:r>
              <a:rPr lang="vi-VN" sz="2000" smtClean="0"/>
              <a:t>thiết </a:t>
            </a:r>
            <a:r>
              <a:rPr lang="vi-VN" sz="2000"/>
              <a:t>kế, xây dựng, tích hợp và triển khai các hệ thống cơ sở dữ liệu; thiết lập chính sách và triển khai các kể hoạch bảo mật dữ liệu; thiết kế, xây dựng, cấu hình và quản trị mạng </a:t>
            </a:r>
            <a:r>
              <a:rPr lang="vi-VN" sz="2000"/>
              <a:t>máy </a:t>
            </a:r>
            <a:r>
              <a:rPr lang="vi-VN" sz="2000" smtClean="0"/>
              <a:t>tính</a:t>
            </a:r>
            <a:r>
              <a:rPr lang="en-US" sz="2000" smtClean="0"/>
              <a:t>.</a:t>
            </a:r>
            <a:endParaRPr lang="vi-VN" sz="2000"/>
          </a:p>
        </p:txBody>
      </p:sp>
      <p:pic>
        <p:nvPicPr>
          <p:cNvPr id="5122" name="Picture 2" descr="https://swinburne-vn.edu.vn/wp-content/uploads/hethongquantrinhansu.jpg"/>
          <p:cNvPicPr>
            <a:picLocks noChangeAspect="1" noChangeArrowheads="1"/>
          </p:cNvPicPr>
          <p:nvPr/>
        </p:nvPicPr>
        <p:blipFill rotWithShape="1">
          <a:blip r:embed="rId3">
            <a:extLst>
              <a:ext uri="{28A0092B-C50C-407E-A947-70E740481C1C}">
                <a14:useLocalDpi xmlns:a14="http://schemas.microsoft.com/office/drawing/2010/main" val="0"/>
              </a:ext>
            </a:extLst>
          </a:blip>
          <a:srcRect t="25679" b="2369"/>
          <a:stretch/>
        </p:blipFill>
        <p:spPr bwMode="auto">
          <a:xfrm>
            <a:off x="0" y="2315013"/>
            <a:ext cx="6049108" cy="28284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Xây dựng hệ thống báo cáo quản trị thông minh, tức thời cho doanh nghiệp"/>
          <p:cNvPicPr>
            <a:picLocks noChangeAspect="1" noChangeArrowheads="1"/>
          </p:cNvPicPr>
          <p:nvPr/>
        </p:nvPicPr>
        <p:blipFill rotWithShape="1">
          <a:blip r:embed="rId4">
            <a:extLst>
              <a:ext uri="{28A0092B-C50C-407E-A947-70E740481C1C}">
                <a14:useLocalDpi xmlns:a14="http://schemas.microsoft.com/office/drawing/2010/main" val="0"/>
              </a:ext>
            </a:extLst>
          </a:blip>
          <a:srcRect b="6535"/>
          <a:stretch/>
        </p:blipFill>
        <p:spPr bwMode="auto">
          <a:xfrm>
            <a:off x="6049108" y="2315013"/>
            <a:ext cx="3094892" cy="282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3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additive="base">
                                        <p:cTn id="23" dur="500" fill="hold"/>
                                        <p:tgtEl>
                                          <p:spTgt spid="5124"/>
                                        </p:tgtEl>
                                        <p:attrNameLst>
                                          <p:attrName>ppt_x</p:attrName>
                                        </p:attrNameLst>
                                      </p:cBhvr>
                                      <p:tavLst>
                                        <p:tav tm="0">
                                          <p:val>
                                            <p:strVal val="#ppt_x"/>
                                          </p:val>
                                        </p:tav>
                                        <p:tav tm="100000">
                                          <p:val>
                                            <p:strVal val="#ppt_x"/>
                                          </p:val>
                                        </p:tav>
                                      </p:tavLst>
                                    </p:anim>
                                    <p:anim calcmode="lin" valueType="num">
                                      <p:cBhvr additive="base">
                                        <p:cTn id="2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Ad Management Consulting by Slidesgo">
  <a:themeElements>
    <a:clrScheme name="Simple Light">
      <a:dk1>
        <a:srgbClr val="000000"/>
      </a:dk1>
      <a:lt1>
        <a:srgbClr val="FFFFFF"/>
      </a:lt1>
      <a:dk2>
        <a:srgbClr val="EEEEEE"/>
      </a:dk2>
      <a:lt2>
        <a:srgbClr val="FFFFFF"/>
      </a:lt2>
      <a:accent1>
        <a:srgbClr val="6E5A4B"/>
      </a:accent1>
      <a:accent2>
        <a:srgbClr val="DDCAB9"/>
      </a:accent2>
      <a:accent3>
        <a:srgbClr val="B0B0B0"/>
      </a:accent3>
      <a:accent4>
        <a:srgbClr val="3FC363"/>
      </a:accent4>
      <a:accent5>
        <a:srgbClr val="F2D45C"/>
      </a:accent5>
      <a:accent6>
        <a:srgbClr val="ED5D5D"/>
      </a:accent6>
      <a:hlink>
        <a:srgbClr val="6E5A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2574</Words>
  <Application>Microsoft Office PowerPoint</Application>
  <PresentationFormat>On-screen Show (16:9)</PresentationFormat>
  <Paragraphs>169</Paragraphs>
  <Slides>36</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 (Body)</vt:lpstr>
      <vt:lpstr>Ruda</vt:lpstr>
      <vt:lpstr>Bebas Neue</vt:lpstr>
      <vt:lpstr>Times New Roman</vt:lpstr>
      <vt:lpstr>Wingdings</vt:lpstr>
      <vt:lpstr>Big Shoulders Text</vt:lpstr>
      <vt:lpstr>Calibri</vt:lpstr>
      <vt:lpstr>Arial</vt:lpstr>
      <vt:lpstr>Big Shoulders Text Medium</vt:lpstr>
      <vt:lpstr>Big Shoulders Text ExtraBold</vt:lpstr>
      <vt:lpstr>Aharoni</vt:lpstr>
      <vt:lpstr>Big Shoulders Text SemiBold</vt:lpstr>
      <vt:lpstr>Ad Management Consulting by Slidesgo</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MANAGEMENT CONSULTING</dc:title>
  <cp:lastModifiedBy>Acer</cp:lastModifiedBy>
  <cp:revision>33</cp:revision>
  <dcterms:modified xsi:type="dcterms:W3CDTF">2024-12-18T04:31:32Z</dcterms:modified>
</cp:coreProperties>
</file>