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5143500" type="screen16x9"/>
  <p:notesSz cx="6858000" cy="9144000"/>
  <p:embeddedFontLst>
    <p:embeddedFont>
      <p:font typeface="Days One" panose="020B0604020202020204" charset="0"/>
      <p:regular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Nunito Light" pitchFamily="2" charset="0"/>
      <p:regular r:id="rId45"/>
    </p:embeddedFont>
    <p:embeddedFont>
      <p:font typeface="Teko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Fu3pvB4RE+tzuovJrxO+oLeN8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CC3C99-B3CB-48ED-8765-56708F2B1489}">
  <a:tblStyle styleId="{1CCC3C99-B3CB-48ED-8765-56708F2B148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3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Google Shape;6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7" name="Google Shape;72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5" name="Google Shape;77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40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0" name="Google Shape;10;p40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40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40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40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40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40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6;p40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40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40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40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40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40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40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40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40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40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40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40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40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40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40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40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40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33;p40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40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40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6" name="Google Shape;36;p40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37" name="Google Shape;37;p40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38" name="Google Shape;38;p40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0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0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40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40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40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44" name="Google Shape;44;p40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40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0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0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0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Google Shape;49;p40"/>
          <p:cNvSpPr txBox="1">
            <a:spLocks noGrp="1"/>
          </p:cNvSpPr>
          <p:nvPr>
            <p:ph type="ctrTitle"/>
          </p:nvPr>
        </p:nvSpPr>
        <p:spPr>
          <a:xfrm>
            <a:off x="1814850" y="1633725"/>
            <a:ext cx="55143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subTitle" idx="1"/>
          </p:nvPr>
        </p:nvSpPr>
        <p:spPr>
          <a:xfrm>
            <a:off x="2301625" y="3686200"/>
            <a:ext cx="4540800" cy="460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9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41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53" name="Google Shape;53;p41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41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p41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41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41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41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41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p41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41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41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41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41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41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41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67;p41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41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69;p41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41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41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41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41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41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41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41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41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41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9" name="Google Shape;79;p41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80" name="Google Shape;80;p41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81" name="Google Shape;81;p41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1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1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41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1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Google Shape;86;p41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87" name="Google Shape;87;p41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1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1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1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1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" name="Google Shape;92;p41"/>
          <p:cNvSpPr txBox="1">
            <a:spLocks noGrp="1"/>
          </p:cNvSpPr>
          <p:nvPr>
            <p:ph type="body" idx="1"/>
          </p:nvPr>
        </p:nvSpPr>
        <p:spPr>
          <a:xfrm>
            <a:off x="896875" y="1978550"/>
            <a:ext cx="3675600" cy="2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itter Light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body" idx="2"/>
          </p:nvPr>
        </p:nvSpPr>
        <p:spPr>
          <a:xfrm>
            <a:off x="4572419" y="1978550"/>
            <a:ext cx="3675600" cy="2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43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98" name="Google Shape;98;p43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43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43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43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43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43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43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" name="Google Shape;105;p43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43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43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43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43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43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" name="Google Shape;111;p43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43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" name="Google Shape;113;p43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43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43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43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117;p43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43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43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120;p43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" name="Google Shape;121;p43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43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43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4" name="Google Shape;124;p43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125" name="Google Shape;125;p43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126" name="Google Shape;126;p43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3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3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3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3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43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132" name="Google Shape;132;p43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3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3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3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3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" name="Google Shape;137;p43"/>
          <p:cNvSpPr txBox="1">
            <a:spLocks noGrp="1"/>
          </p:cNvSpPr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4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40" name="Google Shape;140;p44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44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44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44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44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44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44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44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44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44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44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44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44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44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44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" name="Google Shape;155;p44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" name="Google Shape;156;p44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44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44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44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" name="Google Shape;160;p44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44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" name="Google Shape;162;p44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" name="Google Shape;163;p44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p44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Google Shape;165;p44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6" name="Google Shape;166;p44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167" name="Google Shape;167;p44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168" name="Google Shape;168;p44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4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44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44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4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44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174" name="Google Shape;174;p44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4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4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4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4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44"/>
          <p:cNvSpPr txBox="1">
            <a:spLocks noGrp="1"/>
          </p:cNvSpPr>
          <p:nvPr>
            <p:ph type="title" hasCustomPrompt="1"/>
          </p:nvPr>
        </p:nvSpPr>
        <p:spPr>
          <a:xfrm>
            <a:off x="1880700" y="1752675"/>
            <a:ext cx="5382600" cy="1504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0" name="Google Shape;180;p44"/>
          <p:cNvSpPr txBox="1">
            <a:spLocks noGrp="1"/>
          </p:cNvSpPr>
          <p:nvPr>
            <p:ph type="subTitle" idx="1"/>
          </p:nvPr>
        </p:nvSpPr>
        <p:spPr>
          <a:xfrm>
            <a:off x="1880700" y="3422100"/>
            <a:ext cx="5382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46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84" name="Google Shape;184;p46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46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46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46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46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46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46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46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46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46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46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46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46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46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46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p46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p46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46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" name="Google Shape;202;p46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46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46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5" name="Google Shape;205;p46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46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46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46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46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0" name="Google Shape;210;p46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211" name="Google Shape;211;p46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212" name="Google Shape;212;p46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6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6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6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6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46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218" name="Google Shape;218;p46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46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46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46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46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720000" y="1514050"/>
            <a:ext cx="77040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47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227" name="Google Shape;227;p47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47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" name="Google Shape;229;p47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47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47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47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47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47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47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" name="Google Shape;236;p47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47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47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47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47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47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47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47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47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47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47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47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8" name="Google Shape;248;p47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47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" name="Google Shape;250;p47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" name="Google Shape;251;p47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p47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3" name="Google Shape;253;p47"/>
          <p:cNvGrpSpPr/>
          <p:nvPr/>
        </p:nvGrpSpPr>
        <p:grpSpPr>
          <a:xfrm>
            <a:off x="473650" y="274900"/>
            <a:ext cx="8349800" cy="4746125"/>
            <a:chOff x="473650" y="274900"/>
            <a:chExt cx="8349800" cy="4746125"/>
          </a:xfrm>
        </p:grpSpPr>
        <p:grpSp>
          <p:nvGrpSpPr>
            <p:cNvPr id="254" name="Google Shape;254;p47"/>
            <p:cNvGrpSpPr/>
            <p:nvPr/>
          </p:nvGrpSpPr>
          <p:grpSpPr>
            <a:xfrm>
              <a:off x="626050" y="427300"/>
              <a:ext cx="8197400" cy="4593725"/>
              <a:chOff x="-280802" y="20880"/>
              <a:chExt cx="10622522" cy="5952734"/>
            </a:xfrm>
          </p:grpSpPr>
          <p:sp>
            <p:nvSpPr>
              <p:cNvPr id="255" name="Google Shape;255;p47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47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7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47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47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47"/>
            <p:cNvGrpSpPr/>
            <p:nvPr/>
          </p:nvGrpSpPr>
          <p:grpSpPr>
            <a:xfrm>
              <a:off x="473650" y="274900"/>
              <a:ext cx="8197400" cy="4593725"/>
              <a:chOff x="-280802" y="20880"/>
              <a:chExt cx="10622522" cy="5952734"/>
            </a:xfrm>
          </p:grpSpPr>
          <p:sp>
            <p:nvSpPr>
              <p:cNvPr id="261" name="Google Shape;261;p47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47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7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47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47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6" name="Google Shape;266;p47"/>
          <p:cNvGrpSpPr/>
          <p:nvPr/>
        </p:nvGrpSpPr>
        <p:grpSpPr>
          <a:xfrm>
            <a:off x="7359432" y="819682"/>
            <a:ext cx="1132711" cy="1645293"/>
            <a:chOff x="7359432" y="819682"/>
            <a:chExt cx="1132711" cy="1645293"/>
          </a:xfrm>
        </p:grpSpPr>
        <p:sp>
          <p:nvSpPr>
            <p:cNvPr id="267" name="Google Shape;267;p47"/>
            <p:cNvSpPr/>
            <p:nvPr/>
          </p:nvSpPr>
          <p:spPr>
            <a:xfrm rot="3600003">
              <a:off x="7508612" y="974409"/>
              <a:ext cx="834351" cy="826229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7"/>
            <p:cNvSpPr/>
            <p:nvPr/>
          </p:nvSpPr>
          <p:spPr>
            <a:xfrm rot="3600020">
              <a:off x="7893347" y="1918241"/>
              <a:ext cx="465027" cy="460495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48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271" name="Google Shape;271;p48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48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48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48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48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p48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48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48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9" name="Google Shape;279;p48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48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1" name="Google Shape;281;p48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2" name="Google Shape;282;p48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3" name="Google Shape;283;p48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4" name="Google Shape;284;p48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5" name="Google Shape;285;p48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" name="Google Shape;286;p48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48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8" name="Google Shape;288;p48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9" name="Google Shape;289;p48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48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48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" name="Google Shape;292;p48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48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48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5" name="Google Shape;295;p48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6" name="Google Shape;296;p48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7" name="Google Shape;297;p48"/>
          <p:cNvGrpSpPr/>
          <p:nvPr/>
        </p:nvGrpSpPr>
        <p:grpSpPr>
          <a:xfrm>
            <a:off x="626050" y="427300"/>
            <a:ext cx="8197400" cy="4593725"/>
            <a:chOff x="-280802" y="20880"/>
            <a:chExt cx="10622522" cy="5952734"/>
          </a:xfrm>
        </p:grpSpPr>
        <p:sp>
          <p:nvSpPr>
            <p:cNvPr id="298" name="Google Shape;298;p48"/>
            <p:cNvSpPr/>
            <p:nvPr/>
          </p:nvSpPr>
          <p:spPr>
            <a:xfrm>
              <a:off x="-280802" y="549713"/>
              <a:ext cx="10622520" cy="5423901"/>
            </a:xfrm>
            <a:custGeom>
              <a:avLst/>
              <a:gdLst/>
              <a:ahLst/>
              <a:cxnLst/>
              <a:rect l="l" t="t" r="r" b="b"/>
              <a:pathLst>
                <a:path w="29507" h="14157" extrusionOk="0">
                  <a:moveTo>
                    <a:pt x="0" y="14157"/>
                  </a:moveTo>
                  <a:lnTo>
                    <a:pt x="29507" y="14157"/>
                  </a:lnTo>
                  <a:lnTo>
                    <a:pt x="29507" y="0"/>
                  </a:lnTo>
                  <a:lnTo>
                    <a:pt x="0" y="0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8"/>
            <p:cNvSpPr/>
            <p:nvPr/>
          </p:nvSpPr>
          <p:spPr>
            <a:xfrm>
              <a:off x="-280800" y="20880"/>
              <a:ext cx="10622520" cy="528840"/>
            </a:xfrm>
            <a:custGeom>
              <a:avLst/>
              <a:gdLst/>
              <a:ahLst/>
              <a:cxnLst/>
              <a:rect l="l" t="t" r="r" b="b"/>
              <a:pathLst>
                <a:path w="29507" h="1469" extrusionOk="0">
                  <a:moveTo>
                    <a:pt x="28655" y="0"/>
                  </a:moveTo>
                  <a:lnTo>
                    <a:pt x="851" y="0"/>
                  </a:lnTo>
                  <a:cubicBezTo>
                    <a:pt x="381" y="0"/>
                    <a:pt x="0" y="312"/>
                    <a:pt x="0" y="698"/>
                  </a:cubicBezTo>
                  <a:lnTo>
                    <a:pt x="0" y="1469"/>
                  </a:lnTo>
                  <a:lnTo>
                    <a:pt x="29507" y="1469"/>
                  </a:lnTo>
                  <a:lnTo>
                    <a:pt x="29507" y="698"/>
                  </a:lnTo>
                  <a:cubicBezTo>
                    <a:pt x="29507" y="312"/>
                    <a:pt x="29126" y="0"/>
                    <a:pt x="2865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8"/>
            <p:cNvSpPr/>
            <p:nvPr/>
          </p:nvSpPr>
          <p:spPr>
            <a:xfrm>
              <a:off x="-4788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8"/>
            <p:cNvSpPr/>
            <p:nvPr/>
          </p:nvSpPr>
          <p:spPr>
            <a:xfrm>
              <a:off x="32796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8"/>
            <p:cNvSpPr/>
            <p:nvPr/>
          </p:nvSpPr>
          <p:spPr>
            <a:xfrm>
              <a:off x="70380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48"/>
          <p:cNvGrpSpPr/>
          <p:nvPr/>
        </p:nvGrpSpPr>
        <p:grpSpPr>
          <a:xfrm>
            <a:off x="473650" y="274900"/>
            <a:ext cx="8197400" cy="4593725"/>
            <a:chOff x="-280802" y="20880"/>
            <a:chExt cx="10622522" cy="5952734"/>
          </a:xfrm>
        </p:grpSpPr>
        <p:sp>
          <p:nvSpPr>
            <p:cNvPr id="304" name="Google Shape;304;p48"/>
            <p:cNvSpPr/>
            <p:nvPr/>
          </p:nvSpPr>
          <p:spPr>
            <a:xfrm>
              <a:off x="-280802" y="549713"/>
              <a:ext cx="10622520" cy="5423901"/>
            </a:xfrm>
            <a:custGeom>
              <a:avLst/>
              <a:gdLst/>
              <a:ahLst/>
              <a:cxnLst/>
              <a:rect l="l" t="t" r="r" b="b"/>
              <a:pathLst>
                <a:path w="29507" h="14157" extrusionOk="0">
                  <a:moveTo>
                    <a:pt x="0" y="14157"/>
                  </a:moveTo>
                  <a:lnTo>
                    <a:pt x="29507" y="14157"/>
                  </a:lnTo>
                  <a:lnTo>
                    <a:pt x="29507" y="0"/>
                  </a:lnTo>
                  <a:lnTo>
                    <a:pt x="0" y="0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8"/>
            <p:cNvSpPr/>
            <p:nvPr/>
          </p:nvSpPr>
          <p:spPr>
            <a:xfrm>
              <a:off x="-280800" y="20880"/>
              <a:ext cx="10622520" cy="528840"/>
            </a:xfrm>
            <a:custGeom>
              <a:avLst/>
              <a:gdLst/>
              <a:ahLst/>
              <a:cxnLst/>
              <a:rect l="l" t="t" r="r" b="b"/>
              <a:pathLst>
                <a:path w="29507" h="1469" extrusionOk="0">
                  <a:moveTo>
                    <a:pt x="28655" y="0"/>
                  </a:moveTo>
                  <a:lnTo>
                    <a:pt x="851" y="0"/>
                  </a:lnTo>
                  <a:cubicBezTo>
                    <a:pt x="381" y="0"/>
                    <a:pt x="0" y="312"/>
                    <a:pt x="0" y="698"/>
                  </a:cubicBezTo>
                  <a:lnTo>
                    <a:pt x="0" y="1469"/>
                  </a:lnTo>
                  <a:lnTo>
                    <a:pt x="29507" y="1469"/>
                  </a:lnTo>
                  <a:lnTo>
                    <a:pt x="29507" y="698"/>
                  </a:lnTo>
                  <a:cubicBezTo>
                    <a:pt x="29507" y="312"/>
                    <a:pt x="29126" y="0"/>
                    <a:pt x="2865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8"/>
            <p:cNvSpPr/>
            <p:nvPr/>
          </p:nvSpPr>
          <p:spPr>
            <a:xfrm>
              <a:off x="-4788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8"/>
            <p:cNvSpPr/>
            <p:nvPr/>
          </p:nvSpPr>
          <p:spPr>
            <a:xfrm>
              <a:off x="32796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8"/>
            <p:cNvSpPr/>
            <p:nvPr/>
          </p:nvSpPr>
          <p:spPr>
            <a:xfrm>
              <a:off x="70380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48"/>
          <p:cNvGrpSpPr/>
          <p:nvPr/>
        </p:nvGrpSpPr>
        <p:grpSpPr>
          <a:xfrm>
            <a:off x="7527566" y="3702226"/>
            <a:ext cx="1212401" cy="1240945"/>
            <a:chOff x="8264880" y="1119240"/>
            <a:chExt cx="1865520" cy="1909440"/>
          </a:xfrm>
        </p:grpSpPr>
        <p:sp>
          <p:nvSpPr>
            <p:cNvPr id="310" name="Google Shape;310;p48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8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8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8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8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8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 txBox="1"/>
          <p:nvPr/>
        </p:nvSpPr>
        <p:spPr>
          <a:xfrm>
            <a:off x="2903" y="1244124"/>
            <a:ext cx="914109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b="1" i="0" u="none" strike="noStrike" cap="non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CHÀO MỪNG CẢ LỚP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b="1" i="0" u="none" strike="noStrike" cap="non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ĐẾN BUỔI HỌC NÀY!</a:t>
            </a:r>
            <a:endParaRPr sz="4500" b="1" i="0" u="none" strike="noStrike" cap="none">
              <a:solidFill>
                <a:srgbClr val="C6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"/>
          <p:cNvGrpSpPr/>
          <p:nvPr/>
        </p:nvGrpSpPr>
        <p:grpSpPr>
          <a:xfrm>
            <a:off x="7736141" y="3454806"/>
            <a:ext cx="1212401" cy="1240945"/>
            <a:chOff x="8264880" y="1119240"/>
            <a:chExt cx="1865520" cy="1909440"/>
          </a:xfrm>
        </p:grpSpPr>
        <p:sp>
          <p:nvSpPr>
            <p:cNvPr id="322" name="Google Shape;322;p1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"/>
          <p:cNvGrpSpPr/>
          <p:nvPr/>
        </p:nvGrpSpPr>
        <p:grpSpPr>
          <a:xfrm rot="-899905">
            <a:off x="388413" y="3308121"/>
            <a:ext cx="795061" cy="1340934"/>
            <a:chOff x="6814440" y="1026720"/>
            <a:chExt cx="1223280" cy="2063160"/>
          </a:xfrm>
        </p:grpSpPr>
        <p:sp>
          <p:nvSpPr>
            <p:cNvPr id="329" name="Google Shape;329;p1"/>
            <p:cNvSpPr/>
            <p:nvPr/>
          </p:nvSpPr>
          <p:spPr>
            <a:xfrm>
              <a:off x="6814440" y="1026720"/>
              <a:ext cx="1223280" cy="1574640"/>
            </a:xfrm>
            <a:custGeom>
              <a:avLst/>
              <a:gdLst/>
              <a:ahLst/>
              <a:cxnLst/>
              <a:rect l="l" t="t" r="r" b="b"/>
              <a:pathLst>
                <a:path w="3398" h="4374" extrusionOk="0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7145280" y="2540880"/>
              <a:ext cx="576720" cy="412560"/>
            </a:xfrm>
            <a:custGeom>
              <a:avLst/>
              <a:gdLst/>
              <a:ahLst/>
              <a:cxnLst/>
              <a:rect l="l" t="t" r="r" b="b"/>
              <a:pathLst>
                <a:path w="1602" h="1146" extrusionOk="0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7115040" y="1859400"/>
              <a:ext cx="583200" cy="661320"/>
            </a:xfrm>
            <a:custGeom>
              <a:avLst/>
              <a:gdLst/>
              <a:ahLst/>
              <a:cxnLst/>
              <a:rect l="l" t="t" r="r" b="b"/>
              <a:pathLst>
                <a:path w="1620" h="1837" extrusionOk="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7079040" y="2500560"/>
              <a:ext cx="709560" cy="73800"/>
            </a:xfrm>
            <a:custGeom>
              <a:avLst/>
              <a:gdLst/>
              <a:ahLst/>
              <a:cxnLst/>
              <a:rect l="l" t="t" r="r" b="b"/>
              <a:pathLst>
                <a:path w="1971" h="205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800" rIns="90000" bIns="28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7079040" y="261360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7079040" y="272664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7299000" y="2953440"/>
              <a:ext cx="269280" cy="136440"/>
            </a:xfrm>
            <a:custGeom>
              <a:avLst/>
              <a:gdLst/>
              <a:ahLst/>
              <a:cxnLst/>
              <a:rect l="l" t="t" r="r" b="b"/>
              <a:pathLst>
                <a:path w="748" h="379" extrusionOk="0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1"/>
          <p:cNvGrpSpPr/>
          <p:nvPr/>
        </p:nvGrpSpPr>
        <p:grpSpPr>
          <a:xfrm>
            <a:off x="3704573" y="-233231"/>
            <a:ext cx="1408746" cy="850582"/>
            <a:chOff x="3704573" y="-233231"/>
            <a:chExt cx="1408746" cy="850582"/>
          </a:xfrm>
        </p:grpSpPr>
        <p:sp>
          <p:nvSpPr>
            <p:cNvPr id="337" name="Google Shape;337;p1"/>
            <p:cNvSpPr/>
            <p:nvPr/>
          </p:nvSpPr>
          <p:spPr>
            <a:xfrm>
              <a:off x="3704573" y="-233231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4648285" y="1568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11"/>
          <p:cNvGrpSpPr/>
          <p:nvPr/>
        </p:nvGrpSpPr>
        <p:grpSpPr>
          <a:xfrm>
            <a:off x="2624516" y="860263"/>
            <a:ext cx="3894967" cy="621778"/>
            <a:chOff x="826756" y="544158"/>
            <a:chExt cx="3519490" cy="621778"/>
          </a:xfrm>
        </p:grpSpPr>
        <p:sp>
          <p:nvSpPr>
            <p:cNvPr id="476" name="Google Shape;476;p11"/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863108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rgbClr val="C61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THẢO LUẬN NHÓM ĐÔI</a:t>
              </a:r>
              <a:endParaRPr sz="2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11"/>
          <p:cNvGrpSpPr/>
          <p:nvPr/>
        </p:nvGrpSpPr>
        <p:grpSpPr>
          <a:xfrm>
            <a:off x="4421466" y="1817005"/>
            <a:ext cx="3919245" cy="2058310"/>
            <a:chOff x="3572380" y="2187119"/>
            <a:chExt cx="3919245" cy="2058310"/>
          </a:xfrm>
        </p:grpSpPr>
        <p:grpSp>
          <p:nvGrpSpPr>
            <p:cNvPr id="479" name="Google Shape;479;p11"/>
            <p:cNvGrpSpPr/>
            <p:nvPr/>
          </p:nvGrpSpPr>
          <p:grpSpPr>
            <a:xfrm>
              <a:off x="3572380" y="2187119"/>
              <a:ext cx="3919245" cy="2058310"/>
              <a:chOff x="5049527" y="1324978"/>
              <a:chExt cx="3919245" cy="2058310"/>
            </a:xfrm>
          </p:grpSpPr>
          <p:sp>
            <p:nvSpPr>
              <p:cNvPr id="480" name="Google Shape;480;p11"/>
              <p:cNvSpPr/>
              <p:nvPr/>
            </p:nvSpPr>
            <p:spPr>
              <a:xfrm>
                <a:off x="5049527" y="1324978"/>
                <a:ext cx="3666619" cy="2058310"/>
              </a:xfrm>
              <a:prstGeom prst="wedgeEllipseCallout">
                <a:avLst>
                  <a:gd name="adj1" fmla="val -61107"/>
                  <a:gd name="adj2" fmla="val 13070"/>
                </a:avLst>
              </a:prstGeom>
              <a:solidFill>
                <a:srgbClr val="FFF1C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1" name="Google Shape;481;p11" descr="https://lh7-us.googleusercontent.com/h8iqwQaFJ2hYKEdFoBbc2L_tMjntmYltVvdcrp1_kF1ycWD7akfjqHkd3oWYibFTcggd_fU6NB91GV1e7ehecBTrU3xtT8AHKu-4kZEvuf0omoRVGQZTwine8213dWaeAfNv1FMlehmzTW5mxJqSBA=s20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315855" y="2027674"/>
                <a:ext cx="652917" cy="6529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82" name="Google Shape;482;p11"/>
            <p:cNvSpPr txBox="1"/>
            <p:nvPr/>
          </p:nvSpPr>
          <p:spPr>
            <a:xfrm>
              <a:off x="4077632" y="2477610"/>
              <a:ext cx="265611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Để tính tổng số tiền theo từng khoản mục, em sử dụng hàm gì?</a:t>
              </a:r>
              <a:endParaRPr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11"/>
          <p:cNvSpPr/>
          <p:nvPr/>
        </p:nvSpPr>
        <p:spPr>
          <a:xfrm>
            <a:off x="905058" y="2351314"/>
            <a:ext cx="3263782" cy="2296887"/>
          </a:xfrm>
          <a:custGeom>
            <a:avLst/>
            <a:gdLst/>
            <a:ahLst/>
            <a:cxnLst/>
            <a:rect l="l" t="t" r="r" b="b"/>
            <a:pathLst>
              <a:path w="2923481" h="2057400" extrusionOk="0">
                <a:moveTo>
                  <a:pt x="0" y="0"/>
                </a:moveTo>
                <a:lnTo>
                  <a:pt x="2923481" y="0"/>
                </a:lnTo>
                <a:lnTo>
                  <a:pt x="29234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9032" y="4368480"/>
            <a:ext cx="1815172" cy="36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"/>
          <p:cNvSpPr txBox="1"/>
          <p:nvPr/>
        </p:nvSpPr>
        <p:spPr>
          <a:xfrm>
            <a:off x="0" y="674914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>
                <a:solidFill>
                  <a:srgbClr val="09696C"/>
                </a:solidFill>
                <a:latin typeface="Arial"/>
                <a:ea typeface="Arial"/>
                <a:cs typeface="Arial"/>
                <a:sym typeface="Arial"/>
              </a:rPr>
              <a:t>1. Hàm </a:t>
            </a:r>
            <a:r>
              <a:rPr lang="vi-VN" sz="2800" b="1">
                <a:solidFill>
                  <a:srgbClr val="09696C"/>
                </a:solidFill>
              </a:rPr>
              <a:t>SUM</a:t>
            </a:r>
            <a:r>
              <a:rPr lang="vi-VN" sz="2800" b="1" i="0" u="none" strike="noStrike" cap="none">
                <a:solidFill>
                  <a:srgbClr val="09696C"/>
                </a:solidFill>
                <a:latin typeface="Arial"/>
                <a:ea typeface="Arial"/>
                <a:cs typeface="Arial"/>
                <a:sym typeface="Arial"/>
              </a:rPr>
              <a:t>TIF</a:t>
            </a:r>
            <a:endParaRPr/>
          </a:p>
        </p:txBody>
      </p:sp>
      <p:pic>
        <p:nvPicPr>
          <p:cNvPr id="490" name="Google Shape;4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05" y="4236882"/>
            <a:ext cx="2218787" cy="442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12"/>
          <p:cNvGrpSpPr/>
          <p:nvPr/>
        </p:nvGrpSpPr>
        <p:grpSpPr>
          <a:xfrm>
            <a:off x="737005" y="1212895"/>
            <a:ext cx="7554532" cy="3348983"/>
            <a:chOff x="737005" y="1212895"/>
            <a:chExt cx="7554532" cy="3348983"/>
          </a:xfrm>
        </p:grpSpPr>
        <p:sp>
          <p:nvSpPr>
            <p:cNvPr id="492" name="Google Shape;492;p12"/>
            <p:cNvSpPr txBox="1"/>
            <p:nvPr/>
          </p:nvSpPr>
          <p:spPr>
            <a:xfrm>
              <a:off x="966788" y="1426029"/>
              <a:ext cx="7210423" cy="1981200"/>
            </a:xfrm>
            <a:prstGeom prst="rect">
              <a:avLst/>
            </a:prstGeom>
            <a:solidFill>
              <a:srgbClr val="F2FAFC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2"/>
            <p:cNvSpPr txBox="1"/>
            <p:nvPr/>
          </p:nvSpPr>
          <p:spPr>
            <a:xfrm>
              <a:off x="1334414" y="1505948"/>
              <a:ext cx="647517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-4572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Để tính tổng số tiền theo từng khoản mục, em sử dụng hàm tính tổng theo điều kiện </a:t>
              </a:r>
              <a:r>
                <a:rPr lang="vi-V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2"/>
            <p:cNvSpPr txBox="1"/>
            <p:nvPr/>
          </p:nvSpPr>
          <p:spPr>
            <a:xfrm>
              <a:off x="1334414" y="2613944"/>
              <a:ext cx="647517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-4572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Có 2 dạng sử dụng hàm </a:t>
              </a:r>
              <a:r>
                <a:rPr lang="vi-V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5" name="Google Shape;495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65370" y="3026229"/>
              <a:ext cx="2326167" cy="1535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7005" y="1212895"/>
              <a:ext cx="590910" cy="5861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EB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13"/>
          <p:cNvGraphicFramePr/>
          <p:nvPr/>
        </p:nvGraphicFramePr>
        <p:xfrm>
          <a:off x="0" y="6283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{1CCC3C99-B3CB-48ED-8765-56708F2B1489}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200" b="1" u="none" strike="noStrike" cap="none"/>
                        <a:t>Công thức tính</a:t>
                      </a:r>
                      <a:endParaRPr sz="2200" b="1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200" b="1" u="none" strike="noStrike" cap="none"/>
                        <a:t>Ý nghĩa</a:t>
                      </a:r>
                      <a:endParaRPr sz="2200" b="1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2" name="Google Shape;502;p13"/>
          <p:cNvSpPr txBox="1"/>
          <p:nvPr/>
        </p:nvSpPr>
        <p:spPr>
          <a:xfrm>
            <a:off x="3746501" y="1300203"/>
            <a:ext cx="5245099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Giả sử vùng dữ liệu A1:A5 chứa các số, công thức sẽ tính tổng các giá trị lớn hơn 5 trong vùng A1:A5.</a:t>
            </a:r>
            <a:endParaRPr/>
          </a:p>
        </p:txBody>
      </p:sp>
      <p:sp>
        <p:nvSpPr>
          <p:cNvPr id="503" name="Google Shape;503;p13"/>
          <p:cNvSpPr txBox="1"/>
          <p:nvPr/>
        </p:nvSpPr>
        <p:spPr>
          <a:xfrm>
            <a:off x="330201" y="1300203"/>
            <a:ext cx="290465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=SUMIF(A1:A5,“&gt;5”)</a:t>
            </a:r>
            <a:endParaRPr/>
          </a:p>
        </p:txBody>
      </p:sp>
      <p:pic>
        <p:nvPicPr>
          <p:cNvPr id="504" name="Google Shape;5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8641" y="3020440"/>
            <a:ext cx="4620818" cy="184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3" descr="https://cdn1.vectorstock.com/i/1000x1000/52/55/plus-and-minus-symbols-vector-36665255.jpg"/>
          <p:cNvPicPr preferRelativeResize="0"/>
          <p:nvPr/>
        </p:nvPicPr>
        <p:blipFill rotWithShape="1">
          <a:blip r:embed="rId4">
            <a:alphaModFix/>
          </a:blip>
          <a:srcRect r="48148" b="12741"/>
          <a:stretch/>
        </p:blipFill>
        <p:spPr>
          <a:xfrm>
            <a:off x="759952" y="2184664"/>
            <a:ext cx="2041305" cy="2679436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3"/>
          <p:cNvSpPr txBox="1"/>
          <p:nvPr/>
        </p:nvSpPr>
        <p:spPr>
          <a:xfrm>
            <a:off x="0" y="93028"/>
            <a:ext cx="914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Bảng 11a.1. Ví dụ sử dụng hàm SUMIF</a:t>
            </a:r>
            <a:endParaRPr sz="2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EB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4"/>
          <p:cNvSpPr txBox="1"/>
          <p:nvPr/>
        </p:nvSpPr>
        <p:spPr>
          <a:xfrm>
            <a:off x="0" y="93028"/>
            <a:ext cx="914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Bảng 11a.1. Ví dụ sử dụng hàm SUMIF</a:t>
            </a:r>
            <a:endParaRPr sz="2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2" name="Google Shape;512;p14"/>
          <p:cNvGraphicFramePr/>
          <p:nvPr/>
        </p:nvGraphicFramePr>
        <p:xfrm>
          <a:off x="0" y="6283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{1CCC3C99-B3CB-48ED-8765-56708F2B1489}</a:tableStyleId>
              </a:tblPr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200" b="1" u="none" strike="noStrike" cap="none"/>
                        <a:t>Công thức tính</a:t>
                      </a:r>
                      <a:endParaRPr sz="2200" b="1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200" b="1" u="none" strike="noStrike" cap="none"/>
                        <a:t>Ý nghĩa</a:t>
                      </a:r>
                      <a:endParaRPr sz="2200" b="1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3" name="Google Shape;513;p14"/>
          <p:cNvSpPr txBox="1"/>
          <p:nvPr/>
        </p:nvSpPr>
        <p:spPr>
          <a:xfrm>
            <a:off x="60326" y="1322434"/>
            <a:ext cx="29717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=SUMIF (A2:A5,“Khoa”, B2:B5)</a:t>
            </a:r>
            <a:endParaRPr/>
          </a:p>
        </p:txBody>
      </p:sp>
      <p:sp>
        <p:nvSpPr>
          <p:cNvPr id="514" name="Google Shape;514;p14"/>
          <p:cNvSpPr txBox="1"/>
          <p:nvPr/>
        </p:nvSpPr>
        <p:spPr>
          <a:xfrm>
            <a:off x="3128962" y="1322434"/>
            <a:ext cx="5918201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Tính tổng các giá trị trong vùng B2:B5 với các ô tương ứng trong vùng A2:A5 có giá trị là “Khoa”. Kết quả trả về: tổng tiền Khoa đã chi.</a:t>
            </a:r>
            <a:endParaRPr/>
          </a:p>
        </p:txBody>
      </p:sp>
      <p:pic>
        <p:nvPicPr>
          <p:cNvPr id="515" name="Google Shape;5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5004" y="2990678"/>
            <a:ext cx="4746116" cy="197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4" descr="Payment money credit card.ai"/>
          <p:cNvPicPr preferRelativeResize="0"/>
          <p:nvPr/>
        </p:nvPicPr>
        <p:blipFill rotWithShape="1">
          <a:blip r:embed="rId4">
            <a:alphaModFix/>
          </a:blip>
          <a:srcRect b="10897"/>
          <a:stretch/>
        </p:blipFill>
        <p:spPr>
          <a:xfrm>
            <a:off x="219734" y="2534840"/>
            <a:ext cx="2652981" cy="236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EB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5"/>
          <p:cNvGrpSpPr/>
          <p:nvPr/>
        </p:nvGrpSpPr>
        <p:grpSpPr>
          <a:xfrm>
            <a:off x="1848386" y="302415"/>
            <a:ext cx="5447227" cy="1279712"/>
            <a:chOff x="2013116" y="2066170"/>
            <a:chExt cx="5447227" cy="1279712"/>
          </a:xfrm>
        </p:grpSpPr>
        <p:sp>
          <p:nvSpPr>
            <p:cNvPr id="522" name="Google Shape;522;p15"/>
            <p:cNvSpPr/>
            <p:nvPr/>
          </p:nvSpPr>
          <p:spPr>
            <a:xfrm>
              <a:off x="2013116" y="2066170"/>
              <a:ext cx="5447227" cy="1279712"/>
            </a:xfrm>
            <a:prstGeom prst="roundRect">
              <a:avLst>
                <a:gd name="adj" fmla="val 8153"/>
              </a:avLst>
            </a:prstGeom>
            <a:solidFill>
              <a:srgbClr val="FFFFCC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5"/>
            <p:cNvSpPr txBox="1"/>
            <p:nvPr/>
          </p:nvSpPr>
          <p:spPr>
            <a:xfrm>
              <a:off x="2227284" y="2152028"/>
              <a:ext cx="50188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Công thức chung của hàm SUMIF: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=SUMIF(range, criteria,[sum_range])</a:t>
              </a: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15"/>
          <p:cNvSpPr/>
          <p:nvPr/>
        </p:nvSpPr>
        <p:spPr>
          <a:xfrm>
            <a:off x="278690" y="1860584"/>
            <a:ext cx="2682224" cy="3004458"/>
          </a:xfrm>
          <a:prstGeom prst="wedgeRoundRectCallout">
            <a:avLst>
              <a:gd name="adj1" fmla="val 62026"/>
              <a:gd name="adj2" fmla="val -64733"/>
              <a:gd name="adj3" fmla="val 16667"/>
            </a:avLst>
          </a:prstGeom>
          <a:solidFill>
            <a:schemeClr val="accent6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Range: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phạm vi chứa các giá trị cần kiểm tra hoặc tính tổng các giá trị nếu không có tham số </a:t>
            </a: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5"/>
          <p:cNvSpPr/>
          <p:nvPr/>
        </p:nvSpPr>
        <p:spPr>
          <a:xfrm>
            <a:off x="3164441" y="2191657"/>
            <a:ext cx="1456670" cy="1689100"/>
          </a:xfrm>
          <a:prstGeom prst="wedgeRoundRectCallout">
            <a:avLst>
              <a:gd name="adj1" fmla="val 54279"/>
              <a:gd name="adj2" fmla="val -96372"/>
              <a:gd name="adj3" fmla="val 16667"/>
            </a:avLst>
          </a:prstGeom>
          <a:solidFill>
            <a:schemeClr val="accent6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Criteria: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điều kiện kiểm tra.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5"/>
          <p:cNvSpPr/>
          <p:nvPr/>
        </p:nvSpPr>
        <p:spPr>
          <a:xfrm>
            <a:off x="4824639" y="2307771"/>
            <a:ext cx="3949247" cy="2494642"/>
          </a:xfrm>
          <a:prstGeom prst="wedgeRoundRectCallout">
            <a:avLst>
              <a:gd name="adj1" fmla="val 440"/>
              <a:gd name="adj2" fmla="val -84539"/>
              <a:gd name="adj3" fmla="val 16667"/>
            </a:avLst>
          </a:prstGeom>
          <a:solidFill>
            <a:schemeClr val="accent6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Sum_range: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phạm vi chứa các giá trị cần tính tổng, nếu </a:t>
            </a: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bị bỏ qua thì tính tổng các ô trong tham số </a:t>
            </a: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thoả mãn ô điều kiện.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6"/>
          <p:cNvSpPr txBox="1"/>
          <p:nvPr/>
        </p:nvSpPr>
        <p:spPr>
          <a:xfrm>
            <a:off x="754741" y="2939369"/>
            <a:ext cx="763451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Tại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dùng hàm </a:t>
            </a: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SUMIF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tính tổng khoản chi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Phạm vi chứa các giá trị cần kiểm tra ở cột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Khoản chi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B3:B10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Điều kiện kiểm tra là tên của khoản chi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Phạm vi chứa các giá trị cần tính tổng ở cột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Số tiền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D3:D10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32" name="Google Shape;5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761" y="880977"/>
            <a:ext cx="6028474" cy="205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7"/>
          <p:cNvSpPr txBox="1"/>
          <p:nvPr/>
        </p:nvSpPr>
        <p:spPr>
          <a:xfrm>
            <a:off x="821868" y="3066369"/>
            <a:ext cx="750025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Công thức tại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là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=SUMIF(B3:B10,”Ở”,D3:D10)</a:t>
            </a:r>
            <a:endParaRPr sz="20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Tên khoản chi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đã được lưu ở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công thức tại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</a:t>
            </a: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=SUMIF($B$3:$B$10,F2, $D$3:$D$10)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761" y="880977"/>
            <a:ext cx="6028474" cy="205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"/>
          <p:cNvSpPr/>
          <p:nvPr/>
        </p:nvSpPr>
        <p:spPr>
          <a:xfrm>
            <a:off x="668336" y="847103"/>
            <a:ext cx="3763963" cy="54989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Câu hỏi củng cố SGK tr.47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4" name="Google Shape;544;p18"/>
          <p:cNvGrpSpPr/>
          <p:nvPr/>
        </p:nvGrpSpPr>
        <p:grpSpPr>
          <a:xfrm>
            <a:off x="4710113" y="921996"/>
            <a:ext cx="2486978" cy="400110"/>
            <a:chOff x="3106629" y="2979290"/>
            <a:chExt cx="2486978" cy="400110"/>
          </a:xfrm>
        </p:grpSpPr>
        <p:sp>
          <p:nvSpPr>
            <p:cNvPr id="545" name="Google Shape;545;p1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 luận nhóm</a:t>
              </a:r>
              <a:endParaRPr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6" name="Google Shape;546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7" name="Google Shape;547;p18"/>
          <p:cNvSpPr txBox="1"/>
          <p:nvPr/>
        </p:nvSpPr>
        <p:spPr>
          <a:xfrm>
            <a:off x="1120971" y="1521653"/>
            <a:ext cx="70004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 Hình 11a.3 minh hoạ dữ liệu của trang tính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Thu nhập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Em hãy cho biết công thức cần nhập vào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là gì?</a:t>
            </a:r>
            <a:endParaRPr/>
          </a:p>
        </p:txBody>
      </p:sp>
      <p:pic>
        <p:nvPicPr>
          <p:cNvPr id="548" name="Google Shape;5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397" y="2736864"/>
            <a:ext cx="7057629" cy="189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93" y="861464"/>
            <a:ext cx="7637107" cy="225087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9"/>
          <p:cNvSpPr txBox="1"/>
          <p:nvPr/>
        </p:nvSpPr>
        <p:spPr>
          <a:xfrm>
            <a:off x="1432498" y="3112341"/>
            <a:ext cx="6287296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Công thức cần nhập vào ô </a:t>
            </a:r>
            <a:r>
              <a:rPr lang="vi-VN" sz="22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=SUMIF($B$3:$B$8,F2,$D$3:$D$8)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Giá trị của ô </a:t>
            </a:r>
            <a:r>
              <a:rPr lang="vi-VN" sz="22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là tổng tiền thu nhập từ </a:t>
            </a:r>
            <a:r>
              <a:rPr lang="vi-VN" sz="22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Lương</a:t>
            </a:r>
            <a:r>
              <a:rPr lang="vi-V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0"/>
          <p:cNvGrpSpPr/>
          <p:nvPr/>
        </p:nvGrpSpPr>
        <p:grpSpPr>
          <a:xfrm>
            <a:off x="666750" y="-726122"/>
            <a:ext cx="8344937" cy="5677755"/>
            <a:chOff x="666750" y="-726122"/>
            <a:chExt cx="8344937" cy="5677755"/>
          </a:xfrm>
        </p:grpSpPr>
        <p:sp>
          <p:nvSpPr>
            <p:cNvPr id="560" name="Google Shape;560;p20"/>
            <p:cNvSpPr txBox="1"/>
            <p:nvPr/>
          </p:nvSpPr>
          <p:spPr>
            <a:xfrm>
              <a:off x="666750" y="1009304"/>
              <a:ext cx="7810500" cy="3785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► Hàm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tính tổng giá trị những ô thoả mãn điều kiện nào đó.</a:t>
              </a:r>
              <a:endParaRPr/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► Công thức: </a:t>
              </a:r>
              <a:r>
                <a:rPr lang="vi-VN" sz="2000" b="1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=SUMIF(range, criteria,[sum_range])</a:t>
              </a:r>
              <a:endParaRPr/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range: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phạm vi chứa các giá trị cần kiểm tra hoặc tính tổng các giá trị nếu không có tham số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sum_range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criteria: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điều kiện kiểm tra.</a:t>
              </a:r>
              <a:endParaRPr/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sum_range (tuỳ chọn):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phạm vi chứa các giá trị tính tổng, nếu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sum_range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bị bỏ qua thì tính tổng các ô trong tham số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range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thoả mãn điều kiện.</a:t>
              </a:r>
              <a:endParaRPr/>
            </a:p>
          </p:txBody>
        </p:sp>
        <p:grpSp>
          <p:nvGrpSpPr>
            <p:cNvPr id="561" name="Google Shape;561;p20"/>
            <p:cNvGrpSpPr/>
            <p:nvPr/>
          </p:nvGrpSpPr>
          <p:grpSpPr>
            <a:xfrm>
              <a:off x="3270250" y="-726122"/>
              <a:ext cx="2603500" cy="2603500"/>
              <a:chOff x="8640087" y="857615"/>
              <a:chExt cx="2603500" cy="2603500"/>
            </a:xfrm>
          </p:grpSpPr>
          <p:pic>
            <p:nvPicPr>
              <p:cNvPr id="562" name="Google Shape;562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8640087" y="857615"/>
                <a:ext cx="2603500" cy="2603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3" name="Google Shape;563;p20"/>
              <p:cNvSpPr/>
              <p:nvPr/>
            </p:nvSpPr>
            <p:spPr>
              <a:xfrm>
                <a:off x="9010927" y="1882366"/>
                <a:ext cx="199390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200" b="1" i="0" u="none" strike="noStrike" cap="non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GHI NHỚ</a:t>
                </a:r>
                <a:endParaRPr sz="2200" b="1" i="0" u="none" strike="noStrike" cap="none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0"/>
            <p:cNvGrpSpPr/>
            <p:nvPr/>
          </p:nvGrpSpPr>
          <p:grpSpPr>
            <a:xfrm>
              <a:off x="8185151" y="4125068"/>
              <a:ext cx="826536" cy="826565"/>
              <a:chOff x="2633404" y="2896764"/>
              <a:chExt cx="368798" cy="365420"/>
            </a:xfrm>
          </p:grpSpPr>
          <p:sp>
            <p:nvSpPr>
              <p:cNvPr id="565" name="Google Shape;565;p20"/>
              <p:cNvSpPr/>
              <p:nvPr/>
            </p:nvSpPr>
            <p:spPr>
              <a:xfrm>
                <a:off x="2665606" y="2902235"/>
                <a:ext cx="330549" cy="327145"/>
              </a:xfrm>
              <a:custGeom>
                <a:avLst/>
                <a:gdLst/>
                <a:ahLst/>
                <a:cxnLst/>
                <a:rect l="l" t="t" r="r" b="b"/>
                <a:pathLst>
                  <a:path w="12626" h="12496" extrusionOk="0">
                    <a:moveTo>
                      <a:pt x="11341" y="0"/>
                    </a:moveTo>
                    <a:cubicBezTo>
                      <a:pt x="11114" y="0"/>
                      <a:pt x="10887" y="87"/>
                      <a:pt x="10714" y="259"/>
                    </a:cubicBezTo>
                    <a:lnTo>
                      <a:pt x="5511" y="5457"/>
                    </a:lnTo>
                    <a:lnTo>
                      <a:pt x="1115" y="9853"/>
                    </a:lnTo>
                    <a:lnTo>
                      <a:pt x="174" y="10795"/>
                    </a:lnTo>
                    <a:cubicBezTo>
                      <a:pt x="1" y="10968"/>
                      <a:pt x="1" y="11251"/>
                      <a:pt x="174" y="11424"/>
                    </a:cubicBezTo>
                    <a:lnTo>
                      <a:pt x="1115" y="12366"/>
                    </a:lnTo>
                    <a:cubicBezTo>
                      <a:pt x="1202" y="12452"/>
                      <a:pt x="1316" y="12495"/>
                      <a:pt x="1430" y="12495"/>
                    </a:cubicBezTo>
                    <a:cubicBezTo>
                      <a:pt x="1544" y="12495"/>
                      <a:pt x="1658" y="12452"/>
                      <a:pt x="1745" y="12366"/>
                    </a:cubicBezTo>
                    <a:lnTo>
                      <a:pt x="2686" y="11424"/>
                    </a:lnTo>
                    <a:cubicBezTo>
                      <a:pt x="6140" y="10482"/>
                      <a:pt x="5511" y="8912"/>
                      <a:pt x="7082" y="7028"/>
                    </a:cubicBezTo>
                    <a:lnTo>
                      <a:pt x="12280" y="1830"/>
                    </a:lnTo>
                    <a:cubicBezTo>
                      <a:pt x="12626" y="1484"/>
                      <a:pt x="12626" y="922"/>
                      <a:pt x="12280" y="572"/>
                    </a:cubicBezTo>
                    <a:lnTo>
                      <a:pt x="11968" y="259"/>
                    </a:lnTo>
                    <a:cubicBezTo>
                      <a:pt x="11795" y="87"/>
                      <a:pt x="11568" y="0"/>
                      <a:pt x="113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0"/>
              <p:cNvSpPr/>
              <p:nvPr/>
            </p:nvSpPr>
            <p:spPr>
              <a:xfrm>
                <a:off x="2809857" y="2942474"/>
                <a:ext cx="143911" cy="143781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2" extrusionOk="0">
                    <a:moveTo>
                      <a:pt x="3926" y="0"/>
                    </a:moveTo>
                    <a:lnTo>
                      <a:pt x="1" y="3925"/>
                    </a:lnTo>
                    <a:lnTo>
                      <a:pt x="1572" y="5491"/>
                    </a:lnTo>
                    <a:lnTo>
                      <a:pt x="5497" y="1566"/>
                    </a:lnTo>
                    <a:lnTo>
                      <a:pt x="39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0"/>
              <p:cNvSpPr/>
              <p:nvPr/>
            </p:nvSpPr>
            <p:spPr>
              <a:xfrm>
                <a:off x="2665606" y="3160187"/>
                <a:ext cx="70346" cy="69194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643" extrusionOk="0">
                    <a:moveTo>
                      <a:pt x="1115" y="0"/>
                    </a:moveTo>
                    <a:lnTo>
                      <a:pt x="174" y="942"/>
                    </a:lnTo>
                    <a:cubicBezTo>
                      <a:pt x="1" y="1115"/>
                      <a:pt x="1" y="1398"/>
                      <a:pt x="174" y="1571"/>
                    </a:cubicBezTo>
                    <a:lnTo>
                      <a:pt x="1115" y="2513"/>
                    </a:lnTo>
                    <a:cubicBezTo>
                      <a:pt x="1202" y="2599"/>
                      <a:pt x="1316" y="2642"/>
                      <a:pt x="1430" y="2642"/>
                    </a:cubicBezTo>
                    <a:cubicBezTo>
                      <a:pt x="1544" y="2642"/>
                      <a:pt x="1658" y="2599"/>
                      <a:pt x="1745" y="2513"/>
                    </a:cubicBezTo>
                    <a:lnTo>
                      <a:pt x="2686" y="1571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0"/>
              <p:cNvSpPr/>
              <p:nvPr/>
            </p:nvSpPr>
            <p:spPr>
              <a:xfrm>
                <a:off x="2649138" y="3205452"/>
                <a:ext cx="41521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543" extrusionOk="0">
                    <a:moveTo>
                      <a:pt x="961" y="1"/>
                    </a:moveTo>
                    <a:lnTo>
                      <a:pt x="173" y="784"/>
                    </a:lnTo>
                    <a:cubicBezTo>
                      <a:pt x="0" y="957"/>
                      <a:pt x="0" y="1240"/>
                      <a:pt x="173" y="1413"/>
                    </a:cubicBezTo>
                    <a:cubicBezTo>
                      <a:pt x="260" y="1499"/>
                      <a:pt x="374" y="1543"/>
                      <a:pt x="488" y="1543"/>
                    </a:cubicBezTo>
                    <a:cubicBezTo>
                      <a:pt x="602" y="1543"/>
                      <a:pt x="716" y="1499"/>
                      <a:pt x="803" y="1413"/>
                    </a:cubicBezTo>
                    <a:lnTo>
                      <a:pt x="1586" y="630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rgbClr val="DEE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0"/>
              <p:cNvSpPr/>
              <p:nvPr/>
            </p:nvSpPr>
            <p:spPr>
              <a:xfrm>
                <a:off x="2649138" y="3205452"/>
                <a:ext cx="41521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543" extrusionOk="0">
                    <a:moveTo>
                      <a:pt x="961" y="1"/>
                    </a:moveTo>
                    <a:lnTo>
                      <a:pt x="173" y="784"/>
                    </a:lnTo>
                    <a:cubicBezTo>
                      <a:pt x="0" y="957"/>
                      <a:pt x="0" y="1240"/>
                      <a:pt x="173" y="1413"/>
                    </a:cubicBezTo>
                    <a:cubicBezTo>
                      <a:pt x="260" y="1499"/>
                      <a:pt x="374" y="1543"/>
                      <a:pt x="488" y="1543"/>
                    </a:cubicBezTo>
                    <a:cubicBezTo>
                      <a:pt x="602" y="1543"/>
                      <a:pt x="716" y="1499"/>
                      <a:pt x="803" y="1413"/>
                    </a:cubicBezTo>
                    <a:lnTo>
                      <a:pt x="1586" y="630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0"/>
              <p:cNvSpPr/>
              <p:nvPr/>
            </p:nvSpPr>
            <p:spPr>
              <a:xfrm>
                <a:off x="2633404" y="2896764"/>
                <a:ext cx="368798" cy="365420"/>
              </a:xfrm>
              <a:custGeom>
                <a:avLst/>
                <a:gdLst/>
                <a:ahLst/>
                <a:cxnLst/>
                <a:rect l="l" t="t" r="r" b="b"/>
                <a:pathLst>
                  <a:path w="14087" h="13958" extrusionOk="0">
                    <a:moveTo>
                      <a:pt x="12568" y="419"/>
                    </a:moveTo>
                    <a:cubicBezTo>
                      <a:pt x="12742" y="419"/>
                      <a:pt x="12917" y="485"/>
                      <a:pt x="13049" y="617"/>
                    </a:cubicBezTo>
                    <a:lnTo>
                      <a:pt x="13366" y="930"/>
                    </a:lnTo>
                    <a:cubicBezTo>
                      <a:pt x="13630" y="1199"/>
                      <a:pt x="13630" y="1626"/>
                      <a:pt x="13366" y="1890"/>
                    </a:cubicBezTo>
                    <a:lnTo>
                      <a:pt x="13366" y="1895"/>
                    </a:lnTo>
                    <a:lnTo>
                      <a:pt x="12237" y="3024"/>
                    </a:lnTo>
                    <a:lnTo>
                      <a:pt x="10959" y="1746"/>
                    </a:lnTo>
                    <a:lnTo>
                      <a:pt x="12088" y="617"/>
                    </a:lnTo>
                    <a:cubicBezTo>
                      <a:pt x="12220" y="485"/>
                      <a:pt x="12394" y="419"/>
                      <a:pt x="12568" y="419"/>
                    </a:cubicBezTo>
                    <a:close/>
                    <a:moveTo>
                      <a:pt x="10666" y="2039"/>
                    </a:moveTo>
                    <a:lnTo>
                      <a:pt x="11944" y="3317"/>
                    </a:lnTo>
                    <a:lnTo>
                      <a:pt x="8312" y="6944"/>
                    </a:lnTo>
                    <a:lnTo>
                      <a:pt x="7039" y="5671"/>
                    </a:lnTo>
                    <a:lnTo>
                      <a:pt x="10666" y="2039"/>
                    </a:lnTo>
                    <a:close/>
                    <a:moveTo>
                      <a:pt x="2350" y="10360"/>
                    </a:moveTo>
                    <a:lnTo>
                      <a:pt x="3623" y="11638"/>
                    </a:lnTo>
                    <a:lnTo>
                      <a:pt x="2830" y="12430"/>
                    </a:lnTo>
                    <a:cubicBezTo>
                      <a:pt x="2782" y="12476"/>
                      <a:pt x="2721" y="12499"/>
                      <a:pt x="2661" y="12499"/>
                    </a:cubicBezTo>
                    <a:cubicBezTo>
                      <a:pt x="2600" y="12499"/>
                      <a:pt x="2540" y="12476"/>
                      <a:pt x="2494" y="12430"/>
                    </a:cubicBezTo>
                    <a:lnTo>
                      <a:pt x="1553" y="11489"/>
                    </a:lnTo>
                    <a:cubicBezTo>
                      <a:pt x="1461" y="11398"/>
                      <a:pt x="1461" y="11249"/>
                      <a:pt x="1553" y="11157"/>
                    </a:cubicBezTo>
                    <a:lnTo>
                      <a:pt x="2350" y="10360"/>
                    </a:lnTo>
                    <a:close/>
                    <a:moveTo>
                      <a:pt x="1562" y="12089"/>
                    </a:moveTo>
                    <a:lnTo>
                      <a:pt x="1894" y="12421"/>
                    </a:lnTo>
                    <a:lnTo>
                      <a:pt x="1260" y="13060"/>
                    </a:lnTo>
                    <a:cubicBezTo>
                      <a:pt x="1212" y="13102"/>
                      <a:pt x="1152" y="13124"/>
                      <a:pt x="1092" y="13124"/>
                    </a:cubicBezTo>
                    <a:cubicBezTo>
                      <a:pt x="1031" y="13124"/>
                      <a:pt x="970" y="13101"/>
                      <a:pt x="923" y="13055"/>
                    </a:cubicBezTo>
                    <a:lnTo>
                      <a:pt x="923" y="13060"/>
                    </a:lnTo>
                    <a:cubicBezTo>
                      <a:pt x="837" y="12964"/>
                      <a:pt x="837" y="12820"/>
                      <a:pt x="923" y="12724"/>
                    </a:cubicBezTo>
                    <a:lnTo>
                      <a:pt x="1562" y="12089"/>
                    </a:lnTo>
                    <a:close/>
                    <a:moveTo>
                      <a:pt x="12571" y="0"/>
                    </a:moveTo>
                    <a:cubicBezTo>
                      <a:pt x="12290" y="0"/>
                      <a:pt x="12009" y="108"/>
                      <a:pt x="11795" y="324"/>
                    </a:cubicBezTo>
                    <a:lnTo>
                      <a:pt x="10666" y="1453"/>
                    </a:lnTo>
                    <a:lnTo>
                      <a:pt x="10488" y="1271"/>
                    </a:lnTo>
                    <a:cubicBezTo>
                      <a:pt x="10443" y="1230"/>
                      <a:pt x="10395" y="1213"/>
                      <a:pt x="10348" y="1213"/>
                    </a:cubicBezTo>
                    <a:cubicBezTo>
                      <a:pt x="10190" y="1213"/>
                      <a:pt x="10057" y="1412"/>
                      <a:pt x="10190" y="1564"/>
                    </a:cubicBezTo>
                    <a:lnTo>
                      <a:pt x="10373" y="1746"/>
                    </a:lnTo>
                    <a:lnTo>
                      <a:pt x="6073" y="6041"/>
                    </a:lnTo>
                    <a:cubicBezTo>
                      <a:pt x="5908" y="6191"/>
                      <a:pt x="6054" y="6412"/>
                      <a:pt x="6219" y="6412"/>
                    </a:cubicBezTo>
                    <a:cubicBezTo>
                      <a:pt x="6271" y="6412"/>
                      <a:pt x="6324" y="6390"/>
                      <a:pt x="6371" y="6339"/>
                    </a:cubicBezTo>
                    <a:lnTo>
                      <a:pt x="6741" y="5964"/>
                    </a:lnTo>
                    <a:lnTo>
                      <a:pt x="8033" y="7252"/>
                    </a:lnTo>
                    <a:cubicBezTo>
                      <a:pt x="7591" y="7819"/>
                      <a:pt x="7327" y="8357"/>
                      <a:pt x="7092" y="8837"/>
                    </a:cubicBezTo>
                    <a:cubicBezTo>
                      <a:pt x="6563" y="9923"/>
                      <a:pt x="6140" y="10787"/>
                      <a:pt x="3979" y="11402"/>
                    </a:cubicBezTo>
                    <a:lnTo>
                      <a:pt x="2643" y="10062"/>
                    </a:lnTo>
                    <a:lnTo>
                      <a:pt x="5569" y="7136"/>
                    </a:lnTo>
                    <a:cubicBezTo>
                      <a:pt x="5733" y="6987"/>
                      <a:pt x="5590" y="6768"/>
                      <a:pt x="5427" y="6768"/>
                    </a:cubicBezTo>
                    <a:cubicBezTo>
                      <a:pt x="5376" y="6768"/>
                      <a:pt x="5322" y="6790"/>
                      <a:pt x="5276" y="6843"/>
                    </a:cubicBezTo>
                    <a:lnTo>
                      <a:pt x="1260" y="10860"/>
                    </a:lnTo>
                    <a:cubicBezTo>
                      <a:pt x="1005" y="11114"/>
                      <a:pt x="1005" y="11527"/>
                      <a:pt x="1260" y="11782"/>
                    </a:cubicBezTo>
                    <a:lnTo>
                      <a:pt x="1269" y="11792"/>
                    </a:lnTo>
                    <a:lnTo>
                      <a:pt x="630" y="12430"/>
                    </a:lnTo>
                    <a:cubicBezTo>
                      <a:pt x="433" y="12627"/>
                      <a:pt x="385" y="12930"/>
                      <a:pt x="510" y="13180"/>
                    </a:cubicBezTo>
                    <a:lnTo>
                      <a:pt x="87" y="13603"/>
                    </a:lnTo>
                    <a:cubicBezTo>
                      <a:pt x="11" y="13680"/>
                      <a:pt x="1" y="13800"/>
                      <a:pt x="73" y="13886"/>
                    </a:cubicBezTo>
                    <a:cubicBezTo>
                      <a:pt x="113" y="13934"/>
                      <a:pt x="170" y="13958"/>
                      <a:pt x="227" y="13958"/>
                    </a:cubicBezTo>
                    <a:cubicBezTo>
                      <a:pt x="280" y="13958"/>
                      <a:pt x="334" y="13937"/>
                      <a:pt x="376" y="13896"/>
                    </a:cubicBezTo>
                    <a:lnTo>
                      <a:pt x="798" y="13478"/>
                    </a:lnTo>
                    <a:cubicBezTo>
                      <a:pt x="889" y="13522"/>
                      <a:pt x="988" y="13543"/>
                      <a:pt x="1085" y="13543"/>
                    </a:cubicBezTo>
                    <a:cubicBezTo>
                      <a:pt x="1255" y="13543"/>
                      <a:pt x="1423" y="13478"/>
                      <a:pt x="1548" y="13353"/>
                    </a:cubicBezTo>
                    <a:lnTo>
                      <a:pt x="2187" y="12714"/>
                    </a:lnTo>
                    <a:cubicBezTo>
                      <a:pt x="2307" y="12839"/>
                      <a:pt x="2470" y="12911"/>
                      <a:pt x="2638" y="12916"/>
                    </a:cubicBezTo>
                    <a:cubicBezTo>
                      <a:pt x="2644" y="12916"/>
                      <a:pt x="2651" y="12916"/>
                      <a:pt x="2657" y="12916"/>
                    </a:cubicBezTo>
                    <a:cubicBezTo>
                      <a:pt x="2832" y="12916"/>
                      <a:pt x="2998" y="12849"/>
                      <a:pt x="3119" y="12724"/>
                    </a:cubicBezTo>
                    <a:lnTo>
                      <a:pt x="4022" y="11825"/>
                    </a:lnTo>
                    <a:cubicBezTo>
                      <a:pt x="6424" y="11157"/>
                      <a:pt x="6904" y="10168"/>
                      <a:pt x="7462" y="9024"/>
                    </a:cubicBezTo>
                    <a:cubicBezTo>
                      <a:pt x="7716" y="8501"/>
                      <a:pt x="7980" y="7963"/>
                      <a:pt x="8461" y="7386"/>
                    </a:cubicBezTo>
                    <a:lnTo>
                      <a:pt x="12237" y="3610"/>
                    </a:lnTo>
                    <a:lnTo>
                      <a:pt x="12602" y="3971"/>
                    </a:lnTo>
                    <a:lnTo>
                      <a:pt x="10080" y="6493"/>
                    </a:lnTo>
                    <a:cubicBezTo>
                      <a:pt x="9911" y="6643"/>
                      <a:pt x="10056" y="6863"/>
                      <a:pt x="10221" y="6863"/>
                    </a:cubicBezTo>
                    <a:cubicBezTo>
                      <a:pt x="10273" y="6863"/>
                      <a:pt x="10326" y="6842"/>
                      <a:pt x="10373" y="6791"/>
                    </a:cubicBezTo>
                    <a:lnTo>
                      <a:pt x="13044" y="4120"/>
                    </a:lnTo>
                    <a:cubicBezTo>
                      <a:pt x="13121" y="4038"/>
                      <a:pt x="13121" y="3908"/>
                      <a:pt x="13044" y="3826"/>
                    </a:cubicBezTo>
                    <a:lnTo>
                      <a:pt x="12530" y="3317"/>
                    </a:lnTo>
                    <a:lnTo>
                      <a:pt x="13659" y="2188"/>
                    </a:lnTo>
                    <a:cubicBezTo>
                      <a:pt x="14086" y="1756"/>
                      <a:pt x="14086" y="1064"/>
                      <a:pt x="13659" y="637"/>
                    </a:cubicBezTo>
                    <a:lnTo>
                      <a:pt x="13347" y="324"/>
                    </a:lnTo>
                    <a:cubicBezTo>
                      <a:pt x="13133" y="108"/>
                      <a:pt x="12852" y="0"/>
                      <a:pt x="12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1" name="Google Shape;571;p20"/>
            <p:cNvGrpSpPr/>
            <p:nvPr/>
          </p:nvGrpSpPr>
          <p:grpSpPr>
            <a:xfrm>
              <a:off x="7531437" y="436648"/>
              <a:ext cx="725884" cy="596831"/>
              <a:chOff x="6088530" y="3900389"/>
              <a:chExt cx="548637" cy="451096"/>
            </a:xfrm>
          </p:grpSpPr>
          <p:sp>
            <p:nvSpPr>
              <p:cNvPr id="572" name="Google Shape;572;p20"/>
              <p:cNvSpPr/>
              <p:nvPr/>
            </p:nvSpPr>
            <p:spPr>
              <a:xfrm>
                <a:off x="6096732" y="3946265"/>
                <a:ext cx="532373" cy="357003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10210" extrusionOk="0">
                    <a:moveTo>
                      <a:pt x="299" y="1"/>
                    </a:moveTo>
                    <a:cubicBezTo>
                      <a:pt x="130" y="1"/>
                      <a:pt x="1" y="135"/>
                      <a:pt x="1" y="299"/>
                    </a:cubicBezTo>
                    <a:lnTo>
                      <a:pt x="1" y="9907"/>
                    </a:lnTo>
                    <a:cubicBezTo>
                      <a:pt x="1" y="10075"/>
                      <a:pt x="130" y="10209"/>
                      <a:pt x="299" y="10209"/>
                    </a:cubicBezTo>
                    <a:lnTo>
                      <a:pt x="14951" y="10209"/>
                    </a:lnTo>
                    <a:cubicBezTo>
                      <a:pt x="15119" y="10209"/>
                      <a:pt x="15254" y="10075"/>
                      <a:pt x="15254" y="9907"/>
                    </a:cubicBezTo>
                    <a:lnTo>
                      <a:pt x="15254" y="9330"/>
                    </a:lnTo>
                    <a:lnTo>
                      <a:pt x="15254" y="299"/>
                    </a:lnTo>
                    <a:cubicBezTo>
                      <a:pt x="15254" y="135"/>
                      <a:pt x="15119" y="1"/>
                      <a:pt x="1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6151072" y="3908466"/>
                <a:ext cx="423379" cy="36238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0364" extrusionOk="0">
                    <a:moveTo>
                      <a:pt x="3020" y="0"/>
                    </a:moveTo>
                    <a:cubicBezTo>
                      <a:pt x="2134" y="0"/>
                      <a:pt x="1115" y="161"/>
                      <a:pt x="48" y="640"/>
                    </a:cubicBezTo>
                    <a:cubicBezTo>
                      <a:pt x="19" y="654"/>
                      <a:pt x="0" y="678"/>
                      <a:pt x="0" y="707"/>
                    </a:cubicBezTo>
                    <a:lnTo>
                      <a:pt x="0" y="10248"/>
                    </a:lnTo>
                    <a:cubicBezTo>
                      <a:pt x="0" y="10291"/>
                      <a:pt x="39" y="10325"/>
                      <a:pt x="80" y="10325"/>
                    </a:cubicBezTo>
                    <a:cubicBezTo>
                      <a:pt x="88" y="10325"/>
                      <a:pt x="97" y="10323"/>
                      <a:pt x="106" y="10320"/>
                    </a:cubicBezTo>
                    <a:cubicBezTo>
                      <a:pt x="1153" y="9860"/>
                      <a:pt x="2151" y="9705"/>
                      <a:pt x="3021" y="9705"/>
                    </a:cubicBezTo>
                    <a:cubicBezTo>
                      <a:pt x="4815" y="9705"/>
                      <a:pt x="6063" y="10363"/>
                      <a:pt x="6063" y="10363"/>
                    </a:cubicBezTo>
                    <a:cubicBezTo>
                      <a:pt x="6063" y="10363"/>
                      <a:pt x="7313" y="9705"/>
                      <a:pt x="9108" y="9705"/>
                    </a:cubicBezTo>
                    <a:cubicBezTo>
                      <a:pt x="9979" y="9705"/>
                      <a:pt x="10978" y="9860"/>
                      <a:pt x="12025" y="10320"/>
                    </a:cubicBezTo>
                    <a:cubicBezTo>
                      <a:pt x="12033" y="10323"/>
                      <a:pt x="12042" y="10325"/>
                      <a:pt x="12051" y="10325"/>
                    </a:cubicBezTo>
                    <a:cubicBezTo>
                      <a:pt x="12092" y="10325"/>
                      <a:pt x="12131" y="10291"/>
                      <a:pt x="12131" y="10248"/>
                    </a:cubicBezTo>
                    <a:lnTo>
                      <a:pt x="12131" y="707"/>
                    </a:lnTo>
                    <a:cubicBezTo>
                      <a:pt x="12131" y="678"/>
                      <a:pt x="12111" y="654"/>
                      <a:pt x="12087" y="640"/>
                    </a:cubicBezTo>
                    <a:cubicBezTo>
                      <a:pt x="11021" y="161"/>
                      <a:pt x="10002" y="0"/>
                      <a:pt x="9115" y="0"/>
                    </a:cubicBezTo>
                    <a:cubicBezTo>
                      <a:pt x="7319" y="0"/>
                      <a:pt x="6068" y="659"/>
                      <a:pt x="6068" y="659"/>
                    </a:cubicBezTo>
                    <a:cubicBezTo>
                      <a:pt x="6068" y="659"/>
                      <a:pt x="4816" y="0"/>
                      <a:pt x="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6362639" y="4257217"/>
                <a:ext cx="37099" cy="83394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2385" extrusionOk="0">
                    <a:moveTo>
                      <a:pt x="1063" y="0"/>
                    </a:moveTo>
                    <a:cubicBezTo>
                      <a:pt x="698" y="96"/>
                      <a:pt x="342" y="226"/>
                      <a:pt x="1" y="389"/>
                    </a:cubicBezTo>
                    <a:lnTo>
                      <a:pt x="1" y="2311"/>
                    </a:lnTo>
                    <a:cubicBezTo>
                      <a:pt x="1" y="2355"/>
                      <a:pt x="37" y="2385"/>
                      <a:pt x="75" y="2385"/>
                    </a:cubicBezTo>
                    <a:cubicBezTo>
                      <a:pt x="91" y="2385"/>
                      <a:pt x="107" y="2380"/>
                      <a:pt x="121" y="2368"/>
                    </a:cubicBezTo>
                    <a:lnTo>
                      <a:pt x="496" y="2066"/>
                    </a:lnTo>
                    <a:cubicBezTo>
                      <a:pt x="510" y="2056"/>
                      <a:pt x="527" y="2051"/>
                      <a:pt x="544" y="2051"/>
                    </a:cubicBezTo>
                    <a:cubicBezTo>
                      <a:pt x="561" y="2051"/>
                      <a:pt x="577" y="2056"/>
                      <a:pt x="592" y="2066"/>
                    </a:cubicBezTo>
                    <a:lnTo>
                      <a:pt x="943" y="2364"/>
                    </a:lnTo>
                    <a:cubicBezTo>
                      <a:pt x="957" y="2375"/>
                      <a:pt x="973" y="2380"/>
                      <a:pt x="988" y="2380"/>
                    </a:cubicBezTo>
                    <a:cubicBezTo>
                      <a:pt x="1027" y="2380"/>
                      <a:pt x="1063" y="2350"/>
                      <a:pt x="1063" y="2306"/>
                    </a:cubicBezTo>
                    <a:lnTo>
                      <a:pt x="10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6088530" y="3900389"/>
                <a:ext cx="548637" cy="451096"/>
              </a:xfrm>
              <a:custGeom>
                <a:avLst/>
                <a:gdLst/>
                <a:ahLst/>
                <a:cxnLst/>
                <a:rect l="l" t="t" r="r" b="b"/>
                <a:pathLst>
                  <a:path w="15720" h="12901" extrusionOk="0">
                    <a:moveTo>
                      <a:pt x="10912" y="464"/>
                    </a:moveTo>
                    <a:cubicBezTo>
                      <a:pt x="11744" y="464"/>
                      <a:pt x="12697" y="609"/>
                      <a:pt x="13692" y="1039"/>
                    </a:cubicBezTo>
                    <a:lnTo>
                      <a:pt x="13692" y="10244"/>
                    </a:lnTo>
                    <a:cubicBezTo>
                      <a:pt x="12790" y="9885"/>
                      <a:pt x="11837" y="9706"/>
                      <a:pt x="10885" y="9706"/>
                    </a:cubicBezTo>
                    <a:cubicBezTo>
                      <a:pt x="9936" y="9706"/>
                      <a:pt x="8987" y="9884"/>
                      <a:pt x="8090" y="10239"/>
                    </a:cubicBezTo>
                    <a:lnTo>
                      <a:pt x="8090" y="1034"/>
                    </a:lnTo>
                    <a:cubicBezTo>
                      <a:pt x="8438" y="880"/>
                      <a:pt x="9503" y="464"/>
                      <a:pt x="10912" y="464"/>
                    </a:cubicBezTo>
                    <a:close/>
                    <a:moveTo>
                      <a:pt x="4848" y="460"/>
                    </a:moveTo>
                    <a:cubicBezTo>
                      <a:pt x="5840" y="460"/>
                      <a:pt x="6799" y="664"/>
                      <a:pt x="7629" y="1034"/>
                    </a:cubicBezTo>
                    <a:cubicBezTo>
                      <a:pt x="7629" y="2187"/>
                      <a:pt x="7629" y="8894"/>
                      <a:pt x="7629" y="10239"/>
                    </a:cubicBezTo>
                    <a:cubicBezTo>
                      <a:pt x="6731" y="9883"/>
                      <a:pt x="5775" y="9705"/>
                      <a:pt x="4809" y="9705"/>
                    </a:cubicBezTo>
                    <a:cubicBezTo>
                      <a:pt x="3858" y="9705"/>
                      <a:pt x="2912" y="9888"/>
                      <a:pt x="2023" y="10244"/>
                    </a:cubicBezTo>
                    <a:lnTo>
                      <a:pt x="2023" y="5050"/>
                    </a:lnTo>
                    <a:cubicBezTo>
                      <a:pt x="2023" y="4897"/>
                      <a:pt x="1908" y="4820"/>
                      <a:pt x="1792" y="4820"/>
                    </a:cubicBezTo>
                    <a:cubicBezTo>
                      <a:pt x="1677" y="4820"/>
                      <a:pt x="1562" y="4897"/>
                      <a:pt x="1562" y="5050"/>
                    </a:cubicBezTo>
                    <a:lnTo>
                      <a:pt x="1562" y="10479"/>
                    </a:lnTo>
                    <a:cubicBezTo>
                      <a:pt x="1562" y="10647"/>
                      <a:pt x="1701" y="10786"/>
                      <a:pt x="1869" y="10786"/>
                    </a:cubicBezTo>
                    <a:cubicBezTo>
                      <a:pt x="1912" y="10786"/>
                      <a:pt x="1951" y="10777"/>
                      <a:pt x="1989" y="10762"/>
                    </a:cubicBezTo>
                    <a:cubicBezTo>
                      <a:pt x="2878" y="10368"/>
                      <a:pt x="3839" y="10167"/>
                      <a:pt x="4809" y="10167"/>
                    </a:cubicBezTo>
                    <a:cubicBezTo>
                      <a:pt x="5775" y="10167"/>
                      <a:pt x="6736" y="10364"/>
                      <a:pt x="7624" y="10743"/>
                    </a:cubicBezTo>
                    <a:lnTo>
                      <a:pt x="7624" y="11291"/>
                    </a:lnTo>
                    <a:lnTo>
                      <a:pt x="534" y="11291"/>
                    </a:lnTo>
                    <a:cubicBezTo>
                      <a:pt x="495" y="11291"/>
                      <a:pt x="462" y="11262"/>
                      <a:pt x="462" y="11219"/>
                    </a:cubicBezTo>
                    <a:lnTo>
                      <a:pt x="462" y="1611"/>
                    </a:lnTo>
                    <a:cubicBezTo>
                      <a:pt x="462" y="1572"/>
                      <a:pt x="495" y="1543"/>
                      <a:pt x="534" y="1543"/>
                    </a:cubicBezTo>
                    <a:lnTo>
                      <a:pt x="1562" y="1543"/>
                    </a:lnTo>
                    <a:lnTo>
                      <a:pt x="1562" y="4123"/>
                    </a:lnTo>
                    <a:cubicBezTo>
                      <a:pt x="1562" y="4277"/>
                      <a:pt x="1677" y="4354"/>
                      <a:pt x="1792" y="4354"/>
                    </a:cubicBezTo>
                    <a:cubicBezTo>
                      <a:pt x="1908" y="4354"/>
                      <a:pt x="2023" y="4277"/>
                      <a:pt x="2023" y="4123"/>
                    </a:cubicBezTo>
                    <a:lnTo>
                      <a:pt x="2023" y="1039"/>
                    </a:lnTo>
                    <a:cubicBezTo>
                      <a:pt x="2940" y="642"/>
                      <a:pt x="3909" y="460"/>
                      <a:pt x="4848" y="460"/>
                    </a:cubicBezTo>
                    <a:close/>
                    <a:moveTo>
                      <a:pt x="8686" y="10517"/>
                    </a:moveTo>
                    <a:lnTo>
                      <a:pt x="8686" y="12175"/>
                    </a:lnTo>
                    <a:lnTo>
                      <a:pt x="8542" y="12059"/>
                    </a:lnTo>
                    <a:cubicBezTo>
                      <a:pt x="8500" y="12023"/>
                      <a:pt x="8449" y="12005"/>
                      <a:pt x="8397" y="12005"/>
                    </a:cubicBezTo>
                    <a:cubicBezTo>
                      <a:pt x="8347" y="12005"/>
                      <a:pt x="8296" y="12022"/>
                      <a:pt x="8254" y="12055"/>
                    </a:cubicBezTo>
                    <a:lnTo>
                      <a:pt x="8086" y="12184"/>
                    </a:lnTo>
                    <a:lnTo>
                      <a:pt x="8086" y="10743"/>
                    </a:lnTo>
                    <a:cubicBezTo>
                      <a:pt x="8283" y="10657"/>
                      <a:pt x="8480" y="10585"/>
                      <a:pt x="8686" y="10517"/>
                    </a:cubicBezTo>
                    <a:close/>
                    <a:moveTo>
                      <a:pt x="4831" y="1"/>
                    </a:moveTo>
                    <a:cubicBezTo>
                      <a:pt x="3779" y="1"/>
                      <a:pt x="2727" y="221"/>
                      <a:pt x="1744" y="660"/>
                    </a:cubicBezTo>
                    <a:cubicBezTo>
                      <a:pt x="1509" y="765"/>
                      <a:pt x="1571" y="1034"/>
                      <a:pt x="1566" y="1082"/>
                    </a:cubicBezTo>
                    <a:lnTo>
                      <a:pt x="538" y="1082"/>
                    </a:lnTo>
                    <a:cubicBezTo>
                      <a:pt x="241" y="1082"/>
                      <a:pt x="5" y="1322"/>
                      <a:pt x="0" y="1616"/>
                    </a:cubicBezTo>
                    <a:lnTo>
                      <a:pt x="0" y="11224"/>
                    </a:lnTo>
                    <a:cubicBezTo>
                      <a:pt x="5" y="11517"/>
                      <a:pt x="241" y="11757"/>
                      <a:pt x="538" y="11757"/>
                    </a:cubicBezTo>
                    <a:lnTo>
                      <a:pt x="7629" y="11757"/>
                    </a:lnTo>
                    <a:lnTo>
                      <a:pt x="7629" y="12670"/>
                    </a:lnTo>
                    <a:cubicBezTo>
                      <a:pt x="7629" y="12806"/>
                      <a:pt x="7742" y="12898"/>
                      <a:pt x="7861" y="12898"/>
                    </a:cubicBezTo>
                    <a:cubicBezTo>
                      <a:pt x="7910" y="12898"/>
                      <a:pt x="7960" y="12882"/>
                      <a:pt x="8004" y="12847"/>
                    </a:cubicBezTo>
                    <a:lnTo>
                      <a:pt x="8398" y="12535"/>
                    </a:lnTo>
                    <a:cubicBezTo>
                      <a:pt x="8749" y="12804"/>
                      <a:pt x="8777" y="12900"/>
                      <a:pt x="8921" y="12900"/>
                    </a:cubicBezTo>
                    <a:cubicBezTo>
                      <a:pt x="9046" y="12900"/>
                      <a:pt x="9152" y="12794"/>
                      <a:pt x="9152" y="12670"/>
                    </a:cubicBezTo>
                    <a:lnTo>
                      <a:pt x="9152" y="11757"/>
                    </a:lnTo>
                    <a:lnTo>
                      <a:pt x="12275" y="11757"/>
                    </a:lnTo>
                    <a:cubicBezTo>
                      <a:pt x="12582" y="11757"/>
                      <a:pt x="12582" y="11291"/>
                      <a:pt x="12275" y="11291"/>
                    </a:cubicBezTo>
                    <a:lnTo>
                      <a:pt x="9152" y="11291"/>
                    </a:lnTo>
                    <a:lnTo>
                      <a:pt x="9152" y="10383"/>
                    </a:lnTo>
                    <a:cubicBezTo>
                      <a:pt x="9721" y="10239"/>
                      <a:pt x="10302" y="10168"/>
                      <a:pt x="10882" y="10168"/>
                    </a:cubicBezTo>
                    <a:cubicBezTo>
                      <a:pt x="11854" y="10168"/>
                      <a:pt x="12823" y="10368"/>
                      <a:pt x="13726" y="10762"/>
                    </a:cubicBezTo>
                    <a:cubicBezTo>
                      <a:pt x="13766" y="10779"/>
                      <a:pt x="13808" y="10787"/>
                      <a:pt x="13848" y="10787"/>
                    </a:cubicBezTo>
                    <a:cubicBezTo>
                      <a:pt x="14012" y="10787"/>
                      <a:pt x="14158" y="10656"/>
                      <a:pt x="14158" y="10479"/>
                    </a:cubicBezTo>
                    <a:lnTo>
                      <a:pt x="14158" y="1543"/>
                    </a:lnTo>
                    <a:lnTo>
                      <a:pt x="15186" y="1543"/>
                    </a:lnTo>
                    <a:cubicBezTo>
                      <a:pt x="15224" y="1543"/>
                      <a:pt x="15258" y="1577"/>
                      <a:pt x="15258" y="1616"/>
                    </a:cubicBezTo>
                    <a:lnTo>
                      <a:pt x="15258" y="11224"/>
                    </a:lnTo>
                    <a:cubicBezTo>
                      <a:pt x="15258" y="11262"/>
                      <a:pt x="15224" y="11296"/>
                      <a:pt x="15186" y="11296"/>
                    </a:cubicBezTo>
                    <a:lnTo>
                      <a:pt x="13197" y="11296"/>
                    </a:lnTo>
                    <a:cubicBezTo>
                      <a:pt x="12890" y="11296"/>
                      <a:pt x="12890" y="11757"/>
                      <a:pt x="13197" y="11757"/>
                    </a:cubicBezTo>
                    <a:lnTo>
                      <a:pt x="15186" y="11757"/>
                    </a:lnTo>
                    <a:cubicBezTo>
                      <a:pt x="15479" y="11757"/>
                      <a:pt x="15719" y="11517"/>
                      <a:pt x="15719" y="11224"/>
                    </a:cubicBezTo>
                    <a:lnTo>
                      <a:pt x="15719" y="1616"/>
                    </a:lnTo>
                    <a:cubicBezTo>
                      <a:pt x="15719" y="1318"/>
                      <a:pt x="15479" y="1082"/>
                      <a:pt x="15181" y="1082"/>
                    </a:cubicBezTo>
                    <a:lnTo>
                      <a:pt x="14153" y="1082"/>
                    </a:lnTo>
                    <a:cubicBezTo>
                      <a:pt x="14144" y="1029"/>
                      <a:pt x="14211" y="765"/>
                      <a:pt x="13975" y="660"/>
                    </a:cubicBezTo>
                    <a:cubicBezTo>
                      <a:pt x="12964" y="206"/>
                      <a:pt x="11891" y="4"/>
                      <a:pt x="10863" y="4"/>
                    </a:cubicBezTo>
                    <a:cubicBezTo>
                      <a:pt x="9767" y="4"/>
                      <a:pt x="8723" y="234"/>
                      <a:pt x="7860" y="636"/>
                    </a:cubicBezTo>
                    <a:cubicBezTo>
                      <a:pt x="6894" y="212"/>
                      <a:pt x="5862" y="1"/>
                      <a:pt x="4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" descr="https://segelyszervezet.hu/app/uploads/fly-images/20317/AdobeStock_353935745-scaled-720x9223372036854775807.jpeg"/>
          <p:cNvPicPr preferRelativeResize="0"/>
          <p:nvPr/>
        </p:nvPicPr>
        <p:blipFill rotWithShape="1">
          <a:blip r:embed="rId3">
            <a:alphaModFix/>
          </a:blip>
          <a:srcRect t="36452" b="3759"/>
          <a:stretch/>
        </p:blipFill>
        <p:spPr>
          <a:xfrm>
            <a:off x="2198249" y="2730370"/>
            <a:ext cx="4747497" cy="1982974"/>
          </a:xfrm>
          <a:prstGeom prst="roundRect">
            <a:avLst>
              <a:gd name="adj" fmla="val 8073"/>
            </a:avLst>
          </a:prstGeom>
          <a:noFill/>
          <a:ln>
            <a:noFill/>
          </a:ln>
        </p:spPr>
      </p:pic>
      <p:sp>
        <p:nvSpPr>
          <p:cNvPr id="344" name="Google Shape;344;p2"/>
          <p:cNvSpPr txBox="1"/>
          <p:nvPr/>
        </p:nvSpPr>
        <p:spPr>
          <a:xfrm>
            <a:off x="1" y="768822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C2303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3500" b="1" i="0" u="none" strike="noStrike" cap="none">
              <a:solidFill>
                <a:srgbClr val="C2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2"/>
          <p:cNvGrpSpPr/>
          <p:nvPr/>
        </p:nvGrpSpPr>
        <p:grpSpPr>
          <a:xfrm>
            <a:off x="874812" y="1495293"/>
            <a:ext cx="7394373" cy="1063348"/>
            <a:chOff x="1293792" y="1144800"/>
            <a:chExt cx="7330873" cy="1063348"/>
          </a:xfrm>
        </p:grpSpPr>
        <p:sp>
          <p:nvSpPr>
            <p:cNvPr id="346" name="Google Shape;346;p2"/>
            <p:cNvSpPr/>
            <p:nvPr/>
          </p:nvSpPr>
          <p:spPr>
            <a:xfrm>
              <a:off x="1293792" y="1144800"/>
              <a:ext cx="7330873" cy="1063348"/>
            </a:xfrm>
            <a:prstGeom prst="roundRect">
              <a:avLst>
                <a:gd name="adj" fmla="val 16172"/>
              </a:avLst>
            </a:prstGeom>
            <a:solidFill>
              <a:srgbClr val="FFF7EF"/>
            </a:solidFill>
            <a:ln w="127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Để quản lí tài chính gia đình hiệu quả, sau khi tính số lần thu, chi theo từng khoản mục, ta phải thực hiện tiếp bước nào?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7" name="Google Shape;34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4494" y="1315039"/>
              <a:ext cx="559117" cy="303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1"/>
          <p:cNvSpPr txBox="1">
            <a:spLocks noGrp="1"/>
          </p:cNvSpPr>
          <p:nvPr>
            <p:ph type="title"/>
          </p:nvPr>
        </p:nvSpPr>
        <p:spPr>
          <a:xfrm>
            <a:off x="1739775" y="1663700"/>
            <a:ext cx="5661253" cy="2311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vi-VN"/>
              <a:t> </a:t>
            </a:r>
            <a:endParaRPr/>
          </a:p>
        </p:txBody>
      </p:sp>
      <p:grpSp>
        <p:nvGrpSpPr>
          <p:cNvPr id="581" name="Google Shape;581;p21"/>
          <p:cNvGrpSpPr/>
          <p:nvPr/>
        </p:nvGrpSpPr>
        <p:grpSpPr>
          <a:xfrm rot="10585751">
            <a:off x="7512284" y="903675"/>
            <a:ext cx="893333" cy="978576"/>
            <a:chOff x="7029323" y="927919"/>
            <a:chExt cx="1174646" cy="1286732"/>
          </a:xfrm>
        </p:grpSpPr>
        <p:sp>
          <p:nvSpPr>
            <p:cNvPr id="582" name="Google Shape;582;p21"/>
            <p:cNvSpPr/>
            <p:nvPr/>
          </p:nvSpPr>
          <p:spPr>
            <a:xfrm>
              <a:off x="7029323" y="927919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7738935" y="17541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4" name="Google Shape;584;p21" descr="https://static.vecteezy.com/system/resources/previews/024/744/017/non_2x/modern-laptop-icon-isolated-design-vect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2414" y="2943323"/>
            <a:ext cx="2397228" cy="1999391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1"/>
          <p:cNvSpPr txBox="1"/>
          <p:nvPr/>
        </p:nvSpPr>
        <p:spPr>
          <a:xfrm>
            <a:off x="-1600" y="2094194"/>
            <a:ext cx="9144000" cy="16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HÀNH: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HÀM SUMIF</a:t>
            </a:r>
            <a:endParaRPr/>
          </a:p>
        </p:txBody>
      </p:sp>
      <p:grpSp>
        <p:nvGrpSpPr>
          <p:cNvPr id="586" name="Google Shape;586;p21"/>
          <p:cNvGrpSpPr/>
          <p:nvPr/>
        </p:nvGrpSpPr>
        <p:grpSpPr>
          <a:xfrm>
            <a:off x="3648650" y="1214612"/>
            <a:ext cx="1843501" cy="822350"/>
            <a:chOff x="3648652" y="1495605"/>
            <a:chExt cx="1843501" cy="822350"/>
          </a:xfrm>
        </p:grpSpPr>
        <p:sp>
          <p:nvSpPr>
            <p:cNvPr id="587" name="Google Shape;587;p21"/>
            <p:cNvSpPr txBox="1"/>
            <p:nvPr/>
          </p:nvSpPr>
          <p:spPr>
            <a:xfrm>
              <a:off x="3648652" y="1495605"/>
              <a:ext cx="1843501" cy="82235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endPara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 txBox="1"/>
            <p:nvPr/>
          </p:nvSpPr>
          <p:spPr>
            <a:xfrm>
              <a:off x="4172119" y="1552837"/>
              <a:ext cx="79656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21"/>
          <p:cNvGrpSpPr/>
          <p:nvPr/>
        </p:nvGrpSpPr>
        <p:grpSpPr>
          <a:xfrm rot="-5237451" flipH="1">
            <a:off x="803413" y="3696035"/>
            <a:ext cx="864906" cy="885269"/>
            <a:chOff x="8264880" y="1119240"/>
            <a:chExt cx="1865520" cy="1909440"/>
          </a:xfrm>
        </p:grpSpPr>
        <p:sp>
          <p:nvSpPr>
            <p:cNvPr id="590" name="Google Shape;590;p21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6" name="Google Shape;596;p21" descr="https://vectorportal.com/storage/lHTzkE8snjLFfX7x63u5S5QUnmMbRiVWUS0uvjx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35497">
            <a:off x="311412" y="633195"/>
            <a:ext cx="1618644" cy="161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2"/>
          <p:cNvSpPr txBox="1"/>
          <p:nvPr/>
        </p:nvSpPr>
        <p:spPr>
          <a:xfrm>
            <a:off x="0" y="687614"/>
            <a:ext cx="914400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Thực hành: sử dụng hàm SUMIF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2" name="Google Shape;602;p22"/>
          <p:cNvGrpSpPr/>
          <p:nvPr/>
        </p:nvGrpSpPr>
        <p:grpSpPr>
          <a:xfrm>
            <a:off x="2963258" y="1482563"/>
            <a:ext cx="3217484" cy="621778"/>
            <a:chOff x="826756" y="544158"/>
            <a:chExt cx="3519490" cy="621778"/>
          </a:xfrm>
        </p:grpSpPr>
        <p:sp>
          <p:nvSpPr>
            <p:cNvPr id="603" name="Google Shape;603;p22"/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863108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rgbClr val="0969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THẢO LUẬN NHÓM</a:t>
              </a:r>
              <a:endParaRPr sz="2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22"/>
          <p:cNvGrpSpPr/>
          <p:nvPr/>
        </p:nvGrpSpPr>
        <p:grpSpPr>
          <a:xfrm>
            <a:off x="842612" y="2400299"/>
            <a:ext cx="3462688" cy="2123641"/>
            <a:chOff x="842612" y="2400299"/>
            <a:chExt cx="3462688" cy="2123641"/>
          </a:xfrm>
        </p:grpSpPr>
        <p:sp>
          <p:nvSpPr>
            <p:cNvPr id="606" name="Google Shape;606;p22"/>
            <p:cNvSpPr/>
            <p:nvPr/>
          </p:nvSpPr>
          <p:spPr>
            <a:xfrm>
              <a:off x="842612" y="2400299"/>
              <a:ext cx="3462688" cy="2123641"/>
            </a:xfrm>
            <a:custGeom>
              <a:avLst/>
              <a:gdLst/>
              <a:ahLst/>
              <a:cxnLst/>
              <a:rect l="l" t="t" r="r" b="b"/>
              <a:pathLst>
                <a:path w="13354516" h="7429967" extrusionOk="0">
                  <a:moveTo>
                    <a:pt x="0" y="0"/>
                  </a:moveTo>
                  <a:lnTo>
                    <a:pt x="13354516" y="0"/>
                  </a:lnTo>
                  <a:lnTo>
                    <a:pt x="13354516" y="7429968"/>
                  </a:lnTo>
                  <a:lnTo>
                    <a:pt x="0" y="7429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07" name="Google Shape;607;p22"/>
            <p:cNvSpPr txBox="1"/>
            <p:nvPr/>
          </p:nvSpPr>
          <p:spPr>
            <a:xfrm>
              <a:off x="1175336" y="2723455"/>
              <a:ext cx="279723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Sử dụng hàm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để tính tổng số tiền của mỗi khoản chi tiêu.</a:t>
              </a:r>
              <a:endParaRPr/>
            </a:p>
          </p:txBody>
        </p:sp>
      </p:grpSp>
      <p:pic>
        <p:nvPicPr>
          <p:cNvPr id="608" name="Google Shape;6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3099" y="2539209"/>
            <a:ext cx="3806755" cy="1865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 txBox="1"/>
          <p:nvPr/>
        </p:nvSpPr>
        <p:spPr>
          <a:xfrm>
            <a:off x="0" y="663308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a) Tính tổng số tiền của mỗi khoản chi </a:t>
            </a:r>
            <a:endParaRPr sz="2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trong trang tính </a:t>
            </a:r>
            <a:r>
              <a:rPr lang="vi-VN" sz="2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 tiêu</a:t>
            </a:r>
            <a:endParaRPr sz="22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3"/>
          <p:cNvSpPr txBox="1"/>
          <p:nvPr/>
        </p:nvSpPr>
        <p:spPr>
          <a:xfrm>
            <a:off x="739775" y="1771304"/>
            <a:ext cx="766445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Mở tệp bảng tính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TaiChinhGiaDinh.xlsx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chọn trang tính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 tiêu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Tại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nhập công thức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=SUMIF($B$3:$B$10,F2,$D$3:$D$10)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tính tổng số tiền của mỗi khoản chi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Sao chép công thức trong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sang các ô từ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H3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đến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H10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để tính tổng số tiền của mỗi khoản chi còn lại.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Lưu tệp.</a:t>
            </a:r>
            <a:endParaRPr/>
          </a:p>
        </p:txBody>
      </p:sp>
      <p:grpSp>
        <p:nvGrpSpPr>
          <p:cNvPr id="615" name="Google Shape;615;p23"/>
          <p:cNvGrpSpPr/>
          <p:nvPr/>
        </p:nvGrpSpPr>
        <p:grpSpPr>
          <a:xfrm>
            <a:off x="8250839" y="1013103"/>
            <a:ext cx="740761" cy="758201"/>
            <a:chOff x="8264880" y="1119240"/>
            <a:chExt cx="1865520" cy="1909440"/>
          </a:xfrm>
        </p:grpSpPr>
        <p:sp>
          <p:nvSpPr>
            <p:cNvPr id="616" name="Google Shape;616;p23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2" name="Google Shape;6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713279">
            <a:off x="262352" y="1049319"/>
            <a:ext cx="457553" cy="45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3" descr="https://cdn-icons-png.flaticon.com/128/4103/41035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650" y="3919416"/>
            <a:ext cx="885946" cy="88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4"/>
          <p:cNvSpPr txBox="1"/>
          <p:nvPr/>
        </p:nvSpPr>
        <p:spPr>
          <a:xfrm>
            <a:off x="0" y="663308"/>
            <a:ext cx="9144000" cy="104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b) Tính tổng số tiền của mỗi khoản thu </a:t>
            </a:r>
            <a:endParaRPr sz="2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trong trang tính </a:t>
            </a:r>
            <a:r>
              <a:rPr lang="vi-VN" sz="2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Thu nhập</a:t>
            </a:r>
            <a:endParaRPr sz="22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4"/>
          <p:cNvSpPr txBox="1"/>
          <p:nvPr/>
        </p:nvSpPr>
        <p:spPr>
          <a:xfrm>
            <a:off x="960437" y="1771304"/>
            <a:ext cx="722312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Chọn trang tính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Thu nhập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Tại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nhập công thức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=SUMIF($B$:$B$8,F2,$D$3:$D$8)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tính tổng tiền của khoản thu từ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Lương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Sao chép công thức trong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sang các ô từ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H3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đến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H6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để tính tổng tiền cho các khoản thu còn lại.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Lưu tệp.</a:t>
            </a:r>
            <a:endParaRPr/>
          </a:p>
        </p:txBody>
      </p:sp>
      <p:pic>
        <p:nvPicPr>
          <p:cNvPr id="630" name="Google Shape;630;p24" descr="https://vectorportal.com/storage/lHTzkE8snjLFfX7x63u5S5QUnmMbRiVWUS0uvjx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15222">
            <a:off x="-39540" y="1123891"/>
            <a:ext cx="1071857" cy="107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4" descr="https://static.vecteezy.com/system/resources/previews/007/036/651/non_2x/male-working-on-computer-with-cat-cartoon-icon-illustration-people-technology-icon-concept-isolated-premium-flat-cartoon-style-vecto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0600" y="3752926"/>
            <a:ext cx="1253066" cy="125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5"/>
          <p:cNvSpPr txBox="1"/>
          <p:nvPr/>
        </p:nvSpPr>
        <p:spPr>
          <a:xfrm>
            <a:off x="1820929" y="1241920"/>
            <a:ext cx="4540800" cy="2351689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0" u="none" strike="noStrike" cap="non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37" name="Google Shape;637;p25"/>
          <p:cNvSpPr/>
          <p:nvPr/>
        </p:nvSpPr>
        <p:spPr>
          <a:xfrm>
            <a:off x="7621281" y="935587"/>
            <a:ext cx="743837" cy="736600"/>
          </a:xfrm>
          <a:custGeom>
            <a:avLst/>
            <a:gdLst/>
            <a:ahLst/>
            <a:cxnLst/>
            <a:rect l="l" t="t" r="r" b="b"/>
            <a:pathLst>
              <a:path w="4515" h="4471" extrusionOk="0">
                <a:moveTo>
                  <a:pt x="1821" y="3126"/>
                </a:moveTo>
                <a:cubicBezTo>
                  <a:pt x="1330" y="2885"/>
                  <a:pt x="1126" y="2290"/>
                  <a:pt x="1367" y="1799"/>
                </a:cubicBezTo>
                <a:cubicBezTo>
                  <a:pt x="1608" y="1308"/>
                  <a:pt x="2204" y="1105"/>
                  <a:pt x="2695" y="1345"/>
                </a:cubicBezTo>
                <a:cubicBezTo>
                  <a:pt x="3186" y="1587"/>
                  <a:pt x="3389" y="2182"/>
                  <a:pt x="3148" y="2673"/>
                </a:cubicBezTo>
                <a:cubicBezTo>
                  <a:pt x="2907" y="3164"/>
                  <a:pt x="2312" y="3367"/>
                  <a:pt x="1821" y="3126"/>
                </a:cubicBezTo>
                <a:moveTo>
                  <a:pt x="3878" y="3808"/>
                </a:moveTo>
                <a:cubicBezTo>
                  <a:pt x="4043" y="3638"/>
                  <a:pt x="4179" y="3444"/>
                  <a:pt x="4284" y="3230"/>
                </a:cubicBezTo>
                <a:lnTo>
                  <a:pt x="4287" y="3225"/>
                </a:lnTo>
                <a:lnTo>
                  <a:pt x="3946" y="3058"/>
                </a:lnTo>
                <a:cubicBezTo>
                  <a:pt x="4035" y="2876"/>
                  <a:pt x="4091" y="2687"/>
                  <a:pt x="4118" y="2496"/>
                </a:cubicBezTo>
                <a:lnTo>
                  <a:pt x="4494" y="2549"/>
                </a:lnTo>
                <a:cubicBezTo>
                  <a:pt x="4526" y="2315"/>
                  <a:pt x="4522" y="2077"/>
                  <a:pt x="4481" y="1843"/>
                </a:cubicBezTo>
                <a:lnTo>
                  <a:pt x="4106" y="1909"/>
                </a:lnTo>
                <a:cubicBezTo>
                  <a:pt x="4072" y="1716"/>
                  <a:pt x="4007" y="1528"/>
                  <a:pt x="3915" y="1354"/>
                </a:cubicBezTo>
                <a:lnTo>
                  <a:pt x="4251" y="1176"/>
                </a:lnTo>
                <a:cubicBezTo>
                  <a:pt x="4139" y="966"/>
                  <a:pt x="3996" y="776"/>
                  <a:pt x="3826" y="612"/>
                </a:cubicBezTo>
                <a:lnTo>
                  <a:pt x="3562" y="885"/>
                </a:lnTo>
                <a:cubicBezTo>
                  <a:pt x="3425" y="752"/>
                  <a:pt x="3266" y="638"/>
                  <a:pt x="3085" y="550"/>
                </a:cubicBezTo>
                <a:cubicBezTo>
                  <a:pt x="3084" y="549"/>
                  <a:pt x="3083" y="549"/>
                  <a:pt x="3081" y="548"/>
                </a:cubicBezTo>
                <a:lnTo>
                  <a:pt x="3248" y="207"/>
                </a:lnTo>
                <a:cubicBezTo>
                  <a:pt x="3034" y="103"/>
                  <a:pt x="2807" y="33"/>
                  <a:pt x="2573" y="0"/>
                </a:cubicBezTo>
                <a:lnTo>
                  <a:pt x="2520" y="376"/>
                </a:lnTo>
                <a:cubicBezTo>
                  <a:pt x="2323" y="349"/>
                  <a:pt x="2125" y="353"/>
                  <a:pt x="1933" y="387"/>
                </a:cubicBezTo>
                <a:lnTo>
                  <a:pt x="1867" y="13"/>
                </a:lnTo>
                <a:cubicBezTo>
                  <a:pt x="1633" y="54"/>
                  <a:pt x="1409" y="131"/>
                  <a:pt x="1200" y="242"/>
                </a:cubicBezTo>
                <a:lnTo>
                  <a:pt x="1378" y="578"/>
                </a:lnTo>
                <a:cubicBezTo>
                  <a:pt x="1205" y="669"/>
                  <a:pt x="1046" y="787"/>
                  <a:pt x="908" y="930"/>
                </a:cubicBezTo>
                <a:lnTo>
                  <a:pt x="635" y="666"/>
                </a:lnTo>
                <a:cubicBezTo>
                  <a:pt x="472" y="835"/>
                  <a:pt x="336" y="1029"/>
                  <a:pt x="232" y="1241"/>
                </a:cubicBezTo>
                <a:lnTo>
                  <a:pt x="230" y="1244"/>
                </a:lnTo>
                <a:lnTo>
                  <a:pt x="571" y="1409"/>
                </a:lnTo>
                <a:cubicBezTo>
                  <a:pt x="482" y="1592"/>
                  <a:pt x="425" y="1782"/>
                  <a:pt x="398" y="1972"/>
                </a:cubicBezTo>
                <a:lnTo>
                  <a:pt x="23" y="1919"/>
                </a:lnTo>
                <a:cubicBezTo>
                  <a:pt x="-11" y="2153"/>
                  <a:pt x="-7" y="2391"/>
                  <a:pt x="35" y="2625"/>
                </a:cubicBezTo>
                <a:lnTo>
                  <a:pt x="409" y="2559"/>
                </a:lnTo>
                <a:cubicBezTo>
                  <a:pt x="443" y="2753"/>
                  <a:pt x="507" y="2941"/>
                  <a:pt x="599" y="3115"/>
                </a:cubicBezTo>
                <a:lnTo>
                  <a:pt x="263" y="3293"/>
                </a:lnTo>
                <a:cubicBezTo>
                  <a:pt x="374" y="3503"/>
                  <a:pt x="517" y="3693"/>
                  <a:pt x="687" y="3857"/>
                </a:cubicBezTo>
                <a:lnTo>
                  <a:pt x="951" y="3585"/>
                </a:lnTo>
                <a:cubicBezTo>
                  <a:pt x="1089" y="3718"/>
                  <a:pt x="1249" y="3833"/>
                  <a:pt x="1430" y="3922"/>
                </a:cubicBezTo>
                <a:cubicBezTo>
                  <a:pt x="1431" y="3922"/>
                  <a:pt x="1431" y="3922"/>
                  <a:pt x="1432" y="3923"/>
                </a:cubicBezTo>
                <a:lnTo>
                  <a:pt x="1265" y="4263"/>
                </a:lnTo>
                <a:cubicBezTo>
                  <a:pt x="1479" y="4367"/>
                  <a:pt x="1705" y="4438"/>
                  <a:pt x="1939" y="4471"/>
                </a:cubicBezTo>
                <a:lnTo>
                  <a:pt x="1993" y="4095"/>
                </a:lnTo>
                <a:cubicBezTo>
                  <a:pt x="2190" y="4123"/>
                  <a:pt x="2388" y="4119"/>
                  <a:pt x="2580" y="4085"/>
                </a:cubicBezTo>
                <a:lnTo>
                  <a:pt x="2645" y="4460"/>
                </a:lnTo>
                <a:cubicBezTo>
                  <a:pt x="2879" y="4419"/>
                  <a:pt x="3103" y="4342"/>
                  <a:pt x="3313" y="4231"/>
                </a:cubicBezTo>
                <a:lnTo>
                  <a:pt x="3135" y="3895"/>
                </a:lnTo>
                <a:cubicBezTo>
                  <a:pt x="3308" y="3804"/>
                  <a:pt x="3467" y="3686"/>
                  <a:pt x="3606" y="3544"/>
                </a:cubicBezTo>
                <a:lnTo>
                  <a:pt x="3878" y="3808"/>
                </a:lnTo>
                <a:close/>
              </a:path>
            </a:pathLst>
          </a:custGeom>
          <a:solidFill>
            <a:srgbClr val="13D2D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5"/>
          <p:cNvSpPr txBox="1"/>
          <p:nvPr/>
        </p:nvSpPr>
        <p:spPr>
          <a:xfrm>
            <a:off x="2065679" y="1480978"/>
            <a:ext cx="405130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5"/>
          <p:cNvSpPr txBox="1"/>
          <p:nvPr/>
        </p:nvSpPr>
        <p:spPr>
          <a:xfrm>
            <a:off x="2065679" y="2111920"/>
            <a:ext cx="40513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Nhiệm vụ A: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 SGK tr.47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" name="Google Shape;640;p25"/>
          <p:cNvGrpSpPr/>
          <p:nvPr/>
        </p:nvGrpSpPr>
        <p:grpSpPr>
          <a:xfrm rot="5400000">
            <a:off x="259825" y="1229627"/>
            <a:ext cx="1044297" cy="1068883"/>
            <a:chOff x="8264880" y="1119240"/>
            <a:chExt cx="1865520" cy="1909440"/>
          </a:xfrm>
        </p:grpSpPr>
        <p:sp>
          <p:nvSpPr>
            <p:cNvPr id="641" name="Google Shape;641;p25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7" name="Google Shape;6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5185" y="2655111"/>
            <a:ext cx="1795387" cy="187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5"/>
          <p:cNvPicPr preferRelativeResize="0"/>
          <p:nvPr/>
        </p:nvPicPr>
        <p:blipFill rotWithShape="1">
          <a:blip r:embed="rId4">
            <a:alphaModFix/>
          </a:blip>
          <a:srcRect b="7889"/>
          <a:stretch/>
        </p:blipFill>
        <p:spPr>
          <a:xfrm>
            <a:off x="700608" y="4040839"/>
            <a:ext cx="1515542" cy="8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6"/>
          <p:cNvSpPr txBox="1"/>
          <p:nvPr/>
        </p:nvSpPr>
        <p:spPr>
          <a:xfrm>
            <a:off x="731384" y="733410"/>
            <a:ext cx="768123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hãy bổ sung thêm một số dòng dữ liệu thu, chi vào cuối phần dữ liệu của hai trang tính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Thu nhập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 tiêu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Hãy điều chỉnh công thức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SUMIF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ở cột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để kết quả tổng tiền của mỗi khoản thu, chi được chính xác.</a:t>
            </a:r>
            <a:endParaRPr/>
          </a:p>
        </p:txBody>
      </p:sp>
      <p:grpSp>
        <p:nvGrpSpPr>
          <p:cNvPr id="654" name="Google Shape;654;p26"/>
          <p:cNvGrpSpPr/>
          <p:nvPr/>
        </p:nvGrpSpPr>
        <p:grpSpPr>
          <a:xfrm>
            <a:off x="971772" y="2682799"/>
            <a:ext cx="7200456" cy="2005223"/>
            <a:chOff x="5237925" y="1433958"/>
            <a:chExt cx="7200456" cy="2005223"/>
          </a:xfrm>
        </p:grpSpPr>
        <p:sp>
          <p:nvSpPr>
            <p:cNvPr id="655" name="Google Shape;655;p26"/>
            <p:cNvSpPr/>
            <p:nvPr/>
          </p:nvSpPr>
          <p:spPr>
            <a:xfrm>
              <a:off x="6239665" y="1433958"/>
              <a:ext cx="6198716" cy="2005223"/>
            </a:xfrm>
            <a:prstGeom prst="roundRect">
              <a:avLst>
                <a:gd name="adj" fmla="val 12244"/>
              </a:avLst>
            </a:prstGeom>
            <a:solidFill>
              <a:srgbClr val="FFFFE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Ví dụ: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thêm 5 dòng dữ liệu, nối tiếp từ dòng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đến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trong trang tính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Chi tiêu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thì công thức tại ô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H2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là: </a:t>
              </a:r>
              <a:r>
                <a:rPr lang="vi-VN" sz="2000" b="1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=SUMIF($B$3:$B$15,F2,$D$3:$D$15)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→ kết quả tổng hợp tổng tiền của mỗi khoản được chính xác.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5237925" y="2149902"/>
              <a:ext cx="819193" cy="573334"/>
            </a:xfrm>
            <a:prstGeom prst="rightArrow">
              <a:avLst>
                <a:gd name="adj1" fmla="val 50000"/>
                <a:gd name="adj2" fmla="val 65506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7"/>
          <p:cNvSpPr txBox="1"/>
          <p:nvPr/>
        </p:nvSpPr>
        <p:spPr>
          <a:xfrm>
            <a:off x="1820929" y="1241920"/>
            <a:ext cx="4540800" cy="2351689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0" u="none" strike="noStrike" cap="non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62" name="Google Shape;662;p27"/>
          <p:cNvSpPr/>
          <p:nvPr/>
        </p:nvSpPr>
        <p:spPr>
          <a:xfrm>
            <a:off x="7621281" y="935587"/>
            <a:ext cx="743837" cy="736600"/>
          </a:xfrm>
          <a:custGeom>
            <a:avLst/>
            <a:gdLst/>
            <a:ahLst/>
            <a:cxnLst/>
            <a:rect l="l" t="t" r="r" b="b"/>
            <a:pathLst>
              <a:path w="4515" h="4471" extrusionOk="0">
                <a:moveTo>
                  <a:pt x="1821" y="3126"/>
                </a:moveTo>
                <a:cubicBezTo>
                  <a:pt x="1330" y="2885"/>
                  <a:pt x="1126" y="2290"/>
                  <a:pt x="1367" y="1799"/>
                </a:cubicBezTo>
                <a:cubicBezTo>
                  <a:pt x="1608" y="1308"/>
                  <a:pt x="2204" y="1105"/>
                  <a:pt x="2695" y="1345"/>
                </a:cubicBezTo>
                <a:cubicBezTo>
                  <a:pt x="3186" y="1587"/>
                  <a:pt x="3389" y="2182"/>
                  <a:pt x="3148" y="2673"/>
                </a:cubicBezTo>
                <a:cubicBezTo>
                  <a:pt x="2907" y="3164"/>
                  <a:pt x="2312" y="3367"/>
                  <a:pt x="1821" y="3126"/>
                </a:cubicBezTo>
                <a:moveTo>
                  <a:pt x="3878" y="3808"/>
                </a:moveTo>
                <a:cubicBezTo>
                  <a:pt x="4043" y="3638"/>
                  <a:pt x="4179" y="3444"/>
                  <a:pt x="4284" y="3230"/>
                </a:cubicBezTo>
                <a:lnTo>
                  <a:pt x="4287" y="3225"/>
                </a:lnTo>
                <a:lnTo>
                  <a:pt x="3946" y="3058"/>
                </a:lnTo>
                <a:cubicBezTo>
                  <a:pt x="4035" y="2876"/>
                  <a:pt x="4091" y="2687"/>
                  <a:pt x="4118" y="2496"/>
                </a:cubicBezTo>
                <a:lnTo>
                  <a:pt x="4494" y="2549"/>
                </a:lnTo>
                <a:cubicBezTo>
                  <a:pt x="4526" y="2315"/>
                  <a:pt x="4522" y="2077"/>
                  <a:pt x="4481" y="1843"/>
                </a:cubicBezTo>
                <a:lnTo>
                  <a:pt x="4106" y="1909"/>
                </a:lnTo>
                <a:cubicBezTo>
                  <a:pt x="4072" y="1716"/>
                  <a:pt x="4007" y="1528"/>
                  <a:pt x="3915" y="1354"/>
                </a:cubicBezTo>
                <a:lnTo>
                  <a:pt x="4251" y="1176"/>
                </a:lnTo>
                <a:cubicBezTo>
                  <a:pt x="4139" y="966"/>
                  <a:pt x="3996" y="776"/>
                  <a:pt x="3826" y="612"/>
                </a:cubicBezTo>
                <a:lnTo>
                  <a:pt x="3562" y="885"/>
                </a:lnTo>
                <a:cubicBezTo>
                  <a:pt x="3425" y="752"/>
                  <a:pt x="3266" y="638"/>
                  <a:pt x="3085" y="550"/>
                </a:cubicBezTo>
                <a:cubicBezTo>
                  <a:pt x="3084" y="549"/>
                  <a:pt x="3083" y="549"/>
                  <a:pt x="3081" y="548"/>
                </a:cubicBezTo>
                <a:lnTo>
                  <a:pt x="3248" y="207"/>
                </a:lnTo>
                <a:cubicBezTo>
                  <a:pt x="3034" y="103"/>
                  <a:pt x="2807" y="33"/>
                  <a:pt x="2573" y="0"/>
                </a:cubicBezTo>
                <a:lnTo>
                  <a:pt x="2520" y="376"/>
                </a:lnTo>
                <a:cubicBezTo>
                  <a:pt x="2323" y="349"/>
                  <a:pt x="2125" y="353"/>
                  <a:pt x="1933" y="387"/>
                </a:cubicBezTo>
                <a:lnTo>
                  <a:pt x="1867" y="13"/>
                </a:lnTo>
                <a:cubicBezTo>
                  <a:pt x="1633" y="54"/>
                  <a:pt x="1409" y="131"/>
                  <a:pt x="1200" y="242"/>
                </a:cubicBezTo>
                <a:lnTo>
                  <a:pt x="1378" y="578"/>
                </a:lnTo>
                <a:cubicBezTo>
                  <a:pt x="1205" y="669"/>
                  <a:pt x="1046" y="787"/>
                  <a:pt x="908" y="930"/>
                </a:cubicBezTo>
                <a:lnTo>
                  <a:pt x="635" y="666"/>
                </a:lnTo>
                <a:cubicBezTo>
                  <a:pt x="472" y="835"/>
                  <a:pt x="336" y="1029"/>
                  <a:pt x="232" y="1241"/>
                </a:cubicBezTo>
                <a:lnTo>
                  <a:pt x="230" y="1244"/>
                </a:lnTo>
                <a:lnTo>
                  <a:pt x="571" y="1409"/>
                </a:lnTo>
                <a:cubicBezTo>
                  <a:pt x="482" y="1592"/>
                  <a:pt x="425" y="1782"/>
                  <a:pt x="398" y="1972"/>
                </a:cubicBezTo>
                <a:lnTo>
                  <a:pt x="23" y="1919"/>
                </a:lnTo>
                <a:cubicBezTo>
                  <a:pt x="-11" y="2153"/>
                  <a:pt x="-7" y="2391"/>
                  <a:pt x="35" y="2625"/>
                </a:cubicBezTo>
                <a:lnTo>
                  <a:pt x="409" y="2559"/>
                </a:lnTo>
                <a:cubicBezTo>
                  <a:pt x="443" y="2753"/>
                  <a:pt x="507" y="2941"/>
                  <a:pt x="599" y="3115"/>
                </a:cubicBezTo>
                <a:lnTo>
                  <a:pt x="263" y="3293"/>
                </a:lnTo>
                <a:cubicBezTo>
                  <a:pt x="374" y="3503"/>
                  <a:pt x="517" y="3693"/>
                  <a:pt x="687" y="3857"/>
                </a:cubicBezTo>
                <a:lnTo>
                  <a:pt x="951" y="3585"/>
                </a:lnTo>
                <a:cubicBezTo>
                  <a:pt x="1089" y="3718"/>
                  <a:pt x="1249" y="3833"/>
                  <a:pt x="1430" y="3922"/>
                </a:cubicBezTo>
                <a:cubicBezTo>
                  <a:pt x="1431" y="3922"/>
                  <a:pt x="1431" y="3922"/>
                  <a:pt x="1432" y="3923"/>
                </a:cubicBezTo>
                <a:lnTo>
                  <a:pt x="1265" y="4263"/>
                </a:lnTo>
                <a:cubicBezTo>
                  <a:pt x="1479" y="4367"/>
                  <a:pt x="1705" y="4438"/>
                  <a:pt x="1939" y="4471"/>
                </a:cubicBezTo>
                <a:lnTo>
                  <a:pt x="1993" y="4095"/>
                </a:lnTo>
                <a:cubicBezTo>
                  <a:pt x="2190" y="4123"/>
                  <a:pt x="2388" y="4119"/>
                  <a:pt x="2580" y="4085"/>
                </a:cubicBezTo>
                <a:lnTo>
                  <a:pt x="2645" y="4460"/>
                </a:lnTo>
                <a:cubicBezTo>
                  <a:pt x="2879" y="4419"/>
                  <a:pt x="3103" y="4342"/>
                  <a:pt x="3313" y="4231"/>
                </a:cubicBezTo>
                <a:lnTo>
                  <a:pt x="3135" y="3895"/>
                </a:lnTo>
                <a:cubicBezTo>
                  <a:pt x="3308" y="3804"/>
                  <a:pt x="3467" y="3686"/>
                  <a:pt x="3606" y="3544"/>
                </a:cubicBezTo>
                <a:lnTo>
                  <a:pt x="3878" y="3808"/>
                </a:lnTo>
                <a:close/>
              </a:path>
            </a:pathLst>
          </a:custGeom>
          <a:solidFill>
            <a:srgbClr val="13D2D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7"/>
          <p:cNvSpPr txBox="1"/>
          <p:nvPr/>
        </p:nvSpPr>
        <p:spPr>
          <a:xfrm>
            <a:off x="2065679" y="1480978"/>
            <a:ext cx="405130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7"/>
          <p:cNvSpPr txBox="1"/>
          <p:nvPr/>
        </p:nvSpPr>
        <p:spPr>
          <a:xfrm>
            <a:off x="2065679" y="2111920"/>
            <a:ext cx="4051300" cy="126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Nhiệm vụ B: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hỏi trắc nghiệm</a:t>
            </a:r>
            <a:endParaRPr/>
          </a:p>
        </p:txBody>
      </p:sp>
      <p:grpSp>
        <p:nvGrpSpPr>
          <p:cNvPr id="665" name="Google Shape;665;p27"/>
          <p:cNvGrpSpPr/>
          <p:nvPr/>
        </p:nvGrpSpPr>
        <p:grpSpPr>
          <a:xfrm rot="5400000">
            <a:off x="259825" y="1229627"/>
            <a:ext cx="1044297" cy="1068883"/>
            <a:chOff x="8264880" y="1119240"/>
            <a:chExt cx="1865520" cy="1909440"/>
          </a:xfrm>
        </p:grpSpPr>
        <p:sp>
          <p:nvSpPr>
            <p:cNvPr id="666" name="Google Shape;666;p27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2" name="Google Shape;6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5185" y="2655111"/>
            <a:ext cx="1795387" cy="187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7"/>
          <p:cNvPicPr preferRelativeResize="0"/>
          <p:nvPr/>
        </p:nvPicPr>
        <p:blipFill rotWithShape="1">
          <a:blip r:embed="rId4">
            <a:alphaModFix/>
          </a:blip>
          <a:srcRect b="7889"/>
          <a:stretch/>
        </p:blipFill>
        <p:spPr>
          <a:xfrm>
            <a:off x="700608" y="4040839"/>
            <a:ext cx="1515542" cy="8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/>
          <p:nvPr/>
        </p:nvSpPr>
        <p:spPr>
          <a:xfrm>
            <a:off x="732263" y="889001"/>
            <a:ext cx="7679474" cy="119379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1: Hàm nào trong Excel dùng để tính tổng giá trị 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của những ô thỏa mãn một điều kiện nào đó?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8"/>
          <p:cNvSpPr/>
          <p:nvPr/>
        </p:nvSpPr>
        <p:spPr>
          <a:xfrm>
            <a:off x="732263" y="2340809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SUM.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8"/>
          <p:cNvSpPr/>
          <p:nvPr/>
        </p:nvSpPr>
        <p:spPr>
          <a:xfrm>
            <a:off x="732263" y="3621737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IF.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4737100" y="2340809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COUNTIF.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8"/>
          <p:cNvSpPr/>
          <p:nvPr/>
        </p:nvSpPr>
        <p:spPr>
          <a:xfrm>
            <a:off x="4737099" y="3621737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SUMIF.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8"/>
          <p:cNvSpPr/>
          <p:nvPr/>
        </p:nvSpPr>
        <p:spPr>
          <a:xfrm>
            <a:off x="4737099" y="3621737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7CDC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SUMIF.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"/>
          <p:cNvSpPr txBox="1"/>
          <p:nvPr/>
        </p:nvSpPr>
        <p:spPr>
          <a:xfrm>
            <a:off x="1191418" y="745700"/>
            <a:ext cx="6761163" cy="297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2: Công thức chung của hàm SUMIF là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=SUMIF(criteria, [sum_range], range).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=SUMIF(range, [sum_range], criteria).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=SUMIF(range, criteria, [sum_range]).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=SUMIF(criteria, range, [sum_range]). </a:t>
            </a:r>
            <a:endParaRPr/>
          </a:p>
        </p:txBody>
      </p:sp>
      <p:sp>
        <p:nvSpPr>
          <p:cNvPr id="689" name="Google Shape;689;p29"/>
          <p:cNvSpPr/>
          <p:nvPr/>
        </p:nvSpPr>
        <p:spPr>
          <a:xfrm>
            <a:off x="1166847" y="2590800"/>
            <a:ext cx="501650" cy="501650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8903" y="3064063"/>
            <a:ext cx="1163448" cy="1695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/>
          <p:nvPr/>
        </p:nvSpPr>
        <p:spPr>
          <a:xfrm>
            <a:off x="774700" y="633345"/>
            <a:ext cx="75946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3: Trong công thức chung của </a:t>
            </a:r>
            <a:r>
              <a:rPr lang="vi-VN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SUMIF</a:t>
            </a: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tham số </a:t>
            </a:r>
            <a:r>
              <a:rPr lang="vi-VN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 </a:t>
            </a: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có ý nghĩa gì?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Phạm vi chứa các giá trị cần kiểm tra hoặc tính tổng các giá trị nếu không có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Điều kiện kiểm tra.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Phạm vi chứa các giá trị cần kiểm tra hoặc tính tổng các giá trị nếu không có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Phạm vi chứa các giá trị cần tính tổng, nếu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bị bỏ qua thì tính tổng các ô trong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thoả mãn điều kiện.</a:t>
            </a:r>
            <a:endParaRPr/>
          </a:p>
        </p:txBody>
      </p:sp>
      <p:sp>
        <p:nvSpPr>
          <p:cNvPr id="696" name="Google Shape;696;p30"/>
          <p:cNvSpPr/>
          <p:nvPr/>
        </p:nvSpPr>
        <p:spPr>
          <a:xfrm>
            <a:off x="752475" y="3000374"/>
            <a:ext cx="435447" cy="435447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" descr="https://segelyszervezet.hu/app/uploads/fly-images/20317/AdobeStock_353935745-scaled-720x9223372036854775807.jpeg"/>
          <p:cNvPicPr preferRelativeResize="0"/>
          <p:nvPr/>
        </p:nvPicPr>
        <p:blipFill rotWithShape="1">
          <a:blip r:embed="rId3">
            <a:alphaModFix/>
          </a:blip>
          <a:srcRect t="36452" b="3759"/>
          <a:stretch/>
        </p:blipFill>
        <p:spPr>
          <a:xfrm>
            <a:off x="2198249" y="2730370"/>
            <a:ext cx="4747497" cy="1982974"/>
          </a:xfrm>
          <a:prstGeom prst="roundRect">
            <a:avLst>
              <a:gd name="adj" fmla="val 8073"/>
            </a:avLst>
          </a:prstGeom>
          <a:noFill/>
          <a:ln>
            <a:noFill/>
          </a:ln>
        </p:spPr>
      </p:pic>
      <p:sp>
        <p:nvSpPr>
          <p:cNvPr id="353" name="Google Shape;353;p3"/>
          <p:cNvSpPr txBox="1"/>
          <p:nvPr/>
        </p:nvSpPr>
        <p:spPr>
          <a:xfrm>
            <a:off x="1" y="768822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C2303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3500" b="1" i="0" u="none" strike="noStrike" cap="none">
              <a:solidFill>
                <a:srgbClr val="C2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p3"/>
          <p:cNvGrpSpPr/>
          <p:nvPr/>
        </p:nvGrpSpPr>
        <p:grpSpPr>
          <a:xfrm>
            <a:off x="1587503" y="1308962"/>
            <a:ext cx="6280690" cy="1222508"/>
            <a:chOff x="1587503" y="1308962"/>
            <a:chExt cx="6280690" cy="1222508"/>
          </a:xfrm>
        </p:grpSpPr>
        <p:grpSp>
          <p:nvGrpSpPr>
            <p:cNvPr id="355" name="Google Shape;355;p3"/>
            <p:cNvGrpSpPr/>
            <p:nvPr/>
          </p:nvGrpSpPr>
          <p:grpSpPr>
            <a:xfrm>
              <a:off x="2038894" y="1308962"/>
              <a:ext cx="5829299" cy="1222508"/>
              <a:chOff x="4316695" y="2274247"/>
              <a:chExt cx="5829299" cy="1222508"/>
            </a:xfrm>
          </p:grpSpPr>
          <p:grpSp>
            <p:nvGrpSpPr>
              <p:cNvPr id="356" name="Google Shape;356;p3"/>
              <p:cNvGrpSpPr/>
              <p:nvPr/>
            </p:nvGrpSpPr>
            <p:grpSpPr>
              <a:xfrm>
                <a:off x="4316695" y="2274247"/>
                <a:ext cx="5829299" cy="1222508"/>
                <a:chOff x="250606" y="1062667"/>
                <a:chExt cx="5829299" cy="1222508"/>
              </a:xfrm>
            </p:grpSpPr>
            <p:sp>
              <p:nvSpPr>
                <p:cNvPr id="357" name="Google Shape;357;p3"/>
                <p:cNvSpPr/>
                <p:nvPr/>
              </p:nvSpPr>
              <p:spPr>
                <a:xfrm>
                  <a:off x="250606" y="1207675"/>
                  <a:ext cx="5829299" cy="1077500"/>
                </a:xfrm>
                <a:prstGeom prst="roundRect">
                  <a:avLst>
                    <a:gd name="adj" fmla="val 3600"/>
                  </a:avLst>
                </a:prstGeom>
                <a:solidFill>
                  <a:srgbClr val="FFFAEB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00"/>
                    <a:buFont typeface="Arial"/>
                    <a:buNone/>
                  </a:pPr>
                  <a:endParaRPr sz="17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58" name="Google Shape;358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625765" y="1062667"/>
                  <a:ext cx="328727" cy="3209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59" name="Google Shape;359;p3"/>
              <p:cNvSpPr/>
              <p:nvPr/>
            </p:nvSpPr>
            <p:spPr>
              <a:xfrm>
                <a:off x="4415966" y="2450173"/>
                <a:ext cx="563075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Sau khi tính số lần thu, chi theo từng khoản mục → tính tổng theo các khoản chi tiêu. 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60" name="Google Shape;360;p3" descr="https://cdn-icons-png.flaticon.com/128/8841/884123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587503" y="1731092"/>
              <a:ext cx="523253" cy="5232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1"/>
          <p:cNvSpPr txBox="1"/>
          <p:nvPr/>
        </p:nvSpPr>
        <p:spPr>
          <a:xfrm>
            <a:off x="660400" y="654810"/>
            <a:ext cx="78232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4: Trong công thức chung của </a:t>
            </a:r>
            <a:r>
              <a:rPr lang="vi-VN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SUMIF</a:t>
            </a: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tham số </a:t>
            </a:r>
            <a:r>
              <a:rPr lang="vi-VN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có ý nghĩa gì?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Phạm vi chứa các giá trị cần tính tổng, nếu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bị bỏ qua thì tính tổng các ô trong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thoả mãn điều kiện.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Phạm vi chứa các giá trị cần kiểm tra hoặc tính tổng các giá trị nếu không có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Phạm vi chứa các giá trị cần kiểm tra hoặc tính tổng các giá trị nếu không có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Điều kiện kiểm tra.</a:t>
            </a:r>
            <a:endParaRPr/>
          </a:p>
        </p:txBody>
      </p:sp>
      <p:sp>
        <p:nvSpPr>
          <p:cNvPr id="702" name="Google Shape;702;p31"/>
          <p:cNvSpPr/>
          <p:nvPr/>
        </p:nvSpPr>
        <p:spPr>
          <a:xfrm>
            <a:off x="622504" y="1644650"/>
            <a:ext cx="449656" cy="449656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2"/>
          <p:cNvSpPr txBox="1"/>
          <p:nvPr/>
        </p:nvSpPr>
        <p:spPr>
          <a:xfrm>
            <a:off x="673100" y="607185"/>
            <a:ext cx="77978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5: Trong công thức chung của </a:t>
            </a:r>
            <a:r>
              <a:rPr lang="vi-VN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SUMIF</a:t>
            </a: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tham số </a:t>
            </a:r>
            <a:r>
              <a:rPr lang="vi-VN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có ý nghĩa gì?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Phạm vi chứa các giá trị cần kiểm tra hoặc tính tổng các giá trị nếu không có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Điều kiện kiểm tra.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Phạm vi chứa các giá trị cần tính tổng, nếu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bị bỏ qua thì tính tổng các ô trong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thoả mãn điều kiện.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Phạm vi chứa các giá trị cần kiểm tra hoặc tính tổng các giá trị nếu không có tham số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sum_range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645319" y="2529628"/>
            <a:ext cx="438546" cy="438546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3"/>
          <p:cNvSpPr/>
          <p:nvPr/>
        </p:nvSpPr>
        <p:spPr>
          <a:xfrm>
            <a:off x="732263" y="889001"/>
            <a:ext cx="7679474" cy="119379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6: Công thức tính tổng các giá trị nhỏ hơn 100 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trong vùng </a:t>
            </a:r>
            <a:r>
              <a:rPr lang="vi-VN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B2:B6 </a:t>
            </a: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3"/>
          <p:cNvSpPr/>
          <p:nvPr/>
        </p:nvSpPr>
        <p:spPr>
          <a:xfrm>
            <a:off x="732263" y="2340809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=SUM(B2:B6,“&lt;100”).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3"/>
          <p:cNvSpPr/>
          <p:nvPr/>
        </p:nvSpPr>
        <p:spPr>
          <a:xfrm>
            <a:off x="732263" y="3621737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=SUMIF(B2:B6,“&gt;100”).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3"/>
          <p:cNvSpPr/>
          <p:nvPr/>
        </p:nvSpPr>
        <p:spPr>
          <a:xfrm>
            <a:off x="4737100" y="2340809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=SUMIF(B2:B6,“&lt;100”).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3"/>
          <p:cNvSpPr/>
          <p:nvPr/>
        </p:nvSpPr>
        <p:spPr>
          <a:xfrm>
            <a:off x="4737099" y="3621737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FFCF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=SUMIF(B2:B6,&lt;100).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3"/>
          <p:cNvSpPr/>
          <p:nvPr/>
        </p:nvSpPr>
        <p:spPr>
          <a:xfrm>
            <a:off x="4737099" y="2340808"/>
            <a:ext cx="3674637" cy="1022919"/>
          </a:xfrm>
          <a:prstGeom prst="roundRect">
            <a:avLst>
              <a:gd name="adj" fmla="val 16667"/>
            </a:avLst>
          </a:prstGeom>
          <a:solidFill>
            <a:srgbClr val="F7CDC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=SUMIF(B2:B6,“&lt;100”).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 txBox="1"/>
          <p:nvPr/>
        </p:nvSpPr>
        <p:spPr>
          <a:xfrm>
            <a:off x="673100" y="721485"/>
            <a:ext cx="77978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Câu 7: Công thức tính tổng các giá trị trong </a:t>
            </a:r>
            <a:endParaRPr sz="2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vùng </a:t>
            </a:r>
            <a:r>
              <a:rPr lang="vi-VN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C4:C10 </a:t>
            </a:r>
            <a:r>
              <a:rPr lang="vi-VN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với các ô tương ứng trong </a:t>
            </a:r>
            <a:endParaRPr sz="2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vùng </a:t>
            </a:r>
            <a:r>
              <a:rPr lang="vi-VN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A4:A10</a:t>
            </a:r>
            <a:r>
              <a:rPr lang="vi-VN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có giá trị là </a:t>
            </a:r>
            <a:r>
              <a:rPr lang="vi-VN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“SGK” </a:t>
            </a:r>
            <a:r>
              <a:rPr lang="vi-VN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A. =SUMIF(C4:C10,“SGK”,A4:A10).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B. =SUMIF(A4:A10,SGK,C4:C10).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C. =SUM(A4:A10,“SGK”,C4:C10).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D. =SUMIF(A4:A10,“SGK”,C4:C10). </a:t>
            </a: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1571158" y="4122945"/>
            <a:ext cx="489417" cy="489417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5"/>
          <p:cNvSpPr txBox="1"/>
          <p:nvPr/>
        </p:nvSpPr>
        <p:spPr>
          <a:xfrm>
            <a:off x="2341780" y="1744196"/>
            <a:ext cx="3633722" cy="150128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0" u="none" strike="noStrike" cap="non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730" name="Google Shape;730;p35"/>
          <p:cNvSpPr txBox="1"/>
          <p:nvPr/>
        </p:nvSpPr>
        <p:spPr>
          <a:xfrm>
            <a:off x="2341780" y="2179365"/>
            <a:ext cx="363372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1" name="Google Shape;731;p35"/>
          <p:cNvGrpSpPr/>
          <p:nvPr/>
        </p:nvGrpSpPr>
        <p:grpSpPr>
          <a:xfrm rot="-899905">
            <a:off x="1042061" y="3325514"/>
            <a:ext cx="795061" cy="1340934"/>
            <a:chOff x="6814440" y="1026720"/>
            <a:chExt cx="1223280" cy="2063160"/>
          </a:xfrm>
        </p:grpSpPr>
        <p:sp>
          <p:nvSpPr>
            <p:cNvPr id="732" name="Google Shape;732;p35"/>
            <p:cNvSpPr/>
            <p:nvPr/>
          </p:nvSpPr>
          <p:spPr>
            <a:xfrm>
              <a:off x="6814440" y="1026720"/>
              <a:ext cx="1223280" cy="1574640"/>
            </a:xfrm>
            <a:custGeom>
              <a:avLst/>
              <a:gdLst/>
              <a:ahLst/>
              <a:cxnLst/>
              <a:rect l="l" t="t" r="r" b="b"/>
              <a:pathLst>
                <a:path w="3398" h="4374" extrusionOk="0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145280" y="2540880"/>
              <a:ext cx="576720" cy="412560"/>
            </a:xfrm>
            <a:custGeom>
              <a:avLst/>
              <a:gdLst/>
              <a:ahLst/>
              <a:cxnLst/>
              <a:rect l="l" t="t" r="r" b="b"/>
              <a:pathLst>
                <a:path w="1602" h="1146" extrusionOk="0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7115040" y="1859400"/>
              <a:ext cx="583200" cy="661320"/>
            </a:xfrm>
            <a:custGeom>
              <a:avLst/>
              <a:gdLst/>
              <a:ahLst/>
              <a:cxnLst/>
              <a:rect l="l" t="t" r="r" b="b"/>
              <a:pathLst>
                <a:path w="1620" h="1837" extrusionOk="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7079040" y="2500560"/>
              <a:ext cx="709560" cy="73800"/>
            </a:xfrm>
            <a:custGeom>
              <a:avLst/>
              <a:gdLst/>
              <a:ahLst/>
              <a:cxnLst/>
              <a:rect l="l" t="t" r="r" b="b"/>
              <a:pathLst>
                <a:path w="1971" h="205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800" rIns="90000" bIns="28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7079040" y="261360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7079040" y="272664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299000" y="2953440"/>
              <a:ext cx="269280" cy="136440"/>
            </a:xfrm>
            <a:custGeom>
              <a:avLst/>
              <a:gdLst/>
              <a:ahLst/>
              <a:cxnLst/>
              <a:rect l="l" t="t" r="r" b="b"/>
              <a:pathLst>
                <a:path w="748" h="379" extrusionOk="0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35"/>
          <p:cNvGrpSpPr/>
          <p:nvPr/>
        </p:nvGrpSpPr>
        <p:grpSpPr>
          <a:xfrm rot="-9726991">
            <a:off x="6797704" y="1160616"/>
            <a:ext cx="1408746" cy="850582"/>
            <a:chOff x="3704573" y="-233231"/>
            <a:chExt cx="1408746" cy="850582"/>
          </a:xfrm>
        </p:grpSpPr>
        <p:sp>
          <p:nvSpPr>
            <p:cNvPr id="740" name="Google Shape;740;p35"/>
            <p:cNvSpPr/>
            <p:nvPr/>
          </p:nvSpPr>
          <p:spPr>
            <a:xfrm>
              <a:off x="3704573" y="-233231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4648285" y="1568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2" name="Google Shape;742;p35" descr="https://vectorportal.com/storage/computer-desk-with-laptop.jpg"/>
          <p:cNvPicPr preferRelativeResize="0"/>
          <p:nvPr/>
        </p:nvPicPr>
        <p:blipFill rotWithShape="1">
          <a:blip r:embed="rId3">
            <a:alphaModFix/>
          </a:blip>
          <a:srcRect l="10581" t="17900" r="3364" b="26337"/>
          <a:stretch/>
        </p:blipFill>
        <p:spPr>
          <a:xfrm>
            <a:off x="6099858" y="3361685"/>
            <a:ext cx="2195681" cy="149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5"/>
          <p:cNvPicPr preferRelativeResize="0"/>
          <p:nvPr/>
        </p:nvPicPr>
        <p:blipFill rotWithShape="1">
          <a:blip r:embed="rId4">
            <a:alphaModFix/>
          </a:blip>
          <a:srcRect t="8514"/>
          <a:stretch/>
        </p:blipFill>
        <p:spPr>
          <a:xfrm>
            <a:off x="702154" y="692944"/>
            <a:ext cx="1187906" cy="672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36"/>
          <p:cNvGrpSpPr/>
          <p:nvPr/>
        </p:nvGrpSpPr>
        <p:grpSpPr>
          <a:xfrm>
            <a:off x="2223162" y="839285"/>
            <a:ext cx="6004621" cy="2941617"/>
            <a:chOff x="1003943" y="1344157"/>
            <a:chExt cx="6004621" cy="2941617"/>
          </a:xfrm>
        </p:grpSpPr>
        <p:grpSp>
          <p:nvGrpSpPr>
            <p:cNvPr id="749" name="Google Shape;749;p36"/>
            <p:cNvGrpSpPr/>
            <p:nvPr/>
          </p:nvGrpSpPr>
          <p:grpSpPr>
            <a:xfrm>
              <a:off x="1003943" y="1344157"/>
              <a:ext cx="6004621" cy="2941617"/>
              <a:chOff x="-3062146" y="132577"/>
              <a:chExt cx="6004621" cy="2941617"/>
            </a:xfrm>
          </p:grpSpPr>
          <p:sp>
            <p:nvSpPr>
              <p:cNvPr id="750" name="Google Shape;750;p36"/>
              <p:cNvSpPr/>
              <p:nvPr/>
            </p:nvSpPr>
            <p:spPr>
              <a:xfrm>
                <a:off x="-3062146" y="388888"/>
                <a:ext cx="6004621" cy="2685306"/>
              </a:xfrm>
              <a:prstGeom prst="roundRect">
                <a:avLst>
                  <a:gd name="adj" fmla="val 3600"/>
                </a:avLst>
              </a:prstGeom>
              <a:solidFill>
                <a:srgbClr val="FFFAEB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endParaRPr sz="1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51" name="Google Shape;751;p3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206405" y="132577"/>
                <a:ext cx="550067" cy="5370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52" name="Google Shape;752;p36"/>
            <p:cNvSpPr/>
            <p:nvPr/>
          </p:nvSpPr>
          <p:spPr>
            <a:xfrm>
              <a:off x="1260262" y="1742792"/>
              <a:ext cx="5491983" cy="2400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hãy mở bảng tính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KinhPhiTrienLam.xlsx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đã lưu ở phần Vận dụng, Bài 10a và sử dụng hàm </a:t>
              </a: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SUMIF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để tính tổng các khoản thu, chi của dự án Triển lãm tin học. Lưu tệp sau khi hoàn thành công việc.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36"/>
          <p:cNvGrpSpPr/>
          <p:nvPr/>
        </p:nvGrpSpPr>
        <p:grpSpPr>
          <a:xfrm>
            <a:off x="685364" y="740819"/>
            <a:ext cx="1864143" cy="1079927"/>
            <a:chOff x="3601243" y="3608127"/>
            <a:chExt cx="1864143" cy="1079927"/>
          </a:xfrm>
        </p:grpSpPr>
        <p:pic>
          <p:nvPicPr>
            <p:cNvPr id="754" name="Google Shape;754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601243" y="3608127"/>
              <a:ext cx="1864143" cy="1079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5" name="Google Shape;755;p36"/>
            <p:cNvSpPr/>
            <p:nvPr/>
          </p:nvSpPr>
          <p:spPr>
            <a:xfrm>
              <a:off x="3805390" y="3740359"/>
              <a:ext cx="1455848" cy="53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Nhiệm vụ</a:t>
              </a: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6" name="Google Shape;75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64" y="2120460"/>
            <a:ext cx="1467482" cy="213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6" descr="Wall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96245">
            <a:off x="6327106" y="3118578"/>
            <a:ext cx="1609295" cy="1609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7"/>
          <p:cNvGrpSpPr/>
          <p:nvPr/>
        </p:nvGrpSpPr>
        <p:grpSpPr>
          <a:xfrm>
            <a:off x="248185" y="1005538"/>
            <a:ext cx="8782986" cy="2188763"/>
            <a:chOff x="248185" y="1005538"/>
            <a:chExt cx="8782986" cy="2188763"/>
          </a:xfrm>
        </p:grpSpPr>
        <p:sp>
          <p:nvSpPr>
            <p:cNvPr id="763" name="Google Shape;763;p37"/>
            <p:cNvSpPr/>
            <p:nvPr/>
          </p:nvSpPr>
          <p:spPr>
            <a:xfrm>
              <a:off x="8299775" y="1005538"/>
              <a:ext cx="731396" cy="72428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248185" y="273379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37"/>
          <p:cNvSpPr txBox="1"/>
          <p:nvPr/>
        </p:nvSpPr>
        <p:spPr>
          <a:xfrm>
            <a:off x="0" y="851500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HƯỚNG DẪN VỀ NHÀ</a:t>
            </a:r>
            <a:endParaRPr sz="3500" b="1" i="0" u="none" strike="noStrike" cap="none">
              <a:solidFill>
                <a:srgbClr val="C6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37"/>
          <p:cNvGrpSpPr/>
          <p:nvPr/>
        </p:nvGrpSpPr>
        <p:grpSpPr>
          <a:xfrm>
            <a:off x="2032000" y="1729818"/>
            <a:ext cx="5486400" cy="2946312"/>
            <a:chOff x="2032000" y="1729818"/>
            <a:chExt cx="5486400" cy="2946312"/>
          </a:xfrm>
        </p:grpSpPr>
        <p:sp>
          <p:nvSpPr>
            <p:cNvPr id="767" name="Google Shape;767;p37"/>
            <p:cNvSpPr/>
            <p:nvPr/>
          </p:nvSpPr>
          <p:spPr>
            <a:xfrm>
              <a:off x="2032000" y="1729818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2923981" y="1817830"/>
              <a:ext cx="4594419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Ôn lại kiến thức đã học.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2032000" y="2670846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2923980" y="2758858"/>
              <a:ext cx="4594419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Làm Bài 10a trong SBT Tin học 9.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2032000" y="3787899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2923981" y="3521968"/>
              <a:ext cx="4594419" cy="1154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Đọc và tìm hiểu trước </a:t>
              </a:r>
              <a:r>
                <a:rPr lang="vi-VN" sz="23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Bài 12a: Sử dụng hàm IF</a:t>
              </a:r>
              <a:r>
                <a:rPr lang="vi-V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8"/>
          <p:cNvSpPr txBox="1"/>
          <p:nvPr/>
        </p:nvSpPr>
        <p:spPr>
          <a:xfrm>
            <a:off x="2903" y="1244124"/>
            <a:ext cx="9141097" cy="204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b="1" i="0" u="none" strike="noStrike" cap="non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HẸN GẶP LẠI CẢ LỚP Ở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b="1" i="0" u="none" strike="noStrike" cap="none">
                <a:solidFill>
                  <a:srgbClr val="C61E1E"/>
                </a:solidFill>
                <a:latin typeface="Arial"/>
                <a:ea typeface="Arial"/>
                <a:cs typeface="Arial"/>
                <a:sym typeface="Arial"/>
              </a:rPr>
              <a:t>BUỔI HỌC TIẾP THEO!</a:t>
            </a:r>
            <a:endParaRPr sz="4500" b="1" i="0" u="none" strike="noStrike" cap="none">
              <a:solidFill>
                <a:srgbClr val="C6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8" name="Google Shape;778;p38"/>
          <p:cNvGrpSpPr/>
          <p:nvPr/>
        </p:nvGrpSpPr>
        <p:grpSpPr>
          <a:xfrm>
            <a:off x="7736141" y="3454806"/>
            <a:ext cx="1212401" cy="1240945"/>
            <a:chOff x="8264880" y="1119240"/>
            <a:chExt cx="1865520" cy="1909440"/>
          </a:xfrm>
        </p:grpSpPr>
        <p:sp>
          <p:nvSpPr>
            <p:cNvPr id="779" name="Google Shape;779;p38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38"/>
          <p:cNvGrpSpPr/>
          <p:nvPr/>
        </p:nvGrpSpPr>
        <p:grpSpPr>
          <a:xfrm rot="-899905">
            <a:off x="388413" y="3308121"/>
            <a:ext cx="795061" cy="1340934"/>
            <a:chOff x="6814440" y="1026720"/>
            <a:chExt cx="1223280" cy="2063160"/>
          </a:xfrm>
        </p:grpSpPr>
        <p:sp>
          <p:nvSpPr>
            <p:cNvPr id="786" name="Google Shape;786;p38"/>
            <p:cNvSpPr/>
            <p:nvPr/>
          </p:nvSpPr>
          <p:spPr>
            <a:xfrm>
              <a:off x="6814440" y="1026720"/>
              <a:ext cx="1223280" cy="1574640"/>
            </a:xfrm>
            <a:custGeom>
              <a:avLst/>
              <a:gdLst/>
              <a:ahLst/>
              <a:cxnLst/>
              <a:rect l="l" t="t" r="r" b="b"/>
              <a:pathLst>
                <a:path w="3398" h="4374" extrusionOk="0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7145280" y="2540880"/>
              <a:ext cx="576720" cy="412560"/>
            </a:xfrm>
            <a:custGeom>
              <a:avLst/>
              <a:gdLst/>
              <a:ahLst/>
              <a:cxnLst/>
              <a:rect l="l" t="t" r="r" b="b"/>
              <a:pathLst>
                <a:path w="1602" h="1146" extrusionOk="0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7115040" y="1859400"/>
              <a:ext cx="583200" cy="661320"/>
            </a:xfrm>
            <a:custGeom>
              <a:avLst/>
              <a:gdLst/>
              <a:ahLst/>
              <a:cxnLst/>
              <a:rect l="l" t="t" r="r" b="b"/>
              <a:pathLst>
                <a:path w="1620" h="1837" extrusionOk="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7079040" y="2500560"/>
              <a:ext cx="709560" cy="73800"/>
            </a:xfrm>
            <a:custGeom>
              <a:avLst/>
              <a:gdLst/>
              <a:ahLst/>
              <a:cxnLst/>
              <a:rect l="l" t="t" r="r" b="b"/>
              <a:pathLst>
                <a:path w="1971" h="205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800" rIns="90000" bIns="28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7079040" y="261360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7079040" y="272664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7299000" y="2953440"/>
              <a:ext cx="269280" cy="136440"/>
            </a:xfrm>
            <a:custGeom>
              <a:avLst/>
              <a:gdLst/>
              <a:ahLst/>
              <a:cxnLst/>
              <a:rect l="l" t="t" r="r" b="b"/>
              <a:pathLst>
                <a:path w="748" h="379" extrusionOk="0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p38"/>
          <p:cNvGrpSpPr/>
          <p:nvPr/>
        </p:nvGrpSpPr>
        <p:grpSpPr>
          <a:xfrm>
            <a:off x="3704573" y="-233231"/>
            <a:ext cx="1408746" cy="850582"/>
            <a:chOff x="3704573" y="-233231"/>
            <a:chExt cx="1408746" cy="850582"/>
          </a:xfrm>
        </p:grpSpPr>
        <p:sp>
          <p:nvSpPr>
            <p:cNvPr id="794" name="Google Shape;794;p38"/>
            <p:cNvSpPr/>
            <p:nvPr/>
          </p:nvSpPr>
          <p:spPr>
            <a:xfrm>
              <a:off x="3704573" y="-233231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4648285" y="1568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"/>
          <p:cNvSpPr txBox="1"/>
          <p:nvPr/>
        </p:nvSpPr>
        <p:spPr>
          <a:xfrm>
            <a:off x="0" y="827158"/>
            <a:ext cx="9141097" cy="225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 11A: SỬ DỤNG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HÀM SUMIF</a:t>
            </a:r>
            <a:endParaRPr sz="5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5" descr="https://vectorportal.com/storage/online-earnings.jpg"/>
          <p:cNvPicPr preferRelativeResize="0"/>
          <p:nvPr/>
        </p:nvPicPr>
        <p:blipFill rotWithShape="1">
          <a:blip r:embed="rId3">
            <a:alphaModFix/>
          </a:blip>
          <a:srcRect t="15913" b="17825"/>
          <a:stretch/>
        </p:blipFill>
        <p:spPr>
          <a:xfrm>
            <a:off x="6037263" y="3085212"/>
            <a:ext cx="2448330" cy="162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"/>
          <p:cNvPicPr preferRelativeResize="0"/>
          <p:nvPr/>
        </p:nvPicPr>
        <p:blipFill rotWithShape="1">
          <a:blip r:embed="rId4">
            <a:alphaModFix/>
          </a:blip>
          <a:srcRect t="7654" b="12591"/>
          <a:stretch/>
        </p:blipFill>
        <p:spPr>
          <a:xfrm>
            <a:off x="571500" y="2864127"/>
            <a:ext cx="2311400" cy="1843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5"/>
          <p:cNvGrpSpPr/>
          <p:nvPr/>
        </p:nvGrpSpPr>
        <p:grpSpPr>
          <a:xfrm>
            <a:off x="8267201" y="1052692"/>
            <a:ext cx="990031" cy="1013340"/>
            <a:chOff x="8264880" y="1119240"/>
            <a:chExt cx="1865520" cy="1909440"/>
          </a:xfrm>
        </p:grpSpPr>
        <p:sp>
          <p:nvSpPr>
            <p:cNvPr id="384" name="Google Shape;384;p5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0" name="Google Shape;390;p5" descr="https://cdn-icons-png.flaticon.com/128/16001/1600183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263" y="1424235"/>
            <a:ext cx="595064" cy="59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"/>
          <p:cNvSpPr/>
          <p:nvPr/>
        </p:nvSpPr>
        <p:spPr>
          <a:xfrm>
            <a:off x="113525" y="1005538"/>
            <a:ext cx="731396" cy="724280"/>
          </a:xfrm>
          <a:custGeom>
            <a:avLst/>
            <a:gdLst/>
            <a:ahLst/>
            <a:cxnLst/>
            <a:rect l="l" t="t" r="r" b="b"/>
            <a:pathLst>
              <a:path w="4515" h="4471" extrusionOk="0">
                <a:moveTo>
                  <a:pt x="1821" y="3126"/>
                </a:moveTo>
                <a:cubicBezTo>
                  <a:pt x="1330" y="2885"/>
                  <a:pt x="1126" y="2290"/>
                  <a:pt x="1367" y="1799"/>
                </a:cubicBezTo>
                <a:cubicBezTo>
                  <a:pt x="1608" y="1308"/>
                  <a:pt x="2204" y="1105"/>
                  <a:pt x="2695" y="1345"/>
                </a:cubicBezTo>
                <a:cubicBezTo>
                  <a:pt x="3186" y="1587"/>
                  <a:pt x="3389" y="2182"/>
                  <a:pt x="3148" y="2673"/>
                </a:cubicBezTo>
                <a:cubicBezTo>
                  <a:pt x="2907" y="3164"/>
                  <a:pt x="2312" y="3367"/>
                  <a:pt x="1821" y="3126"/>
                </a:cubicBezTo>
                <a:moveTo>
                  <a:pt x="3878" y="3808"/>
                </a:moveTo>
                <a:cubicBezTo>
                  <a:pt x="4043" y="3638"/>
                  <a:pt x="4179" y="3444"/>
                  <a:pt x="4284" y="3230"/>
                </a:cubicBezTo>
                <a:lnTo>
                  <a:pt x="4287" y="3225"/>
                </a:lnTo>
                <a:lnTo>
                  <a:pt x="3946" y="3058"/>
                </a:lnTo>
                <a:cubicBezTo>
                  <a:pt x="4035" y="2876"/>
                  <a:pt x="4091" y="2687"/>
                  <a:pt x="4118" y="2496"/>
                </a:cubicBezTo>
                <a:lnTo>
                  <a:pt x="4494" y="2549"/>
                </a:lnTo>
                <a:cubicBezTo>
                  <a:pt x="4526" y="2315"/>
                  <a:pt x="4522" y="2077"/>
                  <a:pt x="4481" y="1843"/>
                </a:cubicBezTo>
                <a:lnTo>
                  <a:pt x="4106" y="1909"/>
                </a:lnTo>
                <a:cubicBezTo>
                  <a:pt x="4072" y="1716"/>
                  <a:pt x="4007" y="1528"/>
                  <a:pt x="3915" y="1354"/>
                </a:cubicBezTo>
                <a:lnTo>
                  <a:pt x="4251" y="1176"/>
                </a:lnTo>
                <a:cubicBezTo>
                  <a:pt x="4139" y="966"/>
                  <a:pt x="3996" y="776"/>
                  <a:pt x="3826" y="612"/>
                </a:cubicBezTo>
                <a:lnTo>
                  <a:pt x="3562" y="885"/>
                </a:lnTo>
                <a:cubicBezTo>
                  <a:pt x="3425" y="752"/>
                  <a:pt x="3266" y="638"/>
                  <a:pt x="3085" y="550"/>
                </a:cubicBezTo>
                <a:cubicBezTo>
                  <a:pt x="3084" y="549"/>
                  <a:pt x="3083" y="549"/>
                  <a:pt x="3081" y="548"/>
                </a:cubicBezTo>
                <a:lnTo>
                  <a:pt x="3248" y="207"/>
                </a:lnTo>
                <a:cubicBezTo>
                  <a:pt x="3034" y="103"/>
                  <a:pt x="2807" y="33"/>
                  <a:pt x="2573" y="0"/>
                </a:cubicBezTo>
                <a:lnTo>
                  <a:pt x="2520" y="376"/>
                </a:lnTo>
                <a:cubicBezTo>
                  <a:pt x="2323" y="349"/>
                  <a:pt x="2125" y="353"/>
                  <a:pt x="1933" y="387"/>
                </a:cubicBezTo>
                <a:lnTo>
                  <a:pt x="1867" y="13"/>
                </a:lnTo>
                <a:cubicBezTo>
                  <a:pt x="1633" y="54"/>
                  <a:pt x="1409" y="131"/>
                  <a:pt x="1200" y="242"/>
                </a:cubicBezTo>
                <a:lnTo>
                  <a:pt x="1378" y="578"/>
                </a:lnTo>
                <a:cubicBezTo>
                  <a:pt x="1205" y="669"/>
                  <a:pt x="1046" y="787"/>
                  <a:pt x="908" y="930"/>
                </a:cubicBezTo>
                <a:lnTo>
                  <a:pt x="635" y="666"/>
                </a:lnTo>
                <a:cubicBezTo>
                  <a:pt x="472" y="835"/>
                  <a:pt x="336" y="1029"/>
                  <a:pt x="232" y="1241"/>
                </a:cubicBezTo>
                <a:lnTo>
                  <a:pt x="230" y="1244"/>
                </a:lnTo>
                <a:lnTo>
                  <a:pt x="571" y="1409"/>
                </a:lnTo>
                <a:cubicBezTo>
                  <a:pt x="482" y="1592"/>
                  <a:pt x="425" y="1782"/>
                  <a:pt x="398" y="1972"/>
                </a:cubicBezTo>
                <a:lnTo>
                  <a:pt x="23" y="1919"/>
                </a:lnTo>
                <a:cubicBezTo>
                  <a:pt x="-11" y="2153"/>
                  <a:pt x="-7" y="2391"/>
                  <a:pt x="35" y="2625"/>
                </a:cubicBezTo>
                <a:lnTo>
                  <a:pt x="409" y="2559"/>
                </a:lnTo>
                <a:cubicBezTo>
                  <a:pt x="443" y="2753"/>
                  <a:pt x="507" y="2941"/>
                  <a:pt x="599" y="3115"/>
                </a:cubicBezTo>
                <a:lnTo>
                  <a:pt x="263" y="3293"/>
                </a:lnTo>
                <a:cubicBezTo>
                  <a:pt x="374" y="3503"/>
                  <a:pt x="517" y="3693"/>
                  <a:pt x="687" y="3857"/>
                </a:cubicBezTo>
                <a:lnTo>
                  <a:pt x="951" y="3585"/>
                </a:lnTo>
                <a:cubicBezTo>
                  <a:pt x="1089" y="3718"/>
                  <a:pt x="1249" y="3833"/>
                  <a:pt x="1430" y="3922"/>
                </a:cubicBezTo>
                <a:cubicBezTo>
                  <a:pt x="1431" y="3922"/>
                  <a:pt x="1431" y="3922"/>
                  <a:pt x="1432" y="3923"/>
                </a:cubicBezTo>
                <a:lnTo>
                  <a:pt x="1265" y="4263"/>
                </a:lnTo>
                <a:cubicBezTo>
                  <a:pt x="1479" y="4367"/>
                  <a:pt x="1705" y="4438"/>
                  <a:pt x="1939" y="4471"/>
                </a:cubicBezTo>
                <a:lnTo>
                  <a:pt x="1993" y="4095"/>
                </a:lnTo>
                <a:cubicBezTo>
                  <a:pt x="2190" y="4123"/>
                  <a:pt x="2388" y="4119"/>
                  <a:pt x="2580" y="4085"/>
                </a:cubicBezTo>
                <a:lnTo>
                  <a:pt x="2645" y="4460"/>
                </a:lnTo>
                <a:cubicBezTo>
                  <a:pt x="2879" y="4419"/>
                  <a:pt x="3103" y="4342"/>
                  <a:pt x="3313" y="4231"/>
                </a:cubicBezTo>
                <a:lnTo>
                  <a:pt x="3135" y="3895"/>
                </a:lnTo>
                <a:cubicBezTo>
                  <a:pt x="3308" y="3804"/>
                  <a:pt x="3467" y="3686"/>
                  <a:pt x="3606" y="3544"/>
                </a:cubicBezTo>
                <a:lnTo>
                  <a:pt x="3878" y="3808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"/>
          <p:cNvSpPr txBox="1"/>
          <p:nvPr/>
        </p:nvSpPr>
        <p:spPr>
          <a:xfrm>
            <a:off x="0" y="953310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C23030"/>
                </a:solidFill>
                <a:latin typeface="Arial"/>
                <a:ea typeface="Arial"/>
                <a:cs typeface="Arial"/>
                <a:sym typeface="Arial"/>
              </a:rPr>
              <a:t>NỘI DUNG BÀI HỌC</a:t>
            </a:r>
            <a:endParaRPr sz="3500" b="1" i="0" u="none" strike="noStrike" cap="none">
              <a:solidFill>
                <a:srgbClr val="C2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6"/>
          <p:cNvGrpSpPr/>
          <p:nvPr/>
        </p:nvGrpSpPr>
        <p:grpSpPr>
          <a:xfrm>
            <a:off x="4474029" y="2036148"/>
            <a:ext cx="3559628" cy="2307253"/>
            <a:chOff x="4474029" y="2036148"/>
            <a:chExt cx="3559628" cy="2307253"/>
          </a:xfrm>
        </p:grpSpPr>
        <p:sp>
          <p:nvSpPr>
            <p:cNvPr id="398" name="Google Shape;398;p6"/>
            <p:cNvSpPr txBox="1"/>
            <p:nvPr/>
          </p:nvSpPr>
          <p:spPr>
            <a:xfrm>
              <a:off x="4474029" y="3115677"/>
              <a:ext cx="3559628" cy="1227724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6"/>
            <p:cNvGrpSpPr/>
            <p:nvPr/>
          </p:nvGrpSpPr>
          <p:grpSpPr>
            <a:xfrm>
              <a:off x="5789620" y="2036148"/>
              <a:ext cx="928445" cy="804645"/>
              <a:chOff x="2137005" y="1523256"/>
              <a:chExt cx="415817" cy="355734"/>
            </a:xfrm>
          </p:grpSpPr>
          <p:sp>
            <p:nvSpPr>
              <p:cNvPr id="400" name="Google Shape;400;p6"/>
              <p:cNvSpPr/>
              <p:nvPr/>
            </p:nvSpPr>
            <p:spPr>
              <a:xfrm>
                <a:off x="2143027" y="1845139"/>
                <a:ext cx="403643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067" extrusionOk="0">
                    <a:moveTo>
                      <a:pt x="294" y="0"/>
                    </a:moveTo>
                    <a:cubicBezTo>
                      <a:pt x="131" y="0"/>
                      <a:pt x="1" y="130"/>
                      <a:pt x="1" y="289"/>
                    </a:cubicBezTo>
                    <a:lnTo>
                      <a:pt x="1" y="774"/>
                    </a:lnTo>
                    <a:cubicBezTo>
                      <a:pt x="1" y="937"/>
                      <a:pt x="131" y="1062"/>
                      <a:pt x="294" y="1067"/>
                    </a:cubicBezTo>
                    <a:lnTo>
                      <a:pt x="15129" y="1067"/>
                    </a:lnTo>
                    <a:cubicBezTo>
                      <a:pt x="15287" y="1067"/>
                      <a:pt x="15417" y="937"/>
                      <a:pt x="15417" y="774"/>
                    </a:cubicBezTo>
                    <a:lnTo>
                      <a:pt x="15417" y="289"/>
                    </a:lnTo>
                    <a:cubicBezTo>
                      <a:pt x="15417" y="130"/>
                      <a:pt x="15287" y="0"/>
                      <a:pt x="15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2158499" y="1612975"/>
                <a:ext cx="372803" cy="232190"/>
              </a:xfrm>
              <a:custGeom>
                <a:avLst/>
                <a:gdLst/>
                <a:ahLst/>
                <a:cxnLst/>
                <a:rect l="l" t="t" r="r" b="b"/>
                <a:pathLst>
                  <a:path w="14240" h="8869" extrusionOk="0">
                    <a:moveTo>
                      <a:pt x="294" y="0"/>
                    </a:moveTo>
                    <a:cubicBezTo>
                      <a:pt x="130" y="0"/>
                      <a:pt x="1" y="130"/>
                      <a:pt x="1" y="293"/>
                    </a:cubicBezTo>
                    <a:lnTo>
                      <a:pt x="1" y="8580"/>
                    </a:lnTo>
                    <a:cubicBezTo>
                      <a:pt x="1" y="8739"/>
                      <a:pt x="130" y="8868"/>
                      <a:pt x="294" y="8868"/>
                    </a:cubicBezTo>
                    <a:lnTo>
                      <a:pt x="13947" y="8868"/>
                    </a:lnTo>
                    <a:cubicBezTo>
                      <a:pt x="14110" y="8868"/>
                      <a:pt x="14240" y="8734"/>
                      <a:pt x="14235" y="8575"/>
                    </a:cubicBezTo>
                    <a:lnTo>
                      <a:pt x="14235" y="288"/>
                    </a:lnTo>
                    <a:cubicBezTo>
                      <a:pt x="14235" y="130"/>
                      <a:pt x="14105" y="0"/>
                      <a:pt x="13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2182899" y="1637244"/>
                <a:ext cx="324030" cy="183522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7010" extrusionOk="0">
                    <a:moveTo>
                      <a:pt x="1" y="0"/>
                    </a:moveTo>
                    <a:lnTo>
                      <a:pt x="1" y="7009"/>
                    </a:lnTo>
                    <a:lnTo>
                      <a:pt x="12376" y="7009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2238505" y="1808671"/>
                <a:ext cx="81263" cy="3649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94" extrusionOk="0">
                    <a:moveTo>
                      <a:pt x="586" y="0"/>
                    </a:moveTo>
                    <a:cubicBezTo>
                      <a:pt x="260" y="0"/>
                      <a:pt x="0" y="264"/>
                      <a:pt x="0" y="591"/>
                    </a:cubicBezTo>
                    <a:lnTo>
                      <a:pt x="0" y="1393"/>
                    </a:lnTo>
                    <a:lnTo>
                      <a:pt x="3104" y="1393"/>
                    </a:lnTo>
                    <a:lnTo>
                      <a:pt x="3099" y="591"/>
                    </a:lnTo>
                    <a:cubicBezTo>
                      <a:pt x="3099" y="264"/>
                      <a:pt x="2835" y="0"/>
                      <a:pt x="2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2326417" y="1529330"/>
                <a:ext cx="32332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55" extrusionOk="0">
                    <a:moveTo>
                      <a:pt x="706" y="0"/>
                    </a:moveTo>
                    <a:cubicBezTo>
                      <a:pt x="236" y="0"/>
                      <a:pt x="0" y="567"/>
                      <a:pt x="332" y="899"/>
                    </a:cubicBezTo>
                    <a:cubicBezTo>
                      <a:pt x="439" y="1007"/>
                      <a:pt x="573" y="1055"/>
                      <a:pt x="703" y="1055"/>
                    </a:cubicBezTo>
                    <a:cubicBezTo>
                      <a:pt x="974" y="1055"/>
                      <a:pt x="1235" y="847"/>
                      <a:pt x="1235" y="529"/>
                    </a:cubicBezTo>
                    <a:cubicBezTo>
                      <a:pt x="1235" y="236"/>
                      <a:pt x="995" y="0"/>
                      <a:pt x="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2137005" y="1523256"/>
                <a:ext cx="415817" cy="355734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13588" extrusionOk="0">
                    <a:moveTo>
                      <a:pt x="7940" y="465"/>
                    </a:moveTo>
                    <a:cubicBezTo>
                      <a:pt x="7953" y="465"/>
                      <a:pt x="7966" y="466"/>
                      <a:pt x="7980" y="468"/>
                    </a:cubicBezTo>
                    <a:cubicBezTo>
                      <a:pt x="8124" y="487"/>
                      <a:pt x="8234" y="612"/>
                      <a:pt x="8234" y="761"/>
                    </a:cubicBezTo>
                    <a:cubicBezTo>
                      <a:pt x="8234" y="939"/>
                      <a:pt x="8087" y="1056"/>
                      <a:pt x="7935" y="1056"/>
                    </a:cubicBezTo>
                    <a:cubicBezTo>
                      <a:pt x="7858" y="1056"/>
                      <a:pt x="7780" y="1026"/>
                      <a:pt x="7720" y="958"/>
                    </a:cubicBezTo>
                    <a:cubicBezTo>
                      <a:pt x="7547" y="761"/>
                      <a:pt x="7690" y="465"/>
                      <a:pt x="7940" y="465"/>
                    </a:cubicBezTo>
                    <a:close/>
                    <a:moveTo>
                      <a:pt x="8681" y="929"/>
                    </a:moveTo>
                    <a:lnTo>
                      <a:pt x="10963" y="3196"/>
                    </a:lnTo>
                    <a:lnTo>
                      <a:pt x="4920" y="3196"/>
                    </a:lnTo>
                    <a:lnTo>
                      <a:pt x="7202" y="929"/>
                    </a:lnTo>
                    <a:cubicBezTo>
                      <a:pt x="7278" y="1275"/>
                      <a:pt x="7586" y="1520"/>
                      <a:pt x="7941" y="1520"/>
                    </a:cubicBezTo>
                    <a:cubicBezTo>
                      <a:pt x="8297" y="1520"/>
                      <a:pt x="8604" y="1275"/>
                      <a:pt x="8681" y="929"/>
                    </a:cubicBezTo>
                    <a:close/>
                    <a:moveTo>
                      <a:pt x="6210" y="11136"/>
                    </a:moveTo>
                    <a:cubicBezTo>
                      <a:pt x="6445" y="11136"/>
                      <a:pt x="6431" y="11138"/>
                      <a:pt x="6457" y="11142"/>
                    </a:cubicBezTo>
                    <a:cubicBezTo>
                      <a:pt x="6625" y="11176"/>
                      <a:pt x="6745" y="11320"/>
                      <a:pt x="6745" y="11493"/>
                    </a:cubicBezTo>
                    <a:lnTo>
                      <a:pt x="6745" y="12060"/>
                    </a:lnTo>
                    <a:lnTo>
                      <a:pt x="4113" y="12060"/>
                    </a:lnTo>
                    <a:lnTo>
                      <a:pt x="4113" y="11493"/>
                    </a:lnTo>
                    <a:cubicBezTo>
                      <a:pt x="4113" y="11296"/>
                      <a:pt x="4271" y="11138"/>
                      <a:pt x="4468" y="11138"/>
                    </a:cubicBezTo>
                    <a:cubicBezTo>
                      <a:pt x="5491" y="11138"/>
                      <a:pt x="5975" y="11136"/>
                      <a:pt x="6210" y="11136"/>
                    </a:cubicBezTo>
                    <a:close/>
                    <a:moveTo>
                      <a:pt x="14768" y="3658"/>
                    </a:moveTo>
                    <a:cubicBezTo>
                      <a:pt x="14802" y="3662"/>
                      <a:pt x="14826" y="3686"/>
                      <a:pt x="14826" y="3715"/>
                    </a:cubicBezTo>
                    <a:lnTo>
                      <a:pt x="14826" y="12002"/>
                    </a:lnTo>
                    <a:cubicBezTo>
                      <a:pt x="14826" y="12031"/>
                      <a:pt x="14802" y="12055"/>
                      <a:pt x="14768" y="12060"/>
                    </a:cubicBezTo>
                    <a:lnTo>
                      <a:pt x="7211" y="12060"/>
                    </a:lnTo>
                    <a:lnTo>
                      <a:pt x="7211" y="11594"/>
                    </a:lnTo>
                    <a:lnTo>
                      <a:pt x="14129" y="11594"/>
                    </a:lnTo>
                    <a:cubicBezTo>
                      <a:pt x="14254" y="11594"/>
                      <a:pt x="14360" y="11488"/>
                      <a:pt x="14360" y="11363"/>
                    </a:cubicBezTo>
                    <a:lnTo>
                      <a:pt x="14360" y="4354"/>
                    </a:lnTo>
                    <a:cubicBezTo>
                      <a:pt x="14360" y="4229"/>
                      <a:pt x="14254" y="4124"/>
                      <a:pt x="14129" y="4124"/>
                    </a:cubicBezTo>
                    <a:lnTo>
                      <a:pt x="4189" y="4124"/>
                    </a:lnTo>
                    <a:cubicBezTo>
                      <a:pt x="3877" y="4124"/>
                      <a:pt x="3877" y="4590"/>
                      <a:pt x="4189" y="4590"/>
                    </a:cubicBezTo>
                    <a:lnTo>
                      <a:pt x="13894" y="4590"/>
                    </a:lnTo>
                    <a:lnTo>
                      <a:pt x="13894" y="11133"/>
                    </a:lnTo>
                    <a:lnTo>
                      <a:pt x="7130" y="11133"/>
                    </a:lnTo>
                    <a:cubicBezTo>
                      <a:pt x="7000" y="10873"/>
                      <a:pt x="6750" y="10696"/>
                      <a:pt x="6462" y="10672"/>
                    </a:cubicBezTo>
                    <a:cubicBezTo>
                      <a:pt x="6430" y="10670"/>
                      <a:pt x="6193" y="10669"/>
                      <a:pt x="5891" y="10669"/>
                    </a:cubicBezTo>
                    <a:cubicBezTo>
                      <a:pt x="5286" y="10669"/>
                      <a:pt x="4418" y="10672"/>
                      <a:pt x="4396" y="10672"/>
                    </a:cubicBezTo>
                    <a:cubicBezTo>
                      <a:pt x="4108" y="10696"/>
                      <a:pt x="3853" y="10873"/>
                      <a:pt x="3728" y="11133"/>
                    </a:cubicBezTo>
                    <a:lnTo>
                      <a:pt x="1984" y="11133"/>
                    </a:lnTo>
                    <a:lnTo>
                      <a:pt x="1984" y="4590"/>
                    </a:lnTo>
                    <a:lnTo>
                      <a:pt x="3320" y="4590"/>
                    </a:lnTo>
                    <a:cubicBezTo>
                      <a:pt x="3627" y="4590"/>
                      <a:pt x="3627" y="4124"/>
                      <a:pt x="3320" y="4124"/>
                    </a:cubicBezTo>
                    <a:lnTo>
                      <a:pt x="1754" y="4124"/>
                    </a:lnTo>
                    <a:cubicBezTo>
                      <a:pt x="1624" y="4124"/>
                      <a:pt x="1523" y="4229"/>
                      <a:pt x="1523" y="4354"/>
                    </a:cubicBezTo>
                    <a:lnTo>
                      <a:pt x="1523" y="11363"/>
                    </a:lnTo>
                    <a:cubicBezTo>
                      <a:pt x="1523" y="11488"/>
                      <a:pt x="1624" y="11594"/>
                      <a:pt x="1754" y="11594"/>
                    </a:cubicBezTo>
                    <a:lnTo>
                      <a:pt x="3647" y="11594"/>
                    </a:lnTo>
                    <a:lnTo>
                      <a:pt x="3647" y="12060"/>
                    </a:lnTo>
                    <a:lnTo>
                      <a:pt x="1115" y="12060"/>
                    </a:lnTo>
                    <a:cubicBezTo>
                      <a:pt x="1081" y="12055"/>
                      <a:pt x="1057" y="12031"/>
                      <a:pt x="1057" y="12002"/>
                    </a:cubicBezTo>
                    <a:lnTo>
                      <a:pt x="1057" y="3715"/>
                    </a:lnTo>
                    <a:cubicBezTo>
                      <a:pt x="1057" y="3686"/>
                      <a:pt x="1081" y="3662"/>
                      <a:pt x="1115" y="3658"/>
                    </a:cubicBezTo>
                    <a:close/>
                    <a:moveTo>
                      <a:pt x="7941" y="1"/>
                    </a:moveTo>
                    <a:cubicBezTo>
                      <a:pt x="7654" y="1"/>
                      <a:pt x="7367" y="110"/>
                      <a:pt x="7149" y="328"/>
                    </a:cubicBezTo>
                    <a:lnTo>
                      <a:pt x="4257" y="3196"/>
                    </a:lnTo>
                    <a:lnTo>
                      <a:pt x="1115" y="3196"/>
                    </a:lnTo>
                    <a:cubicBezTo>
                      <a:pt x="827" y="3196"/>
                      <a:pt x="591" y="3427"/>
                      <a:pt x="591" y="3715"/>
                    </a:cubicBezTo>
                    <a:lnTo>
                      <a:pt x="591" y="12002"/>
                    </a:lnTo>
                    <a:cubicBezTo>
                      <a:pt x="591" y="12021"/>
                      <a:pt x="591" y="12041"/>
                      <a:pt x="591" y="12060"/>
                    </a:cubicBezTo>
                    <a:lnTo>
                      <a:pt x="524" y="12060"/>
                    </a:lnTo>
                    <a:cubicBezTo>
                      <a:pt x="236" y="12060"/>
                      <a:pt x="0" y="12295"/>
                      <a:pt x="0" y="12584"/>
                    </a:cubicBezTo>
                    <a:lnTo>
                      <a:pt x="0" y="13069"/>
                    </a:lnTo>
                    <a:cubicBezTo>
                      <a:pt x="0" y="13357"/>
                      <a:pt x="236" y="13588"/>
                      <a:pt x="524" y="13588"/>
                    </a:cubicBezTo>
                    <a:lnTo>
                      <a:pt x="9897" y="13588"/>
                    </a:lnTo>
                    <a:cubicBezTo>
                      <a:pt x="10204" y="13588"/>
                      <a:pt x="10204" y="13122"/>
                      <a:pt x="9897" y="13122"/>
                    </a:cubicBezTo>
                    <a:lnTo>
                      <a:pt x="524" y="13122"/>
                    </a:lnTo>
                    <a:cubicBezTo>
                      <a:pt x="490" y="13122"/>
                      <a:pt x="466" y="13098"/>
                      <a:pt x="466" y="13069"/>
                    </a:cubicBezTo>
                    <a:lnTo>
                      <a:pt x="466" y="12579"/>
                    </a:lnTo>
                    <a:cubicBezTo>
                      <a:pt x="466" y="12550"/>
                      <a:pt x="490" y="12526"/>
                      <a:pt x="524" y="12526"/>
                    </a:cubicBezTo>
                    <a:lnTo>
                      <a:pt x="15359" y="12526"/>
                    </a:lnTo>
                    <a:cubicBezTo>
                      <a:pt x="15392" y="12526"/>
                      <a:pt x="15417" y="12550"/>
                      <a:pt x="15417" y="12579"/>
                    </a:cubicBezTo>
                    <a:lnTo>
                      <a:pt x="15417" y="13069"/>
                    </a:lnTo>
                    <a:cubicBezTo>
                      <a:pt x="15417" y="13098"/>
                      <a:pt x="15392" y="13122"/>
                      <a:pt x="15359" y="13122"/>
                    </a:cubicBezTo>
                    <a:lnTo>
                      <a:pt x="10761" y="13122"/>
                    </a:lnTo>
                    <a:cubicBezTo>
                      <a:pt x="10454" y="13122"/>
                      <a:pt x="10454" y="13588"/>
                      <a:pt x="10761" y="13588"/>
                    </a:cubicBezTo>
                    <a:lnTo>
                      <a:pt x="15359" y="13588"/>
                    </a:lnTo>
                    <a:cubicBezTo>
                      <a:pt x="15647" y="13588"/>
                      <a:pt x="15882" y="13357"/>
                      <a:pt x="15882" y="13069"/>
                    </a:cubicBezTo>
                    <a:lnTo>
                      <a:pt x="15882" y="12584"/>
                    </a:lnTo>
                    <a:cubicBezTo>
                      <a:pt x="15878" y="12295"/>
                      <a:pt x="15647" y="12065"/>
                      <a:pt x="15359" y="12060"/>
                    </a:cubicBezTo>
                    <a:lnTo>
                      <a:pt x="15287" y="12060"/>
                    </a:lnTo>
                    <a:cubicBezTo>
                      <a:pt x="15292" y="12041"/>
                      <a:pt x="15292" y="12026"/>
                      <a:pt x="15292" y="12007"/>
                    </a:cubicBezTo>
                    <a:lnTo>
                      <a:pt x="15292" y="3720"/>
                    </a:lnTo>
                    <a:cubicBezTo>
                      <a:pt x="15292" y="3432"/>
                      <a:pt x="15056" y="3196"/>
                      <a:pt x="14768" y="3196"/>
                    </a:cubicBezTo>
                    <a:lnTo>
                      <a:pt x="11621" y="3196"/>
                    </a:lnTo>
                    <a:lnTo>
                      <a:pt x="8734" y="328"/>
                    </a:lnTo>
                    <a:cubicBezTo>
                      <a:pt x="8515" y="110"/>
                      <a:pt x="8228" y="1"/>
                      <a:pt x="7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" name="Google Shape;406;p6"/>
            <p:cNvSpPr txBox="1"/>
            <p:nvPr/>
          </p:nvSpPr>
          <p:spPr>
            <a:xfrm>
              <a:off x="4654391" y="3175541"/>
              <a:ext cx="31989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THỰC HÀNH: 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SỬ DỤNG HÀM SUMIF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6"/>
          <p:cNvGrpSpPr/>
          <p:nvPr/>
        </p:nvGrpSpPr>
        <p:grpSpPr>
          <a:xfrm>
            <a:off x="1200588" y="2042316"/>
            <a:ext cx="2351272" cy="2301085"/>
            <a:chOff x="1200588" y="2042316"/>
            <a:chExt cx="2351272" cy="2301085"/>
          </a:xfrm>
        </p:grpSpPr>
        <p:sp>
          <p:nvSpPr>
            <p:cNvPr id="408" name="Google Shape;408;p6"/>
            <p:cNvSpPr txBox="1"/>
            <p:nvPr/>
          </p:nvSpPr>
          <p:spPr>
            <a:xfrm>
              <a:off x="1200588" y="3115677"/>
              <a:ext cx="2351272" cy="1227724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 txBox="1"/>
            <p:nvPr/>
          </p:nvSpPr>
          <p:spPr>
            <a:xfrm>
              <a:off x="1473525" y="3429450"/>
              <a:ext cx="18054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HÀM S</a:t>
              </a:r>
              <a:r>
                <a:rPr lang="vi-VN" sz="2200"/>
                <a:t>U</a:t>
              </a:r>
              <a:r>
                <a:rPr lang="vi-VN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MIF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" name="Google Shape;410;p6"/>
            <p:cNvGrpSpPr/>
            <p:nvPr/>
          </p:nvGrpSpPr>
          <p:grpSpPr>
            <a:xfrm>
              <a:off x="1891811" y="2042316"/>
              <a:ext cx="971132" cy="798477"/>
              <a:chOff x="6088530" y="3900389"/>
              <a:chExt cx="548637" cy="451096"/>
            </a:xfrm>
          </p:grpSpPr>
          <p:sp>
            <p:nvSpPr>
              <p:cNvPr id="411" name="Google Shape;411;p6"/>
              <p:cNvSpPr/>
              <p:nvPr/>
            </p:nvSpPr>
            <p:spPr>
              <a:xfrm>
                <a:off x="6096732" y="3946265"/>
                <a:ext cx="532373" cy="357003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10210" extrusionOk="0">
                    <a:moveTo>
                      <a:pt x="299" y="1"/>
                    </a:moveTo>
                    <a:cubicBezTo>
                      <a:pt x="130" y="1"/>
                      <a:pt x="1" y="135"/>
                      <a:pt x="1" y="299"/>
                    </a:cubicBezTo>
                    <a:lnTo>
                      <a:pt x="1" y="9907"/>
                    </a:lnTo>
                    <a:cubicBezTo>
                      <a:pt x="1" y="10075"/>
                      <a:pt x="130" y="10209"/>
                      <a:pt x="299" y="10209"/>
                    </a:cubicBezTo>
                    <a:lnTo>
                      <a:pt x="14951" y="10209"/>
                    </a:lnTo>
                    <a:cubicBezTo>
                      <a:pt x="15119" y="10209"/>
                      <a:pt x="15254" y="10075"/>
                      <a:pt x="15254" y="9907"/>
                    </a:cubicBezTo>
                    <a:lnTo>
                      <a:pt x="15254" y="9330"/>
                    </a:lnTo>
                    <a:lnTo>
                      <a:pt x="15254" y="299"/>
                    </a:lnTo>
                    <a:cubicBezTo>
                      <a:pt x="15254" y="135"/>
                      <a:pt x="15119" y="1"/>
                      <a:pt x="1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6151072" y="3908466"/>
                <a:ext cx="423379" cy="362388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0364" extrusionOk="0">
                    <a:moveTo>
                      <a:pt x="3020" y="0"/>
                    </a:moveTo>
                    <a:cubicBezTo>
                      <a:pt x="2134" y="0"/>
                      <a:pt x="1115" y="161"/>
                      <a:pt x="48" y="640"/>
                    </a:cubicBezTo>
                    <a:cubicBezTo>
                      <a:pt x="19" y="654"/>
                      <a:pt x="0" y="678"/>
                      <a:pt x="0" y="707"/>
                    </a:cubicBezTo>
                    <a:lnTo>
                      <a:pt x="0" y="10248"/>
                    </a:lnTo>
                    <a:cubicBezTo>
                      <a:pt x="0" y="10291"/>
                      <a:pt x="39" y="10325"/>
                      <a:pt x="80" y="10325"/>
                    </a:cubicBezTo>
                    <a:cubicBezTo>
                      <a:pt x="88" y="10325"/>
                      <a:pt x="97" y="10323"/>
                      <a:pt x="106" y="10320"/>
                    </a:cubicBezTo>
                    <a:cubicBezTo>
                      <a:pt x="1153" y="9860"/>
                      <a:pt x="2151" y="9705"/>
                      <a:pt x="3021" y="9705"/>
                    </a:cubicBezTo>
                    <a:cubicBezTo>
                      <a:pt x="4815" y="9705"/>
                      <a:pt x="6063" y="10363"/>
                      <a:pt x="6063" y="10363"/>
                    </a:cubicBezTo>
                    <a:cubicBezTo>
                      <a:pt x="6063" y="10363"/>
                      <a:pt x="7313" y="9705"/>
                      <a:pt x="9108" y="9705"/>
                    </a:cubicBezTo>
                    <a:cubicBezTo>
                      <a:pt x="9979" y="9705"/>
                      <a:pt x="10978" y="9860"/>
                      <a:pt x="12025" y="10320"/>
                    </a:cubicBezTo>
                    <a:cubicBezTo>
                      <a:pt x="12033" y="10323"/>
                      <a:pt x="12042" y="10325"/>
                      <a:pt x="12051" y="10325"/>
                    </a:cubicBezTo>
                    <a:cubicBezTo>
                      <a:pt x="12092" y="10325"/>
                      <a:pt x="12131" y="10291"/>
                      <a:pt x="12131" y="10248"/>
                    </a:cubicBezTo>
                    <a:lnTo>
                      <a:pt x="12131" y="707"/>
                    </a:lnTo>
                    <a:cubicBezTo>
                      <a:pt x="12131" y="678"/>
                      <a:pt x="12111" y="654"/>
                      <a:pt x="12087" y="640"/>
                    </a:cubicBezTo>
                    <a:cubicBezTo>
                      <a:pt x="11021" y="161"/>
                      <a:pt x="10002" y="0"/>
                      <a:pt x="9115" y="0"/>
                    </a:cubicBezTo>
                    <a:cubicBezTo>
                      <a:pt x="7319" y="0"/>
                      <a:pt x="6068" y="659"/>
                      <a:pt x="6068" y="659"/>
                    </a:cubicBezTo>
                    <a:cubicBezTo>
                      <a:pt x="6068" y="659"/>
                      <a:pt x="4816" y="0"/>
                      <a:pt x="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6362639" y="4257217"/>
                <a:ext cx="37099" cy="83394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2385" extrusionOk="0">
                    <a:moveTo>
                      <a:pt x="1063" y="0"/>
                    </a:moveTo>
                    <a:cubicBezTo>
                      <a:pt x="698" y="96"/>
                      <a:pt x="342" y="226"/>
                      <a:pt x="1" y="389"/>
                    </a:cubicBezTo>
                    <a:lnTo>
                      <a:pt x="1" y="2311"/>
                    </a:lnTo>
                    <a:cubicBezTo>
                      <a:pt x="1" y="2355"/>
                      <a:pt x="37" y="2385"/>
                      <a:pt x="75" y="2385"/>
                    </a:cubicBezTo>
                    <a:cubicBezTo>
                      <a:pt x="91" y="2385"/>
                      <a:pt x="107" y="2380"/>
                      <a:pt x="121" y="2368"/>
                    </a:cubicBezTo>
                    <a:lnTo>
                      <a:pt x="496" y="2066"/>
                    </a:lnTo>
                    <a:cubicBezTo>
                      <a:pt x="510" y="2056"/>
                      <a:pt x="527" y="2051"/>
                      <a:pt x="544" y="2051"/>
                    </a:cubicBezTo>
                    <a:cubicBezTo>
                      <a:pt x="561" y="2051"/>
                      <a:pt x="577" y="2056"/>
                      <a:pt x="592" y="2066"/>
                    </a:cubicBezTo>
                    <a:lnTo>
                      <a:pt x="943" y="2364"/>
                    </a:lnTo>
                    <a:cubicBezTo>
                      <a:pt x="957" y="2375"/>
                      <a:pt x="973" y="2380"/>
                      <a:pt x="988" y="2380"/>
                    </a:cubicBezTo>
                    <a:cubicBezTo>
                      <a:pt x="1027" y="2380"/>
                      <a:pt x="1063" y="2350"/>
                      <a:pt x="1063" y="2306"/>
                    </a:cubicBezTo>
                    <a:lnTo>
                      <a:pt x="10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6088530" y="3900389"/>
                <a:ext cx="548637" cy="451096"/>
              </a:xfrm>
              <a:custGeom>
                <a:avLst/>
                <a:gdLst/>
                <a:ahLst/>
                <a:cxnLst/>
                <a:rect l="l" t="t" r="r" b="b"/>
                <a:pathLst>
                  <a:path w="15720" h="12901" extrusionOk="0">
                    <a:moveTo>
                      <a:pt x="10912" y="464"/>
                    </a:moveTo>
                    <a:cubicBezTo>
                      <a:pt x="11744" y="464"/>
                      <a:pt x="12697" y="609"/>
                      <a:pt x="13692" y="1039"/>
                    </a:cubicBezTo>
                    <a:lnTo>
                      <a:pt x="13692" y="10244"/>
                    </a:lnTo>
                    <a:cubicBezTo>
                      <a:pt x="12790" y="9885"/>
                      <a:pt x="11837" y="9706"/>
                      <a:pt x="10885" y="9706"/>
                    </a:cubicBezTo>
                    <a:cubicBezTo>
                      <a:pt x="9936" y="9706"/>
                      <a:pt x="8987" y="9884"/>
                      <a:pt x="8090" y="10239"/>
                    </a:cubicBezTo>
                    <a:lnTo>
                      <a:pt x="8090" y="1034"/>
                    </a:lnTo>
                    <a:cubicBezTo>
                      <a:pt x="8438" y="880"/>
                      <a:pt x="9503" y="464"/>
                      <a:pt x="10912" y="464"/>
                    </a:cubicBezTo>
                    <a:close/>
                    <a:moveTo>
                      <a:pt x="4848" y="460"/>
                    </a:moveTo>
                    <a:cubicBezTo>
                      <a:pt x="5840" y="460"/>
                      <a:pt x="6799" y="664"/>
                      <a:pt x="7629" y="1034"/>
                    </a:cubicBezTo>
                    <a:cubicBezTo>
                      <a:pt x="7629" y="2187"/>
                      <a:pt x="7629" y="8894"/>
                      <a:pt x="7629" y="10239"/>
                    </a:cubicBezTo>
                    <a:cubicBezTo>
                      <a:pt x="6731" y="9883"/>
                      <a:pt x="5775" y="9705"/>
                      <a:pt x="4809" y="9705"/>
                    </a:cubicBezTo>
                    <a:cubicBezTo>
                      <a:pt x="3858" y="9705"/>
                      <a:pt x="2912" y="9888"/>
                      <a:pt x="2023" y="10244"/>
                    </a:cubicBezTo>
                    <a:lnTo>
                      <a:pt x="2023" y="5050"/>
                    </a:lnTo>
                    <a:cubicBezTo>
                      <a:pt x="2023" y="4897"/>
                      <a:pt x="1908" y="4820"/>
                      <a:pt x="1792" y="4820"/>
                    </a:cubicBezTo>
                    <a:cubicBezTo>
                      <a:pt x="1677" y="4820"/>
                      <a:pt x="1562" y="4897"/>
                      <a:pt x="1562" y="5050"/>
                    </a:cubicBezTo>
                    <a:lnTo>
                      <a:pt x="1562" y="10479"/>
                    </a:lnTo>
                    <a:cubicBezTo>
                      <a:pt x="1562" y="10647"/>
                      <a:pt x="1701" y="10786"/>
                      <a:pt x="1869" y="10786"/>
                    </a:cubicBezTo>
                    <a:cubicBezTo>
                      <a:pt x="1912" y="10786"/>
                      <a:pt x="1951" y="10777"/>
                      <a:pt x="1989" y="10762"/>
                    </a:cubicBezTo>
                    <a:cubicBezTo>
                      <a:pt x="2878" y="10368"/>
                      <a:pt x="3839" y="10167"/>
                      <a:pt x="4809" y="10167"/>
                    </a:cubicBezTo>
                    <a:cubicBezTo>
                      <a:pt x="5775" y="10167"/>
                      <a:pt x="6736" y="10364"/>
                      <a:pt x="7624" y="10743"/>
                    </a:cubicBezTo>
                    <a:lnTo>
                      <a:pt x="7624" y="11291"/>
                    </a:lnTo>
                    <a:lnTo>
                      <a:pt x="534" y="11291"/>
                    </a:lnTo>
                    <a:cubicBezTo>
                      <a:pt x="495" y="11291"/>
                      <a:pt x="462" y="11262"/>
                      <a:pt x="462" y="11219"/>
                    </a:cubicBezTo>
                    <a:lnTo>
                      <a:pt x="462" y="1611"/>
                    </a:lnTo>
                    <a:cubicBezTo>
                      <a:pt x="462" y="1572"/>
                      <a:pt x="495" y="1543"/>
                      <a:pt x="534" y="1543"/>
                    </a:cubicBezTo>
                    <a:lnTo>
                      <a:pt x="1562" y="1543"/>
                    </a:lnTo>
                    <a:lnTo>
                      <a:pt x="1562" y="4123"/>
                    </a:lnTo>
                    <a:cubicBezTo>
                      <a:pt x="1562" y="4277"/>
                      <a:pt x="1677" y="4354"/>
                      <a:pt x="1792" y="4354"/>
                    </a:cubicBezTo>
                    <a:cubicBezTo>
                      <a:pt x="1908" y="4354"/>
                      <a:pt x="2023" y="4277"/>
                      <a:pt x="2023" y="4123"/>
                    </a:cubicBezTo>
                    <a:lnTo>
                      <a:pt x="2023" y="1039"/>
                    </a:lnTo>
                    <a:cubicBezTo>
                      <a:pt x="2940" y="642"/>
                      <a:pt x="3909" y="460"/>
                      <a:pt x="4848" y="460"/>
                    </a:cubicBezTo>
                    <a:close/>
                    <a:moveTo>
                      <a:pt x="8686" y="10517"/>
                    </a:moveTo>
                    <a:lnTo>
                      <a:pt x="8686" y="12175"/>
                    </a:lnTo>
                    <a:lnTo>
                      <a:pt x="8542" y="12059"/>
                    </a:lnTo>
                    <a:cubicBezTo>
                      <a:pt x="8500" y="12023"/>
                      <a:pt x="8449" y="12005"/>
                      <a:pt x="8397" y="12005"/>
                    </a:cubicBezTo>
                    <a:cubicBezTo>
                      <a:pt x="8347" y="12005"/>
                      <a:pt x="8296" y="12022"/>
                      <a:pt x="8254" y="12055"/>
                    </a:cubicBezTo>
                    <a:lnTo>
                      <a:pt x="8086" y="12184"/>
                    </a:lnTo>
                    <a:lnTo>
                      <a:pt x="8086" y="10743"/>
                    </a:lnTo>
                    <a:cubicBezTo>
                      <a:pt x="8283" y="10657"/>
                      <a:pt x="8480" y="10585"/>
                      <a:pt x="8686" y="10517"/>
                    </a:cubicBezTo>
                    <a:close/>
                    <a:moveTo>
                      <a:pt x="4831" y="1"/>
                    </a:moveTo>
                    <a:cubicBezTo>
                      <a:pt x="3779" y="1"/>
                      <a:pt x="2727" y="221"/>
                      <a:pt x="1744" y="660"/>
                    </a:cubicBezTo>
                    <a:cubicBezTo>
                      <a:pt x="1509" y="765"/>
                      <a:pt x="1571" y="1034"/>
                      <a:pt x="1566" y="1082"/>
                    </a:cubicBezTo>
                    <a:lnTo>
                      <a:pt x="538" y="1082"/>
                    </a:lnTo>
                    <a:cubicBezTo>
                      <a:pt x="241" y="1082"/>
                      <a:pt x="5" y="1322"/>
                      <a:pt x="0" y="1616"/>
                    </a:cubicBezTo>
                    <a:lnTo>
                      <a:pt x="0" y="11224"/>
                    </a:lnTo>
                    <a:cubicBezTo>
                      <a:pt x="5" y="11517"/>
                      <a:pt x="241" y="11757"/>
                      <a:pt x="538" y="11757"/>
                    </a:cubicBezTo>
                    <a:lnTo>
                      <a:pt x="7629" y="11757"/>
                    </a:lnTo>
                    <a:lnTo>
                      <a:pt x="7629" y="12670"/>
                    </a:lnTo>
                    <a:cubicBezTo>
                      <a:pt x="7629" y="12806"/>
                      <a:pt x="7742" y="12898"/>
                      <a:pt x="7861" y="12898"/>
                    </a:cubicBezTo>
                    <a:cubicBezTo>
                      <a:pt x="7910" y="12898"/>
                      <a:pt x="7960" y="12882"/>
                      <a:pt x="8004" y="12847"/>
                    </a:cubicBezTo>
                    <a:lnTo>
                      <a:pt x="8398" y="12535"/>
                    </a:lnTo>
                    <a:cubicBezTo>
                      <a:pt x="8749" y="12804"/>
                      <a:pt x="8777" y="12900"/>
                      <a:pt x="8921" y="12900"/>
                    </a:cubicBezTo>
                    <a:cubicBezTo>
                      <a:pt x="9046" y="12900"/>
                      <a:pt x="9152" y="12794"/>
                      <a:pt x="9152" y="12670"/>
                    </a:cubicBezTo>
                    <a:lnTo>
                      <a:pt x="9152" y="11757"/>
                    </a:lnTo>
                    <a:lnTo>
                      <a:pt x="12275" y="11757"/>
                    </a:lnTo>
                    <a:cubicBezTo>
                      <a:pt x="12582" y="11757"/>
                      <a:pt x="12582" y="11291"/>
                      <a:pt x="12275" y="11291"/>
                    </a:cubicBezTo>
                    <a:lnTo>
                      <a:pt x="9152" y="11291"/>
                    </a:lnTo>
                    <a:lnTo>
                      <a:pt x="9152" y="10383"/>
                    </a:lnTo>
                    <a:cubicBezTo>
                      <a:pt x="9721" y="10239"/>
                      <a:pt x="10302" y="10168"/>
                      <a:pt x="10882" y="10168"/>
                    </a:cubicBezTo>
                    <a:cubicBezTo>
                      <a:pt x="11854" y="10168"/>
                      <a:pt x="12823" y="10368"/>
                      <a:pt x="13726" y="10762"/>
                    </a:cubicBezTo>
                    <a:cubicBezTo>
                      <a:pt x="13766" y="10779"/>
                      <a:pt x="13808" y="10787"/>
                      <a:pt x="13848" y="10787"/>
                    </a:cubicBezTo>
                    <a:cubicBezTo>
                      <a:pt x="14012" y="10787"/>
                      <a:pt x="14158" y="10656"/>
                      <a:pt x="14158" y="10479"/>
                    </a:cubicBezTo>
                    <a:lnTo>
                      <a:pt x="14158" y="1543"/>
                    </a:lnTo>
                    <a:lnTo>
                      <a:pt x="15186" y="1543"/>
                    </a:lnTo>
                    <a:cubicBezTo>
                      <a:pt x="15224" y="1543"/>
                      <a:pt x="15258" y="1577"/>
                      <a:pt x="15258" y="1616"/>
                    </a:cubicBezTo>
                    <a:lnTo>
                      <a:pt x="15258" y="11224"/>
                    </a:lnTo>
                    <a:cubicBezTo>
                      <a:pt x="15258" y="11262"/>
                      <a:pt x="15224" y="11296"/>
                      <a:pt x="15186" y="11296"/>
                    </a:cubicBezTo>
                    <a:lnTo>
                      <a:pt x="13197" y="11296"/>
                    </a:lnTo>
                    <a:cubicBezTo>
                      <a:pt x="12890" y="11296"/>
                      <a:pt x="12890" y="11757"/>
                      <a:pt x="13197" y="11757"/>
                    </a:cubicBezTo>
                    <a:lnTo>
                      <a:pt x="15186" y="11757"/>
                    </a:lnTo>
                    <a:cubicBezTo>
                      <a:pt x="15479" y="11757"/>
                      <a:pt x="15719" y="11517"/>
                      <a:pt x="15719" y="11224"/>
                    </a:cubicBezTo>
                    <a:lnTo>
                      <a:pt x="15719" y="1616"/>
                    </a:lnTo>
                    <a:cubicBezTo>
                      <a:pt x="15719" y="1318"/>
                      <a:pt x="15479" y="1082"/>
                      <a:pt x="15181" y="1082"/>
                    </a:cubicBezTo>
                    <a:lnTo>
                      <a:pt x="14153" y="1082"/>
                    </a:lnTo>
                    <a:cubicBezTo>
                      <a:pt x="14144" y="1029"/>
                      <a:pt x="14211" y="765"/>
                      <a:pt x="13975" y="660"/>
                    </a:cubicBezTo>
                    <a:cubicBezTo>
                      <a:pt x="12964" y="206"/>
                      <a:pt x="11891" y="4"/>
                      <a:pt x="10863" y="4"/>
                    </a:cubicBezTo>
                    <a:cubicBezTo>
                      <a:pt x="9767" y="4"/>
                      <a:pt x="8723" y="234"/>
                      <a:pt x="7860" y="636"/>
                    </a:cubicBezTo>
                    <a:cubicBezTo>
                      <a:pt x="6894" y="212"/>
                      <a:pt x="5862" y="1"/>
                      <a:pt x="4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"/>
          <p:cNvSpPr txBox="1">
            <a:spLocks noGrp="1"/>
          </p:cNvSpPr>
          <p:nvPr>
            <p:ph type="title"/>
          </p:nvPr>
        </p:nvSpPr>
        <p:spPr>
          <a:xfrm>
            <a:off x="1933347" y="1817690"/>
            <a:ext cx="5277305" cy="1871374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vi-VN"/>
              <a:t> </a:t>
            </a:r>
            <a:endParaRPr/>
          </a:p>
        </p:txBody>
      </p:sp>
      <p:grpSp>
        <p:nvGrpSpPr>
          <p:cNvPr id="420" name="Google Shape;420;p7"/>
          <p:cNvGrpSpPr/>
          <p:nvPr/>
        </p:nvGrpSpPr>
        <p:grpSpPr>
          <a:xfrm>
            <a:off x="7474184" y="919038"/>
            <a:ext cx="893333" cy="978576"/>
            <a:chOff x="7029323" y="927919"/>
            <a:chExt cx="1174646" cy="1286732"/>
          </a:xfrm>
        </p:grpSpPr>
        <p:sp>
          <p:nvSpPr>
            <p:cNvPr id="421" name="Google Shape;421;p7"/>
            <p:cNvSpPr/>
            <p:nvPr/>
          </p:nvSpPr>
          <p:spPr>
            <a:xfrm>
              <a:off x="7029323" y="927919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7738935" y="17541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3" name="Google Shape;423;p7" descr="https://static.vecteezy.com/system/resources/previews/024/744/017/non_2x/modern-laptop-icon-isolated-design-vect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3899" y="2613005"/>
            <a:ext cx="2768601" cy="230913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"/>
          <p:cNvSpPr txBox="1"/>
          <p:nvPr/>
        </p:nvSpPr>
        <p:spPr>
          <a:xfrm>
            <a:off x="0" y="2645400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HÀM S</a:t>
            </a:r>
            <a:r>
              <a:rPr lang="vi-VN" sz="3500" b="1"/>
              <a:t>U</a:t>
            </a:r>
            <a:r>
              <a:rPr lang="vi-VN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MIF</a:t>
            </a:r>
            <a:endParaRPr/>
          </a:p>
        </p:txBody>
      </p:sp>
      <p:sp>
        <p:nvSpPr>
          <p:cNvPr id="425" name="Google Shape;425;p7"/>
          <p:cNvSpPr txBox="1"/>
          <p:nvPr/>
        </p:nvSpPr>
        <p:spPr>
          <a:xfrm>
            <a:off x="3648652" y="1495605"/>
            <a:ext cx="1843501" cy="82235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"/>
          <p:cNvSpPr txBox="1"/>
          <p:nvPr/>
        </p:nvSpPr>
        <p:spPr>
          <a:xfrm>
            <a:off x="4172119" y="1552837"/>
            <a:ext cx="7965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7"/>
          <p:cNvGrpSpPr/>
          <p:nvPr/>
        </p:nvGrpSpPr>
        <p:grpSpPr>
          <a:xfrm rot="-5237451" flipH="1">
            <a:off x="884478" y="3573474"/>
            <a:ext cx="864906" cy="885269"/>
            <a:chOff x="8264880" y="1119240"/>
            <a:chExt cx="1865520" cy="1909440"/>
          </a:xfrm>
        </p:grpSpPr>
        <p:sp>
          <p:nvSpPr>
            <p:cNvPr id="428" name="Google Shape;428;p7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4" name="Google Shape;434;p7" descr="https://vectorportal.com/storage/lHTzkE8snjLFfX7x63u5S5QUnmMbRiVWUS0uvjx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35497">
            <a:off x="381608" y="614169"/>
            <a:ext cx="1618644" cy="161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"/>
          <p:cNvSpPr/>
          <p:nvPr/>
        </p:nvSpPr>
        <p:spPr>
          <a:xfrm>
            <a:off x="668337" y="847103"/>
            <a:ext cx="2089150" cy="570353"/>
          </a:xfrm>
          <a:prstGeom prst="roundRect">
            <a:avLst>
              <a:gd name="adj" fmla="val 16667"/>
            </a:avLst>
          </a:prstGeom>
          <a:solidFill>
            <a:srgbClr val="006B6F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HOẠT ĐỘNG 1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8"/>
          <p:cNvGrpSpPr/>
          <p:nvPr/>
        </p:nvGrpSpPr>
        <p:grpSpPr>
          <a:xfrm>
            <a:off x="3127560" y="935910"/>
            <a:ext cx="2884940" cy="400110"/>
            <a:chOff x="1001261" y="1461267"/>
            <a:chExt cx="2884940" cy="400110"/>
          </a:xfrm>
        </p:grpSpPr>
        <p:pic>
          <p:nvPicPr>
            <p:cNvPr id="441" name="Google Shape;44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8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Thảo luận nhóm đôi</a:t>
              </a:r>
              <a:endParaRPr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8"/>
          <p:cNvGrpSpPr/>
          <p:nvPr/>
        </p:nvGrpSpPr>
        <p:grpSpPr>
          <a:xfrm>
            <a:off x="1105313" y="1039734"/>
            <a:ext cx="7346537" cy="3652089"/>
            <a:chOff x="1105313" y="1039734"/>
            <a:chExt cx="7346537" cy="3652089"/>
          </a:xfrm>
        </p:grpSpPr>
        <p:sp>
          <p:nvSpPr>
            <p:cNvPr id="444" name="Google Shape;444;p8"/>
            <p:cNvSpPr txBox="1"/>
            <p:nvPr/>
          </p:nvSpPr>
          <p:spPr>
            <a:xfrm>
              <a:off x="1105313" y="1671782"/>
              <a:ext cx="7210423" cy="2689554"/>
            </a:xfrm>
            <a:prstGeom prst="rect">
              <a:avLst/>
            </a:prstGeom>
            <a:solidFill>
              <a:srgbClr val="FFFFEB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"/>
            <p:cNvSpPr txBox="1"/>
            <p:nvPr/>
          </p:nvSpPr>
          <p:spPr>
            <a:xfrm>
              <a:off x="1311204" y="1810432"/>
              <a:ext cx="6798640" cy="2400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Tổng hợp chi tiêu theo từng khoản</a:t>
              </a:r>
              <a:endParaRPr/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Hình 11a.1 là trang tính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Chi tiêu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đã được bổ sung thêm cột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Tổng tiền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Theo em, con số 920 ở ô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H2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mang ý nghĩa gì? Công thức ở ô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H2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liên quan đến những dữ liệu nào trong vùng dữ liệu </a:t>
              </a:r>
              <a:r>
                <a:rPr lang="vi-VN" sz="2000" b="0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A3:D10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pic>
          <p:nvPicPr>
            <p:cNvPr id="446" name="Google Shape;446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05675" y="3873501"/>
              <a:ext cx="1146175" cy="818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997362">
              <a:off x="6882721" y="1193357"/>
              <a:ext cx="1170737" cy="661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9"/>
          <p:cNvSpPr/>
          <p:nvPr/>
        </p:nvSpPr>
        <p:spPr>
          <a:xfrm>
            <a:off x="668337" y="847103"/>
            <a:ext cx="2089150" cy="570353"/>
          </a:xfrm>
          <a:prstGeom prst="roundRect">
            <a:avLst>
              <a:gd name="adj" fmla="val 16667"/>
            </a:avLst>
          </a:prstGeom>
          <a:solidFill>
            <a:srgbClr val="006B6F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HOẠT ĐỘNG 1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9"/>
          <p:cNvGrpSpPr/>
          <p:nvPr/>
        </p:nvGrpSpPr>
        <p:grpSpPr>
          <a:xfrm>
            <a:off x="3127560" y="935910"/>
            <a:ext cx="2884940" cy="400110"/>
            <a:chOff x="1001261" y="1461267"/>
            <a:chExt cx="2884940" cy="400110"/>
          </a:xfrm>
        </p:grpSpPr>
        <p:pic>
          <p:nvPicPr>
            <p:cNvPr id="454" name="Google Shape;45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9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Thảo luận nhóm đôi</a:t>
              </a:r>
              <a:endParaRPr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9"/>
          <p:cNvGrpSpPr/>
          <p:nvPr/>
        </p:nvGrpSpPr>
        <p:grpSpPr>
          <a:xfrm>
            <a:off x="0" y="1719420"/>
            <a:ext cx="9144000" cy="3024232"/>
            <a:chOff x="0" y="1719420"/>
            <a:chExt cx="9144000" cy="3024232"/>
          </a:xfrm>
        </p:grpSpPr>
        <p:pic>
          <p:nvPicPr>
            <p:cNvPr id="457" name="Google Shape;457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3558" y="1719420"/>
              <a:ext cx="7776884" cy="2408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9"/>
            <p:cNvSpPr txBox="1"/>
            <p:nvPr/>
          </p:nvSpPr>
          <p:spPr>
            <a:xfrm>
              <a:off x="0" y="4189654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Hình 11a.1 Trang tính </a:t>
              </a:r>
              <a:r>
                <a:rPr lang="vi-VN" sz="2000" b="0" i="1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Chi tiêu </a:t>
              </a:r>
              <a:r>
                <a:rPr lang="vi-VN" sz="20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đã bổ sung thêm cột </a:t>
              </a:r>
              <a:r>
                <a:rPr lang="vi-VN" sz="2000" b="0" i="1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Tổng tiền</a:t>
              </a: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0"/>
          <p:cNvSpPr/>
          <p:nvPr/>
        </p:nvSpPr>
        <p:spPr>
          <a:xfrm>
            <a:off x="668337" y="847103"/>
            <a:ext cx="2089150" cy="570353"/>
          </a:xfrm>
          <a:prstGeom prst="roundRect">
            <a:avLst>
              <a:gd name="adj" fmla="val 16667"/>
            </a:avLst>
          </a:prstGeom>
          <a:solidFill>
            <a:srgbClr val="006B6F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HOẠT ĐỘNG 1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Google Shape;464;p10"/>
          <p:cNvGrpSpPr/>
          <p:nvPr/>
        </p:nvGrpSpPr>
        <p:grpSpPr>
          <a:xfrm>
            <a:off x="3127560" y="935910"/>
            <a:ext cx="2884940" cy="400110"/>
            <a:chOff x="1001261" y="1461267"/>
            <a:chExt cx="2884940" cy="400110"/>
          </a:xfrm>
        </p:grpSpPr>
        <p:pic>
          <p:nvPicPr>
            <p:cNvPr id="465" name="Google Shape;465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10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Thảo luận nhóm đôi</a:t>
              </a:r>
              <a:endParaRPr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7" name="Google Shape;46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58" y="1719420"/>
            <a:ext cx="7776884" cy="240840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0"/>
          <p:cNvSpPr txBox="1"/>
          <p:nvPr/>
        </p:nvSpPr>
        <p:spPr>
          <a:xfrm>
            <a:off x="0" y="4189654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Hình 11a.1 Trang tính </a:t>
            </a:r>
            <a:r>
              <a:rPr lang="vi-VN" sz="2000" b="0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 tiêu </a:t>
            </a:r>
            <a:r>
              <a:rPr lang="vi-VN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đã bổ sung thêm cột </a:t>
            </a:r>
            <a:r>
              <a:rPr lang="vi-VN" sz="2000" b="0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Tổng tiền</a:t>
            </a:r>
            <a:endParaRPr/>
          </a:p>
        </p:txBody>
      </p:sp>
      <p:sp>
        <p:nvSpPr>
          <p:cNvPr id="469" name="Google Shape;469;p10"/>
          <p:cNvSpPr/>
          <p:nvPr/>
        </p:nvSpPr>
        <p:spPr>
          <a:xfrm>
            <a:off x="6104965" y="922582"/>
            <a:ext cx="2355478" cy="989748"/>
          </a:xfrm>
          <a:prstGeom prst="wedgeRoundRectCallout">
            <a:avLst>
              <a:gd name="adj1" fmla="val 36858"/>
              <a:gd name="adj2" fmla="val 103561"/>
              <a:gd name="adj3" fmla="val 16667"/>
            </a:avLst>
          </a:prstGeom>
          <a:solidFill>
            <a:srgbClr val="FFFAEB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Số 920: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tổng tiền của khoản chi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70" name="Google Shape;470;p10"/>
          <p:cNvSpPr/>
          <p:nvPr/>
        </p:nvSpPr>
        <p:spPr>
          <a:xfrm>
            <a:off x="3156320" y="2357562"/>
            <a:ext cx="4330700" cy="1568218"/>
          </a:xfrm>
          <a:prstGeom prst="wedgeRoundRectCallout">
            <a:avLst>
              <a:gd name="adj1" fmla="val 61785"/>
              <a:gd name="adj2" fmla="val -40590"/>
              <a:gd name="adj3" fmla="val 16667"/>
            </a:avLst>
          </a:prstGeom>
          <a:solidFill>
            <a:srgbClr val="FFFAEB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Công thức ở ô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liên quan đến những dữ liệu ở cột Số tiền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D3:D10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trong vùng dữ liệu </a:t>
            </a:r>
            <a:r>
              <a:rPr lang="vi-VN" sz="2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A3:D10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Analysis and Statistics - 5th grade by Slidesgo">
  <a:themeElements>
    <a:clrScheme name="Simple Light">
      <a:dk1>
        <a:srgbClr val="3C2C31"/>
      </a:dk1>
      <a:lt1>
        <a:srgbClr val="E24E42"/>
      </a:lt1>
      <a:dk2>
        <a:srgbClr val="E9B000"/>
      </a:dk2>
      <a:lt2>
        <a:srgbClr val="008F95"/>
      </a:lt2>
      <a:accent1>
        <a:srgbClr val="DDFBFC"/>
      </a:accent1>
      <a:accent2>
        <a:srgbClr val="EB6E80"/>
      </a:accent2>
      <a:accent3>
        <a:srgbClr val="F8D2D2"/>
      </a:accent3>
      <a:accent4>
        <a:srgbClr val="FAEBEB"/>
      </a:accent4>
      <a:accent5>
        <a:srgbClr val="FFFFFF"/>
      </a:accent5>
      <a:accent6>
        <a:srgbClr val="FFFFFF"/>
      </a:accent6>
      <a:hlink>
        <a:srgbClr val="3C2C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On-screen Show (16:9)</PresentationFormat>
  <Paragraphs>164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Darker Grotesque SemiBold</vt:lpstr>
      <vt:lpstr>Arial</vt:lpstr>
      <vt:lpstr>Lato</vt:lpstr>
      <vt:lpstr>Days One</vt:lpstr>
      <vt:lpstr>Nunito Light</vt:lpstr>
      <vt:lpstr>Teko</vt:lpstr>
      <vt:lpstr>Bitter Light</vt:lpstr>
      <vt:lpstr>Data Analysis and Statistics - 5th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</cp:lastModifiedBy>
  <cp:revision>1</cp:revision>
  <dcterms:modified xsi:type="dcterms:W3CDTF">2025-05-18T09:00:54Z</dcterms:modified>
</cp:coreProperties>
</file>