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 id="2147483705" r:id="rId5"/>
  </p:sldMasterIdLst>
  <p:notesMasterIdLst>
    <p:notesMasterId r:id="rId44"/>
  </p:notesMasterIdLst>
  <p:sldIdLst>
    <p:sldId id="640" r:id="rId6"/>
    <p:sldId id="257" r:id="rId7"/>
    <p:sldId id="259" r:id="rId8"/>
    <p:sldId id="464" r:id="rId9"/>
    <p:sldId id="465" r:id="rId10"/>
    <p:sldId id="286" r:id="rId11"/>
    <p:sldId id="307" r:id="rId12"/>
    <p:sldId id="466" r:id="rId13"/>
    <p:sldId id="287" r:id="rId14"/>
    <p:sldId id="467" r:id="rId15"/>
    <p:sldId id="468" r:id="rId16"/>
    <p:sldId id="2007577521" r:id="rId17"/>
    <p:sldId id="345" r:id="rId18"/>
    <p:sldId id="322" r:id="rId19"/>
    <p:sldId id="2007577522" r:id="rId20"/>
    <p:sldId id="469" r:id="rId21"/>
    <p:sldId id="289" r:id="rId22"/>
    <p:sldId id="281" r:id="rId23"/>
    <p:sldId id="308" r:id="rId24"/>
    <p:sldId id="470" r:id="rId25"/>
    <p:sldId id="471" r:id="rId26"/>
    <p:sldId id="264" r:id="rId27"/>
    <p:sldId id="282" r:id="rId28"/>
    <p:sldId id="311" r:id="rId29"/>
    <p:sldId id="312" r:id="rId30"/>
    <p:sldId id="310" r:id="rId31"/>
    <p:sldId id="644" r:id="rId32"/>
    <p:sldId id="306" r:id="rId33"/>
    <p:sldId id="472" r:id="rId34"/>
    <p:sldId id="316" r:id="rId35"/>
    <p:sldId id="474" r:id="rId36"/>
    <p:sldId id="460" r:id="rId37"/>
    <p:sldId id="461" r:id="rId38"/>
    <p:sldId id="462" r:id="rId39"/>
    <p:sldId id="463" r:id="rId40"/>
    <p:sldId id="641" r:id="rId41"/>
    <p:sldId id="473" r:id="rId42"/>
    <p:sldId id="4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A2348-5AA2-953E-DA46-70B6420FB43E}" name="Nguyen Duc Huong" initials="NDH" userId="S::ndhuong.thcsvlbbc@hcm.edu.vn::a94be8b1-f9fb-4bc4-a974-b9b5ad2873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1995" autoAdjust="0"/>
  </p:normalViewPr>
  <p:slideViewPr>
    <p:cSldViewPr snapToGrid="0" showGuides="1">
      <p:cViewPr varScale="1">
        <p:scale>
          <a:sx n="48" d="100"/>
          <a:sy n="48" d="100"/>
        </p:scale>
        <p:origin x="136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5CAD3-72C5-48DA-B17C-63A2924EA5D9}"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F3F6B-DBBA-415A-8CF3-19064F825BB8}" type="slidenum">
              <a:rPr lang="en-US" smtClean="0"/>
              <a:t>‹#›</a:t>
            </a:fld>
            <a:endParaRPr lang="en-US"/>
          </a:p>
        </p:txBody>
      </p:sp>
    </p:spTree>
    <p:extLst>
      <p:ext uri="{BB962C8B-B14F-4D97-AF65-F5344CB8AC3E}">
        <p14:creationId xmlns:p14="http://schemas.microsoft.com/office/powerpoint/2010/main" val="212854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a:extLst>
              <a:ext uri="{FF2B5EF4-FFF2-40B4-BE49-F238E27FC236}">
                <a16:creationId xmlns:a16="http://schemas.microsoft.com/office/drawing/2014/main" id="{E3140E5D-F1CC-C91A-9B4A-F53FACAD59D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备注占位符 2">
            <a:extLst>
              <a:ext uri="{FF2B5EF4-FFF2-40B4-BE49-F238E27FC236}">
                <a16:creationId xmlns:a16="http://schemas.microsoft.com/office/drawing/2014/main" id="{020F51B0-6944-CF5C-374D-DA6EE39989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pPr eaLnBrk="1" hangingPunct="1"/>
            <a:endParaRPr lang="zh-CN" altLang="en-US"/>
          </a:p>
        </p:txBody>
      </p:sp>
      <p:sp>
        <p:nvSpPr>
          <p:cNvPr id="115715" name="灯片编号占位符 3">
            <a:extLst>
              <a:ext uri="{FF2B5EF4-FFF2-40B4-BE49-F238E27FC236}">
                <a16:creationId xmlns:a16="http://schemas.microsoft.com/office/drawing/2014/main" id="{BDFF8C48-6633-B2B8-ABA7-5216DC7B4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C45DD-B940-4798-BE7C-08E274EF0133}"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53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4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73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6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63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38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7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0118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72608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2421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endParaRPr lang="en-US"/>
          </a:p>
        </p:txBody>
      </p:sp>
      <p:sp>
        <p:nvSpPr>
          <p:cNvPr id="4" name="Slide Number Placeholder 3"/>
          <p:cNvSpPr>
            <a:spLocks noGrp="1"/>
          </p:cNvSpPr>
          <p:nvPr>
            <p:ph type="sldNum" sz="quarter" idx="5"/>
          </p:nvPr>
        </p:nvSpPr>
        <p:spPr/>
        <p:txBody>
          <a:bodyPr/>
          <a:lstStyle/>
          <a:p>
            <a:fld id="{B01F3F6B-DBBA-415A-8CF3-19064F825BB8}" type="slidenum">
              <a:rPr lang="en-US" smtClean="0"/>
              <a:t>38</a:t>
            </a:fld>
            <a:endParaRPr lang="en-US"/>
          </a:p>
        </p:txBody>
      </p:sp>
    </p:spTree>
    <p:extLst>
      <p:ext uri="{BB962C8B-B14F-4D97-AF65-F5344CB8AC3E}">
        <p14:creationId xmlns:p14="http://schemas.microsoft.com/office/powerpoint/2010/main" val="88469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24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5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3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3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endParaRPr lang="en-US"/>
          </a:p>
        </p:txBody>
      </p:sp>
      <p:sp>
        <p:nvSpPr>
          <p:cNvPr id="4" name="Slide Number Placeholder 3"/>
          <p:cNvSpPr>
            <a:spLocks noGrp="1"/>
          </p:cNvSpPr>
          <p:nvPr>
            <p:ph type="sldNum" sz="quarter" idx="5"/>
          </p:nvPr>
        </p:nvSpPr>
        <p:spPr/>
        <p:txBody>
          <a:bodyPr/>
          <a:lstStyle/>
          <a:p>
            <a:fld id="{B01F3F6B-DBBA-415A-8CF3-19064F825BB8}" type="slidenum">
              <a:rPr lang="en-US" smtClean="0"/>
              <a:t>14</a:t>
            </a:fld>
            <a:endParaRPr lang="en-US"/>
          </a:p>
        </p:txBody>
      </p:sp>
    </p:spTree>
    <p:extLst>
      <p:ext uri="{BB962C8B-B14F-4D97-AF65-F5344CB8AC3E}">
        <p14:creationId xmlns:p14="http://schemas.microsoft.com/office/powerpoint/2010/main" val="409244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30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51625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0A1E06-5AA3-774D-A9E7-58C9E18EA5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7088E83-D31C-304E-9987-19AEBD9BCB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A64CFB-E3B2-5043-BB4E-885BB321FBE9}"/>
              </a:ext>
            </a:extLst>
          </p:cNvPr>
          <p:cNvSpPr>
            <a:spLocks noGrp="1"/>
          </p:cNvSpPr>
          <p:nvPr>
            <p:ph type="sldNum" sz="quarter" idx="12"/>
          </p:nvPr>
        </p:nvSpPr>
        <p:spPr/>
        <p:txBody>
          <a:bodyPr/>
          <a:lstStyle>
            <a:lvl1pPr>
              <a:defRPr/>
            </a:lvl1pPr>
          </a:lstStyle>
          <a:p>
            <a:fld id="{4BC4749A-8693-B94B-8EC2-408A04E0CF5F}" type="slidenum">
              <a:rPr lang="en-US" altLang="en-VN"/>
              <a:pPr/>
              <a:t>‹#›</a:t>
            </a:fld>
            <a:endParaRPr lang="en-US" altLang="en-VN"/>
          </a:p>
        </p:txBody>
      </p:sp>
    </p:spTree>
    <p:extLst>
      <p:ext uri="{BB962C8B-B14F-4D97-AF65-F5344CB8AC3E}">
        <p14:creationId xmlns:p14="http://schemas.microsoft.com/office/powerpoint/2010/main" val="186057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960DCC-AD31-F04E-A49D-ED4902C79F0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D8CED9D-8646-8B4D-8D2A-BCF54E42BE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34BCF81-B410-B142-BA33-8B94524D84D8}"/>
              </a:ext>
            </a:extLst>
          </p:cNvPr>
          <p:cNvSpPr>
            <a:spLocks noGrp="1"/>
          </p:cNvSpPr>
          <p:nvPr>
            <p:ph type="sldNum" sz="quarter" idx="12"/>
          </p:nvPr>
        </p:nvSpPr>
        <p:spPr/>
        <p:txBody>
          <a:bodyPr/>
          <a:lstStyle>
            <a:lvl1pPr>
              <a:defRPr/>
            </a:lvl1pPr>
          </a:lstStyle>
          <a:p>
            <a:fld id="{B746460C-960A-3641-B618-655CBCC8ACB8}" type="slidenum">
              <a:rPr lang="en-US" altLang="en-VN"/>
              <a:pPr/>
              <a:t>‹#›</a:t>
            </a:fld>
            <a:endParaRPr lang="en-US" altLang="en-VN"/>
          </a:p>
        </p:txBody>
      </p:sp>
    </p:spTree>
    <p:extLst>
      <p:ext uri="{BB962C8B-B14F-4D97-AF65-F5344CB8AC3E}">
        <p14:creationId xmlns:p14="http://schemas.microsoft.com/office/powerpoint/2010/main" val="436347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9C5A25C-F2F0-A742-BAD4-80F4021B1A0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D1B0DB6-C6E5-6D48-9169-9718D2C06B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22D457-DC4E-394F-9096-768432978986}"/>
              </a:ext>
            </a:extLst>
          </p:cNvPr>
          <p:cNvSpPr>
            <a:spLocks noGrp="1"/>
          </p:cNvSpPr>
          <p:nvPr>
            <p:ph type="sldNum" sz="quarter" idx="12"/>
          </p:nvPr>
        </p:nvSpPr>
        <p:spPr/>
        <p:txBody>
          <a:bodyPr/>
          <a:lstStyle>
            <a:lvl1pPr>
              <a:defRPr/>
            </a:lvl1pPr>
          </a:lstStyle>
          <a:p>
            <a:fld id="{88C7234A-30D8-F545-BFBD-CF5AAD1AD211}" type="slidenum">
              <a:rPr lang="en-US" altLang="en-VN"/>
              <a:pPr/>
              <a:t>‹#›</a:t>
            </a:fld>
            <a:endParaRPr lang="en-US" altLang="en-VN"/>
          </a:p>
        </p:txBody>
      </p:sp>
    </p:spTree>
    <p:extLst>
      <p:ext uri="{BB962C8B-B14F-4D97-AF65-F5344CB8AC3E}">
        <p14:creationId xmlns:p14="http://schemas.microsoft.com/office/powerpoint/2010/main" val="2021223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2D5775-9FEB-F24D-8287-042697D99B9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909C0E3-7F07-8D42-A582-2C111AEFCD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951C16D-E5DF-5040-A5A9-0D76F7D281E0}"/>
              </a:ext>
            </a:extLst>
          </p:cNvPr>
          <p:cNvSpPr>
            <a:spLocks noGrp="1"/>
          </p:cNvSpPr>
          <p:nvPr>
            <p:ph type="sldNum" sz="quarter" idx="12"/>
          </p:nvPr>
        </p:nvSpPr>
        <p:spPr/>
        <p:txBody>
          <a:bodyPr/>
          <a:lstStyle>
            <a:lvl1pPr>
              <a:defRPr/>
            </a:lvl1pPr>
          </a:lstStyle>
          <a:p>
            <a:fld id="{D4FCF49C-5DF3-3849-9E00-18E48C394CFC}" type="slidenum">
              <a:rPr lang="en-US" altLang="en-VN"/>
              <a:pPr/>
              <a:t>‹#›</a:t>
            </a:fld>
            <a:endParaRPr lang="en-US" altLang="en-VN"/>
          </a:p>
        </p:txBody>
      </p:sp>
    </p:spTree>
    <p:extLst>
      <p:ext uri="{BB962C8B-B14F-4D97-AF65-F5344CB8AC3E}">
        <p14:creationId xmlns:p14="http://schemas.microsoft.com/office/powerpoint/2010/main" val="1165101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59100D-0621-4246-8DFC-E6EDC380B7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853D1E-4D4E-0245-9EE7-BC412644A3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3D4CCA-151A-834C-9D67-F510CD0C5CE0}"/>
              </a:ext>
            </a:extLst>
          </p:cNvPr>
          <p:cNvSpPr>
            <a:spLocks noGrp="1"/>
          </p:cNvSpPr>
          <p:nvPr>
            <p:ph type="sldNum" sz="quarter" idx="12"/>
          </p:nvPr>
        </p:nvSpPr>
        <p:spPr/>
        <p:txBody>
          <a:bodyPr/>
          <a:lstStyle>
            <a:lvl1pPr>
              <a:defRPr/>
            </a:lvl1pPr>
          </a:lstStyle>
          <a:p>
            <a:fld id="{9AA2E391-5863-ED44-B4D1-5012CEC2B551}" type="slidenum">
              <a:rPr lang="en-US" altLang="en-VN"/>
              <a:pPr/>
              <a:t>‹#›</a:t>
            </a:fld>
            <a:endParaRPr lang="en-US" altLang="en-VN"/>
          </a:p>
        </p:txBody>
      </p:sp>
    </p:spTree>
    <p:extLst>
      <p:ext uri="{BB962C8B-B14F-4D97-AF65-F5344CB8AC3E}">
        <p14:creationId xmlns:p14="http://schemas.microsoft.com/office/powerpoint/2010/main" val="387178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72FBC3-9C42-E749-8FF4-C5CBD65128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49808E1-1D43-904A-8267-4F71585807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F279BB-9076-E24B-A2EA-B9B263860C76}"/>
              </a:ext>
            </a:extLst>
          </p:cNvPr>
          <p:cNvSpPr>
            <a:spLocks noGrp="1"/>
          </p:cNvSpPr>
          <p:nvPr>
            <p:ph type="sldNum" sz="quarter" idx="12"/>
          </p:nvPr>
        </p:nvSpPr>
        <p:spPr/>
        <p:txBody>
          <a:bodyPr/>
          <a:lstStyle>
            <a:lvl1pPr>
              <a:defRPr/>
            </a:lvl1pPr>
          </a:lstStyle>
          <a:p>
            <a:fld id="{73AC6A42-9FC2-AC4E-8A10-3C4ADD2A85A4}" type="slidenum">
              <a:rPr lang="en-US" altLang="en-VN"/>
              <a:pPr/>
              <a:t>‹#›</a:t>
            </a:fld>
            <a:endParaRPr lang="en-US" altLang="en-VN"/>
          </a:p>
        </p:txBody>
      </p:sp>
    </p:spTree>
    <p:extLst>
      <p:ext uri="{BB962C8B-B14F-4D97-AF65-F5344CB8AC3E}">
        <p14:creationId xmlns:p14="http://schemas.microsoft.com/office/powerpoint/2010/main" val="4248193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C9517-0EC5-664C-9CF4-14BE2EFF247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4AEF81-F692-C445-9FE3-5646899FF8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666272-E5D4-C84E-816F-739865FD5631}"/>
              </a:ext>
            </a:extLst>
          </p:cNvPr>
          <p:cNvSpPr>
            <a:spLocks noGrp="1"/>
          </p:cNvSpPr>
          <p:nvPr>
            <p:ph type="sldNum" sz="quarter" idx="12"/>
          </p:nvPr>
        </p:nvSpPr>
        <p:spPr/>
        <p:txBody>
          <a:bodyPr/>
          <a:lstStyle>
            <a:lvl1pPr>
              <a:defRPr/>
            </a:lvl1pPr>
          </a:lstStyle>
          <a:p>
            <a:fld id="{D3A5840D-5116-2441-8D49-333EA3291972}" type="slidenum">
              <a:rPr lang="en-US" altLang="en-VN"/>
              <a:pPr/>
              <a:t>‹#›</a:t>
            </a:fld>
            <a:endParaRPr lang="en-US" altLang="en-VN"/>
          </a:p>
        </p:txBody>
      </p:sp>
    </p:spTree>
    <p:extLst>
      <p:ext uri="{BB962C8B-B14F-4D97-AF65-F5344CB8AC3E}">
        <p14:creationId xmlns:p14="http://schemas.microsoft.com/office/powerpoint/2010/main" val="360272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E711A-0189-964A-A3DB-D3E4EC6DD4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395B9F-017F-5645-AE4D-2B4E5E6468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D7A9F9-08AC-8F4B-9627-6558A627805C}"/>
              </a:ext>
            </a:extLst>
          </p:cNvPr>
          <p:cNvSpPr>
            <a:spLocks noGrp="1"/>
          </p:cNvSpPr>
          <p:nvPr>
            <p:ph type="sldNum" sz="quarter" idx="12"/>
          </p:nvPr>
        </p:nvSpPr>
        <p:spPr/>
        <p:txBody>
          <a:bodyPr/>
          <a:lstStyle>
            <a:lvl1pPr>
              <a:defRPr/>
            </a:lvl1pPr>
          </a:lstStyle>
          <a:p>
            <a:fld id="{F488EDC6-1DCF-254C-8831-FF440B487EC1}" type="slidenum">
              <a:rPr lang="en-US" altLang="en-VN"/>
              <a:pPr/>
              <a:t>‹#›</a:t>
            </a:fld>
            <a:endParaRPr lang="en-US" altLang="en-VN"/>
          </a:p>
        </p:txBody>
      </p:sp>
    </p:spTree>
    <p:extLst>
      <p:ext uri="{BB962C8B-B14F-4D97-AF65-F5344CB8AC3E}">
        <p14:creationId xmlns:p14="http://schemas.microsoft.com/office/powerpoint/2010/main" val="140165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93492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0816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3" name="Google Shape;13;p3"/>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2346834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54007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1233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0609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9881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24179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609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6532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73681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86497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9B4A032-787E-22AC-EB70-15F41843BDE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A9A0CDD9-814E-BA75-7A44-4A915A2839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BE789B-3882-454B-4F3C-06254544243C}"/>
              </a:ext>
            </a:extLst>
          </p:cNvPr>
          <p:cNvSpPr>
            <a:spLocks noGrp="1"/>
          </p:cNvSpPr>
          <p:nvPr>
            <p:ph type="sldNum" sz="quarter" idx="12"/>
          </p:nvPr>
        </p:nvSpPr>
        <p:spPr/>
        <p:txBody>
          <a:bodyPr/>
          <a:lstStyle>
            <a:lvl1pPr>
              <a:defRPr/>
            </a:lvl1pPr>
          </a:lstStyle>
          <a:p>
            <a:pPr>
              <a:defRPr/>
            </a:pPr>
            <a:fld id="{710EE556-9A1E-42CD-AC24-C7A46193022C}" type="slidenum">
              <a:rPr lang="en-US"/>
              <a:pPr>
                <a:defRPr/>
              </a:pPr>
              <a:t>‹#›</a:t>
            </a:fld>
            <a:endParaRPr lang="en-US" dirty="0"/>
          </a:p>
        </p:txBody>
      </p:sp>
    </p:spTree>
    <p:extLst>
      <p:ext uri="{BB962C8B-B14F-4D97-AF65-F5344CB8AC3E}">
        <p14:creationId xmlns:p14="http://schemas.microsoft.com/office/powerpoint/2010/main" val="179268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9965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FDF3F-3E45-E1DB-7065-F1359E99FDC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7AFA48D6-32CF-F5B9-4298-9D0AF51187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CD62CE-DB08-0F81-7C07-BDECD80FBB3F}"/>
              </a:ext>
            </a:extLst>
          </p:cNvPr>
          <p:cNvSpPr>
            <a:spLocks noGrp="1"/>
          </p:cNvSpPr>
          <p:nvPr>
            <p:ph type="sldNum" sz="quarter" idx="12"/>
          </p:nvPr>
        </p:nvSpPr>
        <p:spPr/>
        <p:txBody>
          <a:bodyPr/>
          <a:lstStyle>
            <a:lvl1pPr>
              <a:defRPr/>
            </a:lvl1pPr>
          </a:lstStyle>
          <a:p>
            <a:pPr>
              <a:defRPr/>
            </a:pPr>
            <a:fld id="{1684A688-EDC8-4E75-BF0B-33D12E476DDA}" type="slidenum">
              <a:rPr lang="en-US"/>
              <a:pPr>
                <a:defRPr/>
              </a:pPr>
              <a:t>‹#›</a:t>
            </a:fld>
            <a:endParaRPr lang="en-US" dirty="0"/>
          </a:p>
        </p:txBody>
      </p:sp>
    </p:spTree>
    <p:extLst>
      <p:ext uri="{BB962C8B-B14F-4D97-AF65-F5344CB8AC3E}">
        <p14:creationId xmlns:p14="http://schemas.microsoft.com/office/powerpoint/2010/main" val="416332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053E6-BF56-23F8-4BBF-CE52A251409F}"/>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0BFC2691-C9EC-F2BC-BA29-34FF58D2C7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2B53E8-9444-CEC5-7F3C-C7DAD475C4F0}"/>
              </a:ext>
            </a:extLst>
          </p:cNvPr>
          <p:cNvSpPr>
            <a:spLocks noGrp="1"/>
          </p:cNvSpPr>
          <p:nvPr>
            <p:ph type="sldNum" sz="quarter" idx="12"/>
          </p:nvPr>
        </p:nvSpPr>
        <p:spPr/>
        <p:txBody>
          <a:bodyPr/>
          <a:lstStyle>
            <a:lvl1pPr>
              <a:defRPr/>
            </a:lvl1pPr>
          </a:lstStyle>
          <a:p>
            <a:pPr>
              <a:defRPr/>
            </a:pPr>
            <a:fld id="{FC7C96A5-4740-4B39-8148-B995DE5F9DE0}" type="slidenum">
              <a:rPr lang="en-US"/>
              <a:pPr>
                <a:defRPr/>
              </a:pPr>
              <a:t>‹#›</a:t>
            </a:fld>
            <a:endParaRPr lang="en-US" dirty="0"/>
          </a:p>
        </p:txBody>
      </p:sp>
    </p:spTree>
    <p:extLst>
      <p:ext uri="{BB962C8B-B14F-4D97-AF65-F5344CB8AC3E}">
        <p14:creationId xmlns:p14="http://schemas.microsoft.com/office/powerpoint/2010/main" val="2139841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FCE63E2-16C9-1829-D672-E43FA5D7E25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6" name="Footer Placeholder 4">
            <a:extLst>
              <a:ext uri="{FF2B5EF4-FFF2-40B4-BE49-F238E27FC236}">
                <a16:creationId xmlns:a16="http://schemas.microsoft.com/office/drawing/2014/main" id="{D9FAF71F-A9B4-7E51-46A2-6BF960C1AD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E5110D-064F-AC63-5DE2-81BE7C2FDCEC}"/>
              </a:ext>
            </a:extLst>
          </p:cNvPr>
          <p:cNvSpPr>
            <a:spLocks noGrp="1"/>
          </p:cNvSpPr>
          <p:nvPr>
            <p:ph type="sldNum" sz="quarter" idx="12"/>
          </p:nvPr>
        </p:nvSpPr>
        <p:spPr/>
        <p:txBody>
          <a:bodyPr/>
          <a:lstStyle>
            <a:lvl1pPr>
              <a:defRPr/>
            </a:lvl1pPr>
          </a:lstStyle>
          <a:p>
            <a:pPr>
              <a:defRPr/>
            </a:pPr>
            <a:fld id="{29AF0A3A-13A2-4F48-A69E-F769708C32E6}" type="slidenum">
              <a:rPr lang="en-US"/>
              <a:pPr>
                <a:defRPr/>
              </a:pPr>
              <a:t>‹#›</a:t>
            </a:fld>
            <a:endParaRPr lang="en-US" dirty="0"/>
          </a:p>
        </p:txBody>
      </p:sp>
    </p:spTree>
    <p:extLst>
      <p:ext uri="{BB962C8B-B14F-4D97-AF65-F5344CB8AC3E}">
        <p14:creationId xmlns:p14="http://schemas.microsoft.com/office/powerpoint/2010/main" val="350472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679664-6494-D982-C2D8-AAB91A6B4DD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8" name="Footer Placeholder 4">
            <a:extLst>
              <a:ext uri="{FF2B5EF4-FFF2-40B4-BE49-F238E27FC236}">
                <a16:creationId xmlns:a16="http://schemas.microsoft.com/office/drawing/2014/main" id="{121E09EE-D6B8-C5D3-5DC5-C97CBC7BB4D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85C39F-FB86-CEAF-6DE5-77107C9909BD}"/>
              </a:ext>
            </a:extLst>
          </p:cNvPr>
          <p:cNvSpPr>
            <a:spLocks noGrp="1"/>
          </p:cNvSpPr>
          <p:nvPr>
            <p:ph type="sldNum" sz="quarter" idx="12"/>
          </p:nvPr>
        </p:nvSpPr>
        <p:spPr/>
        <p:txBody>
          <a:bodyPr/>
          <a:lstStyle>
            <a:lvl1pPr>
              <a:defRPr/>
            </a:lvl1pPr>
          </a:lstStyle>
          <a:p>
            <a:pPr>
              <a:defRPr/>
            </a:pPr>
            <a:fld id="{B17F7276-6849-45CF-AC7D-86D9B123E847}" type="slidenum">
              <a:rPr lang="en-US"/>
              <a:pPr>
                <a:defRPr/>
              </a:pPr>
              <a:t>‹#›</a:t>
            </a:fld>
            <a:endParaRPr lang="en-US" dirty="0"/>
          </a:p>
        </p:txBody>
      </p:sp>
    </p:spTree>
    <p:extLst>
      <p:ext uri="{BB962C8B-B14F-4D97-AF65-F5344CB8AC3E}">
        <p14:creationId xmlns:p14="http://schemas.microsoft.com/office/powerpoint/2010/main" val="3614712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A03950-A4AF-77DE-4074-00FC51124B4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4" name="Footer Placeholder 4">
            <a:extLst>
              <a:ext uri="{FF2B5EF4-FFF2-40B4-BE49-F238E27FC236}">
                <a16:creationId xmlns:a16="http://schemas.microsoft.com/office/drawing/2014/main" id="{AC609CAD-96B5-92EC-CCB2-F1C3B0688D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62E455-9E50-71B5-FFD1-CDD8DE619D3E}"/>
              </a:ext>
            </a:extLst>
          </p:cNvPr>
          <p:cNvSpPr>
            <a:spLocks noGrp="1"/>
          </p:cNvSpPr>
          <p:nvPr>
            <p:ph type="sldNum" sz="quarter" idx="12"/>
          </p:nvPr>
        </p:nvSpPr>
        <p:spPr/>
        <p:txBody>
          <a:bodyPr/>
          <a:lstStyle>
            <a:lvl1pPr>
              <a:defRPr/>
            </a:lvl1pPr>
          </a:lstStyle>
          <a:p>
            <a:pPr>
              <a:defRPr/>
            </a:pPr>
            <a:fld id="{D9812AAA-DE72-4966-9AC3-77313FC62FEF}" type="slidenum">
              <a:rPr lang="en-US"/>
              <a:pPr>
                <a:defRPr/>
              </a:pPr>
              <a:t>‹#›</a:t>
            </a:fld>
            <a:endParaRPr lang="en-US" dirty="0"/>
          </a:p>
        </p:txBody>
      </p:sp>
    </p:spTree>
    <p:extLst>
      <p:ext uri="{BB962C8B-B14F-4D97-AF65-F5344CB8AC3E}">
        <p14:creationId xmlns:p14="http://schemas.microsoft.com/office/powerpoint/2010/main" val="3354903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B7BC38E8-DA58-6CC7-512B-D9F4F5DD4B1B}"/>
              </a:ext>
            </a:extLst>
          </p:cNvPr>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anchor="ctr"/>
          <a:lstStyle/>
          <a:p>
            <a:pPr algn="ctr" defTabSz="914133" eaLnBrk="1" fontAlgn="auto" hangingPunct="1">
              <a:spcBef>
                <a:spcPts val="0"/>
              </a:spcBef>
              <a:spcAft>
                <a:spcPts val="0"/>
              </a:spcAft>
              <a:defRPr/>
            </a:pPr>
            <a:endParaRPr lang="zh-CN" altLang="en-US">
              <a:solidFill>
                <a:srgbClr val="FFFFFF"/>
              </a:solidFill>
              <a:sym typeface="Arial"/>
            </a:endParaRPr>
          </a:p>
        </p:txBody>
      </p:sp>
      <p:sp>
        <p:nvSpPr>
          <p:cNvPr id="3" name="圆角矩形 5">
            <a:extLst>
              <a:ext uri="{FF2B5EF4-FFF2-40B4-BE49-F238E27FC236}">
                <a16:creationId xmlns:a16="http://schemas.microsoft.com/office/drawing/2014/main" id="{ED4BDBE5-414A-0202-523D-78743D9BE7BC}"/>
              </a:ext>
            </a:extLst>
          </p:cNvPr>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anchor="ctr"/>
          <a:lstStyle/>
          <a:p>
            <a:pPr algn="ctr" defTabSz="914133" eaLnBrk="1" fontAlgn="auto" hangingPunct="1">
              <a:spcBef>
                <a:spcPts val="0"/>
              </a:spcBef>
              <a:spcAft>
                <a:spcPts val="0"/>
              </a:spcAft>
              <a:defRPr/>
            </a:pPr>
            <a:endParaRPr lang="zh-CN" altLang="en-US">
              <a:solidFill>
                <a:srgbClr val="FFFFFF"/>
              </a:solidFill>
              <a:sym typeface="Arial"/>
            </a:endParaRPr>
          </a:p>
        </p:txBody>
      </p:sp>
      <p:sp>
        <p:nvSpPr>
          <p:cNvPr id="4" name="日期占位符 6">
            <a:extLst>
              <a:ext uri="{FF2B5EF4-FFF2-40B4-BE49-F238E27FC236}">
                <a16:creationId xmlns:a16="http://schemas.microsoft.com/office/drawing/2014/main" id="{E325E177-C067-94B1-90A2-2264B5B3AF68}"/>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3/20/2025</a:t>
            </a:fld>
            <a:endParaRPr lang="en-US" dirty="0"/>
          </a:p>
        </p:txBody>
      </p:sp>
      <p:sp>
        <p:nvSpPr>
          <p:cNvPr id="5" name="灯片编号占位符 8">
            <a:extLst>
              <a:ext uri="{FF2B5EF4-FFF2-40B4-BE49-F238E27FC236}">
                <a16:creationId xmlns:a16="http://schemas.microsoft.com/office/drawing/2014/main" id="{A794BE4F-9743-275E-7F38-AB3B4BFCDD1A}"/>
              </a:ext>
            </a:extLst>
          </p:cNvPr>
          <p:cNvSpPr>
            <a:spLocks noGrp="1"/>
          </p:cNvSpPr>
          <p:nvPr>
            <p:ph type="sldNum" sz="quarter" idx="11"/>
          </p:nvPr>
        </p:nvSpPr>
        <p:spPr>
          <a:xfrm>
            <a:off x="4673600" y="6396038"/>
            <a:ext cx="2844800" cy="365125"/>
          </a:xfrm>
        </p:spPr>
        <p:txBody>
          <a:bodyPr/>
          <a:lstStyle>
            <a:lvl1pPr algn="ctr">
              <a:defRPr>
                <a:latin typeface="ITC Avant Garde Std Bk" panose="020B0502020202020204" pitchFamily="34" charset="0"/>
              </a:defRPr>
            </a:lvl1pPr>
          </a:lstStyle>
          <a:p>
            <a:pPr>
              <a:defRPr/>
            </a:pPr>
            <a:fld id="{B6D67622-3084-4EB0-94B6-97A01FFAED96}" type="slidenum">
              <a:rPr lang="en-US"/>
              <a:pPr>
                <a:defRPr/>
              </a:pPr>
              <a:t>‹#›</a:t>
            </a:fld>
            <a:endParaRPr lang="en-US" dirty="0"/>
          </a:p>
        </p:txBody>
      </p:sp>
    </p:spTree>
    <p:extLst>
      <p:ext uri="{BB962C8B-B14F-4D97-AF65-F5344CB8AC3E}">
        <p14:creationId xmlns:p14="http://schemas.microsoft.com/office/powerpoint/2010/main" val="1454718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22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CE85D5AE-9E00-29B2-2347-E5EEDDAC77AE}"/>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6" name="Footer Placeholder 4">
            <a:extLst>
              <a:ext uri="{FF2B5EF4-FFF2-40B4-BE49-F238E27FC236}">
                <a16:creationId xmlns:a16="http://schemas.microsoft.com/office/drawing/2014/main" id="{E1FF95E2-97D4-A9FA-47F8-D6792D6937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38930D-5840-C39B-8F9E-93CFF983F5A9}"/>
              </a:ext>
            </a:extLst>
          </p:cNvPr>
          <p:cNvSpPr>
            <a:spLocks noGrp="1"/>
          </p:cNvSpPr>
          <p:nvPr>
            <p:ph type="sldNum" sz="quarter" idx="12"/>
          </p:nvPr>
        </p:nvSpPr>
        <p:spPr/>
        <p:txBody>
          <a:bodyPr/>
          <a:lstStyle>
            <a:lvl1pPr>
              <a:defRPr/>
            </a:lvl1pPr>
          </a:lstStyle>
          <a:p>
            <a:pPr>
              <a:defRPr/>
            </a:pPr>
            <a:fld id="{9646C44C-0BB0-4896-9803-93046DE1719F}" type="slidenum">
              <a:rPr lang="en-US"/>
              <a:pPr>
                <a:defRPr/>
              </a:pPr>
              <a:t>‹#›</a:t>
            </a:fld>
            <a:endParaRPr lang="en-US" dirty="0"/>
          </a:p>
        </p:txBody>
      </p:sp>
    </p:spTree>
    <p:extLst>
      <p:ext uri="{BB962C8B-B14F-4D97-AF65-F5344CB8AC3E}">
        <p14:creationId xmlns:p14="http://schemas.microsoft.com/office/powerpoint/2010/main" val="119178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rtlCol="0">
            <a:normAutofit/>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pPr lvl="0"/>
            <a:endParaRPr lang="en-US" noProof="0"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DFC0E5E1-4F86-9242-0E0A-463856CBA2D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6" name="Footer Placeholder 4">
            <a:extLst>
              <a:ext uri="{FF2B5EF4-FFF2-40B4-BE49-F238E27FC236}">
                <a16:creationId xmlns:a16="http://schemas.microsoft.com/office/drawing/2014/main" id="{22516413-63BA-AE69-CA29-12B5EABF11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906128-6861-C0FD-A1A0-968820B5333A}"/>
              </a:ext>
            </a:extLst>
          </p:cNvPr>
          <p:cNvSpPr>
            <a:spLocks noGrp="1"/>
          </p:cNvSpPr>
          <p:nvPr>
            <p:ph type="sldNum" sz="quarter" idx="12"/>
          </p:nvPr>
        </p:nvSpPr>
        <p:spPr/>
        <p:txBody>
          <a:bodyPr/>
          <a:lstStyle>
            <a:lvl1pPr>
              <a:defRPr/>
            </a:lvl1pPr>
          </a:lstStyle>
          <a:p>
            <a:pPr>
              <a:defRPr/>
            </a:pPr>
            <a:fld id="{79D4531A-ABB2-4DA7-A31F-075A0C3807C0}" type="slidenum">
              <a:rPr lang="en-US"/>
              <a:pPr>
                <a:defRPr/>
              </a:pPr>
              <a:t>‹#›</a:t>
            </a:fld>
            <a:endParaRPr lang="en-US" dirty="0"/>
          </a:p>
        </p:txBody>
      </p:sp>
    </p:spTree>
    <p:extLst>
      <p:ext uri="{BB962C8B-B14F-4D97-AF65-F5344CB8AC3E}">
        <p14:creationId xmlns:p14="http://schemas.microsoft.com/office/powerpoint/2010/main" val="2466677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3280E-4E54-1BB0-F933-429702AE730C}"/>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29F19892-BA87-F0CA-737C-73E5554BA1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767B82-8D99-52FE-76F8-AA60F91A19FE}"/>
              </a:ext>
            </a:extLst>
          </p:cNvPr>
          <p:cNvSpPr>
            <a:spLocks noGrp="1"/>
          </p:cNvSpPr>
          <p:nvPr>
            <p:ph type="sldNum" sz="quarter" idx="12"/>
          </p:nvPr>
        </p:nvSpPr>
        <p:spPr/>
        <p:txBody>
          <a:bodyPr/>
          <a:lstStyle>
            <a:lvl1pPr>
              <a:defRPr/>
            </a:lvl1pPr>
          </a:lstStyle>
          <a:p>
            <a:pPr>
              <a:defRPr/>
            </a:pPr>
            <a:fld id="{8BAFB61C-8F95-43C9-A72C-9BD5AB63EC79}" type="slidenum">
              <a:rPr lang="en-US"/>
              <a:pPr>
                <a:defRPr/>
              </a:pPr>
              <a:t>‹#›</a:t>
            </a:fld>
            <a:endParaRPr lang="en-US" dirty="0"/>
          </a:p>
        </p:txBody>
      </p:sp>
    </p:spTree>
    <p:extLst>
      <p:ext uri="{BB962C8B-B14F-4D97-AF65-F5344CB8AC3E}">
        <p14:creationId xmlns:p14="http://schemas.microsoft.com/office/powerpoint/2010/main" val="129794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7042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E364C-C0ED-292F-CD8F-209EAADF1EF1}"/>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DB99091F-633C-0188-32D3-0472302375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03F96C-84AA-B13B-99EC-E86C2FB5FC80}"/>
              </a:ext>
            </a:extLst>
          </p:cNvPr>
          <p:cNvSpPr>
            <a:spLocks noGrp="1"/>
          </p:cNvSpPr>
          <p:nvPr>
            <p:ph type="sldNum" sz="quarter" idx="12"/>
          </p:nvPr>
        </p:nvSpPr>
        <p:spPr/>
        <p:txBody>
          <a:bodyPr/>
          <a:lstStyle>
            <a:lvl1pPr>
              <a:defRPr/>
            </a:lvl1pPr>
          </a:lstStyle>
          <a:p>
            <a:pPr>
              <a:defRPr/>
            </a:pPr>
            <a:fld id="{5B13C374-B09F-422B-85CF-DDFCDE8BCB15}" type="slidenum">
              <a:rPr lang="en-US"/>
              <a:pPr>
                <a:defRPr/>
              </a:pPr>
              <a:t>‹#›</a:t>
            </a:fld>
            <a:endParaRPr lang="en-US" dirty="0"/>
          </a:p>
        </p:txBody>
      </p:sp>
    </p:spTree>
    <p:extLst>
      <p:ext uri="{BB962C8B-B14F-4D97-AF65-F5344CB8AC3E}">
        <p14:creationId xmlns:p14="http://schemas.microsoft.com/office/powerpoint/2010/main" val="984547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2" name="Google Shape;103;p3">
            <a:extLst>
              <a:ext uri="{FF2B5EF4-FFF2-40B4-BE49-F238E27FC236}">
                <a16:creationId xmlns:a16="http://schemas.microsoft.com/office/drawing/2014/main" id="{7E632055-7795-A8E3-DA64-5B58563C4B54}"/>
              </a:ext>
            </a:extLst>
          </p:cNvPr>
          <p:cNvSpPr/>
          <p:nvPr/>
        </p:nvSpPr>
        <p:spPr>
          <a:xfrm>
            <a:off x="0" y="0"/>
            <a:ext cx="12192000" cy="6848475"/>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 name="Google Shape;104;p3">
            <a:extLst>
              <a:ext uri="{FF2B5EF4-FFF2-40B4-BE49-F238E27FC236}">
                <a16:creationId xmlns:a16="http://schemas.microsoft.com/office/drawing/2014/main" id="{5FF52E9E-518C-1AD8-6239-678FB1DF8972}"/>
              </a:ext>
            </a:extLst>
          </p:cNvPr>
          <p:cNvSpPr/>
          <p:nvPr/>
        </p:nvSpPr>
        <p:spPr>
          <a:xfrm>
            <a:off x="442913" y="227013"/>
            <a:ext cx="11376025" cy="638651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 name="Google Shape;105;p3">
            <a:extLst>
              <a:ext uri="{FF2B5EF4-FFF2-40B4-BE49-F238E27FC236}">
                <a16:creationId xmlns:a16="http://schemas.microsoft.com/office/drawing/2014/main" id="{6B42F028-2D7C-E15C-397A-3D9C0F1094D6}"/>
              </a:ext>
            </a:extLst>
          </p:cNvPr>
          <p:cNvSpPr/>
          <p:nvPr/>
        </p:nvSpPr>
        <p:spPr>
          <a:xfrm>
            <a:off x="415925" y="201613"/>
            <a:ext cx="11423650" cy="6423025"/>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lIns="91425" tIns="91425" rIns="91425" bIns="91425">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25" tIns="91425" rIns="91425" bIns="91425" anchor="b">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 name="Google Shape;107;p3">
            <a:extLst>
              <a:ext uri="{FF2B5EF4-FFF2-40B4-BE49-F238E27FC236}">
                <a16:creationId xmlns:a16="http://schemas.microsoft.com/office/drawing/2014/main" id="{3D6ADBF9-B3AB-53DA-58C5-F838646BAAB0}"/>
              </a:ext>
            </a:extLst>
          </p:cNvPr>
          <p:cNvSpPr txBox="1">
            <a:spLocks noGrp="1" noChangeArrowheads="1"/>
          </p:cNvSpPr>
          <p:nvPr>
            <p:ph type="sldNum" idx="10"/>
          </p:nvPr>
        </p:nvSpPr>
        <p:spPr bwMode="auto">
          <a:xfrm>
            <a:off x="11296650" y="6218238"/>
            <a:ext cx="731838" cy="523875"/>
          </a:xfrm>
        </p:spPr>
        <p:txBody>
          <a:bodyPr wrap="square" lIns="91425" tIns="91425" rIns="91425" bIns="91425" numCol="1" anchorCtr="0" compatLnSpc="1">
            <a:prstTxWarp prst="textNoShape">
              <a:avLst/>
            </a:prstTxWarp>
          </a:bodyPr>
          <a:lstStyle>
            <a:lvl1pPr defTabSz="1217613">
              <a:buClr>
                <a:srgbClr val="000000"/>
              </a:buClr>
              <a:defRPr>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fld id="{895AFF1F-471D-4549-8274-8847C92A8BCD}" type="slidenum">
              <a:rPr lang="x-none" altLang="x-none"/>
              <a:pPr>
                <a:defRPr/>
              </a:pPr>
              <a:t>‹#›</a:t>
            </a:fld>
            <a:endParaRPr lang="x-none" altLang="x-none"/>
          </a:p>
        </p:txBody>
      </p:sp>
    </p:spTree>
    <p:extLst>
      <p:ext uri="{BB962C8B-B14F-4D97-AF65-F5344CB8AC3E}">
        <p14:creationId xmlns:p14="http://schemas.microsoft.com/office/powerpoint/2010/main" val="3919907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742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8219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6213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880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0520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3139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8056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387633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645968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9043031"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976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845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10"/>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51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165424-4898-C84B-AE5D-ACF6E205130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7604C83-290A-8849-98C7-2864D76C1F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95575E-7FFF-614E-B04C-0EF4915829E6}"/>
              </a:ext>
            </a:extLst>
          </p:cNvPr>
          <p:cNvSpPr>
            <a:spLocks noGrp="1"/>
          </p:cNvSpPr>
          <p:nvPr>
            <p:ph type="sldNum" sz="quarter" idx="12"/>
          </p:nvPr>
        </p:nvSpPr>
        <p:spPr/>
        <p:txBody>
          <a:bodyPr/>
          <a:lstStyle>
            <a:lvl1pPr>
              <a:defRPr/>
            </a:lvl1pPr>
          </a:lstStyle>
          <a:p>
            <a:fld id="{49AF41BA-803E-E147-869C-529672B849A4}" type="slidenum">
              <a:rPr lang="en-US" altLang="en-VN"/>
              <a:pPr/>
              <a:t>‹#›</a:t>
            </a:fld>
            <a:endParaRPr lang="en-US" altLang="en-VN"/>
          </a:p>
        </p:txBody>
      </p:sp>
    </p:spTree>
    <p:extLst>
      <p:ext uri="{BB962C8B-B14F-4D97-AF65-F5344CB8AC3E}">
        <p14:creationId xmlns:p14="http://schemas.microsoft.com/office/powerpoint/2010/main" val="397714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D0527-669D-F54F-BAE0-60664C1B6A5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ABDD50-B6E3-844D-A76E-9A0A76197C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D386C7-244A-F349-8B7A-3DBDABDABAC5}"/>
              </a:ext>
            </a:extLst>
          </p:cNvPr>
          <p:cNvSpPr>
            <a:spLocks noGrp="1"/>
          </p:cNvSpPr>
          <p:nvPr>
            <p:ph type="sldNum" sz="quarter" idx="12"/>
          </p:nvPr>
        </p:nvSpPr>
        <p:spPr/>
        <p:txBody>
          <a:bodyPr/>
          <a:lstStyle>
            <a:lvl1pPr>
              <a:defRPr/>
            </a:lvl1pPr>
          </a:lstStyle>
          <a:p>
            <a:fld id="{5DDA9B12-B74B-8249-B40A-3B102C99AF56}" type="slidenum">
              <a:rPr lang="en-US" altLang="en-VN"/>
              <a:pPr/>
              <a:t>‹#›</a:t>
            </a:fld>
            <a:endParaRPr lang="en-US" altLang="en-VN"/>
          </a:p>
        </p:txBody>
      </p:sp>
    </p:spTree>
    <p:extLst>
      <p:ext uri="{BB962C8B-B14F-4D97-AF65-F5344CB8AC3E}">
        <p14:creationId xmlns:p14="http://schemas.microsoft.com/office/powerpoint/2010/main" val="33052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34C83-40C7-CA4E-B72C-57259C9FCB1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FA2AE12-A88A-7B45-A09A-B49BBA22B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9A3FED-65B2-A745-AF47-4AB5837907E7}"/>
              </a:ext>
            </a:extLst>
          </p:cNvPr>
          <p:cNvSpPr>
            <a:spLocks noGrp="1"/>
          </p:cNvSpPr>
          <p:nvPr>
            <p:ph type="sldNum" sz="quarter" idx="12"/>
          </p:nvPr>
        </p:nvSpPr>
        <p:spPr/>
        <p:txBody>
          <a:bodyPr/>
          <a:lstStyle>
            <a:lvl1pPr>
              <a:defRPr/>
            </a:lvl1pPr>
          </a:lstStyle>
          <a:p>
            <a:fld id="{40D5CDF1-D40B-2F45-8169-1C9A26E16CE1}" type="slidenum">
              <a:rPr lang="en-US" altLang="en-VN"/>
              <a:pPr/>
              <a:t>‹#›</a:t>
            </a:fld>
            <a:endParaRPr lang="en-US" altLang="en-VN"/>
          </a:p>
        </p:txBody>
      </p:sp>
    </p:spTree>
    <p:extLst>
      <p:ext uri="{BB962C8B-B14F-4D97-AF65-F5344CB8AC3E}">
        <p14:creationId xmlns:p14="http://schemas.microsoft.com/office/powerpoint/2010/main" val="26201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0599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C8817D-EB30-C040-8BB9-04CA1183845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A0FF504E-EA25-364C-9FB8-F302878928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3041E74E-4BD2-FB48-A287-F5D4971E85E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1FDC5D98-BDAC-4148-A928-0BECFCB1D1D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59D4ED7-0A82-F544-B6A7-AC51E43F3AF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8AD8529-070C-9546-A787-22A80A9D3085}" type="slidenum">
              <a:rPr lang="en-US" altLang="en-VN"/>
              <a:pPr/>
              <a:t>‹#›</a:t>
            </a:fld>
            <a:endParaRPr lang="en-US" altLang="en-VN"/>
          </a:p>
        </p:txBody>
      </p:sp>
    </p:spTree>
    <p:extLst>
      <p:ext uri="{BB962C8B-B14F-4D97-AF65-F5344CB8AC3E}">
        <p14:creationId xmlns:p14="http://schemas.microsoft.com/office/powerpoint/2010/main" val="368179558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3/20/2025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5829701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E3E6F40D-E4EF-0400-D0D3-86C38006D88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91139" name="Text Placeholder 2">
            <a:extLst>
              <a:ext uri="{FF2B5EF4-FFF2-40B4-BE49-F238E27FC236}">
                <a16:creationId xmlns:a16="http://schemas.microsoft.com/office/drawing/2014/main" id="{F5A8220F-5335-F0A6-792B-77CA53171E66}"/>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6D7DE9-7710-13E9-7E9C-6F84BDF643ED}"/>
              </a:ext>
            </a:extLst>
          </p:cNvPr>
          <p:cNvSpPr>
            <a:spLocks noGrp="1"/>
          </p:cNvSpPr>
          <p:nvPr>
            <p:ph type="dt" sz="half" idx="2"/>
          </p:nvPr>
        </p:nvSpPr>
        <p:spPr>
          <a:xfrm>
            <a:off x="609600" y="6356350"/>
            <a:ext cx="2844800" cy="365125"/>
          </a:xfrm>
          <a:prstGeom prst="rect">
            <a:avLst/>
          </a:prstGeom>
        </p:spPr>
        <p:txBody>
          <a:bodyPr vert="horz" lIns="91436" tIns="45718" rIns="91436" bIns="45718" rtlCol="0" anchor="ctr"/>
          <a:lstStyle>
            <a:lvl1pPr algn="l" defTabSz="914133">
              <a:defRPr sz="1600">
                <a:solidFill>
                  <a:prstClr val="black">
                    <a:tint val="75000"/>
                  </a:prstClr>
                </a:solidFill>
                <a:cs typeface="Arial"/>
                <a:sym typeface="Arial"/>
              </a:defRPr>
            </a:lvl1pPr>
          </a:lstStyle>
          <a:p>
            <a:pPr>
              <a:defRPr/>
            </a:pPr>
            <a:fld id="{9196EC2F-0988-4314-AD4B-24FF16D7B45E}" type="datetime1">
              <a:rPr lang="en-US" altLang="zh-CN"/>
              <a:pPr>
                <a:defRPr/>
              </a:pPr>
              <a:t>3/20/2025</a:t>
            </a:fld>
            <a:endParaRPr lang="en-US" dirty="0"/>
          </a:p>
        </p:txBody>
      </p:sp>
      <p:sp>
        <p:nvSpPr>
          <p:cNvPr id="5" name="Footer Placeholder 4">
            <a:extLst>
              <a:ext uri="{FF2B5EF4-FFF2-40B4-BE49-F238E27FC236}">
                <a16:creationId xmlns:a16="http://schemas.microsoft.com/office/drawing/2014/main" id="{B30F8B4D-F0FD-D8AE-D1C3-B9DE35CDD0B2}"/>
              </a:ext>
            </a:extLst>
          </p:cNvPr>
          <p:cNvSpPr>
            <a:spLocks noGrp="1"/>
          </p:cNvSpPr>
          <p:nvPr>
            <p:ph type="ftr" sz="quarter" idx="3"/>
          </p:nvPr>
        </p:nvSpPr>
        <p:spPr>
          <a:xfrm>
            <a:off x="4165600" y="6356350"/>
            <a:ext cx="3860800" cy="365125"/>
          </a:xfrm>
          <a:prstGeom prst="rect">
            <a:avLst/>
          </a:prstGeom>
        </p:spPr>
        <p:txBody>
          <a:bodyPr vert="horz" lIns="91436" tIns="45718" rIns="91436" bIns="45718" rtlCol="0" anchor="ctr"/>
          <a:lstStyle>
            <a:lvl1pPr algn="ctr" defTabSz="914133">
              <a:defRPr sz="1600">
                <a:solidFill>
                  <a:prstClr val="black">
                    <a:tint val="75000"/>
                  </a:prstClr>
                </a:solidFill>
                <a:cs typeface="Arial"/>
                <a:sym typeface="Arial"/>
              </a:defRPr>
            </a:lvl1pPr>
          </a:lstStyle>
          <a:p>
            <a:pPr>
              <a:defRPr/>
            </a:pPr>
            <a:endParaRPr lang="en-US"/>
          </a:p>
        </p:txBody>
      </p:sp>
      <p:sp>
        <p:nvSpPr>
          <p:cNvPr id="6" name="Slide Number Placeholder 5">
            <a:extLst>
              <a:ext uri="{FF2B5EF4-FFF2-40B4-BE49-F238E27FC236}">
                <a16:creationId xmlns:a16="http://schemas.microsoft.com/office/drawing/2014/main" id="{1284997C-B3C7-9DA0-9261-D5F76D38060F}"/>
              </a:ext>
            </a:extLst>
          </p:cNvPr>
          <p:cNvSpPr>
            <a:spLocks noGrp="1"/>
          </p:cNvSpPr>
          <p:nvPr>
            <p:ph type="sldNum" sz="quarter" idx="4"/>
          </p:nvPr>
        </p:nvSpPr>
        <p:spPr>
          <a:xfrm>
            <a:off x="8737600" y="6356350"/>
            <a:ext cx="2844800" cy="365125"/>
          </a:xfrm>
          <a:prstGeom prst="rect">
            <a:avLst/>
          </a:prstGeom>
        </p:spPr>
        <p:txBody>
          <a:bodyPr vert="horz" lIns="91436" tIns="45718" rIns="91436" bIns="45718" rtlCol="0" anchor="ctr"/>
          <a:lstStyle>
            <a:lvl1pPr algn="r" defTabSz="914133">
              <a:defRPr sz="1600">
                <a:solidFill>
                  <a:prstClr val="black">
                    <a:tint val="75000"/>
                  </a:prstClr>
                </a:solidFill>
                <a:cs typeface="Arial"/>
                <a:sym typeface="Arial"/>
              </a:defRPr>
            </a:lvl1pPr>
          </a:lstStyle>
          <a:p>
            <a:pPr>
              <a:defRPr/>
            </a:pPr>
            <a:fld id="{3C806A6E-59C5-445B-8CF3-FE9B87A3682C}" type="slidenum">
              <a:rPr lang="en-US"/>
              <a:pPr>
                <a:defRPr/>
              </a:pPr>
              <a:t>‹#›</a:t>
            </a:fld>
            <a:endParaRPr lang="en-US" dirty="0"/>
          </a:p>
        </p:txBody>
      </p:sp>
    </p:spTree>
    <p:extLst>
      <p:ext uri="{BB962C8B-B14F-4D97-AF65-F5344CB8AC3E}">
        <p14:creationId xmlns:p14="http://schemas.microsoft.com/office/powerpoint/2010/main" val="5980402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9636110"/>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 Target="slide27.xml"/><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2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50.gif"/><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50.gif"/><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50.gif"/><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50.gif"/><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50.gif"/><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DB657D-C7DB-D99C-0094-F41079E9C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BA77B1E4-2BC2-F2E6-88AA-BA2A18AEE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216400"/>
            <a:ext cx="31877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A7191FD7-90D8-F818-22FD-CFB3A267F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596900"/>
            <a:ext cx="3173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7D8D3B64-2B00-BD14-35AD-70EB532B3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550" y="4160838"/>
            <a:ext cx="359886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A80CE1B6-B6E0-A7E6-55BA-B17562B286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8963" y="-14288"/>
            <a:ext cx="1695450"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5">
            <a:extLst>
              <a:ext uri="{FF2B5EF4-FFF2-40B4-BE49-F238E27FC236}">
                <a16:creationId xmlns:a16="http://schemas.microsoft.com/office/drawing/2014/main" id="{A46BE730-6095-9262-38FD-6343D44101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3850" y="3568700"/>
            <a:ext cx="3597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itle 9">
            <a:extLst>
              <a:ext uri="{FF2B5EF4-FFF2-40B4-BE49-F238E27FC236}">
                <a16:creationId xmlns:a16="http://schemas.microsoft.com/office/drawing/2014/main" id="{F4E5ADC3-C758-4448-1495-AF0A3DEC53A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1943100"/>
            <a:ext cx="97663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A3266B-00F1-FF98-49FC-31E0B90862BD}"/>
              </a:ext>
            </a:extLst>
          </p:cNvPr>
          <p:cNvPicPr>
            <a:picLocks noChangeAspect="1"/>
          </p:cNvPicPr>
          <p:nvPr/>
        </p:nvPicPr>
        <p:blipFill>
          <a:blip r:embed="rId10"/>
          <a:stretch>
            <a:fillRect/>
          </a:stretch>
        </p:blipFill>
        <p:spPr>
          <a:xfrm>
            <a:off x="11455386" y="6088620"/>
            <a:ext cx="974430" cy="974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BD89BE-189A-00AC-6156-07F8417C2F96}"/>
              </a:ext>
            </a:extLst>
          </p:cNvPr>
          <p:cNvSpPr/>
          <p:nvPr/>
        </p:nvSpPr>
        <p:spPr>
          <a:xfrm>
            <a:off x="1938337" y="42862"/>
            <a:ext cx="8953500" cy="6381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0" lang="vi-VN"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lang="en-US" sz="2800"/>
          </a:p>
        </p:txBody>
      </p:sp>
      <p:graphicFrame>
        <p:nvGraphicFramePr>
          <p:cNvPr id="4" name="Table 4">
            <a:extLst>
              <a:ext uri="{FF2B5EF4-FFF2-40B4-BE49-F238E27FC236}">
                <a16:creationId xmlns:a16="http://schemas.microsoft.com/office/drawing/2014/main" id="{55F52F6B-4A9E-510E-51FB-46D04020853A}"/>
              </a:ext>
            </a:extLst>
          </p:cNvPr>
          <p:cNvGraphicFramePr>
            <a:graphicFrameLocks noGrp="1"/>
          </p:cNvGraphicFramePr>
          <p:nvPr>
            <p:extLst>
              <p:ext uri="{D42A27DB-BD31-4B8C-83A1-F6EECF244321}">
                <p14:modId xmlns:p14="http://schemas.microsoft.com/office/powerpoint/2010/main" val="440461632"/>
              </p:ext>
            </p:extLst>
          </p:nvPr>
        </p:nvGraphicFramePr>
        <p:xfrm>
          <a:off x="550863" y="800629"/>
          <a:ext cx="11272726" cy="6078031"/>
        </p:xfrm>
        <a:graphic>
          <a:graphicData uri="http://schemas.openxmlformats.org/drawingml/2006/table">
            <a:tbl>
              <a:tblPr firstRow="1" bandRow="1">
                <a:tableStyleId>{5C22544A-7EE6-4342-B048-85BDC9FD1C3A}</a:tableStyleId>
              </a:tblPr>
              <a:tblGrid>
                <a:gridCol w="946858">
                  <a:extLst>
                    <a:ext uri="{9D8B030D-6E8A-4147-A177-3AD203B41FA5}">
                      <a16:colId xmlns:a16="http://schemas.microsoft.com/office/drawing/2014/main" val="151682843"/>
                    </a:ext>
                  </a:extLst>
                </a:gridCol>
                <a:gridCol w="2287100">
                  <a:extLst>
                    <a:ext uri="{9D8B030D-6E8A-4147-A177-3AD203B41FA5}">
                      <a16:colId xmlns:a16="http://schemas.microsoft.com/office/drawing/2014/main" val="81206761"/>
                    </a:ext>
                  </a:extLst>
                </a:gridCol>
                <a:gridCol w="8038768">
                  <a:extLst>
                    <a:ext uri="{9D8B030D-6E8A-4147-A177-3AD203B41FA5}">
                      <a16:colId xmlns:a16="http://schemas.microsoft.com/office/drawing/2014/main" val="908479703"/>
                    </a:ext>
                  </a:extLst>
                </a:gridCol>
              </a:tblGrid>
              <a:tr h="688246">
                <a:tc>
                  <a:txBody>
                    <a:bodyPr/>
                    <a:lstStyle/>
                    <a:p>
                      <a:pPr algn="ctr"/>
                      <a:r>
                        <a:rPr lang="en-US" sz="280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034614"/>
                  </a:ext>
                </a:extLst>
              </a:tr>
              <a:tr h="109240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Nguyên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961018"/>
                  </a:ext>
                </a:extLst>
              </a:tr>
              <a:tr h="2072345">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Các phong trào cách mạng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14627"/>
                  </a:ext>
                </a:extLst>
              </a:tr>
              <a:tr h="214925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Hệ quả và ý nghĩa</a:t>
                      </a: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46"/>
                  </a:ext>
                </a:extLst>
              </a:tr>
            </a:tbl>
          </a:graphicData>
        </a:graphic>
      </p:graphicFrame>
      <p:sp>
        <p:nvSpPr>
          <p:cNvPr id="7" name="TextBox 6">
            <a:extLst>
              <a:ext uri="{FF2B5EF4-FFF2-40B4-BE49-F238E27FC236}">
                <a16:creationId xmlns:a16="http://schemas.microsoft.com/office/drawing/2014/main" id="{8D0EEEF4-9D18-A401-0EA8-A5D8CC3ABBE2}"/>
              </a:ext>
            </a:extLst>
          </p:cNvPr>
          <p:cNvSpPr txBox="1"/>
          <p:nvPr/>
        </p:nvSpPr>
        <p:spPr>
          <a:xfrm>
            <a:off x="3969689" y="1542063"/>
            <a:ext cx="7853899"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p:txBody>
      </p:sp>
      <p:sp>
        <p:nvSpPr>
          <p:cNvPr id="8" name="TextBox 7">
            <a:extLst>
              <a:ext uri="{FF2B5EF4-FFF2-40B4-BE49-F238E27FC236}">
                <a16:creationId xmlns:a16="http://schemas.microsoft.com/office/drawing/2014/main" id="{5338FE33-0622-E7B4-B120-0C29B8A78D6C}"/>
              </a:ext>
            </a:extLst>
          </p:cNvPr>
          <p:cNvSpPr txBox="1"/>
          <p:nvPr/>
        </p:nvSpPr>
        <p:spPr>
          <a:xfrm>
            <a:off x="3921982" y="2648483"/>
            <a:ext cx="7853898"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Phong trào cách mạng phát triển mạnh ở các quốc gia châu </a:t>
            </a:r>
            <a:r>
              <a:rPr lang="en-US" sz="2800">
                <a:latin typeface="Times New Roman" panose="02020603050405020304" pitchFamily="18" charset="0"/>
                <a:cs typeface="Times New Roman" panose="02020603050405020304" pitchFamily="18" charset="0"/>
              </a:rPr>
              <a:t>Â</a:t>
            </a:r>
            <a:r>
              <a:rPr lang="vi-VN" sz="2800">
                <a:latin typeface="Times New Roman" panose="02020603050405020304" pitchFamily="18" charset="0"/>
                <a:cs typeface="Times New Roman" panose="02020603050405020304" pitchFamily="18" charset="0"/>
              </a:rPr>
              <a:t>u tiêu biểu là </a:t>
            </a:r>
            <a:r>
              <a:rPr lang="en-US" sz="2800">
                <a:latin typeface="Times New Roman" panose="02020603050405020304" pitchFamily="18" charset="0"/>
                <a:cs typeface="Times New Roman" panose="02020603050405020304" pitchFamily="18" charset="0"/>
              </a:rPr>
              <a:t>Đ</a:t>
            </a:r>
            <a:r>
              <a:rPr lang="vi-VN" sz="2800">
                <a:latin typeface="Times New Roman" panose="02020603050405020304" pitchFamily="18" charset="0"/>
                <a:cs typeface="Times New Roman" panose="02020603050405020304" pitchFamily="18" charset="0"/>
              </a:rPr>
              <a:t>ức</a:t>
            </a:r>
            <a:r>
              <a:rPr lang="en-US" sz="280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CF2337B-AFE5-3FC5-FEF6-BBBC0CB2CA67}"/>
              </a:ext>
            </a:extLst>
          </p:cNvPr>
          <p:cNvSpPr txBox="1"/>
          <p:nvPr/>
        </p:nvSpPr>
        <p:spPr>
          <a:xfrm>
            <a:off x="3874273" y="4892022"/>
            <a:ext cx="7949315"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N</a:t>
            </a:r>
            <a:r>
              <a:rPr lang="vi-VN" sz="2800">
                <a:latin typeface="Times New Roman" panose="02020603050405020304" pitchFamily="18" charset="0"/>
                <a:cs typeface="Times New Roman" panose="02020603050405020304" pitchFamily="18" charset="0"/>
              </a:rPr>
              <a:t>hiều đảng</a:t>
            </a:r>
            <a:r>
              <a:rPr lang="en-US" sz="2800">
                <a:latin typeface="Times New Roman" panose="02020603050405020304" pitchFamily="18" charset="0"/>
                <a:cs typeface="Times New Roman" panose="02020603050405020304" pitchFamily="18" charset="0"/>
              </a:rPr>
              <a:t> Cộng</a:t>
            </a:r>
            <a:r>
              <a:rPr lang="vi-VN" sz="2800">
                <a:latin typeface="Times New Roman" panose="02020603050405020304" pitchFamily="18" charset="0"/>
                <a:cs typeface="Times New Roman" panose="02020603050405020304" pitchFamily="18" charset="0"/>
              </a:rPr>
              <a:t> sản ra đời tại Pháp</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Anh</a:t>
            </a:r>
            <a:r>
              <a:rPr lang="en-US" sz="2800">
                <a:latin typeface="Times New Roman" panose="02020603050405020304" pitchFamily="18" charset="0"/>
                <a:cs typeface="Times New Roman" panose="02020603050405020304" pitchFamily="18" charset="0"/>
              </a:rPr>
              <a:t> (1920)</a:t>
            </a:r>
            <a:r>
              <a:rPr lang="vi-VN" sz="2800">
                <a:latin typeface="Times New Roman" panose="02020603050405020304" pitchFamily="18" charset="0"/>
                <a:cs typeface="Times New Roman" panose="02020603050405020304" pitchFamily="18" charset="0"/>
              </a:rPr>
              <a:t> 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ta</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li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(1921), Hung-ga-ri (1918)…</a:t>
            </a:r>
          </a:p>
        </p:txBody>
      </p:sp>
      <p:sp>
        <p:nvSpPr>
          <p:cNvPr id="2" name="TextBox 1">
            <a:extLst>
              <a:ext uri="{FF2B5EF4-FFF2-40B4-BE49-F238E27FC236}">
                <a16:creationId xmlns:a16="http://schemas.microsoft.com/office/drawing/2014/main" id="{ECF87F1D-2631-3837-77C2-E0FE851202D9}"/>
              </a:ext>
            </a:extLst>
          </p:cNvPr>
          <p:cNvSpPr txBox="1"/>
          <p:nvPr/>
        </p:nvSpPr>
        <p:spPr>
          <a:xfrm>
            <a:off x="3874274" y="3673535"/>
            <a:ext cx="7853898"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Phong trào cũng phát triển mạnh </a:t>
            </a:r>
            <a:r>
              <a:rPr lang="en-US" sz="2800">
                <a:latin typeface="Times New Roman" panose="02020603050405020304" pitchFamily="18" charset="0"/>
                <a:cs typeface="Times New Roman" panose="02020603050405020304" pitchFamily="18" charset="0"/>
              </a:rPr>
              <a:t>ở</a:t>
            </a:r>
            <a:r>
              <a:rPr lang="vi-VN" sz="2800">
                <a:latin typeface="Times New Roman" panose="02020603050405020304" pitchFamily="18" charset="0"/>
                <a:cs typeface="Times New Roman" panose="02020603050405020304" pitchFamily="18" charset="0"/>
              </a:rPr>
              <a:t> các nước châu </a:t>
            </a:r>
            <a:r>
              <a:rPr lang="en-US" sz="2800">
                <a:latin typeface="Times New Roman" panose="02020603050405020304" pitchFamily="18" charset="0"/>
                <a:cs typeface="Times New Roman" panose="02020603050405020304" pitchFamily="18" charset="0"/>
              </a:rPr>
              <a:t>Â</a:t>
            </a:r>
            <a:r>
              <a:rPr lang="vi-VN" sz="2800">
                <a:latin typeface="Times New Roman" panose="02020603050405020304" pitchFamily="18" charset="0"/>
                <a:cs typeface="Times New Roman" panose="02020603050405020304" pitchFamily="18" charset="0"/>
              </a:rPr>
              <a:t>u</a:t>
            </a:r>
            <a:r>
              <a:rPr lang="en-US" sz="2800">
                <a:latin typeface="Times New Roman" panose="02020603050405020304" pitchFamily="18" charset="0"/>
                <a:cs typeface="Times New Roman" panose="02020603050405020304" pitchFamily="18" charset="0"/>
              </a:rPr>
              <a:t> như Hung-ga-ri, Anh, Pháp….</a:t>
            </a:r>
          </a:p>
        </p:txBody>
      </p:sp>
    </p:spTree>
    <p:extLst>
      <p:ext uri="{BB962C8B-B14F-4D97-AF65-F5344CB8AC3E}">
        <p14:creationId xmlns:p14="http://schemas.microsoft.com/office/powerpoint/2010/main" val="25448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665591" y="-92698"/>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7" name="TextBox 4">
            <a:extLst>
              <a:ext uri="{FF2B5EF4-FFF2-40B4-BE49-F238E27FC236}">
                <a16:creationId xmlns:a16="http://schemas.microsoft.com/office/drawing/2014/main" id="{EFB7345B-6E90-6E4C-9D70-4266F72DEDA2}"/>
              </a:ext>
            </a:extLst>
          </p:cNvPr>
          <p:cNvSpPr txBox="1">
            <a:spLocks noChangeArrowheads="1"/>
          </p:cNvSpPr>
          <p:nvPr/>
        </p:nvSpPr>
        <p:spPr bwMode="auto">
          <a:xfrm>
            <a:off x="337980" y="940252"/>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và sự thành lập quốc tế</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Cộng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(1919)</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141BB78F-7FE9-B754-23CA-93B6F69EF9AC}"/>
              </a:ext>
            </a:extLst>
          </p:cNvPr>
          <p:cNvSpPr txBox="1"/>
          <p:nvPr/>
        </p:nvSpPr>
        <p:spPr>
          <a:xfrm>
            <a:off x="474839" y="2819064"/>
            <a:ext cx="11031359" cy="2062103"/>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Nguyên nhân: </a:t>
            </a:r>
            <a:r>
              <a:rPr kumimoji="0" lang="vi-VN"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Do hậu quả nặng nề của Chiến tranh thế giới thứ nhất và tác động của Cách mạng tháng Mười Nga 1917</a:t>
            </a:r>
            <a:r>
              <a:rPr kumimoji="0" lang="en-US"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một cao trào cách mạng 1918 -1923 bùng nổ. Tiêu biểu ở Đức và Hung-ga- ri.</a:t>
            </a:r>
            <a:endParaRPr kumimoji="0" lang="vi-VN"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2115DB-4D92-7EAF-D0F5-F0538F9FB62B}"/>
              </a:ext>
            </a:extLst>
          </p:cNvPr>
          <p:cNvSpPr txBox="1"/>
          <p:nvPr/>
        </p:nvSpPr>
        <p:spPr>
          <a:xfrm>
            <a:off x="474838" y="5236730"/>
            <a:ext cx="11031359" cy="1077218"/>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Hệ quả: </a:t>
            </a:r>
            <a:r>
              <a:rPr kumimoji="0" lang="vi-VN"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Nhiều đảng Cộng sản ra đời tại Pháp, Anh (1920) I-ta-li-a (1921)</a:t>
            </a:r>
            <a:r>
              <a:rPr kumimoji="0" lang="en-US"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119927B-5897-2CE9-F4DB-7907B9FBF769}"/>
              </a:ext>
            </a:extLst>
          </p:cNvPr>
          <p:cNvPicPr>
            <a:picLocks noChangeAspect="1"/>
          </p:cNvPicPr>
          <p:nvPr/>
        </p:nvPicPr>
        <p:blipFill>
          <a:blip r:embed="rId3"/>
          <a:stretch>
            <a:fillRect/>
          </a:stretch>
        </p:blipFill>
        <p:spPr>
          <a:xfrm>
            <a:off x="11455386" y="6088620"/>
            <a:ext cx="974430" cy="974430"/>
          </a:xfrm>
          <a:prstGeom prst="rect">
            <a:avLst/>
          </a:prstGeom>
        </p:spPr>
      </p:pic>
      <p:sp>
        <p:nvSpPr>
          <p:cNvPr id="4" name="TextBox 4">
            <a:extLst>
              <a:ext uri="{FF2B5EF4-FFF2-40B4-BE49-F238E27FC236}">
                <a16:creationId xmlns:a16="http://schemas.microsoft.com/office/drawing/2014/main" id="{C530419A-445B-7B40-0C27-CFF421055378}"/>
              </a:ext>
            </a:extLst>
          </p:cNvPr>
          <p:cNvSpPr txBox="1">
            <a:spLocks noChangeArrowheads="1"/>
          </p:cNvSpPr>
          <p:nvPr/>
        </p:nvSpPr>
        <p:spPr bwMode="auto">
          <a:xfrm>
            <a:off x="62640" y="2020742"/>
            <a:ext cx="103672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 ở các 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bản châu </a:t>
            </a:r>
            <a:r>
              <a:rPr lang="en-US" altLang="en-VN" sz="3200" b="1">
                <a:solidFill>
                  <a:srgbClr val="FF0000"/>
                </a:solidFill>
                <a:latin typeface="Times New Roman" panose="02020603050405020304" pitchFamily="18" charset="0"/>
                <a:cs typeface="Times New Roman" panose="02020603050405020304" pitchFamily="18" charset="0"/>
              </a:rPr>
              <a:t>Â</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u</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4164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665591" y="-92698"/>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7" name="TextBox 4">
            <a:extLst>
              <a:ext uri="{FF2B5EF4-FFF2-40B4-BE49-F238E27FC236}">
                <a16:creationId xmlns:a16="http://schemas.microsoft.com/office/drawing/2014/main" id="{EFB7345B-6E90-6E4C-9D70-4266F72DEDA2}"/>
              </a:ext>
            </a:extLst>
          </p:cNvPr>
          <p:cNvSpPr txBox="1">
            <a:spLocks noChangeArrowheads="1"/>
          </p:cNvSpPr>
          <p:nvPr/>
        </p:nvSpPr>
        <p:spPr bwMode="auto">
          <a:xfrm>
            <a:off x="337980" y="940252"/>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và sự thành lập quốc tế</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Cộng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(1919)</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4119927B-5897-2CE9-F4DB-7907B9FBF769}"/>
              </a:ext>
            </a:extLst>
          </p:cNvPr>
          <p:cNvPicPr>
            <a:picLocks noChangeAspect="1"/>
          </p:cNvPicPr>
          <p:nvPr/>
        </p:nvPicPr>
        <p:blipFill>
          <a:blip r:embed="rId3"/>
          <a:stretch>
            <a:fillRect/>
          </a:stretch>
        </p:blipFill>
        <p:spPr>
          <a:xfrm>
            <a:off x="11455386" y="6088620"/>
            <a:ext cx="974430" cy="974430"/>
          </a:xfrm>
          <a:prstGeom prst="rect">
            <a:avLst/>
          </a:prstGeom>
        </p:spPr>
      </p:pic>
      <p:sp>
        <p:nvSpPr>
          <p:cNvPr id="4" name="TextBox 4">
            <a:extLst>
              <a:ext uri="{FF2B5EF4-FFF2-40B4-BE49-F238E27FC236}">
                <a16:creationId xmlns:a16="http://schemas.microsoft.com/office/drawing/2014/main" id="{C530419A-445B-7B40-0C27-CFF421055378}"/>
              </a:ext>
            </a:extLst>
          </p:cNvPr>
          <p:cNvSpPr txBox="1">
            <a:spLocks noChangeArrowheads="1"/>
          </p:cNvSpPr>
          <p:nvPr/>
        </p:nvSpPr>
        <p:spPr bwMode="auto">
          <a:xfrm>
            <a:off x="62640" y="2020742"/>
            <a:ext cx="103672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 ở các 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bản châu </a:t>
            </a:r>
            <a:r>
              <a:rPr lang="en-US" altLang="en-VN" sz="3200" b="1">
                <a:solidFill>
                  <a:srgbClr val="FF0000"/>
                </a:solidFill>
                <a:latin typeface="Times New Roman" panose="02020603050405020304" pitchFamily="18" charset="0"/>
                <a:cs typeface="Times New Roman" panose="02020603050405020304" pitchFamily="18" charset="0"/>
              </a:rPr>
              <a:t>Â</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u</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013CA445-6598-CE2A-0873-55CB3A526EC3}"/>
              </a:ext>
            </a:extLst>
          </p:cNvPr>
          <p:cNvSpPr txBox="1">
            <a:spLocks noChangeArrowheads="1"/>
          </p:cNvSpPr>
          <p:nvPr/>
        </p:nvSpPr>
        <p:spPr bwMode="auto">
          <a:xfrm>
            <a:off x="570278" y="2758032"/>
            <a:ext cx="103672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just"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Sự</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thành lập Quốc tế Cộng sản</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B9AFDF9-5D21-7BEC-EB8A-5E7D6BE74579}"/>
              </a:ext>
            </a:extLst>
          </p:cNvPr>
          <p:cNvSpPr txBox="1"/>
          <p:nvPr/>
        </p:nvSpPr>
        <p:spPr>
          <a:xfrm>
            <a:off x="1029738" y="3967985"/>
            <a:ext cx="990777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a:solidFill>
                  <a:srgbClr val="0070C0"/>
                </a:solidFill>
                <a:latin typeface="Times New Roman" panose="02020603050405020304" pitchFamily="18" charset="0"/>
                <a:cs typeface="Times New Roman" panose="02020603050405020304" pitchFamily="18" charset="0"/>
              </a:rPr>
              <a:t>T</a:t>
            </a:r>
            <a:r>
              <a:rPr lang="vi-VN" sz="3600" b="1">
                <a:solidFill>
                  <a:srgbClr val="0070C0"/>
                </a:solidFill>
                <a:latin typeface="Times New Roman" panose="02020603050405020304" pitchFamily="18" charset="0"/>
                <a:cs typeface="Times New Roman" panose="02020603050405020304" pitchFamily="18" charset="0"/>
              </a:rPr>
              <a:t>rình bày sự thành lập và một số hoạt động chính của quốc tế</a:t>
            </a:r>
            <a:r>
              <a:rPr lang="en-US" sz="3600" b="1">
                <a:solidFill>
                  <a:srgbClr val="0070C0"/>
                </a:solidFill>
                <a:latin typeface="Times New Roman" panose="02020603050405020304" pitchFamily="18" charset="0"/>
                <a:cs typeface="Times New Roman" panose="02020603050405020304" pitchFamily="18" charset="0"/>
              </a:rPr>
              <a:t> Cộng sản?</a:t>
            </a:r>
          </a:p>
        </p:txBody>
      </p:sp>
    </p:spTree>
    <p:extLst>
      <p:ext uri="{BB962C8B-B14F-4D97-AF65-F5344CB8AC3E}">
        <p14:creationId xmlns:p14="http://schemas.microsoft.com/office/powerpoint/2010/main" val="2092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EB245-C8B0-7343-BDD8-1C102FAD57F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000000"/>
                </a:solidFill>
              </a:rPr>
              <a:pPr defTabSz="1219170">
                <a:buClr>
                  <a:srgbClr val="000000"/>
                </a:buClr>
              </a:pPr>
              <a:t>13</a:t>
            </a:fld>
            <a:endParaRPr lang="en" kern="0">
              <a:solidFill>
                <a:srgbClr val="000000"/>
              </a:solidFill>
            </a:endParaRPr>
          </a:p>
        </p:txBody>
      </p:sp>
      <p:pic>
        <p:nvPicPr>
          <p:cNvPr id="21508" name="Picture 4">
            <a:extLst>
              <a:ext uri="{FF2B5EF4-FFF2-40B4-BE49-F238E27FC236}">
                <a16:creationId xmlns:a16="http://schemas.microsoft.com/office/drawing/2014/main" id="{CD4F5F06-6AF8-4D4E-9EA6-E68B1FD95D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6096000" y="1303868"/>
            <a:ext cx="6096000" cy="55540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9106D8-6324-D648-BB6F-D1A30A2CE7D2}"/>
              </a:ext>
            </a:extLst>
          </p:cNvPr>
          <p:cNvSpPr/>
          <p:nvPr/>
        </p:nvSpPr>
        <p:spPr>
          <a:xfrm>
            <a:off x="6044645" y="-33416"/>
            <a:ext cx="6096000" cy="1323632"/>
          </a:xfrm>
          <a:prstGeom prst="rect">
            <a:avLst/>
          </a:prstGeom>
        </p:spPr>
        <p:txBody>
          <a:bodyPr>
            <a:spAutoFit/>
          </a:bodyPr>
          <a:lstStyle/>
          <a:p>
            <a:pPr algn="ctr" defTabSz="1219170">
              <a:buClr>
                <a:srgbClr val="000000"/>
              </a:buClr>
            </a:pPr>
            <a:r>
              <a:rPr lang="vi-VN" sz="2667" i="1" kern="0" dirty="0">
                <a:solidFill>
                  <a:srgbClr val="333333"/>
                </a:solidFill>
                <a:latin typeface="Times New Roman" panose="02020603050405020304" pitchFamily="18" charset="0"/>
                <a:cs typeface="Arial"/>
                <a:sym typeface="Arial"/>
              </a:rPr>
              <a:t>Đầu tháng 3/1919, Quốc tế Cộng sản (Quốc tế III) được thành lập tại Moskva dưới sự lãnh đạo của V.I. Lê-nin</a:t>
            </a:r>
            <a:endParaRPr lang="en-VN" sz="2667" kern="0" dirty="0">
              <a:solidFill>
                <a:srgbClr val="000000"/>
              </a:solidFill>
              <a:latin typeface="Arial"/>
              <a:cs typeface="Arial"/>
              <a:sym typeface="Arial"/>
            </a:endParaRPr>
          </a:p>
        </p:txBody>
      </p:sp>
      <p:pic>
        <p:nvPicPr>
          <p:cNvPr id="21506" name="Picture 2">
            <a:extLst>
              <a:ext uri="{FF2B5EF4-FFF2-40B4-BE49-F238E27FC236}">
                <a16:creationId xmlns:a16="http://schemas.microsoft.com/office/drawing/2014/main" id="{1A048104-9C04-3544-BA7E-1A1FEDB795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0" y="-1"/>
            <a:ext cx="6096000" cy="685793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9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14:bounceEnd="50000">
                                          <p:cBhvr additive="base">
                                            <p:cTn id="7" dur="500" fill="hold"/>
                                            <p:tgtEl>
                                              <p:spTgt spid="2150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14:bounceEnd="50000">
                                          <p:cBhvr additive="base">
                                            <p:cTn id="11" dur="500" fill="hold"/>
                                            <p:tgtEl>
                                              <p:spTgt spid="2150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ppt_x"/>
                                              </p:val>
                                            </p:tav>
                                            <p:tav tm="100000">
                                              <p:val>
                                                <p:strVal val="#ppt_x"/>
                                              </p:val>
                                            </p:tav>
                                          </p:tavLst>
                                        </p:anim>
                                        <p:anim calcmode="lin" valueType="num">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Ảnh hiếm về lãnh tụ Lenin - Linh hồn của Cách mạng Tháng Mười Nga | VOV.VN">
            <a:extLst>
              <a:ext uri="{FF2B5EF4-FFF2-40B4-BE49-F238E27FC236}">
                <a16:creationId xmlns:a16="http://schemas.microsoft.com/office/drawing/2014/main" id="{A1AFE625-6E2D-4C48-8016-36E6E0F68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39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Lê-nin - Nhà tư tưởng vĩ đại, lãnh tụ thiên tài - Đài Phát Thanh và  Truyền Hình Lạng Sơn">
            <a:extLst>
              <a:ext uri="{FF2B5EF4-FFF2-40B4-BE49-F238E27FC236}">
                <a16:creationId xmlns:a16="http://schemas.microsoft.com/office/drawing/2014/main" id="{33929293-5271-2F48-8CB5-CBC7B451A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515" y="-1"/>
            <a:ext cx="5433484" cy="54217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2F7A632-671D-2F41-B73F-99F015C1CFC2}"/>
              </a:ext>
            </a:extLst>
          </p:cNvPr>
          <p:cNvSpPr/>
          <p:nvPr/>
        </p:nvSpPr>
        <p:spPr>
          <a:xfrm>
            <a:off x="7804147" y="5421710"/>
            <a:ext cx="4222756" cy="1405641"/>
          </a:xfrm>
          <a:prstGeom prst="rect">
            <a:avLst/>
          </a:prstGeom>
        </p:spPr>
        <p:txBody>
          <a:bodyPr wrap="square">
            <a:spAutoFit/>
          </a:bodyPr>
          <a:lstStyle/>
          <a:p>
            <a:pPr algn="ctr" defTabSz="1219170">
              <a:buClr>
                <a:srgbClr val="000000"/>
              </a:buClr>
            </a:pPr>
            <a:r>
              <a:rPr lang="en-US" sz="4267" b="1" kern="0" dirty="0">
                <a:solidFill>
                  <a:srgbClr val="333333"/>
                </a:solidFill>
                <a:latin typeface="Snell Roundhand Black" panose="02000603080000090004" pitchFamily="2" charset="77"/>
                <a:cs typeface="Arial"/>
                <a:sym typeface="Arial"/>
              </a:rPr>
              <a:t>V.I. Lê-</a:t>
            </a:r>
            <a:r>
              <a:rPr lang="en-US" sz="4267" b="1" kern="0" dirty="0" err="1">
                <a:solidFill>
                  <a:srgbClr val="333333"/>
                </a:solidFill>
                <a:latin typeface="Snell Roundhand Black" panose="02000603080000090004" pitchFamily="2" charset="77"/>
                <a:cs typeface="Arial"/>
                <a:sym typeface="Arial"/>
              </a:rPr>
              <a:t>nin</a:t>
            </a:r>
            <a:r>
              <a:rPr lang="en-US" sz="4267" b="1" kern="0" dirty="0">
                <a:solidFill>
                  <a:srgbClr val="333333"/>
                </a:solidFill>
                <a:latin typeface="Snell Roundhand Black" panose="02000603080000090004" pitchFamily="2" charset="77"/>
                <a:cs typeface="Arial"/>
                <a:sym typeface="Arial"/>
              </a:rPr>
              <a:t> </a:t>
            </a:r>
            <a:r>
              <a:rPr lang="en-VN" sz="4267" b="1" kern="0">
                <a:solidFill>
                  <a:srgbClr val="333333"/>
                </a:solidFill>
                <a:latin typeface="Snell Roundhand Black" panose="02000603080000090004" pitchFamily="2" charset="77"/>
                <a:cs typeface="Arial"/>
                <a:sym typeface="Arial"/>
              </a:rPr>
              <a:t>(</a:t>
            </a:r>
            <a:r>
              <a:rPr lang="en-VN" sz="4267" b="1" kern="0">
                <a:solidFill>
                  <a:srgbClr val="000000"/>
                </a:solidFill>
                <a:latin typeface="Snell Roundhand Black" panose="02000603080000090004" pitchFamily="2" charset="77"/>
                <a:cs typeface="Arial"/>
                <a:sym typeface="Arial"/>
              </a:rPr>
              <a:t>1870-1924)</a:t>
            </a:r>
            <a:endParaRPr lang="en-VN" sz="4267" b="1" kern="0" dirty="0">
              <a:solidFill>
                <a:srgbClr val="000000"/>
              </a:solidFill>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300326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1+#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665591" y="-92698"/>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4119927B-5897-2CE9-F4DB-7907B9FBF769}"/>
              </a:ext>
            </a:extLst>
          </p:cNvPr>
          <p:cNvPicPr>
            <a:picLocks noChangeAspect="1"/>
          </p:cNvPicPr>
          <p:nvPr/>
        </p:nvPicPr>
        <p:blipFill>
          <a:blip r:embed="rId3"/>
          <a:stretch>
            <a:fillRect/>
          </a:stretch>
        </p:blipFill>
        <p:spPr>
          <a:xfrm>
            <a:off x="11455386" y="6088620"/>
            <a:ext cx="974430" cy="974430"/>
          </a:xfrm>
          <a:prstGeom prst="rect">
            <a:avLst/>
          </a:prstGeom>
        </p:spPr>
      </p:pic>
      <p:sp>
        <p:nvSpPr>
          <p:cNvPr id="5" name="TextBox 4">
            <a:extLst>
              <a:ext uri="{FF2B5EF4-FFF2-40B4-BE49-F238E27FC236}">
                <a16:creationId xmlns:a16="http://schemas.microsoft.com/office/drawing/2014/main" id="{013CA445-6598-CE2A-0873-55CB3A526EC3}"/>
              </a:ext>
            </a:extLst>
          </p:cNvPr>
          <p:cNvSpPr txBox="1">
            <a:spLocks noChangeArrowheads="1"/>
          </p:cNvSpPr>
          <p:nvPr/>
        </p:nvSpPr>
        <p:spPr bwMode="auto">
          <a:xfrm>
            <a:off x="503603" y="1272132"/>
            <a:ext cx="103672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just"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Sự</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thành lập Quốc tế Cộng sản</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F8E5E69-7390-9490-FB60-3C003E081665}"/>
              </a:ext>
            </a:extLst>
          </p:cNvPr>
          <p:cNvSpPr txBox="1"/>
          <p:nvPr/>
        </p:nvSpPr>
        <p:spPr>
          <a:xfrm>
            <a:off x="503603" y="1995275"/>
            <a:ext cx="10773997"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S</a:t>
            </a:r>
            <a:r>
              <a:rPr lang="vi-VN" sz="2800">
                <a:latin typeface="Times New Roman" panose="02020603050405020304" pitchFamily="18" charset="0"/>
                <a:cs typeface="Times New Roman" panose="02020603050405020304" pitchFamily="18" charset="0"/>
              </a:rPr>
              <a:t>ự phát triển của phong trào cách mạng đòi hỏi có một tổ chức quốc tế lãnh đạo</a:t>
            </a:r>
            <a:r>
              <a:rPr lang="en-US" sz="2800">
                <a:latin typeface="Times New Roman" panose="02020603050405020304" pitchFamily="18" charset="0"/>
                <a:cs typeface="Times New Roman" panose="02020603050405020304" pitchFamily="18" charset="0"/>
              </a:rPr>
              <a:t>. Tháng 3/1919, Quốc tế Cộng sản được thành lập tại Mát-xcơ-va.</a:t>
            </a:r>
          </a:p>
        </p:txBody>
      </p:sp>
      <p:sp>
        <p:nvSpPr>
          <p:cNvPr id="9" name="TextBox 8">
            <a:extLst>
              <a:ext uri="{FF2B5EF4-FFF2-40B4-BE49-F238E27FC236}">
                <a16:creationId xmlns:a16="http://schemas.microsoft.com/office/drawing/2014/main" id="{852ECA13-D86E-E135-894D-D71C8D860221}"/>
              </a:ext>
            </a:extLst>
          </p:cNvPr>
          <p:cNvSpPr txBox="1"/>
          <p:nvPr/>
        </p:nvSpPr>
        <p:spPr>
          <a:xfrm>
            <a:off x="503603" y="3129039"/>
            <a:ext cx="10773997"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Quốc tế Cộng sản </a:t>
            </a:r>
            <a:r>
              <a:rPr lang="vi-VN" sz="2800">
                <a:latin typeface="Times New Roman" panose="02020603050405020304" pitchFamily="18" charset="0"/>
                <a:cs typeface="Times New Roman" panose="02020603050405020304" pitchFamily="18" charset="0"/>
              </a:rPr>
              <a:t>đã tiến hành 7 kỳ đại hội đề ra đường lối cho từng thời kỳ phát triển của cách mạng thế giới</a:t>
            </a:r>
            <a:r>
              <a:rPr lang="en-US" sz="280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9A08E1B9-28CD-0FC8-FDC9-BFC22EA0B045}"/>
              </a:ext>
            </a:extLst>
          </p:cNvPr>
          <p:cNvSpPr txBox="1"/>
          <p:nvPr/>
        </p:nvSpPr>
        <p:spPr>
          <a:xfrm>
            <a:off x="570278" y="4256010"/>
            <a:ext cx="10773997"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Năm 1943, </a:t>
            </a:r>
            <a:r>
              <a:rPr lang="vi-VN" sz="2800">
                <a:latin typeface="Times New Roman" panose="02020603050405020304" pitchFamily="18" charset="0"/>
                <a:cs typeface="Times New Roman" panose="02020603050405020304" pitchFamily="18" charset="0"/>
              </a:rPr>
              <a:t>do sự thay đổi của tình hình</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thế giới</a:t>
            </a:r>
            <a:r>
              <a:rPr lang="en-US" sz="2800">
                <a:latin typeface="Times New Roman" panose="02020603050405020304" pitchFamily="18" charset="0"/>
                <a:cs typeface="Times New Roman" panose="02020603050405020304" pitchFamily="18" charset="0"/>
              </a:rPr>
              <a:t>, Quốc tế Cộng sản</a:t>
            </a:r>
            <a:r>
              <a:rPr lang="vi-VN" sz="2800">
                <a:latin typeface="Times New Roman" panose="02020603050405020304" pitchFamily="18" charset="0"/>
                <a:cs typeface="Times New Roman" panose="02020603050405020304" pitchFamily="18" charset="0"/>
              </a:rPr>
              <a:t> tuyên bố tự giải tán</a:t>
            </a:r>
            <a:r>
              <a:rPr lang="en-US" sz="28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40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887042" y="0"/>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4">
            <a:extLst>
              <a:ext uri="{FF2B5EF4-FFF2-40B4-BE49-F238E27FC236}">
                <a16:creationId xmlns:a16="http://schemas.microsoft.com/office/drawing/2014/main" id="{68BE1156-F3F7-473E-D09C-C281825D3FBB}"/>
              </a:ext>
            </a:extLst>
          </p:cNvPr>
          <p:cNvSpPr txBox="1">
            <a:spLocks noChangeArrowheads="1"/>
          </p:cNvSpPr>
          <p:nvPr/>
        </p:nvSpPr>
        <p:spPr bwMode="auto">
          <a:xfrm>
            <a:off x="474841" y="1170026"/>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Cuộc đại suy thoái kinh tế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1929</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1933</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và sự hình thành chủ nghĩa phát xít</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66945B02-B7A8-BAB0-5271-40B5FAEC84C0}"/>
              </a:ext>
            </a:extLst>
          </p:cNvPr>
          <p:cNvPicPr>
            <a:picLocks noChangeAspect="1"/>
          </p:cNvPicPr>
          <p:nvPr/>
        </p:nvPicPr>
        <p:blipFill>
          <a:blip r:embed="rId3"/>
          <a:stretch>
            <a:fillRect/>
          </a:stretch>
        </p:blipFill>
        <p:spPr>
          <a:xfrm>
            <a:off x="6096000" y="1714499"/>
            <a:ext cx="5314950" cy="4695825"/>
          </a:xfrm>
          <a:prstGeom prst="rect">
            <a:avLst/>
          </a:prstGeom>
        </p:spPr>
      </p:pic>
      <p:sp>
        <p:nvSpPr>
          <p:cNvPr id="10" name="TextBox 9">
            <a:extLst>
              <a:ext uri="{FF2B5EF4-FFF2-40B4-BE49-F238E27FC236}">
                <a16:creationId xmlns:a16="http://schemas.microsoft.com/office/drawing/2014/main" id="{0D232F6B-0F37-3B37-6C10-D91B94D3C932}"/>
              </a:ext>
            </a:extLst>
          </p:cNvPr>
          <p:cNvSpPr txBox="1"/>
          <p:nvPr/>
        </p:nvSpPr>
        <p:spPr>
          <a:xfrm>
            <a:off x="1442511" y="2548653"/>
            <a:ext cx="3888719" cy="3139321"/>
          </a:xfrm>
          <a:prstGeom prst="rect">
            <a:avLst/>
          </a:prstGeom>
          <a:noFill/>
        </p:spPr>
        <p:txBody>
          <a:bodyPr wrap="square">
            <a:spAutoFit/>
          </a:bodyPr>
          <a:lstStyle/>
          <a:p>
            <a:pPr algn="ctr"/>
            <a:r>
              <a:rPr kumimoji="0" lang="en-US" sz="6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NHÓM</a:t>
            </a:r>
            <a:endParaRPr lang="en-US" sz="4400" b="1"/>
          </a:p>
        </p:txBody>
      </p:sp>
    </p:spTree>
    <p:extLst>
      <p:ext uri="{BB962C8B-B14F-4D97-AF65-F5344CB8AC3E}">
        <p14:creationId xmlns:p14="http://schemas.microsoft.com/office/powerpoint/2010/main" val="64907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30" name="Google Shape;230;p26"/>
          <p:cNvGrpSpPr/>
          <p:nvPr/>
        </p:nvGrpSpPr>
        <p:grpSpPr>
          <a:xfrm>
            <a:off x="11395141" y="132117"/>
            <a:ext cx="796859" cy="1378923"/>
            <a:chOff x="2624850" y="4296000"/>
            <a:chExt cx="380400" cy="495825"/>
          </a:xfrm>
        </p:grpSpPr>
        <p:sp>
          <p:nvSpPr>
            <p:cNvPr id="231" name="Google Shape;231;p26"/>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6"/>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6"/>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Picture 4">
            <a:extLst>
              <a:ext uri="{FF2B5EF4-FFF2-40B4-BE49-F238E27FC236}">
                <a16:creationId xmlns:a16="http://schemas.microsoft.com/office/drawing/2014/main" id="{C12046B1-2A25-5949-95C4-F9673F22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7" y="3642066"/>
            <a:ext cx="2510023" cy="2628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17F3A09-0584-1442-BF47-4A54574AA9F9}"/>
              </a:ext>
            </a:extLst>
          </p:cNvPr>
          <p:cNvPicPr>
            <a:picLocks noChangeAspect="1"/>
          </p:cNvPicPr>
          <p:nvPr/>
        </p:nvPicPr>
        <p:blipFill>
          <a:blip r:embed="rId4"/>
          <a:stretch>
            <a:fillRect/>
          </a:stretch>
        </p:blipFill>
        <p:spPr>
          <a:xfrm>
            <a:off x="2857411" y="3642066"/>
            <a:ext cx="2616862" cy="2628323"/>
          </a:xfrm>
          <a:prstGeom prst="rect">
            <a:avLst/>
          </a:prstGeom>
        </p:spPr>
      </p:pic>
      <p:pic>
        <p:nvPicPr>
          <p:cNvPr id="14" name="Picture 13">
            <a:extLst>
              <a:ext uri="{FF2B5EF4-FFF2-40B4-BE49-F238E27FC236}">
                <a16:creationId xmlns:a16="http://schemas.microsoft.com/office/drawing/2014/main" id="{530687B3-A541-284B-822C-6BE408974FA2}"/>
              </a:ext>
            </a:extLst>
          </p:cNvPr>
          <p:cNvPicPr>
            <a:picLocks noChangeAspect="1"/>
          </p:cNvPicPr>
          <p:nvPr/>
        </p:nvPicPr>
        <p:blipFill>
          <a:blip r:embed="rId5"/>
          <a:stretch>
            <a:fillRect/>
          </a:stretch>
        </p:blipFill>
        <p:spPr>
          <a:xfrm>
            <a:off x="6360982" y="3800933"/>
            <a:ext cx="2458688" cy="2295067"/>
          </a:xfrm>
          <a:prstGeom prst="rect">
            <a:avLst/>
          </a:prstGeom>
        </p:spPr>
      </p:pic>
      <p:sp>
        <p:nvSpPr>
          <p:cNvPr id="15" name="Rectangle 14">
            <a:extLst>
              <a:ext uri="{FF2B5EF4-FFF2-40B4-BE49-F238E27FC236}">
                <a16:creationId xmlns:a16="http://schemas.microsoft.com/office/drawing/2014/main" id="{0793A66E-41D1-1C44-B13C-DB0513ECD641}"/>
              </a:ext>
            </a:extLst>
          </p:cNvPr>
          <p:cNvSpPr/>
          <p:nvPr/>
        </p:nvSpPr>
        <p:spPr>
          <a:xfrm>
            <a:off x="181791" y="1493334"/>
            <a:ext cx="251002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khủng</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hoảng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05B9CAFD-1B55-1B4A-9291-16E9A693C025}"/>
              </a:ext>
            </a:extLst>
          </p:cNvPr>
          <p:cNvSpPr/>
          <p:nvPr/>
        </p:nvSpPr>
        <p:spPr>
          <a:xfrm>
            <a:off x="3060521" y="1676681"/>
            <a:ext cx="261686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Nêu</a:t>
            </a:r>
            <a:r>
              <a:rPr kumimoji="0" lang="de-DE"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các biểu hiện của cuộc khủng hoảng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668EC43F-ACC3-D44D-A5B2-34C34B420679}"/>
              </a:ext>
            </a:extLst>
          </p:cNvPr>
          <p:cNvSpPr/>
          <p:nvPr/>
        </p:nvSpPr>
        <p:spPr>
          <a:xfrm>
            <a:off x="6211687" y="1461237"/>
            <a:ext cx="2819867"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Các tư liệu 2.4 thể hiện khía cạnh nào của cuộc khủng hoảng</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144060EA-C310-744F-B200-E287EC697AF2}"/>
              </a:ext>
            </a:extLst>
          </p:cNvPr>
          <p:cNvSpPr/>
          <p:nvPr/>
        </p:nvSpPr>
        <p:spPr>
          <a:xfrm>
            <a:off x="546455" y="618205"/>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1</a:t>
            </a:r>
          </a:p>
        </p:txBody>
      </p:sp>
      <p:sp>
        <p:nvSpPr>
          <p:cNvPr id="19" name="Rectangle 18">
            <a:extLst>
              <a:ext uri="{FF2B5EF4-FFF2-40B4-BE49-F238E27FC236}">
                <a16:creationId xmlns:a16="http://schemas.microsoft.com/office/drawing/2014/main" id="{788BEE52-6CD8-A640-847F-E3032AE65251}"/>
              </a:ext>
            </a:extLst>
          </p:cNvPr>
          <p:cNvSpPr/>
          <p:nvPr/>
        </p:nvSpPr>
        <p:spPr>
          <a:xfrm>
            <a:off x="3587328" y="660760"/>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a:t>
            </a:r>
          </a:p>
        </p:txBody>
      </p:sp>
      <p:sp>
        <p:nvSpPr>
          <p:cNvPr id="20" name="Rectangle 19">
            <a:extLst>
              <a:ext uri="{FF2B5EF4-FFF2-40B4-BE49-F238E27FC236}">
                <a16:creationId xmlns:a16="http://schemas.microsoft.com/office/drawing/2014/main" id="{55CD0E7D-CAF2-6A46-A390-3BF152FB13B5}"/>
              </a:ext>
            </a:extLst>
          </p:cNvPr>
          <p:cNvSpPr/>
          <p:nvPr/>
        </p:nvSpPr>
        <p:spPr>
          <a:xfrm>
            <a:off x="6779344" y="631209"/>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3</a:t>
            </a:r>
          </a:p>
        </p:txBody>
      </p:sp>
      <p:sp>
        <p:nvSpPr>
          <p:cNvPr id="21" name="Rectangle 20">
            <a:extLst>
              <a:ext uri="{FF2B5EF4-FFF2-40B4-BE49-F238E27FC236}">
                <a16:creationId xmlns:a16="http://schemas.microsoft.com/office/drawing/2014/main" id="{13F5701A-3E18-FB4E-9372-5C6961759794}"/>
              </a:ext>
            </a:extLst>
          </p:cNvPr>
          <p:cNvSpPr/>
          <p:nvPr/>
        </p:nvSpPr>
        <p:spPr>
          <a:xfrm>
            <a:off x="9565858" y="1461237"/>
            <a:ext cx="2339379"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Nêu</a:t>
            </a: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hậu</a:t>
            </a:r>
            <a:r>
              <a:rPr kumimoji="0" lang="de-DE"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quả </a:t>
            </a: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của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khủng</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hoảng</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A62092B8-991F-254B-B84F-83B9709D5E33}"/>
              </a:ext>
            </a:extLst>
          </p:cNvPr>
          <p:cNvSpPr/>
          <p:nvPr/>
        </p:nvSpPr>
        <p:spPr>
          <a:xfrm>
            <a:off x="9820217" y="595453"/>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4</a:t>
            </a:r>
          </a:p>
        </p:txBody>
      </p:sp>
      <p:pic>
        <p:nvPicPr>
          <p:cNvPr id="23" name="Picture 4">
            <a:extLst>
              <a:ext uri="{FF2B5EF4-FFF2-40B4-BE49-F238E27FC236}">
                <a16:creationId xmlns:a16="http://schemas.microsoft.com/office/drawing/2014/main" id="{41E3E56A-9C7E-CB43-8377-43CF88767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858" y="3642066"/>
            <a:ext cx="2510023" cy="262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8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grpId="0"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fill="hold" grpId="0" nodeType="afterEffect" p14:presetBounceEnd="5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50000">
                                          <p:cBhvr additive="base">
                                            <p:cTn id="36"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fill="hold" nodeType="afterEffect" p14:presetBounceEnd="5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5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fill="hold" grpId="0" nodeType="afterEffect" p14:presetBounceEnd="50000">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14:bounceEnd="50000">
                                          <p:cBhvr additive="base">
                                            <p:cTn id="46"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17"/>
                                            </p:tgtEl>
                                            <p:attrNameLst>
                                              <p:attrName>ppt_y</p:attrName>
                                            </p:attrNameLst>
                                          </p:cBhvr>
                                          <p:tavLst>
                                            <p:tav tm="0">
                                              <p:val>
                                                <p:strVal val="0-#ppt_h/2"/>
                                              </p:val>
                                            </p:tav>
                                            <p:tav tm="100000">
                                              <p:val>
                                                <p:strVal val="#ppt_y"/>
                                              </p:val>
                                            </p:tav>
                                          </p:tavLst>
                                        </p:anim>
                                      </p:childTnLst>
                                    </p:cTn>
                                  </p:par>
                                </p:childTnLst>
                              </p:cTn>
                            </p:par>
                            <p:par>
                              <p:cTn id="48" fill="hold">
                                <p:stCondLst>
                                  <p:cond delay="3000"/>
                                </p:stCondLst>
                                <p:childTnLst>
                                  <p:par>
                                    <p:cTn id="49" presetID="2" presetClass="entr" presetSubtype="1" fill="hold" nodeType="after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0-#ppt_h/2"/>
                                              </p:val>
                                            </p:tav>
                                            <p:tav tm="100000">
                                              <p:val>
                                                <p:strVal val="#ppt_y"/>
                                              </p:val>
                                            </p:tav>
                                          </p:tavLst>
                                        </p:anim>
                                      </p:childTnLst>
                                    </p:cTn>
                                  </p:par>
                                </p:childTnLst>
                              </p:cTn>
                            </p:par>
                            <p:par>
                              <p:cTn id="53" fill="hold">
                                <p:stCondLst>
                                  <p:cond delay="3500"/>
                                </p:stCondLst>
                                <p:childTnLst>
                                  <p:par>
                                    <p:cTn id="54" presetID="2" presetClass="entr" presetSubtype="1" fill="hold" grpId="0" nodeType="afterEffect" p14:presetBounceEnd="50000">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14:bounceEnd="50000">
                                          <p:cBhvr additive="base">
                                            <p:cTn id="5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0-#ppt_h/2"/>
                                              </p:val>
                                            </p:tav>
                                            <p:tav tm="100000">
                                              <p:val>
                                                <p:strVal val="#ppt_y"/>
                                              </p:val>
                                            </p:tav>
                                          </p:tavLst>
                                        </p:anim>
                                      </p:childTnLst>
                                    </p:cTn>
                                  </p:par>
                                </p:childTnLst>
                              </p:cTn>
                            </p:par>
                            <p:par>
                              <p:cTn id="48" fill="hold">
                                <p:stCondLst>
                                  <p:cond delay="3000"/>
                                </p:stCondLst>
                                <p:childTnLst>
                                  <p:par>
                                    <p:cTn id="49" presetID="2" presetClass="entr" presetSubtype="1"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0-#ppt_h/2"/>
                                              </p:val>
                                            </p:tav>
                                            <p:tav tm="100000">
                                              <p:val>
                                                <p:strVal val="#ppt_y"/>
                                              </p:val>
                                            </p:tav>
                                          </p:tavLst>
                                        </p:anim>
                                      </p:childTnLst>
                                    </p:cTn>
                                  </p:par>
                                </p:childTnLst>
                              </p:cTn>
                            </p:par>
                            <p:par>
                              <p:cTn id="53" fill="hold">
                                <p:stCondLst>
                                  <p:cond delay="3500"/>
                                </p:stCondLst>
                                <p:childTnLst>
                                  <p:par>
                                    <p:cTn id="54" presetID="2" presetClass="entr" presetSubtype="1"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04AB2931-D543-9740-A52B-1588A2520B83}"/>
              </a:ext>
            </a:extLst>
          </p:cNvPr>
          <p:cNvSpPr txBox="1">
            <a:spLocks noChangeArrowheads="1"/>
          </p:cNvSpPr>
          <p:nvPr/>
        </p:nvSpPr>
        <p:spPr bwMode="auto">
          <a:xfrm>
            <a:off x="672095" y="1524338"/>
            <a:ext cx="3092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altLang="en-VN"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endPar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62279704-C36E-CE44-AC3F-EE6D290CA4EE}"/>
              </a:ext>
            </a:extLst>
          </p:cNvPr>
          <p:cNvSpPr/>
          <p:nvPr/>
        </p:nvSpPr>
        <p:spPr>
          <a:xfrm>
            <a:off x="760533" y="324009"/>
            <a:ext cx="8813085" cy="1200329"/>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 </a:t>
            </a:r>
            <a:r>
              <a:rPr lang="vi-VN" altLang="en-VN" sz="3600" b="1">
                <a:solidFill>
                  <a:srgbClr val="FF0000"/>
                </a:solidFill>
                <a:latin typeface="Times New Roman" panose="02020603050405020304" pitchFamily="18" charset="0"/>
                <a:cs typeface="Times New Roman" panose="02020603050405020304" pitchFamily="18" charset="0"/>
              </a:rPr>
              <a:t>và sự hình thành chủ nghĩa phát xít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481263" y="2442495"/>
            <a:ext cx="70745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ồ</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ạt</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chạy</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lợi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nhuận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lao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ế</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ẩm</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người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lao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động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tiền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mua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khủng</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hoảng</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thừa</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a:t>
            </a: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khủng</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hoảng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1</a:t>
              </a:r>
            </a:p>
          </p:txBody>
        </p:sp>
      </p:grpSp>
      <p:sp>
        <p:nvSpPr>
          <p:cNvPr id="21" name="TextBox 16">
            <a:extLst>
              <a:ext uri="{FF2B5EF4-FFF2-40B4-BE49-F238E27FC236}">
                <a16:creationId xmlns:a16="http://schemas.microsoft.com/office/drawing/2014/main" id="{B3314D99-94D2-4144-90FD-FC5511E73593}"/>
              </a:ext>
            </a:extLst>
          </p:cNvPr>
          <p:cNvSpPr txBox="1">
            <a:spLocks noChangeArrowheads="1"/>
          </p:cNvSpPr>
          <p:nvPr/>
        </p:nvSpPr>
        <p:spPr bwMode="auto">
          <a:xfrm>
            <a:off x="603526" y="4801810"/>
            <a:ext cx="6952306"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1929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khủng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hoảng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bùng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kéo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1933.</a:t>
            </a:r>
          </a:p>
        </p:txBody>
      </p:sp>
    </p:spTree>
    <p:extLst>
      <p:ext uri="{BB962C8B-B14F-4D97-AF65-F5344CB8AC3E}">
        <p14:creationId xmlns:p14="http://schemas.microsoft.com/office/powerpoint/2010/main" val="92491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4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Minus 3">
            <a:extLst>
              <a:ext uri="{FF2B5EF4-FFF2-40B4-BE49-F238E27FC236}">
                <a16:creationId xmlns:a16="http://schemas.microsoft.com/office/drawing/2014/main" id="{915FCC2C-4BDB-C148-8524-8F0EB1C259EF}"/>
              </a:ext>
            </a:extLst>
          </p:cNvPr>
          <p:cNvSpPr/>
          <p:nvPr/>
        </p:nvSpPr>
        <p:spPr>
          <a:xfrm rot="21300000">
            <a:off x="-1183972" y="2986974"/>
            <a:ext cx="14478000" cy="884052"/>
          </a:xfrm>
          <a:prstGeom prst="mathMinus">
            <a:avLst/>
          </a:prstGeom>
          <a:solidFill>
            <a:srgbClr val="FF0000"/>
          </a:solidFill>
          <a:scene3d>
            <a:camera prst="orthographicFront"/>
            <a:lightRig rig="chilly" dir="t"/>
          </a:scene3d>
          <a:sp3d z="12700" extrusionH="1700" prstMaterial="translucentPowder">
            <a:bevelT w="25400" h="6350" prst="softRound"/>
            <a:bevelB w="0" h="0" prst="convex"/>
          </a:sp3d>
        </p:spPr>
        <p:style>
          <a:lnRef idx="0">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 name="Down Arrow 4">
            <a:extLst>
              <a:ext uri="{FF2B5EF4-FFF2-40B4-BE49-F238E27FC236}">
                <a16:creationId xmlns:a16="http://schemas.microsoft.com/office/drawing/2014/main" id="{7B350C6F-5AD0-6B4D-A488-F9A00FA1F516}"/>
              </a:ext>
            </a:extLst>
          </p:cNvPr>
          <p:cNvSpPr/>
          <p:nvPr/>
        </p:nvSpPr>
        <p:spPr>
          <a:xfrm>
            <a:off x="407986" y="1062196"/>
            <a:ext cx="4370222" cy="2071370"/>
          </a:xfrm>
          <a:prstGeom prst="downArrow">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Freeform 5">
            <a:extLst>
              <a:ext uri="{FF2B5EF4-FFF2-40B4-BE49-F238E27FC236}">
                <a16:creationId xmlns:a16="http://schemas.microsoft.com/office/drawing/2014/main" id="{E594C1C6-C48E-CF4E-A49A-607287EA877E}"/>
              </a:ext>
            </a:extLst>
          </p:cNvPr>
          <p:cNvSpPr/>
          <p:nvPr/>
        </p:nvSpPr>
        <p:spPr>
          <a:xfrm>
            <a:off x="6136973" y="269136"/>
            <a:ext cx="6055027" cy="2174938"/>
          </a:xfrm>
          <a:custGeom>
            <a:avLst/>
            <a:gdLst>
              <a:gd name="connsiteX0" fmla="*/ 0 w 5200565"/>
              <a:gd name="connsiteY0" fmla="*/ 0 h 4550494"/>
              <a:gd name="connsiteX1" fmla="*/ 5200565 w 5200565"/>
              <a:gd name="connsiteY1" fmla="*/ 0 h 4550494"/>
              <a:gd name="connsiteX2" fmla="*/ 5200565 w 5200565"/>
              <a:gd name="connsiteY2" fmla="*/ 4550494 h 4550494"/>
              <a:gd name="connsiteX3" fmla="*/ 0 w 5200565"/>
              <a:gd name="connsiteY3" fmla="*/ 4550494 h 4550494"/>
              <a:gd name="connsiteX4" fmla="*/ 0 w 5200565"/>
              <a:gd name="connsiteY4" fmla="*/ 0 h 455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565" h="4550494">
                <a:moveTo>
                  <a:pt x="0" y="0"/>
                </a:moveTo>
                <a:lnTo>
                  <a:pt x="5200565" y="0"/>
                </a:lnTo>
                <a:lnTo>
                  <a:pt x="5200565" y="4550494"/>
                </a:lnTo>
                <a:lnTo>
                  <a:pt x="0" y="4550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Sản</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lượng</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sản</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xuất</a:t>
            </a:r>
            <a:endPar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7" name="Up Arrow 6">
            <a:extLst>
              <a:ext uri="{FF2B5EF4-FFF2-40B4-BE49-F238E27FC236}">
                <a16:creationId xmlns:a16="http://schemas.microsoft.com/office/drawing/2014/main" id="{167E3649-E8E3-7B42-AEC3-29E03A2ED1C4}"/>
              </a:ext>
            </a:extLst>
          </p:cNvPr>
          <p:cNvSpPr/>
          <p:nvPr/>
        </p:nvSpPr>
        <p:spPr>
          <a:xfrm>
            <a:off x="7108992" y="3651409"/>
            <a:ext cx="4370222" cy="2071370"/>
          </a:xfrm>
          <a:prstGeom prst="upArrow">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11239358"/>
              <a:satOff val="-50010"/>
              <a:lumOff val="-33137"/>
              <a:alphaOff val="0"/>
            </a:schemeClr>
          </a:fillRef>
          <a:effectRef idx="0">
            <a:schemeClr val="accent2">
              <a:hueOff val="11239358"/>
              <a:satOff val="-50010"/>
              <a:lumOff val="-33137"/>
              <a:alphaOff val="0"/>
            </a:schemeClr>
          </a:effectRef>
          <a:fontRef idx="minor">
            <a:schemeClr val="lt1"/>
          </a:fontRef>
        </p:style>
      </p:sp>
      <p:sp>
        <p:nvSpPr>
          <p:cNvPr id="8" name="Freeform 7">
            <a:extLst>
              <a:ext uri="{FF2B5EF4-FFF2-40B4-BE49-F238E27FC236}">
                <a16:creationId xmlns:a16="http://schemas.microsoft.com/office/drawing/2014/main" id="{9697E3AF-A800-4144-9227-6CE2EA3FB941}"/>
              </a:ext>
            </a:extLst>
          </p:cNvPr>
          <p:cNvSpPr/>
          <p:nvPr/>
        </p:nvSpPr>
        <p:spPr>
          <a:xfrm>
            <a:off x="116638" y="4149875"/>
            <a:ext cx="5522162" cy="2174938"/>
          </a:xfrm>
          <a:custGeom>
            <a:avLst/>
            <a:gdLst>
              <a:gd name="connsiteX0" fmla="*/ 0 w 5200565"/>
              <a:gd name="connsiteY0" fmla="*/ 0 h 4550494"/>
              <a:gd name="connsiteX1" fmla="*/ 5200565 w 5200565"/>
              <a:gd name="connsiteY1" fmla="*/ 0 h 4550494"/>
              <a:gd name="connsiteX2" fmla="*/ 5200565 w 5200565"/>
              <a:gd name="connsiteY2" fmla="*/ 4550494 h 4550494"/>
              <a:gd name="connsiteX3" fmla="*/ 0 w 5200565"/>
              <a:gd name="connsiteY3" fmla="*/ 4550494 h 4550494"/>
              <a:gd name="connsiteX4" fmla="*/ 0 w 5200565"/>
              <a:gd name="connsiteY4" fmla="*/ 0 h 455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565" h="4550494">
                <a:moveTo>
                  <a:pt x="0" y="0"/>
                </a:moveTo>
                <a:lnTo>
                  <a:pt x="5200565" y="0"/>
                </a:lnTo>
                <a:lnTo>
                  <a:pt x="5200565" y="4550494"/>
                </a:lnTo>
                <a:lnTo>
                  <a:pt x="0" y="4550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Nhu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cầu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tiêu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dùng</a:t>
            </a:r>
            <a:endPar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pic>
        <p:nvPicPr>
          <p:cNvPr id="9" name="Picture 2" descr="Hình ảnh có liên quan">
            <a:extLst>
              <a:ext uri="{FF2B5EF4-FFF2-40B4-BE49-F238E27FC236}">
                <a16:creationId xmlns:a16="http://schemas.microsoft.com/office/drawing/2014/main" id="{1602C0C3-0D8F-A94A-8F6F-316E95884134}"/>
              </a:ext>
            </a:extLst>
          </p:cNvPr>
          <p:cNvPicPr>
            <a:picLocks noChangeAspect="1" noChangeArrowheads="1"/>
          </p:cNvPicPr>
          <p:nvPr/>
        </p:nvPicPr>
        <p:blipFill>
          <a:blip r:embed="rId2"/>
          <a:srcRect/>
          <a:stretch>
            <a:fillRect/>
          </a:stretch>
        </p:blipFill>
        <p:spPr bwMode="auto">
          <a:xfrm>
            <a:off x="75665" y="-59456"/>
            <a:ext cx="6020335" cy="3233965"/>
          </a:xfrm>
          <a:prstGeom prst="rect">
            <a:avLst/>
          </a:prstGeom>
          <a:noFill/>
        </p:spPr>
      </p:pic>
      <p:pic>
        <p:nvPicPr>
          <p:cNvPr id="10" name="Picture 4" descr="Hình ảnh có liên quan">
            <a:extLst>
              <a:ext uri="{FF2B5EF4-FFF2-40B4-BE49-F238E27FC236}">
                <a16:creationId xmlns:a16="http://schemas.microsoft.com/office/drawing/2014/main" id="{69C10C88-CAC8-BE47-8A2E-746E0DDF0E89}"/>
              </a:ext>
            </a:extLst>
          </p:cNvPr>
          <p:cNvPicPr>
            <a:picLocks noChangeAspect="1" noChangeArrowheads="1"/>
          </p:cNvPicPr>
          <p:nvPr/>
        </p:nvPicPr>
        <p:blipFill>
          <a:blip r:embed="rId3"/>
          <a:srcRect/>
          <a:stretch>
            <a:fillRect/>
          </a:stretch>
        </p:blipFill>
        <p:spPr bwMode="auto">
          <a:xfrm>
            <a:off x="6136973" y="3651409"/>
            <a:ext cx="6055027" cy="3206591"/>
          </a:xfrm>
          <a:prstGeom prst="rect">
            <a:avLst/>
          </a:prstGeom>
          <a:noFill/>
        </p:spPr>
      </p:pic>
    </p:spTree>
    <p:extLst>
      <p:ext uri="{BB962C8B-B14F-4D97-AF65-F5344CB8AC3E}">
        <p14:creationId xmlns:p14="http://schemas.microsoft.com/office/powerpoint/2010/main" val="98705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Horizontal)">
                                      <p:cBhvr>
                                        <p:cTn id="13" dur="500"/>
                                        <p:tgtEl>
                                          <p:spTgt spid="6"/>
                                        </p:tgtEl>
                                      </p:cBhvr>
                                    </p:animEffect>
                                  </p:childTnLst>
                                </p:cTn>
                              </p:par>
                              <p:par>
                                <p:cTn id="14" presetID="16" presetClass="entr" presetSubtype="2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500"/>
                                        <p:tgtEl>
                                          <p:spTgt spid="7"/>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507630" y="1649399"/>
            <a:ext cx="11103714" cy="1674851"/>
          </a:xfrm>
          <a:prstGeom prst="rect">
            <a:avLst/>
          </a:prstGeom>
        </p:spPr>
        <p:txBody>
          <a:bodyPr spcFirstLastPara="1" wrap="square" lIns="121900" tIns="121900" rIns="121900" bIns="121900" anchor="b" anchorCtr="0">
            <a:noAutofit/>
          </a:bodyPr>
          <a:lstStyle/>
          <a:p>
            <a:pPr algn="ctr"/>
            <a:r>
              <a:rPr lang="vi-VN" altLang="en-VN" sz="4800" b="1">
                <a:solidFill>
                  <a:schemeClr val="tx1"/>
                </a:solidFill>
                <a:latin typeface="Times New Roman" panose="02020603050405020304" pitchFamily="18" charset="0"/>
                <a:cs typeface="Times New Roman" panose="02020603050405020304" pitchFamily="18" charset="0"/>
              </a:rPr>
              <a:t>CHÂU ÂU VÀ NƯỚC MỸ TỪ NĂM 1918 ĐẾN NĂM 1945 (TIẾT 1)</a:t>
            </a:r>
            <a:endParaRPr lang="vi-VN" sz="4800" dirty="0">
              <a:solidFill>
                <a:schemeClr val="tx1"/>
              </a:solidFill>
            </a:endParaRPr>
          </a:p>
        </p:txBody>
      </p:sp>
      <p:grpSp>
        <p:nvGrpSpPr>
          <p:cNvPr id="58" name="Google Shape;58;p12"/>
          <p:cNvGrpSpPr/>
          <p:nvPr/>
        </p:nvGrpSpPr>
        <p:grpSpPr>
          <a:xfrm>
            <a:off x="10585089" y="100216"/>
            <a:ext cx="1195019" cy="1195085"/>
            <a:chOff x="570875" y="4322250"/>
            <a:chExt cx="443300" cy="443325"/>
          </a:xfrm>
        </p:grpSpPr>
        <p:sp>
          <p:nvSpPr>
            <p:cNvPr id="59" name="Google Shape;59;p12"/>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12"/>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2"/>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12"/>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0F6CCAC1-6700-D846-BE07-A7ECF5312CEF}"/>
              </a:ext>
            </a:extLst>
          </p:cNvPr>
          <p:cNvSpPr txBox="1"/>
          <p:nvPr/>
        </p:nvSpPr>
        <p:spPr>
          <a:xfrm>
            <a:off x="4684295" y="696050"/>
            <a:ext cx="2582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Bài </a:t>
            </a:r>
            <a:r>
              <a:rPr kumimoji="0" lang="en-US" sz="6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en-VN" sz="6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Oval 2">
            <a:extLst>
              <a:ext uri="{FF2B5EF4-FFF2-40B4-BE49-F238E27FC236}">
                <a16:creationId xmlns:a16="http://schemas.microsoft.com/office/drawing/2014/main" id="{33C2A847-571D-B545-B2B1-522DF715FFEA}"/>
              </a:ext>
            </a:extLst>
          </p:cNvPr>
          <p:cNvSpPr/>
          <p:nvPr/>
        </p:nvSpPr>
        <p:spPr>
          <a:xfrm>
            <a:off x="7952208" y="3556000"/>
            <a:ext cx="2902857" cy="2612571"/>
          </a:xfrm>
          <a:prstGeom prst="ellipse">
            <a:avLst/>
          </a:prstGeom>
          <a:blipFill dpi="0" rotWithShape="1">
            <a:blip r:embed="rId3"/>
            <a:srcRect/>
            <a:stretch>
              <a:fillRect l="1000" r="-3000" b="-7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B6A09816-4943-884B-ADDD-7AD9DAA4F4B8}"/>
              </a:ext>
            </a:extLst>
          </p:cNvPr>
          <p:cNvSpPr/>
          <p:nvPr/>
        </p:nvSpPr>
        <p:spPr>
          <a:xfrm>
            <a:off x="4608059" y="3556000"/>
            <a:ext cx="2902857" cy="2612571"/>
          </a:xfrm>
          <a:prstGeom prst="ellipse">
            <a:avLst/>
          </a:prstGeom>
          <a:blipFill>
            <a:blip r:embed="rId4"/>
            <a:stretch>
              <a:fillRect l="1000" r="-3000" b="-7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209E4B9E-DF26-E84B-9AA1-487A6F6299C3}"/>
              </a:ext>
            </a:extLst>
          </p:cNvPr>
          <p:cNvSpPr/>
          <p:nvPr/>
        </p:nvSpPr>
        <p:spPr>
          <a:xfrm>
            <a:off x="1072438" y="3556000"/>
            <a:ext cx="2902857" cy="2612571"/>
          </a:xfrm>
          <a:prstGeom prst="ellipse">
            <a:avLst/>
          </a:prstGeom>
          <a:blipFill dpi="0" rotWithShape="1">
            <a:blip r:embed="rId5"/>
            <a:srcRect/>
            <a:stretch>
              <a:fillRect l="1000" t="2000" r="-2000" b="-10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A9A34DB1-2E7B-1738-03BF-27AAF7C0BE4F}"/>
              </a:ext>
            </a:extLst>
          </p:cNvPr>
          <p:cNvPicPr>
            <a:picLocks noChangeAspect="1"/>
          </p:cNvPicPr>
          <p:nvPr/>
        </p:nvPicPr>
        <p:blipFill>
          <a:blip r:embed="rId6"/>
          <a:stretch>
            <a:fillRect/>
          </a:stretch>
        </p:blipFill>
        <p:spPr>
          <a:xfrm>
            <a:off x="11455386" y="6088620"/>
            <a:ext cx="974430" cy="974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 grpId="0"/>
      <p:bldP spid="3"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04AB2931-D543-9740-A52B-1588A2520B83}"/>
              </a:ext>
            </a:extLst>
          </p:cNvPr>
          <p:cNvSpPr txBox="1">
            <a:spLocks noChangeArrowheads="1"/>
          </p:cNvSpPr>
          <p:nvPr/>
        </p:nvSpPr>
        <p:spPr bwMode="auto">
          <a:xfrm>
            <a:off x="672095" y="1524338"/>
            <a:ext cx="3092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VN" sz="3200" b="1" dirty="0">
                <a:solidFill>
                  <a:srgbClr val="000000"/>
                </a:solidFill>
                <a:latin typeface="Times New Roman" panose="02020603050405020304" pitchFamily="18" charset="0"/>
                <a:cs typeface="Times New Roman" panose="02020603050405020304" pitchFamily="18" charset="0"/>
              </a:rPr>
              <a:t>b</a:t>
            </a: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VN" sz="3200" b="1" i="0" u="sng"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hiện</a:t>
            </a:r>
            <a:endPar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62279704-C36E-CE44-AC3F-EE6D290CA4EE}"/>
              </a:ext>
            </a:extLst>
          </p:cNvPr>
          <p:cNvSpPr/>
          <p:nvPr/>
        </p:nvSpPr>
        <p:spPr>
          <a:xfrm>
            <a:off x="846258" y="315446"/>
            <a:ext cx="8813085" cy="1200329"/>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 </a:t>
            </a:r>
            <a:r>
              <a:rPr lang="vi-VN" altLang="en-VN" sz="3600" b="1">
                <a:solidFill>
                  <a:srgbClr val="FF0000"/>
                </a:solidFill>
                <a:latin typeface="Times New Roman" panose="02020603050405020304" pitchFamily="18" charset="0"/>
                <a:cs typeface="Times New Roman" panose="02020603050405020304" pitchFamily="18" charset="0"/>
              </a:rPr>
              <a:t>và sự hình thành chủ nghĩa phát xít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513346" y="2458226"/>
            <a:ext cx="707456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spcBef>
                <a:spcPts val="0"/>
              </a:spcBef>
              <a:spcAft>
                <a:spcPts val="0"/>
              </a:spcAft>
              <a:buClrTx/>
              <a:buSzTx/>
              <a:buFontTx/>
              <a:buChar char="-"/>
              <a:tabLst/>
              <a:defRPr/>
            </a:pP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Cuộc đại suy thoái đã tàn phá nặng nề nền kinh tế và gây ra những hậu quả nghiêm trọng về xã hội ở các nước </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bản chủ nghĩa</a:t>
            </a:r>
            <a:r>
              <a:rPr lang="en-US" altLang="en-VN" sz="3200">
                <a:solidFill>
                  <a:srgbClr val="000000"/>
                </a:solidFill>
                <a:latin typeface="Times New Roman" panose="02020603050405020304" pitchFamily="18" charset="0"/>
                <a:cs typeface="Times New Roman" panose="02020603050405020304" pitchFamily="18" charset="0"/>
              </a:rPr>
              <a:t> </a:t>
            </a:r>
            <a:r>
              <a:rPr lang="vi-VN" altLang="en-VN" sz="3200">
                <a:solidFill>
                  <a:srgbClr val="000000"/>
                </a:solidFill>
                <a:latin typeface="Times New Roman" panose="02020603050405020304" pitchFamily="18" charset="0"/>
                <a:cs typeface="Times New Roman" panose="02020603050405020304" pitchFamily="18" charset="0"/>
              </a:rPr>
              <a:t>như </a:t>
            </a:r>
            <a:r>
              <a:rPr lang="en-US" altLang="en-VN" sz="3200">
                <a:solidFill>
                  <a:srgbClr val="000000"/>
                </a:solidFill>
                <a:latin typeface="Times New Roman" panose="02020603050405020304" pitchFamily="18" charset="0"/>
                <a:cs typeface="Times New Roman" panose="02020603050405020304" pitchFamily="18" charset="0"/>
              </a:rPr>
              <a:t>tình trạng thiếu việc làm, giá cả đắt đỏ…</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Nêu các biểu hiện của cuộc khủng hoảng</a:t>
              </a: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71022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4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13">
            <a:extLst>
              <a:ext uri="{FF2B5EF4-FFF2-40B4-BE49-F238E27FC236}">
                <a16:creationId xmlns:a16="http://schemas.microsoft.com/office/drawing/2014/main" id="{62279704-C36E-CE44-AC3F-EE6D290CA4EE}"/>
              </a:ext>
            </a:extLst>
          </p:cNvPr>
          <p:cNvSpPr/>
          <p:nvPr/>
        </p:nvSpPr>
        <p:spPr>
          <a:xfrm>
            <a:off x="345388" y="47011"/>
            <a:ext cx="10189261" cy="1200329"/>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 </a:t>
            </a:r>
            <a:r>
              <a:rPr lang="vi-VN" altLang="en-VN" sz="3600" b="1">
                <a:solidFill>
                  <a:srgbClr val="FF0000"/>
                </a:solidFill>
                <a:latin typeface="Times New Roman" panose="02020603050405020304" pitchFamily="18" charset="0"/>
                <a:cs typeface="Times New Roman" panose="02020603050405020304" pitchFamily="18" charset="0"/>
              </a:rPr>
              <a:t>và sự hình thành chủ nghĩa phát xít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0" y="5733771"/>
            <a:ext cx="74396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spcBef>
                <a:spcPts val="0"/>
              </a:spcBef>
              <a:spcAft>
                <a:spcPts val="0"/>
              </a:spcAft>
              <a:buClrTx/>
              <a:buSzTx/>
              <a:buFontTx/>
              <a:buChar char="-"/>
              <a:tabLst>
                <a:tab pos="4400550" algn="l"/>
              </a:tabLst>
              <a:defRPr/>
            </a:pPr>
            <a:r>
              <a:rPr kumimoji="0" lang="en-US" altLang="en-VN" sz="320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Thể hiện quy mô tác động </a:t>
            </a:r>
            <a:r>
              <a:rPr lang="en-US" altLang="en-VN" sz="3200">
                <a:solidFill>
                  <a:srgbClr val="FF0000"/>
                </a:solidFill>
                <a:latin typeface="Times New Roman" panose="02020603050405020304" pitchFamily="18" charset="0"/>
                <a:cs typeface="Times New Roman" panose="02020603050405020304" pitchFamily="18" charset="0"/>
                <a:sym typeface="Wingdings" pitchFamily="2" charset="2"/>
              </a:rPr>
              <a:t>đến việc làm ở các nước tư bản chủ nghĩa</a:t>
            </a:r>
            <a:endParaRPr kumimoji="0" lang="en-US" altLang="en-VN" sz="32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904708"/>
              <a:ext cx="2510023" cy="20914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anose="02020603050405020304" pitchFamily="18" charset="0"/>
                  <a:cs typeface="Times New Roman" panose="02020603050405020304" pitchFamily="18" charset="0"/>
                </a:rPr>
                <a:t>Các tư liệu 2.4 thể hiện khía cạnh nào của cuộc khủng hoảng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3</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pic>
        <p:nvPicPr>
          <p:cNvPr id="3" name="Picture 2">
            <a:extLst>
              <a:ext uri="{FF2B5EF4-FFF2-40B4-BE49-F238E27FC236}">
                <a16:creationId xmlns:a16="http://schemas.microsoft.com/office/drawing/2014/main" id="{CF60A699-6F8D-A135-CA09-B7C10540ECCD}"/>
              </a:ext>
            </a:extLst>
          </p:cNvPr>
          <p:cNvPicPr>
            <a:picLocks noChangeAspect="1"/>
          </p:cNvPicPr>
          <p:nvPr/>
        </p:nvPicPr>
        <p:blipFill>
          <a:blip r:embed="rId4"/>
          <a:stretch>
            <a:fillRect/>
          </a:stretch>
        </p:blipFill>
        <p:spPr>
          <a:xfrm>
            <a:off x="298253" y="1288912"/>
            <a:ext cx="7151057" cy="4280176"/>
          </a:xfrm>
          <a:prstGeom prst="rect">
            <a:avLst/>
          </a:prstGeom>
        </p:spPr>
      </p:pic>
    </p:spTree>
    <p:extLst>
      <p:ext uri="{BB962C8B-B14F-4D97-AF65-F5344CB8AC3E}">
        <p14:creationId xmlns:p14="http://schemas.microsoft.com/office/powerpoint/2010/main" val="239062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8" name="Google Shape;138;p19"/>
          <p:cNvSpPr/>
          <p:nvPr/>
        </p:nvSpPr>
        <p:spPr>
          <a:xfrm>
            <a:off x="10740237" y="390235"/>
            <a:ext cx="1061556" cy="106154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D864FF63-4DC1-D447-999D-EC154D1FDC11}"/>
              </a:ext>
            </a:extLst>
          </p:cNvPr>
          <p:cNvSpPr/>
          <p:nvPr/>
        </p:nvSpPr>
        <p:spPr>
          <a:xfrm>
            <a:off x="641181" y="441986"/>
            <a:ext cx="8813085" cy="1077218"/>
          </a:xfrm>
          <a:prstGeom prst="rect">
            <a:avLst/>
          </a:prstGeom>
        </p:spPr>
        <p:txBody>
          <a:bodyPr wrap="square">
            <a:spAutoFit/>
          </a:bodyPr>
          <a:lstStyle/>
          <a:p>
            <a:pPr marL="514350" lvl="0" indent="-514350" fontAlgn="base">
              <a:spcBef>
                <a:spcPct val="0"/>
              </a:spcBef>
              <a:spcAft>
                <a:spcPct val="0"/>
              </a:spcAft>
              <a:defRPr/>
            </a:pPr>
            <a:r>
              <a:rPr lang="en-US" altLang="en-VN" sz="3200" b="1">
                <a:solidFill>
                  <a:srgbClr val="FF0000"/>
                </a:solidFill>
                <a:latin typeface="Times New Roman" panose="02020603050405020304" pitchFamily="18" charset="0"/>
                <a:cs typeface="Times New Roman" panose="02020603050405020304" pitchFamily="18" charset="0"/>
              </a:rPr>
              <a:t>2. </a:t>
            </a:r>
            <a:r>
              <a:rPr lang="vi-VN" altLang="en-VN" sz="32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200" b="1">
                <a:solidFill>
                  <a:srgbClr val="FF0000"/>
                </a:solidFill>
                <a:latin typeface="Times New Roman" panose="02020603050405020304" pitchFamily="18" charset="0"/>
                <a:cs typeface="Times New Roman" panose="02020603050405020304" pitchFamily="18" charset="0"/>
              </a:rPr>
              <a:t>(</a:t>
            </a:r>
            <a:r>
              <a:rPr lang="vi-VN" altLang="en-VN" sz="3200" b="1">
                <a:solidFill>
                  <a:srgbClr val="FF0000"/>
                </a:solidFill>
                <a:latin typeface="Times New Roman" panose="02020603050405020304" pitchFamily="18" charset="0"/>
                <a:cs typeface="Times New Roman" panose="02020603050405020304" pitchFamily="18" charset="0"/>
              </a:rPr>
              <a:t>1929</a:t>
            </a:r>
            <a:r>
              <a:rPr lang="en-US" altLang="en-VN" sz="3200" b="1">
                <a:solidFill>
                  <a:srgbClr val="FF0000"/>
                </a:solidFill>
                <a:latin typeface="Times New Roman" panose="02020603050405020304" pitchFamily="18" charset="0"/>
                <a:cs typeface="Times New Roman" panose="02020603050405020304" pitchFamily="18" charset="0"/>
              </a:rPr>
              <a:t> - </a:t>
            </a:r>
            <a:r>
              <a:rPr lang="vi-VN" altLang="en-VN" sz="3200" b="1">
                <a:solidFill>
                  <a:srgbClr val="FF0000"/>
                </a:solidFill>
                <a:latin typeface="Times New Roman" panose="02020603050405020304" pitchFamily="18" charset="0"/>
                <a:cs typeface="Times New Roman" panose="02020603050405020304" pitchFamily="18" charset="0"/>
              </a:rPr>
              <a:t>1933</a:t>
            </a:r>
            <a:r>
              <a:rPr lang="en-US" altLang="en-VN" sz="3200" b="1">
                <a:solidFill>
                  <a:srgbClr val="FF0000"/>
                </a:solidFill>
                <a:latin typeface="Times New Roman" panose="02020603050405020304" pitchFamily="18" charset="0"/>
                <a:cs typeface="Times New Roman" panose="02020603050405020304" pitchFamily="18" charset="0"/>
              </a:rPr>
              <a:t>) </a:t>
            </a:r>
            <a:r>
              <a:rPr lang="vi-VN" altLang="en-VN" sz="3200" b="1">
                <a:solidFill>
                  <a:srgbClr val="FF0000"/>
                </a:solidFill>
                <a:latin typeface="Times New Roman" panose="02020603050405020304" pitchFamily="18" charset="0"/>
                <a:cs typeface="Times New Roman" panose="02020603050405020304" pitchFamily="18" charset="0"/>
              </a:rPr>
              <a:t>và sự hình thành chủ nghĩa phát xít</a:t>
            </a:r>
            <a:endParaRPr lang="en-US" altLang="en-VN" sz="32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48A4A632-C050-8A44-8E64-65409C1CD8ED}"/>
              </a:ext>
            </a:extLst>
          </p:cNvPr>
          <p:cNvSpPr txBox="1">
            <a:spLocks noChangeArrowheads="1"/>
          </p:cNvSpPr>
          <p:nvPr/>
        </p:nvSpPr>
        <p:spPr bwMode="auto">
          <a:xfrm>
            <a:off x="710766" y="1527766"/>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VN" sz="3200" b="1" noProof="0" dirty="0">
                <a:solidFill>
                  <a:srgbClr val="000000"/>
                </a:solidFill>
                <a:latin typeface="Times New Roman" panose="02020603050405020304" pitchFamily="18" charset="0"/>
                <a:cs typeface="Times New Roman" panose="02020603050405020304" pitchFamily="18" charset="0"/>
              </a:rPr>
              <a:t>c</a:t>
            </a: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id="{0FFBF192-BEDC-8147-88EE-B640EFEE9E0E}"/>
              </a:ext>
            </a:extLst>
          </p:cNvPr>
          <p:cNvSpPr txBox="1">
            <a:spLocks noChangeArrowheads="1"/>
          </p:cNvSpPr>
          <p:nvPr/>
        </p:nvSpPr>
        <p:spPr bwMode="auto">
          <a:xfrm>
            <a:off x="498539" y="2429131"/>
            <a:ext cx="666623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3200">
                <a:solidFill>
                  <a:srgbClr val="000000"/>
                </a:solidFill>
                <a:latin typeface="Times New Roman" panose="02020603050405020304" pitchFamily="18" charset="0"/>
                <a:cs typeface="Times New Roman" panose="02020603050405020304" pitchFamily="18" charset="0"/>
              </a:rPr>
              <a:t>H</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àng chục triệu người thất nghiệp nhiều nhà máy nông trại bị phá sản</a:t>
            </a: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3200">
                <a:solidFill>
                  <a:srgbClr val="000000"/>
                </a:solidFill>
                <a:latin typeface="Times New Roman" panose="02020603050405020304" pitchFamily="18" charset="0"/>
                <a:cs typeface="Times New Roman" panose="02020603050405020304" pitchFamily="18" charset="0"/>
              </a:rPr>
              <a:t>C</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uộc đại suy thoái đã tàn phá n</a:t>
            </a:r>
            <a:r>
              <a:rPr lang="en-US" altLang="en-VN" sz="3200" noProof="0">
                <a:solidFill>
                  <a:srgbClr val="000000"/>
                </a:solidFill>
                <a:latin typeface="Times New Roman" panose="02020603050405020304" pitchFamily="18" charset="0"/>
                <a:cs typeface="Times New Roman" panose="02020603050405020304" pitchFamily="18" charset="0"/>
              </a:rPr>
              <a:t>ặ</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ng nề nền kinh tế và gây ra những hậu quả nghiêm trọng về mặt xã hội ở các nước t</a:t>
            </a:r>
            <a:r>
              <a:rPr lang="en-US" altLang="en-VN" sz="3200">
                <a:solidFill>
                  <a:srgbClr val="000000"/>
                </a:solidFill>
                <a:latin typeface="Times New Roman" panose="02020603050405020304" pitchFamily="18" charset="0"/>
                <a:cs typeface="Times New Roman" panose="02020603050405020304" pitchFamily="18" charset="0"/>
              </a:rPr>
              <a:t>ư</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b</a:t>
            </a:r>
            <a:r>
              <a:rPr lang="en-US" altLang="en-VN" sz="3200">
                <a:solidFill>
                  <a:srgbClr val="000000"/>
                </a:solidFill>
                <a:latin typeface="Times New Roman" panose="02020603050405020304" pitchFamily="18" charset="0"/>
                <a:cs typeface="Times New Roman" panose="02020603050405020304" pitchFamily="18" charset="0"/>
              </a:rPr>
              <a:t>ả</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Chủ nghĩa</a:t>
            </a:r>
            <a:r>
              <a:rPr kumimoji="0" lang="en-US" altLang="en-VN" sz="3200" b="0" i="0"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phát xít hình thành.</a:t>
            </a:r>
            <a:endParaRPr kumimoji="0" lang="en-US" altLang="en-VN" sz="3200" b="0" i="0"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684B34A-C54F-2A41-9AE2-902BBE9F4BEA}"/>
              </a:ext>
            </a:extLst>
          </p:cNvPr>
          <p:cNvGrpSpPr/>
          <p:nvPr/>
        </p:nvGrpSpPr>
        <p:grpSpPr>
          <a:xfrm>
            <a:off x="7587915" y="1700816"/>
            <a:ext cx="4507832" cy="5266247"/>
            <a:chOff x="7684168" y="1729911"/>
            <a:chExt cx="4507832" cy="5266247"/>
          </a:xfrm>
        </p:grpSpPr>
        <p:sp>
          <p:nvSpPr>
            <p:cNvPr id="18" name="Rectangle 17">
              <a:extLst>
                <a:ext uri="{FF2B5EF4-FFF2-40B4-BE49-F238E27FC236}">
                  <a16:creationId xmlns:a16="http://schemas.microsoft.com/office/drawing/2014/main" id="{9ECA403E-B190-9943-A1D4-77E6F053F993}"/>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Picture 4">
              <a:extLst>
                <a:ext uri="{FF2B5EF4-FFF2-40B4-BE49-F238E27FC236}">
                  <a16:creationId xmlns:a16="http://schemas.microsoft.com/office/drawing/2014/main" id="{FE7D4921-95B9-274B-9D40-A6ADEDE84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71F7D1C-C04C-7844-9F4D-A647F15711B4}"/>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hậu</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khủng</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hoảng</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DF4BF158-226C-8744-A56E-563C50DFAA9A}"/>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4</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16" presetClass="entr" presetSubtype="4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15" name="Picture 2" descr="nguoi dan ong that nghiep o mi năm 1929 - 1933">
            <a:extLst>
              <a:ext uri="{FF2B5EF4-FFF2-40B4-BE49-F238E27FC236}">
                <a16:creationId xmlns:a16="http://schemas.microsoft.com/office/drawing/2014/main" id="{FCFB9059-9161-9346-8A75-AE32A3DFD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456840"/>
            <a:ext cx="6096000"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Mot_ba_me_tre_o_bang_Oklahoma_ngoi_cho_viec_tai_California_nam_1937_trong_thoi_khung_hoang_kimh_te_the_gioi_1929-1933">
            <a:extLst>
              <a:ext uri="{FF2B5EF4-FFF2-40B4-BE49-F238E27FC236}">
                <a16:creationId xmlns:a16="http://schemas.microsoft.com/office/drawing/2014/main" id="{C0841AD9-F47C-C442-B5E5-86C530A31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1" y="3276490"/>
            <a:ext cx="6178166" cy="360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Nguoi My xep thanh hang dai cho nhan do cuu te o thanh pho New York nam 1932 trong thoi khung hoang kimh te the gioi 1929-1933">
            <a:extLst>
              <a:ext uri="{FF2B5EF4-FFF2-40B4-BE49-F238E27FC236}">
                <a16:creationId xmlns:a16="http://schemas.microsoft.com/office/drawing/2014/main" id="{5A827153-FA7C-3F46-8576-EB1294D95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4" y="0"/>
            <a:ext cx="6132511"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ngân hàng Mĩ 1929 - 1933">
            <a:extLst>
              <a:ext uri="{FF2B5EF4-FFF2-40B4-BE49-F238E27FC236}">
                <a16:creationId xmlns:a16="http://schemas.microsoft.com/office/drawing/2014/main" id="{01362CFD-7416-F444-A01E-434EBBCE1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88" y="0"/>
            <a:ext cx="6132512"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a:extLst>
              <a:ext uri="{FF2B5EF4-FFF2-40B4-BE49-F238E27FC236}">
                <a16:creationId xmlns:a16="http://schemas.microsoft.com/office/drawing/2014/main" id="{1E699F0F-04AF-4946-A3B7-EC4A5DCBD45E}"/>
              </a:ext>
            </a:extLst>
          </p:cNvPr>
          <p:cNvSpPr txBox="1">
            <a:spLocks noChangeArrowheads="1"/>
          </p:cNvSpPr>
          <p:nvPr/>
        </p:nvSpPr>
        <p:spPr bwMode="auto">
          <a:xfrm>
            <a:off x="3348138" y="3014880"/>
            <a:ext cx="5368309" cy="52322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xếp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chờ</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7">
            <a:extLst>
              <a:ext uri="{FF2B5EF4-FFF2-40B4-BE49-F238E27FC236}">
                <a16:creationId xmlns:a16="http://schemas.microsoft.com/office/drawing/2014/main" id="{E95AFF3C-8310-E243-BB57-30A075BE8500}"/>
              </a:ext>
            </a:extLst>
          </p:cNvPr>
          <p:cNvSpPr txBox="1">
            <a:spLocks noChangeArrowheads="1"/>
          </p:cNvSpPr>
          <p:nvPr/>
        </p:nvSpPr>
        <p:spPr bwMode="auto">
          <a:xfrm>
            <a:off x="3348139" y="6452015"/>
            <a:ext cx="5368309" cy="52322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xin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ăn</a:t>
            </a: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0412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F60D57-2DCE-1540-B377-A70EE895A9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CF49C-5DF3-3849-9E00-18E48C394CFC}" type="slidenum">
              <a:rPr kumimoji="0" lang="en-US" altLang="en-VN"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VN"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5" descr="C:\Users\Admin\Desktop\250px-Lange-MigrantMother02.jpg">
            <a:extLst>
              <a:ext uri="{FF2B5EF4-FFF2-40B4-BE49-F238E27FC236}">
                <a16:creationId xmlns:a16="http://schemas.microsoft.com/office/drawing/2014/main" id="{2FD77807-D5FB-C744-A42B-2AE866587F8E}"/>
              </a:ext>
            </a:extLst>
          </p:cNvPr>
          <p:cNvPicPr>
            <a:picLocks noChangeAspect="1" noChangeArrowheads="1"/>
          </p:cNvPicPr>
          <p:nvPr/>
        </p:nvPicPr>
        <p:blipFill>
          <a:blip r:embed="rId2"/>
          <a:srcRect/>
          <a:stretch>
            <a:fillRect/>
          </a:stretch>
        </p:blipFill>
        <p:spPr bwMode="auto">
          <a:xfrm>
            <a:off x="6132513" y="0"/>
            <a:ext cx="6059486" cy="6858000"/>
          </a:xfrm>
          <a:prstGeom prst="rect">
            <a:avLst/>
          </a:prstGeom>
          <a:noFill/>
          <a:ln w="9525">
            <a:noFill/>
            <a:miter lim="800000"/>
            <a:headEnd/>
            <a:tailEnd/>
          </a:ln>
        </p:spPr>
      </p:pic>
      <p:pic>
        <p:nvPicPr>
          <p:cNvPr id="4" name="Picture 7" descr="Hình ảnh có liên quan">
            <a:extLst>
              <a:ext uri="{FF2B5EF4-FFF2-40B4-BE49-F238E27FC236}">
                <a16:creationId xmlns:a16="http://schemas.microsoft.com/office/drawing/2014/main" id="{41CE0511-6551-3547-91F6-923962462315}"/>
              </a:ext>
            </a:extLst>
          </p:cNvPr>
          <p:cNvPicPr>
            <a:picLocks noChangeAspect="1" noChangeArrowheads="1"/>
          </p:cNvPicPr>
          <p:nvPr/>
        </p:nvPicPr>
        <p:blipFill>
          <a:blip r:embed="rId3"/>
          <a:srcRect/>
          <a:stretch>
            <a:fillRect/>
          </a:stretch>
        </p:blipFill>
        <p:spPr bwMode="auto">
          <a:xfrm>
            <a:off x="1" y="3465513"/>
            <a:ext cx="6059488" cy="3392487"/>
          </a:xfrm>
          <a:prstGeom prst="rect">
            <a:avLst/>
          </a:prstGeom>
          <a:noFill/>
          <a:ln w="9525">
            <a:noFill/>
            <a:miter lim="800000"/>
            <a:headEnd/>
            <a:tailEnd/>
          </a:ln>
        </p:spPr>
      </p:pic>
      <p:pic>
        <p:nvPicPr>
          <p:cNvPr id="5" name="Picture 4" descr="C:\Users\Admin\Desktop\images (3).jpg">
            <a:extLst>
              <a:ext uri="{FF2B5EF4-FFF2-40B4-BE49-F238E27FC236}">
                <a16:creationId xmlns:a16="http://schemas.microsoft.com/office/drawing/2014/main" id="{1816808A-80AA-F740-8FEA-9496D2D4338D}"/>
              </a:ext>
            </a:extLst>
          </p:cNvPr>
          <p:cNvPicPr>
            <a:picLocks noChangeAspect="1" noChangeArrowheads="1"/>
          </p:cNvPicPr>
          <p:nvPr/>
        </p:nvPicPr>
        <p:blipFill>
          <a:blip r:embed="rId4"/>
          <a:srcRect/>
          <a:stretch>
            <a:fillRect/>
          </a:stretch>
        </p:blipFill>
        <p:spPr bwMode="auto">
          <a:xfrm>
            <a:off x="0" y="0"/>
            <a:ext cx="6136417" cy="3392488"/>
          </a:xfrm>
          <a:prstGeom prst="rect">
            <a:avLst/>
          </a:prstGeom>
          <a:noFill/>
          <a:ln w="9525">
            <a:noFill/>
            <a:miter lim="800000"/>
            <a:headEnd/>
            <a:tailEnd/>
          </a:ln>
        </p:spPr>
      </p:pic>
      <p:sp>
        <p:nvSpPr>
          <p:cNvPr id="6" name="TextBox 5">
            <a:extLst>
              <a:ext uri="{FF2B5EF4-FFF2-40B4-BE49-F238E27FC236}">
                <a16:creationId xmlns:a16="http://schemas.microsoft.com/office/drawing/2014/main" id="{4D16A01F-B3BD-CE4C-AFA2-553E3D334819}"/>
              </a:ext>
            </a:extLst>
          </p:cNvPr>
          <p:cNvSpPr txBox="1"/>
          <p:nvPr/>
        </p:nvSpPr>
        <p:spPr>
          <a:xfrm>
            <a:off x="3102770" y="6150114"/>
            <a:ext cx="6059485"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nhân thất nghiệp</a:t>
            </a:r>
          </a:p>
        </p:txBody>
      </p:sp>
      <p:grpSp>
        <p:nvGrpSpPr>
          <p:cNvPr id="7" name="Group 6">
            <a:extLst>
              <a:ext uri="{FF2B5EF4-FFF2-40B4-BE49-F238E27FC236}">
                <a16:creationId xmlns:a16="http://schemas.microsoft.com/office/drawing/2014/main" id="{6BF94193-45A7-B340-B327-531E6DF39A3B}"/>
              </a:ext>
            </a:extLst>
          </p:cNvPr>
          <p:cNvGrpSpPr/>
          <p:nvPr/>
        </p:nvGrpSpPr>
        <p:grpSpPr>
          <a:xfrm>
            <a:off x="0" y="-1"/>
            <a:ext cx="12192000" cy="6858001"/>
            <a:chOff x="304800" y="76200"/>
            <a:chExt cx="8077200" cy="4549957"/>
          </a:xfrm>
        </p:grpSpPr>
        <p:pic>
          <p:nvPicPr>
            <p:cNvPr id="8" name="Picture 2" descr="hau qua kkkT">
              <a:extLst>
                <a:ext uri="{FF2B5EF4-FFF2-40B4-BE49-F238E27FC236}">
                  <a16:creationId xmlns:a16="http://schemas.microsoft.com/office/drawing/2014/main" id="{2FB13B71-F6E2-4A40-B10C-0F7D05690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6200"/>
              <a:ext cx="8077200" cy="454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0E4F357D-910B-8648-9977-4DFC11D19D11}"/>
                </a:ext>
              </a:extLst>
            </p:cNvPr>
            <p:cNvSpPr txBox="1">
              <a:spLocks noChangeArrowheads="1"/>
            </p:cNvSpPr>
            <p:nvPr/>
          </p:nvSpPr>
          <p:spPr bwMode="auto">
            <a:xfrm>
              <a:off x="3160667" y="123444"/>
              <a:ext cx="5221333" cy="347132"/>
            </a:xfrm>
            <a:prstGeom prst="rect">
              <a:avLst/>
            </a:prstGeom>
            <a:solidFill>
              <a:srgbClr val="FFFFFF"/>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Phải</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mang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những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vật</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dụng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trong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gia</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đình</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đi</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bán</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109618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ảnh có liên quan">
            <a:extLst>
              <a:ext uri="{FF2B5EF4-FFF2-40B4-BE49-F238E27FC236}">
                <a16:creationId xmlns:a16="http://schemas.microsoft.com/office/drawing/2014/main" id="{DB6CC2D5-3F9E-0C4B-8CBC-5986265BF0E0}"/>
              </a:ext>
            </a:extLst>
          </p:cNvPr>
          <p:cNvPicPr>
            <a:picLocks noChangeAspect="1" noChangeArrowheads="1"/>
          </p:cNvPicPr>
          <p:nvPr/>
        </p:nvPicPr>
        <p:blipFill>
          <a:blip r:embed="rId2"/>
          <a:srcRect/>
          <a:stretch>
            <a:fillRect/>
          </a:stretch>
        </p:blipFill>
        <p:spPr bwMode="auto">
          <a:xfrm>
            <a:off x="0" y="0"/>
            <a:ext cx="5159829" cy="6826026"/>
          </a:xfrm>
          <a:prstGeom prst="rect">
            <a:avLst/>
          </a:prstGeom>
          <a:noFill/>
        </p:spPr>
      </p:pic>
      <p:sp>
        <p:nvSpPr>
          <p:cNvPr id="5" name="TextBox 4">
            <a:extLst>
              <a:ext uri="{FF2B5EF4-FFF2-40B4-BE49-F238E27FC236}">
                <a16:creationId xmlns:a16="http://schemas.microsoft.com/office/drawing/2014/main" id="{6E34686D-FD5C-9F48-94F3-F361CD0E638E}"/>
              </a:ext>
            </a:extLst>
          </p:cNvPr>
          <p:cNvSpPr txBox="1"/>
          <p:nvPr/>
        </p:nvSpPr>
        <p:spPr>
          <a:xfrm>
            <a:off x="5159829" y="3713628"/>
            <a:ext cx="7032171" cy="3108543"/>
          </a:xfrm>
          <a:prstGeom prst="rect">
            <a:avLst/>
          </a:prstGeom>
          <a:solidFill>
            <a:schemeClr val="accent6">
              <a:lumMod val="20000"/>
              <a:lumOff val="80000"/>
            </a:schemeClr>
          </a:solidFill>
        </p:spPr>
        <p:txBody>
          <a:bodyPr wrap="square" rtlCol="0">
            <a:spAutoFit/>
          </a:bodyPr>
          <a:lstStyle/>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Ở Bắc Kì, nơi tập trung nhiều công nhân, có tới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25 000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người bị sa thải. Số người có việc làm thì đồng lương bị cắt giảm từ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30%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50%.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Cuộc sống của thợ thuyền ngày càng khó khăn.</a:t>
            </a:r>
          </a:p>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Nông dân phải chịu cảnh thuế cao, vay nợ nặng lai, nông phẩm làm ra phải bán với giá thấp.</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biểu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tình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nơi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Picture 2" descr="Kết quả hình ảnh cho việt nam 1929">
            <a:extLst>
              <a:ext uri="{FF2B5EF4-FFF2-40B4-BE49-F238E27FC236}">
                <a16:creationId xmlns:a16="http://schemas.microsoft.com/office/drawing/2014/main" id="{1F63EB10-706B-734B-9248-1B441F8545AC}"/>
              </a:ext>
            </a:extLst>
          </p:cNvPr>
          <p:cNvPicPr>
            <a:picLocks noChangeAspect="1" noChangeArrowheads="1"/>
          </p:cNvPicPr>
          <p:nvPr/>
        </p:nvPicPr>
        <p:blipFill>
          <a:blip r:embed="rId3"/>
          <a:srcRect/>
          <a:stretch>
            <a:fillRect/>
          </a:stretch>
        </p:blipFill>
        <p:spPr bwMode="auto">
          <a:xfrm>
            <a:off x="5159829" y="31973"/>
            <a:ext cx="7032170" cy="3677800"/>
          </a:xfrm>
          <a:prstGeom prst="rect">
            <a:avLst/>
          </a:prstGeom>
          <a:noFill/>
        </p:spPr>
      </p:pic>
    </p:spTree>
    <p:extLst>
      <p:ext uri="{BB962C8B-B14F-4D97-AF65-F5344CB8AC3E}">
        <p14:creationId xmlns:p14="http://schemas.microsoft.com/office/powerpoint/2010/main" val="38141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Kết quả hình ảnh cho cờ phát xít italia">
            <a:extLst>
              <a:ext uri="{FF2B5EF4-FFF2-40B4-BE49-F238E27FC236}">
                <a16:creationId xmlns:a16="http://schemas.microsoft.com/office/drawing/2014/main" id="{31194AC4-F247-C047-ABF9-F62F197F6FBA}"/>
              </a:ext>
            </a:extLst>
          </p:cNvPr>
          <p:cNvPicPr>
            <a:picLocks noChangeAspect="1" noChangeArrowheads="1"/>
          </p:cNvPicPr>
          <p:nvPr/>
        </p:nvPicPr>
        <p:blipFill>
          <a:blip r:embed="rId2"/>
          <a:srcRect/>
          <a:stretch>
            <a:fillRect/>
          </a:stretch>
        </p:blipFill>
        <p:spPr bwMode="auto">
          <a:xfrm>
            <a:off x="0" y="1"/>
            <a:ext cx="4332112" cy="1827262"/>
          </a:xfrm>
          <a:prstGeom prst="rect">
            <a:avLst/>
          </a:prstGeom>
          <a:noFill/>
        </p:spPr>
      </p:pic>
      <p:pic>
        <p:nvPicPr>
          <p:cNvPr id="7" name="Picture 4" descr="Kết quả hình ảnh cho cờ phát xít italia">
            <a:hlinkClick r:id="rId3" action="ppaction://hlinksldjump"/>
            <a:extLst>
              <a:ext uri="{FF2B5EF4-FFF2-40B4-BE49-F238E27FC236}">
                <a16:creationId xmlns:a16="http://schemas.microsoft.com/office/drawing/2014/main" id="{F117DB05-E8DD-604E-B114-AAA1C4EDF252}"/>
              </a:ext>
            </a:extLst>
          </p:cNvPr>
          <p:cNvPicPr>
            <a:picLocks noChangeAspect="1" noChangeArrowheads="1"/>
          </p:cNvPicPr>
          <p:nvPr/>
        </p:nvPicPr>
        <p:blipFill>
          <a:blip r:embed="rId4"/>
          <a:srcRect/>
          <a:stretch>
            <a:fillRect/>
          </a:stretch>
        </p:blipFill>
        <p:spPr bwMode="auto">
          <a:xfrm>
            <a:off x="-2" y="1827263"/>
            <a:ext cx="4332111" cy="2721100"/>
          </a:xfrm>
          <a:prstGeom prst="rect">
            <a:avLst/>
          </a:prstGeom>
          <a:noFill/>
        </p:spPr>
      </p:pic>
      <p:pic>
        <p:nvPicPr>
          <p:cNvPr id="8" name="Picture 6" descr="Kết quả hình ảnh cho cờ phát xít italia">
            <a:extLst>
              <a:ext uri="{FF2B5EF4-FFF2-40B4-BE49-F238E27FC236}">
                <a16:creationId xmlns:a16="http://schemas.microsoft.com/office/drawing/2014/main" id="{0EEF8DA5-B846-4448-AC0B-DD3D76AAD11B}"/>
              </a:ext>
            </a:extLst>
          </p:cNvPr>
          <p:cNvPicPr>
            <a:picLocks noChangeAspect="1" noChangeArrowheads="1"/>
          </p:cNvPicPr>
          <p:nvPr/>
        </p:nvPicPr>
        <p:blipFill>
          <a:blip r:embed="rId5"/>
          <a:srcRect/>
          <a:stretch>
            <a:fillRect/>
          </a:stretch>
        </p:blipFill>
        <p:spPr bwMode="auto">
          <a:xfrm>
            <a:off x="-2" y="4587565"/>
            <a:ext cx="4332111" cy="2358407"/>
          </a:xfrm>
          <a:prstGeom prst="rect">
            <a:avLst/>
          </a:prstGeom>
          <a:noFill/>
        </p:spPr>
      </p:pic>
      <p:grpSp>
        <p:nvGrpSpPr>
          <p:cNvPr id="15" name="Group 14">
            <a:extLst>
              <a:ext uri="{FF2B5EF4-FFF2-40B4-BE49-F238E27FC236}">
                <a16:creationId xmlns:a16="http://schemas.microsoft.com/office/drawing/2014/main" id="{058BC120-34C9-DA49-80FA-39F53A9C9EB3}"/>
              </a:ext>
            </a:extLst>
          </p:cNvPr>
          <p:cNvGrpSpPr/>
          <p:nvPr/>
        </p:nvGrpSpPr>
        <p:grpSpPr>
          <a:xfrm>
            <a:off x="4332109" y="1509823"/>
            <a:ext cx="1800405" cy="2721100"/>
            <a:chOff x="4332109" y="1509823"/>
            <a:chExt cx="1800405" cy="2721100"/>
          </a:xfrm>
        </p:grpSpPr>
        <p:sp>
          <p:nvSpPr>
            <p:cNvPr id="9" name="Rectangle 8">
              <a:extLst>
                <a:ext uri="{FF2B5EF4-FFF2-40B4-BE49-F238E27FC236}">
                  <a16:creationId xmlns:a16="http://schemas.microsoft.com/office/drawing/2014/main" id="{BD4AD2CA-8DBD-2A46-94FC-A32F50CFD8DE}"/>
                </a:ext>
              </a:extLst>
            </p:cNvPr>
            <p:cNvSpPr/>
            <p:nvPr/>
          </p:nvSpPr>
          <p:spPr>
            <a:xfrm>
              <a:off x="4332109" y="1509823"/>
              <a:ext cx="1727379" cy="2721100"/>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23EF61D-304E-DB45-AE93-659497433E7C}"/>
                </a:ext>
              </a:extLst>
            </p:cNvPr>
            <p:cNvSpPr/>
            <p:nvPr/>
          </p:nvSpPr>
          <p:spPr>
            <a:xfrm>
              <a:off x="4332109" y="1908995"/>
              <a:ext cx="1800405"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Phát</a:t>
              </a: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xít</a:t>
              </a:r>
              <a:endPar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pic>
        <p:nvPicPr>
          <p:cNvPr id="11" name="Picture 6" descr="Kết quả hình ảnh cho mỹ">
            <a:extLst>
              <a:ext uri="{FF2B5EF4-FFF2-40B4-BE49-F238E27FC236}">
                <a16:creationId xmlns:a16="http://schemas.microsoft.com/office/drawing/2014/main" id="{2AD25B7B-8A65-1C43-ABBD-BC50A50E016F}"/>
              </a:ext>
            </a:extLst>
          </p:cNvPr>
          <p:cNvPicPr>
            <a:picLocks noChangeAspect="1" noChangeArrowheads="1"/>
          </p:cNvPicPr>
          <p:nvPr/>
        </p:nvPicPr>
        <p:blipFill>
          <a:blip r:embed="rId6"/>
          <a:srcRect t="8658" b="8658"/>
          <a:stretch>
            <a:fillRect/>
          </a:stretch>
        </p:blipFill>
        <p:spPr bwMode="auto">
          <a:xfrm>
            <a:off x="8664218" y="1"/>
            <a:ext cx="3276483" cy="2358408"/>
          </a:xfrm>
          <a:prstGeom prst="rect">
            <a:avLst/>
          </a:prstGeom>
          <a:noFill/>
        </p:spPr>
      </p:pic>
      <p:pic>
        <p:nvPicPr>
          <p:cNvPr id="12" name="Picture 8" descr="Hình ảnh có liên quan">
            <a:extLst>
              <a:ext uri="{FF2B5EF4-FFF2-40B4-BE49-F238E27FC236}">
                <a16:creationId xmlns:a16="http://schemas.microsoft.com/office/drawing/2014/main" id="{CB3BE98F-FBD4-5A4F-8152-E9A74021FF9F}"/>
              </a:ext>
            </a:extLst>
          </p:cNvPr>
          <p:cNvPicPr>
            <a:picLocks noChangeAspect="1" noChangeArrowheads="1"/>
          </p:cNvPicPr>
          <p:nvPr/>
        </p:nvPicPr>
        <p:blipFill>
          <a:blip r:embed="rId7"/>
          <a:srcRect t="2833" b="2833"/>
          <a:stretch>
            <a:fillRect/>
          </a:stretch>
        </p:blipFill>
        <p:spPr bwMode="auto">
          <a:xfrm>
            <a:off x="8001718" y="2422706"/>
            <a:ext cx="4064631" cy="2358408"/>
          </a:xfrm>
          <a:prstGeom prst="rect">
            <a:avLst/>
          </a:prstGeom>
          <a:noFill/>
        </p:spPr>
      </p:pic>
      <p:pic>
        <p:nvPicPr>
          <p:cNvPr id="13" name="Picture 10" descr="Hình ảnh có liên quan">
            <a:extLst>
              <a:ext uri="{FF2B5EF4-FFF2-40B4-BE49-F238E27FC236}">
                <a16:creationId xmlns:a16="http://schemas.microsoft.com/office/drawing/2014/main" id="{4CEDEDC1-9067-364A-A049-7EA75C11D957}"/>
              </a:ext>
            </a:extLst>
          </p:cNvPr>
          <p:cNvPicPr>
            <a:picLocks noChangeAspect="1" noChangeArrowheads="1"/>
          </p:cNvPicPr>
          <p:nvPr/>
        </p:nvPicPr>
        <p:blipFill>
          <a:blip r:embed="rId8"/>
          <a:srcRect/>
          <a:stretch>
            <a:fillRect/>
          </a:stretch>
        </p:blipFill>
        <p:spPr bwMode="auto">
          <a:xfrm>
            <a:off x="8506047" y="4781114"/>
            <a:ext cx="3598658" cy="2118102"/>
          </a:xfrm>
          <a:prstGeom prst="rect">
            <a:avLst/>
          </a:prstGeom>
          <a:noFill/>
        </p:spPr>
      </p:pic>
      <p:grpSp>
        <p:nvGrpSpPr>
          <p:cNvPr id="16" name="Group 15">
            <a:extLst>
              <a:ext uri="{FF2B5EF4-FFF2-40B4-BE49-F238E27FC236}">
                <a16:creationId xmlns:a16="http://schemas.microsoft.com/office/drawing/2014/main" id="{88176523-595B-A041-BC89-2E4A551DC99F}"/>
              </a:ext>
            </a:extLst>
          </p:cNvPr>
          <p:cNvGrpSpPr/>
          <p:nvPr/>
        </p:nvGrpSpPr>
        <p:grpSpPr>
          <a:xfrm>
            <a:off x="6414995" y="1509823"/>
            <a:ext cx="1800405" cy="2721100"/>
            <a:chOff x="4332109" y="1509823"/>
            <a:chExt cx="1800405" cy="2721100"/>
          </a:xfrm>
        </p:grpSpPr>
        <p:sp>
          <p:nvSpPr>
            <p:cNvPr id="17" name="Rectangle 16">
              <a:extLst>
                <a:ext uri="{FF2B5EF4-FFF2-40B4-BE49-F238E27FC236}">
                  <a16:creationId xmlns:a16="http://schemas.microsoft.com/office/drawing/2014/main" id="{05CEADD6-D3A5-7940-8AFB-A428679DA4B2}"/>
                </a:ext>
              </a:extLst>
            </p:cNvPr>
            <p:cNvSpPr/>
            <p:nvPr/>
          </p:nvSpPr>
          <p:spPr>
            <a:xfrm>
              <a:off x="4332109" y="1509823"/>
              <a:ext cx="1727379" cy="27211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4AFAE19-A25B-E141-AACF-7E1721C4F61E}"/>
                </a:ext>
              </a:extLst>
            </p:cNvPr>
            <p:cNvSpPr/>
            <p:nvPr/>
          </p:nvSpPr>
          <p:spPr>
            <a:xfrm>
              <a:off x="4332109" y="1908995"/>
              <a:ext cx="1800405"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Cải</a:t>
              </a:r>
              <a:r>
                <a:rPr kumimoji="0" lang="en-US" sz="6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a:t>
              </a:r>
              <a:endParaRPr kumimoji="0" lang="en-US" sz="6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19" name="Rectangle 18">
            <a:extLst>
              <a:ext uri="{FF2B5EF4-FFF2-40B4-BE49-F238E27FC236}">
                <a16:creationId xmlns:a16="http://schemas.microsoft.com/office/drawing/2014/main" id="{DAE8ECCE-B3E9-6C4F-85BD-C0DD3099C1A1}"/>
              </a:ext>
            </a:extLst>
          </p:cNvPr>
          <p:cNvSpPr/>
          <p:nvPr/>
        </p:nvSpPr>
        <p:spPr>
          <a:xfrm>
            <a:off x="4332109" y="0"/>
            <a:ext cx="439735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D89F39"/>
                  </a:solidFill>
                  <a:prstDash val="solid"/>
                </a:ln>
                <a:solidFill>
                  <a:srgbClr val="FFFFFF"/>
                </a:solidFill>
                <a:effectLst>
                  <a:outerShdw dist="38100" dir="2700000" algn="tl" rotWithShape="0">
                    <a:srgbClr val="D89F39"/>
                  </a:outerShdw>
                </a:effectLst>
                <a:uLnTx/>
                <a:uFillTx/>
                <a:latin typeface="Times New Roman" panose="02020603050405020304" pitchFamily="18" charset="0"/>
                <a:ea typeface="+mn-ea"/>
                <a:cs typeface="Times New Roman" panose="02020603050405020304" pitchFamily="18" charset="0"/>
              </a:rPr>
              <a:t>GIẢI QUYẾT</a:t>
            </a:r>
          </a:p>
        </p:txBody>
      </p:sp>
      <p:grpSp>
        <p:nvGrpSpPr>
          <p:cNvPr id="22" name="Group 21">
            <a:extLst>
              <a:ext uri="{FF2B5EF4-FFF2-40B4-BE49-F238E27FC236}">
                <a16:creationId xmlns:a16="http://schemas.microsoft.com/office/drawing/2014/main" id="{CF7EB803-8428-C145-B570-E6A0D48C4C57}"/>
              </a:ext>
            </a:extLst>
          </p:cNvPr>
          <p:cNvGrpSpPr/>
          <p:nvPr/>
        </p:nvGrpSpPr>
        <p:grpSpPr>
          <a:xfrm>
            <a:off x="4346304" y="4482016"/>
            <a:ext cx="3985892" cy="2270435"/>
            <a:chOff x="4346304" y="4482016"/>
            <a:chExt cx="3985892" cy="2270435"/>
          </a:xfrm>
        </p:grpSpPr>
        <p:sp>
          <p:nvSpPr>
            <p:cNvPr id="20" name="Preparation 19">
              <a:extLst>
                <a:ext uri="{FF2B5EF4-FFF2-40B4-BE49-F238E27FC236}">
                  <a16:creationId xmlns:a16="http://schemas.microsoft.com/office/drawing/2014/main" id="{534D4A61-B747-0040-B060-6600CA4D9A07}"/>
                </a:ext>
              </a:extLst>
            </p:cNvPr>
            <p:cNvSpPr/>
            <p:nvPr/>
          </p:nvSpPr>
          <p:spPr>
            <a:xfrm>
              <a:off x="4346304" y="4482016"/>
              <a:ext cx="3985892" cy="2270435"/>
            </a:xfrm>
            <a:prstGeom prst="flowChartPreparation">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9DFACA5D-5013-3D43-8368-E5B130058A60}"/>
                </a:ext>
              </a:extLst>
            </p:cNvPr>
            <p:cNvSpPr/>
            <p:nvPr/>
          </p:nvSpPr>
          <p:spPr>
            <a:xfrm>
              <a:off x="4656084" y="4781114"/>
              <a:ext cx="324161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Tại sao lại có sự khác nhau cách giải quyết trước khủng hoảng kinh tế?</a:t>
              </a:r>
            </a:p>
          </p:txBody>
        </p:sp>
      </p:grpSp>
    </p:spTree>
    <p:extLst>
      <p:ext uri="{BB962C8B-B14F-4D97-AF65-F5344CB8AC3E}">
        <p14:creationId xmlns:p14="http://schemas.microsoft.com/office/powerpoint/2010/main" val="182349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out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out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3"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3)">
                                          <p:cBhvr>
                                            <p:cTn id="4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out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out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3"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3)">
                                          <p:cBhvr>
                                            <p:cTn id="4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A289C-42B5-C684-2231-41B78529F61E}"/>
              </a:ext>
            </a:extLst>
          </p:cNvPr>
          <p:cNvSpPr txBox="1"/>
          <p:nvPr/>
        </p:nvSpPr>
        <p:spPr>
          <a:xfrm>
            <a:off x="676275" y="1596085"/>
            <a:ext cx="5143500"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Mĩ - Anh - Pháp: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Tiến hành cải cách kinh tế - xã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Nguyên nhân: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Có nhiều thuộc địa, thị trường; truyền thống dân chủ tư sản.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Tiêu biểu: “Chính sách mới” của Mĩ.*</a:t>
            </a:r>
          </a:p>
        </p:txBody>
      </p:sp>
      <p:sp>
        <p:nvSpPr>
          <p:cNvPr id="5" name="TextBox 4">
            <a:extLst>
              <a:ext uri="{FF2B5EF4-FFF2-40B4-BE49-F238E27FC236}">
                <a16:creationId xmlns:a16="http://schemas.microsoft.com/office/drawing/2014/main" id="{95901DA6-EE8A-EDAA-D38D-74553F22A59D}"/>
              </a:ext>
            </a:extLst>
          </p:cNvPr>
          <p:cNvSpPr txBox="1"/>
          <p:nvPr/>
        </p:nvSpPr>
        <p:spPr>
          <a:xfrm>
            <a:off x="6250683" y="1639595"/>
            <a:ext cx="5581650"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Đức - Italia - Nhật Bản:</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Tiến hành phát xít hóa bộ máy nhà nước.</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Nguyên nhân: </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K</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hông có hoặc có ít thuộc địa; thiếu vốn, nguyên liệu, thị trường tiêu thụ</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 những quốc gia có truyền thống quân phiệt hiếu chiến</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782322B8-62E9-8FA0-8640-C201118BE957}"/>
              </a:ext>
            </a:extLst>
          </p:cNvPr>
          <p:cNvSpPr/>
          <p:nvPr/>
        </p:nvSpPr>
        <p:spPr>
          <a:xfrm>
            <a:off x="4303534" y="275935"/>
            <a:ext cx="439735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D89F39"/>
                  </a:solidFill>
                  <a:prstDash val="solid"/>
                </a:ln>
                <a:solidFill>
                  <a:srgbClr val="FFFFFF"/>
                </a:solidFill>
                <a:effectLst>
                  <a:outerShdw dist="38100" dir="2700000" algn="tl" rotWithShape="0">
                    <a:srgbClr val="D89F39"/>
                  </a:outerShdw>
                </a:effectLst>
                <a:uLnTx/>
                <a:uFillTx/>
                <a:latin typeface="Times New Roman" panose="02020603050405020304" pitchFamily="18" charset="0"/>
                <a:ea typeface="+mn-ea"/>
                <a:cs typeface="Times New Roman" panose="02020603050405020304" pitchFamily="18" charset="0"/>
              </a:rPr>
              <a:t>GIẢI QUYẾT</a:t>
            </a:r>
          </a:p>
        </p:txBody>
      </p:sp>
      <p:sp>
        <p:nvSpPr>
          <p:cNvPr id="7" name="Arrow: Down 6">
            <a:extLst>
              <a:ext uri="{FF2B5EF4-FFF2-40B4-BE49-F238E27FC236}">
                <a16:creationId xmlns:a16="http://schemas.microsoft.com/office/drawing/2014/main" id="{01C45FB4-F782-DECF-2072-B96575AFFB9F}"/>
              </a:ext>
            </a:extLst>
          </p:cNvPr>
          <p:cNvSpPr/>
          <p:nvPr/>
        </p:nvSpPr>
        <p:spPr>
          <a:xfrm>
            <a:off x="5982841" y="1076325"/>
            <a:ext cx="389386" cy="564938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4" descr="Kết quả hình ảnh cho cờ phát xít italia">
            <a:hlinkClick r:id="rId2" action="ppaction://hlinksldjump"/>
            <a:extLst>
              <a:ext uri="{FF2B5EF4-FFF2-40B4-BE49-F238E27FC236}">
                <a16:creationId xmlns:a16="http://schemas.microsoft.com/office/drawing/2014/main" id="{1E1CBC81-D23E-F572-24E5-1937432F25C0}"/>
              </a:ext>
            </a:extLst>
          </p:cNvPr>
          <p:cNvPicPr>
            <a:picLocks noChangeAspect="1" noChangeArrowheads="1"/>
          </p:cNvPicPr>
          <p:nvPr/>
        </p:nvPicPr>
        <p:blipFill>
          <a:blip r:embed="rId3"/>
          <a:srcRect/>
          <a:stretch>
            <a:fillRect/>
          </a:stretch>
        </p:blipFill>
        <p:spPr bwMode="auto">
          <a:xfrm>
            <a:off x="9376023" y="0"/>
            <a:ext cx="2724152" cy="1711103"/>
          </a:xfrm>
          <a:prstGeom prst="ellipse">
            <a:avLst/>
          </a:prstGeom>
          <a:noFill/>
        </p:spPr>
      </p:pic>
      <p:pic>
        <p:nvPicPr>
          <p:cNvPr id="9" name="Picture 6" descr="Kết quả hình ảnh cho mỹ">
            <a:extLst>
              <a:ext uri="{FF2B5EF4-FFF2-40B4-BE49-F238E27FC236}">
                <a16:creationId xmlns:a16="http://schemas.microsoft.com/office/drawing/2014/main" id="{6B53B3BA-8183-A422-0424-AA3307646D9E}"/>
              </a:ext>
            </a:extLst>
          </p:cNvPr>
          <p:cNvPicPr>
            <a:picLocks noChangeAspect="1" noChangeArrowheads="1"/>
          </p:cNvPicPr>
          <p:nvPr/>
        </p:nvPicPr>
        <p:blipFill>
          <a:blip r:embed="rId4"/>
          <a:srcRect t="8658" b="8658"/>
          <a:stretch>
            <a:fillRect/>
          </a:stretch>
        </p:blipFill>
        <p:spPr bwMode="auto">
          <a:xfrm>
            <a:off x="97559" y="-43509"/>
            <a:ext cx="2277851" cy="1639594"/>
          </a:xfrm>
          <a:prstGeom prst="rect">
            <a:avLst/>
          </a:prstGeom>
          <a:noFill/>
        </p:spPr>
      </p:pic>
      <p:pic>
        <p:nvPicPr>
          <p:cNvPr id="2" name="Picture 1">
            <a:extLst>
              <a:ext uri="{FF2B5EF4-FFF2-40B4-BE49-F238E27FC236}">
                <a16:creationId xmlns:a16="http://schemas.microsoft.com/office/drawing/2014/main" id="{0A097356-AD19-BC09-B7EB-26F2AF5B837A}"/>
              </a:ext>
            </a:extLst>
          </p:cNvPr>
          <p:cNvPicPr>
            <a:picLocks noChangeAspect="1"/>
          </p:cNvPicPr>
          <p:nvPr/>
        </p:nvPicPr>
        <p:blipFill>
          <a:blip r:embed="rId5"/>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23805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0C99D-386A-3B43-A68C-695158E90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594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81C4C5EA-2911-A148-BD0A-DECAC4348FEE}"/>
              </a:ext>
            </a:extLst>
          </p:cNvPr>
          <p:cNvSpPr txBox="1">
            <a:spLocks noChangeArrowheads="1"/>
          </p:cNvSpPr>
          <p:nvPr/>
        </p:nvSpPr>
        <p:spPr bwMode="auto">
          <a:xfrm>
            <a:off x="-2" y="5791200"/>
            <a:ext cx="60594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Tổng</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thống</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Hin-đen-bua</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trao</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quyền</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thủ</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tướng</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Hit-le </a:t>
            </a:r>
            <a:r>
              <a:rPr kumimoji="0" lang="en-US" altLang="en-VN" sz="2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ngày</a:t>
            </a:r>
            <a:r>
              <a:rPr kumimoji="0" lang="en-US" altLang="en-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30/1/1933</a:t>
            </a:r>
          </a:p>
        </p:txBody>
      </p:sp>
      <p:pic>
        <p:nvPicPr>
          <p:cNvPr id="36866" name="Picture 2" descr="Hitler là ai? Chân dung 1 ông trùm PXĐ độc tài cái chết ẩn ý">
            <a:extLst>
              <a:ext uri="{FF2B5EF4-FFF2-40B4-BE49-F238E27FC236}">
                <a16:creationId xmlns:a16="http://schemas.microsoft.com/office/drawing/2014/main" id="{230068C7-786D-1846-84AB-8D4B4AB8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59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14:bounceEnd="50000">
                                          <p:cBhvr additive="base">
                                            <p:cTn id="7" dur="500" fill="hold"/>
                                            <p:tgtEl>
                                              <p:spTgt spid="3686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686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ppt_x"/>
                                              </p:val>
                                            </p:tav>
                                            <p:tav tm="100000">
                                              <p:val>
                                                <p:strVal val="#ppt_x"/>
                                              </p:val>
                                            </p:tav>
                                          </p:tavLst>
                                        </p:anim>
                                        <p:anim calcmode="lin" valueType="num">
                                          <p:cBhvr additive="base">
                                            <p:cTn id="8" dur="500" fill="hold"/>
                                            <p:tgtEl>
                                              <p:spTgt spid="3686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887042" y="0"/>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4">
            <a:extLst>
              <a:ext uri="{FF2B5EF4-FFF2-40B4-BE49-F238E27FC236}">
                <a16:creationId xmlns:a16="http://schemas.microsoft.com/office/drawing/2014/main" id="{68BE1156-F3F7-473E-D09C-C281825D3FBB}"/>
              </a:ext>
            </a:extLst>
          </p:cNvPr>
          <p:cNvSpPr txBox="1">
            <a:spLocks noChangeArrowheads="1"/>
          </p:cNvSpPr>
          <p:nvPr/>
        </p:nvSpPr>
        <p:spPr bwMode="auto">
          <a:xfrm>
            <a:off x="474838" y="926514"/>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lvl="0" indent="-514350" fontAlgn="base">
              <a:spcBef>
                <a:spcPct val="0"/>
              </a:spcBef>
              <a:spcAft>
                <a:spcPct val="0"/>
              </a:spcAft>
              <a:defRPr/>
            </a:pPr>
            <a:r>
              <a:rPr lang="en-US" altLang="en-VN" sz="3200" b="1">
                <a:solidFill>
                  <a:srgbClr val="FF0000"/>
                </a:solidFill>
                <a:latin typeface="Times New Roman" panose="02020603050405020304" pitchFamily="18" charset="0"/>
                <a:cs typeface="Times New Roman" panose="02020603050405020304" pitchFamily="18" charset="0"/>
              </a:rPr>
              <a:t>2. </a:t>
            </a:r>
            <a:r>
              <a:rPr lang="vi-VN" altLang="en-VN" sz="32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200" b="1">
                <a:solidFill>
                  <a:srgbClr val="FF0000"/>
                </a:solidFill>
                <a:latin typeface="Times New Roman" panose="02020603050405020304" pitchFamily="18" charset="0"/>
                <a:cs typeface="Times New Roman" panose="02020603050405020304" pitchFamily="18" charset="0"/>
              </a:rPr>
              <a:t>(</a:t>
            </a:r>
            <a:r>
              <a:rPr lang="vi-VN" altLang="en-VN" sz="3200" b="1">
                <a:solidFill>
                  <a:srgbClr val="FF0000"/>
                </a:solidFill>
                <a:latin typeface="Times New Roman" panose="02020603050405020304" pitchFamily="18" charset="0"/>
                <a:cs typeface="Times New Roman" panose="02020603050405020304" pitchFamily="18" charset="0"/>
              </a:rPr>
              <a:t>1929</a:t>
            </a:r>
            <a:r>
              <a:rPr lang="en-US" altLang="en-VN" sz="3200" b="1">
                <a:solidFill>
                  <a:srgbClr val="FF0000"/>
                </a:solidFill>
                <a:latin typeface="Times New Roman" panose="02020603050405020304" pitchFamily="18" charset="0"/>
                <a:cs typeface="Times New Roman" panose="02020603050405020304" pitchFamily="18" charset="0"/>
              </a:rPr>
              <a:t> - </a:t>
            </a:r>
            <a:r>
              <a:rPr lang="vi-VN" altLang="en-VN" sz="3200" b="1">
                <a:solidFill>
                  <a:srgbClr val="FF0000"/>
                </a:solidFill>
                <a:latin typeface="Times New Roman" panose="02020603050405020304" pitchFamily="18" charset="0"/>
                <a:cs typeface="Times New Roman" panose="02020603050405020304" pitchFamily="18" charset="0"/>
              </a:rPr>
              <a:t>1933</a:t>
            </a:r>
            <a:r>
              <a:rPr lang="en-US" altLang="en-VN" sz="3200" b="1">
                <a:solidFill>
                  <a:srgbClr val="FF0000"/>
                </a:solidFill>
                <a:latin typeface="Times New Roman" panose="02020603050405020304" pitchFamily="18" charset="0"/>
                <a:cs typeface="Times New Roman" panose="02020603050405020304" pitchFamily="18" charset="0"/>
              </a:rPr>
              <a:t>) </a:t>
            </a:r>
            <a:r>
              <a:rPr lang="vi-VN" altLang="en-VN" sz="3200" b="1">
                <a:solidFill>
                  <a:srgbClr val="FF0000"/>
                </a:solidFill>
                <a:latin typeface="Times New Roman" panose="02020603050405020304" pitchFamily="18" charset="0"/>
                <a:cs typeface="Times New Roman" panose="02020603050405020304" pitchFamily="18" charset="0"/>
              </a:rPr>
              <a:t>và sự hình thành chủ nghĩa phát xít</a:t>
            </a:r>
            <a:endParaRPr lang="en-US" altLang="en-VN" sz="3200" b="1" u="sng"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ACFBAD9-6D57-D6E5-6594-39FA2CAA470F}"/>
              </a:ext>
            </a:extLst>
          </p:cNvPr>
          <p:cNvSpPr txBox="1"/>
          <p:nvPr/>
        </p:nvSpPr>
        <p:spPr>
          <a:xfrm>
            <a:off x="474839" y="1952675"/>
            <a:ext cx="11031359" cy="1077218"/>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a) Nguyên nhân: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Sản xuất ồ ạt, chạy đua theo lợi nhuận =&gt; “cung” vượt quá “cầu”.</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4ED1341-FFC0-FB20-3D61-CCBA7836B811}"/>
              </a:ext>
            </a:extLst>
          </p:cNvPr>
          <p:cNvSpPr txBox="1"/>
          <p:nvPr/>
        </p:nvSpPr>
        <p:spPr>
          <a:xfrm>
            <a:off x="474838" y="3147141"/>
            <a:ext cx="11031359" cy="1077218"/>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b) Phạm vi, quy mô</a:t>
            </a:r>
            <a:r>
              <a:rPr lang="en-US" sz="320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Bắt đầu t</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ừ Mĩ, cuộc khủng hoảng nhanh chóng lan rộng ra toàn bộ thế giới tư bản.</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A3D2DA-C992-E699-AAFA-F8F8FBE43BCF}"/>
              </a:ext>
            </a:extLst>
          </p:cNvPr>
          <p:cNvSpPr txBox="1"/>
          <p:nvPr/>
        </p:nvSpPr>
        <p:spPr>
          <a:xfrm>
            <a:off x="474838" y="4343183"/>
            <a:ext cx="11031359" cy="2062103"/>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c) Hậu quả:</a:t>
            </a:r>
            <a:endParaRPr lang="en-US" sz="320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lvl="0" algn="just" defTabSz="914464">
              <a:defRPr/>
            </a:pP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Kinh tế suy thoái nghiêm trọng.</a:t>
            </a:r>
            <a:endPar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lvl="0" algn="just" defTabSz="914464">
              <a:defRPr/>
            </a:pP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 Hàng trăm triệu người thất nghiệp, phong trào đấu tranh của người lao động diễn ra sôi nổi.</a:t>
            </a: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Chủ nghĩa phát xít xuất hiện</a:t>
            </a: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4133004-A1E4-E299-B7BC-6396C4AADB9F}"/>
              </a:ext>
            </a:extLst>
          </p:cNvPr>
          <p:cNvPicPr>
            <a:picLocks noChangeAspect="1"/>
          </p:cNvPicPr>
          <p:nvPr/>
        </p:nvPicPr>
        <p:blipFill>
          <a:blip r:embed="rId3"/>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519410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139342" y="-60343"/>
            <a:ext cx="9573532"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7" name="TextBox 4">
            <a:extLst>
              <a:ext uri="{FF2B5EF4-FFF2-40B4-BE49-F238E27FC236}">
                <a16:creationId xmlns:a16="http://schemas.microsoft.com/office/drawing/2014/main" id="{EFB7345B-6E90-6E4C-9D70-4266F72DEDA2}"/>
              </a:ext>
            </a:extLst>
          </p:cNvPr>
          <p:cNvSpPr txBox="1">
            <a:spLocks noChangeArrowheads="1"/>
          </p:cNvSpPr>
          <p:nvPr/>
        </p:nvSpPr>
        <p:spPr bwMode="auto">
          <a:xfrm>
            <a:off x="-120245" y="911871"/>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và sự thành lập quốc tế</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Cộng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(1919)</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A8193AF7-CC1C-55CA-4262-4BFE11E6DEE4}"/>
              </a:ext>
            </a:extLst>
          </p:cNvPr>
          <p:cNvPicPr>
            <a:picLocks noChangeAspect="1"/>
          </p:cNvPicPr>
          <p:nvPr/>
        </p:nvPicPr>
        <p:blipFill>
          <a:blip r:embed="rId3"/>
          <a:stretch>
            <a:fillRect/>
          </a:stretch>
        </p:blipFill>
        <p:spPr>
          <a:xfrm>
            <a:off x="6296025" y="2438400"/>
            <a:ext cx="5143500" cy="3943350"/>
          </a:xfrm>
          <a:prstGeom prst="roundRect">
            <a:avLst/>
          </a:prstGeom>
        </p:spPr>
      </p:pic>
      <p:sp>
        <p:nvSpPr>
          <p:cNvPr id="13" name="TextBox 12">
            <a:extLst>
              <a:ext uri="{FF2B5EF4-FFF2-40B4-BE49-F238E27FC236}">
                <a16:creationId xmlns:a16="http://schemas.microsoft.com/office/drawing/2014/main" id="{141BB78F-7FE9-B754-23CA-93B6F69EF9AC}"/>
              </a:ext>
            </a:extLst>
          </p:cNvPr>
          <p:cNvSpPr txBox="1"/>
          <p:nvPr/>
        </p:nvSpPr>
        <p:spPr>
          <a:xfrm>
            <a:off x="798082" y="3585693"/>
            <a:ext cx="4762501" cy="2308324"/>
          </a:xfrm>
          <a:prstGeom prst="rect">
            <a:avLst/>
          </a:prstGeom>
          <a:noFill/>
        </p:spPr>
        <p:txBody>
          <a:bodyPr wrap="square">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Hoàn thành phiếu học tập sau về phong trào cách mạng </a:t>
            </a:r>
          </a:p>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(1918 – 1923)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C53E1C3-690A-8B87-152E-E7F4CFEB54C0}"/>
              </a:ext>
            </a:extLst>
          </p:cNvPr>
          <p:cNvPicPr>
            <a:picLocks noChangeAspect="1"/>
          </p:cNvPicPr>
          <p:nvPr/>
        </p:nvPicPr>
        <p:blipFill>
          <a:blip r:embed="rId4"/>
          <a:stretch>
            <a:fillRect/>
          </a:stretch>
        </p:blipFill>
        <p:spPr>
          <a:xfrm>
            <a:off x="11455386" y="6088620"/>
            <a:ext cx="974430" cy="974430"/>
          </a:xfrm>
          <a:prstGeom prst="rect">
            <a:avLst/>
          </a:prstGeom>
        </p:spPr>
      </p:pic>
      <p:sp>
        <p:nvSpPr>
          <p:cNvPr id="3" name="TextBox 4">
            <a:extLst>
              <a:ext uri="{FF2B5EF4-FFF2-40B4-BE49-F238E27FC236}">
                <a16:creationId xmlns:a16="http://schemas.microsoft.com/office/drawing/2014/main" id="{A380C4E8-A79D-940B-FD7F-E81A932A9B69}"/>
              </a:ext>
            </a:extLst>
          </p:cNvPr>
          <p:cNvSpPr txBox="1">
            <a:spLocks noChangeArrowheads="1"/>
          </p:cNvSpPr>
          <p:nvPr/>
        </p:nvSpPr>
        <p:spPr bwMode="auto">
          <a:xfrm>
            <a:off x="62640" y="2020742"/>
            <a:ext cx="62333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 ở các 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bản châu </a:t>
            </a:r>
            <a:r>
              <a:rPr lang="en-US" altLang="en-VN" sz="3200" b="1">
                <a:solidFill>
                  <a:srgbClr val="FF0000"/>
                </a:solidFill>
                <a:latin typeface="Times New Roman" panose="02020603050405020304" pitchFamily="18" charset="0"/>
                <a:cs typeface="Times New Roman" panose="02020603050405020304" pitchFamily="18" charset="0"/>
              </a:rPr>
              <a:t>Â</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u</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5" name="Google Shape;175;p23"/>
          <p:cNvGrpSpPr/>
          <p:nvPr/>
        </p:nvGrpSpPr>
        <p:grpSpPr>
          <a:xfrm>
            <a:off x="342637" y="779089"/>
            <a:ext cx="5382120" cy="5255568"/>
            <a:chOff x="2256567" y="677103"/>
            <a:chExt cx="4036590" cy="3941676"/>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8" name="Google Shape;178;p23"/>
            <p:cNvSpPr/>
            <p:nvPr/>
          </p:nvSpPr>
          <p:spPr>
            <a:xfrm rot="-6598839">
              <a:off x="2887641" y="2346984"/>
              <a:ext cx="1199287" cy="1199287"/>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9" name="Google Shape;179;p23"/>
            <p:cNvSpPr/>
            <p:nvPr/>
          </p:nvSpPr>
          <p:spPr>
            <a:xfrm rot="-6598620">
              <a:off x="4374916" y="913763"/>
              <a:ext cx="1681581" cy="1681581"/>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0" name="Google Shape;180;p23"/>
            <p:cNvSpPr/>
            <p:nvPr/>
          </p:nvSpPr>
          <p:spPr>
            <a:xfrm rot="-6597866">
              <a:off x="2661829" y="2208216"/>
              <a:ext cx="629106" cy="629106"/>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grpSp>
      <p:sp>
        <p:nvSpPr>
          <p:cNvPr id="183" name="Google Shape;183;p23"/>
          <p:cNvSpPr/>
          <p:nvPr/>
        </p:nvSpPr>
        <p:spPr>
          <a:xfrm>
            <a:off x="3263473" y="2297306"/>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2089797" y="1708356"/>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1634885" y="3794004"/>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92" name="Google Shape;192;p23"/>
          <p:cNvSpPr/>
          <p:nvPr/>
        </p:nvSpPr>
        <p:spPr>
          <a:xfrm>
            <a:off x="5183993" y="1463609"/>
            <a:ext cx="1373683" cy="1373683"/>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0869385" y="493110"/>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CB92B7B3-1709-7F45-B79B-E3385AF7471A}"/>
              </a:ext>
            </a:extLst>
          </p:cNvPr>
          <p:cNvSpPr/>
          <p:nvPr/>
        </p:nvSpPr>
        <p:spPr>
          <a:xfrm>
            <a:off x="6772353" y="2423090"/>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2" name="Picture 1">
            <a:extLst>
              <a:ext uri="{FF2B5EF4-FFF2-40B4-BE49-F238E27FC236}">
                <a16:creationId xmlns:a16="http://schemas.microsoft.com/office/drawing/2014/main" id="{E793E23C-44B4-2BF3-B072-EFD7817A9D9B}"/>
              </a:ext>
            </a:extLst>
          </p:cNvPr>
          <p:cNvPicPr>
            <a:picLocks noChangeAspect="1"/>
          </p:cNvPicPr>
          <p:nvPr/>
        </p:nvPicPr>
        <p:blipFill>
          <a:blip r:embed="rId3"/>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14314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í quyết hình ảnh hộp quà may mắn một cách dễ dàng">
            <a:extLst>
              <a:ext uri="{FF2B5EF4-FFF2-40B4-BE49-F238E27FC236}">
                <a16:creationId xmlns:a16="http://schemas.microsoft.com/office/drawing/2014/main" id="{1C573E93-81C0-2B30-CCC9-307852B07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E858E5-C747-28D6-FDC4-D28A093CC80F}"/>
              </a:ext>
            </a:extLst>
          </p:cNvPr>
          <p:cNvSpPr/>
          <p:nvPr/>
        </p:nvSpPr>
        <p:spPr>
          <a:xfrm>
            <a:off x="180130" y="449106"/>
            <a:ext cx="4616842" cy="1569660"/>
          </a:xfrm>
          <a:prstGeom prst="rect">
            <a:avLst/>
          </a:prstGeom>
          <a:noFill/>
        </p:spPr>
        <p:txBody>
          <a:bodyPr wrap="square" lIns="91440" tIns="45720" rIns="91440" bIns="45720">
            <a:spAutoFit/>
          </a:bodyPr>
          <a:lstStyle/>
          <a:p>
            <a:pPr algn="ctr"/>
            <a:r>
              <a:rPr lang="en-US" sz="48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MÓN QUÀ MAY MẮN</a:t>
            </a:r>
          </a:p>
        </p:txBody>
      </p:sp>
      <p:pic>
        <p:nvPicPr>
          <p:cNvPr id="4" name="Picture 3">
            <a:extLst>
              <a:ext uri="{FF2B5EF4-FFF2-40B4-BE49-F238E27FC236}">
                <a16:creationId xmlns:a16="http://schemas.microsoft.com/office/drawing/2014/main" id="{8331263E-8182-17A2-4DFC-F4C06A5CC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972" y="3971926"/>
            <a:ext cx="2886075" cy="2657474"/>
          </a:xfrm>
          <a:prstGeom prst="rect">
            <a:avLst/>
          </a:prstGeom>
        </p:spPr>
      </p:pic>
      <p:pic>
        <p:nvPicPr>
          <p:cNvPr id="2" name="Picture 1">
            <a:extLst>
              <a:ext uri="{FF2B5EF4-FFF2-40B4-BE49-F238E27FC236}">
                <a16:creationId xmlns:a16="http://schemas.microsoft.com/office/drawing/2014/main" id="{DE7D32E9-8DCA-D191-E122-1A8F0F726C38}"/>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3768657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500" accel="50000" decel="50000" autoRev="1" fill="hold">
                                          <p:stCondLst>
                                            <p:cond delay="0"/>
                                          </p:stCondLst>
                                        </p:cTn>
                                        <p:tgtEl>
                                          <p:spTgt spid="3">
                                            <p:txEl>
                                              <p:pRg st="0" end="0"/>
                                            </p:txEl>
                                          </p:spTgt>
                                        </p:tgtEl>
                                        <p:attrNameLst>
                                          <p:attrName>ppt_x</p:attrName>
                                          <p:attrName>ppt_y</p:attrName>
                                        </p:attrNameLst>
                                      </p:cBhvr>
                                    </p:animMotion>
                                    <p:animRot by="1500000">
                                      <p:cBhvr>
                                        <p:cTn id="7" dur="250" fill="hold">
                                          <p:stCondLst>
                                            <p:cond delay="0"/>
                                          </p:stCondLst>
                                        </p:cTn>
                                        <p:tgtEl>
                                          <p:spTgt spid="3">
                                            <p:txEl>
                                              <p:pRg st="0" end="0"/>
                                            </p:txEl>
                                          </p:spTgt>
                                        </p:tgtEl>
                                        <p:attrNameLst>
                                          <p:attrName>r</p:attrName>
                                        </p:attrNameLst>
                                      </p:cBhvr>
                                    </p:animRot>
                                    <p:animRot by="-1500000">
                                      <p:cBhvr>
                                        <p:cTn id="8" dur="250" fill="hold">
                                          <p:stCondLst>
                                            <p:cond delay="250"/>
                                          </p:stCondLst>
                                        </p:cTn>
                                        <p:tgtEl>
                                          <p:spTgt spid="3">
                                            <p:txEl>
                                              <p:pRg st="0" end="0"/>
                                            </p:txEl>
                                          </p:spTgt>
                                        </p:tgtEl>
                                        <p:attrNameLst>
                                          <p:attrName>r</p:attrName>
                                        </p:attrNameLst>
                                      </p:cBhvr>
                                    </p:animRot>
                                    <p:animRot by="-1500000">
                                      <p:cBhvr>
                                        <p:cTn id="9" dur="250" fill="hold">
                                          <p:stCondLst>
                                            <p:cond delay="500"/>
                                          </p:stCondLst>
                                        </p:cTn>
                                        <p:tgtEl>
                                          <p:spTgt spid="3">
                                            <p:txEl>
                                              <p:pRg st="0" end="0"/>
                                            </p:txEl>
                                          </p:spTgt>
                                        </p:tgtEl>
                                        <p:attrNameLst>
                                          <p:attrName>r</p:attrName>
                                        </p:attrNameLst>
                                      </p:cBhvr>
                                    </p:animRot>
                                    <p:animRot by="1500000">
                                      <p:cBhvr>
                                        <p:cTn id="10" dur="250" fill="hold">
                                          <p:stCondLst>
                                            <p:cond delay="750"/>
                                          </p:stCondLst>
                                        </p:cTn>
                                        <p:tgtEl>
                                          <p:spTgt spid="3">
                                            <p:txEl>
                                              <p:pRg st="0" end="0"/>
                                            </p:txEl>
                                          </p:spTgt>
                                        </p:tgtEl>
                                        <p:attrNameLst>
                                          <p:attrName>r</p:attrName>
                                        </p:attrNameLst>
                                      </p:cBhvr>
                                    </p:animRot>
                                  </p:childTnLst>
                                </p:cTn>
                              </p:par>
                            </p:childTnLst>
                          </p:cTn>
                        </p:par>
                        <p:par>
                          <p:cTn id="11" fill="hold">
                            <p:stCondLst>
                              <p:cond delay="21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lang="vi-VN" sz="3600" b="1">
                <a:solidFill>
                  <a:srgbClr val="C00000"/>
                </a:solidFill>
                <a:latin typeface="Times New Roman" panose="02020603050405020304" pitchFamily="18" charset="0"/>
                <a:cs typeface="Times New Roman" panose="02020603050405020304" pitchFamily="18" charset="0"/>
                <a:sym typeface="Arial"/>
              </a:rPr>
              <a:t>Chiến tranh thế giới thứ nhất ( 1914 – 1918 ) đã để lại hậu quả nghiêm trọng gì đối với các nước tư bản châu Âu?</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3600" b="1">
                <a:solidFill>
                  <a:srgbClr val="000000"/>
                </a:solidFill>
                <a:latin typeface="Times New Roman" panose="02020603050405020304" pitchFamily="18" charset="0"/>
                <a:cs typeface="Times New Roman" panose="02020603050405020304" pitchFamily="18" charset="0"/>
                <a:sym typeface="Arial"/>
              </a:rPr>
              <a:t>Các nước thắng trận và bại trận đều bị suy sụp về kinh tế.</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a:t>
            </a:r>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lang="vi-VN" sz="4000" b="1">
                <a:solidFill>
                  <a:srgbClr val="0000FF"/>
                </a:solidFill>
                <a:latin typeface="Times New Roman" panose="02020603050405020304" pitchFamily="18" charset="0"/>
                <a:cs typeface="Times New Roman" panose="02020603050405020304" pitchFamily="18" charset="0"/>
                <a:sym typeface="Arial"/>
              </a:rPr>
              <a:t>Trong những năm 1918 – 1923, </a:t>
            </a:r>
            <a:r>
              <a:rPr lang="en-US" sz="4000" b="1">
                <a:solidFill>
                  <a:srgbClr val="0000FF"/>
                </a:solidFill>
                <a:latin typeface="Times New Roman" panose="02020603050405020304" pitchFamily="18" charset="0"/>
                <a:cs typeface="Times New Roman" panose="02020603050405020304" pitchFamily="18" charset="0"/>
                <a:sym typeface="Arial"/>
              </a:rPr>
              <a:t>cao trào cách mạng diễn ra mạnh </a:t>
            </a:r>
            <a:r>
              <a:rPr lang="vi-VN" sz="4000" b="1">
                <a:solidFill>
                  <a:srgbClr val="0000FF"/>
                </a:solidFill>
                <a:latin typeface="Times New Roman" panose="02020603050405020304" pitchFamily="18" charset="0"/>
                <a:cs typeface="Times New Roman" panose="02020603050405020304" pitchFamily="18" charset="0"/>
                <a:sym typeface="Arial"/>
              </a:rPr>
              <a:t>nhất ở đâu?</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en-US" sz="3200" b="1">
                <a:solidFill>
                  <a:prstClr val="white"/>
                </a:solidFill>
                <a:latin typeface="Times New Roman" panose="02020603050405020304" pitchFamily="18" charset="0"/>
                <a:cs typeface="Times New Roman" panose="02020603050405020304" pitchFamily="18" charset="0"/>
                <a:sym typeface="Arial"/>
              </a:rPr>
              <a:t>Đức và Hung-ga-ri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424168" y="3013504"/>
            <a:ext cx="7343677"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 được tặng 1 </a:t>
            </a:r>
            <a:r>
              <a:rPr lang="en-US" sz="4800" b="1">
                <a:solidFill>
                  <a:srgbClr val="FF0000"/>
                </a:solidFill>
                <a:latin typeface="Times New Roman" panose="02020603050405020304" pitchFamily="18" charset="0"/>
                <a:cs typeface="Times New Roman" panose="02020603050405020304" pitchFamily="18" charset="0"/>
                <a:sym typeface="Arial"/>
              </a:rPr>
              <a:t>điểm cộng</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Nguyên nhân dẫn đến cuộc khủng hoảng kinh tế thế giới 1929 – 1933?</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vi-VN" sz="3200">
                <a:solidFill>
                  <a:srgbClr val="000000"/>
                </a:solidFill>
                <a:latin typeface="Times New Roman" panose="02020603050405020304" pitchFamily="18" charset="0"/>
                <a:cs typeface="Times New Roman" panose="02020603050405020304" pitchFamily="18" charset="0"/>
                <a:sym typeface="Arial"/>
              </a:rPr>
              <a:t>Sản xuất ồ ạt “cung” vượt quá “cầu” thời kì 1924 – 1929</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lang="vi-VN" sz="3600" b="1">
                <a:solidFill>
                  <a:srgbClr val="C00000"/>
                </a:solidFill>
                <a:latin typeface="Times New Roman" panose="02020603050405020304" pitchFamily="18" charset="0"/>
                <a:cs typeface="Times New Roman" panose="02020603050405020304" pitchFamily="18" charset="0"/>
                <a:sym typeface="Arial"/>
              </a:rPr>
              <a:t>Cuộc khủng hoảng kinh tế thế giới diễn ra đầu tiên ở đâu?</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Mỹ</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424167" y="3013504"/>
            <a:ext cx="7343678" cy="830997"/>
          </a:xfrm>
          <a:prstGeom prst="rect">
            <a:avLst/>
          </a:prstGeom>
          <a:noFill/>
        </p:spPr>
        <p:txBody>
          <a:bodyPr wrap="none" lIns="91440" tIns="45720" rIns="91440" bIns="45720">
            <a:spAutoFit/>
          </a:bodyPr>
          <a:lstStyle/>
          <a:p>
            <a:pPr lvl="0" algn="ctr" defTabSz="914377">
              <a:defRPr/>
            </a:pPr>
            <a:r>
              <a:rPr lang="en-US" sz="4800" b="1">
                <a:solidFill>
                  <a:srgbClr val="FF0000"/>
                </a:solidFill>
                <a:latin typeface="Times New Roman" panose="02020603050405020304" pitchFamily="18" charset="0"/>
                <a:cs typeface="Times New Roman" panose="02020603050405020304" pitchFamily="18" charset="0"/>
                <a:sym typeface="Arial"/>
              </a:rPr>
              <a:t>Bạn được tặng 5 điểm cộng</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600" b="1" i="0" u="none" strike="noStrike" kern="1200" cap="none" spc="0" normalizeH="0" baseline="0" noProof="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5. </a:t>
            </a:r>
            <a:r>
              <a:rPr lang="vi-VN" sz="3600" b="1">
                <a:solidFill>
                  <a:srgbClr val="C00000"/>
                </a:solidFill>
                <a:latin typeface="Times New Roman" panose="02020603050405020304" pitchFamily="18" charset="0"/>
                <a:cs typeface="Times New Roman" panose="02020603050405020304" pitchFamily="18" charset="0"/>
                <a:sym typeface="Arial"/>
              </a:rPr>
              <a:t>Cuộc khủng hoảng kinh tế thế giới kéo dài trong bao </a:t>
            </a:r>
            <a:r>
              <a:rPr lang="en-US" sz="3600" b="1">
                <a:solidFill>
                  <a:srgbClr val="C00000"/>
                </a:solidFill>
                <a:latin typeface="Times New Roman" panose="02020603050405020304" pitchFamily="18" charset="0"/>
                <a:cs typeface="Times New Roman" panose="02020603050405020304" pitchFamily="18" charset="0"/>
                <a:sym typeface="Arial"/>
              </a:rPr>
              <a:t>nhiêu năm</a:t>
            </a:r>
            <a:r>
              <a:rPr lang="vi-VN" sz="3600" b="1">
                <a:solidFill>
                  <a:srgbClr val="C00000"/>
                </a:solidFill>
                <a:latin typeface="Times New Roman" panose="02020603050405020304" pitchFamily="18" charset="0"/>
                <a:cs typeface="Times New Roman" panose="02020603050405020304" pitchFamily="18" charset="0"/>
                <a:sym typeface="Arial"/>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altLang="en-VN" sz="3600" b="1">
                <a:solidFill>
                  <a:srgbClr val="FF0000"/>
                </a:solidFill>
                <a:latin typeface="Times New Roman" panose="02020603050405020304" pitchFamily="18" charset="0"/>
                <a:cs typeface="Times New Roman" panose="02020603050405020304" pitchFamily="18" charset="0"/>
              </a:rPr>
              <a:t>4 năm (</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4" y="3013504"/>
            <a:ext cx="7839005" cy="830997"/>
          </a:xfrm>
          <a:prstGeom prst="rect">
            <a:avLst/>
          </a:prstGeom>
          <a:noFill/>
        </p:spPr>
        <p:txBody>
          <a:bodyPr wrap="none" lIns="91440" tIns="45720" rIns="91440" bIns="45720">
            <a:spAutoFit/>
          </a:bodyPr>
          <a:lstStyle/>
          <a:p>
            <a:pPr lvl="0" algn="ctr" defTabSz="914377">
              <a:defRPr/>
            </a:pPr>
            <a:r>
              <a:rPr lang="en-US" sz="4800" b="1">
                <a:solidFill>
                  <a:srgbClr val="FF0000"/>
                </a:solidFill>
                <a:latin typeface="Times New Roman" panose="02020603050405020304" pitchFamily="18" charset="0"/>
                <a:cs typeface="Times New Roman" panose="02020603050405020304" pitchFamily="18" charset="0"/>
                <a:sym typeface="Arial"/>
              </a:rPr>
              <a:t>Bạn được tặng 1 tràng vỗ tay</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8643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5" name="Google Shape;175;p23"/>
          <p:cNvGrpSpPr/>
          <p:nvPr/>
        </p:nvGrpSpPr>
        <p:grpSpPr>
          <a:xfrm>
            <a:off x="342637" y="779089"/>
            <a:ext cx="5382120" cy="5255568"/>
            <a:chOff x="2256567" y="677103"/>
            <a:chExt cx="4036590" cy="3941676"/>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8" name="Google Shape;178;p23"/>
            <p:cNvSpPr/>
            <p:nvPr/>
          </p:nvSpPr>
          <p:spPr>
            <a:xfrm rot="-6598839">
              <a:off x="2887641" y="2346984"/>
              <a:ext cx="1199287" cy="1199287"/>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9" name="Google Shape;179;p23"/>
            <p:cNvSpPr/>
            <p:nvPr/>
          </p:nvSpPr>
          <p:spPr>
            <a:xfrm rot="-6598620">
              <a:off x="4374916" y="913763"/>
              <a:ext cx="1681581" cy="1681581"/>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0" name="Google Shape;180;p23"/>
            <p:cNvSpPr/>
            <p:nvPr/>
          </p:nvSpPr>
          <p:spPr>
            <a:xfrm rot="-6597866">
              <a:off x="2661829" y="2208216"/>
              <a:ext cx="629106" cy="629106"/>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grpSp>
      <p:sp>
        <p:nvSpPr>
          <p:cNvPr id="183" name="Google Shape;183;p23"/>
          <p:cNvSpPr/>
          <p:nvPr/>
        </p:nvSpPr>
        <p:spPr>
          <a:xfrm>
            <a:off x="3263473" y="2297306"/>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2089797" y="1708356"/>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1634885" y="3794004"/>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92" name="Google Shape;192;p23"/>
          <p:cNvSpPr/>
          <p:nvPr/>
        </p:nvSpPr>
        <p:spPr>
          <a:xfrm>
            <a:off x="5183993" y="1463609"/>
            <a:ext cx="1373683" cy="1373683"/>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0869385" y="493110"/>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CB92B7B3-1709-7F45-B79B-E3385AF7471A}"/>
              </a:ext>
            </a:extLst>
          </p:cNvPr>
          <p:cNvSpPr/>
          <p:nvPr/>
        </p:nvSpPr>
        <p:spPr>
          <a:xfrm>
            <a:off x="6772353" y="2423090"/>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F033A0E-954C-7B33-CA43-B5E3ACC07552}"/>
              </a:ext>
            </a:extLst>
          </p:cNvPr>
          <p:cNvPicPr>
            <a:picLocks noChangeAspect="1"/>
          </p:cNvPicPr>
          <p:nvPr/>
        </p:nvPicPr>
        <p:blipFill>
          <a:blip r:embed="rId3"/>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1787827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D4558-1E46-F66E-63B8-12DC9172CE98}"/>
              </a:ext>
            </a:extLst>
          </p:cNvPr>
          <p:cNvSpPr txBox="1"/>
          <p:nvPr/>
        </p:nvSpPr>
        <p:spPr>
          <a:xfrm>
            <a:off x="989189" y="2184183"/>
            <a:ext cx="4725811" cy="3539430"/>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Sưu tầm tư liệu về hậu quả của cuộc đại suy thoái kinh tế 1929–1933, giới thiệu với thầy cô và bạn học thông qua các hình thức như sơ đồ tư duy, băng hình, áp phích,...</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1F78070-C091-4F49-3ECD-841EE0165183}"/>
              </a:ext>
            </a:extLst>
          </p:cNvPr>
          <p:cNvSpPr/>
          <p:nvPr/>
        </p:nvSpPr>
        <p:spPr>
          <a:xfrm>
            <a:off x="790653" y="772090"/>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497D3FF7-9F8B-E81E-375E-5F477BBC2C4B}"/>
              </a:ext>
            </a:extLst>
          </p:cNvPr>
          <p:cNvPicPr>
            <a:picLocks noChangeAspect="1"/>
          </p:cNvPicPr>
          <p:nvPr/>
        </p:nvPicPr>
        <p:blipFill>
          <a:blip r:embed="rId3"/>
          <a:stretch>
            <a:fillRect/>
          </a:stretch>
        </p:blipFill>
        <p:spPr>
          <a:xfrm>
            <a:off x="6157087" y="652133"/>
            <a:ext cx="5425440" cy="5553733"/>
          </a:xfrm>
          <a:prstGeom prst="roundRect">
            <a:avLst/>
          </a:prstGeom>
        </p:spPr>
      </p:pic>
      <p:pic>
        <p:nvPicPr>
          <p:cNvPr id="2" name="Picture 1">
            <a:extLst>
              <a:ext uri="{FF2B5EF4-FFF2-40B4-BE49-F238E27FC236}">
                <a16:creationId xmlns:a16="http://schemas.microsoft.com/office/drawing/2014/main" id="{90C982D7-F216-2911-27F5-7F36E50837D6}"/>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66630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BD89BE-189A-00AC-6156-07F8417C2F96}"/>
              </a:ext>
            </a:extLst>
          </p:cNvPr>
          <p:cNvSpPr/>
          <p:nvPr/>
        </p:nvSpPr>
        <p:spPr>
          <a:xfrm>
            <a:off x="1938337" y="42862"/>
            <a:ext cx="8953500" cy="6381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0" lang="vi-VN"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lang="en-US" sz="2800"/>
          </a:p>
        </p:txBody>
      </p:sp>
      <p:graphicFrame>
        <p:nvGraphicFramePr>
          <p:cNvPr id="4" name="Table 4">
            <a:extLst>
              <a:ext uri="{FF2B5EF4-FFF2-40B4-BE49-F238E27FC236}">
                <a16:creationId xmlns:a16="http://schemas.microsoft.com/office/drawing/2014/main" id="{55F52F6B-4A9E-510E-51FB-46D04020853A}"/>
              </a:ext>
            </a:extLst>
          </p:cNvPr>
          <p:cNvGraphicFramePr>
            <a:graphicFrameLocks noGrp="1"/>
          </p:cNvGraphicFramePr>
          <p:nvPr>
            <p:extLst>
              <p:ext uri="{D42A27DB-BD31-4B8C-83A1-F6EECF244321}">
                <p14:modId xmlns:p14="http://schemas.microsoft.com/office/powerpoint/2010/main" val="1557818095"/>
              </p:ext>
            </p:extLst>
          </p:nvPr>
        </p:nvGraphicFramePr>
        <p:xfrm>
          <a:off x="550863" y="800629"/>
          <a:ext cx="11272726" cy="5790476"/>
        </p:xfrm>
        <a:graphic>
          <a:graphicData uri="http://schemas.openxmlformats.org/drawingml/2006/table">
            <a:tbl>
              <a:tblPr firstRow="1" bandRow="1">
                <a:tableStyleId>{5C22544A-7EE6-4342-B048-85BDC9FD1C3A}</a:tableStyleId>
              </a:tblPr>
              <a:tblGrid>
                <a:gridCol w="946858">
                  <a:extLst>
                    <a:ext uri="{9D8B030D-6E8A-4147-A177-3AD203B41FA5}">
                      <a16:colId xmlns:a16="http://schemas.microsoft.com/office/drawing/2014/main" val="151682843"/>
                    </a:ext>
                  </a:extLst>
                </a:gridCol>
                <a:gridCol w="2287100">
                  <a:extLst>
                    <a:ext uri="{9D8B030D-6E8A-4147-A177-3AD203B41FA5}">
                      <a16:colId xmlns:a16="http://schemas.microsoft.com/office/drawing/2014/main" val="81206761"/>
                    </a:ext>
                  </a:extLst>
                </a:gridCol>
                <a:gridCol w="8038768">
                  <a:extLst>
                    <a:ext uri="{9D8B030D-6E8A-4147-A177-3AD203B41FA5}">
                      <a16:colId xmlns:a16="http://schemas.microsoft.com/office/drawing/2014/main" val="908479703"/>
                    </a:ext>
                  </a:extLst>
                </a:gridCol>
              </a:tblGrid>
              <a:tr h="712516">
                <a:tc>
                  <a:txBody>
                    <a:bodyPr/>
                    <a:lstStyle/>
                    <a:p>
                      <a:pPr algn="ctr"/>
                      <a:r>
                        <a:rPr lang="en-US" sz="280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034614"/>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Nguyên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961018"/>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Các phong trào cách mạng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14627"/>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Hệ quả và 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46"/>
                  </a:ext>
                </a:extLst>
              </a:tr>
            </a:tbl>
          </a:graphicData>
        </a:graphic>
      </p:graphicFrame>
    </p:spTree>
    <p:extLst>
      <p:ext uri="{BB962C8B-B14F-4D97-AF65-F5344CB8AC3E}">
        <p14:creationId xmlns:p14="http://schemas.microsoft.com/office/powerpoint/2010/main" val="106749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BD89BE-189A-00AC-6156-07F8417C2F96}"/>
              </a:ext>
            </a:extLst>
          </p:cNvPr>
          <p:cNvSpPr/>
          <p:nvPr/>
        </p:nvSpPr>
        <p:spPr>
          <a:xfrm>
            <a:off x="1938337" y="42862"/>
            <a:ext cx="8953500" cy="6381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0" lang="vi-VN"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lang="en-US" sz="2800"/>
          </a:p>
        </p:txBody>
      </p:sp>
      <p:graphicFrame>
        <p:nvGraphicFramePr>
          <p:cNvPr id="4" name="Table 4">
            <a:extLst>
              <a:ext uri="{FF2B5EF4-FFF2-40B4-BE49-F238E27FC236}">
                <a16:creationId xmlns:a16="http://schemas.microsoft.com/office/drawing/2014/main" id="{55F52F6B-4A9E-510E-51FB-46D04020853A}"/>
              </a:ext>
            </a:extLst>
          </p:cNvPr>
          <p:cNvGraphicFramePr>
            <a:graphicFrameLocks noGrp="1"/>
          </p:cNvGraphicFramePr>
          <p:nvPr>
            <p:extLst>
              <p:ext uri="{D42A27DB-BD31-4B8C-83A1-F6EECF244321}">
                <p14:modId xmlns:p14="http://schemas.microsoft.com/office/powerpoint/2010/main" val="3872287007"/>
              </p:ext>
            </p:extLst>
          </p:nvPr>
        </p:nvGraphicFramePr>
        <p:xfrm>
          <a:off x="550863" y="800629"/>
          <a:ext cx="11272726" cy="5999609"/>
        </p:xfrm>
        <a:graphic>
          <a:graphicData uri="http://schemas.openxmlformats.org/drawingml/2006/table">
            <a:tbl>
              <a:tblPr firstRow="1" bandRow="1">
                <a:tableStyleId>{5C22544A-7EE6-4342-B048-85BDC9FD1C3A}</a:tableStyleId>
              </a:tblPr>
              <a:tblGrid>
                <a:gridCol w="946858">
                  <a:extLst>
                    <a:ext uri="{9D8B030D-6E8A-4147-A177-3AD203B41FA5}">
                      <a16:colId xmlns:a16="http://schemas.microsoft.com/office/drawing/2014/main" val="151682843"/>
                    </a:ext>
                  </a:extLst>
                </a:gridCol>
                <a:gridCol w="2287100">
                  <a:extLst>
                    <a:ext uri="{9D8B030D-6E8A-4147-A177-3AD203B41FA5}">
                      <a16:colId xmlns:a16="http://schemas.microsoft.com/office/drawing/2014/main" val="81206761"/>
                    </a:ext>
                  </a:extLst>
                </a:gridCol>
                <a:gridCol w="8038768">
                  <a:extLst>
                    <a:ext uri="{9D8B030D-6E8A-4147-A177-3AD203B41FA5}">
                      <a16:colId xmlns:a16="http://schemas.microsoft.com/office/drawing/2014/main" val="908479703"/>
                    </a:ext>
                  </a:extLst>
                </a:gridCol>
              </a:tblGrid>
              <a:tr h="688246">
                <a:tc>
                  <a:txBody>
                    <a:bodyPr/>
                    <a:lstStyle/>
                    <a:p>
                      <a:pPr algn="ctr"/>
                      <a:r>
                        <a:rPr lang="en-US" sz="280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034614"/>
                  </a:ext>
                </a:extLst>
              </a:tr>
              <a:tr h="1288003">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Nguyên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961018"/>
                  </a:ext>
                </a:extLst>
              </a:tr>
              <a:tr h="1737065">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Các phong trào cách mạng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14627"/>
                  </a:ext>
                </a:extLst>
              </a:tr>
              <a:tr h="214925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Hệ quả và ý nghĩa</a:t>
                      </a: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46"/>
                  </a:ext>
                </a:extLst>
              </a:tr>
            </a:tbl>
          </a:graphicData>
        </a:graphic>
      </p:graphicFrame>
      <p:sp>
        <p:nvSpPr>
          <p:cNvPr id="7" name="TextBox 6">
            <a:extLst>
              <a:ext uri="{FF2B5EF4-FFF2-40B4-BE49-F238E27FC236}">
                <a16:creationId xmlns:a16="http://schemas.microsoft.com/office/drawing/2014/main" id="{8D0EEEF4-9D18-A401-0EA8-A5D8CC3ABBE2}"/>
              </a:ext>
            </a:extLst>
          </p:cNvPr>
          <p:cNvSpPr txBox="1"/>
          <p:nvPr/>
        </p:nvSpPr>
        <p:spPr>
          <a:xfrm>
            <a:off x="3969689" y="1542063"/>
            <a:ext cx="7853899"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p:txBody>
      </p:sp>
    </p:spTree>
    <p:extLst>
      <p:ext uri="{BB962C8B-B14F-4D97-AF65-F5344CB8AC3E}">
        <p14:creationId xmlns:p14="http://schemas.microsoft.com/office/powerpoint/2010/main" val="986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90" name="Google Shape;90;p15"/>
          <p:cNvSpPr txBox="1"/>
          <p:nvPr/>
        </p:nvSpPr>
        <p:spPr>
          <a:xfrm>
            <a:off x="10415100" y="0"/>
            <a:ext cx="1281200" cy="1854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800" b="0" i="0" u="none" strike="noStrike" kern="0" cap="none" spc="0" normalizeH="0" baseline="0" noProof="0" dirty="0">
                <a:ln>
                  <a:noFill/>
                </a:ln>
                <a:solidFill>
                  <a:srgbClr val="434343"/>
                </a:solidFill>
                <a:effectLst/>
                <a:uLnTx/>
                <a:uFillTx/>
                <a:latin typeface="Raleway ExtraBold"/>
                <a:ea typeface="Raleway ExtraBold"/>
                <a:cs typeface="Raleway ExtraBold"/>
                <a:sym typeface="Raleway ExtraBold"/>
              </a:rPr>
              <a:t>2</a:t>
            </a:r>
            <a:endParaRPr kumimoji="0" sz="12800" b="0" i="0" u="none" strike="noStrike" kern="0" cap="none" spc="0" normalizeH="0" baseline="0" noProof="0" dirty="0">
              <a:ln>
                <a:noFill/>
              </a:ln>
              <a:solidFill>
                <a:srgbClr val="434343"/>
              </a:solidFill>
              <a:effectLst/>
              <a:uLnTx/>
              <a:uFillTx/>
              <a:latin typeface="Raleway ExtraBold"/>
              <a:ea typeface="Raleway ExtraBold"/>
              <a:cs typeface="Raleway ExtraBold"/>
              <a:sym typeface="Raleway ExtraBold"/>
            </a:endParaRPr>
          </a:p>
        </p:txBody>
      </p:sp>
      <p:grpSp>
        <p:nvGrpSpPr>
          <p:cNvPr id="8" name="Group 7">
            <a:extLst>
              <a:ext uri="{FF2B5EF4-FFF2-40B4-BE49-F238E27FC236}">
                <a16:creationId xmlns:a16="http://schemas.microsoft.com/office/drawing/2014/main" id="{7C6E31C5-52D3-D64D-8297-AF3801080A65}"/>
              </a:ext>
            </a:extLst>
          </p:cNvPr>
          <p:cNvGrpSpPr/>
          <p:nvPr/>
        </p:nvGrpSpPr>
        <p:grpSpPr>
          <a:xfrm>
            <a:off x="673769" y="325421"/>
            <a:ext cx="9897979" cy="1203157"/>
            <a:chOff x="705853" y="385011"/>
            <a:chExt cx="9897979" cy="1203157"/>
          </a:xfrm>
        </p:grpSpPr>
        <p:sp>
          <p:nvSpPr>
            <p:cNvPr id="6" name="Rounded Rectangle 5">
              <a:extLst>
                <a:ext uri="{FF2B5EF4-FFF2-40B4-BE49-F238E27FC236}">
                  <a16:creationId xmlns:a16="http://schemas.microsoft.com/office/drawing/2014/main" id="{C8C28F43-96B4-274A-A768-4455100AAC93}"/>
                </a:ext>
              </a:extLst>
            </p:cNvPr>
            <p:cNvSpPr/>
            <p:nvPr/>
          </p:nvSpPr>
          <p:spPr>
            <a:xfrm>
              <a:off x="705853" y="385011"/>
              <a:ext cx="9897979" cy="1203157"/>
            </a:xfrm>
            <a:prstGeom prst="roundRect">
              <a:avLst/>
            </a:prstGeom>
            <a:solidFill>
              <a:schemeClr val="accent3">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475AA66-1339-964E-9996-7AC1EC20A83D}"/>
                </a:ext>
              </a:extLst>
            </p:cNvPr>
            <p:cNvSpPr txBox="1"/>
            <p:nvPr/>
          </p:nvSpPr>
          <p:spPr>
            <a:xfrm>
              <a:off x="959460" y="447980"/>
              <a:ext cx="94556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nước châu Âu, kể cả nước thắng trận và thất bại đều bị suy sụp về kinh tế.</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pic>
        <p:nvPicPr>
          <p:cNvPr id="33794" name="Picture 2" descr="Ngựa và những người đàn ông của Quân đoàn Anzac 1 trên đường đi qua tàn tích của Nhà thờ và Sảnh vải ở Ypres, Pháp.">
            <a:extLst>
              <a:ext uri="{FF2B5EF4-FFF2-40B4-BE49-F238E27FC236}">
                <a16:creationId xmlns:a16="http://schemas.microsoft.com/office/drawing/2014/main" id="{9410E000-8D8C-FF41-A4A5-B65342BE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0" y="1591546"/>
            <a:ext cx="5482724" cy="4803373"/>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2DEDC4-1550-794D-A83E-498FEE94EDF8}"/>
              </a:ext>
            </a:extLst>
          </p:cNvPr>
          <p:cNvSpPr/>
          <p:nvPr/>
        </p:nvSpPr>
        <p:spPr>
          <a:xfrm>
            <a:off x="524860" y="6383518"/>
            <a:ext cx="55711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Ypres,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3796" name="Picture 4">
            <a:extLst>
              <a:ext uri="{FF2B5EF4-FFF2-40B4-BE49-F238E27FC236}">
                <a16:creationId xmlns:a16="http://schemas.microsoft.com/office/drawing/2014/main" id="{2C9377CC-36A4-0145-8741-882F62761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578" y="1591546"/>
            <a:ext cx="5602056" cy="4664875"/>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9EDD692-AD60-F248-8CB4-B03258AFC016}"/>
              </a:ext>
            </a:extLst>
          </p:cNvPr>
          <p:cNvSpPr/>
          <p:nvPr/>
        </p:nvSpPr>
        <p:spPr>
          <a:xfrm>
            <a:off x="7169598" y="6394919"/>
            <a:ext cx="40469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E324119-DB4C-074E-AAC7-DE51627FD74A}"/>
              </a:ext>
            </a:extLst>
          </p:cNvPr>
          <p:cNvGrpSpPr/>
          <p:nvPr/>
        </p:nvGrpSpPr>
        <p:grpSpPr>
          <a:xfrm>
            <a:off x="0" y="0"/>
            <a:ext cx="6096000" cy="6857999"/>
            <a:chOff x="0" y="0"/>
            <a:chExt cx="6096000" cy="6857999"/>
          </a:xfrm>
        </p:grpSpPr>
        <p:pic>
          <p:nvPicPr>
            <p:cNvPr id="11" name="Picture 2" descr="Các tòa nhà ở Reims, Pháp chỉ có một phần tường đứng và đống đổ nát đổ nát.">
              <a:extLst>
                <a:ext uri="{FF2B5EF4-FFF2-40B4-BE49-F238E27FC236}">
                  <a16:creationId xmlns:a16="http://schemas.microsoft.com/office/drawing/2014/main" id="{16312D8F-B430-FF49-BD3C-4118614993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2" t="4405" r="4000" b="7001"/>
            <a:stretch/>
          </p:blipFill>
          <p:spPr bwMode="auto">
            <a:xfrm>
              <a:off x="0" y="0"/>
              <a:ext cx="6095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3CD6AF1-9054-ED4E-A663-0B4E99BCC8A9}"/>
                </a:ext>
              </a:extLst>
            </p:cNvPr>
            <p:cNvSpPr/>
            <p:nvPr/>
          </p:nvSpPr>
          <p:spPr>
            <a:xfrm>
              <a:off x="0" y="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Reims,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nằm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pháo</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pic>
        <p:nvPicPr>
          <p:cNvPr id="13" name="Picture 4">
            <a:extLst>
              <a:ext uri="{FF2B5EF4-FFF2-40B4-BE49-F238E27FC236}">
                <a16:creationId xmlns:a16="http://schemas.microsoft.com/office/drawing/2014/main" id="{2879CD84-040E-6543-9FE8-176F7DF4E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1"/>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95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33794"/>
                                        </p:tgtEl>
                                        <p:attrNameLst>
                                          <p:attrName>style.visibility</p:attrName>
                                        </p:attrNameLst>
                                      </p:cBhvr>
                                      <p:to>
                                        <p:strVal val="visible"/>
                                      </p:to>
                                    </p:set>
                                    <p:animEffect transition="in" filter="barn(outVertical)">
                                      <p:cBhvr>
                                        <p:cTn id="18" dur="500"/>
                                        <p:tgtEl>
                                          <p:spTgt spid="3379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Vertical)">
                                      <p:cBhvr>
                                        <p:cTn id="21" dur="500"/>
                                        <p:tgtEl>
                                          <p:spTgt spid="2"/>
                                        </p:tgtEl>
                                      </p:cBhvr>
                                    </p:animEffect>
                                  </p:childTnLst>
                                </p:cTn>
                              </p:par>
                              <p:par>
                                <p:cTn id="22" presetID="16" presetClass="entr" presetSubtype="37" fill="hold" nodeType="withEffect">
                                  <p:stCondLst>
                                    <p:cond delay="0"/>
                                  </p:stCondLst>
                                  <p:childTnLst>
                                    <p:set>
                                      <p:cBhvr>
                                        <p:cTn id="23" dur="1" fill="hold">
                                          <p:stCondLst>
                                            <p:cond delay="0"/>
                                          </p:stCondLst>
                                        </p:cTn>
                                        <p:tgtEl>
                                          <p:spTgt spid="33796"/>
                                        </p:tgtEl>
                                        <p:attrNameLst>
                                          <p:attrName>style.visibility</p:attrName>
                                        </p:attrNameLst>
                                      </p:cBhvr>
                                      <p:to>
                                        <p:strVal val="visible"/>
                                      </p:to>
                                    </p:set>
                                    <p:animEffect transition="in" filter="barn(outVertical)">
                                      <p:cBhvr>
                                        <p:cTn id="24" dur="500"/>
                                        <p:tgtEl>
                                          <p:spTgt spid="3379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par>
                                <p:cTn id="33" presetID="16" presetClass="entr" presetSubtype="37"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0B709C-DE73-844D-9BBA-89216DC468B5}"/>
              </a:ext>
            </a:extLst>
          </p:cNvPr>
          <p:cNvSpPr/>
          <p:nvPr/>
        </p:nvSpPr>
        <p:spPr>
          <a:xfrm>
            <a:off x="681990" y="3582888"/>
            <a:ext cx="5135880"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Pháp có 1,4 triệu người chết, thiệt hại kinh tế là 200 tỉ phơ răng. </a:t>
            </a:r>
            <a:endParaRPr kumimoji="0" 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CB2D6F6-2942-A14C-8775-C4478C3CFD56}"/>
              </a:ext>
            </a:extLst>
          </p:cNvPr>
          <p:cNvSpPr/>
          <p:nvPr/>
        </p:nvSpPr>
        <p:spPr>
          <a:xfrm>
            <a:off x="6686550" y="3429000"/>
            <a:ext cx="422910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Đức có 1,7 triệu người chết, mất toàn bộ thuộc địa, phải bồi thường một khoản chiến phí lớn.</a:t>
            </a:r>
            <a:endParaRPr kumimoji="0" lang="en-V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Google Shape;138;p19">
            <a:extLst>
              <a:ext uri="{FF2B5EF4-FFF2-40B4-BE49-F238E27FC236}">
                <a16:creationId xmlns:a16="http://schemas.microsoft.com/office/drawing/2014/main" id="{F471E025-38E2-2A4C-A7B5-DDD78E41F6B1}"/>
              </a:ext>
            </a:extLst>
          </p:cNvPr>
          <p:cNvSpPr/>
          <p:nvPr/>
        </p:nvSpPr>
        <p:spPr>
          <a:xfrm>
            <a:off x="10740237" y="390235"/>
            <a:ext cx="1061556" cy="106154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10" descr="Hình ảnh có liên quan">
            <a:extLst>
              <a:ext uri="{FF2B5EF4-FFF2-40B4-BE49-F238E27FC236}">
                <a16:creationId xmlns:a16="http://schemas.microsoft.com/office/drawing/2014/main" id="{72733FA1-00FB-9E47-84C2-A77980331DF2}"/>
              </a:ext>
            </a:extLst>
          </p:cNvPr>
          <p:cNvPicPr>
            <a:picLocks noChangeAspect="1" noChangeArrowheads="1"/>
          </p:cNvPicPr>
          <p:nvPr/>
        </p:nvPicPr>
        <p:blipFill>
          <a:blip r:embed="rId2"/>
          <a:srcRect/>
          <a:stretch>
            <a:fillRect/>
          </a:stretch>
        </p:blipFill>
        <p:spPr bwMode="auto">
          <a:xfrm>
            <a:off x="1247997" y="1175554"/>
            <a:ext cx="3598658" cy="2118102"/>
          </a:xfrm>
          <a:prstGeom prst="rect">
            <a:avLst/>
          </a:prstGeom>
          <a:noFill/>
        </p:spPr>
      </p:pic>
      <p:pic>
        <p:nvPicPr>
          <p:cNvPr id="1026" name="Picture 2" descr="COMPATRIOT: NHỮNG LÁ CỜ CHÂU ÂU">
            <a:extLst>
              <a:ext uri="{FF2B5EF4-FFF2-40B4-BE49-F238E27FC236}">
                <a16:creationId xmlns:a16="http://schemas.microsoft.com/office/drawing/2014/main" id="{BFD441E8-965E-F64F-B903-162B4448A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70" y="731520"/>
            <a:ext cx="4191000" cy="26974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CCEED8-A224-4CF2-2741-6C022063F962}"/>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389485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BD89BE-189A-00AC-6156-07F8417C2F96}"/>
              </a:ext>
            </a:extLst>
          </p:cNvPr>
          <p:cNvSpPr/>
          <p:nvPr/>
        </p:nvSpPr>
        <p:spPr>
          <a:xfrm>
            <a:off x="1938337" y="42862"/>
            <a:ext cx="8953500" cy="6381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0" lang="vi-VN"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lang="en-US" sz="2800"/>
          </a:p>
        </p:txBody>
      </p:sp>
      <p:graphicFrame>
        <p:nvGraphicFramePr>
          <p:cNvPr id="4" name="Table 4">
            <a:extLst>
              <a:ext uri="{FF2B5EF4-FFF2-40B4-BE49-F238E27FC236}">
                <a16:creationId xmlns:a16="http://schemas.microsoft.com/office/drawing/2014/main" id="{55F52F6B-4A9E-510E-51FB-46D04020853A}"/>
              </a:ext>
            </a:extLst>
          </p:cNvPr>
          <p:cNvGraphicFramePr>
            <a:graphicFrameLocks noGrp="1"/>
          </p:cNvGraphicFramePr>
          <p:nvPr>
            <p:extLst>
              <p:ext uri="{D42A27DB-BD31-4B8C-83A1-F6EECF244321}">
                <p14:modId xmlns:p14="http://schemas.microsoft.com/office/powerpoint/2010/main" val="1590908083"/>
              </p:ext>
            </p:extLst>
          </p:nvPr>
        </p:nvGraphicFramePr>
        <p:xfrm>
          <a:off x="550863" y="800629"/>
          <a:ext cx="11272726" cy="6117573"/>
        </p:xfrm>
        <a:graphic>
          <a:graphicData uri="http://schemas.openxmlformats.org/drawingml/2006/table">
            <a:tbl>
              <a:tblPr firstRow="1" bandRow="1">
                <a:tableStyleId>{5C22544A-7EE6-4342-B048-85BDC9FD1C3A}</a:tableStyleId>
              </a:tblPr>
              <a:tblGrid>
                <a:gridCol w="946858">
                  <a:extLst>
                    <a:ext uri="{9D8B030D-6E8A-4147-A177-3AD203B41FA5}">
                      <a16:colId xmlns:a16="http://schemas.microsoft.com/office/drawing/2014/main" val="151682843"/>
                    </a:ext>
                  </a:extLst>
                </a:gridCol>
                <a:gridCol w="2287100">
                  <a:extLst>
                    <a:ext uri="{9D8B030D-6E8A-4147-A177-3AD203B41FA5}">
                      <a16:colId xmlns:a16="http://schemas.microsoft.com/office/drawing/2014/main" val="81206761"/>
                    </a:ext>
                  </a:extLst>
                </a:gridCol>
                <a:gridCol w="8038768">
                  <a:extLst>
                    <a:ext uri="{9D8B030D-6E8A-4147-A177-3AD203B41FA5}">
                      <a16:colId xmlns:a16="http://schemas.microsoft.com/office/drawing/2014/main" val="908479703"/>
                    </a:ext>
                  </a:extLst>
                </a:gridCol>
              </a:tblGrid>
              <a:tr h="656367">
                <a:tc>
                  <a:txBody>
                    <a:bodyPr/>
                    <a:lstStyle/>
                    <a:p>
                      <a:pPr algn="ctr"/>
                      <a:r>
                        <a:rPr lang="en-US" sz="280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034614"/>
                  </a:ext>
                </a:extLst>
              </a:tr>
              <a:tr h="1228343">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Nguyên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961018"/>
                  </a:ext>
                </a:extLst>
              </a:tr>
              <a:tr h="2007823">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Các phong trào cách mạng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14627"/>
                  </a:ext>
                </a:extLst>
              </a:tr>
              <a:tr h="2121977">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Hệ quả và ý nghĩa</a:t>
                      </a: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46"/>
                  </a:ext>
                </a:extLst>
              </a:tr>
            </a:tbl>
          </a:graphicData>
        </a:graphic>
      </p:graphicFrame>
      <p:sp>
        <p:nvSpPr>
          <p:cNvPr id="7" name="TextBox 6">
            <a:extLst>
              <a:ext uri="{FF2B5EF4-FFF2-40B4-BE49-F238E27FC236}">
                <a16:creationId xmlns:a16="http://schemas.microsoft.com/office/drawing/2014/main" id="{8D0EEEF4-9D18-A401-0EA8-A5D8CC3ABBE2}"/>
              </a:ext>
            </a:extLst>
          </p:cNvPr>
          <p:cNvSpPr txBox="1"/>
          <p:nvPr/>
        </p:nvSpPr>
        <p:spPr>
          <a:xfrm>
            <a:off x="3969689" y="1542063"/>
            <a:ext cx="7853899"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p:txBody>
      </p:sp>
      <p:sp>
        <p:nvSpPr>
          <p:cNvPr id="8" name="TextBox 7">
            <a:extLst>
              <a:ext uri="{FF2B5EF4-FFF2-40B4-BE49-F238E27FC236}">
                <a16:creationId xmlns:a16="http://schemas.microsoft.com/office/drawing/2014/main" id="{5338FE33-0622-E7B4-B120-0C29B8A78D6C}"/>
              </a:ext>
            </a:extLst>
          </p:cNvPr>
          <p:cNvSpPr txBox="1"/>
          <p:nvPr/>
        </p:nvSpPr>
        <p:spPr>
          <a:xfrm>
            <a:off x="3817122" y="2760550"/>
            <a:ext cx="7679551"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Phong trào cách mạng phát triển mạnh ở các quốc gia châu </a:t>
            </a:r>
            <a:r>
              <a:rPr lang="en-US" sz="2800">
                <a:latin typeface="Times New Roman" panose="02020603050405020304" pitchFamily="18" charset="0"/>
                <a:cs typeface="Times New Roman" panose="02020603050405020304" pitchFamily="18" charset="0"/>
              </a:rPr>
              <a:t>Â</a:t>
            </a:r>
            <a:r>
              <a:rPr lang="vi-VN" sz="2800">
                <a:latin typeface="Times New Roman" panose="02020603050405020304" pitchFamily="18" charset="0"/>
                <a:cs typeface="Times New Roman" panose="02020603050405020304" pitchFamily="18" charset="0"/>
              </a:rPr>
              <a:t>u tiêu biểu là </a:t>
            </a:r>
            <a:r>
              <a:rPr lang="en-US" sz="2800">
                <a:latin typeface="Times New Roman" panose="02020603050405020304" pitchFamily="18" charset="0"/>
                <a:cs typeface="Times New Roman" panose="02020603050405020304" pitchFamily="18" charset="0"/>
              </a:rPr>
              <a:t>Đ</a:t>
            </a:r>
            <a:r>
              <a:rPr lang="vi-VN" sz="2800">
                <a:latin typeface="Times New Roman" panose="02020603050405020304" pitchFamily="18" charset="0"/>
                <a:cs typeface="Times New Roman" panose="02020603050405020304" pitchFamily="18" charset="0"/>
              </a:rPr>
              <a:t>ức</a:t>
            </a:r>
            <a:r>
              <a:rPr lang="en-US" sz="280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F64EA510-7020-F439-F332-F465E570EEB6}"/>
              </a:ext>
            </a:extLst>
          </p:cNvPr>
          <p:cNvSpPr txBox="1"/>
          <p:nvPr/>
        </p:nvSpPr>
        <p:spPr>
          <a:xfrm>
            <a:off x="3817122" y="3694096"/>
            <a:ext cx="7679551"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Phong trào cũng phát triển mạnh </a:t>
            </a:r>
            <a:r>
              <a:rPr lang="en-US" sz="2800">
                <a:latin typeface="Times New Roman" panose="02020603050405020304" pitchFamily="18" charset="0"/>
                <a:cs typeface="Times New Roman" panose="02020603050405020304" pitchFamily="18" charset="0"/>
              </a:rPr>
              <a:t>ở</a:t>
            </a:r>
            <a:r>
              <a:rPr lang="vi-VN" sz="2800">
                <a:latin typeface="Times New Roman" panose="02020603050405020304" pitchFamily="18" charset="0"/>
                <a:cs typeface="Times New Roman" panose="02020603050405020304" pitchFamily="18" charset="0"/>
              </a:rPr>
              <a:t> các nước châu </a:t>
            </a:r>
            <a:r>
              <a:rPr lang="en-US" sz="2800">
                <a:latin typeface="Times New Roman" panose="02020603050405020304" pitchFamily="18" charset="0"/>
                <a:cs typeface="Times New Roman" panose="02020603050405020304" pitchFamily="18" charset="0"/>
              </a:rPr>
              <a:t>Â</a:t>
            </a:r>
            <a:r>
              <a:rPr lang="vi-VN" sz="2800">
                <a:latin typeface="Times New Roman" panose="02020603050405020304" pitchFamily="18" charset="0"/>
                <a:cs typeface="Times New Roman" panose="02020603050405020304" pitchFamily="18" charset="0"/>
              </a:rPr>
              <a:t>u</a:t>
            </a:r>
            <a:r>
              <a:rPr lang="en-US" sz="2800">
                <a:latin typeface="Times New Roman" panose="02020603050405020304" pitchFamily="18" charset="0"/>
                <a:cs typeface="Times New Roman" panose="02020603050405020304" pitchFamily="18" charset="0"/>
              </a:rPr>
              <a:t> như Hung-ga-ri, Anh, Pháp….</a:t>
            </a:r>
          </a:p>
        </p:txBody>
      </p:sp>
    </p:spTree>
    <p:extLst>
      <p:ext uri="{BB962C8B-B14F-4D97-AF65-F5344CB8AC3E}">
        <p14:creationId xmlns:p14="http://schemas.microsoft.com/office/powerpoint/2010/main" val="1238418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90" name="Google Shape;90;p15"/>
          <p:cNvSpPr txBox="1"/>
          <p:nvPr/>
        </p:nvSpPr>
        <p:spPr>
          <a:xfrm>
            <a:off x="10415100" y="0"/>
            <a:ext cx="1281200" cy="1854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800" b="0" i="0" u="none" strike="noStrike" kern="0" cap="none" spc="0" normalizeH="0" baseline="0" noProof="0" dirty="0">
                <a:ln>
                  <a:noFill/>
                </a:ln>
                <a:solidFill>
                  <a:srgbClr val="434343"/>
                </a:solidFill>
                <a:effectLst/>
                <a:uLnTx/>
                <a:uFillTx/>
                <a:latin typeface="Raleway ExtraBold"/>
                <a:ea typeface="Raleway ExtraBold"/>
                <a:cs typeface="Raleway ExtraBold"/>
                <a:sym typeface="Raleway ExtraBold"/>
              </a:rPr>
              <a:t>3</a:t>
            </a:r>
            <a:endParaRPr kumimoji="0" sz="12800" b="0" i="0" u="none" strike="noStrike" kern="0" cap="none" spc="0" normalizeH="0" baseline="0" noProof="0" dirty="0">
              <a:ln>
                <a:noFill/>
              </a:ln>
              <a:solidFill>
                <a:srgbClr val="434343"/>
              </a:solidFill>
              <a:effectLst/>
              <a:uLnTx/>
              <a:uFillTx/>
              <a:latin typeface="Raleway ExtraBold"/>
              <a:ea typeface="Raleway ExtraBold"/>
              <a:cs typeface="Raleway ExtraBold"/>
              <a:sym typeface="Raleway ExtraBold"/>
            </a:endParaRPr>
          </a:p>
        </p:txBody>
      </p:sp>
      <p:grpSp>
        <p:nvGrpSpPr>
          <p:cNvPr id="8" name="Group 7">
            <a:extLst>
              <a:ext uri="{FF2B5EF4-FFF2-40B4-BE49-F238E27FC236}">
                <a16:creationId xmlns:a16="http://schemas.microsoft.com/office/drawing/2014/main" id="{7C6E31C5-52D3-D64D-8297-AF3801080A65}"/>
              </a:ext>
            </a:extLst>
          </p:cNvPr>
          <p:cNvGrpSpPr/>
          <p:nvPr/>
        </p:nvGrpSpPr>
        <p:grpSpPr>
          <a:xfrm>
            <a:off x="328389" y="485842"/>
            <a:ext cx="10086711" cy="1203157"/>
            <a:chOff x="517121" y="385011"/>
            <a:chExt cx="10086711" cy="1203157"/>
          </a:xfrm>
        </p:grpSpPr>
        <p:sp>
          <p:nvSpPr>
            <p:cNvPr id="6" name="Rounded Rectangle 5">
              <a:extLst>
                <a:ext uri="{FF2B5EF4-FFF2-40B4-BE49-F238E27FC236}">
                  <a16:creationId xmlns:a16="http://schemas.microsoft.com/office/drawing/2014/main" id="{C8C28F43-96B4-274A-A768-4455100AAC93}"/>
                </a:ext>
              </a:extLst>
            </p:cNvPr>
            <p:cNvSpPr/>
            <p:nvPr/>
          </p:nvSpPr>
          <p:spPr>
            <a:xfrm>
              <a:off x="517121" y="385011"/>
              <a:ext cx="10086711" cy="1203157"/>
            </a:xfrm>
            <a:prstGeom prst="roundRect">
              <a:avLst/>
            </a:prstGeom>
            <a:solidFill>
              <a:schemeClr val="accent3">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475AA66-1339-964E-9996-7AC1EC20A83D}"/>
                </a:ext>
              </a:extLst>
            </p:cNvPr>
            <p:cNvSpPr txBox="1"/>
            <p:nvPr/>
          </p:nvSpPr>
          <p:spPr>
            <a:xfrm>
              <a:off x="517121" y="447980"/>
              <a:ext cx="98979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Một cao trào cách mạng bùng nổ ở châu Âu đã làm cho nền chính trị ở đây rơi vào tình trạng không ổn định</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pic>
        <p:nvPicPr>
          <p:cNvPr id="35842" name="Picture 2">
            <a:extLst>
              <a:ext uri="{FF2B5EF4-FFF2-40B4-BE49-F238E27FC236}">
                <a16:creationId xmlns:a16="http://schemas.microsoft.com/office/drawing/2014/main" id="{B55D0C9F-08EF-1845-8FA4-108FC92F5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0" y="1823739"/>
            <a:ext cx="5563788" cy="4203264"/>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6D6342-4998-E743-B9D3-D412E6A451C4}"/>
              </a:ext>
            </a:extLst>
          </p:cNvPr>
          <p:cNvSpPr/>
          <p:nvPr/>
        </p:nvSpPr>
        <p:spPr>
          <a:xfrm>
            <a:off x="611374" y="6027003"/>
            <a:ext cx="493919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tổng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Winnipeg,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ngày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6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1919</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5844" name="Picture 4">
            <a:extLst>
              <a:ext uri="{FF2B5EF4-FFF2-40B4-BE49-F238E27FC236}">
                <a16:creationId xmlns:a16="http://schemas.microsoft.com/office/drawing/2014/main" id="{9BC54DF1-FCBE-7D47-8FD5-6712B5789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419" y="1916969"/>
            <a:ext cx="5432981" cy="4110034"/>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312B5AC-E438-9F4B-BA81-E350135CC96F}"/>
              </a:ext>
            </a:extLst>
          </p:cNvPr>
          <p:cNvSpPr/>
          <p:nvPr/>
        </p:nvSpPr>
        <p:spPr>
          <a:xfrm>
            <a:off x="6641434" y="6184777"/>
            <a:ext cx="49391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1918</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3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5842"/>
                                        </p:tgtEl>
                                        <p:attrNameLst>
                                          <p:attrName>style.visibility</p:attrName>
                                        </p:attrNameLst>
                                      </p:cBhvr>
                                      <p:to>
                                        <p:strVal val="visible"/>
                                      </p:to>
                                    </p:set>
                                    <p:animEffect transition="in" filter="wipe(up)">
                                      <p:cBhvr>
                                        <p:cTn id="18" dur="500"/>
                                        <p:tgtEl>
                                          <p:spTgt spid="3584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par>
                                <p:cTn id="22" presetID="22" presetClass="entr" presetSubtype="1" fill="hold" nodeType="withEffect">
                                  <p:stCondLst>
                                    <p:cond delay="0"/>
                                  </p:stCondLst>
                                  <p:childTnLst>
                                    <p:set>
                                      <p:cBhvr>
                                        <p:cTn id="23" dur="1" fill="hold">
                                          <p:stCondLst>
                                            <p:cond delay="0"/>
                                          </p:stCondLst>
                                        </p:cTn>
                                        <p:tgtEl>
                                          <p:spTgt spid="35844"/>
                                        </p:tgtEl>
                                        <p:attrNameLst>
                                          <p:attrName>style.visibility</p:attrName>
                                        </p:attrNameLst>
                                      </p:cBhvr>
                                      <p:to>
                                        <p:strVal val="visible"/>
                                      </p:to>
                                    </p:set>
                                    <p:animEffect transition="in" filter="wipe(up)">
                                      <p:cBhvr>
                                        <p:cTn id="24" dur="500"/>
                                        <p:tgtEl>
                                          <p:spTgt spid="3584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 grpId="0"/>
      <p:bldP spid="9" grpId="0"/>
    </p:bldLst>
  </p:timing>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2398</Words>
  <Application>Microsoft Office PowerPoint</Application>
  <PresentationFormat>Widescreen</PresentationFormat>
  <Paragraphs>210</Paragraphs>
  <Slides>38</Slides>
  <Notes>20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38</vt:i4>
      </vt:variant>
    </vt:vector>
  </HeadingPairs>
  <TitlesOfParts>
    <vt:vector size="55" baseType="lpstr">
      <vt:lpstr>等线</vt:lpstr>
      <vt:lpstr>Arial</vt:lpstr>
      <vt:lpstr>Cabin</vt:lpstr>
      <vt:lpstr>Cabin Condensed</vt:lpstr>
      <vt:lpstr>Calibri</vt:lpstr>
      <vt:lpstr>Calibri Light</vt:lpstr>
      <vt:lpstr>Cambria</vt:lpstr>
      <vt:lpstr>ITC Avant Garde Std Bk</vt:lpstr>
      <vt:lpstr>Raleway ExtraBold</vt:lpstr>
      <vt:lpstr>Raleway Light</vt:lpstr>
      <vt:lpstr>Snell Roundhand Black</vt:lpstr>
      <vt:lpstr>Times New Roman</vt:lpstr>
      <vt:lpstr>Olivia template</vt:lpstr>
      <vt:lpstr>1_Office Theme</vt:lpstr>
      <vt:lpstr>2_Office Theme</vt:lpstr>
      <vt:lpstr>5_Office Theme</vt:lpstr>
      <vt:lpstr>Snug</vt:lpstr>
      <vt:lpstr>PowerPoint Presentation</vt:lpstr>
      <vt:lpstr>CHÂU ÂU VÀ NƯỚC MỸ TỪ NĂM 1918 ĐẾN NĂM 1945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CHÂU ÂU VÀ NƯỚC MỸ TỪ NĂM 1918 ĐẾN NĂM 1945</dc:title>
  <dc:creator>Nguyen Duc Huong</dc:creator>
  <cp:lastModifiedBy>THANH HOÀI</cp:lastModifiedBy>
  <cp:revision>22</cp:revision>
  <dcterms:created xsi:type="dcterms:W3CDTF">2024-04-09T07:08:41Z</dcterms:created>
  <dcterms:modified xsi:type="dcterms:W3CDTF">2025-03-20T10:25:27Z</dcterms:modified>
</cp:coreProperties>
</file>