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9" r:id="rId2"/>
    <p:sldId id="298" r:id="rId3"/>
    <p:sldId id="297" r:id="rId4"/>
    <p:sldId id="296" r:id="rId5"/>
    <p:sldId id="295" r:id="rId6"/>
    <p:sldId id="294" r:id="rId7"/>
    <p:sldId id="293" r:id="rId8"/>
    <p:sldId id="292" r:id="rId9"/>
    <p:sldId id="291" r:id="rId10"/>
    <p:sldId id="290" r:id="rId11"/>
    <p:sldId id="289" r:id="rId12"/>
    <p:sldId id="288" r:id="rId13"/>
    <p:sldId id="287" r:id="rId14"/>
    <p:sldId id="286" r:id="rId15"/>
    <p:sldId id="285" r:id="rId16"/>
    <p:sldId id="269" r:id="rId17"/>
    <p:sldId id="273" r:id="rId18"/>
    <p:sldId id="274" r:id="rId19"/>
    <p:sldId id="278" r:id="rId20"/>
    <p:sldId id="275" r:id="rId21"/>
    <p:sldId id="277" r:id="rId22"/>
    <p:sldId id="276" r:id="rId23"/>
    <p:sldId id="300" r:id="rId24"/>
    <p:sldId id="301"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F13"/>
    <a:srgbClr val="30CFCD"/>
    <a:srgbClr val="0E73B7"/>
    <a:srgbClr val="E43230"/>
    <a:srgbClr val="E99D05"/>
    <a:srgbClr val="DBB2CB"/>
    <a:srgbClr val="DCADCB"/>
    <a:srgbClr val="9F7906"/>
    <a:srgbClr val="E9AAD4"/>
    <a:srgbClr val="668B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88" d="100"/>
          <a:sy n="88" d="100"/>
        </p:scale>
        <p:origin x="44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6" name="Footer Placeholder 5">
            <a:extLst>
              <a:ext uri="{FF2B5EF4-FFF2-40B4-BE49-F238E27FC236}">
                <a16:creationId xmlns=""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8" name="Footer Placeholder 7">
            <a:extLst>
              <a:ext uri="{FF2B5EF4-FFF2-40B4-BE49-F238E27FC236}">
                <a16:creationId xmlns=""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4" name="Footer Placeholder 3">
            <a:extLst>
              <a:ext uri="{FF2B5EF4-FFF2-40B4-BE49-F238E27FC236}">
                <a16:creationId xmlns=""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3" name="Footer Placeholder 2">
            <a:extLst>
              <a:ext uri="{FF2B5EF4-FFF2-40B4-BE49-F238E27FC236}">
                <a16:creationId xmlns=""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6" name="Footer Placeholder 5">
            <a:extLst>
              <a:ext uri="{FF2B5EF4-FFF2-40B4-BE49-F238E27FC236}">
                <a16:creationId xmlns=""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19-Nov-24</a:t>
            </a:fld>
            <a:endParaRPr lang="en-US"/>
          </a:p>
        </p:txBody>
      </p:sp>
      <p:sp>
        <p:nvSpPr>
          <p:cNvPr id="6" name="Footer Placeholder 5">
            <a:extLst>
              <a:ext uri="{FF2B5EF4-FFF2-40B4-BE49-F238E27FC236}">
                <a16:creationId xmlns=""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19-Nov-24</a:t>
            </a:fld>
            <a:endParaRPr lang="en-US"/>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17.gif"/><Relationship Id="rId3" Type="http://schemas.openxmlformats.org/officeDocument/2006/relationships/slideLayout" Target="../slideLayouts/slideLayout7.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image" Target="../media/image16.png"/><Relationship Id="rId10" Type="http://schemas.openxmlformats.org/officeDocument/2006/relationships/slide" Target="slide21.xml"/><Relationship Id="rId4" Type="http://schemas.openxmlformats.org/officeDocument/2006/relationships/image" Target="../media/image15.png"/><Relationship Id="rId9" Type="http://schemas.openxmlformats.org/officeDocument/2006/relationships/slide" Target="slide20.xml"/><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916" y="1857634"/>
            <a:ext cx="9684912" cy="2308324"/>
          </a:xfrm>
          <a:prstGeom prst="rect">
            <a:avLst/>
          </a:prstGeom>
          <a:noFill/>
        </p:spPr>
        <p:txBody>
          <a:bodyPr wrap="square" rtlCol="0">
            <a:spAutoFit/>
          </a:bodyPr>
          <a:lstStyle/>
          <a:p>
            <a:r>
              <a:rPr lang="en-US" sz="7200"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Bài</a:t>
            </a:r>
            <a:r>
              <a:rPr lang="en-US" sz="7200" b="1" dirty="0" smtClean="0">
                <a:solidFill>
                  <a:srgbClr val="FF0000"/>
                </a:solidFill>
                <a:latin typeface="Times New Roman" panose="02020603050405020304" pitchFamily="18" charset="0"/>
                <a:cs typeface="Times New Roman" panose="02020603050405020304" pitchFamily="18" charset="0"/>
              </a:rPr>
              <a:t> 5</a:t>
            </a:r>
          </a:p>
          <a:p>
            <a:r>
              <a:rPr lang="en-US" sz="7200" b="1" dirty="0" smtClean="0">
                <a:solidFill>
                  <a:srgbClr val="FF0000"/>
                </a:solidFill>
                <a:latin typeface="Times New Roman" panose="02020603050405020304" pitchFamily="18" charset="0"/>
                <a:cs typeface="Times New Roman" panose="02020603050405020304" pitchFamily="18" charset="0"/>
              </a:rPr>
              <a:t>KHÚC XẠ ÁNH SÁNG</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297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24114" y="2017951"/>
            <a:ext cx="1094377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altLang="en-US" sz="2800" b="0"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Tia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kia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tia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sin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sin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07398080"/>
              </p:ext>
            </p:extLst>
          </p:nvPr>
        </p:nvGraphicFramePr>
        <p:xfrm>
          <a:off x="3220128" y="4983015"/>
          <a:ext cx="4120839" cy="1384872"/>
        </p:xfrm>
        <a:graphic>
          <a:graphicData uri="http://schemas.openxmlformats.org/presentationml/2006/ole">
            <mc:AlternateContent xmlns:mc="http://schemas.openxmlformats.org/markup-compatibility/2006">
              <mc:Choice xmlns:v="urn:schemas-microsoft-com:vml" Requires="v">
                <p:oleObj spid="_x0000_s1048" name="Equation" r:id="rId3" imgW="1155700" imgH="393700" progId="Equation.DSMT4">
                  <p:embed/>
                </p:oleObj>
              </mc:Choice>
              <mc:Fallback>
                <p:oleObj name="Equation" r:id="rId3" imgW="11557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128" y="4983015"/>
                        <a:ext cx="4120839" cy="1384872"/>
                      </a:xfrm>
                      <a:prstGeom prst="rect">
                        <a:avLst/>
                      </a:prstGeom>
                      <a:noFill/>
                    </p:spPr>
                  </p:pic>
                </p:oleObj>
              </mc:Fallback>
            </mc:AlternateContent>
          </a:graphicData>
        </a:graphic>
      </p:graphicFrame>
      <p:sp>
        <p:nvSpPr>
          <p:cNvPr id="9" name="Rectangle 6"/>
          <p:cNvSpPr>
            <a:spLocks noChangeArrowheads="1"/>
          </p:cNvSpPr>
          <p:nvPr/>
        </p:nvSpPr>
        <p:spPr bwMode="auto">
          <a:xfrm>
            <a:off x="362858" y="318417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5" name="TextBox 4"/>
          <p:cNvSpPr txBox="1"/>
          <p:nvPr/>
        </p:nvSpPr>
        <p:spPr>
          <a:xfrm>
            <a:off x="3055575" y="0"/>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5223" y="1318078"/>
            <a:ext cx="6424828"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II/ </a:t>
            </a:r>
            <a:r>
              <a:rPr lang="en-US" sz="2800" b="1" u="sng" dirty="0" err="1" smtClean="0">
                <a:latin typeface="Times New Roman" panose="02020603050405020304" pitchFamily="18" charset="0"/>
                <a:cs typeface="Times New Roman" panose="02020603050405020304" pitchFamily="18" charset="0"/>
              </a:rPr>
              <a:t>Định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luật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khúc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xạ</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sáng</a:t>
            </a:r>
            <a:endParaRPr lang="en-US" sz="2800" b="1" u="sng" dirty="0">
              <a:latin typeface="Times New Roman" panose="02020603050405020304" pitchFamily="18" charset="0"/>
              <a:cs typeface="Times New Roman" panose="02020603050405020304" pitchFamily="18" charset="0"/>
            </a:endParaRPr>
          </a:p>
        </p:txBody>
      </p:sp>
      <p:sp>
        <p:nvSpPr>
          <p:cNvPr id="2" name="Rectangle 1"/>
          <p:cNvSpPr/>
          <p:nvPr/>
        </p:nvSpPr>
        <p:spPr>
          <a:xfrm>
            <a:off x="470725" y="632162"/>
            <a:ext cx="5011308" cy="652486"/>
          </a:xfrm>
          <a:prstGeom prst="rect">
            <a:avLst/>
          </a:prstGeom>
        </p:spPr>
        <p:txBody>
          <a:bodyPr wrap="non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52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21190" y="1138237"/>
            <a:ext cx="5429562" cy="1475404"/>
          </a:xfrm>
          <a:prstGeom prst="rect">
            <a:avLst/>
          </a:prstGeom>
        </p:spPr>
        <p:txBody>
          <a:bodyPr wrap="square">
            <a:spAutoFit/>
          </a:bodyPr>
          <a:lstStyle/>
          <a:p>
            <a:pPr>
              <a:lnSpc>
                <a:spcPct val="107000"/>
              </a:lnSpc>
              <a:spcAft>
                <a:spcPts val="6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latin typeface="Times New Roman" panose="02020603050405020304" pitchFamily="18" charset="0"/>
                <a:ea typeface="Calibri" panose="020F0502020204030204" pitchFamily="34" charset="0"/>
                <a:cs typeface="Times New Roman" panose="02020603050405020304" pitchFamily="18" charset="0"/>
              </a:rPr>
              <a:t> AB,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800" dirty="0">
                <a:latin typeface="Times New Roman" panose="02020603050405020304" pitchFamily="18" charset="0"/>
                <a:ea typeface="Calibri" panose="020F0502020204030204" pitchFamily="34" charset="0"/>
                <a:cs typeface="Times New Roman" panose="02020603050405020304" pitchFamily="18" charset="0"/>
              </a:rPr>
              <a:t> BC,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NN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CBN’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latin typeface="Times New Roman" panose="02020603050405020304" pitchFamily="18" charset="0"/>
                <a:ea typeface="Calibri" panose="020F0502020204030204" pitchFamily="34" charset="0"/>
                <a:cs typeface="Times New Roman" panose="02020603050405020304" pitchFamily="18" charset="0"/>
              </a:rPr>
              <a:t> (ABN).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867205" y="1223468"/>
            <a:ext cx="4726073" cy="3707746"/>
            <a:chOff x="1043328" y="428825"/>
            <a:chExt cx="5222233" cy="3707746"/>
          </a:xfrm>
        </p:grpSpPr>
        <p:pic>
          <p:nvPicPr>
            <p:cNvPr id="4" name="Picture 3"/>
            <p:cNvPicPr>
              <a:picLocks noChangeAspect="1"/>
            </p:cNvPicPr>
            <p:nvPr/>
          </p:nvPicPr>
          <p:blipFill>
            <a:blip r:embed="rId2"/>
            <a:stretch>
              <a:fillRect/>
            </a:stretch>
          </p:blipFill>
          <p:spPr>
            <a:xfrm>
              <a:off x="1043328" y="428825"/>
              <a:ext cx="5222233" cy="3606146"/>
            </a:xfrm>
            <a:prstGeom prst="rect">
              <a:avLst/>
            </a:prstGeom>
          </p:spPr>
        </p:pic>
        <p:sp>
          <p:nvSpPr>
            <p:cNvPr id="6" name="Rectangle 5"/>
            <p:cNvSpPr/>
            <p:nvPr/>
          </p:nvSpPr>
          <p:spPr>
            <a:xfrm>
              <a:off x="2641600" y="3512457"/>
              <a:ext cx="1872343" cy="624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Hình 5.5</a:t>
              </a:r>
              <a:endParaRPr lang="en-US" sz="2400">
                <a:solidFill>
                  <a:schemeClr val="tx1"/>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2897886" y="0"/>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172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05" y="2194277"/>
            <a:ext cx="5450881"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III/ </a:t>
            </a:r>
            <a:r>
              <a:rPr lang="en-US" sz="2800" b="1" u="sng" dirty="0" err="1" smtClean="0">
                <a:latin typeface="Times New Roman" panose="02020603050405020304" pitchFamily="18" charset="0"/>
                <a:cs typeface="Times New Roman" panose="02020603050405020304" pitchFamily="18" charset="0"/>
              </a:rPr>
              <a:t>Chiết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suất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của</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môi</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trường</a:t>
            </a:r>
            <a:endParaRPr lang="en-US" sz="2800" b="1" u="sng" dirty="0">
              <a:latin typeface="Times New Roman" panose="02020603050405020304" pitchFamily="18" charset="0"/>
              <a:cs typeface="Times New Roman" panose="02020603050405020304" pitchFamily="18" charset="0"/>
            </a:endParaRPr>
          </a:p>
        </p:txBody>
      </p:sp>
      <p:sp>
        <p:nvSpPr>
          <p:cNvPr id="5" name="Rectangle 4"/>
          <p:cNvSpPr/>
          <p:nvPr/>
        </p:nvSpPr>
        <p:spPr>
          <a:xfrm>
            <a:off x="388708" y="2832098"/>
            <a:ext cx="2979971" cy="524567"/>
          </a:xfrm>
          <a:prstGeom prst="rect">
            <a:avLst/>
          </a:prstGeom>
        </p:spPr>
        <p:txBody>
          <a:bodyPr wrap="square">
            <a:spAutoFit/>
          </a:bodyPr>
          <a:lstStyle/>
          <a:p>
            <a:pPr marL="342900" lvl="0" indent="-342900">
              <a:lnSpc>
                <a:spcPct val="130000"/>
              </a:lnSpc>
              <a:spcAft>
                <a:spcPts val="0"/>
              </a:spcAft>
              <a:buFont typeface="+mj-lt"/>
              <a:buAutoNum type="arabicPeriod"/>
            </a:pPr>
            <a:r>
              <a:rPr lang="en-US" sz="24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tỉ</a:t>
            </a:r>
            <a:r>
              <a:rPr lang="en-US"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88709" y="3532821"/>
            <a:ext cx="11225360" cy="1353457"/>
          </a:xfrm>
          <a:prstGeom prst="rect">
            <a:avLst/>
          </a:prstGeom>
        </p:spPr>
      </p:pic>
      <p:sp>
        <p:nvSpPr>
          <p:cNvPr id="6" name="TextBox 5"/>
          <p:cNvSpPr txBox="1"/>
          <p:nvPr/>
        </p:nvSpPr>
        <p:spPr>
          <a:xfrm>
            <a:off x="2866529" y="-91972"/>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09006" y="681024"/>
            <a:ext cx="5011308" cy="652486"/>
          </a:xfrm>
          <a:prstGeom prst="rect">
            <a:avLst/>
          </a:prstGeom>
        </p:spPr>
        <p:txBody>
          <a:bodyPr wrap="non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88708" y="1468171"/>
            <a:ext cx="6424828"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II/ </a:t>
            </a:r>
            <a:r>
              <a:rPr lang="en-US" sz="2800" b="1" u="sng" dirty="0" err="1" smtClean="0">
                <a:latin typeface="Times New Roman" panose="02020603050405020304" pitchFamily="18" charset="0"/>
                <a:cs typeface="Times New Roman" panose="02020603050405020304" pitchFamily="18" charset="0"/>
              </a:rPr>
              <a:t>Định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luật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khúc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xạ</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sáng</a:t>
            </a:r>
            <a:endParaRPr lang="en-US" sz="2800" b="1" u="sng"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47886831"/>
              </p:ext>
            </p:extLst>
          </p:nvPr>
        </p:nvGraphicFramePr>
        <p:xfrm>
          <a:off x="4667245" y="4886278"/>
          <a:ext cx="2385281" cy="1063318"/>
        </p:xfrm>
        <a:graphic>
          <a:graphicData uri="http://schemas.openxmlformats.org/presentationml/2006/ole">
            <mc:AlternateContent xmlns:mc="http://schemas.openxmlformats.org/markup-compatibility/2006">
              <mc:Choice xmlns:v="urn:schemas-microsoft-com:vml" Requires="v">
                <p:oleObj spid="_x0000_s3077" name="Equation" r:id="rId4" imgW="1054080" imgH="469800" progId="Equation.DSMT4">
                  <p:embed/>
                </p:oleObj>
              </mc:Choice>
              <mc:Fallback>
                <p:oleObj name="Equation" r:id="rId4" imgW="1054080" imgH="469800" progId="Equation.DSMT4">
                  <p:embed/>
                  <p:pic>
                    <p:nvPicPr>
                      <p:cNvPr id="0" name=""/>
                      <p:cNvPicPr/>
                      <p:nvPr/>
                    </p:nvPicPr>
                    <p:blipFill>
                      <a:blip r:embed="rId5"/>
                      <a:stretch>
                        <a:fillRect/>
                      </a:stretch>
                    </p:blipFill>
                    <p:spPr>
                      <a:xfrm>
                        <a:off x="4667245" y="4886278"/>
                        <a:ext cx="2385281" cy="1063318"/>
                      </a:xfrm>
                      <a:prstGeom prst="rect">
                        <a:avLst/>
                      </a:prstGeom>
                    </p:spPr>
                  </p:pic>
                </p:oleObj>
              </mc:Fallback>
            </mc:AlternateContent>
          </a:graphicData>
        </a:graphic>
      </p:graphicFrame>
    </p:spTree>
    <p:extLst>
      <p:ext uri="{BB962C8B-B14F-4D97-AF65-F5344CB8AC3E}">
        <p14:creationId xmlns:p14="http://schemas.microsoft.com/office/powerpoint/2010/main" val="10041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1850222"/>
            <a:ext cx="11364686" cy="2166747"/>
          </a:xfrm>
          <a:prstGeom prst="rect">
            <a:avLst/>
          </a:prstGeom>
        </p:spPr>
        <p:txBody>
          <a:bodyPr wrap="square">
            <a:spAutoFit/>
          </a:bodyPr>
          <a:lstStyle/>
          <a:p>
            <a:pPr marR="36195" algn="just">
              <a:lnSpc>
                <a:spcPct val="130000"/>
              </a:lnSpc>
              <a:spcAft>
                <a:spcPts val="600"/>
              </a:spcAft>
            </a:pPr>
            <a:r>
              <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Chiết </a:t>
            </a:r>
            <a:r>
              <a:rPr lang="en-US" sz="240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suất tỉ đối của hai môi trường cho biết sự lệch khỏi phương truyền tại mặt phân cách của đường đi tia sáng đó. </a:t>
            </a:r>
            <a:endPar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36195" algn="just">
              <a:lnSpc>
                <a:spcPct val="130000"/>
              </a:lnSpc>
              <a:spcAft>
                <a:spcPts val="600"/>
              </a:spcAft>
            </a:pPr>
            <a:r>
              <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Nếu </a:t>
            </a:r>
            <a:r>
              <a:rPr lang="en-US" sz="240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chiết suất tỉ đối lớn hơn 1 thì tia khúc xạ bị lệch lại gần pháp tuyến </a:t>
            </a:r>
            <a:r>
              <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36195" algn="just">
              <a:lnSpc>
                <a:spcPct val="130000"/>
              </a:lnSpc>
              <a:spcAft>
                <a:spcPts val="600"/>
              </a:spcAft>
            </a:pPr>
            <a:r>
              <a:rPr lang="en-US" sz="240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Nếu </a:t>
            </a:r>
            <a:r>
              <a:rPr lang="en-US" sz="240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chiết suất tỉ đối nhỏ hơn 1 thì tia khúc xạ bị lệch ra xa pháp tuyến hơn. </a:t>
            </a:r>
            <a:endParaRPr lang="en-US" sz="24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203200" y="754743"/>
            <a:ext cx="10247085" cy="954107"/>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Chiết suất tỉ đối của hai môi trường cho ta biết điều gì về đường đi của tia sáng?</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08408" y="-23829"/>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7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586" y="1856469"/>
            <a:ext cx="3675686" cy="652486"/>
          </a:xfrm>
          <a:prstGeom prst="rect">
            <a:avLst/>
          </a:prstGeom>
        </p:spPr>
        <p:txBody>
          <a:bodyPr wrap="none">
            <a:spAutoFit/>
          </a:bodyPr>
          <a:lstStyle/>
          <a:p>
            <a:pPr marR="36195" lvl="0" algn="just">
              <a:lnSpc>
                <a:spcPct val="130000"/>
              </a:lnSpc>
              <a:spcAft>
                <a:spcPts val="0"/>
              </a:spcAft>
            </a:pPr>
            <a:r>
              <a:rPr lang="en-US" sz="28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tuyệt</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72220" y="2478860"/>
            <a:ext cx="10508343" cy="1212640"/>
          </a:xfrm>
          <a:prstGeom prst="rect">
            <a:avLst/>
          </a:prstGeom>
        </p:spPr>
        <p:txBody>
          <a:bodyPr wrap="square">
            <a:spAutoFit/>
          </a:bodyPr>
          <a:lstStyle/>
          <a:p>
            <a:pPr marR="36195" algn="just">
              <a:lnSpc>
                <a:spcPct val="13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tỉ</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696889" y="3754318"/>
            <a:ext cx="10508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chiết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smtClean="0">
                <a:ln>
                  <a:noFill/>
                </a:ln>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33518516"/>
              </p:ext>
            </p:extLst>
          </p:nvPr>
        </p:nvGraphicFramePr>
        <p:xfrm>
          <a:off x="4347028" y="4196861"/>
          <a:ext cx="986971" cy="1011645"/>
        </p:xfrm>
        <a:graphic>
          <a:graphicData uri="http://schemas.openxmlformats.org/presentationml/2006/ole">
            <mc:AlternateContent xmlns:mc="http://schemas.openxmlformats.org/markup-compatibility/2006">
              <mc:Choice xmlns:v="urn:schemas-microsoft-com:vml" Requires="v">
                <p:oleObj spid="_x0000_s2072" name="Equation" r:id="rId3" imgW="380835" imgH="393529" progId="Equation.DSMT4">
                  <p:embed/>
                </p:oleObj>
              </mc:Choice>
              <mc:Fallback>
                <p:oleObj name="Equation" r:id="rId3" imgW="380835"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028" y="4196861"/>
                        <a:ext cx="986971" cy="1011645"/>
                      </a:xfrm>
                      <a:prstGeom prst="rect">
                        <a:avLst/>
                      </a:prstGeom>
                      <a:noFill/>
                    </p:spPr>
                  </p:pic>
                </p:oleObj>
              </mc:Fallback>
            </mc:AlternateContent>
          </a:graphicData>
        </a:graphic>
      </p:graphicFrame>
      <p:sp>
        <p:nvSpPr>
          <p:cNvPr id="8" name="Rectangle 7"/>
          <p:cNvSpPr/>
          <p:nvPr/>
        </p:nvSpPr>
        <p:spPr>
          <a:xfrm>
            <a:off x="696889" y="5249069"/>
            <a:ext cx="8055430" cy="1156727"/>
          </a:xfrm>
          <a:prstGeom prst="rect">
            <a:avLst/>
          </a:prstGeom>
        </p:spPr>
        <p:txBody>
          <a:bodyPr wrap="square">
            <a:spAutoFit/>
          </a:bodyPr>
          <a:lstStyle/>
          <a:p>
            <a:pPr marR="36195" algn="just">
              <a:lnSpc>
                <a:spcPct val="130000"/>
              </a:lnSpc>
              <a:spcAft>
                <a:spcPts val="0"/>
              </a:spcAft>
            </a:pP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c=3.10</a:t>
            </a:r>
            <a:r>
              <a:rPr lang="en-US" sz="2800" i="1" kern="100" baseline="300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m/s, </a:t>
            </a:r>
            <a:endParaRPr lang="en-US" sz="2800" i="1"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endParaRPr>
          </a:p>
          <a:p>
            <a:pPr marR="36195" algn="just">
              <a:lnSpc>
                <a:spcPct val="130000"/>
              </a:lnSpc>
              <a:spcAft>
                <a:spcPts val="0"/>
              </a:spcAft>
            </a:pPr>
            <a:r>
              <a:rPr lang="en-US" sz="2800" i="1"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v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2798560" y="0"/>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3119" y="701730"/>
            <a:ext cx="5450881"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III/ </a:t>
            </a:r>
            <a:r>
              <a:rPr lang="en-US" sz="2800" b="1" u="sng" dirty="0" err="1" smtClean="0">
                <a:latin typeface="Times New Roman" panose="02020603050405020304" pitchFamily="18" charset="0"/>
                <a:cs typeface="Times New Roman" panose="02020603050405020304" pitchFamily="18" charset="0"/>
              </a:rPr>
              <a:t>Chiết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suất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của</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môi</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trường</a:t>
            </a:r>
            <a:endParaRPr lang="en-US" sz="2800" b="1" u="sng" dirty="0">
              <a:latin typeface="Times New Roman" panose="02020603050405020304" pitchFamily="18" charset="0"/>
              <a:cs typeface="Times New Roman" panose="02020603050405020304" pitchFamily="18" charset="0"/>
            </a:endParaRPr>
          </a:p>
        </p:txBody>
      </p:sp>
      <p:sp>
        <p:nvSpPr>
          <p:cNvPr id="12" name="Rectangle 11"/>
          <p:cNvSpPr/>
          <p:nvPr/>
        </p:nvSpPr>
        <p:spPr>
          <a:xfrm>
            <a:off x="401586" y="1245045"/>
            <a:ext cx="2979971" cy="652486"/>
          </a:xfrm>
          <a:prstGeom prst="rect">
            <a:avLst/>
          </a:prstGeom>
        </p:spPr>
        <p:txBody>
          <a:bodyPr wrap="square">
            <a:spAutoFit/>
          </a:bodyPr>
          <a:lstStyle/>
          <a:p>
            <a:pPr marL="342900" lvl="0" indent="-342900">
              <a:lnSpc>
                <a:spcPct val="130000"/>
              </a:lnSpc>
              <a:spcAft>
                <a:spcPts val="0"/>
              </a:spcAft>
              <a:buFont typeface="+mj-lt"/>
              <a:buAutoNum type="arabicPeriod"/>
            </a:pP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tỉ</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4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946" y="3000777"/>
            <a:ext cx="11578107" cy="1204644"/>
          </a:xfrm>
        </p:spPr>
        <p:txBody>
          <a:bodyPr>
            <a:normAutofit/>
          </a:bodyPr>
          <a:lstStyle/>
          <a:p>
            <a:r>
              <a:rPr lang="en-US" sz="7200" b="1" dirty="0" smtClean="0">
                <a:ln>
                  <a:solidFill>
                    <a:schemeClr val="accent1">
                      <a:lumMod val="50000"/>
                    </a:schemeClr>
                  </a:solidFill>
                </a:ln>
                <a:solidFill>
                  <a:schemeClr val="accent1">
                    <a:lumMod val="50000"/>
                  </a:schemeClr>
                </a:solidFill>
                <a:latin typeface="Times New Roman" panose="02020603050405020304" pitchFamily="18" charset="0"/>
                <a:cs typeface="Times New Roman" panose="02020603050405020304" pitchFamily="18" charset="0"/>
              </a:rPr>
              <a:t>VÒNG </a:t>
            </a:r>
            <a:r>
              <a:rPr lang="en-US" sz="7200" b="1" dirty="0">
                <a:ln>
                  <a:solidFill>
                    <a:schemeClr val="accent1">
                      <a:lumMod val="50000"/>
                    </a:schemeClr>
                  </a:solidFill>
                </a:ln>
                <a:solidFill>
                  <a:schemeClr val="accent1">
                    <a:lumMod val="50000"/>
                  </a:schemeClr>
                </a:solidFill>
                <a:latin typeface="Times New Roman" panose="02020603050405020304" pitchFamily="18" charset="0"/>
                <a:cs typeface="Times New Roman" panose="02020603050405020304" pitchFamily="18" charset="0"/>
              </a:rPr>
              <a:t>QUAY MAY MẮN</a:t>
            </a:r>
          </a:p>
        </p:txBody>
      </p:sp>
      <p:sp>
        <p:nvSpPr>
          <p:cNvPr id="3" name="Title 1"/>
          <p:cNvSpPr txBox="1">
            <a:spLocks/>
          </p:cNvSpPr>
          <p:nvPr/>
        </p:nvSpPr>
        <p:spPr>
          <a:xfrm>
            <a:off x="246845" y="1796133"/>
            <a:ext cx="11578107" cy="12046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ln>
                  <a:solidFill>
                    <a:schemeClr val="accent1">
                      <a:lumMod val="50000"/>
                    </a:schemeClr>
                  </a:solidFill>
                </a:ln>
                <a:solidFill>
                  <a:schemeClr val="accent1">
                    <a:lumMod val="50000"/>
                  </a:schemeClr>
                </a:solidFill>
                <a:latin typeface="Times New Roman" panose="02020603050405020304" pitchFamily="18" charset="0"/>
                <a:cs typeface="Times New Roman" panose="02020603050405020304" pitchFamily="18" charset="0"/>
              </a:rPr>
              <a:t>TRÒ CHƠI</a:t>
            </a:r>
            <a:endParaRPr lang="en-US" sz="7200" b="1" dirty="0">
              <a:ln>
                <a:solidFill>
                  <a:schemeClr val="accent1">
                    <a:lumMod val="50000"/>
                  </a:schemeClr>
                </a:solidFill>
              </a:ln>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95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4978500" y="168288"/>
            <a:ext cx="5933438" cy="6019057"/>
            <a:chOff x="5420161" y="308997"/>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0161" y="308997"/>
              <a:ext cx="5834378" cy="5828280"/>
            </a:xfrm>
            <a:prstGeom prst="rect">
              <a:avLst/>
            </a:prstGeom>
          </p:spPr>
        </p:pic>
        <p:sp>
          <p:nvSpPr>
            <p:cNvPr id="9" name="TextBox 8"/>
            <p:cNvSpPr txBox="1"/>
            <p:nvPr/>
          </p:nvSpPr>
          <p:spPr>
            <a:xfrm rot="14949661">
              <a:off x="6674685" y="1320109"/>
              <a:ext cx="2025648" cy="5750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Quà</a:t>
              </a:r>
              <a:endParaRPr kumimoji="0" lang="vi-VN" sz="32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p:cNvSpPr txBox="1"/>
            <p:nvPr/>
          </p:nvSpPr>
          <p:spPr>
            <a:xfrm rot="12232592">
              <a:off x="5742637" y="2240080"/>
              <a:ext cx="2025648" cy="566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10 đ</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rot="17590276">
              <a:off x="8020996" y="1317184"/>
              <a:ext cx="2025648" cy="5750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effectLst/>
                  <a:uLnTx/>
                  <a:uFillTx/>
                  <a:latin typeface="Tahoma" panose="020B0604030504040204" pitchFamily="34" charset="0"/>
                  <a:ea typeface="Tahoma" panose="020B0604030504040204" pitchFamily="34" charset="0"/>
                  <a:cs typeface="Tahoma" panose="020B0604030504040204" pitchFamily="34" charset="0"/>
                </a:rPr>
                <a:t>Mất</a:t>
              </a:r>
              <a:r>
                <a:rPr kumimoji="0" lang="en-GB" sz="3200" b="1" i="0" u="none" strike="noStrike" kern="1200" cap="none" spc="0" normalizeH="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3200" b="1" i="0" u="none" strike="noStrike" kern="1200" cap="none" spc="0" normalizeH="0" noProof="0" dirty="0" err="1" smtClean="0">
                  <a:ln>
                    <a:noFill/>
                  </a:ln>
                  <a:effectLst/>
                  <a:uLnTx/>
                  <a:uFillTx/>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40448" y="2250348"/>
              <a:ext cx="2025648" cy="566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10 đ</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p:cNvSpPr txBox="1"/>
            <p:nvPr/>
          </p:nvSpPr>
          <p:spPr>
            <a:xfrm rot="9501114">
              <a:off x="5697321" y="3579874"/>
              <a:ext cx="2025648" cy="566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GB" sz="3200" b="1" i="0" u="none" strike="noStrike" kern="1200" cap="none" spc="0" normalizeH="0" noProof="0" dirty="0" smtClean="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1 đ</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p:cNvSpPr txBox="1"/>
            <p:nvPr/>
          </p:nvSpPr>
          <p:spPr>
            <a:xfrm rot="6703311">
              <a:off x="6636069" y="4542733"/>
              <a:ext cx="2025648" cy="5750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10 đ</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p:cNvSpPr txBox="1"/>
            <p:nvPr/>
          </p:nvSpPr>
          <p:spPr>
            <a:xfrm rot="3829829">
              <a:off x="8108129" y="4609354"/>
              <a:ext cx="2025648" cy="5750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Quà</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0"/>
            <p:cNvSpPr txBox="1"/>
            <p:nvPr/>
          </p:nvSpPr>
          <p:spPr>
            <a:xfrm rot="1321648">
              <a:off x="8940448" y="3611384"/>
              <a:ext cx="2025648" cy="5662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+ 1 đ</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6718689" y="6170607"/>
            <a:ext cx="2418182" cy="59080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107929" y="2779200"/>
            <a:ext cx="1012533" cy="745463"/>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1528342" y="2751610"/>
            <a:ext cx="994944" cy="76668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045784" y="2737493"/>
            <a:ext cx="972125" cy="77348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121201" y="3825025"/>
            <a:ext cx="1012533" cy="730491"/>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1541429" y="3816642"/>
            <a:ext cx="1022600" cy="696789"/>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045784" y="3783318"/>
            <a:ext cx="933444" cy="741611"/>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2" action="ppaction://hlinksldjump"/>
          </p:cNvPr>
          <p:cNvSpPr/>
          <p:nvPr/>
        </p:nvSpPr>
        <p:spPr>
          <a:xfrm>
            <a:off x="245413" y="4924828"/>
            <a:ext cx="3652702" cy="578269"/>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82621" y="2592154"/>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2" name="Rectangle 61"/>
          <p:cNvSpPr/>
          <p:nvPr/>
        </p:nvSpPr>
        <p:spPr>
          <a:xfrm>
            <a:off x="37905" y="18514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par>
                                <p:cTn id="143"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144" dur="250" accel="50000" decel="50000" autoRev="1" fill="hold">
                                          <p:stCondLst>
                                            <p:cond delay="0"/>
                                          </p:stCondLst>
                                        </p:cTn>
                                        <p:tgtEl>
                                          <p:spTgt spid="62"/>
                                        </p:tgtEl>
                                        <p:attrNameLst>
                                          <p:attrName>ppt_x</p:attrName>
                                          <p:attrName>ppt_y</p:attrName>
                                        </p:attrNameLst>
                                      </p:cBhvr>
                                      <p:rCtr x="0" y="-1204"/>
                                    </p:animMotion>
                                    <p:animRot by="1500000">
                                      <p:cBhvr>
                                        <p:cTn id="145" dur="125" fill="hold">
                                          <p:stCondLst>
                                            <p:cond delay="0"/>
                                          </p:stCondLst>
                                        </p:cTn>
                                        <p:tgtEl>
                                          <p:spTgt spid="62"/>
                                        </p:tgtEl>
                                        <p:attrNameLst>
                                          <p:attrName>r</p:attrName>
                                        </p:attrNameLst>
                                      </p:cBhvr>
                                    </p:animRot>
                                    <p:animRot by="-1500000">
                                      <p:cBhvr>
                                        <p:cTn id="146" dur="125" fill="hold">
                                          <p:stCondLst>
                                            <p:cond delay="125"/>
                                          </p:stCondLst>
                                        </p:cTn>
                                        <p:tgtEl>
                                          <p:spTgt spid="62"/>
                                        </p:tgtEl>
                                        <p:attrNameLst>
                                          <p:attrName>r</p:attrName>
                                        </p:attrNameLst>
                                      </p:cBhvr>
                                    </p:animRot>
                                    <p:animRot by="-1500000">
                                      <p:cBhvr>
                                        <p:cTn id="147" dur="125" fill="hold">
                                          <p:stCondLst>
                                            <p:cond delay="250"/>
                                          </p:stCondLst>
                                        </p:cTn>
                                        <p:tgtEl>
                                          <p:spTgt spid="62"/>
                                        </p:tgtEl>
                                        <p:attrNameLst>
                                          <p:attrName>r</p:attrName>
                                        </p:attrNameLst>
                                      </p:cBhvr>
                                    </p:animRot>
                                    <p:animRot by="1500000">
                                      <p:cBhvr>
                                        <p:cTn id="148" dur="125" fill="hold">
                                          <p:stCondLst>
                                            <p:cond delay="375"/>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5"/>
                    </p:tgtEl>
                  </p:cond>
                </p:stCondLst>
                <p:endSync evt="end" delay="0">
                  <p:rtn val="all"/>
                </p:endSync>
                <p:childTnLst>
                  <p:par>
                    <p:cTn id="150" fill="hold">
                      <p:stCondLst>
                        <p:cond delay="0"/>
                      </p:stCondLst>
                      <p:childTnLst>
                        <p:par>
                          <p:cTn id="151" fill="hold">
                            <p:stCondLst>
                              <p:cond delay="0"/>
                            </p:stCondLst>
                            <p:childTnLst>
                              <p:par>
                                <p:cTn id="152" presetID="8" presetClass="emph" presetSubtype="0" repeatCount="indefinite" fill="hold" nodeType="clickEffect">
                                  <p:stCondLst>
                                    <p:cond delay="0"/>
                                  </p:stCondLst>
                                  <p:endCondLst>
                                    <p:cond evt="onNext" delay="0">
                                      <p:tgtEl>
                                        <p:sldTgt/>
                                      </p:tgtEl>
                                    </p:cond>
                                  </p:endCondLst>
                                  <p:childTnLst>
                                    <p:animRot by="21600000">
                                      <p:cBhvr>
                                        <p:cTn id="153" dur="500" fill="hold"/>
                                        <p:tgtEl>
                                          <p:spTgt spid="22"/>
                                        </p:tgtEl>
                                        <p:attrNameLst>
                                          <p:attrName>r</p:attrName>
                                        </p:attrNameLst>
                                      </p:cBhvr>
                                    </p:animRot>
                                  </p:childTnLst>
                                </p:cTn>
                              </p:par>
                              <p:par>
                                <p:cTn id="154" presetID="1" presetClass="mediacall" presetSubtype="0" fill="hold" nodeType="withEffect">
                                  <p:stCondLst>
                                    <p:cond delay="0"/>
                                  </p:stCondLst>
                                  <p:childTnLst>
                                    <p:cmd type="call" cmd="playFrom(0.0)">
                                      <p:cBhvr>
                                        <p:cTn id="155" dur="30406" fill="hold"/>
                                        <p:tgtEl>
                                          <p:spTgt spid="3"/>
                                        </p:tgtEl>
                                      </p:cBhvr>
                                    </p:cmd>
                                  </p:childTnLst>
                                </p:cTn>
                              </p:par>
                            </p:childTnLst>
                          </p:cTn>
                        </p:par>
                      </p:childTnLst>
                    </p:cTn>
                  </p:par>
                </p:childTnLst>
              </p:cTn>
              <p:nextCondLst>
                <p:cond evt="onClick" delay="0">
                  <p:tgtEl>
                    <p:spTgt spid="25"/>
                  </p:tgtEl>
                </p:cond>
              </p:nextCondLst>
            </p:seq>
            <p:seq concurrent="1" nextAc="seek">
              <p:cTn id="156" restart="whenNotActive" fill="hold" evtFilter="cancelBubble" nodeType="interactiveSeq">
                <p:stCondLst>
                  <p:cond evt="onClick" delay="0">
                    <p:tgtEl>
                      <p:spTgt spid="26"/>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26"/>
                                        </p:tgtEl>
                                        <p:attrNameLst>
                                          <p:attrName>fillcolor</p:attrName>
                                        </p:attrNameLst>
                                      </p:cBhvr>
                                      <p:to>
                                        <a:srgbClr val="000000"/>
                                      </p:to>
                                    </p:animClr>
                                    <p:set>
                                      <p:cBhvr>
                                        <p:cTn id="161" dur="500" fill="hold"/>
                                        <p:tgtEl>
                                          <p:spTgt spid="26"/>
                                        </p:tgtEl>
                                        <p:attrNameLst>
                                          <p:attrName>fill.type</p:attrName>
                                        </p:attrNameLst>
                                      </p:cBhvr>
                                      <p:to>
                                        <p:strVal val="solid"/>
                                      </p:to>
                                    </p:set>
                                    <p:set>
                                      <p:cBhvr>
                                        <p:cTn id="162"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27"/>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27"/>
                                        </p:tgtEl>
                                        <p:attrNameLst>
                                          <p:attrName>fillcolor</p:attrName>
                                        </p:attrNameLst>
                                      </p:cBhvr>
                                      <p:to>
                                        <a:srgbClr val="000000"/>
                                      </p:to>
                                    </p:animClr>
                                    <p:set>
                                      <p:cBhvr>
                                        <p:cTn id="168" dur="500" fill="hold"/>
                                        <p:tgtEl>
                                          <p:spTgt spid="27"/>
                                        </p:tgtEl>
                                        <p:attrNameLst>
                                          <p:attrName>fill.type</p:attrName>
                                        </p:attrNameLst>
                                      </p:cBhvr>
                                      <p:to>
                                        <p:strVal val="solid"/>
                                      </p:to>
                                    </p:set>
                                    <p:set>
                                      <p:cBhvr>
                                        <p:cTn id="16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0" restart="whenNotActive" fill="hold" evtFilter="cancelBubble" nodeType="interactiveSeq">
                <p:stCondLst>
                  <p:cond evt="onClick" delay="0">
                    <p:tgtEl>
                      <p:spTgt spid="28"/>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8"/>
                                        </p:tgtEl>
                                        <p:attrNameLst>
                                          <p:attrName>fillcolor</p:attrName>
                                        </p:attrNameLst>
                                      </p:cBhvr>
                                      <p:to>
                                        <a:srgbClr val="000000"/>
                                      </p:to>
                                    </p:animClr>
                                    <p:set>
                                      <p:cBhvr>
                                        <p:cTn id="175" dur="500" fill="hold"/>
                                        <p:tgtEl>
                                          <p:spTgt spid="28"/>
                                        </p:tgtEl>
                                        <p:attrNameLst>
                                          <p:attrName>fill.type</p:attrName>
                                        </p:attrNameLst>
                                      </p:cBhvr>
                                      <p:to>
                                        <p:strVal val="solid"/>
                                      </p:to>
                                    </p:set>
                                    <p:set>
                                      <p:cBhvr>
                                        <p:cTn id="176"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7" restart="whenNotActive" fill="hold" evtFilter="cancelBubble" nodeType="interactiveSeq">
                <p:stCondLst>
                  <p:cond evt="onClick" delay="0">
                    <p:tgtEl>
                      <p:spTgt spid="35"/>
                    </p:tgtEl>
                  </p:cond>
                </p:stCondLst>
                <p:endSync evt="end" delay="0">
                  <p:rtn val="all"/>
                </p:endSync>
                <p:childTnLst>
                  <p:par>
                    <p:cTn id="178" fill="hold">
                      <p:stCondLst>
                        <p:cond delay="0"/>
                      </p:stCondLst>
                      <p:childTnLst>
                        <p:par>
                          <p:cTn id="179" fill="hold">
                            <p:stCondLst>
                              <p:cond delay="0"/>
                            </p:stCondLst>
                            <p:childTnLst>
                              <p:par>
                                <p:cTn id="180" presetID="1" presetClass="emph" presetSubtype="2" fill="hold" nodeType="clickEffect">
                                  <p:stCondLst>
                                    <p:cond delay="0"/>
                                  </p:stCondLst>
                                  <p:childTnLst>
                                    <p:animClr clrSpc="rgb" dir="cw">
                                      <p:cBhvr>
                                        <p:cTn id="181" dur="500" fill="hold"/>
                                        <p:tgtEl>
                                          <p:spTgt spid="35"/>
                                        </p:tgtEl>
                                        <p:attrNameLst>
                                          <p:attrName>fillcolor</p:attrName>
                                        </p:attrNameLst>
                                      </p:cBhvr>
                                      <p:to>
                                        <a:srgbClr val="000000"/>
                                      </p:to>
                                    </p:animClr>
                                    <p:set>
                                      <p:cBhvr>
                                        <p:cTn id="182" dur="500" fill="hold"/>
                                        <p:tgtEl>
                                          <p:spTgt spid="35"/>
                                        </p:tgtEl>
                                        <p:attrNameLst>
                                          <p:attrName>fill.type</p:attrName>
                                        </p:attrNameLst>
                                      </p:cBhvr>
                                      <p:to>
                                        <p:strVal val="solid"/>
                                      </p:to>
                                    </p:set>
                                    <p:set>
                                      <p:cBhvr>
                                        <p:cTn id="183"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4" restart="whenNotActive" fill="hold" evtFilter="cancelBubble" nodeType="interactiveSeq">
                <p:stCondLst>
                  <p:cond evt="onClick" delay="0">
                    <p:tgtEl>
                      <p:spTgt spid="36"/>
                    </p:tgtEl>
                  </p:cond>
                </p:stCondLst>
                <p:endSync evt="end" delay="0">
                  <p:rtn val="all"/>
                </p:endSync>
                <p:childTnLst>
                  <p:par>
                    <p:cTn id="185" fill="hold">
                      <p:stCondLst>
                        <p:cond delay="0"/>
                      </p:stCondLst>
                      <p:childTnLst>
                        <p:par>
                          <p:cTn id="186" fill="hold">
                            <p:stCondLst>
                              <p:cond delay="0"/>
                            </p:stCondLst>
                            <p:childTnLst>
                              <p:par>
                                <p:cTn id="187" presetID="1" presetClass="emph" presetSubtype="2" fill="hold" nodeType="clickEffect">
                                  <p:stCondLst>
                                    <p:cond delay="0"/>
                                  </p:stCondLst>
                                  <p:childTnLst>
                                    <p:animClr clrSpc="rgb" dir="cw">
                                      <p:cBhvr>
                                        <p:cTn id="188" dur="500" fill="hold"/>
                                        <p:tgtEl>
                                          <p:spTgt spid="36"/>
                                        </p:tgtEl>
                                        <p:attrNameLst>
                                          <p:attrName>fillcolor</p:attrName>
                                        </p:attrNameLst>
                                      </p:cBhvr>
                                      <p:to>
                                        <a:srgbClr val="000000"/>
                                      </p:to>
                                    </p:animClr>
                                    <p:set>
                                      <p:cBhvr>
                                        <p:cTn id="189" dur="500" fill="hold"/>
                                        <p:tgtEl>
                                          <p:spTgt spid="36"/>
                                        </p:tgtEl>
                                        <p:attrNameLst>
                                          <p:attrName>fill.type</p:attrName>
                                        </p:attrNameLst>
                                      </p:cBhvr>
                                      <p:to>
                                        <p:strVal val="solid"/>
                                      </p:to>
                                    </p:set>
                                    <p:set>
                                      <p:cBhvr>
                                        <p:cTn id="190"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1" restart="whenNotActive" fill="hold" evtFilter="cancelBubble" nodeType="interactiveSeq">
                <p:stCondLst>
                  <p:cond evt="onClick" delay="0">
                    <p:tgtEl>
                      <p:spTgt spid="37"/>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nodeType="clickEffect">
                                  <p:stCondLst>
                                    <p:cond delay="0"/>
                                  </p:stCondLst>
                                  <p:childTnLst>
                                    <p:animClr clrSpc="rgb" dir="cw">
                                      <p:cBhvr>
                                        <p:cTn id="195" dur="500" fill="hold"/>
                                        <p:tgtEl>
                                          <p:spTgt spid="37"/>
                                        </p:tgtEl>
                                        <p:attrNameLst>
                                          <p:attrName>fillcolor</p:attrName>
                                        </p:attrNameLst>
                                      </p:cBhvr>
                                      <p:to>
                                        <a:srgbClr val="000000"/>
                                      </p:to>
                                    </p:animClr>
                                    <p:set>
                                      <p:cBhvr>
                                        <p:cTn id="196" dur="500" fill="hold"/>
                                        <p:tgtEl>
                                          <p:spTgt spid="37"/>
                                        </p:tgtEl>
                                        <p:attrNameLst>
                                          <p:attrName>fill.type</p:attrName>
                                        </p:attrNameLst>
                                      </p:cBhvr>
                                      <p:to>
                                        <p:strVal val="solid"/>
                                      </p:to>
                                    </p:set>
                                    <p:set>
                                      <p:cBhvr>
                                        <p:cTn id="197"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98" restart="whenNotActive" fill="hold" evtFilter="cancelBubble" nodeType="interactiveSeq">
                <p:stCondLst>
                  <p:cond evt="onClick" delay="0">
                    <p:tgtEl>
                      <p:spTgt spid="38"/>
                    </p:tgtEl>
                  </p:cond>
                </p:stCondLst>
                <p:endSync evt="end" delay="0">
                  <p:rtn val="all"/>
                </p:endSync>
                <p:childTnLst>
                  <p:par>
                    <p:cTn id="199" fill="hold">
                      <p:stCondLst>
                        <p:cond delay="0"/>
                      </p:stCondLst>
                      <p:childTnLst>
                        <p:par>
                          <p:cTn id="200" fill="hold">
                            <p:stCondLst>
                              <p:cond delay="0"/>
                            </p:stCondLst>
                            <p:childTnLst>
                              <p:par>
                                <p:cTn id="201" presetID="1" presetClass="emph" presetSubtype="2" fill="hold" nodeType="clickEffect">
                                  <p:stCondLst>
                                    <p:cond delay="0"/>
                                  </p:stCondLst>
                                  <p:childTnLst>
                                    <p:animClr clrSpc="rgb" dir="cw">
                                      <p:cBhvr>
                                        <p:cTn id="202" dur="500" fill="hold"/>
                                        <p:tgtEl>
                                          <p:spTgt spid="38"/>
                                        </p:tgtEl>
                                        <p:attrNameLst>
                                          <p:attrName>fillcolor</p:attrName>
                                        </p:attrNameLst>
                                      </p:cBhvr>
                                      <p:to>
                                        <a:srgbClr val="000000"/>
                                      </p:to>
                                    </p:animClr>
                                    <p:set>
                                      <p:cBhvr>
                                        <p:cTn id="203" dur="500" fill="hold"/>
                                        <p:tgtEl>
                                          <p:spTgt spid="38"/>
                                        </p:tgtEl>
                                        <p:attrNameLst>
                                          <p:attrName>fill.type</p:attrName>
                                        </p:attrNameLst>
                                      </p:cBhvr>
                                      <p:to>
                                        <p:strVal val="solid"/>
                                      </p:to>
                                    </p:set>
                                    <p:set>
                                      <p:cBhvr>
                                        <p:cTn id="204"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audio>
              <p:cMediaNode vol="80000">
                <p:cTn id="205"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Cloud 56">
            <a:hlinkClick r:id="rId8" action="ppaction://hlinksldjump"/>
          </p:cNvPr>
          <p:cNvSpPr/>
          <p:nvPr/>
        </p:nvSpPr>
        <p:spPr>
          <a:xfrm>
            <a:off x="9646436" y="6311499"/>
            <a:ext cx="2471865" cy="425136"/>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TextBox 16"/>
          <p:cNvSpPr txBox="1"/>
          <p:nvPr/>
        </p:nvSpPr>
        <p:spPr>
          <a:xfrm>
            <a:off x="1306286" y="551543"/>
            <a:ext cx="296091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LUYỆN TẬP</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420914" y="1418918"/>
            <a:ext cx="6096000" cy="3539430"/>
          </a:xfrm>
          <a:prstGeom prst="rect">
            <a:avLst/>
          </a:prstGeom>
        </p:spPr>
        <p:txBody>
          <a:bodyPr>
            <a:spAutoFit/>
          </a:bodyPr>
          <a:lstStyle/>
          <a:p>
            <a:pPr algn="just"/>
            <a:r>
              <a:rPr lang="en-US" sz="2800" b="1" dirty="0" err="1">
                <a:solidFill>
                  <a:srgbClr val="FF0000"/>
                </a:solidFill>
                <a:latin typeface="Times New Roman" panose="02020603050405020304" pitchFamily="18" charset="0"/>
                <a:ea typeface="Calibri" panose="020F0502020204030204" pitchFamily="34" charset="0"/>
              </a:rPr>
              <a:t>Câu</a:t>
            </a:r>
            <a:r>
              <a:rPr lang="en-US" sz="2800" b="1" dirty="0">
                <a:solidFill>
                  <a:srgbClr val="FF0000"/>
                </a:solidFill>
                <a:latin typeface="Times New Roman" panose="02020603050405020304" pitchFamily="18" charset="0"/>
                <a:ea typeface="Calibri" panose="020F0502020204030204" pitchFamily="34" charset="0"/>
              </a:rPr>
              <a:t> 1.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mô</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tả</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khúc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xạ</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khi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tia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sáng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truyền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từ</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môi</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trường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nước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ra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không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khí</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Phát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biểu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nào</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dưới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đây</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là</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đúng</a:t>
            </a:r>
            <a:r>
              <a:rPr lang="en-US" sz="2800" dirty="0">
                <a:solidFill>
                  <a:srgbClr val="FF0000"/>
                </a:solidFill>
                <a:latin typeface="Times New Roman" panose="02020603050405020304" pitchFamily="18" charset="0"/>
                <a:ea typeface="Calibri" panose="020F0502020204030204" pitchFamily="34" charset="0"/>
              </a:rPr>
              <a:t>?</a:t>
            </a:r>
            <a:br>
              <a:rPr lang="en-US" sz="2800" dirty="0">
                <a:solidFill>
                  <a:srgbClr val="FF0000"/>
                </a:solidFill>
                <a:latin typeface="Times New Roman" panose="02020603050405020304" pitchFamily="18" charset="0"/>
                <a:ea typeface="Calibri" panose="020F0502020204030204" pitchFamily="34" charset="0"/>
              </a:rPr>
            </a:br>
            <a:endParaRPr lang="en-US" sz="2800" dirty="0" smtClean="0">
              <a:solidFill>
                <a:srgbClr val="FF0000"/>
              </a:solidFill>
              <a:latin typeface="Times New Roman" panose="02020603050405020304" pitchFamily="18" charset="0"/>
              <a:ea typeface="Calibri" panose="020F0502020204030204" pitchFamily="34" charset="0"/>
            </a:endParaRPr>
          </a:p>
          <a:p>
            <a:pPr algn="just"/>
            <a:r>
              <a:rPr lang="en-US" sz="2800" dirty="0" smtClean="0">
                <a:solidFill>
                  <a:srgbClr val="242021"/>
                </a:solidFill>
                <a:latin typeface="Times New Roman" panose="02020603050405020304" pitchFamily="18" charset="0"/>
                <a:ea typeface="Calibri" panose="020F0502020204030204" pitchFamily="34" charset="0"/>
              </a:rPr>
              <a:t>A</a:t>
            </a:r>
            <a:r>
              <a:rPr lang="en-US" sz="2800" dirty="0">
                <a:solidFill>
                  <a:srgbClr val="242021"/>
                </a:solidFill>
                <a:latin typeface="Times New Roman" panose="02020603050405020304" pitchFamily="18" charset="0"/>
                <a:ea typeface="Calibri" panose="020F0502020204030204" pitchFamily="34" charset="0"/>
              </a:rPr>
              <a:t>. B </a:t>
            </a:r>
            <a:r>
              <a:rPr lang="en-US" sz="2800" dirty="0" err="1">
                <a:solidFill>
                  <a:srgbClr val="242021"/>
                </a:solidFill>
                <a:latin typeface="Times New Roman" panose="02020603050405020304" pitchFamily="18" charset="0"/>
                <a:ea typeface="Calibri" panose="020F0502020204030204" pitchFamily="34" charset="0"/>
              </a:rPr>
              <a:t>là</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điểm</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tới</a:t>
            </a:r>
            <a:r>
              <a:rPr lang="en-US" sz="2800" dirty="0">
                <a:solidFill>
                  <a:srgbClr val="242021"/>
                </a:solidFill>
                <a:latin typeface="Times New Roman" panose="02020603050405020304" pitchFamily="18" charset="0"/>
                <a:ea typeface="Calibri" panose="020F0502020204030204" pitchFamily="34" charset="0"/>
              </a:rPr>
              <a:t>. 	 </a:t>
            </a:r>
            <a:endParaRPr lang="en-US" sz="2800" dirty="0" smtClean="0">
              <a:solidFill>
                <a:srgbClr val="242021"/>
              </a:solidFill>
              <a:latin typeface="Times New Roman" panose="02020603050405020304" pitchFamily="18" charset="0"/>
              <a:ea typeface="Calibri" panose="020F0502020204030204" pitchFamily="34" charset="0"/>
            </a:endParaRPr>
          </a:p>
          <a:p>
            <a:pPr algn="just"/>
            <a:r>
              <a:rPr lang="en-US" sz="2800" dirty="0" smtClean="0">
                <a:solidFill>
                  <a:srgbClr val="242021"/>
                </a:solidFill>
                <a:latin typeface="Times New Roman" panose="02020603050405020304" pitchFamily="18" charset="0"/>
                <a:ea typeface="Calibri" panose="020F0502020204030204" pitchFamily="34" charset="0"/>
              </a:rPr>
              <a:t>B</a:t>
            </a:r>
            <a:r>
              <a:rPr lang="en-US" sz="2800" dirty="0">
                <a:solidFill>
                  <a:srgbClr val="242021"/>
                </a:solidFill>
                <a:latin typeface="Times New Roman" panose="02020603050405020304" pitchFamily="18" charset="0"/>
                <a:ea typeface="Calibri" panose="020F0502020204030204" pitchFamily="34" charset="0"/>
              </a:rPr>
              <a:t>. AB </a:t>
            </a:r>
            <a:r>
              <a:rPr lang="en-US" sz="2800" dirty="0" err="1">
                <a:solidFill>
                  <a:srgbClr val="242021"/>
                </a:solidFill>
                <a:latin typeface="Times New Roman" panose="02020603050405020304" pitchFamily="18" charset="0"/>
                <a:ea typeface="Calibri" panose="020F0502020204030204" pitchFamily="34" charset="0"/>
              </a:rPr>
              <a:t>là</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tia</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khúc</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xạ</a:t>
            </a:r>
            <a:r>
              <a:rPr lang="en-US" sz="2800" dirty="0" smtClean="0">
                <a:solidFill>
                  <a:srgbClr val="242021"/>
                </a:solidFill>
                <a:latin typeface="Times New Roman" panose="02020603050405020304" pitchFamily="18" charset="0"/>
                <a:ea typeface="Calibri" panose="020F0502020204030204" pitchFamily="34" charset="0"/>
              </a:rPr>
              <a:t>.</a:t>
            </a:r>
          </a:p>
          <a:p>
            <a:pPr algn="just"/>
            <a:r>
              <a:rPr lang="en-US" sz="2800" dirty="0" smtClean="0">
                <a:solidFill>
                  <a:srgbClr val="242021"/>
                </a:solidFill>
                <a:latin typeface="Times New Roman" panose="02020603050405020304" pitchFamily="18" charset="0"/>
                <a:ea typeface="Calibri" panose="020F0502020204030204" pitchFamily="34" charset="0"/>
              </a:rPr>
              <a:t>C</a:t>
            </a:r>
            <a:r>
              <a:rPr lang="en-US" sz="2800" dirty="0">
                <a:solidFill>
                  <a:srgbClr val="242021"/>
                </a:solidFill>
                <a:latin typeface="Times New Roman" panose="02020603050405020304" pitchFamily="18" charset="0"/>
                <a:ea typeface="Calibri" panose="020F0502020204030204" pitchFamily="34" charset="0"/>
              </a:rPr>
              <a:t>. BN </a:t>
            </a:r>
            <a:r>
              <a:rPr lang="en-US" sz="2800" dirty="0" err="1">
                <a:solidFill>
                  <a:srgbClr val="242021"/>
                </a:solidFill>
                <a:latin typeface="Times New Roman" panose="02020603050405020304" pitchFamily="18" charset="0"/>
                <a:ea typeface="Calibri" panose="020F0502020204030204" pitchFamily="34" charset="0"/>
              </a:rPr>
              <a:t>là</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tia</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tới</a:t>
            </a:r>
            <a:r>
              <a:rPr lang="en-US" sz="2800" dirty="0">
                <a:solidFill>
                  <a:srgbClr val="242021"/>
                </a:solidFill>
                <a:latin typeface="Times New Roman" panose="02020603050405020304" pitchFamily="18" charset="0"/>
                <a:ea typeface="Calibri" panose="020F0502020204030204" pitchFamily="34" charset="0"/>
              </a:rPr>
              <a:t>.	</a:t>
            </a:r>
            <a:r>
              <a:rPr lang="en-US" sz="2800" dirty="0" smtClean="0">
                <a:solidFill>
                  <a:srgbClr val="242021"/>
                </a:solidFill>
                <a:latin typeface="Times New Roman" panose="02020603050405020304" pitchFamily="18" charset="0"/>
                <a:ea typeface="Calibri" panose="020F0502020204030204" pitchFamily="34" charset="0"/>
              </a:rPr>
              <a:t> </a:t>
            </a:r>
          </a:p>
          <a:p>
            <a:pPr algn="just"/>
            <a:r>
              <a:rPr lang="en-US" sz="2800" dirty="0" smtClean="0">
                <a:solidFill>
                  <a:srgbClr val="242021"/>
                </a:solidFill>
                <a:latin typeface="Times New Roman" panose="02020603050405020304" pitchFamily="18" charset="0"/>
                <a:ea typeface="Calibri" panose="020F0502020204030204" pitchFamily="34" charset="0"/>
              </a:rPr>
              <a:t>D. </a:t>
            </a:r>
            <a:r>
              <a:rPr lang="en-US" sz="2800" dirty="0">
                <a:solidFill>
                  <a:srgbClr val="242021"/>
                </a:solidFill>
                <a:latin typeface="Times New Roman" panose="02020603050405020304" pitchFamily="18" charset="0"/>
                <a:ea typeface="Calibri" panose="020F0502020204030204" pitchFamily="34" charset="0"/>
              </a:rPr>
              <a:t>BC </a:t>
            </a:r>
            <a:r>
              <a:rPr lang="en-US" sz="2800" dirty="0" err="1">
                <a:solidFill>
                  <a:srgbClr val="242021"/>
                </a:solidFill>
                <a:latin typeface="Times New Roman" panose="02020603050405020304" pitchFamily="18" charset="0"/>
                <a:ea typeface="Calibri" panose="020F0502020204030204" pitchFamily="34" charset="0"/>
              </a:rPr>
              <a:t>là</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pháp</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tuyến</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tại</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điểm</a:t>
            </a:r>
            <a:r>
              <a:rPr lang="en-US" sz="2800" dirty="0">
                <a:solidFill>
                  <a:srgbClr val="242021"/>
                </a:solidFill>
                <a:latin typeface="Times New Roman" panose="02020603050405020304" pitchFamily="18" charset="0"/>
                <a:ea typeface="Calibri" panose="020F0502020204030204" pitchFamily="34" charset="0"/>
              </a:rPr>
              <a:t> </a:t>
            </a:r>
            <a:r>
              <a:rPr lang="en-US" sz="2800" dirty="0" err="1">
                <a:solidFill>
                  <a:srgbClr val="242021"/>
                </a:solidFill>
                <a:latin typeface="Times New Roman" panose="02020603050405020304" pitchFamily="18" charset="0"/>
                <a:ea typeface="Calibri" panose="020F0502020204030204" pitchFamily="34" charset="0"/>
              </a:rPr>
              <a:t>tới</a:t>
            </a:r>
            <a:endParaRPr lang="en-US" sz="2800" dirty="0"/>
          </a:p>
        </p:txBody>
      </p:sp>
      <p:pic>
        <p:nvPicPr>
          <p:cNvPr id="19" name="Picture 18"/>
          <p:cNvPicPr>
            <a:picLocks noChangeAspect="1"/>
          </p:cNvPicPr>
          <p:nvPr/>
        </p:nvPicPr>
        <p:blipFill>
          <a:blip r:embed="rId9"/>
          <a:stretch>
            <a:fillRect/>
          </a:stretch>
        </p:blipFill>
        <p:spPr>
          <a:xfrm>
            <a:off x="6954024" y="1265451"/>
            <a:ext cx="4526776" cy="3692897"/>
          </a:xfrm>
          <a:prstGeom prst="rect">
            <a:avLst/>
          </a:prstGeom>
        </p:spPr>
      </p:pic>
      <p:sp>
        <p:nvSpPr>
          <p:cNvPr id="20" name="Oval 19"/>
          <p:cNvSpPr/>
          <p:nvPr/>
        </p:nvSpPr>
        <p:spPr>
          <a:xfrm>
            <a:off x="420914" y="3192039"/>
            <a:ext cx="452543"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8" action="ppaction://hlinksldjump"/>
          </p:cNvPr>
          <p:cNvSpPr/>
          <p:nvPr/>
        </p:nvSpPr>
        <p:spPr>
          <a:xfrm>
            <a:off x="9857807" y="6050902"/>
            <a:ext cx="2359211" cy="69838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TextBox 16"/>
          <p:cNvSpPr txBox="1"/>
          <p:nvPr/>
        </p:nvSpPr>
        <p:spPr>
          <a:xfrm>
            <a:off x="10375425"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9" name="Rectangle 18"/>
          <p:cNvSpPr/>
          <p:nvPr/>
        </p:nvSpPr>
        <p:spPr>
          <a:xfrm>
            <a:off x="655037" y="433985"/>
            <a:ext cx="11292114" cy="5262979"/>
          </a:xfrm>
          <a:prstGeom prst="rect">
            <a:avLst/>
          </a:prstGeom>
        </p:spPr>
        <p:txBody>
          <a:bodyPr wrap="square">
            <a:spAutoFit/>
          </a:bodyPr>
          <a:lstStyle/>
          <a:p>
            <a:pPr>
              <a:lnSpc>
                <a:spcPct val="150000"/>
              </a:lnSpc>
              <a:spcAft>
                <a:spcPts val="0"/>
              </a:spcAft>
              <a:tabLst>
                <a:tab pos="1207770" algn="l"/>
              </a:tabLs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r>
            <a:b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 Tia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giáp</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môi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tia</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b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 Tia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tia</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b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0,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0.</a:t>
            </a:r>
            <a:b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val 19"/>
          <p:cNvSpPr/>
          <p:nvPr/>
        </p:nvSpPr>
        <p:spPr>
          <a:xfrm>
            <a:off x="655037" y="5023412"/>
            <a:ext cx="555658" cy="567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loud 16">
            <a:hlinkClick r:id="rId8" action="ppaction://hlinksldjump"/>
          </p:cNvPr>
          <p:cNvSpPr/>
          <p:nvPr/>
        </p:nvSpPr>
        <p:spPr>
          <a:xfrm>
            <a:off x="9857807" y="6024417"/>
            <a:ext cx="2359211" cy="744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8" name="Rectangle 17"/>
          <p:cNvSpPr/>
          <p:nvPr/>
        </p:nvSpPr>
        <p:spPr>
          <a:xfrm>
            <a:off x="1016435" y="634758"/>
            <a:ext cx="10020977" cy="4616648"/>
          </a:xfrm>
          <a:prstGeom prst="rect">
            <a:avLst/>
          </a:prstGeom>
        </p:spPr>
        <p:txBody>
          <a:bodyPr wrap="square">
            <a:spAutoFit/>
          </a:bodyPr>
          <a:lstStyle/>
          <a:p>
            <a:pPr>
              <a:lnSpc>
                <a:spcPct val="150000"/>
              </a:lnSpc>
              <a:spcAft>
                <a:spcPts val="0"/>
              </a:spcAft>
              <a:tabLst>
                <a:tab pos="1204913"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t>
            </a:r>
            <a:r>
              <a:rPr 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t>
            </a:r>
            <a:r>
              <a:rPr lang="en-US" sz="28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r>
            <a:b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sinr</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sini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tabLst>
                <a:tab pos="1207770" algn="l"/>
              </a:tabLst>
            </a:pPr>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sini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sinr</a:t>
            </a:r>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0"/>
              </a:spcAft>
              <a:tabLst>
                <a:tab pos="1207770" algn="l"/>
              </a:tabLst>
            </a:pPr>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cosr</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cosi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tabLst>
                <a:tab pos="1207770" algn="l"/>
              </a:tabLst>
            </a:pPr>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D</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tanr</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 n</a:t>
            </a:r>
            <a:r>
              <a:rPr lang="en-US" sz="2800" baseline="-25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tani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val 19"/>
          <p:cNvSpPr/>
          <p:nvPr/>
        </p:nvSpPr>
        <p:spPr>
          <a:xfrm>
            <a:off x="1016435" y="3429000"/>
            <a:ext cx="464892" cy="409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368" y="965544"/>
            <a:ext cx="4536721"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THÍ NGHIỆM MỞ ĐẦU:</a:t>
            </a:r>
          </a:p>
          <a:p>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30368" y="1658041"/>
            <a:ext cx="10596170" cy="523220"/>
          </a:xfrm>
          <a:prstGeom prst="rect">
            <a:avLst/>
          </a:prstGeom>
        </p:spPr>
        <p:txBody>
          <a:bodyPr wrap="none">
            <a:spAutoFit/>
          </a:bodyPr>
          <a:lstStyle/>
          <a:p>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cốc</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nhựa</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01 chai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250 ml).</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930368" y="2406455"/>
            <a:ext cx="10137965" cy="2435539"/>
          </a:xfrm>
          <a:prstGeom prst="rect">
            <a:avLst/>
          </a:prstGeom>
        </p:spPr>
        <p:txBody>
          <a:bodyPr wrap="square">
            <a:spAutoFit/>
          </a:bodyPr>
          <a:lstStyle/>
          <a:p>
            <a:pPr algn="just">
              <a:lnSpc>
                <a:spcPct val="130000"/>
              </a:lnSpc>
              <a:spcAft>
                <a:spcPts val="800"/>
              </a:spcAft>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 đồng xu vào giữa đáy cốc, đặt mặt quan sát sao cho không nhìn thấy đồng xu.</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 nguyên vị trí đặt mắt, đổ nước vào cốc cho tới khi nước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dâng</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3/4</a:t>
            </a:r>
            <a:r>
              <a:rPr lang="vi-V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cốc, quan sát hiện tượng xảy 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3073310" y="119159"/>
            <a:ext cx="7178722"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2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8" action="ppaction://hlinksldjump"/>
          </p:cNvPr>
          <p:cNvSpPr/>
          <p:nvPr/>
        </p:nvSpPr>
        <p:spPr>
          <a:xfrm>
            <a:off x="10061129" y="6136155"/>
            <a:ext cx="2359211" cy="6770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Rectangle 16"/>
          <p:cNvSpPr/>
          <p:nvPr/>
        </p:nvSpPr>
        <p:spPr>
          <a:xfrm>
            <a:off x="609600" y="682172"/>
            <a:ext cx="7489371" cy="4401205"/>
          </a:xfrm>
          <a:prstGeom prst="rect">
            <a:avLst/>
          </a:prstGeom>
        </p:spPr>
        <p:txBody>
          <a:bodyPr wrap="square">
            <a:spAutoFit/>
          </a:bodyPr>
          <a:lstStyle/>
          <a:p>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lỏng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sang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α = 60</a:t>
            </a:r>
            <a:r>
              <a:rPr lang="en-US" sz="28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β = 30</a:t>
            </a:r>
            <a:r>
              <a:rPr lang="en-US" sz="28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r>
            <a:b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endPar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60</a:t>
            </a:r>
            <a:r>
              <a:rPr lang="en-US" sz="2800" baseline="30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r>
            <a:b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30</a:t>
            </a:r>
            <a:r>
              <a:rPr lang="en-US" sz="2800" baseline="30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0</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lỏng</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8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7570658" y="1533241"/>
            <a:ext cx="4412557" cy="3020905"/>
          </a:xfrm>
          <a:prstGeom prst="rect">
            <a:avLst/>
          </a:prstGeom>
        </p:spPr>
      </p:pic>
      <p:sp>
        <p:nvSpPr>
          <p:cNvPr id="20" name="Oval 19"/>
          <p:cNvSpPr/>
          <p:nvPr/>
        </p:nvSpPr>
        <p:spPr>
          <a:xfrm>
            <a:off x="583842" y="4164106"/>
            <a:ext cx="495869" cy="42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7"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8" action="ppaction://hlinksldjump"/>
          </p:cNvPr>
          <p:cNvSpPr/>
          <p:nvPr/>
        </p:nvSpPr>
        <p:spPr>
          <a:xfrm>
            <a:off x="10179758" y="6050902"/>
            <a:ext cx="2359211" cy="70193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Rectangle 6"/>
          <p:cNvSpPr>
            <a:spLocks noChangeArrowheads="1"/>
          </p:cNvSpPr>
          <p:nvPr/>
        </p:nvSpPr>
        <p:spPr bwMode="auto">
          <a:xfrm>
            <a:off x="288871" y="926848"/>
            <a:ext cx="7198061" cy="583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8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sáng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mắt</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khúc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xạ</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C.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xạ</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tại</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D.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tia</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khúc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xạ</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khí</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a:t>
            </a:r>
            <a:b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sz="2800" b="0" i="0" u="none" strike="noStrike" cap="none" normalizeH="0" baseline="0" dirty="0" smtClean="0">
                <a:ln>
                  <a:noFill/>
                </a:ln>
                <a:solidFill>
                  <a:srgbClr val="24202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9" name="Picture 7" descr="12 Cách làm trong nước hồ cá ngoài trời có thể bạn chưa b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1461" y="1271607"/>
            <a:ext cx="4530737" cy="3979799"/>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193337" y="3658992"/>
            <a:ext cx="573206" cy="518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7"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Cloud 17">
            <a:hlinkClick r:id="rId8" action="ppaction://hlinksldjump"/>
          </p:cNvPr>
          <p:cNvSpPr/>
          <p:nvPr/>
        </p:nvSpPr>
        <p:spPr>
          <a:xfrm>
            <a:off x="9994868" y="6311499"/>
            <a:ext cx="2359211" cy="55599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Rectangle 16"/>
          <p:cNvSpPr/>
          <p:nvPr/>
        </p:nvSpPr>
        <p:spPr>
          <a:xfrm>
            <a:off x="1219200" y="638629"/>
            <a:ext cx="9890078" cy="4573560"/>
          </a:xfrm>
          <a:prstGeom prst="rect">
            <a:avLst/>
          </a:prstGeom>
        </p:spPr>
        <p:txBody>
          <a:bodyPr wrap="square">
            <a:spAutoFit/>
          </a:bodyPr>
          <a:lstStyle/>
          <a:p>
            <a:pPr>
              <a:lnSpc>
                <a:spcPct val="130000"/>
              </a:lnSpc>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60</a:t>
            </a:r>
            <a:r>
              <a:rPr lang="en-US" sz="3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 = 40</a:t>
            </a:r>
            <a:r>
              <a:rPr lang="en-US" sz="3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Chiết</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r>
            <a:b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b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 1,53. 	</a:t>
            </a:r>
            <a:endPar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a:t>
            </a:r>
            <a:r>
              <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1,35. 	</a:t>
            </a:r>
            <a:endPar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1,50. 	</a:t>
            </a:r>
            <a:endPar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2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D</a:t>
            </a:r>
            <a:r>
              <a:rPr lang="en-US"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1,30.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Oval 18"/>
          <p:cNvSpPr/>
          <p:nvPr/>
        </p:nvSpPr>
        <p:spPr>
          <a:xfrm>
            <a:off x="1163135" y="3317943"/>
            <a:ext cx="573206" cy="518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7"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2299" y="1161849"/>
            <a:ext cx="6718374" cy="3670110"/>
          </a:xfrm>
          <a:prstGeom prst="rect">
            <a:avLst/>
          </a:prstGeom>
        </p:spPr>
      </p:pic>
      <p:sp>
        <p:nvSpPr>
          <p:cNvPr id="5" name="TextBox 4"/>
          <p:cNvSpPr txBox="1"/>
          <p:nvPr/>
        </p:nvSpPr>
        <p:spPr>
          <a:xfrm>
            <a:off x="850005" y="406809"/>
            <a:ext cx="3135086" cy="646331"/>
          </a:xfrm>
          <a:prstGeom prst="rect">
            <a:avLst/>
          </a:prstGeom>
          <a:noFill/>
        </p:spPr>
        <p:txBody>
          <a:bodyPr wrap="square" rtlCol="0">
            <a:spAutoFit/>
          </a:bodyPr>
          <a:lstStyle/>
          <a:p>
            <a:r>
              <a:rPr lang="en-US" sz="3600" b="1" dirty="0" smtClean="0">
                <a:solidFill>
                  <a:schemeClr val="accent6"/>
                </a:solidFill>
                <a:latin typeface="Times New Roman" panose="02020603050405020304" pitchFamily="18" charset="0"/>
                <a:cs typeface="Times New Roman" panose="02020603050405020304" pitchFamily="18" charset="0"/>
              </a:rPr>
              <a:t>VẬN DỤNG</a:t>
            </a:r>
            <a:endParaRPr lang="en-US" sz="3600" b="1" dirty="0">
              <a:solidFill>
                <a:schemeClr val="accent6"/>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711200" y="1469423"/>
          <a:ext cx="11045371" cy="4382516"/>
        </p:xfrm>
        <a:graphic>
          <a:graphicData uri="http://schemas.openxmlformats.org/drawingml/2006/table">
            <a:tbl>
              <a:tblPr firstRow="1" firstCol="1" bandRow="1"/>
              <a:tblGrid>
                <a:gridCol w="11045371">
                  <a:extLst>
                    <a:ext uri="{9D8B030D-6E8A-4147-A177-3AD203B41FA5}">
                      <a16:colId xmlns="" xmlns:a16="http://schemas.microsoft.com/office/drawing/2014/main" val="3636120831"/>
                    </a:ext>
                  </a:extLst>
                </a:gridCol>
              </a:tblGrid>
              <a:tr h="0">
                <a:tc>
                  <a:txBody>
                    <a:bodyPr/>
                    <a:lstStyle/>
                    <a:p>
                      <a:pPr algn="just">
                        <a:lnSpc>
                          <a:spcPct val="130000"/>
                        </a:lnSpc>
                        <a:spcAft>
                          <a:spcPts val="0"/>
                        </a:spcAft>
                      </a:pP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chặn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a:t>
                      </a:r>
                      <a:r>
                        <a:rPr lang="en-US"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653762"/>
                  </a:ext>
                </a:extLst>
              </a:tr>
            </a:tbl>
          </a:graphicData>
        </a:graphic>
      </p:graphicFrame>
    </p:spTree>
    <p:extLst>
      <p:ext uri="{BB962C8B-B14F-4D97-AF65-F5344CB8AC3E}">
        <p14:creationId xmlns:p14="http://schemas.microsoft.com/office/powerpoint/2010/main" val="39119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53" y="445163"/>
            <a:ext cx="10920550"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 thích một ống hút thẳng cắm nghiêng trong một cốc nước dường như bị gãy khúc tại mặt phân cách: Một thanh thẳng cắm nghiêng so với mặt nước, ta nhìn thấy thanh như bị gãy khúc tại mặt phân cách hai môi trường. Nguyên nhân của sự gãy khúc đó là do hiện tượng khúc xạ ánh </a:t>
            </a:r>
            <a:r>
              <a:rPr kumimoji="0" lang="vi-VN"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endPar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61553" y="3212043"/>
            <a:ext cx="10920550"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Giải thích nhìn thấy một vật nằm ở đáy bể nước gần hơn so với vị trí thực của nó: Đó là hiện tượng khúc xạ ánh sáng vì ánh </a:t>
            </a:r>
            <a:r>
              <a:rPr kumimoji="0" lang="vi-VN"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sán</a:t>
            </a:r>
            <a:r>
              <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a:t>
            </a:r>
            <a:r>
              <a:rPr kumimoji="0" lang="vi-VN" sz="28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truyền từ môi trường nước sang môi trường không khí, góc khúc xạ lớn hơn góc tới, do đó đường kéo dài của tia khúc xạ xa pháp tuyến hơn. Nên khi nhìn xuống viên sỏi ở đáy bể nước, ta lại thấy vị trí của nó dâng lên hơn so với vị trí thật.</a:t>
            </a:r>
          </a:p>
        </p:txBody>
      </p:sp>
    </p:spTree>
    <p:extLst>
      <p:ext uri="{BB962C8B-B14F-4D97-AF65-F5344CB8AC3E}">
        <p14:creationId xmlns:p14="http://schemas.microsoft.com/office/powerpoint/2010/main" val="387386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243"/>
            <a:ext cx="10515600" cy="1325563"/>
          </a:xfrm>
        </p:spPr>
        <p:txBody>
          <a:bodyPr>
            <a:normAutofit/>
          </a:bodyPr>
          <a:lstStyle/>
          <a:p>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I/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khúc</a:t>
            </a:r>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xạ</a:t>
            </a:r>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ánh</a:t>
            </a:r>
            <a:r>
              <a:rPr lang="en-US" sz="3600"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u="sng" dirty="0" err="1" smtClean="0">
                <a:solidFill>
                  <a:schemeClr val="accent6">
                    <a:lumMod val="75000"/>
                  </a:schemeClr>
                </a:solidFill>
                <a:latin typeface="Times New Roman" panose="02020603050405020304" pitchFamily="18" charset="0"/>
                <a:cs typeface="Times New Roman" panose="02020603050405020304" pitchFamily="18" charset="0"/>
              </a:rPr>
              <a:t>sáng</a:t>
            </a:r>
            <a:endParaRPr lang="en-US" sz="3600"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39273"/>
            <a:ext cx="10515600" cy="4351338"/>
          </a:xfrm>
        </p:spPr>
        <p:txBody>
          <a:bodyPr/>
          <a:lstStyle/>
          <a:p>
            <a:r>
              <a:rPr lang="en-US" dirty="0" err="1" smtClean="0">
                <a:latin typeface="Times New Roman" panose="02020603050405020304" pitchFamily="18" charset="0"/>
                <a:cs typeface="Times New Roman" panose="02020603050405020304" pitchFamily="18" charset="0"/>
              </a:rPr>
              <a:t>Thí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20993" y="2671763"/>
            <a:ext cx="4010025" cy="3505200"/>
          </a:xfrm>
          <a:prstGeom prst="rect">
            <a:avLst/>
          </a:prstGeom>
        </p:spPr>
      </p:pic>
      <p:sp>
        <p:nvSpPr>
          <p:cNvPr id="5" name="TextBox 4"/>
          <p:cNvSpPr txBox="1"/>
          <p:nvPr/>
        </p:nvSpPr>
        <p:spPr>
          <a:xfrm>
            <a:off x="7096836" y="3111690"/>
            <a:ext cx="4421874" cy="1815882"/>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Chùm sáng truyền từ không khí vào thủy tinh bị gãy khúc (lệch khỏi phương truyền) tại đâu?</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3034673" y="139971"/>
            <a:ext cx="7178722"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1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731" y="915838"/>
            <a:ext cx="10440537" cy="596574"/>
          </a:xfrm>
          <a:prstGeom prst="rect">
            <a:avLst/>
          </a:prstGeom>
        </p:spPr>
        <p:txBody>
          <a:bodyPr wrap="squar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682650" y="231209"/>
            <a:ext cx="7178722"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31917" y="1712120"/>
            <a:ext cx="10440537" cy="1716880"/>
          </a:xfrm>
          <a:prstGeom prst="rect">
            <a:avLst/>
          </a:prstGeom>
        </p:spPr>
        <p:txBody>
          <a:bodyPr wrap="square">
            <a:spAutoFit/>
          </a:bodyPr>
          <a:lstStyle/>
          <a:p>
            <a:pPr>
              <a:lnSpc>
                <a:spcPct val="130000"/>
              </a:lnSpc>
              <a:spcAft>
                <a:spcPts val="0"/>
              </a:spcAft>
            </a:pPr>
            <a:r>
              <a:rPr lang="en-US" sz="2800"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xạ</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tia</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gãy</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2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5282" y="573774"/>
            <a:ext cx="4595457" cy="5721496"/>
          </a:xfrm>
          <a:prstGeom prst="rect">
            <a:avLst/>
          </a:prstGeom>
        </p:spPr>
      </p:pic>
      <p:sp>
        <p:nvSpPr>
          <p:cNvPr id="5" name="TextBox 4"/>
          <p:cNvSpPr txBox="1"/>
          <p:nvPr/>
        </p:nvSpPr>
        <p:spPr>
          <a:xfrm>
            <a:off x="5926248" y="595002"/>
            <a:ext cx="2156346" cy="830997"/>
          </a:xfrm>
          <a:prstGeom prst="rect">
            <a:avLst/>
          </a:prstGeom>
          <a:noFill/>
        </p:spPr>
        <p:txBody>
          <a:bodyPr wrap="square" rtlCol="0">
            <a:spAutoFit/>
          </a:bodyPr>
          <a:lstStyle/>
          <a:p>
            <a:r>
              <a:rPr lang="en-US" sz="2400" b="1" u="sng" dirty="0" err="1" smtClean="0">
                <a:latin typeface="Times New Roman" panose="02020603050405020304" pitchFamily="18" charset="0"/>
                <a:cs typeface="Times New Roman" panose="02020603050405020304" pitchFamily="18" charset="0"/>
              </a:rPr>
              <a:t>Quy</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ước</a:t>
            </a:r>
            <a:r>
              <a:rPr lang="en-US" sz="2400" b="1" u="sng"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52425" y="1213210"/>
            <a:ext cx="309804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47603" y="1800045"/>
            <a:ext cx="248389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SI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925959" y="2338426"/>
            <a:ext cx="363030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IK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xạ</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952425" y="2908489"/>
            <a:ext cx="6016661"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NN’ là pháp tuyến (NN’ vuông góc với mặt phân cách tại điểm tới)</a:t>
            </a:r>
            <a:endParaRPr lang="en-US" sz="240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018662" y="3924031"/>
            <a:ext cx="582031" cy="459981"/>
          </a:xfrm>
          <a:prstGeom prst="rect">
            <a:avLst/>
          </a:prstGeom>
        </p:spPr>
      </p:pic>
      <p:sp>
        <p:nvSpPr>
          <p:cNvPr id="11" name="TextBox 10"/>
          <p:cNvSpPr txBox="1"/>
          <p:nvPr/>
        </p:nvSpPr>
        <p:spPr>
          <a:xfrm>
            <a:off x="6707873" y="3956281"/>
            <a:ext cx="3589361"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là góc tới, kí hiệu là i.</a:t>
            </a:r>
            <a:endParaRPr lang="en-US" sz="2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6050282" y="4568557"/>
            <a:ext cx="646443" cy="401410"/>
          </a:xfrm>
          <a:prstGeom prst="rect">
            <a:avLst/>
          </a:prstGeom>
        </p:spPr>
      </p:pic>
      <p:sp>
        <p:nvSpPr>
          <p:cNvPr id="13" name="TextBox 12"/>
          <p:cNvSpPr txBox="1"/>
          <p:nvPr/>
        </p:nvSpPr>
        <p:spPr>
          <a:xfrm>
            <a:off x="6769289" y="4583339"/>
            <a:ext cx="391690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l</a:t>
            </a:r>
            <a:r>
              <a:rPr lang="en-US" sz="2400" smtClean="0">
                <a:latin typeface="Times New Roman" panose="02020603050405020304" pitchFamily="18" charset="0"/>
                <a:cs typeface="Times New Roman" panose="02020603050405020304" pitchFamily="18" charset="0"/>
              </a:rPr>
              <a:t>à góc khúc xạ, kí hiệu là r.</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5947603" y="5210397"/>
            <a:ext cx="5830415"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Mặt phẳng chứa tia tới SI và pháp tuyến NN’ là mặt phẳng tới.</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3107364" y="-20898"/>
            <a:ext cx="7178722"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6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6503" y="1753382"/>
            <a:ext cx="4584494" cy="4444132"/>
          </a:xfrm>
          <a:prstGeom prst="rect">
            <a:avLst/>
          </a:prstGeom>
        </p:spPr>
      </p:pic>
      <p:sp>
        <p:nvSpPr>
          <p:cNvPr id="3" name="TextBox 2"/>
          <p:cNvSpPr txBox="1"/>
          <p:nvPr/>
        </p:nvSpPr>
        <p:spPr>
          <a:xfrm>
            <a:off x="2605377" y="0"/>
            <a:ext cx="7178722"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9688" y="707886"/>
            <a:ext cx="5011308" cy="596574"/>
          </a:xfrm>
          <a:prstGeom prst="rect">
            <a:avLst/>
          </a:prstGeom>
        </p:spPr>
        <p:txBody>
          <a:bodyPr wrap="non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1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67919" y="2848920"/>
            <a:ext cx="4365489" cy="2203680"/>
          </a:xfrm>
          <a:prstGeom prst="rect">
            <a:avLst/>
          </a:prstGeom>
        </p:spPr>
        <p:txBody>
          <a:bodyPr wrap="square">
            <a:spAutoFit/>
          </a:bodyPr>
          <a:lstStyle/>
          <a:p>
            <a:pPr>
              <a:lnSpc>
                <a:spcPct val="13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 I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điểm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tới</a:t>
            </a:r>
            <a:endParaRPr lang="en-US" sz="2800" dirty="0"/>
          </a:p>
        </p:txBody>
      </p:sp>
      <p:grpSp>
        <p:nvGrpSpPr>
          <p:cNvPr id="8" name="Group 7"/>
          <p:cNvGrpSpPr/>
          <p:nvPr/>
        </p:nvGrpSpPr>
        <p:grpSpPr>
          <a:xfrm>
            <a:off x="477477" y="1516896"/>
            <a:ext cx="5030093" cy="4519759"/>
            <a:chOff x="494368" y="531212"/>
            <a:chExt cx="6374012" cy="4519759"/>
          </a:xfrm>
        </p:grpSpPr>
        <p:pic>
          <p:nvPicPr>
            <p:cNvPr id="4" name="Picture 3"/>
            <p:cNvPicPr>
              <a:picLocks noChangeAspect="1"/>
            </p:cNvPicPr>
            <p:nvPr/>
          </p:nvPicPr>
          <p:blipFill>
            <a:blip r:embed="rId2"/>
            <a:stretch>
              <a:fillRect/>
            </a:stretch>
          </p:blipFill>
          <p:spPr>
            <a:xfrm>
              <a:off x="494368" y="531212"/>
              <a:ext cx="6374012" cy="4325224"/>
            </a:xfrm>
            <a:prstGeom prst="rect">
              <a:avLst/>
            </a:prstGeom>
          </p:spPr>
        </p:pic>
        <p:sp>
          <p:nvSpPr>
            <p:cNvPr id="7" name="Rectangle 6"/>
            <p:cNvSpPr/>
            <p:nvPr/>
          </p:nvSpPr>
          <p:spPr>
            <a:xfrm>
              <a:off x="2728686" y="4310743"/>
              <a:ext cx="2249714" cy="740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Hình 5.3</a:t>
              </a:r>
              <a:endParaRPr lang="en-US" sz="2800">
                <a:solidFill>
                  <a:schemeClr val="tx1"/>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2837197" y="0"/>
            <a:ext cx="7178722"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Bài</a:t>
            </a:r>
            <a:r>
              <a:rPr lang="en-US" sz="40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6870" y="786148"/>
            <a:ext cx="5011308" cy="652486"/>
          </a:xfrm>
          <a:prstGeom prst="rect">
            <a:avLst/>
          </a:prstGeom>
        </p:spPr>
        <p:txBody>
          <a:bodyPr wrap="non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9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01" y="594914"/>
            <a:ext cx="6424828" cy="492443"/>
          </a:xfrm>
          <a:prstGeom prst="rect">
            <a:avLst/>
          </a:prstGeom>
          <a:noFill/>
        </p:spPr>
        <p:txBody>
          <a:bodyPr wrap="square" rtlCol="0">
            <a:spAutoFit/>
          </a:bodyPr>
          <a:lstStyle/>
          <a:p>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II/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luật</a:t>
            </a:r>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khúc</a:t>
            </a:r>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xạ</a:t>
            </a:r>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ánh</a:t>
            </a:r>
            <a:r>
              <a:rPr lang="en-US" sz="2600"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600" b="1" u="sng" dirty="0" err="1" smtClean="0">
                <a:solidFill>
                  <a:schemeClr val="accent6">
                    <a:lumMod val="75000"/>
                  </a:schemeClr>
                </a:solidFill>
                <a:latin typeface="Times New Roman" panose="02020603050405020304" pitchFamily="18" charset="0"/>
                <a:cs typeface="Times New Roman" panose="02020603050405020304" pitchFamily="18" charset="0"/>
              </a:rPr>
              <a:t>sáng</a:t>
            </a:r>
            <a:endParaRPr lang="en-US" sz="2600" b="1" u="sng"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074783"/>
            <a:ext cx="10562600" cy="461665"/>
          </a:xfrm>
          <a:prstGeom prst="rect">
            <a:avLst/>
          </a:prstGeom>
          <a:noFill/>
        </p:spPr>
        <p:txBody>
          <a:bodyPr wrap="square" rtlCol="0">
            <a:spAutoFit/>
          </a:bodyPr>
          <a:lstStyle/>
          <a:p>
            <a:r>
              <a:rPr lang="en-US" sz="2400" u="sng" dirty="0" err="1" smtClean="0">
                <a:latin typeface="Times New Roman" panose="02020603050405020304" pitchFamily="18" charset="0"/>
                <a:cs typeface="Times New Roman" panose="02020603050405020304" pitchFamily="18" charset="0"/>
              </a:rPr>
              <a:t>Thí</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nghiệm</a:t>
            </a:r>
            <a:r>
              <a:rPr lang="en-US" sz="2400" u="sng"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766957" y="1762320"/>
            <a:ext cx="7549322" cy="2559522"/>
          </a:xfrm>
          <a:prstGeom prst="rect">
            <a:avLst/>
          </a:prstGeom>
        </p:spPr>
      </p:pic>
      <p:pic>
        <p:nvPicPr>
          <p:cNvPr id="10" name="Picture 9"/>
          <p:cNvPicPr>
            <a:picLocks noChangeAspect="1"/>
          </p:cNvPicPr>
          <p:nvPr/>
        </p:nvPicPr>
        <p:blipFill>
          <a:blip r:embed="rId3"/>
          <a:stretch>
            <a:fillRect/>
          </a:stretch>
        </p:blipFill>
        <p:spPr>
          <a:xfrm>
            <a:off x="470452" y="4479234"/>
            <a:ext cx="11251095" cy="2378766"/>
          </a:xfrm>
          <a:prstGeom prst="rect">
            <a:avLst/>
          </a:prstGeom>
        </p:spPr>
      </p:pic>
      <p:sp>
        <p:nvSpPr>
          <p:cNvPr id="7" name="TextBox 6"/>
          <p:cNvSpPr txBox="1"/>
          <p:nvPr/>
        </p:nvSpPr>
        <p:spPr>
          <a:xfrm>
            <a:off x="3069203" y="71694"/>
            <a:ext cx="7178722"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5: KHÚC XẠ ÁNH SÁNG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6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4977" y="2465477"/>
            <a:ext cx="5885200" cy="4244081"/>
          </a:xfrm>
          <a:prstGeom prst="rect">
            <a:avLst/>
          </a:prstGeom>
        </p:spPr>
      </p:pic>
      <p:sp>
        <p:nvSpPr>
          <p:cNvPr id="5" name="TextBox 4"/>
          <p:cNvSpPr txBox="1"/>
          <p:nvPr/>
        </p:nvSpPr>
        <p:spPr>
          <a:xfrm>
            <a:off x="740434" y="1942257"/>
            <a:ext cx="8636000" cy="523220"/>
          </a:xfrm>
          <a:prstGeom prst="rect">
            <a:avLst/>
          </a:prstGeom>
          <a:noFill/>
        </p:spPr>
        <p:txBody>
          <a:bodyPr wrap="square" rtlCol="0">
            <a:spAutoFit/>
          </a:bodyPr>
          <a:lstStyle/>
          <a:p>
            <a:r>
              <a:rPr lang="en-US" sz="2800" u="sng" dirty="0" err="1" smtClean="0">
                <a:latin typeface="Times New Roman" panose="02020603050405020304" pitchFamily="18" charset="0"/>
                <a:cs typeface="Times New Roman" panose="02020603050405020304" pitchFamily="18" charset="0"/>
              </a:rPr>
              <a:t>Thí</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nghiệm</a:t>
            </a:r>
            <a:r>
              <a:rPr lang="en-US" sz="2800" u="sng"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Khảo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6783206" y="2433624"/>
            <a:ext cx="5186456" cy="1212640"/>
          </a:xfrm>
          <a:prstGeom prst="rect">
            <a:avLst/>
          </a:prstGeom>
        </p:spPr>
        <p:txBody>
          <a:bodyPr wrap="square">
            <a:spAutoFit/>
          </a:bodyPr>
          <a:lstStyle/>
          <a:p>
            <a:pPr>
              <a:lnSpc>
                <a:spcPct val="130000"/>
              </a:lnSpc>
              <a:spcAft>
                <a:spcPts val="0"/>
              </a:spcAft>
              <a:tabLst>
                <a:tab pos="120777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2506639" y="50788"/>
            <a:ext cx="7178722"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5: KHÚC XẠ ÁNH SÁNG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9334" y="651436"/>
            <a:ext cx="5011308" cy="652486"/>
          </a:xfrm>
          <a:prstGeom prst="rect">
            <a:avLst/>
          </a:prstGeom>
        </p:spPr>
        <p:txBody>
          <a:bodyPr wrap="none">
            <a:spAutoFit/>
          </a:bodyPr>
          <a:lstStyle/>
          <a:p>
            <a:pPr>
              <a:lnSpc>
                <a:spcPct val="130000"/>
              </a:lnSpc>
              <a:spcAft>
                <a:spcPts val="0"/>
              </a:spcAft>
            </a:pP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sz="2800"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449334" y="1280920"/>
            <a:ext cx="6424828" cy="523220"/>
          </a:xfrm>
          <a:prstGeom prst="rect">
            <a:avLst/>
          </a:prstGeom>
          <a:noFill/>
        </p:spPr>
        <p:txBody>
          <a:bodyPr wrap="square" rtlCol="0">
            <a:spAutoFit/>
          </a:bodyPr>
          <a:lstStyle/>
          <a:p>
            <a:r>
              <a:rPr lang="en-US" sz="2800" b="1" u="sng" dirty="0" smtClean="0">
                <a:latin typeface="Times New Roman" panose="02020603050405020304" pitchFamily="18" charset="0"/>
                <a:cs typeface="Times New Roman" panose="02020603050405020304" pitchFamily="18" charset="0"/>
              </a:rPr>
              <a:t>II/ </a:t>
            </a:r>
            <a:r>
              <a:rPr lang="en-US" sz="2800" b="1" u="sng" dirty="0" err="1" smtClean="0">
                <a:latin typeface="Times New Roman" panose="02020603050405020304" pitchFamily="18" charset="0"/>
                <a:cs typeface="Times New Roman" panose="02020603050405020304" pitchFamily="18" charset="0"/>
              </a:rPr>
              <a:t>Định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luật</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khúc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xạ</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sáng</a:t>
            </a:r>
            <a:endParaRPr lang="en-US" sz="28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74162" y="4124235"/>
            <a:ext cx="4624251" cy="2585323"/>
          </a:xfrm>
          <a:prstGeom prst="rect">
            <a:avLst/>
          </a:prstGeom>
          <a:noFill/>
        </p:spPr>
        <p:txBody>
          <a:bodyPr wrap="square" rtlCol="0">
            <a:spAutoFit/>
          </a:bodyPr>
          <a:lstStyle/>
          <a:p>
            <a:r>
              <a:rPr lang="en-US" dirty="0"/>
              <a:t>https://vn.video.search.yahoo.com/search/video;_ylt=Awr1TpHY9TtnUwIA49ZrUwx.;_ylu=Y29sbwNzZzMEcG9zAzEEdnRpZAMEc2VjA3BpdnM-?p=thi%C3%AD+nghi%E1%BB%87m+d%E1%BB%8Bnh+lu%E1%BA%ADt+kh%C3%BAc+x%E1%BA%A1&amp;fr2=piv-web&amp;type=E210VN826G0&amp;fr=mcafee#id=61&amp;vid=ff4766e81f98cc668dad1067c72662ca&amp;action=view</a:t>
            </a:r>
          </a:p>
        </p:txBody>
      </p:sp>
      <p:sp>
        <p:nvSpPr>
          <p:cNvPr id="10" name="TextBox 9"/>
          <p:cNvSpPr txBox="1"/>
          <p:nvPr/>
        </p:nvSpPr>
        <p:spPr>
          <a:xfrm>
            <a:off x="7428411" y="3805646"/>
            <a:ext cx="606987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829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1314</Words>
  <Application>Microsoft Office PowerPoint</Application>
  <PresentationFormat>Widescreen</PresentationFormat>
  <Paragraphs>126</Paragraphs>
  <Slides>24</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Calibri</vt:lpstr>
      <vt:lpstr>Times New Roman</vt:lpstr>
      <vt:lpstr>Arial</vt:lpstr>
      <vt:lpstr>Tahoma</vt:lpstr>
      <vt:lpstr>Calibri Light</vt:lpstr>
      <vt:lpstr>Office Theme</vt:lpstr>
      <vt:lpstr>Equation</vt:lpstr>
      <vt:lpstr>PowerPoint Presentation</vt:lpstr>
      <vt:lpstr>PowerPoint Presentation</vt:lpstr>
      <vt:lpstr>I/ Hiện tượng khúc xạ ánh sáng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VÒNG QUAY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nv</cp:lastModifiedBy>
  <cp:revision>82</cp:revision>
  <dcterms:created xsi:type="dcterms:W3CDTF">2018-05-10T00:06:18Z</dcterms:created>
  <dcterms:modified xsi:type="dcterms:W3CDTF">2024-11-19T02:35:54Z</dcterms:modified>
</cp:coreProperties>
</file>