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10" r:id="rId5"/>
  </p:sldMasterIdLst>
  <p:notesMasterIdLst>
    <p:notesMasterId r:id="rId29"/>
  </p:notesMasterIdLst>
  <p:sldIdLst>
    <p:sldId id="352" r:id="rId6"/>
    <p:sldId id="298" r:id="rId7"/>
    <p:sldId id="257" r:id="rId8"/>
    <p:sldId id="296" r:id="rId9"/>
    <p:sldId id="297" r:id="rId10"/>
    <p:sldId id="264" r:id="rId11"/>
    <p:sldId id="285" r:id="rId12"/>
    <p:sldId id="286" r:id="rId13"/>
    <p:sldId id="294" r:id="rId14"/>
    <p:sldId id="295" r:id="rId15"/>
    <p:sldId id="258" r:id="rId16"/>
    <p:sldId id="301" r:id="rId17"/>
    <p:sldId id="287" r:id="rId18"/>
    <p:sldId id="288" r:id="rId19"/>
    <p:sldId id="289" r:id="rId20"/>
    <p:sldId id="290" r:id="rId21"/>
    <p:sldId id="291" r:id="rId22"/>
    <p:sldId id="260" r:id="rId23"/>
    <p:sldId id="292" r:id="rId24"/>
    <p:sldId id="261" r:id="rId25"/>
    <p:sldId id="262" r:id="rId26"/>
    <p:sldId id="299" r:id="rId27"/>
    <p:sldId id="29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97E4FF"/>
    <a:srgbClr val="993300"/>
    <a:srgbClr val="99CC00"/>
    <a:srgbClr val="61D6FF"/>
    <a:srgbClr val="B7ECFF"/>
    <a:srgbClr val="F16649"/>
    <a:srgbClr val="00A1DA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376" y="48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77F58-856D-4519-91AF-72DB365C35E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00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5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253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45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95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04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924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962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4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1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286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39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41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11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2123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8004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37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237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892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66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475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03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488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7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13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61497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55064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46371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33121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623530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1043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072773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18795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3999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90481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2442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05283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CC335-DC0F-4FEB-B8A8-71E6DC2453B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870001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E7534-FDDE-4F0D-8773-796601AA49A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38149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9DB2F-1C69-4F17-BE66-793F45D223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20743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B4FC5-A2A2-4408-BFAE-68EC5F9383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43325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96C7E-1E53-4DFB-BA91-3BF268E505E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97740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E13D1-6B1F-4D21-A866-7E27DBBF8C2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990425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AA670-9342-4CAE-9B80-CF5C35031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75521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4A7BE-2E23-4031-BFEA-8651A90C825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43614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2170-831E-4DDB-9074-FAB047C5B05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4653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E4397-6156-4024-94B1-858ED112A9F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95008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3EDAF-D377-45D7-8B02-9EEB82F7CF9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797645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6255D-17F7-43F0-8E8B-F2A26B20E46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98267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9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24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18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>
    <p:cover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5488B4E8-806E-46AD-86E4-990571E66A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15/03/2025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6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slow">
    <p:pull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tiff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21" Type="http://schemas.openxmlformats.org/officeDocument/2006/relationships/slide" Target="slide14.xml"/><Relationship Id="rId7" Type="http://schemas.openxmlformats.org/officeDocument/2006/relationships/slide" Target="slide18.xml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svg"/><Relationship Id="rId20" Type="http://schemas.openxmlformats.org/officeDocument/2006/relationships/slide" Target="slide1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24" Type="http://schemas.openxmlformats.org/officeDocument/2006/relationships/slide" Target="slide17.xml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23" Type="http://schemas.openxmlformats.org/officeDocument/2006/relationships/slide" Target="slide16.xml"/><Relationship Id="rId10" Type="http://schemas.openxmlformats.org/officeDocument/2006/relationships/image" Target="../media/image26.svg"/><Relationship Id="rId19" Type="http://schemas.microsoft.com/office/2007/relationships/hdphoto" Target="../media/hdphoto1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Relationship Id="rId14" Type="http://schemas.openxmlformats.org/officeDocument/2006/relationships/image" Target="../media/image30.svg"/><Relationship Id="rId22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48" y="2010828"/>
            <a:ext cx="5018097" cy="28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571325" y="2665274"/>
            <a:ext cx="4001355" cy="81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24" dirty="0">
                <a:ln w="38100">
                  <a:noFill/>
                </a:ln>
                <a:solidFill>
                  <a:srgbClr val="FF0000"/>
                </a:solidFill>
                <a:cs typeface="Times New Roman" panose="02020603050405020304" pitchFamily="18" charset="0"/>
              </a:rPr>
              <a:t>BÀI GIẢNG ĐIỆN TỬ MÔN TIẾNG ANH 6</a:t>
            </a:r>
          </a:p>
          <a:p>
            <a:pPr algn="ctr"/>
            <a:endParaRPr lang="en-US" sz="745" dirty="0">
              <a:ln w="38100">
                <a:noFill/>
              </a:ln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324" dirty="0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UNIT 4: My </a:t>
            </a:r>
            <a:r>
              <a:rPr lang="en-US" sz="1324" dirty="0" err="1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neighbourhood</a:t>
            </a:r>
            <a:endParaRPr lang="en-US" sz="1324" dirty="0">
              <a:ln w="38100">
                <a:noFill/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1324" dirty="0">
                <a:ln w="38100">
                  <a:noFill/>
                </a:ln>
                <a:solidFill>
                  <a:srgbClr val="FFFF00"/>
                </a:solidFill>
                <a:cs typeface="Times New Roman" panose="02020603050405020304" pitchFamily="18" charset="0"/>
              </a:rPr>
              <a:t>Lesson 3 :   A closer look 2</a:t>
            </a:r>
            <a:endParaRPr lang="en-VN" sz="1324" dirty="0">
              <a:ln w="38100">
                <a:noFill/>
              </a:ln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207962" y="2109895"/>
            <a:ext cx="425088" cy="428181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41794" y="3483620"/>
            <a:ext cx="1802096" cy="448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8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GV: </a:t>
            </a:r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Nguyễn</a:t>
            </a:r>
            <a:r>
              <a:rPr lang="en-US" sz="1158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Thị</a:t>
            </a:r>
            <a:r>
              <a:rPr lang="en-US" sz="1158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Hiền</a:t>
            </a:r>
            <a:endParaRPr lang="en-US" sz="1158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Tổ</a:t>
            </a:r>
            <a:r>
              <a:rPr lang="en-US" sz="1158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Ngoại</a:t>
            </a:r>
            <a:r>
              <a:rPr lang="en-US" sz="1158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Ngữ</a:t>
            </a:r>
            <a:r>
              <a:rPr lang="en-US" sz="1158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- </a:t>
            </a:r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Năng</a:t>
            </a:r>
            <a:r>
              <a:rPr lang="en-US" sz="1158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1158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cs typeface="Times New Roman" panose="02020603050405020304" pitchFamily="18" charset="0"/>
              </a:rPr>
              <a:t>khiếu</a:t>
            </a:r>
            <a:endParaRPr lang="en-VN" sz="1158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1855" y="2265789"/>
            <a:ext cx="1894173" cy="283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41">
                <a:ln w="38100">
                  <a:noFill/>
                </a:ln>
                <a:solidFill>
                  <a:schemeClr val="bg1"/>
                </a:solidFill>
                <a:cs typeface="Times New Roman" panose="02020603050405020304" pitchFamily="18" charset="0"/>
              </a:rPr>
              <a:t>TRƯỜNG THCS LONG BIÊN</a:t>
            </a:r>
            <a:endParaRPr lang="en-VN" sz="1241" dirty="0">
              <a:ln w="38100">
                <a:noFill/>
              </a:ln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7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1146740"/>
              </p:ext>
            </p:extLst>
          </p:nvPr>
        </p:nvGraphicFramePr>
        <p:xfrm>
          <a:off x="687679" y="983424"/>
          <a:ext cx="8229600" cy="5564863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333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Syllable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Positive 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Comparative 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Rule </a:t>
                      </a:r>
                    </a:p>
                  </a:txBody>
                  <a:tcPr marT="45713" marB="457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8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rgbClr val="800000"/>
                          </a:solidFill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50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 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800" b="1" kern="1200" dirty="0">
                        <a:solidFill>
                          <a:srgbClr val="FF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3072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1" kern="1200" dirty="0">
                        <a:solidFill>
                          <a:srgbClr val="800000"/>
                        </a:solidFill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3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0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3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2400" b="0" kern="1200" dirty="0">
                        <a:solidFill>
                          <a:srgbClr val="800000"/>
                        </a:solidFill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1071127" y="2578709"/>
            <a:ext cx="14950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one</a:t>
            </a:r>
          </a:p>
          <a:p>
            <a:r>
              <a:rPr lang="en-US" sz="2400" dirty="0"/>
              <a:t>syllable </a:t>
            </a:r>
          </a:p>
        </p:txBody>
      </p:sp>
      <p:sp>
        <p:nvSpPr>
          <p:cNvPr id="9" name="Rectangle 56"/>
          <p:cNvSpPr>
            <a:spLocks noChangeArrowheads="1"/>
          </p:cNvSpPr>
          <p:nvPr/>
        </p:nvSpPr>
        <p:spPr bwMode="auto">
          <a:xfrm>
            <a:off x="3037579" y="2051213"/>
            <a:ext cx="149506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fast</a:t>
            </a:r>
            <a:endParaRPr lang="en-US" sz="2400" u="sng" dirty="0">
              <a:solidFill>
                <a:prstClr val="black"/>
              </a:solidFill>
            </a:endParaRPr>
          </a:p>
        </p:txBody>
      </p:sp>
      <p:sp>
        <p:nvSpPr>
          <p:cNvPr id="10" name="Rectangle 57"/>
          <p:cNvSpPr>
            <a:spLocks noChangeArrowheads="1"/>
          </p:cNvSpPr>
          <p:nvPr/>
        </p:nvSpPr>
        <p:spPr bwMode="auto">
          <a:xfrm>
            <a:off x="5048275" y="2051213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fast</a:t>
            </a:r>
            <a:r>
              <a:rPr lang="en-US" sz="2400" b="1" u="sng" dirty="0">
                <a:solidFill>
                  <a:srgbClr val="FF0000"/>
                </a:solidFill>
              </a:rPr>
              <a:t>er</a:t>
            </a:r>
          </a:p>
        </p:txBody>
      </p:sp>
      <p:sp>
        <p:nvSpPr>
          <p:cNvPr id="12" name="Rectangle 59"/>
          <p:cNvSpPr>
            <a:spLocks noChangeArrowheads="1"/>
          </p:cNvSpPr>
          <p:nvPr/>
        </p:nvSpPr>
        <p:spPr bwMode="auto">
          <a:xfrm>
            <a:off x="3037579" y="3007647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>
                <a:solidFill>
                  <a:prstClr val="black"/>
                </a:solidFill>
              </a:rPr>
              <a:t>larg</a:t>
            </a:r>
            <a:r>
              <a:rPr lang="en-US" sz="2400" u="sng">
                <a:solidFill>
                  <a:prstClr val="black"/>
                </a:solidFill>
              </a:rPr>
              <a:t>e</a:t>
            </a:r>
          </a:p>
        </p:txBody>
      </p:sp>
      <p:sp>
        <p:nvSpPr>
          <p:cNvPr id="13" name="Rectangle 60"/>
          <p:cNvSpPr>
            <a:spLocks noChangeArrowheads="1"/>
          </p:cNvSpPr>
          <p:nvPr/>
        </p:nvSpPr>
        <p:spPr bwMode="auto">
          <a:xfrm>
            <a:off x="5048275" y="3007647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large</a:t>
            </a:r>
            <a:r>
              <a:rPr lang="en-US" sz="2400" b="1" u="sng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6" name="Rectangle 63"/>
          <p:cNvSpPr>
            <a:spLocks noChangeArrowheads="1"/>
          </p:cNvSpPr>
          <p:nvPr/>
        </p:nvSpPr>
        <p:spPr bwMode="auto">
          <a:xfrm>
            <a:off x="3037579" y="3964081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u="sng" dirty="0">
                <a:solidFill>
                  <a:prstClr val="black"/>
                </a:solidFill>
              </a:rPr>
              <a:t>big</a:t>
            </a:r>
          </a:p>
        </p:txBody>
      </p:sp>
      <p:sp>
        <p:nvSpPr>
          <p:cNvPr id="17" name="Rectangle 64"/>
          <p:cNvSpPr>
            <a:spLocks noChangeArrowheads="1"/>
          </p:cNvSpPr>
          <p:nvPr/>
        </p:nvSpPr>
        <p:spPr bwMode="auto">
          <a:xfrm>
            <a:off x="5048275" y="3964081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big</a:t>
            </a:r>
            <a:r>
              <a:rPr lang="en-US" sz="2400" b="1" u="sng" dirty="0">
                <a:solidFill>
                  <a:srgbClr val="FF0000"/>
                </a:solidFill>
              </a:rPr>
              <a:t>ger</a:t>
            </a:r>
          </a:p>
        </p:txBody>
      </p:sp>
      <p:sp>
        <p:nvSpPr>
          <p:cNvPr id="11" name="Rectangle 57"/>
          <p:cNvSpPr>
            <a:spLocks noChangeArrowheads="1"/>
          </p:cNvSpPr>
          <p:nvPr/>
        </p:nvSpPr>
        <p:spPr bwMode="auto">
          <a:xfrm>
            <a:off x="7280215" y="2051213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+ </a:t>
            </a:r>
            <a:r>
              <a:rPr lang="en-US" sz="2400" b="1" dirty="0" err="1">
                <a:solidFill>
                  <a:srgbClr val="FF0000"/>
                </a:solidFill>
                <a:sym typeface="Wingdings" pitchFamily="2" charset="2"/>
              </a:rPr>
              <a:t>er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15" name="Rectangle 60"/>
          <p:cNvSpPr>
            <a:spLocks noChangeArrowheads="1"/>
          </p:cNvSpPr>
          <p:nvPr/>
        </p:nvSpPr>
        <p:spPr bwMode="auto">
          <a:xfrm>
            <a:off x="7280215" y="3007647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+ r</a:t>
            </a:r>
          </a:p>
        </p:txBody>
      </p:sp>
      <p:sp>
        <p:nvSpPr>
          <p:cNvPr id="20" name="Rectangle 60"/>
          <p:cNvSpPr>
            <a:spLocks noChangeArrowheads="1"/>
          </p:cNvSpPr>
          <p:nvPr/>
        </p:nvSpPr>
        <p:spPr bwMode="auto">
          <a:xfrm>
            <a:off x="7280215" y="3964081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+ ... </a:t>
            </a:r>
            <a:r>
              <a:rPr lang="en-US" sz="2400" b="1" dirty="0" err="1">
                <a:solidFill>
                  <a:srgbClr val="FF0000"/>
                </a:solidFill>
              </a:rPr>
              <a:t>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52"/>
          <p:cNvSpPr>
            <a:spLocks noChangeArrowheads="1"/>
          </p:cNvSpPr>
          <p:nvPr/>
        </p:nvSpPr>
        <p:spPr bwMode="auto">
          <a:xfrm>
            <a:off x="1071127" y="4670348"/>
            <a:ext cx="14950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two </a:t>
            </a:r>
          </a:p>
          <a:p>
            <a:r>
              <a:rPr lang="en-US" sz="2400" dirty="0"/>
              <a:t>syllables </a:t>
            </a:r>
          </a:p>
        </p:txBody>
      </p:sp>
      <p:sp>
        <p:nvSpPr>
          <p:cNvPr id="22" name="Rectangle 63"/>
          <p:cNvSpPr>
            <a:spLocks noChangeArrowheads="1"/>
          </p:cNvSpPr>
          <p:nvPr/>
        </p:nvSpPr>
        <p:spPr bwMode="auto">
          <a:xfrm>
            <a:off x="3037579" y="4920515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>
                <a:solidFill>
                  <a:prstClr val="black"/>
                </a:solidFill>
              </a:rPr>
              <a:t>nois</a:t>
            </a:r>
            <a:r>
              <a:rPr lang="en-US" sz="2400" u="sng">
                <a:solidFill>
                  <a:prstClr val="black"/>
                </a:solidFill>
              </a:rPr>
              <a:t>y</a:t>
            </a:r>
          </a:p>
        </p:txBody>
      </p:sp>
      <p:sp>
        <p:nvSpPr>
          <p:cNvPr id="23" name="Rectangle 64"/>
          <p:cNvSpPr>
            <a:spLocks noChangeArrowheads="1"/>
          </p:cNvSpPr>
          <p:nvPr/>
        </p:nvSpPr>
        <p:spPr bwMode="auto">
          <a:xfrm>
            <a:off x="5048275" y="4920515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dirty="0">
                <a:solidFill>
                  <a:prstClr val="black"/>
                </a:solidFill>
              </a:rPr>
              <a:t>nois</a:t>
            </a:r>
            <a:r>
              <a:rPr lang="en-US" sz="2400" b="1" u="sng" dirty="0">
                <a:solidFill>
                  <a:srgbClr val="FF0000"/>
                </a:solidFill>
              </a:rPr>
              <a:t>ier</a:t>
            </a:r>
          </a:p>
        </p:txBody>
      </p:sp>
      <p:sp>
        <p:nvSpPr>
          <p:cNvPr id="25" name="Rectangle 57"/>
          <p:cNvSpPr>
            <a:spLocks noChangeArrowheads="1"/>
          </p:cNvSpPr>
          <p:nvPr/>
        </p:nvSpPr>
        <p:spPr bwMode="auto">
          <a:xfrm>
            <a:off x="7280215" y="4920515"/>
            <a:ext cx="149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y </a:t>
            </a:r>
            <a:r>
              <a:rPr lang="en-US" sz="2400" b="1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dirty="0" err="1">
                <a:solidFill>
                  <a:srgbClr val="FF0000"/>
                </a:solidFill>
                <a:sym typeface="Wingdings" pitchFamily="2" charset="2"/>
              </a:rPr>
              <a:t>ier</a:t>
            </a:r>
            <a:endParaRPr lang="en-US" sz="2400" b="1" u="sng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879" y="336132"/>
            <a:ext cx="1752601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Note: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37582" y="5876950"/>
            <a:ext cx="1425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expensive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4738570" y="5876950"/>
            <a:ext cx="2170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Times New Roman"/>
                <a:cs typeface="Times New Roman"/>
              </a:rPr>
              <a:t>more</a:t>
            </a:r>
            <a:r>
              <a:rPr lang="en-US" sz="2400" b="1" dirty="0">
                <a:solidFill>
                  <a:srgbClr val="000000"/>
                </a:solidFill>
                <a:ea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expensive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195141" y="5876950"/>
            <a:ext cx="1535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a typeface="Times New Roman"/>
                <a:cs typeface="Times New Roman"/>
              </a:rPr>
              <a:t>more</a:t>
            </a: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 + </a:t>
            </a:r>
            <a:r>
              <a:rPr lang="en-US" sz="2400" dirty="0" err="1">
                <a:solidFill>
                  <a:srgbClr val="000000"/>
                </a:solidFill>
                <a:ea typeface="Times New Roman"/>
                <a:cs typeface="Times New Roman"/>
              </a:rPr>
              <a:t>adj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55875" y="5646117"/>
            <a:ext cx="2101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ea typeface="Times New Roman"/>
                <a:cs typeface="Times New Roman"/>
              </a:rPr>
              <a:t>three or more syllables</a:t>
            </a:r>
            <a:endParaRPr lang="en-US" sz="2400" dirty="0">
              <a:solidFill>
                <a:srgbClr val="8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1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2" grpId="0"/>
      <p:bldP spid="13" grpId="0"/>
      <p:bldP spid="16" grpId="0"/>
      <p:bldP spid="17" grpId="0"/>
      <p:bldP spid="11" grpId="0"/>
      <p:bldP spid="15" grpId="0"/>
      <p:bldP spid="20" grpId="0"/>
      <p:bldP spid="18" grpId="0"/>
      <p:bldP spid="22" grpId="0"/>
      <p:bldP spid="23" grpId="0"/>
      <p:bldP spid="2" grpId="0"/>
      <p:bldP spid="4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804" y="164433"/>
            <a:ext cx="7959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800" b="1" dirty="0">
                <a:solidFill>
                  <a:srgbClr val="00A1D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grpSp>
        <p:nvGrpSpPr>
          <p:cNvPr id="4" name="Group 3"/>
          <p:cNvGrpSpPr/>
          <p:nvPr/>
        </p:nvGrpSpPr>
        <p:grpSpPr>
          <a:xfrm rot="21119433">
            <a:off x="343986" y="2045137"/>
            <a:ext cx="2323511" cy="1757605"/>
            <a:chOff x="-234768" y="2500829"/>
            <a:chExt cx="3429659" cy="25943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7" name="Group 6"/>
          <p:cNvGrpSpPr/>
          <p:nvPr/>
        </p:nvGrpSpPr>
        <p:grpSpPr>
          <a:xfrm>
            <a:off x="3271482" y="2016020"/>
            <a:ext cx="2601040" cy="1812039"/>
            <a:chOff x="4086199" y="3893945"/>
            <a:chExt cx="2898495" cy="20192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3" name="Group 12"/>
          <p:cNvGrpSpPr/>
          <p:nvPr/>
        </p:nvGrpSpPr>
        <p:grpSpPr>
          <a:xfrm>
            <a:off x="577991" y="4745582"/>
            <a:ext cx="3430341" cy="1301947"/>
            <a:chOff x="513698" y="4533680"/>
            <a:chExt cx="3853529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698" y="4665001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2" name="Group 31"/>
          <p:cNvGrpSpPr/>
          <p:nvPr/>
        </p:nvGrpSpPr>
        <p:grpSpPr>
          <a:xfrm>
            <a:off x="6323682" y="2104200"/>
            <a:ext cx="2619064" cy="2222030"/>
            <a:chOff x="6323681" y="2104200"/>
            <a:chExt cx="2619064" cy="222203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681" y="2104200"/>
              <a:ext cx="1746043" cy="11601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6702" y="3162056"/>
              <a:ext cx="1746043" cy="11641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5" name="Group 34"/>
          <p:cNvGrpSpPr/>
          <p:nvPr/>
        </p:nvGrpSpPr>
        <p:grpSpPr>
          <a:xfrm>
            <a:off x="4413732" y="4841923"/>
            <a:ext cx="4434640" cy="1672054"/>
            <a:chOff x="4413730" y="4841923"/>
            <a:chExt cx="4434640" cy="167205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0" name="Rounded Rectangle 19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1642" y="1217598"/>
            <a:ext cx="4745736" cy="466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8"/>
          <p:cNvGrpSpPr>
            <a:grpSpLocks noChangeAspect="1"/>
          </p:cNvGrpSpPr>
          <p:nvPr/>
        </p:nvGrpSpPr>
        <p:grpSpPr bwMode="auto">
          <a:xfrm>
            <a:off x="8002445" y="3934840"/>
            <a:ext cx="914401" cy="914400"/>
            <a:chOff x="6987360" y="5296059"/>
            <a:chExt cx="1601839" cy="1619250"/>
          </a:xfrm>
        </p:grpSpPr>
        <p:pic>
          <p:nvPicPr>
            <p:cNvPr id="8" name="Picture 36" descr="gif_BIM0271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987360" y="5296059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7140580" y="5459802"/>
              <a:ext cx="1295399" cy="129176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n-US" sz="2400" b="1" kern="0" dirty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</a:p>
          </p:txBody>
        </p:sp>
      </p:grpSp>
      <p:sp>
        <p:nvSpPr>
          <p:cNvPr id="2" name="Rounded Rectangle 1">
            <a:hlinkClick r:id="rId7" action="ppaction://hlinksldjump"/>
          </p:cNvPr>
          <p:cNvSpPr/>
          <p:nvPr/>
        </p:nvSpPr>
        <p:spPr>
          <a:xfrm>
            <a:off x="7911006" y="6062902"/>
            <a:ext cx="1005840" cy="548640"/>
          </a:xfrm>
          <a:prstGeom prst="roundRect">
            <a:avLst/>
          </a:prstGeom>
          <a:solidFill>
            <a:srgbClr val="00206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</a:p>
        </p:txBody>
      </p:sp>
      <p:pic>
        <p:nvPicPr>
          <p:cNvPr id="26" name="QUAY">
            <a:extLst>
              <a:ext uri="{FF2B5EF4-FFF2-40B4-BE49-F238E27FC236}">
                <a16:creationId xmlns:a16="http://schemas.microsoft.com/office/drawing/2014/main" id="{0847FE41-38BE-4DFF-9017-2B85660EE0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78356">
            <a:off x="2628625" y="4463633"/>
            <a:ext cx="695004" cy="695004"/>
          </a:xfrm>
          <a:prstGeom prst="rect">
            <a:avLst/>
          </a:prstGeom>
        </p:spPr>
      </p:pic>
      <p:sp>
        <p:nvSpPr>
          <p:cNvPr id="28" name="Rectangle: Rounded Corners 80">
            <a:extLst>
              <a:ext uri="{FF2B5EF4-FFF2-40B4-BE49-F238E27FC236}">
                <a16:creationId xmlns:a16="http://schemas.microsoft.com/office/drawing/2014/main" id="{12709093-9433-4721-A2CC-FE68854D4788}"/>
              </a:ext>
            </a:extLst>
          </p:cNvPr>
          <p:cNvSpPr/>
          <p:nvPr/>
        </p:nvSpPr>
        <p:spPr>
          <a:xfrm>
            <a:off x="170781" y="5294581"/>
            <a:ext cx="1952987" cy="64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lumMod val="0"/>
                  <a:lumOff val="100000"/>
                </a:srgbClr>
              </a:gs>
              <a:gs pos="35000">
                <a:srgbClr val="FFC000">
                  <a:lumMod val="0"/>
                  <a:lumOff val="100000"/>
                </a:srgbClr>
              </a:gs>
              <a:gs pos="100000">
                <a:srgbClr val="FFC000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    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Được</a:t>
            </a: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quà</a:t>
            </a:r>
            <a:endParaRPr lang="en-US" sz="20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29" name="Graphic 81" descr="Present with solid fill">
            <a:extLst>
              <a:ext uri="{FF2B5EF4-FFF2-40B4-BE49-F238E27FC236}">
                <a16:creationId xmlns:a16="http://schemas.microsoft.com/office/drawing/2014/main" id="{429A84EA-BCC0-408B-A508-04705B1656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91528" y="5390480"/>
            <a:ext cx="448283" cy="448283"/>
          </a:xfrm>
          <a:prstGeom prst="rect">
            <a:avLst/>
          </a:prstGeom>
        </p:spPr>
      </p:pic>
      <p:sp>
        <p:nvSpPr>
          <p:cNvPr id="30" name="Rectangle: Rounded Corners 82">
            <a:extLst>
              <a:ext uri="{FF2B5EF4-FFF2-40B4-BE49-F238E27FC236}">
                <a16:creationId xmlns:a16="http://schemas.microsoft.com/office/drawing/2014/main" id="{EAC4BBD1-9EFE-42AE-8419-2BFA0CE0D464}"/>
              </a:ext>
            </a:extLst>
          </p:cNvPr>
          <p:cNvSpPr/>
          <p:nvPr/>
        </p:nvSpPr>
        <p:spPr>
          <a:xfrm>
            <a:off x="170781" y="4464217"/>
            <a:ext cx="1952987" cy="64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lumMod val="0"/>
                  <a:lumOff val="100000"/>
                </a:srgbClr>
              </a:gs>
              <a:gs pos="35000">
                <a:srgbClr val="FFC000">
                  <a:lumMod val="0"/>
                  <a:lumOff val="100000"/>
                </a:srgbClr>
              </a:gs>
              <a:gs pos="100000">
                <a:srgbClr val="FFC000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    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Thêm</a:t>
            </a: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lượt</a:t>
            </a:r>
            <a:endParaRPr lang="en-US" sz="20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Rectangle: Rounded Corners 83">
            <a:extLst>
              <a:ext uri="{FF2B5EF4-FFF2-40B4-BE49-F238E27FC236}">
                <a16:creationId xmlns:a16="http://schemas.microsoft.com/office/drawing/2014/main" id="{A836057C-DD87-4289-BA49-0DCDE70CADB1}"/>
              </a:ext>
            </a:extLst>
          </p:cNvPr>
          <p:cNvSpPr/>
          <p:nvPr/>
        </p:nvSpPr>
        <p:spPr>
          <a:xfrm>
            <a:off x="173829" y="3647268"/>
            <a:ext cx="1950197" cy="64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lumMod val="0"/>
                  <a:lumOff val="100000"/>
                </a:srgbClr>
              </a:gs>
              <a:gs pos="35000">
                <a:srgbClr val="FFC000">
                  <a:lumMod val="0"/>
                  <a:lumOff val="100000"/>
                </a:srgbClr>
              </a:gs>
              <a:gs pos="100000">
                <a:srgbClr val="FFC000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   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Mất</a:t>
            </a: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lượt</a:t>
            </a:r>
            <a:endParaRPr lang="en-US" sz="20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2" name="Graphic 84" descr="Angry face outline outline">
            <a:extLst>
              <a:ext uri="{FF2B5EF4-FFF2-40B4-BE49-F238E27FC236}">
                <a16:creationId xmlns:a16="http://schemas.microsoft.com/office/drawing/2014/main" id="{E2EA6B3B-B153-4E66-AFAA-8995177CDA2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6866" y="3698505"/>
            <a:ext cx="537607" cy="537607"/>
          </a:xfrm>
          <a:prstGeom prst="rect">
            <a:avLst/>
          </a:prstGeom>
        </p:spPr>
      </p:pic>
      <p:pic>
        <p:nvPicPr>
          <p:cNvPr id="33" name="Graphic 85" descr="Stars with solid fill">
            <a:extLst>
              <a:ext uri="{FF2B5EF4-FFF2-40B4-BE49-F238E27FC236}">
                <a16:creationId xmlns:a16="http://schemas.microsoft.com/office/drawing/2014/main" id="{94375B78-408C-48FF-8703-CAA418007E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5455" y="4538198"/>
            <a:ext cx="580428" cy="580428"/>
          </a:xfrm>
          <a:prstGeom prst="rect">
            <a:avLst/>
          </a:prstGeom>
        </p:spPr>
      </p:pic>
      <p:sp>
        <p:nvSpPr>
          <p:cNvPr id="34" name="Rectangle: Rounded Corners 118">
            <a:extLst>
              <a:ext uri="{FF2B5EF4-FFF2-40B4-BE49-F238E27FC236}">
                <a16:creationId xmlns:a16="http://schemas.microsoft.com/office/drawing/2014/main" id="{5975F6A7-CC2A-40F4-8597-07BAA52DE8CA}"/>
              </a:ext>
            </a:extLst>
          </p:cNvPr>
          <p:cNvSpPr/>
          <p:nvPr/>
        </p:nvSpPr>
        <p:spPr>
          <a:xfrm>
            <a:off x="170781" y="6098114"/>
            <a:ext cx="1952987" cy="640080"/>
          </a:xfrm>
          <a:prstGeom prst="roundRect">
            <a:avLst/>
          </a:prstGeom>
          <a:gradFill flip="none" rotWithShape="1">
            <a:gsLst>
              <a:gs pos="0">
                <a:srgbClr val="FFC000">
                  <a:lumMod val="0"/>
                  <a:lumOff val="100000"/>
                </a:srgbClr>
              </a:gs>
              <a:gs pos="35000">
                <a:srgbClr val="FFC000">
                  <a:lumMod val="0"/>
                  <a:lumOff val="100000"/>
                </a:srgbClr>
              </a:gs>
              <a:gs pos="100000">
                <a:srgbClr val="FFC000">
                  <a:lumMod val="100000"/>
                </a:srgbClr>
              </a:gs>
            </a:gsLst>
            <a:path path="circle">
              <a:fillToRect l="50000" t="-80000" r="50000" b="180000"/>
            </a:path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   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Chọn</a:t>
            </a: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bất</a:t>
            </a:r>
            <a:r>
              <a:rPr lang="en-US" sz="2000" b="1" kern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kern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kì</a:t>
            </a:r>
            <a:endParaRPr lang="en-US" sz="2000" b="1" kern="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35" name="Graphic 119" descr="Badge Heart with solid fill">
            <a:extLst>
              <a:ext uri="{FF2B5EF4-FFF2-40B4-BE49-F238E27FC236}">
                <a16:creationId xmlns:a16="http://schemas.microsoft.com/office/drawing/2014/main" id="{853048F4-FFDC-45AE-B084-1CF7EAD5020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6112" y="6118597"/>
            <a:ext cx="599115" cy="599115"/>
          </a:xfrm>
          <a:prstGeom prst="rect">
            <a:avLst/>
          </a:prstGeom>
        </p:spPr>
      </p:pic>
      <p:pic>
        <p:nvPicPr>
          <p:cNvPr id="36" name="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877" y="20646"/>
            <a:ext cx="1801850" cy="2377440"/>
          </a:xfrm>
          <a:prstGeom prst="rect">
            <a:avLst/>
          </a:prstGeom>
        </p:spPr>
      </p:pic>
      <p:sp>
        <p:nvSpPr>
          <p:cNvPr id="38" name="Oval 37"/>
          <p:cNvSpPr>
            <a:spLocks noChangeAspect="1"/>
          </p:cNvSpPr>
          <p:nvPr/>
        </p:nvSpPr>
        <p:spPr>
          <a:xfrm>
            <a:off x="4783030" y="3119089"/>
            <a:ext cx="822960" cy="822960"/>
          </a:xfrm>
          <a:prstGeom prst="ellipse">
            <a:avLst/>
          </a:prstGeom>
          <a:solidFill>
            <a:srgbClr val="7030A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9" name="Picture 6" descr="http://blog.michaelmichelini.com/wp-content/uploads/2010/03/smiley-face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64" y="3222773"/>
            <a:ext cx="653693" cy="65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hlinkClick r:id="rId20" action="ppaction://hlinksldjump"/>
          </p:cNvPr>
          <p:cNvSpPr/>
          <p:nvPr/>
        </p:nvSpPr>
        <p:spPr>
          <a:xfrm>
            <a:off x="8254165" y="2858783"/>
            <a:ext cx="731520" cy="5486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Q1</a:t>
            </a:r>
          </a:p>
        </p:txBody>
      </p:sp>
      <p:sp>
        <p:nvSpPr>
          <p:cNvPr id="40" name="Rounded Rectangle 39">
            <a:hlinkClick r:id="rId21" action="ppaction://hlinksldjump"/>
          </p:cNvPr>
          <p:cNvSpPr/>
          <p:nvPr/>
        </p:nvSpPr>
        <p:spPr>
          <a:xfrm>
            <a:off x="8254165" y="2168174"/>
            <a:ext cx="731520" cy="5486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Q2</a:t>
            </a:r>
          </a:p>
        </p:txBody>
      </p:sp>
      <p:sp>
        <p:nvSpPr>
          <p:cNvPr id="41" name="Rounded Rectangle 40">
            <a:hlinkClick r:id="rId22" action="ppaction://hlinksldjump"/>
          </p:cNvPr>
          <p:cNvSpPr/>
          <p:nvPr/>
        </p:nvSpPr>
        <p:spPr>
          <a:xfrm>
            <a:off x="8254165" y="1477566"/>
            <a:ext cx="731520" cy="5486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Q3</a:t>
            </a:r>
          </a:p>
        </p:txBody>
      </p:sp>
      <p:sp>
        <p:nvSpPr>
          <p:cNvPr id="42" name="Rounded Rectangle 41">
            <a:hlinkClick r:id="rId23" action="ppaction://hlinksldjump"/>
          </p:cNvPr>
          <p:cNvSpPr/>
          <p:nvPr/>
        </p:nvSpPr>
        <p:spPr>
          <a:xfrm>
            <a:off x="8254165" y="786958"/>
            <a:ext cx="731520" cy="5486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Q4</a:t>
            </a:r>
          </a:p>
        </p:txBody>
      </p:sp>
      <p:sp>
        <p:nvSpPr>
          <p:cNvPr id="43" name="Rounded Rectangle 42">
            <a:hlinkClick r:id="rId24" action="ppaction://hlinksldjump"/>
          </p:cNvPr>
          <p:cNvSpPr/>
          <p:nvPr/>
        </p:nvSpPr>
        <p:spPr>
          <a:xfrm>
            <a:off x="8254165" y="96350"/>
            <a:ext cx="731520" cy="54864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Q5</a:t>
            </a:r>
          </a:p>
        </p:txBody>
      </p:sp>
      <p:sp>
        <p:nvSpPr>
          <p:cNvPr id="37" name="WordArt 10"/>
          <p:cNvSpPr>
            <a:spLocks noChangeArrowheads="1" noChangeShapeType="1" noTextEdit="1"/>
          </p:cNvSpPr>
          <p:nvPr/>
        </p:nvSpPr>
        <p:spPr bwMode="auto">
          <a:xfrm>
            <a:off x="2304381" y="290597"/>
            <a:ext cx="4912602" cy="548640"/>
          </a:xfrm>
          <a:prstGeom prst="rect">
            <a:avLst/>
          </a:prstGeom>
          <a:ln>
            <a:noFill/>
          </a:ln>
        </p:spPr>
        <p:txBody>
          <a:bodyPr spcFirstLastPara="1" wrap="none" fromWordArt="1" anchor="ctr"/>
          <a:lstStyle/>
          <a:p>
            <a:pPr algn="ctr">
              <a:defRPr/>
            </a:pPr>
            <a:r>
              <a:rPr lang="en-US" sz="2800" kern="10" dirty="0">
                <a:latin typeface=".VnBodoni" panose="020B7200000000000000" pitchFamily="34" charset="0"/>
                <a:cs typeface="Times New Roman" pitchFamily="18" charset="0"/>
              </a:rPr>
              <a:t>WHEEL OF ENGLISH</a:t>
            </a:r>
          </a:p>
        </p:txBody>
      </p:sp>
    </p:spTree>
    <p:extLst>
      <p:ext uri="{BB962C8B-B14F-4D97-AF65-F5344CB8AC3E}">
        <p14:creationId xmlns:p14="http://schemas.microsoft.com/office/powerpoint/2010/main" val="35501549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1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40" grpId="0" animBg="1"/>
      <p:bldP spid="41" grpId="0" animBg="1"/>
      <p:bldP spid="42" grpId="0" animBg="1"/>
      <p:bldP spid="43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AI B">
            <a:extLst>
              <a:ext uri="{FF2B5EF4-FFF2-40B4-BE49-F238E27FC236}">
                <a16:creationId xmlns:a16="http://schemas.microsoft.com/office/drawing/2014/main" id="{8FE484EB-DF3A-4A5F-9BFE-0F467BA21BF7}"/>
              </a:ext>
            </a:extLst>
          </p:cNvPr>
          <p:cNvSpPr/>
          <p:nvPr/>
        </p:nvSpPr>
        <p:spPr>
          <a:xfrm>
            <a:off x="754741" y="4866715"/>
            <a:ext cx="7680960" cy="1012874"/>
          </a:xfrm>
          <a:prstGeom prst="roundRect">
            <a:avLst/>
          </a:prstGeom>
          <a:solidFill>
            <a:srgbClr val="97E4FF"/>
          </a:solidFill>
          <a:ln w="635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5719" y="507304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0553" y="5073041"/>
            <a:ext cx="7422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This building is ______ than that building. (tall)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511773" y="402134"/>
            <a:ext cx="5483333" cy="4147832"/>
            <a:chOff x="-234768" y="2500829"/>
            <a:chExt cx="3429659" cy="259434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45" y="3231179"/>
              <a:ext cx="1184946" cy="186399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4768" y="2500829"/>
              <a:ext cx="2114098" cy="259434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2" name="Picture 11" descr="A picture containing text, lamp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A1D7AB8-F2FA-4903-9328-866276D3C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10" y="6053910"/>
            <a:ext cx="911134" cy="73152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56694" y="5073041"/>
            <a:ext cx="9385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taller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01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AI B">
            <a:extLst>
              <a:ext uri="{FF2B5EF4-FFF2-40B4-BE49-F238E27FC236}">
                <a16:creationId xmlns:a16="http://schemas.microsoft.com/office/drawing/2014/main" id="{8FE484EB-DF3A-4A5F-9BFE-0F467BA21BF7}"/>
              </a:ext>
            </a:extLst>
          </p:cNvPr>
          <p:cNvSpPr/>
          <p:nvPr/>
        </p:nvSpPr>
        <p:spPr>
          <a:xfrm>
            <a:off x="754741" y="5117083"/>
            <a:ext cx="7680960" cy="1012874"/>
          </a:xfrm>
          <a:prstGeom prst="roundRect">
            <a:avLst/>
          </a:prstGeom>
          <a:solidFill>
            <a:srgbClr val="97E4FF"/>
          </a:solidFill>
          <a:ln w="635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971" y="514924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5805" y="5149245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My </a:t>
            </a:r>
            <a:r>
              <a:rPr lang="en-US" sz="2800" dirty="0" err="1"/>
              <a:t>neighbourhood</a:t>
            </a:r>
            <a:r>
              <a:rPr lang="en-US" sz="2800" dirty="0"/>
              <a:t> is               than your </a:t>
            </a:r>
            <a:r>
              <a:rPr lang="en-US" sz="2800" dirty="0" err="1"/>
              <a:t>neighbourhood</a:t>
            </a:r>
            <a:r>
              <a:rPr lang="en-US" sz="2800" dirty="0"/>
              <a:t>. (noisy)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1770" y="407632"/>
            <a:ext cx="6515306" cy="4538949"/>
            <a:chOff x="4086199" y="3893945"/>
            <a:chExt cx="2898495" cy="20192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6199" y="3893945"/>
              <a:ext cx="1346176" cy="20192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829"/>
            <a:stretch/>
          </p:blipFill>
          <p:spPr>
            <a:xfrm>
              <a:off x="5526232" y="4401713"/>
              <a:ext cx="1458462" cy="151149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cxnSp>
        <p:nvCxnSpPr>
          <p:cNvPr id="13" name="Straight Connector 12"/>
          <p:cNvCxnSpPr/>
          <p:nvPr/>
        </p:nvCxnSpPr>
        <p:spPr>
          <a:xfrm>
            <a:off x="4512741" y="552462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9613E8E-7683-43E2-9D3B-3F81E9343D74}"/>
              </a:ext>
            </a:extLst>
          </p:cNvPr>
          <p:cNvSpPr txBox="1"/>
          <p:nvPr/>
        </p:nvSpPr>
        <p:spPr>
          <a:xfrm>
            <a:off x="4468990" y="5149241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noisier</a:t>
            </a:r>
          </a:p>
        </p:txBody>
      </p:sp>
      <p:pic>
        <p:nvPicPr>
          <p:cNvPr id="15" name="Picture 14" descr="A picture containing text, lamp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A1D7AB8-F2FA-4903-9328-866276D3C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10" y="6053910"/>
            <a:ext cx="91113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AI B">
            <a:extLst>
              <a:ext uri="{FF2B5EF4-FFF2-40B4-BE49-F238E27FC236}">
                <a16:creationId xmlns:a16="http://schemas.microsoft.com/office/drawing/2014/main" id="{8FE484EB-DF3A-4A5F-9BFE-0F467BA21BF7}"/>
              </a:ext>
            </a:extLst>
          </p:cNvPr>
          <p:cNvSpPr/>
          <p:nvPr/>
        </p:nvSpPr>
        <p:spPr>
          <a:xfrm>
            <a:off x="754741" y="4847665"/>
            <a:ext cx="7680960" cy="1012874"/>
          </a:xfrm>
          <a:prstGeom prst="roundRect">
            <a:avLst/>
          </a:prstGeom>
          <a:solidFill>
            <a:srgbClr val="97E4FF"/>
          </a:solidFill>
          <a:ln w="635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0971" y="4877015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5805" y="4877019"/>
            <a:ext cx="7422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square in Ha </a:t>
            </a:r>
            <a:r>
              <a:rPr lang="en-US" sz="2800" dirty="0" err="1"/>
              <a:t>Noi</a:t>
            </a:r>
            <a:r>
              <a:rPr lang="en-US" sz="2800" dirty="0"/>
              <a:t> is              than the square in Hoi An. (big)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709510" y="525240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98145" y="1489278"/>
            <a:ext cx="8547711" cy="3021318"/>
            <a:chOff x="229441" y="4533680"/>
            <a:chExt cx="4137786" cy="14625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4453" y="4533680"/>
              <a:ext cx="2192774" cy="14625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441" y="4697118"/>
              <a:ext cx="1799880" cy="11999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9346B70-8F65-4ABC-9F26-3DE91E929BD5}"/>
              </a:ext>
            </a:extLst>
          </p:cNvPr>
          <p:cNvSpPr txBox="1"/>
          <p:nvPr/>
        </p:nvSpPr>
        <p:spPr>
          <a:xfrm>
            <a:off x="4709514" y="4877015"/>
            <a:ext cx="12437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bigger</a:t>
            </a:r>
          </a:p>
        </p:txBody>
      </p:sp>
      <p:pic>
        <p:nvPicPr>
          <p:cNvPr id="14" name="Picture 13" descr="A picture containing text, lamp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A1D7AB8-F2FA-4903-9328-866276D3C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10" y="6053910"/>
            <a:ext cx="91113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AI B">
            <a:extLst>
              <a:ext uri="{FF2B5EF4-FFF2-40B4-BE49-F238E27FC236}">
                <a16:creationId xmlns:a16="http://schemas.microsoft.com/office/drawing/2014/main" id="{8FE484EB-DF3A-4A5F-9BFE-0F467BA21BF7}"/>
              </a:ext>
            </a:extLst>
          </p:cNvPr>
          <p:cNvSpPr/>
          <p:nvPr/>
        </p:nvSpPr>
        <p:spPr>
          <a:xfrm>
            <a:off x="754741" y="5001877"/>
            <a:ext cx="7680960" cy="1012874"/>
          </a:xfrm>
          <a:prstGeom prst="roundRect">
            <a:avLst/>
          </a:prstGeom>
          <a:solidFill>
            <a:srgbClr val="97E4FF"/>
          </a:solidFill>
          <a:ln w="635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458" y="5092091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5291" y="5092099"/>
            <a:ext cx="40443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Living in the countryside is</a:t>
            </a:r>
          </a:p>
          <a:p>
            <a:r>
              <a:rPr lang="en-US" sz="2800" dirty="0"/>
              <a:t>in a city. (peaceful)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5302396" y="5467479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54303" y="1604074"/>
            <a:ext cx="8680377" cy="3183118"/>
            <a:chOff x="4923272" y="2888940"/>
            <a:chExt cx="3784148" cy="138765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3272" y="3025974"/>
              <a:ext cx="1882269" cy="12506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129" y="2888940"/>
              <a:ext cx="1861291" cy="124101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E8A903E-329D-49FB-B855-DB706D8ECD86}"/>
              </a:ext>
            </a:extLst>
          </p:cNvPr>
          <p:cNvSpPr txBox="1"/>
          <p:nvPr/>
        </p:nvSpPr>
        <p:spPr>
          <a:xfrm>
            <a:off x="5167737" y="5078986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more peaceful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F5ADDC-AE3C-407C-A75A-41CD79C9667B}"/>
              </a:ext>
            </a:extLst>
          </p:cNvPr>
          <p:cNvSpPr txBox="1"/>
          <p:nvPr/>
        </p:nvSpPr>
        <p:spPr>
          <a:xfrm>
            <a:off x="6399680" y="5078986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BB770D-970E-4A42-82C1-E3DA718958A8}"/>
              </a:ext>
            </a:extLst>
          </p:cNvPr>
          <p:cNvSpPr txBox="1"/>
          <p:nvPr/>
        </p:nvSpPr>
        <p:spPr>
          <a:xfrm>
            <a:off x="7350949" y="5082259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pic>
        <p:nvPicPr>
          <p:cNvPr id="19" name="Picture 18" descr="A picture containing text, lamp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A1D7AB8-F2FA-4903-9328-866276D3C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10" y="6053910"/>
            <a:ext cx="91113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AI B">
            <a:extLst>
              <a:ext uri="{FF2B5EF4-FFF2-40B4-BE49-F238E27FC236}">
                <a16:creationId xmlns:a16="http://schemas.microsoft.com/office/drawing/2014/main" id="{8FE484EB-DF3A-4A5F-9BFE-0F467BA21BF7}"/>
              </a:ext>
            </a:extLst>
          </p:cNvPr>
          <p:cNvSpPr/>
          <p:nvPr/>
        </p:nvSpPr>
        <p:spPr>
          <a:xfrm>
            <a:off x="754741" y="4828615"/>
            <a:ext cx="7680960" cy="1012874"/>
          </a:xfrm>
          <a:prstGeom prst="roundRect">
            <a:avLst/>
          </a:prstGeom>
          <a:solidFill>
            <a:srgbClr val="97E4FF"/>
          </a:solidFill>
          <a:ln w="635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1822" y="4991399"/>
            <a:ext cx="474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86651" y="4991407"/>
            <a:ext cx="43718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Is living in a city</a:t>
            </a:r>
          </a:p>
          <a:p>
            <a:r>
              <a:rPr lang="en-US" sz="2800" dirty="0"/>
              <a:t>in the countryside? (exciting)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653261" y="536678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232909" y="1353413"/>
            <a:ext cx="8384108" cy="3161177"/>
            <a:chOff x="4413730" y="4841923"/>
            <a:chExt cx="4434640" cy="16720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3730" y="4841923"/>
              <a:ext cx="2405913" cy="141290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087" y="5109766"/>
              <a:ext cx="2110283" cy="14042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35E79F9-F42E-419C-95FA-D8A3845C7FF0}"/>
              </a:ext>
            </a:extLst>
          </p:cNvPr>
          <p:cNvSpPr txBox="1"/>
          <p:nvPr/>
        </p:nvSpPr>
        <p:spPr>
          <a:xfrm>
            <a:off x="4712154" y="4978294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DC5050-2876-4781-AAF7-1E0963D9CA4D}"/>
              </a:ext>
            </a:extLst>
          </p:cNvPr>
          <p:cNvSpPr txBox="1"/>
          <p:nvPr/>
        </p:nvSpPr>
        <p:spPr>
          <a:xfrm>
            <a:off x="5683743" y="4981567"/>
            <a:ext cx="17845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than living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EE121E-4307-4359-B44A-5E894814D6DE}"/>
              </a:ext>
            </a:extLst>
          </p:cNvPr>
          <p:cNvSpPr txBox="1"/>
          <p:nvPr/>
        </p:nvSpPr>
        <p:spPr>
          <a:xfrm>
            <a:off x="3540517" y="4984390"/>
            <a:ext cx="2329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more exciting</a:t>
            </a:r>
          </a:p>
        </p:txBody>
      </p:sp>
      <p:pic>
        <p:nvPicPr>
          <p:cNvPr id="17" name="Picture 16" descr="A picture containing text, lamp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7A1D7AB8-F2FA-4903-9328-866276D3CE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324" y="6079769"/>
            <a:ext cx="911134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8132" y="292724"/>
            <a:ext cx="786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8" y="1828802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81" y="2272316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9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FF000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_______ and (3. old) _______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_______ with less traffic. the seafood here is (5. delicious) _______ and (6. cheap) _______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4" y="243374"/>
            <a:ext cx="7885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292"/>
            <a:ext cx="9144000" cy="5213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8978" y="1828802"/>
            <a:ext cx="1724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Dear Nick,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8981" y="2272316"/>
            <a:ext cx="218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How are you?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8979" y="2715816"/>
            <a:ext cx="818553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Ha </a:t>
            </a:r>
            <a:r>
              <a:rPr lang="en-US" sz="2400" dirty="0" err="1"/>
              <a:t>Noi</a:t>
            </a:r>
            <a:r>
              <a:rPr lang="en-US" sz="2400" dirty="0"/>
              <a:t> is beautiful but it’s too busy for me. I’m having a great time at </a:t>
            </a:r>
            <a:r>
              <a:rPr lang="en-US" sz="2400" dirty="0" err="1"/>
              <a:t>Cua</a:t>
            </a:r>
            <a:r>
              <a:rPr lang="en-US" sz="2400" dirty="0"/>
              <a:t> Lo Beach now. The weather is (1. hot) </a:t>
            </a:r>
            <a:r>
              <a:rPr lang="en-US" sz="2400" dirty="0">
                <a:solidFill>
                  <a:srgbClr val="FF0000"/>
                </a:solidFill>
              </a:rPr>
              <a:t>hotter</a:t>
            </a:r>
            <a:r>
              <a:rPr lang="en-US" sz="2400" dirty="0"/>
              <a:t> than that in Ha </a:t>
            </a:r>
            <a:r>
              <a:rPr lang="en-US" sz="2400" dirty="0" err="1"/>
              <a:t>Noi</a:t>
            </a:r>
            <a:r>
              <a:rPr lang="en-US" sz="2400" dirty="0"/>
              <a:t>. The houses and buildings are (2. small) </a:t>
            </a:r>
            <a:r>
              <a:rPr lang="en-US" sz="2400" dirty="0">
                <a:solidFill>
                  <a:srgbClr val="FF0000"/>
                </a:solidFill>
              </a:rPr>
              <a:t>smaller</a:t>
            </a:r>
            <a:r>
              <a:rPr lang="en-US" sz="2400" dirty="0"/>
              <a:t> and (3. old) </a:t>
            </a:r>
            <a:r>
              <a:rPr lang="en-US" sz="2400" dirty="0">
                <a:solidFill>
                  <a:srgbClr val="FF0000"/>
                </a:solidFill>
              </a:rPr>
              <a:t>older</a:t>
            </a:r>
            <a:r>
              <a:rPr lang="en-US" sz="2400" dirty="0"/>
              <a:t> than those in Ha </a:t>
            </a:r>
            <a:r>
              <a:rPr lang="en-US" sz="2400" dirty="0" err="1"/>
              <a:t>Noi</a:t>
            </a:r>
            <a:r>
              <a:rPr lang="en-US" sz="2400" dirty="0"/>
              <a:t>. </a:t>
            </a:r>
          </a:p>
          <a:p>
            <a:pPr algn="just"/>
            <a:r>
              <a:rPr lang="en-US" sz="2400" dirty="0"/>
              <a:t> The streets are (4. wide) </a:t>
            </a:r>
            <a:r>
              <a:rPr lang="en-US" sz="2400" dirty="0">
                <a:solidFill>
                  <a:srgbClr val="FF0000"/>
                </a:solidFill>
              </a:rPr>
              <a:t>wider</a:t>
            </a:r>
            <a:r>
              <a:rPr lang="en-US" sz="2400" dirty="0"/>
              <a:t> with less traffic. the seafood here is (5. delicious) </a:t>
            </a:r>
            <a:r>
              <a:rPr lang="en-US" sz="2400" dirty="0">
                <a:solidFill>
                  <a:srgbClr val="FF0000"/>
                </a:solidFill>
              </a:rPr>
              <a:t>more delicious</a:t>
            </a:r>
            <a:r>
              <a:rPr lang="en-US" sz="2400" dirty="0"/>
              <a:t> and (6. cheap) </a:t>
            </a:r>
            <a:r>
              <a:rPr lang="en-US" sz="2400" dirty="0">
                <a:solidFill>
                  <a:srgbClr val="FF0000"/>
                </a:solidFill>
              </a:rPr>
              <a:t>cheaper</a:t>
            </a:r>
            <a:r>
              <a:rPr lang="en-US" sz="2400" dirty="0"/>
              <a:t> than the seafood in Ha </a:t>
            </a:r>
            <a:r>
              <a:rPr lang="en-US" sz="2400" dirty="0" err="1"/>
              <a:t>Noi</a:t>
            </a:r>
            <a:r>
              <a:rPr lang="en-US" sz="2400" dirty="0"/>
              <a:t>.  </a:t>
            </a:r>
          </a:p>
          <a:p>
            <a:pPr algn="just"/>
            <a:r>
              <a:rPr lang="en-US" sz="2400" dirty="0"/>
              <a:t>See you soon,</a:t>
            </a:r>
          </a:p>
          <a:p>
            <a:pPr algn="just"/>
            <a:r>
              <a:rPr lang="en-US" sz="2400" i="1" dirty="0" err="1"/>
              <a:t>Vy</a:t>
            </a:r>
            <a:endParaRPr lang="en-US" sz="2400" i="1" dirty="0"/>
          </a:p>
        </p:txBody>
      </p:sp>
      <p:sp>
        <p:nvSpPr>
          <p:cNvPr id="12" name="Rounded Rectangle 11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2070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4748" y="0"/>
            <a:ext cx="9124950" cy="1828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400" b="1" spc="150" dirty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4: MY NEIGHBOURHOOD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3: A CLOLSER LOOK 2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0900" y="6331852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4F81BD">
                  <a:lumMod val="50000"/>
                </a:srgb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2048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5632" y="229912"/>
            <a:ext cx="7863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 of the two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and Long Son. Compare two </a:t>
            </a:r>
            <a:r>
              <a:rPr lang="en-US" sz="24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You can use the adjectives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62401" y="1631373"/>
            <a:ext cx="7219207" cy="1101436"/>
            <a:chOff x="1184564" y="1631373"/>
            <a:chExt cx="7219207" cy="1101436"/>
          </a:xfrm>
        </p:grpSpPr>
        <p:sp>
          <p:nvSpPr>
            <p:cNvPr id="10" name="Rounded Rectangle 9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08017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peaceful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51865" y="290715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70899" y="2937943"/>
            <a:ext cx="4563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Binh Minh is noisier than Long Son.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87" y="3560666"/>
            <a:ext cx="3676912" cy="281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0" y="3594670"/>
            <a:ext cx="3612952" cy="278439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96211" y="6379067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Binh Minh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9635" y="6379066"/>
            <a:ext cx="1573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Long Son</a:t>
            </a:r>
          </a:p>
        </p:txBody>
      </p:sp>
      <p:sp>
        <p:nvSpPr>
          <p:cNvPr id="20" name="Rounded Rectangle 19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2" y="281200"/>
            <a:ext cx="78964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Minh and Long Son </a:t>
            </a:r>
            <a:r>
              <a:rPr lang="en-US" sz="28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using the pictures in </a:t>
            </a:r>
            <a:r>
              <a:rPr lang="en-US" sz="2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4475" y="3246162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64474" y="3874346"/>
            <a:ext cx="7111714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</a:t>
            </a:r>
            <a:r>
              <a:rPr lang="en-US" sz="2800" dirty="0" err="1"/>
              <a:t>Binh</a:t>
            </a:r>
            <a:r>
              <a:rPr lang="en-US" sz="2800" dirty="0"/>
              <a:t> Minh noisier than Long Son?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Yes, it is.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A: </a:t>
            </a:r>
            <a:r>
              <a:rPr lang="en-US" sz="2800" dirty="0"/>
              <a:t>Is Long Son more modern than </a:t>
            </a:r>
            <a:r>
              <a:rPr lang="en-US" sz="2800" dirty="0" err="1"/>
              <a:t>Binh</a:t>
            </a:r>
            <a:r>
              <a:rPr lang="en-US" sz="2800" dirty="0"/>
              <a:t> Minh?</a:t>
            </a:r>
          </a:p>
          <a:p>
            <a:pPr>
              <a:lnSpc>
                <a:spcPct val="130000"/>
              </a:lnSpc>
            </a:pPr>
            <a:r>
              <a:rPr lang="en-US" sz="2800" b="1" i="1" dirty="0"/>
              <a:t>B: </a:t>
            </a:r>
            <a:r>
              <a:rPr lang="en-US" sz="2800" dirty="0"/>
              <a:t>No, it isn’t.</a:t>
            </a:r>
          </a:p>
        </p:txBody>
      </p:sp>
      <p:sp>
        <p:nvSpPr>
          <p:cNvPr id="9" name="Rounded Rectangle 8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ED7D3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056984" y="1887119"/>
            <a:ext cx="7219207" cy="1101436"/>
            <a:chOff x="1184564" y="1631373"/>
            <a:chExt cx="7219207" cy="1101436"/>
          </a:xfrm>
        </p:grpSpPr>
        <p:sp>
          <p:nvSpPr>
            <p:cNvPr id="7" name="Rounded Rectangle 6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noisy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08017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quiet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peaceful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Vu Phuong\Desktop\busy-city_840x4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3"/>
          <a:stretch/>
        </p:blipFill>
        <p:spPr bwMode="auto">
          <a:xfrm>
            <a:off x="870155" y="1648010"/>
            <a:ext cx="345411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Vu Phuong\Desktop\city-country-liv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5715" y="3947580"/>
            <a:ext cx="3440969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909126" y="1908332"/>
            <a:ext cx="3274142" cy="882678"/>
          </a:xfrm>
          <a:prstGeom prst="rect">
            <a:avLst/>
          </a:prstGeom>
          <a:solidFill>
            <a:srgbClr val="B7ECFF"/>
          </a:solidFill>
          <a:ln w="28575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solidFill>
                  <a:srgbClr val="000000"/>
                </a:solidFill>
                <a:ea typeface="Times New Roman"/>
              </a:rPr>
              <a:t>Compare life in the city with life in the country</a:t>
            </a:r>
            <a:endParaRPr lang="en-US" sz="2400" dirty="0">
              <a:effectLst/>
              <a:latin typeface="Times New Roman"/>
              <a:ea typeface="Yu Mincho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690" y="341610"/>
            <a:ext cx="49911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058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Learn vocabulary and the structure by heart.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Do exercise in 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/>
              <a:t>Prepare the next lesson: </a:t>
            </a:r>
            <a:r>
              <a:rPr lang="en-US" dirty="0">
                <a:solidFill>
                  <a:srgbClr val="C00000"/>
                </a:solidFill>
              </a:rPr>
              <a:t>Communication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607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11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74" y="471895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58" y="462560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0510" y="2092448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Complete the following sentences with the comparative form of the adjectives in brackets. Number </a:t>
            </a:r>
            <a:r>
              <a:rPr lang="en-US" sz="2000" b="1" dirty="0">
                <a:solidFill>
                  <a:srgbClr val="00A1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0510" y="3087626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Use the correct form of the words in brackets to complete the letter.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00510" y="4100766"/>
            <a:ext cx="78638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Look at the pictures of the two neighbourhoods: Binh Minh and Long Son. Compare two neighbourhoods. You can use the adjectives below.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00510" y="5361695"/>
            <a:ext cx="7863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Binh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Minh and Long Son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neighbourhoods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using the pictures in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44430" y="1265268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6634" y="1326831"/>
            <a:ext cx="3166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Comparative adjectives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5427" y="2193630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9" name="Oval 18"/>
          <p:cNvSpPr>
            <a:spLocks noChangeAspect="1"/>
          </p:cNvSpPr>
          <p:nvPr/>
        </p:nvSpPr>
        <p:spPr>
          <a:xfrm>
            <a:off x="715427" y="3103185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15427" y="4189716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2" name="Oval 21"/>
          <p:cNvSpPr>
            <a:spLocks noChangeAspect="1"/>
          </p:cNvSpPr>
          <p:nvPr/>
        </p:nvSpPr>
        <p:spPr>
          <a:xfrm>
            <a:off x="715427" y="545322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400" b="1" kern="0" dirty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  <p:bldP spid="2" grpId="0"/>
      <p:bldP spid="3" grpId="0"/>
      <p:bldP spid="17" grpId="0" animBg="1"/>
      <p:bldP spid="19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02675"/>
              </p:ext>
            </p:extLst>
          </p:nvPr>
        </p:nvGraphicFramePr>
        <p:xfrm>
          <a:off x="958648" y="914400"/>
          <a:ext cx="8046720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029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02920">
                <a:tc gridSpan="7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920">
                <a:tc gridSpan="2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381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2920">
                <a:tc rowSpan="2" gridSpan="5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920">
                <a:tc gridSpan="5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920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mpd="sng">
                      <a:noFill/>
                    </a:ln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920">
                <a:tc rowSpan="5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B w="12700" cmpd="sng">
                      <a:noFill/>
                    </a:lnB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mpd="sng">
                      <a:noFill/>
                    </a:lnR>
                    <a:lnT w="12700" cmpd="sng">
                      <a:noFill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mpd="sng">
                      <a:noFill/>
                    </a:lnT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2920">
                <a:tc v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mpd="sng">
                      <a:noFill/>
                    </a:lnR>
                    <a:lnB w="12700" cmpd="sng"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1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877529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2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1391267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3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1905005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4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2418743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" name="5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2932481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1" name="6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3446219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12" name="7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3959957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3" name="8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4473695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4" name="9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20331" y="4987433"/>
            <a:ext cx="45720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5" name="10">
            <a:hlinkClick r:id="rId2" action="ppaction://hlinksldjump"/>
          </p:cNvPr>
          <p:cNvSpPr>
            <a:spLocks/>
          </p:cNvSpPr>
          <p:nvPr/>
        </p:nvSpPr>
        <p:spPr>
          <a:xfrm>
            <a:off x="331843" y="5507895"/>
            <a:ext cx="640080" cy="457200"/>
          </a:xfrm>
          <a:prstGeom prst="ellipse">
            <a:avLst/>
          </a:prstGeom>
          <a:solidFill>
            <a:srgbClr val="00206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10</a:t>
            </a:r>
          </a:p>
        </p:txBody>
      </p:sp>
      <p:pic>
        <p:nvPicPr>
          <p:cNvPr id="102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502" y="96773"/>
            <a:ext cx="3496830" cy="78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30"/>
          <p:cNvSpPr>
            <a:spLocks noChangeArrowheads="1"/>
          </p:cNvSpPr>
          <p:nvPr/>
        </p:nvSpPr>
        <p:spPr bwMode="auto">
          <a:xfrm>
            <a:off x="4622073" y="961359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31"/>
          <p:cNvSpPr>
            <a:spLocks noChangeArrowheads="1"/>
          </p:cNvSpPr>
          <p:nvPr/>
        </p:nvSpPr>
        <p:spPr bwMode="auto">
          <a:xfrm>
            <a:off x="5141186" y="961359"/>
            <a:ext cx="12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32"/>
          <p:cNvSpPr>
            <a:spLocks noChangeArrowheads="1"/>
          </p:cNvSpPr>
          <p:nvPr/>
        </p:nvSpPr>
        <p:spPr bwMode="auto">
          <a:xfrm>
            <a:off x="5634898" y="961359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33"/>
          <p:cNvSpPr>
            <a:spLocks noChangeArrowheads="1"/>
          </p:cNvSpPr>
          <p:nvPr/>
        </p:nvSpPr>
        <p:spPr bwMode="auto">
          <a:xfrm>
            <a:off x="6122261" y="961359"/>
            <a:ext cx="182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134"/>
          <p:cNvSpPr>
            <a:spLocks noChangeArrowheads="1"/>
          </p:cNvSpPr>
          <p:nvPr/>
        </p:nvSpPr>
        <p:spPr bwMode="auto">
          <a:xfrm>
            <a:off x="6641374" y="961359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135"/>
          <p:cNvSpPr>
            <a:spLocks noChangeArrowheads="1"/>
          </p:cNvSpPr>
          <p:nvPr/>
        </p:nvSpPr>
        <p:spPr bwMode="auto">
          <a:xfrm>
            <a:off x="7131911" y="961359"/>
            <a:ext cx="173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36"/>
          <p:cNvSpPr>
            <a:spLocks noChangeArrowheads="1"/>
          </p:cNvSpPr>
          <p:nvPr/>
        </p:nvSpPr>
        <p:spPr bwMode="auto">
          <a:xfrm>
            <a:off x="2133794" y="1433513"/>
            <a:ext cx="173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B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137"/>
          <p:cNvSpPr>
            <a:spLocks noChangeArrowheads="1"/>
          </p:cNvSpPr>
          <p:nvPr/>
        </p:nvSpPr>
        <p:spPr bwMode="auto">
          <a:xfrm>
            <a:off x="2621157" y="1433513"/>
            <a:ext cx="200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U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138"/>
          <p:cNvSpPr>
            <a:spLocks noChangeArrowheads="1"/>
          </p:cNvSpPr>
          <p:nvPr/>
        </p:nvSpPr>
        <p:spPr bwMode="auto">
          <a:xfrm>
            <a:off x="3151383" y="1433513"/>
            <a:ext cx="14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39"/>
          <p:cNvSpPr>
            <a:spLocks noChangeArrowheads="1"/>
          </p:cNvSpPr>
          <p:nvPr/>
        </p:nvSpPr>
        <p:spPr bwMode="auto">
          <a:xfrm>
            <a:off x="3654619" y="1433513"/>
            <a:ext cx="14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ectangle 140"/>
          <p:cNvSpPr>
            <a:spLocks noChangeArrowheads="1"/>
          </p:cNvSpPr>
          <p:nvPr/>
        </p:nvSpPr>
        <p:spPr bwMode="auto">
          <a:xfrm>
            <a:off x="4154683" y="1433513"/>
            <a:ext cx="152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141"/>
          <p:cNvSpPr>
            <a:spLocks noChangeArrowheads="1"/>
          </p:cNvSpPr>
          <p:nvPr/>
        </p:nvSpPr>
        <p:spPr bwMode="auto">
          <a:xfrm>
            <a:off x="4629344" y="1433513"/>
            <a:ext cx="208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142"/>
          <p:cNvSpPr>
            <a:spLocks noChangeArrowheads="1"/>
          </p:cNvSpPr>
          <p:nvPr/>
        </p:nvSpPr>
        <p:spPr bwMode="auto">
          <a:xfrm>
            <a:off x="5154808" y="1433513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143"/>
          <p:cNvSpPr>
            <a:spLocks noChangeArrowheads="1"/>
          </p:cNvSpPr>
          <p:nvPr/>
        </p:nvSpPr>
        <p:spPr bwMode="auto">
          <a:xfrm>
            <a:off x="3592453" y="1938338"/>
            <a:ext cx="152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ectangle 144"/>
          <p:cNvSpPr>
            <a:spLocks noChangeArrowheads="1"/>
          </p:cNvSpPr>
          <p:nvPr/>
        </p:nvSpPr>
        <p:spPr bwMode="auto">
          <a:xfrm>
            <a:off x="4097278" y="1938338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tangle 145"/>
          <p:cNvSpPr>
            <a:spLocks noChangeArrowheads="1"/>
          </p:cNvSpPr>
          <p:nvPr/>
        </p:nvSpPr>
        <p:spPr bwMode="auto">
          <a:xfrm>
            <a:off x="4540190" y="1938338"/>
            <a:ext cx="269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M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tangle 146"/>
          <p:cNvSpPr>
            <a:spLocks noChangeArrowheads="1"/>
          </p:cNvSpPr>
          <p:nvPr/>
        </p:nvSpPr>
        <p:spPr bwMode="auto">
          <a:xfrm>
            <a:off x="5095816" y="1938338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147"/>
          <p:cNvSpPr>
            <a:spLocks noChangeArrowheads="1"/>
          </p:cNvSpPr>
          <p:nvPr/>
        </p:nvSpPr>
        <p:spPr bwMode="auto">
          <a:xfrm>
            <a:off x="5614928" y="1938338"/>
            <a:ext cx="12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ectangle 148"/>
          <p:cNvSpPr>
            <a:spLocks noChangeArrowheads="1"/>
          </p:cNvSpPr>
          <p:nvPr/>
        </p:nvSpPr>
        <p:spPr bwMode="auto">
          <a:xfrm>
            <a:off x="6108640" y="1938338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ectangle 149"/>
          <p:cNvSpPr>
            <a:spLocks noChangeArrowheads="1"/>
          </p:cNvSpPr>
          <p:nvPr/>
        </p:nvSpPr>
        <p:spPr bwMode="auto">
          <a:xfrm>
            <a:off x="4636821" y="2454736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P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150"/>
          <p:cNvSpPr>
            <a:spLocks noChangeArrowheads="1"/>
          </p:cNvSpPr>
          <p:nvPr/>
        </p:nvSpPr>
        <p:spPr bwMode="auto">
          <a:xfrm>
            <a:off x="5146409" y="2454736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ctangle 151"/>
          <p:cNvSpPr>
            <a:spLocks noChangeArrowheads="1"/>
          </p:cNvSpPr>
          <p:nvPr/>
        </p:nvSpPr>
        <p:spPr bwMode="auto">
          <a:xfrm>
            <a:off x="5630597" y="2454736"/>
            <a:ext cx="185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ectangle 152"/>
          <p:cNvSpPr>
            <a:spLocks noChangeArrowheads="1"/>
          </p:cNvSpPr>
          <p:nvPr/>
        </p:nvSpPr>
        <p:spPr bwMode="auto">
          <a:xfrm>
            <a:off x="6146534" y="2454736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ectangle 153"/>
          <p:cNvSpPr>
            <a:spLocks noChangeArrowheads="1"/>
          </p:cNvSpPr>
          <p:nvPr/>
        </p:nvSpPr>
        <p:spPr bwMode="auto">
          <a:xfrm>
            <a:off x="6656122" y="2454736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Rectangle 154"/>
          <p:cNvSpPr>
            <a:spLocks noChangeArrowheads="1"/>
          </p:cNvSpPr>
          <p:nvPr/>
        </p:nvSpPr>
        <p:spPr bwMode="auto">
          <a:xfrm>
            <a:off x="7162535" y="2454736"/>
            <a:ext cx="1410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F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Rectangle 155"/>
          <p:cNvSpPr>
            <a:spLocks noChangeArrowheads="1"/>
          </p:cNvSpPr>
          <p:nvPr/>
        </p:nvSpPr>
        <p:spPr bwMode="auto">
          <a:xfrm>
            <a:off x="7635609" y="2454736"/>
            <a:ext cx="200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U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ectangle 156"/>
          <p:cNvSpPr>
            <a:spLocks noChangeArrowheads="1"/>
          </p:cNvSpPr>
          <p:nvPr/>
        </p:nvSpPr>
        <p:spPr bwMode="auto">
          <a:xfrm>
            <a:off x="8173772" y="2454736"/>
            <a:ext cx="12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ectangle 157"/>
          <p:cNvSpPr>
            <a:spLocks noChangeArrowheads="1"/>
          </p:cNvSpPr>
          <p:nvPr/>
        </p:nvSpPr>
        <p:spPr bwMode="auto">
          <a:xfrm>
            <a:off x="1117334" y="2972721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Rectangle 158"/>
          <p:cNvSpPr>
            <a:spLocks noChangeArrowheads="1"/>
          </p:cNvSpPr>
          <p:nvPr/>
        </p:nvSpPr>
        <p:spPr bwMode="auto">
          <a:xfrm>
            <a:off x="1607871" y="2972721"/>
            <a:ext cx="185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A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ectangle 159"/>
          <p:cNvSpPr>
            <a:spLocks noChangeArrowheads="1"/>
          </p:cNvSpPr>
          <p:nvPr/>
        </p:nvSpPr>
        <p:spPr bwMode="auto">
          <a:xfrm>
            <a:off x="2126984" y="2972721"/>
            <a:ext cx="152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160"/>
          <p:cNvSpPr>
            <a:spLocks noChangeArrowheads="1"/>
          </p:cNvSpPr>
          <p:nvPr/>
        </p:nvSpPr>
        <p:spPr bwMode="auto">
          <a:xfrm>
            <a:off x="2611172" y="2972721"/>
            <a:ext cx="193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H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Rectangle 161"/>
          <p:cNvSpPr>
            <a:spLocks noChangeArrowheads="1"/>
          </p:cNvSpPr>
          <p:nvPr/>
        </p:nvSpPr>
        <p:spPr bwMode="auto">
          <a:xfrm>
            <a:off x="3135046" y="2972721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ectangle 162"/>
          <p:cNvSpPr>
            <a:spLocks noChangeArrowheads="1"/>
          </p:cNvSpPr>
          <p:nvPr/>
        </p:nvSpPr>
        <p:spPr bwMode="auto">
          <a:xfrm>
            <a:off x="3616059" y="2972721"/>
            <a:ext cx="193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ectangle 163"/>
          <p:cNvSpPr>
            <a:spLocks noChangeArrowheads="1"/>
          </p:cNvSpPr>
          <p:nvPr/>
        </p:nvSpPr>
        <p:spPr bwMode="auto">
          <a:xfrm>
            <a:off x="4128821" y="2972721"/>
            <a:ext cx="173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164"/>
          <p:cNvSpPr>
            <a:spLocks noChangeArrowheads="1"/>
          </p:cNvSpPr>
          <p:nvPr/>
        </p:nvSpPr>
        <p:spPr bwMode="auto">
          <a:xfrm>
            <a:off x="4625710" y="2972721"/>
            <a:ext cx="185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165"/>
          <p:cNvSpPr>
            <a:spLocks noChangeArrowheads="1"/>
          </p:cNvSpPr>
          <p:nvPr/>
        </p:nvSpPr>
        <p:spPr bwMode="auto">
          <a:xfrm>
            <a:off x="5155934" y="2972721"/>
            <a:ext cx="1298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L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166"/>
          <p:cNvSpPr>
            <a:spLocks noChangeArrowheads="1"/>
          </p:cNvSpPr>
          <p:nvPr/>
        </p:nvSpPr>
        <p:spPr bwMode="auto">
          <a:xfrm>
            <a:off x="2618649" y="3474371"/>
            <a:ext cx="14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167"/>
          <p:cNvSpPr>
            <a:spLocks noChangeArrowheads="1"/>
          </p:cNvSpPr>
          <p:nvPr/>
        </p:nvSpPr>
        <p:spPr bwMode="auto">
          <a:xfrm>
            <a:off x="3090136" y="3474371"/>
            <a:ext cx="211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Q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Rectangle 168"/>
          <p:cNvSpPr>
            <a:spLocks noChangeArrowheads="1"/>
          </p:cNvSpPr>
          <p:nvPr/>
        </p:nvSpPr>
        <p:spPr bwMode="auto">
          <a:xfrm>
            <a:off x="3596548" y="3474371"/>
            <a:ext cx="2003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U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Rectangle 169"/>
          <p:cNvSpPr>
            <a:spLocks noChangeArrowheads="1"/>
          </p:cNvSpPr>
          <p:nvPr/>
        </p:nvSpPr>
        <p:spPr bwMode="auto">
          <a:xfrm>
            <a:off x="4107723" y="3474371"/>
            <a:ext cx="185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A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Rectangle 170"/>
          <p:cNvSpPr>
            <a:spLocks noChangeArrowheads="1"/>
          </p:cNvSpPr>
          <p:nvPr/>
        </p:nvSpPr>
        <p:spPr bwMode="auto">
          <a:xfrm>
            <a:off x="4617311" y="3474371"/>
            <a:ext cx="173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171"/>
          <p:cNvSpPr>
            <a:spLocks noChangeArrowheads="1"/>
          </p:cNvSpPr>
          <p:nvPr/>
        </p:nvSpPr>
        <p:spPr bwMode="auto">
          <a:xfrm>
            <a:off x="5131661" y="3474371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172"/>
          <p:cNvSpPr>
            <a:spLocks noChangeArrowheads="1"/>
          </p:cNvSpPr>
          <p:nvPr/>
        </p:nvSpPr>
        <p:spPr bwMode="auto">
          <a:xfrm>
            <a:off x="3611296" y="3962861"/>
            <a:ext cx="201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Rectangle 173"/>
          <p:cNvSpPr>
            <a:spLocks noChangeArrowheads="1"/>
          </p:cNvSpPr>
          <p:nvPr/>
        </p:nvSpPr>
        <p:spPr bwMode="auto">
          <a:xfrm>
            <a:off x="4111359" y="3962861"/>
            <a:ext cx="208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174"/>
          <p:cNvSpPr>
            <a:spLocks noChangeArrowheads="1"/>
          </p:cNvSpPr>
          <p:nvPr/>
        </p:nvSpPr>
        <p:spPr bwMode="auto">
          <a:xfrm>
            <a:off x="4676509" y="3962861"/>
            <a:ext cx="8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175"/>
          <p:cNvSpPr>
            <a:spLocks noChangeArrowheads="1"/>
          </p:cNvSpPr>
          <p:nvPr/>
        </p:nvSpPr>
        <p:spPr bwMode="auto">
          <a:xfrm>
            <a:off x="5147997" y="3962861"/>
            <a:ext cx="14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176"/>
          <p:cNvSpPr>
            <a:spLocks noChangeArrowheads="1"/>
          </p:cNvSpPr>
          <p:nvPr/>
        </p:nvSpPr>
        <p:spPr bwMode="auto">
          <a:xfrm>
            <a:off x="5644884" y="3962861"/>
            <a:ext cx="160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Y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Rectangle 177"/>
          <p:cNvSpPr>
            <a:spLocks noChangeArrowheads="1"/>
          </p:cNvSpPr>
          <p:nvPr/>
        </p:nvSpPr>
        <p:spPr bwMode="auto">
          <a:xfrm>
            <a:off x="2143319" y="4466098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178"/>
          <p:cNvSpPr>
            <a:spLocks noChangeArrowheads="1"/>
          </p:cNvSpPr>
          <p:nvPr/>
        </p:nvSpPr>
        <p:spPr bwMode="auto">
          <a:xfrm>
            <a:off x="2637032" y="4466098"/>
            <a:ext cx="1699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X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179"/>
          <p:cNvSpPr>
            <a:spLocks noChangeArrowheads="1"/>
          </p:cNvSpPr>
          <p:nvPr/>
        </p:nvSpPr>
        <p:spPr bwMode="auto">
          <a:xfrm>
            <a:off x="3143444" y="4466098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P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4" name="Rectangle 180"/>
          <p:cNvSpPr>
            <a:spLocks noChangeArrowheads="1"/>
          </p:cNvSpPr>
          <p:nvPr/>
        </p:nvSpPr>
        <p:spPr bwMode="auto">
          <a:xfrm>
            <a:off x="3653032" y="4466098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Rectangle 181"/>
          <p:cNvSpPr>
            <a:spLocks noChangeArrowheads="1"/>
          </p:cNvSpPr>
          <p:nvPr/>
        </p:nvSpPr>
        <p:spPr bwMode="auto">
          <a:xfrm>
            <a:off x="4129282" y="4466098"/>
            <a:ext cx="201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Rectangle 182"/>
          <p:cNvSpPr>
            <a:spLocks noChangeArrowheads="1"/>
          </p:cNvSpPr>
          <p:nvPr/>
        </p:nvSpPr>
        <p:spPr bwMode="auto">
          <a:xfrm>
            <a:off x="4659508" y="4466098"/>
            <a:ext cx="1458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S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Rectangle 183"/>
          <p:cNvSpPr>
            <a:spLocks noChangeArrowheads="1"/>
          </p:cNvSpPr>
          <p:nvPr/>
        </p:nvSpPr>
        <p:spPr bwMode="auto">
          <a:xfrm>
            <a:off x="5194494" y="4466098"/>
            <a:ext cx="8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Rectangle 184"/>
          <p:cNvSpPr>
            <a:spLocks noChangeArrowheads="1"/>
          </p:cNvSpPr>
          <p:nvPr/>
        </p:nvSpPr>
        <p:spPr bwMode="auto">
          <a:xfrm>
            <a:off x="5648519" y="4466098"/>
            <a:ext cx="182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Rectangle 185"/>
          <p:cNvSpPr>
            <a:spLocks noChangeArrowheads="1"/>
          </p:cNvSpPr>
          <p:nvPr/>
        </p:nvSpPr>
        <p:spPr bwMode="auto">
          <a:xfrm>
            <a:off x="6167632" y="4466098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Rectangle 186"/>
          <p:cNvSpPr>
            <a:spLocks noChangeArrowheads="1"/>
          </p:cNvSpPr>
          <p:nvPr/>
        </p:nvSpPr>
        <p:spPr bwMode="auto">
          <a:xfrm>
            <a:off x="4120423" y="4969336"/>
            <a:ext cx="1635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Rectangle 187"/>
          <p:cNvSpPr>
            <a:spLocks noChangeArrowheads="1"/>
          </p:cNvSpPr>
          <p:nvPr/>
        </p:nvSpPr>
        <p:spPr bwMode="auto">
          <a:xfrm>
            <a:off x="4599848" y="4969336"/>
            <a:ext cx="208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Rectangle 188"/>
          <p:cNvSpPr>
            <a:spLocks noChangeArrowheads="1"/>
          </p:cNvSpPr>
          <p:nvPr/>
        </p:nvSpPr>
        <p:spPr bwMode="auto">
          <a:xfrm>
            <a:off x="5106262" y="4969336"/>
            <a:ext cx="201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Rectangle 189"/>
          <p:cNvSpPr>
            <a:spLocks noChangeArrowheads="1"/>
          </p:cNvSpPr>
          <p:nvPr/>
        </p:nvSpPr>
        <p:spPr bwMode="auto">
          <a:xfrm>
            <a:off x="5619023" y="4969336"/>
            <a:ext cx="18274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V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190"/>
          <p:cNvSpPr>
            <a:spLocks noChangeArrowheads="1"/>
          </p:cNvSpPr>
          <p:nvPr/>
        </p:nvSpPr>
        <p:spPr bwMode="auto">
          <a:xfrm>
            <a:off x="6138136" y="4969336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ectangle 191"/>
          <p:cNvSpPr>
            <a:spLocks noChangeArrowheads="1"/>
          </p:cNvSpPr>
          <p:nvPr/>
        </p:nvSpPr>
        <p:spPr bwMode="auto">
          <a:xfrm>
            <a:off x="6614386" y="4969336"/>
            <a:ext cx="201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Rectangle 192"/>
          <p:cNvSpPr>
            <a:spLocks noChangeArrowheads="1"/>
          </p:cNvSpPr>
          <p:nvPr/>
        </p:nvSpPr>
        <p:spPr bwMode="auto">
          <a:xfrm>
            <a:off x="7177948" y="4969336"/>
            <a:ext cx="817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I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Rectangle 193"/>
          <p:cNvSpPr>
            <a:spLocks noChangeArrowheads="1"/>
          </p:cNvSpPr>
          <p:nvPr/>
        </p:nvSpPr>
        <p:spPr bwMode="auto">
          <a:xfrm>
            <a:off x="7646261" y="4969336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Rectangle 194"/>
          <p:cNvSpPr>
            <a:spLocks noChangeArrowheads="1"/>
          </p:cNvSpPr>
          <p:nvPr/>
        </p:nvSpPr>
        <p:spPr bwMode="auto">
          <a:xfrm>
            <a:off x="8124098" y="4969336"/>
            <a:ext cx="201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Rectangle 195"/>
          <p:cNvSpPr>
            <a:spLocks noChangeArrowheads="1"/>
          </p:cNvSpPr>
          <p:nvPr/>
        </p:nvSpPr>
        <p:spPr bwMode="auto">
          <a:xfrm>
            <a:off x="8651149" y="4969336"/>
            <a:ext cx="1522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T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196"/>
          <p:cNvSpPr>
            <a:spLocks noChangeArrowheads="1"/>
          </p:cNvSpPr>
          <p:nvPr/>
        </p:nvSpPr>
        <p:spPr bwMode="auto">
          <a:xfrm>
            <a:off x="2055086" y="5470986"/>
            <a:ext cx="269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Rectangle 197"/>
          <p:cNvSpPr>
            <a:spLocks noChangeArrowheads="1"/>
          </p:cNvSpPr>
          <p:nvPr/>
        </p:nvSpPr>
        <p:spPr bwMode="auto">
          <a:xfrm>
            <a:off x="2588486" y="5470986"/>
            <a:ext cx="208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O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Rectangle 198"/>
          <p:cNvSpPr>
            <a:spLocks noChangeArrowheads="1"/>
          </p:cNvSpPr>
          <p:nvPr/>
        </p:nvSpPr>
        <p:spPr bwMode="auto">
          <a:xfrm>
            <a:off x="3098073" y="5470986"/>
            <a:ext cx="1939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D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tangle 199"/>
          <p:cNvSpPr>
            <a:spLocks noChangeArrowheads="1"/>
          </p:cNvSpPr>
          <p:nvPr/>
        </p:nvSpPr>
        <p:spPr bwMode="auto">
          <a:xfrm>
            <a:off x="3623536" y="5470986"/>
            <a:ext cx="1506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E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Rectangle 200"/>
          <p:cNvSpPr>
            <a:spLocks noChangeArrowheads="1"/>
          </p:cNvSpPr>
          <p:nvPr/>
        </p:nvSpPr>
        <p:spPr bwMode="auto">
          <a:xfrm>
            <a:off x="4114073" y="5470986"/>
            <a:ext cx="1731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R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Rectangle 201"/>
          <p:cNvSpPr>
            <a:spLocks noChangeArrowheads="1"/>
          </p:cNvSpPr>
          <p:nvPr/>
        </p:nvSpPr>
        <p:spPr bwMode="auto">
          <a:xfrm>
            <a:off x="4603023" y="5470986"/>
            <a:ext cx="201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cs typeface="Arial" pitchFamily="34" charset="0"/>
              </a:rPr>
              <a:t>N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ction Button: End 15">
            <a:hlinkClick r:id="rId4" action="ppaction://hlinksldjump" highlightClick="1"/>
          </p:cNvPr>
          <p:cNvSpPr/>
          <p:nvPr/>
        </p:nvSpPr>
        <p:spPr>
          <a:xfrm>
            <a:off x="8213315" y="6223819"/>
            <a:ext cx="548640" cy="457200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6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2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3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428" y="221229"/>
            <a:ext cx="8412480" cy="6400800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He always get good marks. He does exercises at school  quickly. He is ______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A red bus is stopping at the _______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400" dirty="0"/>
              <a:t>There are Ngoc Son _______ and  </a:t>
            </a:r>
            <a:r>
              <a:rPr lang="en-US" sz="2400" dirty="0" err="1"/>
              <a:t>Hoan</a:t>
            </a:r>
            <a:r>
              <a:rPr lang="en-US" sz="2400" dirty="0"/>
              <a:t> </a:t>
            </a:r>
            <a:r>
              <a:rPr lang="en-US" sz="2400" dirty="0" err="1"/>
              <a:t>Kiem</a:t>
            </a:r>
            <a:r>
              <a:rPr lang="en-US" sz="2400" dirty="0"/>
              <a:t> lake in Hanoi City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400" dirty="0"/>
              <a:t>Living in the country side is _________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 ________ is a church on </a:t>
            </a:r>
            <a:r>
              <a:rPr lang="en-US" sz="2400" dirty="0" err="1"/>
              <a:t>Nha</a:t>
            </a:r>
            <a:r>
              <a:rPr lang="en-US" sz="2400" dirty="0"/>
              <a:t> Chung Street in Hanoi City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Ba </a:t>
            </a:r>
            <a:r>
              <a:rPr lang="en-US" sz="2400" dirty="0" err="1"/>
              <a:t>Dinh</a:t>
            </a:r>
            <a:r>
              <a:rPr lang="en-US" sz="2400" dirty="0"/>
              <a:t> _______ is a very large place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400" dirty="0"/>
              <a:t>The city is crowed. It is _______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</a:pPr>
            <a:r>
              <a:rPr lang="en-US" sz="2400" dirty="0"/>
              <a:t>We don’t have money  to buy a big house in the city. It is very ________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I like living in the country. It is__________  </a:t>
            </a:r>
          </a:p>
          <a:p>
            <a:pPr marL="514350" indent="-51435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2400" dirty="0"/>
              <a:t>________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5786" y="624414"/>
            <a:ext cx="1192790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clever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93194" y="1130323"/>
            <a:ext cx="1580605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bus stop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29153" y="1650895"/>
            <a:ext cx="1580605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temple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3113" y="3054498"/>
            <a:ext cx="1580605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Cathedral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8575" y="4098393"/>
            <a:ext cx="1058091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noisy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1351" y="3575640"/>
            <a:ext cx="1058091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square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3843" y="5468850"/>
            <a:ext cx="1664250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convenient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541" y="4964298"/>
            <a:ext cx="1471747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expensive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7624" y="2538053"/>
            <a:ext cx="1471747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peacefu</a:t>
            </a:r>
            <a:r>
              <a:rPr lang="en-GB" sz="2400" kern="0" dirty="0">
                <a:solidFill>
                  <a:srgbClr val="FF0000"/>
                </a:solidFill>
                <a:latin typeface="Calibri"/>
              </a:rPr>
              <a:t>l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3113" y="6006362"/>
            <a:ext cx="1289149" cy="46166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rgbClr val="FF0000"/>
                </a:solidFill>
                <a:latin typeface="Calibri"/>
              </a:rPr>
              <a:t>modern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>
          <a:xfrm>
            <a:off x="5637803" y="585142"/>
            <a:ext cx="1591846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(&gt; &lt; stupid)</a:t>
            </a:r>
          </a:p>
        </p:txBody>
      </p:sp>
      <p:sp>
        <p:nvSpPr>
          <p:cNvPr id="15" name="Rectangle 14">
            <a:hlinkClick r:id="rId2" action="ppaction://hlinksldjump"/>
          </p:cNvPr>
          <p:cNvSpPr/>
          <p:nvPr/>
        </p:nvSpPr>
        <p:spPr>
          <a:xfrm>
            <a:off x="6522405" y="1090659"/>
            <a:ext cx="724878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B - S</a:t>
            </a:r>
          </a:p>
        </p:txBody>
      </p:sp>
      <p:sp>
        <p:nvSpPr>
          <p:cNvPr id="16" name="Rectangle 15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8346891" y="1623377"/>
            <a:ext cx="548640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T</a:t>
            </a:r>
          </a:p>
        </p:txBody>
      </p:sp>
      <p:sp>
        <p:nvSpPr>
          <p:cNvPr id="18" name="Rectangle 17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5704443" y="2511352"/>
            <a:ext cx="1554060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(&gt; &lt; noisy)</a:t>
            </a:r>
          </a:p>
        </p:txBody>
      </p:sp>
      <p:sp>
        <p:nvSpPr>
          <p:cNvPr id="19" name="Rectangle 18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8346891" y="3045375"/>
            <a:ext cx="548640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20" name="Rectangle 19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6709863" y="3579398"/>
            <a:ext cx="548640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S</a:t>
            </a:r>
          </a:p>
        </p:txBody>
      </p:sp>
      <p:sp>
        <p:nvSpPr>
          <p:cNvPr id="21" name="Rectangle 20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5643300" y="4113421"/>
            <a:ext cx="1615204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(&gt; &lt; quiet)</a:t>
            </a:r>
          </a:p>
        </p:txBody>
      </p:sp>
      <p:sp>
        <p:nvSpPr>
          <p:cNvPr id="22" name="Rectangle 21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5643300" y="4959611"/>
            <a:ext cx="1615204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(&gt; &lt; cheap)</a:t>
            </a:r>
          </a:p>
        </p:txBody>
      </p:sp>
      <p:sp>
        <p:nvSpPr>
          <p:cNvPr id="23" name="Rectangle 22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6356581" y="5482982"/>
            <a:ext cx="2538950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(&gt; &lt; inconvenient)</a:t>
            </a:r>
          </a:p>
        </p:txBody>
      </p:sp>
      <p:sp>
        <p:nvSpPr>
          <p:cNvPr id="24" name="Rectangle 23">
            <a:hlinkClick r:id="rId2" action="ppaction://hlinksldjump"/>
          </p:cNvPr>
          <p:cNvSpPr>
            <a:spLocks noChangeAspect="1"/>
          </p:cNvSpPr>
          <p:nvPr/>
        </p:nvSpPr>
        <p:spPr>
          <a:xfrm>
            <a:off x="4874718" y="6006354"/>
            <a:ext cx="2383786" cy="46634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</a:rPr>
              <a:t>(&gt; &lt; historic, old)</a:t>
            </a:r>
          </a:p>
        </p:txBody>
      </p:sp>
    </p:spTree>
    <p:extLst>
      <p:ext uri="{BB962C8B-B14F-4D97-AF65-F5344CB8AC3E}">
        <p14:creationId xmlns:p14="http://schemas.microsoft.com/office/powerpoint/2010/main" val="296858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00" y="239832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84" y="230497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714" y="1021832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891717" y="1733696"/>
            <a:ext cx="36645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/>
              <a:t>Comparative adjectives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001960-56EA-411B-B6BE-1C957DC0539C}"/>
              </a:ext>
            </a:extLst>
          </p:cNvPr>
          <p:cNvGrpSpPr/>
          <p:nvPr/>
        </p:nvGrpSpPr>
        <p:grpSpPr>
          <a:xfrm>
            <a:off x="140171" y="2452435"/>
            <a:ext cx="8760993" cy="2372954"/>
            <a:chOff x="140171" y="2452435"/>
            <a:chExt cx="8760993" cy="2372954"/>
          </a:xfrm>
        </p:grpSpPr>
        <p:sp>
          <p:nvSpPr>
            <p:cNvPr id="9" name="Rectangle 8"/>
            <p:cNvSpPr/>
            <p:nvPr/>
          </p:nvSpPr>
          <p:spPr>
            <a:xfrm>
              <a:off x="891714" y="3195023"/>
              <a:ext cx="8009450" cy="1630366"/>
            </a:xfrm>
            <a:prstGeom prst="rect">
              <a:avLst/>
            </a:prstGeom>
            <a:solidFill>
              <a:srgbClr val="FDE1D8"/>
            </a:solidFill>
            <a:ln>
              <a:solidFill>
                <a:srgbClr val="FDE1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71" y="2452435"/>
              <a:ext cx="4097553" cy="1048557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28499" y="3530113"/>
              <a:ext cx="71046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We can use comparative adjectives to compare two people or things.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324" y="1776038"/>
            <a:ext cx="4030636" cy="5081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8821" y="298838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3189" y="848529"/>
            <a:ext cx="4088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Tom is </a:t>
            </a:r>
            <a:r>
              <a:rPr lang="en-US" sz="2800" b="1" dirty="0"/>
              <a:t>taller than </a:t>
            </a:r>
            <a:r>
              <a:rPr lang="en-US" sz="2800" dirty="0"/>
              <a:t>Mary.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166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48">
            <a:off x="763939" y="1984137"/>
            <a:ext cx="4467434" cy="2973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933646" y="325636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4153" y="848864"/>
            <a:ext cx="67325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A house in a city is normally </a:t>
            </a:r>
            <a:r>
              <a:rPr lang="en-US" sz="2800" b="1"/>
              <a:t>more expensive than</a:t>
            </a:r>
            <a:r>
              <a:rPr lang="en-US" sz="2800"/>
              <a:t> a house in the countryside.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420" y="4134481"/>
            <a:ext cx="4252511" cy="2580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1513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7317"/>
            </a:avLst>
          </a:prstGeom>
          <a:solidFill>
            <a:sysClr val="window" lastClr="FFFFFF"/>
          </a:solidFill>
          <a:ln w="190500" cap="flat" cmpd="sng" algn="ctr">
            <a:solidFill>
              <a:srgbClr val="4BACC6">
                <a:lumMod val="60000"/>
                <a:lumOff val="40000"/>
              </a:srgbClr>
            </a:solidFill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" y="2288809"/>
            <a:ext cx="70147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rgbClr val="00A1DA"/>
                </a:solidFill>
              </a:rPr>
              <a:t>Short </a:t>
            </a:r>
            <a:r>
              <a:rPr lang="en-GB" sz="2400" b="1" u="sng" dirty="0" err="1">
                <a:solidFill>
                  <a:srgbClr val="00A1DA"/>
                </a:solidFill>
              </a:rPr>
              <a:t>Adj</a:t>
            </a:r>
            <a:r>
              <a:rPr lang="en-GB" sz="2400" b="1" u="sng" dirty="0">
                <a:solidFill>
                  <a:srgbClr val="00A1DA"/>
                </a:solidFill>
              </a:rPr>
              <a:t>:</a:t>
            </a:r>
          </a:p>
          <a:p>
            <a:r>
              <a:rPr lang="en-GB" sz="2400" dirty="0">
                <a:solidFill>
                  <a:prstClr val="black"/>
                </a:solidFill>
              </a:rPr>
              <a:t>               S + be + </a:t>
            </a:r>
            <a:r>
              <a:rPr lang="en-GB" sz="2400" dirty="0" err="1">
                <a:solidFill>
                  <a:prstClr val="black"/>
                </a:solidFill>
              </a:rPr>
              <a:t>adj</a:t>
            </a:r>
            <a:r>
              <a:rPr lang="en-GB" sz="2400" dirty="0">
                <a:solidFill>
                  <a:prstClr val="black"/>
                </a:solidFill>
              </a:rPr>
              <a:t>-ER  + than + S’.</a:t>
            </a:r>
          </a:p>
          <a:p>
            <a:r>
              <a:rPr lang="en-GB" sz="2400" b="1" dirty="0">
                <a:solidFill>
                  <a:srgbClr val="00A1DA"/>
                </a:solidFill>
              </a:rPr>
              <a:t>Long </a:t>
            </a:r>
            <a:r>
              <a:rPr lang="en-GB" sz="2400" b="1" dirty="0" err="1">
                <a:solidFill>
                  <a:srgbClr val="00A1DA"/>
                </a:solidFill>
              </a:rPr>
              <a:t>Adj</a:t>
            </a:r>
            <a:r>
              <a:rPr lang="en-GB" sz="2400" b="1" dirty="0">
                <a:solidFill>
                  <a:srgbClr val="00A1DA"/>
                </a:solidFill>
              </a:rPr>
              <a:t>: </a:t>
            </a:r>
          </a:p>
          <a:p>
            <a:r>
              <a:rPr lang="en-GB" sz="2400" dirty="0">
                <a:solidFill>
                  <a:prstClr val="black"/>
                </a:solidFill>
              </a:rPr>
              <a:t>               S + be + MORE + </a:t>
            </a:r>
            <a:r>
              <a:rPr lang="en-GB" sz="2400" dirty="0" err="1">
                <a:solidFill>
                  <a:prstClr val="black"/>
                </a:solidFill>
              </a:rPr>
              <a:t>adj</a:t>
            </a:r>
            <a:r>
              <a:rPr lang="en-GB" sz="2400" dirty="0">
                <a:solidFill>
                  <a:prstClr val="black"/>
                </a:solidFill>
              </a:rPr>
              <a:t> + than + S’.</a:t>
            </a:r>
          </a:p>
          <a:p>
            <a:endParaRPr lang="en-GB" sz="3200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4" y="642610"/>
            <a:ext cx="1057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/>
              <a:t>Form: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5654" y="1465706"/>
            <a:ext cx="6525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Comparative adjectives: </a:t>
            </a:r>
            <a:r>
              <a:rPr lang="en-US" i="1" dirty="0">
                <a:solidFill>
                  <a:prstClr val="black"/>
                </a:solidFill>
              </a:rPr>
              <a:t>(</a:t>
            </a:r>
            <a:r>
              <a:rPr lang="en-US" i="1" dirty="0" err="1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Cấp</a:t>
            </a:r>
            <a:r>
              <a:rPr lang="en-US" i="1" dirty="0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so </a:t>
            </a:r>
            <a:r>
              <a:rPr lang="en-US" i="1" dirty="0" err="1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sánh</a:t>
            </a:r>
            <a:r>
              <a:rPr lang="en-US" i="1" dirty="0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hơn</a:t>
            </a:r>
            <a:r>
              <a:rPr lang="en-US" i="1" dirty="0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của</a:t>
            </a:r>
            <a:r>
              <a:rPr lang="en-US" i="1" dirty="0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tính</a:t>
            </a:r>
            <a:r>
              <a:rPr lang="en-US" i="1" dirty="0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</a:t>
            </a:r>
            <a:r>
              <a:rPr lang="en-US" i="1" dirty="0" err="1">
                <a:solidFill>
                  <a:prstClr val="black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từ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261024" y="3027214"/>
            <a:ext cx="535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811349" y="3777976"/>
            <a:ext cx="53557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5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1863</TotalTime>
  <Words>1019</Words>
  <Application>Microsoft Office PowerPoint</Application>
  <PresentationFormat>On-screen Show (4:3)</PresentationFormat>
  <Paragraphs>261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.VnBodoni</vt:lpstr>
      <vt:lpstr>Arial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163</cp:revision>
  <dcterms:created xsi:type="dcterms:W3CDTF">2020-12-09T02:04:09Z</dcterms:created>
  <dcterms:modified xsi:type="dcterms:W3CDTF">2025-03-15T13:58:53Z</dcterms:modified>
</cp:coreProperties>
</file>