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52" r:id="rId2"/>
    <p:sldId id="389" r:id="rId3"/>
    <p:sldId id="531" r:id="rId4"/>
    <p:sldId id="436" r:id="rId5"/>
    <p:sldId id="445" r:id="rId6"/>
    <p:sldId id="596" r:id="rId7"/>
    <p:sldId id="599" r:id="rId8"/>
    <p:sldId id="621" r:id="rId9"/>
    <p:sldId id="622" r:id="rId10"/>
    <p:sldId id="456" r:id="rId11"/>
    <p:sldId id="642" r:id="rId12"/>
    <p:sldId id="663" r:id="rId13"/>
    <p:sldId id="457" r:id="rId14"/>
    <p:sldId id="605" r:id="rId15"/>
    <p:sldId id="644" r:id="rId16"/>
    <p:sldId id="645" r:id="rId17"/>
    <p:sldId id="646" r:id="rId18"/>
    <p:sldId id="647" r:id="rId19"/>
    <p:sldId id="664" r:id="rId20"/>
    <p:sldId id="298" r:id="rId21"/>
    <p:sldId id="610" r:id="rId22"/>
    <p:sldId id="665" r:id="rId23"/>
    <p:sldId id="314" r:id="rId24"/>
    <p:sldId id="330" r:id="rId25"/>
    <p:sldId id="35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492"/>
    <a:srgbClr val="DADDB1"/>
    <a:srgbClr val="D6C7AE"/>
    <a:srgbClr val="F5EA5A"/>
    <a:srgbClr val="30B2DF"/>
    <a:srgbClr val="CF4DCE"/>
    <a:srgbClr val="ECECEC"/>
    <a:srgbClr val="F273E6"/>
    <a:srgbClr val="FF8B13"/>
    <a:srgbClr val="FAD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59" d="100"/>
          <a:sy n="59" d="100"/>
        </p:scale>
        <p:origin x="1016" y="56"/>
      </p:cViewPr>
      <p:guideLst>
        <p:guide orient="horz" pos="2160"/>
        <p:guide pos="39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601" y="1538104"/>
            <a:ext cx="6690796" cy="3781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428430" y="2333398"/>
            <a:ext cx="5335139" cy="1059970"/>
          </a:xfrm>
          <a:prstGeom prst="rect">
            <a:avLst/>
          </a:prstGeom>
          <a:noFill/>
        </p:spPr>
        <p:txBody>
          <a:bodyPr wrap="square" rtlCol="0">
            <a:spAutoFit/>
          </a:bodyPr>
          <a:lstStyle/>
          <a:p>
            <a:pPr algn="ctr"/>
            <a:r>
              <a:rPr lang="en-US" sz="1765" dirty="0">
                <a:ln w="38100">
                  <a:noFill/>
                </a:ln>
                <a:solidFill>
                  <a:srgbClr val="FF0000"/>
                </a:solidFill>
                <a:cs typeface="Times New Roman" panose="02020603050405020304" pitchFamily="18" charset="0"/>
              </a:rPr>
              <a:t>BÀI GIẢNG ĐIỆN TỬ MÔN TIẾNG ANH 9</a:t>
            </a:r>
          </a:p>
          <a:p>
            <a:pPr algn="ctr"/>
            <a:endParaRPr lang="en-US" sz="993" dirty="0">
              <a:ln w="38100">
                <a:noFill/>
              </a:ln>
              <a:solidFill>
                <a:srgbClr val="FF0000"/>
              </a:solidFill>
              <a:cs typeface="Times New Roman" panose="02020603050405020304" pitchFamily="18" charset="0"/>
            </a:endParaRPr>
          </a:p>
          <a:p>
            <a:pPr algn="ctr"/>
            <a:r>
              <a:rPr lang="en-US" sz="1765" dirty="0">
                <a:ln w="38100">
                  <a:noFill/>
                </a:ln>
                <a:solidFill>
                  <a:srgbClr val="FFFF00"/>
                </a:solidFill>
                <a:cs typeface="Times New Roman" panose="02020603050405020304" pitchFamily="18" charset="0"/>
              </a:rPr>
              <a:t>UNIT 4: REMEMBERING THE PASST</a:t>
            </a:r>
          </a:p>
          <a:p>
            <a:pPr algn="ctr"/>
            <a:r>
              <a:rPr lang="en-US" sz="1765" dirty="0">
                <a:ln w="38100">
                  <a:noFill/>
                </a:ln>
                <a:solidFill>
                  <a:srgbClr val="FFFF00"/>
                </a:solidFill>
                <a:cs typeface="Times New Roman" panose="02020603050405020304" pitchFamily="18" charset="0"/>
              </a:rPr>
              <a:t>Lesson 3 :  A closer look 2</a:t>
            </a:r>
            <a:endParaRPr lang="en-VN" sz="1765" dirty="0">
              <a:ln w="38100">
                <a:noFill/>
              </a:ln>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943949" y="1670193"/>
            <a:ext cx="566784" cy="570908"/>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722392" y="3501826"/>
            <a:ext cx="2316981" cy="567591"/>
          </a:xfrm>
          <a:prstGeom prst="rect">
            <a:avLst/>
          </a:prstGeom>
          <a:noFill/>
        </p:spPr>
        <p:txBody>
          <a:bodyPr wrap="none" rtlCol="0">
            <a:spAutoFit/>
          </a:bodyPr>
          <a:lstStyle/>
          <a:p>
            <a:r>
              <a:rPr lang="en-US" sz="1544" dirty="0">
                <a:ln w="38100">
                  <a:noFill/>
                </a:ln>
                <a:solidFill>
                  <a:schemeClr val="accent5">
                    <a:lumMod val="20000"/>
                    <a:lumOff val="80000"/>
                  </a:schemeClr>
                </a:solidFill>
                <a:cs typeface="Times New Roman" panose="02020603050405020304" pitchFamily="18" charset="0"/>
              </a:rPr>
              <a:t>GV: </a:t>
            </a:r>
            <a:r>
              <a:rPr lang="en-US" sz="1544" dirty="0" err="1">
                <a:ln w="38100">
                  <a:noFill/>
                </a:ln>
                <a:solidFill>
                  <a:schemeClr val="accent5">
                    <a:lumMod val="20000"/>
                    <a:lumOff val="80000"/>
                  </a:schemeClr>
                </a:solidFill>
                <a:cs typeface="Times New Roman" panose="02020603050405020304" pitchFamily="18" charset="0"/>
              </a:rPr>
              <a:t>Nguyễn</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Thị</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Hiền</a:t>
            </a:r>
            <a:endParaRPr lang="en-US" sz="1544" dirty="0">
              <a:ln w="38100">
                <a:noFill/>
              </a:ln>
              <a:solidFill>
                <a:schemeClr val="accent5">
                  <a:lumMod val="20000"/>
                  <a:lumOff val="80000"/>
                </a:schemeClr>
              </a:solidFill>
              <a:cs typeface="Times New Roman" panose="02020603050405020304" pitchFamily="18" charset="0"/>
            </a:endParaRPr>
          </a:p>
          <a:p>
            <a:r>
              <a:rPr lang="en-US" sz="1544" dirty="0" err="1">
                <a:ln w="38100">
                  <a:noFill/>
                </a:ln>
                <a:solidFill>
                  <a:schemeClr val="accent5">
                    <a:lumMod val="20000"/>
                    <a:lumOff val="80000"/>
                  </a:schemeClr>
                </a:solidFill>
                <a:cs typeface="Times New Roman" panose="02020603050405020304" pitchFamily="18" charset="0"/>
              </a:rPr>
              <a:t>Tổ</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Ngoại</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Ngữ</a:t>
            </a:r>
            <a:r>
              <a:rPr lang="en-US" sz="1544" dirty="0">
                <a:ln w="38100">
                  <a:noFill/>
                </a:ln>
                <a:solidFill>
                  <a:schemeClr val="accent5">
                    <a:lumMod val="20000"/>
                    <a:lumOff val="80000"/>
                  </a:schemeClr>
                </a:solidFill>
                <a:cs typeface="Times New Roman" panose="02020603050405020304" pitchFamily="18" charset="0"/>
              </a:rPr>
              <a:t> - </a:t>
            </a:r>
            <a:r>
              <a:rPr lang="en-US" sz="1544" dirty="0" err="1">
                <a:ln w="38100">
                  <a:noFill/>
                </a:ln>
                <a:solidFill>
                  <a:schemeClr val="accent5">
                    <a:lumMod val="20000"/>
                    <a:lumOff val="80000"/>
                  </a:schemeClr>
                </a:solidFill>
                <a:cs typeface="Times New Roman" panose="02020603050405020304" pitchFamily="18" charset="0"/>
              </a:rPr>
              <a:t>Năng</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khiếu</a:t>
            </a:r>
            <a:endParaRPr lang="en-VN" sz="1544"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69139" y="1878051"/>
            <a:ext cx="2460802" cy="346890"/>
          </a:xfrm>
          <a:prstGeom prst="rect">
            <a:avLst/>
          </a:prstGeom>
          <a:noFill/>
        </p:spPr>
        <p:txBody>
          <a:bodyPr wrap="none" rtlCol="0">
            <a:spAutoFit/>
          </a:bodyPr>
          <a:lstStyle/>
          <a:p>
            <a:r>
              <a:rPr lang="en-US" sz="1654">
                <a:ln w="38100">
                  <a:noFill/>
                </a:ln>
                <a:solidFill>
                  <a:schemeClr val="bg1"/>
                </a:solidFill>
                <a:cs typeface="Times New Roman" panose="02020603050405020304" pitchFamily="18" charset="0"/>
              </a:rPr>
              <a:t>TRƯỜNG THCS LONG BIÊN</a:t>
            </a:r>
            <a:endParaRPr lang="en-VN" sz="1654"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1042035"/>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Complete the sentences, using the past continuous forms of the given verbs.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525145" y="194945"/>
            <a:ext cx="4735830" cy="645160"/>
          </a:xfrm>
          <a:prstGeom prst="rect">
            <a:avLst/>
          </a:prstGeom>
          <a:noFill/>
          <a:effectLst/>
        </p:spPr>
        <p:txBody>
          <a:bodyPr wrap="square" rtlCol="0">
            <a:spAutoFit/>
          </a:bodyPr>
          <a:lstStyle/>
          <a:p>
            <a:pPr algn="ctr"/>
            <a:r>
              <a:rPr lang="en-US" sz="3600" b="1" dirty="0">
                <a:sym typeface="+mn-ea"/>
              </a:rPr>
              <a:t>PAST CONTINUOUS</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 Box 8"/>
          <p:cNvSpPr txBox="1"/>
          <p:nvPr/>
        </p:nvSpPr>
        <p:spPr>
          <a:xfrm>
            <a:off x="3048000" y="2141220"/>
            <a:ext cx="6096000" cy="1076325"/>
          </a:xfrm>
          <a:prstGeom prst="rect">
            <a:avLst/>
          </a:prstGeom>
          <a:solidFill>
            <a:srgbClr val="7F4674"/>
          </a:solidFill>
        </p:spPr>
        <p:txBody>
          <a:bodyPr wrap="square" rtlCol="0" anchor="t">
            <a:spAutoFit/>
          </a:bodyPr>
          <a:lstStyle/>
          <a:p>
            <a:pPr algn="ctr"/>
            <a:r>
              <a:rPr lang="en-US" sz="3200">
                <a:solidFill>
                  <a:schemeClr val="bg1"/>
                </a:solidFill>
              </a:rPr>
              <a:t>live              make        preserve</a:t>
            </a:r>
          </a:p>
          <a:p>
            <a:pPr algn="ctr"/>
            <a:r>
              <a:rPr lang="en-US" sz="3200">
                <a:solidFill>
                  <a:schemeClr val="bg1"/>
                </a:solidFill>
              </a:rPr>
              <a:t>work              build</a:t>
            </a:r>
          </a:p>
        </p:txBody>
      </p:sp>
      <p:sp>
        <p:nvSpPr>
          <p:cNvPr id="22" name="Text Box 21"/>
          <p:cNvSpPr txBox="1"/>
          <p:nvPr/>
        </p:nvSpPr>
        <p:spPr>
          <a:xfrm>
            <a:off x="310198" y="3311525"/>
            <a:ext cx="11453495" cy="1076325"/>
          </a:xfrm>
          <a:prstGeom prst="rect">
            <a:avLst/>
          </a:prstGeom>
          <a:solidFill>
            <a:srgbClr val="F5FFC9"/>
          </a:solidFill>
        </p:spPr>
        <p:txBody>
          <a:bodyPr wrap="square" rtlCol="0" anchor="t">
            <a:spAutoFit/>
          </a:bodyPr>
          <a:lstStyle/>
          <a:p>
            <a:pPr algn="just"/>
            <a:r>
              <a:rPr lang="en-US" sz="3200" b="1" dirty="0"/>
              <a:t>1.</a:t>
            </a:r>
            <a:r>
              <a:rPr lang="en-US" sz="3200" dirty="0"/>
              <a:t> People ____________________ the monument for years because it had great value.</a:t>
            </a:r>
          </a:p>
        </p:txBody>
      </p:sp>
      <p:sp>
        <p:nvSpPr>
          <p:cNvPr id="29" name="Text Box 28"/>
          <p:cNvSpPr txBox="1"/>
          <p:nvPr/>
        </p:nvSpPr>
        <p:spPr>
          <a:xfrm>
            <a:off x="310198" y="4375150"/>
            <a:ext cx="11453495" cy="1076325"/>
          </a:xfrm>
          <a:prstGeom prst="rect">
            <a:avLst/>
          </a:prstGeom>
          <a:solidFill>
            <a:srgbClr val="B3E5BE"/>
          </a:solidFill>
        </p:spPr>
        <p:txBody>
          <a:bodyPr wrap="square" rtlCol="0" anchor="t">
            <a:spAutoFit/>
          </a:bodyPr>
          <a:lstStyle/>
          <a:p>
            <a:pPr algn="just"/>
            <a:r>
              <a:rPr lang="en-US" sz="3200" b="1" dirty="0"/>
              <a:t>2.</a:t>
            </a:r>
            <a:r>
              <a:rPr lang="en-US" sz="3200" dirty="0"/>
              <a:t> When I finished school, my family </a:t>
            </a:r>
            <a:r>
              <a:rPr lang="en-US" sz="3200" dirty="0">
                <a:sym typeface="+mn-ea"/>
              </a:rPr>
              <a:t>_____________________ </a:t>
            </a:r>
            <a:r>
              <a:rPr lang="en-US" sz="3200" dirty="0"/>
              <a:t>in the countryside.</a:t>
            </a:r>
          </a:p>
        </p:txBody>
      </p:sp>
      <p:sp>
        <p:nvSpPr>
          <p:cNvPr id="30" name="Text Box 29"/>
          <p:cNvSpPr txBox="1"/>
          <p:nvPr/>
        </p:nvSpPr>
        <p:spPr>
          <a:xfrm>
            <a:off x="310198" y="5452745"/>
            <a:ext cx="11453495" cy="1076325"/>
          </a:xfrm>
          <a:prstGeom prst="rect">
            <a:avLst/>
          </a:prstGeom>
          <a:solidFill>
            <a:srgbClr val="F5FFC9"/>
          </a:solidFill>
        </p:spPr>
        <p:txBody>
          <a:bodyPr wrap="square" rtlCol="0" anchor="t">
            <a:spAutoFit/>
          </a:bodyPr>
          <a:lstStyle/>
          <a:p>
            <a:pPr algn="just"/>
            <a:r>
              <a:rPr lang="en-US" sz="3200" b="1" dirty="0"/>
              <a:t>3.</a:t>
            </a:r>
            <a:r>
              <a:rPr lang="en-US" sz="3200" dirty="0"/>
              <a:t> People</a:t>
            </a:r>
            <a:r>
              <a:rPr lang="en-US" sz="3200" dirty="0">
                <a:sym typeface="+mn-ea"/>
              </a:rPr>
              <a:t> __________________ </a:t>
            </a:r>
            <a:r>
              <a:rPr lang="en-US" sz="3200" dirty="0"/>
              <a:t>the Taj Mahal – a World Heritage Site while Shah Jahan was emperor.</a:t>
            </a:r>
          </a:p>
        </p:txBody>
      </p:sp>
      <p:sp>
        <p:nvSpPr>
          <p:cNvPr id="31" name="Text Box 30"/>
          <p:cNvSpPr txBox="1"/>
          <p:nvPr/>
        </p:nvSpPr>
        <p:spPr>
          <a:xfrm>
            <a:off x="1946989" y="3132772"/>
            <a:ext cx="2609215" cy="710565"/>
          </a:xfrm>
          <a:prstGeom prst="rect">
            <a:avLst/>
          </a:prstGeom>
          <a:noFill/>
        </p:spPr>
        <p:txBody>
          <a:bodyPr wrap="none" rtlCol="0" anchor="t">
            <a:noAutofit/>
          </a:bodyPr>
          <a:lstStyle/>
          <a:p>
            <a:pPr algn="l"/>
            <a:r>
              <a:rPr lang="en-US" sz="4800" b="1" dirty="0">
                <a:ln>
                  <a:noFill/>
                </a:ln>
                <a:solidFill>
                  <a:srgbClr val="FF0000"/>
                </a:solidFill>
                <a:latin typeface="Calibri" panose="020F0502020204030204" pitchFamily="34" charset="0"/>
                <a:cs typeface="Calibri" panose="020F0502020204030204" pitchFamily="34" charset="0"/>
              </a:rPr>
              <a:t>were preserving</a:t>
            </a:r>
          </a:p>
        </p:txBody>
      </p:sp>
      <p:sp>
        <p:nvSpPr>
          <p:cNvPr id="32" name="Text Box 31"/>
          <p:cNvSpPr txBox="1"/>
          <p:nvPr/>
        </p:nvSpPr>
        <p:spPr>
          <a:xfrm>
            <a:off x="6757277" y="4184894"/>
            <a:ext cx="2609215" cy="710565"/>
          </a:xfrm>
          <a:prstGeom prst="rect">
            <a:avLst/>
          </a:prstGeom>
          <a:noFill/>
        </p:spPr>
        <p:txBody>
          <a:bodyPr wrap="none" rtlCol="0" anchor="t">
            <a:noAutofit/>
          </a:bodyPr>
          <a:lstStyle/>
          <a:p>
            <a:pPr algn="l"/>
            <a:r>
              <a:rPr lang="en-US" sz="4800" b="1" dirty="0">
                <a:ln>
                  <a:noFill/>
                </a:ln>
                <a:solidFill>
                  <a:srgbClr val="FF0000"/>
                </a:solidFill>
                <a:latin typeface="Calibri" panose="020F0502020204030204" pitchFamily="34" charset="0"/>
                <a:cs typeface="Calibri" panose="020F0502020204030204" pitchFamily="34" charset="0"/>
              </a:rPr>
              <a:t>was / were living</a:t>
            </a:r>
          </a:p>
        </p:txBody>
      </p:sp>
      <p:sp>
        <p:nvSpPr>
          <p:cNvPr id="35" name="Text Box 34"/>
          <p:cNvSpPr txBox="1"/>
          <p:nvPr/>
        </p:nvSpPr>
        <p:spPr>
          <a:xfrm>
            <a:off x="2133600" y="5272723"/>
            <a:ext cx="2609215" cy="710565"/>
          </a:xfrm>
          <a:prstGeom prst="rect">
            <a:avLst/>
          </a:prstGeom>
          <a:noFill/>
        </p:spPr>
        <p:txBody>
          <a:bodyPr wrap="none" rtlCol="0" anchor="t">
            <a:noAutofit/>
          </a:bodyPr>
          <a:lstStyle/>
          <a:p>
            <a:pPr algn="l"/>
            <a:r>
              <a:rPr lang="en-US" sz="4800" b="1" dirty="0">
                <a:ln>
                  <a:noFill/>
                </a:ln>
                <a:solidFill>
                  <a:srgbClr val="FF0000"/>
                </a:solidFill>
                <a:latin typeface="Calibri" panose="020F0502020204030204" pitchFamily="34" charset="0"/>
                <a:cs typeface="Calibri" panose="020F0502020204030204" pitchFamily="34" charset="0"/>
              </a:rPr>
              <a:t>were building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9"/>
                                        </p:tgtEl>
                                        <p:attrNameLst>
                                          <p:attrName>ppt_y</p:attrName>
                                        </p:attrNameLst>
                                      </p:cBhvr>
                                      <p:tavLst>
                                        <p:tav tm="0">
                                          <p:val>
                                            <p:strVal val="#ppt_y"/>
                                          </p:val>
                                        </p:tav>
                                        <p:tav tm="100000">
                                          <p:val>
                                            <p:strVal val="#ppt_y"/>
                                          </p:val>
                                        </p:tav>
                                      </p:tavLst>
                                    </p:anim>
                                    <p:anim calcmode="lin" valueType="num">
                                      <p:cBhvr>
                                        <p:cTn id="1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9"/>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0"/>
                                        </p:tgtEl>
                                        <p:attrNameLst>
                                          <p:attrName>ppt_y</p:attrName>
                                        </p:attrNameLst>
                                      </p:cBhvr>
                                      <p:tavLst>
                                        <p:tav tm="0">
                                          <p:val>
                                            <p:strVal val="#ppt_y"/>
                                          </p:val>
                                        </p:tav>
                                        <p:tav tm="100000">
                                          <p:val>
                                            <p:strVal val="#ppt_y"/>
                                          </p:val>
                                        </p:tav>
                                      </p:tavLst>
                                    </p:anim>
                                    <p:anim calcmode="lin" valueType="num">
                                      <p:cBhvr>
                                        <p:cTn id="23"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9" grpId="0" animBg="1"/>
      <p:bldP spid="29" grpId="1" animBg="1"/>
      <p:bldP spid="30" grpId="0" animBg="1"/>
      <p:bldP spid="30" grpId="1" animBg="1"/>
      <p:bldP spid="31" grpId="0"/>
      <p:bldP spid="31" grpId="1"/>
      <p:bldP spid="32" grpId="0"/>
      <p:bldP spid="32" grpId="1"/>
      <p:bldP spid="35" grpId="0"/>
      <p:bldP spid="3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1042035"/>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Complete the sentences, using the past continuous forms of the given verbs.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525145" y="194945"/>
            <a:ext cx="4735830" cy="645160"/>
          </a:xfrm>
          <a:prstGeom prst="rect">
            <a:avLst/>
          </a:prstGeom>
          <a:noFill/>
          <a:effectLst/>
        </p:spPr>
        <p:txBody>
          <a:bodyPr wrap="square" rtlCol="0">
            <a:spAutoFit/>
          </a:bodyPr>
          <a:lstStyle/>
          <a:p>
            <a:pPr algn="ctr"/>
            <a:r>
              <a:rPr lang="en-US" sz="3600" b="1" dirty="0">
                <a:sym typeface="+mn-ea"/>
              </a:rPr>
              <a:t>PAST CONTINUOUS</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 Box 8"/>
          <p:cNvSpPr txBox="1"/>
          <p:nvPr/>
        </p:nvSpPr>
        <p:spPr>
          <a:xfrm>
            <a:off x="3048000" y="2141220"/>
            <a:ext cx="6096000" cy="1076325"/>
          </a:xfrm>
          <a:prstGeom prst="rect">
            <a:avLst/>
          </a:prstGeom>
          <a:solidFill>
            <a:srgbClr val="7F4674"/>
          </a:solidFill>
        </p:spPr>
        <p:txBody>
          <a:bodyPr wrap="square" rtlCol="0" anchor="t">
            <a:spAutoFit/>
          </a:bodyPr>
          <a:lstStyle/>
          <a:p>
            <a:pPr algn="ctr"/>
            <a:r>
              <a:rPr lang="en-US" sz="3200">
                <a:solidFill>
                  <a:schemeClr val="bg1"/>
                </a:solidFill>
              </a:rPr>
              <a:t>live              make        preserve</a:t>
            </a:r>
          </a:p>
          <a:p>
            <a:pPr algn="ctr"/>
            <a:r>
              <a:rPr lang="en-US" sz="3200">
                <a:solidFill>
                  <a:schemeClr val="bg1"/>
                </a:solidFill>
              </a:rPr>
              <a:t>work              build</a:t>
            </a:r>
          </a:p>
        </p:txBody>
      </p:sp>
      <p:sp>
        <p:nvSpPr>
          <p:cNvPr id="22" name="Text Box 21"/>
          <p:cNvSpPr txBox="1"/>
          <p:nvPr/>
        </p:nvSpPr>
        <p:spPr>
          <a:xfrm>
            <a:off x="168793" y="3311525"/>
            <a:ext cx="11870893" cy="1322070"/>
          </a:xfrm>
          <a:prstGeom prst="rect">
            <a:avLst/>
          </a:prstGeom>
          <a:solidFill>
            <a:srgbClr val="F5FFC9"/>
          </a:solidFill>
        </p:spPr>
        <p:txBody>
          <a:bodyPr wrap="square" rtlCol="0" anchor="t">
            <a:spAutoFit/>
          </a:bodyPr>
          <a:lstStyle/>
          <a:p>
            <a:pPr algn="just"/>
            <a:r>
              <a:rPr lang="en-US" sz="4000" b="1" dirty="0"/>
              <a:t>4.</a:t>
            </a:r>
            <a:r>
              <a:rPr lang="en-US" sz="4000" dirty="0"/>
              <a:t> “______ you still ________ on the coffee farm when the war broke out, Grandpa?”</a:t>
            </a:r>
          </a:p>
        </p:txBody>
      </p:sp>
      <p:sp>
        <p:nvSpPr>
          <p:cNvPr id="29" name="Text Box 28"/>
          <p:cNvSpPr txBox="1"/>
          <p:nvPr/>
        </p:nvSpPr>
        <p:spPr>
          <a:xfrm>
            <a:off x="168793" y="4727575"/>
            <a:ext cx="11870893" cy="1322070"/>
          </a:xfrm>
          <a:prstGeom prst="rect">
            <a:avLst/>
          </a:prstGeom>
          <a:solidFill>
            <a:srgbClr val="B3E5BE"/>
          </a:solidFill>
        </p:spPr>
        <p:txBody>
          <a:bodyPr wrap="square" rtlCol="0" anchor="t">
            <a:spAutoFit/>
          </a:bodyPr>
          <a:lstStyle/>
          <a:p>
            <a:r>
              <a:rPr lang="en-US" sz="4000" b="1" dirty="0"/>
              <a:t>5.</a:t>
            </a:r>
            <a:r>
              <a:rPr lang="en-US" sz="4000" dirty="0"/>
              <a:t> I ____________ a presentation when the microphone stopped working.</a:t>
            </a:r>
          </a:p>
        </p:txBody>
      </p:sp>
      <p:sp>
        <p:nvSpPr>
          <p:cNvPr id="31" name="Text Box 30"/>
          <p:cNvSpPr txBox="1"/>
          <p:nvPr/>
        </p:nvSpPr>
        <p:spPr>
          <a:xfrm>
            <a:off x="971504" y="3230978"/>
            <a:ext cx="1684655" cy="710565"/>
          </a:xfrm>
          <a:prstGeom prst="rect">
            <a:avLst/>
          </a:prstGeom>
          <a:noFill/>
        </p:spPr>
        <p:txBody>
          <a:bodyPr wrap="none" rtlCol="0" anchor="t">
            <a:noAutofit/>
          </a:bodyPr>
          <a:lstStyle/>
          <a:p>
            <a:pPr algn="l"/>
            <a:r>
              <a:rPr lang="en-US" sz="4800" b="1" dirty="0">
                <a:ln>
                  <a:noFill/>
                </a:ln>
                <a:solidFill>
                  <a:srgbClr val="FF0000"/>
                </a:solidFill>
                <a:latin typeface="Calibri" panose="020F0502020204030204" pitchFamily="34" charset="0"/>
                <a:cs typeface="Calibri" panose="020F0502020204030204" pitchFamily="34" charset="0"/>
              </a:rPr>
              <a:t>Were </a:t>
            </a:r>
          </a:p>
        </p:txBody>
      </p:sp>
      <p:sp>
        <p:nvSpPr>
          <p:cNvPr id="32" name="Text Box 31"/>
          <p:cNvSpPr txBox="1"/>
          <p:nvPr/>
        </p:nvSpPr>
        <p:spPr>
          <a:xfrm>
            <a:off x="948732" y="4624168"/>
            <a:ext cx="2609215" cy="710565"/>
          </a:xfrm>
          <a:prstGeom prst="rect">
            <a:avLst/>
          </a:prstGeom>
          <a:noFill/>
        </p:spPr>
        <p:txBody>
          <a:bodyPr wrap="none" rtlCol="0" anchor="t">
            <a:noAutofit/>
          </a:bodyPr>
          <a:lstStyle/>
          <a:p>
            <a:pPr algn="l"/>
            <a:r>
              <a:rPr lang="en-US" sz="4800" b="1" dirty="0">
                <a:ln>
                  <a:noFill/>
                </a:ln>
                <a:solidFill>
                  <a:srgbClr val="FF0000"/>
                </a:solidFill>
                <a:latin typeface="Calibri" panose="020F0502020204030204" pitchFamily="34" charset="0"/>
                <a:cs typeface="Calibri" panose="020F0502020204030204" pitchFamily="34" charset="0"/>
              </a:rPr>
              <a:t>was making</a:t>
            </a:r>
          </a:p>
        </p:txBody>
      </p:sp>
      <p:sp>
        <p:nvSpPr>
          <p:cNvPr id="3" name="Text Box 2"/>
          <p:cNvSpPr txBox="1"/>
          <p:nvPr/>
        </p:nvSpPr>
        <p:spPr>
          <a:xfrm>
            <a:off x="4299441" y="3200171"/>
            <a:ext cx="2609215" cy="710565"/>
          </a:xfrm>
          <a:prstGeom prst="rect">
            <a:avLst/>
          </a:prstGeom>
          <a:noFill/>
        </p:spPr>
        <p:txBody>
          <a:bodyPr wrap="none" rtlCol="0" anchor="t">
            <a:noAutofit/>
          </a:bodyPr>
          <a:lstStyle/>
          <a:p>
            <a:pPr algn="l"/>
            <a:r>
              <a:rPr lang="en-US" sz="4800" b="1" dirty="0">
                <a:ln>
                  <a:noFill/>
                </a:ln>
                <a:solidFill>
                  <a:srgbClr val="FF0000"/>
                </a:solidFill>
                <a:latin typeface="Calibri" panose="020F0502020204030204" pitchFamily="34" charset="0"/>
                <a:cs typeface="Calibri" panose="020F0502020204030204" pitchFamily="34" charset="0"/>
              </a:rPr>
              <a:t>working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9"/>
                                        </p:tgtEl>
                                        <p:attrNameLst>
                                          <p:attrName>ppt_y</p:attrName>
                                        </p:attrNameLst>
                                      </p:cBhvr>
                                      <p:tavLst>
                                        <p:tav tm="0">
                                          <p:val>
                                            <p:strVal val="#ppt_y"/>
                                          </p:val>
                                        </p:tav>
                                        <p:tav tm="100000">
                                          <p:val>
                                            <p:strVal val="#ppt_y"/>
                                          </p:val>
                                        </p:tav>
                                      </p:tavLst>
                                    </p:anim>
                                    <p:anim calcmode="lin" valueType="num">
                                      <p:cBhvr>
                                        <p:cTn id="1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9" grpId="0" animBg="1"/>
      <p:bldP spid="29" grpId="1" animBg="1"/>
      <p:bldP spid="31" grpId="0"/>
      <p:bldP spid="31" grpId="1"/>
      <p:bldP spid="32" grpId="0"/>
      <p:bldP spid="32"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6501D-C81A-AFAC-EF55-B5F66AAC46D2}"/>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ED309D42-23CF-B69B-547E-7A39C70B996C}"/>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CB0B99CB-87F1-58CB-890D-A6CA49F6F6E2}"/>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D2A46ADF-4A4A-27A5-2E6B-F7237BB57EAC}"/>
              </a:ext>
            </a:extLst>
          </p:cNvPr>
          <p:cNvSpPr/>
          <p:nvPr/>
        </p:nvSpPr>
        <p:spPr>
          <a:xfrm>
            <a:off x="992371" y="1103050"/>
            <a:ext cx="1512703"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78D03B97-CC6F-5F9F-9AC5-25759F284690}"/>
              </a:ext>
            </a:extLst>
          </p:cNvPr>
          <p:cNvSpPr/>
          <p:nvPr/>
        </p:nvSpPr>
        <p:spPr>
          <a:xfrm>
            <a:off x="2315846" y="2232660"/>
            <a:ext cx="2319950"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PAST CONTINUOUS</a:t>
            </a:r>
            <a:endParaRPr lang="en-GB" b="1" dirty="0">
              <a:solidFill>
                <a:schemeClr val="tx1"/>
              </a:solidFill>
            </a:endParaRPr>
          </a:p>
        </p:txBody>
      </p:sp>
      <p:sp>
        <p:nvSpPr>
          <p:cNvPr id="18" name="Rounded Rectangle 17">
            <a:extLst>
              <a:ext uri="{FF2B5EF4-FFF2-40B4-BE49-F238E27FC236}">
                <a16:creationId xmlns:a16="http://schemas.microsoft.com/office/drawing/2014/main" id="{8666D2CF-7D8B-0D03-7B53-5B5E7D3E0F67}"/>
              </a:ext>
            </a:extLst>
          </p:cNvPr>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WISH + PAST SIMPLE</a:t>
            </a:r>
          </a:p>
        </p:txBody>
      </p:sp>
      <p:sp>
        <p:nvSpPr>
          <p:cNvPr id="20" name="Rectangle 19">
            <a:extLst>
              <a:ext uri="{FF2B5EF4-FFF2-40B4-BE49-F238E27FC236}">
                <a16:creationId xmlns:a16="http://schemas.microsoft.com/office/drawing/2014/main" id="{DAA925B4-4990-3069-2FCB-07B0DB8D8F22}"/>
              </a:ext>
            </a:extLst>
          </p:cNvPr>
          <p:cNvSpPr/>
          <p:nvPr/>
        </p:nvSpPr>
        <p:spPr>
          <a:xfrm>
            <a:off x="5588635" y="1024522"/>
            <a:ext cx="6311900" cy="756653"/>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Option 1: Think!</a:t>
            </a:r>
          </a:p>
          <a:p>
            <a:r>
              <a:rPr lang="en-GB" sz="2400" dirty="0">
                <a:solidFill>
                  <a:schemeClr val="tx1"/>
                </a:solidFill>
              </a:rPr>
              <a:t> Option 2: </a:t>
            </a:r>
            <a:r>
              <a:rPr lang="en-US" altLang="en-GB" sz="2400" dirty="0">
                <a:solidFill>
                  <a:schemeClr val="tx1"/>
                </a:solidFill>
              </a:rPr>
              <a:t>Picture Description</a:t>
            </a:r>
          </a:p>
        </p:txBody>
      </p:sp>
      <p:sp>
        <p:nvSpPr>
          <p:cNvPr id="21" name="Rectangle 20">
            <a:extLst>
              <a:ext uri="{FF2B5EF4-FFF2-40B4-BE49-F238E27FC236}">
                <a16:creationId xmlns:a16="http://schemas.microsoft.com/office/drawing/2014/main" id="{CB170300-37CA-65C1-27B5-A583E2118D53}"/>
              </a:ext>
            </a:extLst>
          </p:cNvPr>
          <p:cNvSpPr/>
          <p:nvPr/>
        </p:nvSpPr>
        <p:spPr>
          <a:xfrm>
            <a:off x="5570855" y="2016512"/>
            <a:ext cx="6329680" cy="1690707"/>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vi-VN"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Put the verbs in brackets in the past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p>
          <a:p>
            <a:pPr marR="0" indent="0">
              <a:spcBef>
                <a:spcPts val="0"/>
              </a:spcBef>
              <a:spcAft>
                <a:spcPts val="0"/>
              </a:spcAft>
              <a:buFont typeface="Arial" panose="020B0604020202020204" pitchFamily="34" charset="0"/>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continuous.</a:t>
            </a:r>
            <a:endPar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spcBef>
                <a:spcPts val="0"/>
              </a:spcBef>
              <a:spcAft>
                <a:spcPts val="0"/>
              </a:spcAft>
              <a:buFont typeface="Arial" panose="020B0604020202020204" pitchFamily="34" charset="0"/>
              <a:buNone/>
            </a:pPr>
            <a:r>
              <a:rPr lang="vi-VN"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Complete the sentences, using the past</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spcBef>
                <a:spcPts val="0"/>
              </a:spcBef>
              <a:spcAft>
                <a:spcPts val="0"/>
              </a:spcAft>
              <a:buFont typeface="Arial" panose="020B0604020202020204" pitchFamily="34" charset="0"/>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continuous forms of the given verbs.</a:t>
            </a:r>
            <a:endPar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a:extLst>
              <a:ext uri="{FF2B5EF4-FFF2-40B4-BE49-F238E27FC236}">
                <a16:creationId xmlns:a16="http://schemas.microsoft.com/office/drawing/2014/main" id="{1685ADE9-4DEB-DE35-1E70-47ED2723B652}"/>
              </a:ext>
            </a:extLst>
          </p:cNvPr>
          <p:cNvSpPr/>
          <p:nvPr/>
        </p:nvSpPr>
        <p:spPr>
          <a:xfrm>
            <a:off x="5570855" y="3930904"/>
            <a:ext cx="6327775" cy="1895738"/>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endPar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lang="vi-VN"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Put the verbs in brackets in the correct</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forms.</a:t>
            </a:r>
          </a:p>
          <a:p>
            <a:pPr marR="0" indent="0">
              <a:spcBef>
                <a:spcPts val="0"/>
              </a:spcBef>
              <a:spcAft>
                <a:spcPts val="0"/>
              </a:spcAft>
              <a:buFont typeface="Arial" panose="020B0604020202020204" pitchFamily="34" charset="0"/>
              <a:buNone/>
            </a:pPr>
            <a:r>
              <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4: Read the passage and write down five</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things that Jenny might wish for.</a:t>
            </a:r>
            <a:endParaRP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a:extLst>
              <a:ext uri="{FF2B5EF4-FFF2-40B4-BE49-F238E27FC236}">
                <a16:creationId xmlns:a16="http://schemas.microsoft.com/office/drawing/2014/main" id="{D8B924C4-3CA7-3401-1143-046A3E083522}"/>
              </a:ext>
            </a:extLst>
          </p:cNvPr>
          <p:cNvCxnSpPr>
            <a:cxnSpLocks/>
            <a:stCxn id="16" idx="3"/>
            <a:endCxn id="17" idx="0"/>
          </p:cNvCxnSpPr>
          <p:nvPr/>
        </p:nvCxnSpPr>
        <p:spPr>
          <a:xfrm>
            <a:off x="2505074" y="1409153"/>
            <a:ext cx="970747" cy="82350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A4C7E848-010F-BDEF-EFA5-FB06816978DA}"/>
              </a:ext>
            </a:extLst>
          </p:cNvPr>
          <p:cNvCxnSpPr>
            <a:cxnSpLocks/>
            <a:stCxn id="17" idx="1"/>
            <a:endCxn id="18" idx="0"/>
          </p:cNvCxnSpPr>
          <p:nvPr/>
        </p:nvCxnSpPr>
        <p:spPr>
          <a:xfrm rot="10800000" flipV="1">
            <a:off x="1613536" y="2541588"/>
            <a:ext cx="702311" cy="107029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365EE915-1C40-4A35-1C13-BE79671EF408}"/>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a:extLst>
              <a:ext uri="{FF2B5EF4-FFF2-40B4-BE49-F238E27FC236}">
                <a16:creationId xmlns:a16="http://schemas.microsoft.com/office/drawing/2014/main" id="{2E9025B1-3D0F-A007-735F-4735E514D973}"/>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838D50-C355-5E41-0CA4-94BB653B72F4}"/>
              </a:ext>
            </a:extLst>
          </p:cNvPr>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a:extLst>
              <a:ext uri="{FF2B5EF4-FFF2-40B4-BE49-F238E27FC236}">
                <a16:creationId xmlns:a16="http://schemas.microsoft.com/office/drawing/2014/main" id="{F3C2F67F-480F-4C4E-DCEF-58F94413F984}"/>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03CD17B5-9182-4F65-1DF4-BA315B2C9A43}"/>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4F81DD7B-4263-C844-4D11-0C8D83428EE8}"/>
                </a:ext>
              </a:extLst>
            </p:cNvPr>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a:extLst>
              <a:ext uri="{FF2B5EF4-FFF2-40B4-BE49-F238E27FC236}">
                <a16:creationId xmlns:a16="http://schemas.microsoft.com/office/drawing/2014/main" id="{ADECBC19-07F1-7DC3-4785-EEEB2BD5EFA3}"/>
              </a:ext>
            </a:extLst>
          </p:cNvPr>
          <p:cNvGrpSpPr>
            <a:grpSpLocks noGrp="1" noUngrp="1" noRot="1" noChangeAspect="1" noMove="1" noResize="1"/>
          </p:cNvGrpSpPr>
          <p:nvPr/>
        </p:nvGrpSpPr>
        <p:grpSpPr>
          <a:xfrm>
            <a:off x="-52705" y="8991600"/>
            <a:ext cx="485775" cy="421005"/>
            <a:chOff x="-19221" y="197691"/>
            <a:chExt cx="5378624" cy="6402614"/>
          </a:xfrm>
        </p:grpSpPr>
        <p:sp>
          <p:nvSpPr>
            <p:cNvPr id="3" name="Freeform: Shape 22">
              <a:extLst>
                <a:ext uri="{FF2B5EF4-FFF2-40B4-BE49-F238E27FC236}">
                  <a16:creationId xmlns:a16="http://schemas.microsoft.com/office/drawing/2014/main" id="{1EFDEFBA-8DB7-4423-E88D-2197AA769C93}"/>
                </a:ext>
              </a:extLst>
            </p:cNvPr>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a:extLst>
                <a:ext uri="{FF2B5EF4-FFF2-40B4-BE49-F238E27FC236}">
                  <a16:creationId xmlns:a16="http://schemas.microsoft.com/office/drawing/2014/main" id="{00D2AB3A-BE46-2BA7-5863-9F469B5BA2C6}"/>
                </a:ext>
              </a:extLst>
            </p:cNvPr>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a:extLst>
                <a:ext uri="{FF2B5EF4-FFF2-40B4-BE49-F238E27FC236}">
                  <a16:creationId xmlns:a16="http://schemas.microsoft.com/office/drawing/2014/main" id="{2B19D123-7649-F00E-FFF6-C240D631D47C}"/>
                </a:ext>
              </a:extLst>
            </p:cNvPr>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a:extLst>
                <a:ext uri="{FF2B5EF4-FFF2-40B4-BE49-F238E27FC236}">
                  <a16:creationId xmlns:a16="http://schemas.microsoft.com/office/drawing/2014/main" id="{B532E495-547A-9E61-FF2F-1025EFB03FBB}"/>
                </a:ext>
              </a:extLst>
            </p:cNvPr>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a:extLst>
                <a:ext uri="{FF2B5EF4-FFF2-40B4-BE49-F238E27FC236}">
                  <a16:creationId xmlns:a16="http://schemas.microsoft.com/office/drawing/2014/main" id="{0116157A-9311-54D4-6F57-0B4F8B35AD0A}"/>
                </a:ext>
              </a:extLst>
            </p:cNvPr>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52473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49574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WISH + PAST SIMPLE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20"/>
          <p:cNvSpPr txBox="1"/>
          <p:nvPr/>
        </p:nvSpPr>
        <p:spPr>
          <a:xfrm>
            <a:off x="487045" y="1246505"/>
            <a:ext cx="6276975" cy="743585"/>
          </a:xfrm>
          <a:prstGeom prst="rect">
            <a:avLst/>
          </a:prstGeom>
          <a:noFill/>
        </p:spPr>
        <p:txBody>
          <a:bodyPr wrap="square">
            <a:noAutofit/>
          </a:bodyPr>
          <a:lstStyle/>
          <a:p>
            <a:pPr algn="just">
              <a:lnSpc>
                <a:spcPct val="100000"/>
              </a:lnSpc>
            </a:pPr>
            <a:r>
              <a:rPr lang="en-US" sz="3200" b="1" dirty="0"/>
              <a:t>- Look at the Grammar Box p.43.</a:t>
            </a:r>
          </a:p>
        </p:txBody>
      </p:sp>
      <p:sp>
        <p:nvSpPr>
          <p:cNvPr id="3" name="Text Box 2"/>
          <p:cNvSpPr txBox="1"/>
          <p:nvPr/>
        </p:nvSpPr>
        <p:spPr>
          <a:xfrm>
            <a:off x="817245" y="2529840"/>
            <a:ext cx="10751820" cy="3046095"/>
          </a:xfrm>
          <a:prstGeom prst="rect">
            <a:avLst/>
          </a:prstGeom>
          <a:solidFill>
            <a:srgbClr val="FADDA1"/>
          </a:solidFill>
        </p:spPr>
        <p:txBody>
          <a:bodyPr wrap="square" rtlCol="0" anchor="t">
            <a:spAutoFit/>
          </a:bodyPr>
          <a:lstStyle/>
          <a:p>
            <a:pPr algn="just"/>
            <a:r>
              <a:rPr lang="en-US" sz="3200" dirty="0"/>
              <a:t>We use </a:t>
            </a:r>
            <a:r>
              <a:rPr lang="en-US" sz="3200" i="1" dirty="0"/>
              <a:t>wish</a:t>
            </a:r>
            <a:r>
              <a:rPr lang="en-US" sz="3200" dirty="0"/>
              <a:t> + past form verb when we want something now or in the future to be different.</a:t>
            </a:r>
          </a:p>
          <a:p>
            <a:pPr algn="just"/>
            <a:r>
              <a:rPr lang="en-US" sz="3200" b="1" dirty="0"/>
              <a:t>Subject + wish + subject + past simple</a:t>
            </a:r>
          </a:p>
          <a:p>
            <a:pPr algn="just"/>
            <a:r>
              <a:rPr lang="en-US" sz="3200" b="1" dirty="0"/>
              <a:t>Example: </a:t>
            </a:r>
          </a:p>
          <a:p>
            <a:pPr algn="just"/>
            <a:r>
              <a:rPr lang="en-US" sz="3200" dirty="0">
                <a:highlight>
                  <a:srgbClr val="00FF00"/>
                </a:highlight>
              </a:rPr>
              <a:t>I wish I had</a:t>
            </a:r>
            <a:r>
              <a:rPr lang="en-US" sz="3200" dirty="0"/>
              <a:t> enough money to travel around the world.</a:t>
            </a:r>
          </a:p>
          <a:p>
            <a:pPr algn="just"/>
            <a:r>
              <a:rPr lang="en-US" sz="3200" dirty="0">
                <a:highlight>
                  <a:srgbClr val="00FF00"/>
                </a:highlight>
              </a:rPr>
              <a:t>I wish (that) my mother didn’t have</a:t>
            </a:r>
            <a:r>
              <a:rPr lang="en-US" sz="3200" dirty="0"/>
              <a:t> to work so hard.</a:t>
            </a:r>
          </a:p>
        </p:txBody>
      </p:sp>
      <p:pic>
        <p:nvPicPr>
          <p:cNvPr id="7" name="Picture 6"/>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07390" y="1715135"/>
            <a:ext cx="3148330" cy="9277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Put the verbs in brackets in the correct forms.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524383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WISH + PAST SIMPLE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513715" y="2152650"/>
            <a:ext cx="11453495" cy="1322070"/>
          </a:xfrm>
          <a:prstGeom prst="rect">
            <a:avLst/>
          </a:prstGeom>
          <a:solidFill>
            <a:srgbClr val="ECECEC"/>
          </a:solidFill>
        </p:spPr>
        <p:txBody>
          <a:bodyPr wrap="square" rtlCol="0" anchor="t">
            <a:spAutoFit/>
          </a:bodyPr>
          <a:lstStyle/>
          <a:p>
            <a:pPr algn="just"/>
            <a:r>
              <a:rPr lang="en-US" sz="4000" b="1" dirty="0"/>
              <a:t>1.</a:t>
            </a:r>
            <a:r>
              <a:rPr lang="en-US" sz="4000" dirty="0"/>
              <a:t> The children wish they </a:t>
            </a:r>
            <a:r>
              <a:rPr lang="en-US" sz="4000" b="1" dirty="0"/>
              <a:t>(get)</a:t>
            </a:r>
            <a:r>
              <a:rPr lang="en-US" sz="4000" dirty="0"/>
              <a:t> ____ more presents every Christmas.</a:t>
            </a:r>
          </a:p>
        </p:txBody>
      </p:sp>
      <p:sp>
        <p:nvSpPr>
          <p:cNvPr id="7" name="Text Box 6"/>
          <p:cNvSpPr txBox="1"/>
          <p:nvPr/>
        </p:nvSpPr>
        <p:spPr>
          <a:xfrm>
            <a:off x="513715" y="3481705"/>
            <a:ext cx="11453495" cy="1322070"/>
          </a:xfrm>
          <a:prstGeom prst="rect">
            <a:avLst/>
          </a:prstGeom>
          <a:solidFill>
            <a:srgbClr val="F273E6"/>
          </a:solidFill>
        </p:spPr>
        <p:txBody>
          <a:bodyPr wrap="square" rtlCol="0" anchor="t">
            <a:spAutoFit/>
          </a:bodyPr>
          <a:lstStyle/>
          <a:p>
            <a:pPr algn="just"/>
            <a:r>
              <a:rPr lang="en-US" sz="4000" b="1" dirty="0"/>
              <a:t>2.</a:t>
            </a:r>
            <a:r>
              <a:rPr lang="en-US" sz="4000" dirty="0"/>
              <a:t> I wish I </a:t>
            </a:r>
            <a:r>
              <a:rPr lang="en-US" sz="4000" b="1" dirty="0"/>
              <a:t>(have)</a:t>
            </a:r>
            <a:r>
              <a:rPr lang="en-US" sz="4000" dirty="0"/>
              <a:t> ____ enough money to visit London and Windsor Castle.</a:t>
            </a:r>
          </a:p>
        </p:txBody>
      </p:sp>
      <p:sp>
        <p:nvSpPr>
          <p:cNvPr id="9" name="Text Box 8"/>
          <p:cNvSpPr txBox="1"/>
          <p:nvPr/>
        </p:nvSpPr>
        <p:spPr>
          <a:xfrm>
            <a:off x="513715" y="4848225"/>
            <a:ext cx="11453495" cy="1322070"/>
          </a:xfrm>
          <a:prstGeom prst="rect">
            <a:avLst/>
          </a:prstGeom>
          <a:solidFill>
            <a:srgbClr val="ECECEC"/>
          </a:solidFill>
        </p:spPr>
        <p:txBody>
          <a:bodyPr wrap="square" rtlCol="0" anchor="t">
            <a:spAutoFit/>
          </a:bodyPr>
          <a:lstStyle/>
          <a:p>
            <a:pPr algn="just"/>
            <a:r>
              <a:rPr lang="en-US" sz="4000" b="1" dirty="0"/>
              <a:t>3.</a:t>
            </a:r>
            <a:r>
              <a:rPr lang="en-US" sz="4000" dirty="0"/>
              <a:t> Do you wish we </a:t>
            </a:r>
            <a:r>
              <a:rPr lang="en-US" sz="4000" b="1" dirty="0"/>
              <a:t>(have)</a:t>
            </a:r>
            <a:r>
              <a:rPr lang="en-US" sz="4000" dirty="0"/>
              <a:t> ____ a swimming pool in our school?</a:t>
            </a:r>
          </a:p>
        </p:txBody>
      </p:sp>
      <p:sp>
        <p:nvSpPr>
          <p:cNvPr id="13" name="Text Box 12"/>
          <p:cNvSpPr txBox="1"/>
          <p:nvPr/>
        </p:nvSpPr>
        <p:spPr>
          <a:xfrm>
            <a:off x="7544795" y="2072263"/>
            <a:ext cx="1113790" cy="710565"/>
          </a:xfrm>
          <a:prstGeom prst="rect">
            <a:avLst/>
          </a:prstGeom>
          <a:noFill/>
        </p:spPr>
        <p:txBody>
          <a:bodyPr wrap="none" rtlCol="0" anchor="t">
            <a:noAutofit/>
          </a:bodyPr>
          <a:lstStyle/>
          <a:p>
            <a:r>
              <a:rPr lang="en-US" sz="5000" b="1" dirty="0">
                <a:ln>
                  <a:noFill/>
                </a:ln>
                <a:solidFill>
                  <a:srgbClr val="FF0000"/>
                </a:solidFill>
                <a:latin typeface="Calibri" panose="020F0502020204030204" pitchFamily="34" charset="0"/>
                <a:cs typeface="Calibri" panose="020F0502020204030204" pitchFamily="34" charset="0"/>
              </a:rPr>
              <a:t>got</a:t>
            </a:r>
          </a:p>
        </p:txBody>
      </p:sp>
      <p:sp>
        <p:nvSpPr>
          <p:cNvPr id="14" name="Text Box 13"/>
          <p:cNvSpPr txBox="1"/>
          <p:nvPr/>
        </p:nvSpPr>
        <p:spPr>
          <a:xfrm>
            <a:off x="4197121" y="3376295"/>
            <a:ext cx="2008505" cy="710565"/>
          </a:xfrm>
          <a:prstGeom prst="rect">
            <a:avLst/>
          </a:prstGeom>
          <a:noFill/>
        </p:spPr>
        <p:txBody>
          <a:bodyPr wrap="none" rtlCol="0" anchor="t">
            <a:noAutofit/>
          </a:bodyPr>
          <a:lstStyle/>
          <a:p>
            <a:r>
              <a:rPr lang="en-US" sz="5000" b="1" dirty="0">
                <a:ln>
                  <a:noFill/>
                </a:ln>
                <a:solidFill>
                  <a:srgbClr val="FF0000"/>
                </a:solidFill>
                <a:latin typeface="Calibri" panose="020F0502020204030204" pitchFamily="34" charset="0"/>
                <a:cs typeface="Calibri" panose="020F0502020204030204" pitchFamily="34" charset="0"/>
              </a:rPr>
              <a:t>had</a:t>
            </a:r>
          </a:p>
        </p:txBody>
      </p:sp>
      <p:sp>
        <p:nvSpPr>
          <p:cNvPr id="18" name="Text Box 17"/>
          <p:cNvSpPr txBox="1"/>
          <p:nvPr/>
        </p:nvSpPr>
        <p:spPr>
          <a:xfrm>
            <a:off x="5803318" y="4736714"/>
            <a:ext cx="2008505" cy="710565"/>
          </a:xfrm>
          <a:prstGeom prst="rect">
            <a:avLst/>
          </a:prstGeom>
          <a:noFill/>
        </p:spPr>
        <p:txBody>
          <a:bodyPr wrap="none" rtlCol="0" anchor="t">
            <a:noAutofit/>
          </a:bodyPr>
          <a:lstStyle/>
          <a:p>
            <a:r>
              <a:rPr lang="en-US" sz="5000" b="1" dirty="0">
                <a:ln>
                  <a:noFill/>
                </a:ln>
                <a:solidFill>
                  <a:srgbClr val="FF0000"/>
                </a:solidFill>
                <a:latin typeface="Calibri" panose="020F0502020204030204" pitchFamily="34" charset="0"/>
                <a:cs typeface="Calibri" panose="020F0502020204030204" pitchFamily="34" charset="0"/>
              </a:rPr>
              <a:t>had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3" grpId="0"/>
      <p:bldP spid="13" grpId="1"/>
      <p:bldP spid="14" grpId="0"/>
      <p:bldP spid="14" grpId="1"/>
      <p:bldP spid="18" grpId="0"/>
      <p:bldP spid="1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Put the verbs in brackets in the correct forms.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524383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WISH + PAST SIMPLE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513715" y="2152650"/>
            <a:ext cx="11453495" cy="1322070"/>
          </a:xfrm>
          <a:prstGeom prst="rect">
            <a:avLst/>
          </a:prstGeom>
          <a:solidFill>
            <a:srgbClr val="ECECEC"/>
          </a:solidFill>
        </p:spPr>
        <p:txBody>
          <a:bodyPr wrap="square" rtlCol="0" anchor="t">
            <a:spAutoFit/>
          </a:bodyPr>
          <a:lstStyle/>
          <a:p>
            <a:pPr algn="just"/>
            <a:r>
              <a:rPr lang="en-US" sz="4000" b="1" dirty="0"/>
              <a:t>4.</a:t>
            </a:r>
            <a:r>
              <a:rPr lang="en-US" sz="4000" dirty="0"/>
              <a:t> We wish we </a:t>
            </a:r>
            <a:r>
              <a:rPr lang="en-US" sz="4000" b="1" dirty="0"/>
              <a:t>(can spend)</a:t>
            </a:r>
            <a:r>
              <a:rPr lang="en-US" sz="4000" dirty="0"/>
              <a:t> _____________ our summer holiday on the seaside.</a:t>
            </a:r>
          </a:p>
        </p:txBody>
      </p:sp>
      <p:sp>
        <p:nvSpPr>
          <p:cNvPr id="7" name="Text Box 6"/>
          <p:cNvSpPr txBox="1"/>
          <p:nvPr/>
        </p:nvSpPr>
        <p:spPr>
          <a:xfrm>
            <a:off x="513715" y="3481705"/>
            <a:ext cx="11453495" cy="1322070"/>
          </a:xfrm>
          <a:prstGeom prst="rect">
            <a:avLst/>
          </a:prstGeom>
          <a:solidFill>
            <a:srgbClr val="F273E6"/>
          </a:solidFill>
        </p:spPr>
        <p:txBody>
          <a:bodyPr wrap="square" rtlCol="0" anchor="t">
            <a:spAutoFit/>
          </a:bodyPr>
          <a:lstStyle/>
          <a:p>
            <a:pPr algn="just"/>
            <a:r>
              <a:rPr lang="en-US" sz="4000" b="1" dirty="0"/>
              <a:t>5.</a:t>
            </a:r>
            <a:r>
              <a:rPr lang="en-US" sz="4000" dirty="0"/>
              <a:t> I wish I </a:t>
            </a:r>
            <a:r>
              <a:rPr lang="en-US" sz="4000" b="1" dirty="0"/>
              <a:t>(can go)</a:t>
            </a:r>
            <a:r>
              <a:rPr lang="en-US" sz="4000" dirty="0"/>
              <a:t> _________ back to my grandparents’ time.</a:t>
            </a:r>
          </a:p>
        </p:txBody>
      </p:sp>
      <p:sp>
        <p:nvSpPr>
          <p:cNvPr id="13" name="Text Box 12"/>
          <p:cNvSpPr txBox="1"/>
          <p:nvPr/>
        </p:nvSpPr>
        <p:spPr>
          <a:xfrm>
            <a:off x="7456694" y="2034538"/>
            <a:ext cx="1113790" cy="710565"/>
          </a:xfrm>
          <a:prstGeom prst="rect">
            <a:avLst/>
          </a:prstGeom>
          <a:noFill/>
        </p:spPr>
        <p:txBody>
          <a:bodyPr wrap="none" rtlCol="0" anchor="t">
            <a:noAutofit/>
          </a:bodyPr>
          <a:lstStyle/>
          <a:p>
            <a:r>
              <a:rPr lang="en-US" sz="5000" b="1" dirty="0">
                <a:ln>
                  <a:noFill/>
                </a:ln>
                <a:solidFill>
                  <a:srgbClr val="FF0000"/>
                </a:solidFill>
                <a:latin typeface="Calibri" panose="020F0502020204030204" pitchFamily="34" charset="0"/>
                <a:cs typeface="Calibri" panose="020F0502020204030204" pitchFamily="34" charset="0"/>
              </a:rPr>
              <a:t>could spend</a:t>
            </a:r>
          </a:p>
        </p:txBody>
      </p:sp>
      <p:sp>
        <p:nvSpPr>
          <p:cNvPr id="2" name="Text Box 1"/>
          <p:cNvSpPr txBox="1"/>
          <p:nvPr/>
        </p:nvSpPr>
        <p:spPr>
          <a:xfrm>
            <a:off x="6234528" y="3376295"/>
            <a:ext cx="1113790" cy="710565"/>
          </a:xfrm>
          <a:prstGeom prst="rect">
            <a:avLst/>
          </a:prstGeom>
          <a:noFill/>
        </p:spPr>
        <p:txBody>
          <a:bodyPr wrap="none" rtlCol="0" anchor="t">
            <a:noAutofit/>
          </a:bodyPr>
          <a:lstStyle/>
          <a:p>
            <a:r>
              <a:rPr lang="en-US" sz="5000" b="1" dirty="0">
                <a:ln>
                  <a:noFill/>
                </a:ln>
                <a:solidFill>
                  <a:srgbClr val="FF0000"/>
                </a:solidFill>
                <a:latin typeface="Calibri" panose="020F0502020204030204" pitchFamily="34" charset="0"/>
                <a:cs typeface="Calibri" panose="020F0502020204030204" pitchFamily="34" charset="0"/>
              </a:rPr>
              <a:t>could go</a:t>
            </a:r>
          </a:p>
        </p:txBody>
      </p:sp>
      <p:sp>
        <p:nvSpPr>
          <p:cNvPr id="4" name="Flowchart: Document 3"/>
          <p:cNvSpPr/>
          <p:nvPr/>
        </p:nvSpPr>
        <p:spPr>
          <a:xfrm>
            <a:off x="1384300" y="8087995"/>
            <a:ext cx="9423400" cy="5193665"/>
          </a:xfrm>
          <a:prstGeom prst="flowChartDocument">
            <a:avLst/>
          </a:prstGeom>
          <a:solidFill>
            <a:srgbClr val="30B2DF"/>
          </a:solidFill>
          <a:ln>
            <a:noFill/>
          </a:ln>
          <a:effectLst>
            <a:innerShdw blurRad="292100">
              <a:srgbClr val="F5EA5A"/>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a:t>My sister Jane is very untidy. She and I share the same room, but I have to clean it every day. Whenever she’s at home, she lies in bed reading or playing computer games. She often puts her dirty clothes on my bed. I’d like to have my own room, but it’s impossible now. </a:t>
            </a:r>
          </a:p>
          <a:p>
            <a:pPr algn="just"/>
            <a:r>
              <a:rPr lang="en-US" sz="3200"/>
              <a:t>I hope she can change her way one day.</a:t>
            </a:r>
          </a:p>
          <a:p>
            <a:pPr algn="just"/>
            <a:endParaRPr lang="en-US" sz="3200"/>
          </a:p>
          <a:p>
            <a:pPr algn="just"/>
            <a:r>
              <a:rPr lang="en-US" sz="3200" i="1"/>
              <a:t>Jenny, 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3" grpId="0"/>
      <p:bldP spid="13"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107632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Read the passage and write down five things that Jenny might wish for.</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45" y="194945"/>
            <a:ext cx="524383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WISH + PAST SIMPLE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Flowchart: Document 2"/>
          <p:cNvSpPr/>
          <p:nvPr/>
        </p:nvSpPr>
        <p:spPr>
          <a:xfrm>
            <a:off x="1459865" y="2298700"/>
            <a:ext cx="9423400" cy="5193665"/>
          </a:xfrm>
          <a:prstGeom prst="flowChartDocument">
            <a:avLst/>
          </a:prstGeom>
          <a:solidFill>
            <a:srgbClr val="30B2DF"/>
          </a:solidFill>
          <a:ln>
            <a:noFill/>
          </a:ln>
          <a:effectLst>
            <a:innerShdw blurRad="292100">
              <a:srgbClr val="F5EA5A"/>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dirty="0"/>
              <a:t>My sister Jane is very untidy. She and I share the same room, but I have to clean it every day. Whenever she’s at home, she lies in bed reading or playing computer games. She often puts her dirty clothes on my bed. I’d like to have my own room, but it’s impossible now. </a:t>
            </a:r>
          </a:p>
          <a:p>
            <a:pPr algn="just"/>
            <a:r>
              <a:rPr lang="en-US" sz="3200" dirty="0"/>
              <a:t>I hope she can change her way one day.</a:t>
            </a:r>
          </a:p>
          <a:p>
            <a:pPr algn="just"/>
            <a:endParaRPr lang="en-US" sz="3200" dirty="0"/>
          </a:p>
          <a:p>
            <a:pPr algn="just"/>
            <a:r>
              <a:rPr lang="en-US" sz="3200" i="1" dirty="0"/>
              <a:t>Jenny, 14</a:t>
            </a:r>
          </a:p>
        </p:txBody>
      </p:sp>
      <p:sp>
        <p:nvSpPr>
          <p:cNvPr id="8" name="Text Box 7"/>
          <p:cNvSpPr txBox="1"/>
          <p:nvPr/>
        </p:nvSpPr>
        <p:spPr>
          <a:xfrm>
            <a:off x="15073630" y="1102995"/>
            <a:ext cx="4858385" cy="1938020"/>
          </a:xfrm>
          <a:prstGeom prst="rect">
            <a:avLst/>
          </a:prstGeom>
          <a:noFill/>
        </p:spPr>
        <p:txBody>
          <a:bodyPr wrap="square" rtlCol="0" anchor="t">
            <a:spAutoFit/>
          </a:bodyPr>
          <a:lstStyle/>
          <a:p>
            <a:r>
              <a:rPr lang="en-US" sz="3000" b="1"/>
              <a:t>Example:</a:t>
            </a:r>
          </a:p>
          <a:p>
            <a:pPr algn="just"/>
            <a:r>
              <a:rPr lang="en-US" sz="3000"/>
              <a:t>Jenny wishes (that) her sister Jane was tidier.</a:t>
            </a:r>
          </a:p>
          <a:p>
            <a:endParaRPr lang="en-US" sz="30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24383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WISH + PAST SIMPLE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Flowchart: Document 2"/>
          <p:cNvSpPr/>
          <p:nvPr/>
        </p:nvSpPr>
        <p:spPr>
          <a:xfrm>
            <a:off x="150832" y="1090295"/>
            <a:ext cx="6866255" cy="5804535"/>
          </a:xfrm>
          <a:prstGeom prst="flowChartDocument">
            <a:avLst/>
          </a:prstGeom>
          <a:solidFill>
            <a:srgbClr val="30B2DF"/>
          </a:solidFill>
          <a:ln>
            <a:noFill/>
          </a:ln>
          <a:effectLst>
            <a:innerShdw blurRad="292100">
              <a:srgbClr val="F5EA5A"/>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2800" dirty="0"/>
              <a:t>My sister Jane is very untidy. She and I </a:t>
            </a:r>
            <a:r>
              <a:rPr lang="en-US" sz="2800" dirty="0" err="1"/>
              <a:t>sharethe</a:t>
            </a:r>
            <a:r>
              <a:rPr lang="en-US" sz="2800" dirty="0"/>
              <a:t> same room, but I have to clean it every day. Whenever she’s at home, she lies in bed reading or playing computer games. She often puts her dirty clothes on my bed. I’d like to have my own room, but it’s impossible now. </a:t>
            </a:r>
          </a:p>
          <a:p>
            <a:pPr algn="just"/>
            <a:r>
              <a:rPr lang="en-US" sz="2800" dirty="0"/>
              <a:t>I hope she can change her way one day.</a:t>
            </a:r>
          </a:p>
          <a:p>
            <a:pPr algn="just"/>
            <a:endParaRPr lang="en-US" sz="2800" dirty="0"/>
          </a:p>
          <a:p>
            <a:pPr algn="just"/>
            <a:r>
              <a:rPr lang="en-US" sz="2800" i="1" dirty="0"/>
              <a:t>Jenny, 14</a:t>
            </a:r>
          </a:p>
        </p:txBody>
      </p:sp>
      <p:sp>
        <p:nvSpPr>
          <p:cNvPr id="2" name="Text Box 1"/>
          <p:cNvSpPr txBox="1"/>
          <p:nvPr/>
        </p:nvSpPr>
        <p:spPr>
          <a:xfrm>
            <a:off x="7182783" y="1204914"/>
            <a:ext cx="4858385" cy="1938020"/>
          </a:xfrm>
          <a:prstGeom prst="rect">
            <a:avLst/>
          </a:prstGeom>
          <a:noFill/>
        </p:spPr>
        <p:txBody>
          <a:bodyPr wrap="square" rtlCol="0" anchor="t">
            <a:spAutoFit/>
          </a:bodyPr>
          <a:lstStyle/>
          <a:p>
            <a:r>
              <a:rPr lang="en-US" sz="3000" b="1" dirty="0"/>
              <a:t>Example:</a:t>
            </a:r>
          </a:p>
          <a:p>
            <a:pPr algn="just"/>
            <a:r>
              <a:rPr lang="en-US" sz="3000" dirty="0"/>
              <a:t>Jenny wishes (that) her sister Jane was tidier.</a:t>
            </a:r>
          </a:p>
          <a:p>
            <a:endParaRPr lang="en-US" sz="3000" dirty="0"/>
          </a:p>
        </p:txBody>
      </p:sp>
      <p:sp>
        <p:nvSpPr>
          <p:cNvPr id="100" name="Text Box 99"/>
          <p:cNvSpPr txBox="1"/>
          <p:nvPr/>
        </p:nvSpPr>
        <p:spPr>
          <a:xfrm>
            <a:off x="808990" y="7458710"/>
            <a:ext cx="10672445" cy="4523105"/>
          </a:xfrm>
          <a:prstGeom prst="rect">
            <a:avLst/>
          </a:prstGeom>
          <a:solidFill>
            <a:srgbClr val="F5EA5A"/>
          </a:solidFill>
          <a:ln w="9525">
            <a:noFill/>
          </a:ln>
        </p:spPr>
        <p:txBody>
          <a:bodyPr wrap="square">
            <a:spAutoFit/>
          </a:bodyPr>
          <a:lstStyle/>
          <a:p>
            <a:pPr marL="1270" indent="-1270" algn="just"/>
            <a:r>
              <a:rPr lang="en-US" sz="3200" b="0">
                <a:solidFill>
                  <a:srgbClr val="000000"/>
                </a:solidFill>
                <a:latin typeface="Calibri" panose="020F0502020204030204" pitchFamily="34" charset="0"/>
                <a:cs typeface="Calibri" panose="020F0502020204030204" pitchFamily="34" charset="0"/>
              </a:rPr>
              <a:t>1. Jenny wishes (that) she didn’t have to share the room with her sister.</a:t>
            </a:r>
          </a:p>
          <a:p>
            <a:pPr marL="1270" indent="-1270" algn="just"/>
            <a:r>
              <a:rPr lang="en-US" sz="3200" b="0">
                <a:solidFill>
                  <a:srgbClr val="000000"/>
                </a:solidFill>
                <a:latin typeface="Calibri" panose="020F0502020204030204" pitchFamily="34" charset="0"/>
                <a:cs typeface="Calibri" panose="020F0502020204030204" pitchFamily="34" charset="0"/>
              </a:rPr>
              <a:t>2. Jenny wishes (that) she didn’t have to clean the room every day.</a:t>
            </a:r>
          </a:p>
          <a:p>
            <a:pPr marL="1270" indent="-1270" algn="just"/>
            <a:r>
              <a:rPr lang="en-US" sz="3200" b="0">
                <a:solidFill>
                  <a:srgbClr val="000000"/>
                </a:solidFill>
                <a:latin typeface="Calibri" panose="020F0502020204030204" pitchFamily="34" charset="0"/>
                <a:cs typeface="Calibri" panose="020F0502020204030204" pitchFamily="34" charset="0"/>
              </a:rPr>
              <a:t>3. She wishes (that) her sister Jane didn’t lie in bed reading or playing computer games.</a:t>
            </a:r>
          </a:p>
          <a:p>
            <a:pPr marL="1270" indent="-1270" algn="just"/>
            <a:r>
              <a:rPr lang="en-US" sz="3200" b="0">
                <a:solidFill>
                  <a:srgbClr val="000000"/>
                </a:solidFill>
                <a:latin typeface="Calibri" panose="020F0502020204030204" pitchFamily="34" charset="0"/>
                <a:cs typeface="Calibri" panose="020F0502020204030204" pitchFamily="34" charset="0"/>
              </a:rPr>
              <a:t>4. She wishes (that) her sister Jane didn’t put dirty clothes on her bed.</a:t>
            </a:r>
          </a:p>
          <a:p>
            <a:pPr marL="1270" indent="-1270" algn="just"/>
            <a:r>
              <a:rPr lang="en-US" sz="3200" b="0">
                <a:solidFill>
                  <a:srgbClr val="000000"/>
                </a:solidFill>
                <a:latin typeface="Calibri" panose="020F0502020204030204" pitchFamily="34" charset="0"/>
                <a:cs typeface="Calibri" panose="020F0502020204030204" pitchFamily="34" charset="0"/>
              </a:rPr>
              <a:t>5. She wishes (that) she had her own room.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24383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WISH + PAST SIMPLE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295275" y="1327785"/>
            <a:ext cx="4858385" cy="553085"/>
          </a:xfrm>
          <a:prstGeom prst="rect">
            <a:avLst/>
          </a:prstGeom>
          <a:noFill/>
        </p:spPr>
        <p:txBody>
          <a:bodyPr wrap="square" rtlCol="0" anchor="t">
            <a:spAutoFit/>
          </a:bodyPr>
          <a:lstStyle/>
          <a:p>
            <a:r>
              <a:rPr lang="en-US" sz="3000" b="1" dirty="0"/>
              <a:t>Suggested answers:</a:t>
            </a:r>
            <a:endParaRPr lang="en-US" sz="3000" dirty="0"/>
          </a:p>
        </p:txBody>
      </p:sp>
      <p:sp>
        <p:nvSpPr>
          <p:cNvPr id="100" name="Text Box 99"/>
          <p:cNvSpPr txBox="1"/>
          <p:nvPr/>
        </p:nvSpPr>
        <p:spPr>
          <a:xfrm>
            <a:off x="808990" y="1934845"/>
            <a:ext cx="10672445" cy="4524315"/>
          </a:xfrm>
          <a:prstGeom prst="rect">
            <a:avLst/>
          </a:prstGeom>
          <a:solidFill>
            <a:srgbClr val="F5EA5A"/>
          </a:solidFill>
          <a:ln w="9525">
            <a:noFill/>
          </a:ln>
        </p:spPr>
        <p:txBody>
          <a:bodyPr wrap="square">
            <a:spAutoFit/>
          </a:bodyPr>
          <a:lstStyle/>
          <a:p>
            <a:pPr marL="1270" indent="-1270" algn="just"/>
            <a:r>
              <a:rPr lang="en-US" sz="3200" b="0" dirty="0">
                <a:solidFill>
                  <a:srgbClr val="000000"/>
                </a:solidFill>
                <a:latin typeface="Calibri" panose="020F0502020204030204" pitchFamily="34" charset="0"/>
                <a:cs typeface="Calibri" panose="020F0502020204030204" pitchFamily="34" charset="0"/>
              </a:rPr>
              <a:t>1. Jenny wishes (that) she didn’t have to share the room with her sister.</a:t>
            </a:r>
          </a:p>
          <a:p>
            <a:pPr marL="1270" indent="-1270" algn="just"/>
            <a:r>
              <a:rPr lang="en-US" sz="3200" b="0" dirty="0">
                <a:solidFill>
                  <a:srgbClr val="000000"/>
                </a:solidFill>
                <a:latin typeface="Calibri" panose="020F0502020204030204" pitchFamily="34" charset="0"/>
                <a:cs typeface="Calibri" panose="020F0502020204030204" pitchFamily="34" charset="0"/>
              </a:rPr>
              <a:t>2. She wishes (that) she didn’t have to clean the room every day.</a:t>
            </a:r>
          </a:p>
          <a:p>
            <a:pPr marL="1270" indent="-1270" algn="just"/>
            <a:r>
              <a:rPr lang="en-US" sz="3200" b="0" dirty="0">
                <a:solidFill>
                  <a:srgbClr val="000000"/>
                </a:solidFill>
                <a:latin typeface="Calibri" panose="020F0502020204030204" pitchFamily="34" charset="0"/>
                <a:cs typeface="Calibri" panose="020F0502020204030204" pitchFamily="34" charset="0"/>
              </a:rPr>
              <a:t>3. She wishes (that) her sister Jane didn’t lie in bed reading or playing computer games.</a:t>
            </a:r>
          </a:p>
          <a:p>
            <a:pPr marL="1270" indent="-1270" algn="just"/>
            <a:r>
              <a:rPr lang="en-US" sz="3200" b="0" dirty="0">
                <a:solidFill>
                  <a:srgbClr val="000000"/>
                </a:solidFill>
                <a:latin typeface="Calibri" panose="020F0502020204030204" pitchFamily="34" charset="0"/>
                <a:cs typeface="Calibri" panose="020F0502020204030204" pitchFamily="34" charset="0"/>
              </a:rPr>
              <a:t>4. She wishes (that) her sister Jane didn’t put dirty clothes on her bed.</a:t>
            </a:r>
          </a:p>
          <a:p>
            <a:pPr marL="1270" indent="-1270" algn="just"/>
            <a:r>
              <a:rPr lang="en-US" sz="3200" b="0" dirty="0">
                <a:solidFill>
                  <a:srgbClr val="000000"/>
                </a:solidFill>
                <a:latin typeface="Calibri" panose="020F0502020204030204" pitchFamily="34" charset="0"/>
                <a:cs typeface="Calibri" panose="020F0502020204030204" pitchFamily="34" charset="0"/>
              </a:rPr>
              <a:t>5. She wishes (that) she had her own room.</a:t>
            </a:r>
          </a:p>
        </p:txBody>
      </p:sp>
      <p:sp>
        <p:nvSpPr>
          <p:cNvPr id="6" name="Flowchart: Document 5"/>
          <p:cNvSpPr/>
          <p:nvPr/>
        </p:nvSpPr>
        <p:spPr>
          <a:xfrm>
            <a:off x="-7677785" y="-3869690"/>
            <a:ext cx="6866255" cy="5804535"/>
          </a:xfrm>
          <a:prstGeom prst="flowChartDocument">
            <a:avLst/>
          </a:prstGeom>
          <a:solidFill>
            <a:srgbClr val="30B2DF"/>
          </a:solidFill>
          <a:ln>
            <a:noFill/>
          </a:ln>
          <a:effectLst>
            <a:innerShdw blurRad="292100">
              <a:srgbClr val="F5EA5A"/>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2800"/>
              <a:t>My sister Jane is very untidy. She and I sharethe same room, but I have to clean it every day. Whenever she’s at home, she lies in bed reading or playing computer games. She often puts her dirty clothes on my bed. I’d like to have my own room, but it’s impossible now. </a:t>
            </a:r>
          </a:p>
          <a:p>
            <a:pPr algn="just"/>
            <a:r>
              <a:rPr lang="en-US" sz="2800"/>
              <a:t>I hope she can change her way one day.</a:t>
            </a:r>
          </a:p>
          <a:p>
            <a:pPr algn="just"/>
            <a:endParaRPr lang="en-US" sz="2800"/>
          </a:p>
          <a:p>
            <a:pPr algn="just"/>
            <a:r>
              <a:rPr lang="en-US" sz="2800" i="1"/>
              <a:t>Jenny, 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C669-BDB2-96BB-A45D-D37050D605FF}"/>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60A20991-4B32-BD3F-2F66-9FEB1D6E7F6F}"/>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CC76CC62-D0FB-1C9F-68AF-E8471ACB93CA}"/>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2E054A01-33AA-2132-1CB3-1CBFC96F4222}"/>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E6439A01-F9BB-489F-311A-A364990DE42F}"/>
              </a:ext>
            </a:extLst>
          </p:cNvPr>
          <p:cNvSpPr/>
          <p:nvPr/>
        </p:nvSpPr>
        <p:spPr>
          <a:xfrm>
            <a:off x="2315846" y="2232660"/>
            <a:ext cx="2340996"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PAST CONTINUOUS</a:t>
            </a:r>
            <a:endParaRPr lang="en-GB" b="1" dirty="0">
              <a:solidFill>
                <a:schemeClr val="tx1"/>
              </a:solidFill>
            </a:endParaRPr>
          </a:p>
        </p:txBody>
      </p:sp>
      <p:sp>
        <p:nvSpPr>
          <p:cNvPr id="18" name="Rounded Rectangle 17">
            <a:extLst>
              <a:ext uri="{FF2B5EF4-FFF2-40B4-BE49-F238E27FC236}">
                <a16:creationId xmlns:a16="http://schemas.microsoft.com/office/drawing/2014/main" id="{A765EB4C-BD37-A9CF-75D2-9C9C04E35F27}"/>
              </a:ext>
            </a:extLst>
          </p:cNvPr>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WISH + PAST SIMPLE</a:t>
            </a:r>
          </a:p>
        </p:txBody>
      </p:sp>
      <p:sp>
        <p:nvSpPr>
          <p:cNvPr id="19" name="Rounded Rectangle 18">
            <a:extLst>
              <a:ext uri="{FF2B5EF4-FFF2-40B4-BE49-F238E27FC236}">
                <a16:creationId xmlns:a16="http://schemas.microsoft.com/office/drawing/2014/main" id="{3173A4A6-61FE-6C81-5275-8BBEC865C636}"/>
              </a:ext>
            </a:extLst>
          </p:cNvPr>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a:extLst>
              <a:ext uri="{FF2B5EF4-FFF2-40B4-BE49-F238E27FC236}">
                <a16:creationId xmlns:a16="http://schemas.microsoft.com/office/drawing/2014/main" id="{04BA3587-D0C2-B746-035F-0572F9A3A0AB}"/>
              </a:ext>
            </a:extLst>
          </p:cNvPr>
          <p:cNvSpPr/>
          <p:nvPr/>
        </p:nvSpPr>
        <p:spPr>
          <a:xfrm>
            <a:off x="5090474" y="1163320"/>
            <a:ext cx="6810061" cy="78506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   Option 1: Think!</a:t>
            </a:r>
          </a:p>
          <a:p>
            <a:r>
              <a:rPr lang="en-GB" sz="2200" dirty="0">
                <a:solidFill>
                  <a:schemeClr val="tx1"/>
                </a:solidFill>
              </a:rPr>
              <a:t>   Option 2: </a:t>
            </a:r>
            <a:r>
              <a:rPr lang="en-US" altLang="en-GB" sz="2200" dirty="0">
                <a:solidFill>
                  <a:schemeClr val="tx1"/>
                </a:solidFill>
              </a:rPr>
              <a:t>Picture Description</a:t>
            </a:r>
          </a:p>
        </p:txBody>
      </p:sp>
      <p:sp>
        <p:nvSpPr>
          <p:cNvPr id="21" name="Rectangle 20">
            <a:extLst>
              <a:ext uri="{FF2B5EF4-FFF2-40B4-BE49-F238E27FC236}">
                <a16:creationId xmlns:a16="http://schemas.microsoft.com/office/drawing/2014/main" id="{485F5454-AD58-ECE8-74FD-8EC1BF6B7D19}"/>
              </a:ext>
            </a:extLst>
          </p:cNvPr>
          <p:cNvSpPr/>
          <p:nvPr/>
        </p:nvSpPr>
        <p:spPr>
          <a:xfrm>
            <a:off x="5090474" y="2016513"/>
            <a:ext cx="6810061" cy="146750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Put the verbs in brackets in the past continuous</a:t>
            </a: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a:t>
            </a:r>
            <a:endPar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spcBef>
                <a:spcPts val="0"/>
              </a:spcBef>
              <a:spcAft>
                <a:spcPts val="0"/>
              </a:spcAft>
              <a:buFont typeface="Arial" panose="020B0604020202020204" pitchFamily="34" charset="0"/>
              <a:buNone/>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Complete the sentences, using the past</a:t>
            </a:r>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spcBef>
                <a:spcPts val="0"/>
              </a:spcBef>
              <a:spcAft>
                <a:spcPts val="0"/>
              </a:spcAft>
              <a:buFont typeface="Arial" panose="020B0604020202020204" pitchFamily="34" charset="0"/>
              <a:buNone/>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continuous forms of the given verbs.</a:t>
            </a:r>
            <a:endPar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a:extLst>
              <a:ext uri="{FF2B5EF4-FFF2-40B4-BE49-F238E27FC236}">
                <a16:creationId xmlns:a16="http://schemas.microsoft.com/office/drawing/2014/main" id="{FEEF927D-404F-8853-66DA-3FB6F362E762}"/>
              </a:ext>
            </a:extLst>
          </p:cNvPr>
          <p:cNvSpPr/>
          <p:nvPr/>
        </p:nvSpPr>
        <p:spPr>
          <a:xfrm>
            <a:off x="5028565" y="3639497"/>
            <a:ext cx="6810060" cy="155896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endPar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Put the verbs in brackets in the correct forms.</a:t>
            </a:r>
          </a:p>
          <a:p>
            <a:pPr marR="0" indent="0" algn="just">
              <a:spcBef>
                <a:spcPts val="0"/>
              </a:spcBef>
              <a:spcAft>
                <a:spcPts val="0"/>
              </a:spcAft>
              <a:buFont typeface="Arial" panose="020B0604020202020204" pitchFamily="34" charset="0"/>
              <a:buNone/>
            </a:pP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Read the passage and write down five things that</a:t>
            </a:r>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Jenny might wish for.</a:t>
            </a:r>
            <a:endPar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A5EB0264-9665-F4F9-A307-17088A235060}"/>
              </a:ext>
            </a:extLst>
          </p:cNvPr>
          <p:cNvSpPr/>
          <p:nvPr/>
        </p:nvSpPr>
        <p:spPr>
          <a:xfrm>
            <a:off x="5028565" y="5353946"/>
            <a:ext cx="6810060" cy="648337"/>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vi-VN" sz="2200" dirty="0">
                <a:solidFill>
                  <a:schemeClr val="tx1"/>
                </a:solidFill>
                <a:latin typeface="Calibri" panose="020F0502020204030204" pitchFamily="34" charset="0"/>
                <a:cs typeface="Calibri" panose="020F0502020204030204" pitchFamily="34" charset="0"/>
              </a:rPr>
              <a:t>   </a:t>
            </a:r>
            <a:r>
              <a:rPr sz="2200" dirty="0">
                <a:solidFill>
                  <a:schemeClr val="tx1"/>
                </a:solidFill>
                <a:latin typeface="Calibri" panose="020F0502020204030204" pitchFamily="34" charset="0"/>
                <a:cs typeface="Calibri" panose="020F0502020204030204" pitchFamily="34" charset="0"/>
              </a:rPr>
              <a:t>Task 5: Work in pairs. Tell your partner three wishes.</a:t>
            </a:r>
          </a:p>
        </p:txBody>
      </p:sp>
      <p:cxnSp>
        <p:nvCxnSpPr>
          <p:cNvPr id="24" name="Curved Connector 23">
            <a:extLst>
              <a:ext uri="{FF2B5EF4-FFF2-40B4-BE49-F238E27FC236}">
                <a16:creationId xmlns:a16="http://schemas.microsoft.com/office/drawing/2014/main" id="{C7D5E98B-6D19-A9ED-979A-CEE8160B6953}"/>
              </a:ext>
            </a:extLst>
          </p:cNvPr>
          <p:cNvCxnSpPr>
            <a:cxnSpLocks/>
            <a:stCxn id="16" idx="3"/>
            <a:endCxn id="17" idx="0"/>
          </p:cNvCxnSpPr>
          <p:nvPr/>
        </p:nvCxnSpPr>
        <p:spPr>
          <a:xfrm>
            <a:off x="2505075" y="1409153"/>
            <a:ext cx="981269" cy="82350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21A85F42-52AA-DD51-876C-EA3C0D3A73C8}"/>
              </a:ext>
            </a:extLst>
          </p:cNvPr>
          <p:cNvCxnSpPr>
            <a:cxnSpLocks/>
            <a:stCxn id="17" idx="1"/>
            <a:endCxn id="18" idx="0"/>
          </p:cNvCxnSpPr>
          <p:nvPr/>
        </p:nvCxnSpPr>
        <p:spPr>
          <a:xfrm rot="10800000" flipV="1">
            <a:off x="1613536" y="2541588"/>
            <a:ext cx="702311" cy="107029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a:extLst>
              <a:ext uri="{FF2B5EF4-FFF2-40B4-BE49-F238E27FC236}">
                <a16:creationId xmlns:a16="http://schemas.microsoft.com/office/drawing/2014/main" id="{ED259768-41F6-3C0C-2CE4-46CC4089DF35}"/>
              </a:ext>
            </a:extLst>
          </p:cNvPr>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71E1E372-9109-6C1F-46A0-CBE118E93E82}"/>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a:extLst>
              <a:ext uri="{FF2B5EF4-FFF2-40B4-BE49-F238E27FC236}">
                <a16:creationId xmlns:a16="http://schemas.microsoft.com/office/drawing/2014/main" id="{553F0D89-B7A9-5FFE-8AF7-47A88B6D38AB}"/>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CBBDE94-4FC8-F0FC-905B-27266DE47836}"/>
              </a:ext>
            </a:extLst>
          </p:cNvPr>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a:extLst>
              <a:ext uri="{FF2B5EF4-FFF2-40B4-BE49-F238E27FC236}">
                <a16:creationId xmlns:a16="http://schemas.microsoft.com/office/drawing/2014/main" id="{8222DAC0-BB72-86AE-962B-A224D94E6A79}"/>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0FFCB37C-0016-C453-2A39-0F0766D42081}"/>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FCEC4390-30EB-AB54-6D68-F7B787C1EDDC}"/>
                </a:ext>
              </a:extLst>
            </p:cNvPr>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a:extLst>
              <a:ext uri="{FF2B5EF4-FFF2-40B4-BE49-F238E27FC236}">
                <a16:creationId xmlns:a16="http://schemas.microsoft.com/office/drawing/2014/main" id="{1AB90F5E-6314-3FBA-AAB5-C09F6BAD7C6B}"/>
              </a:ext>
            </a:extLst>
          </p:cNvPr>
          <p:cNvGrpSpPr>
            <a:grpSpLocks noGrp="1" noUngrp="1" noRot="1" noChangeAspect="1" noMove="1" noResize="1"/>
          </p:cNvGrpSpPr>
          <p:nvPr/>
        </p:nvGrpSpPr>
        <p:grpSpPr>
          <a:xfrm>
            <a:off x="-52705" y="8991600"/>
            <a:ext cx="485775" cy="421005"/>
            <a:chOff x="-19221" y="197691"/>
            <a:chExt cx="5378624" cy="6402614"/>
          </a:xfrm>
        </p:grpSpPr>
        <p:sp>
          <p:nvSpPr>
            <p:cNvPr id="3" name="Freeform: Shape 22">
              <a:extLst>
                <a:ext uri="{FF2B5EF4-FFF2-40B4-BE49-F238E27FC236}">
                  <a16:creationId xmlns:a16="http://schemas.microsoft.com/office/drawing/2014/main" id="{9524574A-4A23-5F0A-2350-41F34A10635F}"/>
                </a:ext>
              </a:extLst>
            </p:cNvPr>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a:extLst>
                <a:ext uri="{FF2B5EF4-FFF2-40B4-BE49-F238E27FC236}">
                  <a16:creationId xmlns:a16="http://schemas.microsoft.com/office/drawing/2014/main" id="{9029EE31-71BD-3503-4B04-0FB8CBF42D64}"/>
                </a:ext>
              </a:extLst>
            </p:cNvPr>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a:extLst>
                <a:ext uri="{FF2B5EF4-FFF2-40B4-BE49-F238E27FC236}">
                  <a16:creationId xmlns:a16="http://schemas.microsoft.com/office/drawing/2014/main" id="{58D816FC-04B4-FFCF-EB9E-BE63AC078266}"/>
                </a:ext>
              </a:extLst>
            </p:cNvPr>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a:extLst>
                <a:ext uri="{FF2B5EF4-FFF2-40B4-BE49-F238E27FC236}">
                  <a16:creationId xmlns:a16="http://schemas.microsoft.com/office/drawing/2014/main" id="{B20199F3-C7A8-F665-9AD0-E9ED0F05A40C}"/>
                </a:ext>
              </a:extLst>
            </p:cNvPr>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a:extLst>
                <a:ext uri="{FF2B5EF4-FFF2-40B4-BE49-F238E27FC236}">
                  <a16:creationId xmlns:a16="http://schemas.microsoft.com/office/drawing/2014/main" id="{943AF763-225A-4AD3-D2AB-5935D2666B3C}"/>
                </a:ext>
              </a:extLst>
            </p:cNvPr>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67632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1982" y="1914652"/>
            <a:ext cx="10274531" cy="2584450"/>
          </a:xfrm>
          <a:prstGeom prst="rect">
            <a:avLst/>
          </a:prstGeom>
          <a:noFill/>
        </p:spPr>
        <p:txBody>
          <a:bodyPr wrap="square" rtlCol="0">
            <a:spAutoFit/>
          </a:bodyPr>
          <a:lstStyle/>
          <a:p>
            <a:pPr>
              <a:lnSpc>
                <a:spcPct val="150000"/>
              </a:lnSpc>
            </a:pPr>
            <a:r>
              <a:rPr lang="en-US" sz="3600" dirty="0"/>
              <a:t>By the end of the lesson, students will be able to:</a:t>
            </a:r>
          </a:p>
          <a:p>
            <a:pPr marL="457200" indent="-457200">
              <a:lnSpc>
                <a:spcPct val="150000"/>
              </a:lnSpc>
              <a:buFont typeface="Courier New" panose="02070309020205020404" pitchFamily="49" charset="0"/>
              <a:buChar char="o"/>
            </a:pPr>
            <a:r>
              <a:rPr lang="en-US" sz="3600" dirty="0"/>
              <a:t>Recognise and use past continuous and </a:t>
            </a:r>
            <a:r>
              <a:rPr lang="en-US" sz="3600" i="1" dirty="0"/>
              <a:t>wish</a:t>
            </a:r>
            <a:r>
              <a:rPr lang="en-US" sz="3600" dirty="0"/>
              <a:t> + past simple.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297" y="1123936"/>
            <a:ext cx="10338245" cy="553085"/>
          </a:xfrm>
          <a:prstGeom prst="rect">
            <a:avLst/>
          </a:prstGeom>
          <a:noFill/>
          <a:effectLst/>
        </p:spPr>
        <p:txBody>
          <a:bodyPr wrap="square" rtlCol="0">
            <a:spAutoFit/>
          </a:bodyPr>
          <a:lstStyle/>
          <a:p>
            <a:r>
              <a:rPr lang="en-US" sz="3000" b="1" dirty="0">
                <a:effectLst>
                  <a:glow rad="88900">
                    <a:schemeClr val="bg1"/>
                  </a:glow>
                </a:effectLst>
                <a:cs typeface="Arial" panose="020B0604020202020204" pitchFamily="34" charset="0"/>
              </a:rPr>
              <a:t>Work in pairs. Tell your partner three wishes.</a:t>
            </a:r>
          </a:p>
        </p:txBody>
      </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32" name="Rounded Rectangle 31"/>
          <p:cNvSpPr/>
          <p:nvPr/>
        </p:nvSpPr>
        <p:spPr>
          <a:xfrm>
            <a:off x="579292" y="12869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32077" y="11667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5" name="Freeform: Shape 4"/>
          <p:cNvSpPr/>
          <p:nvPr/>
        </p:nvSpPr>
        <p:spPr>
          <a:xfrm>
            <a:off x="8516641" y="1761249"/>
            <a:ext cx="686530" cy="1496788"/>
          </a:xfrm>
          <a:custGeom>
            <a:avLst/>
            <a:gdLst>
              <a:gd name="connsiteX0" fmla="*/ 200023 w 262294"/>
              <a:gd name="connsiteY0" fmla="*/ 124184 h 571859"/>
              <a:gd name="connsiteX1" fmla="*/ 262295 w 262294"/>
              <a:gd name="connsiteY1" fmla="*/ 62272 h 571859"/>
              <a:gd name="connsiteX2" fmla="*/ 200382 w 262294"/>
              <a:gd name="connsiteY2" fmla="*/ 0 h 571859"/>
              <a:gd name="connsiteX3" fmla="*/ 138111 w 262294"/>
              <a:gd name="connsiteY3" fmla="*/ 61913 h 571859"/>
              <a:gd name="connsiteX4" fmla="*/ 179727 w 262294"/>
              <a:gd name="connsiteY4" fmla="*/ 120712 h 571859"/>
              <a:gd name="connsiteX5" fmla="*/ 98078 w 262294"/>
              <a:gd name="connsiteY5" fmla="*/ 311340 h 571859"/>
              <a:gd name="connsiteX6" fmla="*/ 0 w 262294"/>
              <a:gd name="connsiteY6" fmla="*/ 571859 h 571859"/>
              <a:gd name="connsiteX7" fmla="*/ 19050 w 262294"/>
              <a:gd name="connsiteY7" fmla="*/ 571859 h 571859"/>
              <a:gd name="connsiteX8" fmla="*/ 114132 w 262294"/>
              <a:gd name="connsiteY8" fmla="*/ 321591 h 571859"/>
              <a:gd name="connsiteX9" fmla="*/ 198619 w 262294"/>
              <a:gd name="connsiteY9" fmla="*/ 124114 h 571859"/>
              <a:gd name="connsiteX10" fmla="*/ 200023 w 262294"/>
              <a:gd name="connsiteY10" fmla="*/ 124184 h 571859"/>
              <a:gd name="connsiteX11" fmla="*/ 157161 w 262294"/>
              <a:gd name="connsiteY11" fmla="*/ 62272 h 571859"/>
              <a:gd name="connsiteX12" fmla="*/ 200023 w 262294"/>
              <a:gd name="connsiteY12" fmla="*/ 19409 h 571859"/>
              <a:gd name="connsiteX13" fmla="*/ 242886 w 262294"/>
              <a:gd name="connsiteY13" fmla="*/ 62272 h 571859"/>
              <a:gd name="connsiteX14" fmla="*/ 200023 w 262294"/>
              <a:gd name="connsiteY14" fmla="*/ 105134 h 571859"/>
              <a:gd name="connsiteX15" fmla="*/ 157161 w 262294"/>
              <a:gd name="connsiteY15" fmla="*/ 62272 h 57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294" h="571859">
                <a:moveTo>
                  <a:pt x="200023" y="124184"/>
                </a:moveTo>
                <a:cubicBezTo>
                  <a:pt x="234316" y="124283"/>
                  <a:pt x="262196" y="96565"/>
                  <a:pt x="262295" y="62272"/>
                </a:cubicBezTo>
                <a:cubicBezTo>
                  <a:pt x="262394" y="27979"/>
                  <a:pt x="234675" y="99"/>
                  <a:pt x="200382" y="0"/>
                </a:cubicBezTo>
                <a:cubicBezTo>
                  <a:pt x="166089" y="-100"/>
                  <a:pt x="138210" y="27620"/>
                  <a:pt x="138111" y="61913"/>
                </a:cubicBezTo>
                <a:cubicBezTo>
                  <a:pt x="138033" y="88379"/>
                  <a:pt x="154741" y="111984"/>
                  <a:pt x="179727" y="120712"/>
                </a:cubicBezTo>
                <a:cubicBezTo>
                  <a:pt x="175338" y="190131"/>
                  <a:pt x="137822" y="249086"/>
                  <a:pt x="98078" y="311340"/>
                </a:cubicBezTo>
                <a:cubicBezTo>
                  <a:pt x="49858" y="386861"/>
                  <a:pt x="0" y="464950"/>
                  <a:pt x="0" y="571859"/>
                </a:cubicBezTo>
                <a:lnTo>
                  <a:pt x="19050" y="571859"/>
                </a:lnTo>
                <a:cubicBezTo>
                  <a:pt x="19050" y="470513"/>
                  <a:pt x="67391" y="394805"/>
                  <a:pt x="114132" y="321591"/>
                </a:cubicBezTo>
                <a:cubicBezTo>
                  <a:pt x="154863" y="257804"/>
                  <a:pt x="193343" y="197364"/>
                  <a:pt x="198619" y="124114"/>
                </a:cubicBezTo>
                <a:cubicBezTo>
                  <a:pt x="199091" y="124124"/>
                  <a:pt x="199549" y="124184"/>
                  <a:pt x="200023" y="124184"/>
                </a:cubicBezTo>
                <a:close/>
                <a:moveTo>
                  <a:pt x="157161" y="62272"/>
                </a:moveTo>
                <a:cubicBezTo>
                  <a:pt x="157161" y="38599"/>
                  <a:pt x="176351" y="19409"/>
                  <a:pt x="200023" y="19409"/>
                </a:cubicBezTo>
                <a:cubicBezTo>
                  <a:pt x="223696" y="19409"/>
                  <a:pt x="242886" y="38599"/>
                  <a:pt x="242886" y="62272"/>
                </a:cubicBezTo>
                <a:cubicBezTo>
                  <a:pt x="242886" y="85944"/>
                  <a:pt x="223696" y="105134"/>
                  <a:pt x="200023" y="105134"/>
                </a:cubicBezTo>
                <a:cubicBezTo>
                  <a:pt x="176362" y="105108"/>
                  <a:pt x="157187" y="85933"/>
                  <a:pt x="157161" y="62272"/>
                </a:cubicBezTo>
                <a:close/>
              </a:path>
            </a:pathLst>
          </a:custGeom>
          <a:solidFill>
            <a:schemeClr val="accent6"/>
          </a:solidFill>
          <a:ln w="9525" cap="flat">
            <a:noFill/>
            <a:prstDash val="solid"/>
            <a:miter/>
          </a:ln>
        </p:spPr>
        <p:txBody>
          <a:bodyPr rtlCol="0" anchor="ctr"/>
          <a:lstStyle/>
          <a:p>
            <a:endParaRPr lang="vi-VN"/>
          </a:p>
        </p:txBody>
      </p:sp>
      <p:sp>
        <p:nvSpPr>
          <p:cNvPr id="6" name="Freeform: Shape 5"/>
          <p:cNvSpPr/>
          <p:nvPr/>
        </p:nvSpPr>
        <p:spPr>
          <a:xfrm>
            <a:off x="8885331" y="1213713"/>
            <a:ext cx="293971" cy="435332"/>
          </a:xfrm>
          <a:custGeom>
            <a:avLst/>
            <a:gdLst>
              <a:gd name="connsiteX0" fmla="*/ 46532 w 112314"/>
              <a:gd name="connsiteY0" fmla="*/ 51356 h 166322"/>
              <a:gd name="connsiteX1" fmla="*/ 46532 w 112314"/>
              <a:gd name="connsiteY1" fmla="*/ 156798 h 166322"/>
              <a:gd name="connsiteX2" fmla="*/ 56057 w 112314"/>
              <a:gd name="connsiteY2" fmla="*/ 166323 h 166322"/>
              <a:gd name="connsiteX3" fmla="*/ 65582 w 112314"/>
              <a:gd name="connsiteY3" fmla="*/ 156798 h 166322"/>
              <a:gd name="connsiteX4" fmla="*/ 65582 w 112314"/>
              <a:gd name="connsiteY4" fmla="*/ 51356 h 166322"/>
              <a:gd name="connsiteX5" fmla="*/ 109422 w 112314"/>
              <a:gd name="connsiteY5" fmla="*/ 29914 h 166322"/>
              <a:gd name="connsiteX6" fmla="*/ 109626 w 112314"/>
              <a:gd name="connsiteY6" fmla="*/ 16446 h 166322"/>
              <a:gd name="connsiteX7" fmla="*/ 96157 w 112314"/>
              <a:gd name="connsiteY7" fmla="*/ 16241 h 166322"/>
              <a:gd name="connsiteX8" fmla="*/ 95952 w 112314"/>
              <a:gd name="connsiteY8" fmla="*/ 16446 h 166322"/>
              <a:gd name="connsiteX9" fmla="*/ 65577 w 112314"/>
              <a:gd name="connsiteY9" fmla="*/ 32117 h 166322"/>
              <a:gd name="connsiteX10" fmla="*/ 65577 w 112314"/>
              <a:gd name="connsiteY10" fmla="*/ 9525 h 166322"/>
              <a:gd name="connsiteX11" fmla="*/ 56052 w 112314"/>
              <a:gd name="connsiteY11" fmla="*/ 0 h 166322"/>
              <a:gd name="connsiteX12" fmla="*/ 46527 w 112314"/>
              <a:gd name="connsiteY12" fmla="*/ 9525 h 166322"/>
              <a:gd name="connsiteX13" fmla="*/ 46527 w 112314"/>
              <a:gd name="connsiteY13" fmla="*/ 32117 h 166322"/>
              <a:gd name="connsiteX14" fmla="*/ 16157 w 112314"/>
              <a:gd name="connsiteY14" fmla="*/ 16446 h 166322"/>
              <a:gd name="connsiteX15" fmla="*/ 2688 w 112314"/>
              <a:gd name="connsiteY15" fmla="*/ 16651 h 166322"/>
              <a:gd name="connsiteX16" fmla="*/ 2688 w 112314"/>
              <a:gd name="connsiteY16" fmla="*/ 29914 h 166322"/>
              <a:gd name="connsiteX17" fmla="*/ 46532 w 112314"/>
              <a:gd name="connsiteY17" fmla="*/ 51356 h 16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314" h="166322">
                <a:moveTo>
                  <a:pt x="46532" y="51356"/>
                </a:moveTo>
                <a:lnTo>
                  <a:pt x="46532" y="156798"/>
                </a:lnTo>
                <a:cubicBezTo>
                  <a:pt x="46532" y="162058"/>
                  <a:pt x="50796" y="166323"/>
                  <a:pt x="56057" y="166323"/>
                </a:cubicBezTo>
                <a:cubicBezTo>
                  <a:pt x="61317" y="166323"/>
                  <a:pt x="65582" y="162058"/>
                  <a:pt x="65582" y="156798"/>
                </a:cubicBezTo>
                <a:lnTo>
                  <a:pt x="65582" y="51356"/>
                </a:lnTo>
                <a:cubicBezTo>
                  <a:pt x="82180" y="49308"/>
                  <a:pt x="97614" y="41759"/>
                  <a:pt x="109422" y="29914"/>
                </a:cubicBezTo>
                <a:cubicBezTo>
                  <a:pt x="113197" y="26251"/>
                  <a:pt x="113289" y="20222"/>
                  <a:pt x="109626" y="16446"/>
                </a:cubicBezTo>
                <a:cubicBezTo>
                  <a:pt x="105963" y="12669"/>
                  <a:pt x="99933" y="12578"/>
                  <a:pt x="96157" y="16241"/>
                </a:cubicBezTo>
                <a:cubicBezTo>
                  <a:pt x="96087" y="16309"/>
                  <a:pt x="96020" y="16376"/>
                  <a:pt x="95952" y="16446"/>
                </a:cubicBezTo>
                <a:cubicBezTo>
                  <a:pt x="87708" y="24709"/>
                  <a:pt x="77088" y="30188"/>
                  <a:pt x="65577" y="32117"/>
                </a:cubicBezTo>
                <a:lnTo>
                  <a:pt x="65577" y="9525"/>
                </a:lnTo>
                <a:cubicBezTo>
                  <a:pt x="65577" y="4264"/>
                  <a:pt x="61313" y="0"/>
                  <a:pt x="56052" y="0"/>
                </a:cubicBezTo>
                <a:cubicBezTo>
                  <a:pt x="50791" y="0"/>
                  <a:pt x="46527" y="4264"/>
                  <a:pt x="46527" y="9525"/>
                </a:cubicBezTo>
                <a:lnTo>
                  <a:pt x="46527" y="32117"/>
                </a:lnTo>
                <a:cubicBezTo>
                  <a:pt x="35018" y="30187"/>
                  <a:pt x="24399" y="24708"/>
                  <a:pt x="16157" y="16446"/>
                </a:cubicBezTo>
                <a:cubicBezTo>
                  <a:pt x="12382" y="12783"/>
                  <a:pt x="6352" y="12875"/>
                  <a:pt x="2688" y="16651"/>
                </a:cubicBezTo>
                <a:cubicBezTo>
                  <a:pt x="-896" y="20345"/>
                  <a:pt x="-896" y="26219"/>
                  <a:pt x="2688" y="29914"/>
                </a:cubicBezTo>
                <a:cubicBezTo>
                  <a:pt x="14496" y="41759"/>
                  <a:pt x="29932" y="49308"/>
                  <a:pt x="46532" y="51356"/>
                </a:cubicBezTo>
                <a:close/>
              </a:path>
            </a:pathLst>
          </a:custGeom>
          <a:solidFill>
            <a:schemeClr val="accent6"/>
          </a:solidFill>
          <a:ln w="9525" cap="flat">
            <a:noFill/>
            <a:prstDash val="solid"/>
            <a:miter/>
          </a:ln>
        </p:spPr>
        <p:txBody>
          <a:bodyPr rtlCol="0" anchor="ctr"/>
          <a:lstStyle/>
          <a:p>
            <a:endParaRPr lang="vi-VN"/>
          </a:p>
        </p:txBody>
      </p:sp>
      <p:sp>
        <p:nvSpPr>
          <p:cNvPr id="9" name="Freeform: Shape 8"/>
          <p:cNvSpPr/>
          <p:nvPr/>
        </p:nvSpPr>
        <p:spPr>
          <a:xfrm>
            <a:off x="9286784" y="1146572"/>
            <a:ext cx="308760" cy="420052"/>
          </a:xfrm>
          <a:custGeom>
            <a:avLst/>
            <a:gdLst>
              <a:gd name="connsiteX0" fmla="*/ 5519 w 117964"/>
              <a:gd name="connsiteY0" fmla="*/ 159597 h 160484"/>
              <a:gd name="connsiteX1" fmla="*/ 18168 w 117964"/>
              <a:gd name="connsiteY1" fmla="*/ 154967 h 160484"/>
              <a:gd name="connsiteX2" fmla="*/ 18169 w 117964"/>
              <a:gd name="connsiteY2" fmla="*/ 154965 h 160484"/>
              <a:gd name="connsiteX3" fmla="*/ 62821 w 117964"/>
              <a:gd name="connsiteY3" fmla="*/ 58743 h 160484"/>
              <a:gd name="connsiteX4" fmla="*/ 85626 w 117964"/>
              <a:gd name="connsiteY4" fmla="*/ 62375 h 160484"/>
              <a:gd name="connsiteX5" fmla="*/ 111615 w 117964"/>
              <a:gd name="connsiteY5" fmla="*/ 57734 h 160484"/>
              <a:gd name="connsiteX6" fmla="*/ 117416 w 117964"/>
              <a:gd name="connsiteY6" fmla="*/ 45576 h 160484"/>
              <a:gd name="connsiteX7" fmla="*/ 105258 w 117964"/>
              <a:gd name="connsiteY7" fmla="*/ 39775 h 160484"/>
              <a:gd name="connsiteX8" fmla="*/ 105067 w 117964"/>
              <a:gd name="connsiteY8" fmla="*/ 39846 h 160484"/>
              <a:gd name="connsiteX9" fmla="*/ 70926 w 117964"/>
              <a:gd name="connsiteY9" fmla="*/ 41275 h 160484"/>
              <a:gd name="connsiteX10" fmla="*/ 80436 w 117964"/>
              <a:gd name="connsiteY10" fmla="*/ 20782 h 160484"/>
              <a:gd name="connsiteX11" fmla="*/ 75803 w 117964"/>
              <a:gd name="connsiteY11" fmla="*/ 8131 h 160484"/>
              <a:gd name="connsiteX12" fmla="*/ 63153 w 117964"/>
              <a:gd name="connsiteY12" fmla="*/ 12763 h 160484"/>
              <a:gd name="connsiteX13" fmla="*/ 53676 w 117964"/>
              <a:gd name="connsiteY13" fmla="*/ 33187 h 160484"/>
              <a:gd name="connsiteX14" fmla="*/ 32699 w 117964"/>
              <a:gd name="connsiteY14" fmla="*/ 6257 h 160484"/>
              <a:gd name="connsiteX15" fmla="*/ 20476 w 117964"/>
              <a:gd name="connsiteY15" fmla="*/ 583 h 160484"/>
              <a:gd name="connsiteX16" fmla="*/ 14802 w 117964"/>
              <a:gd name="connsiteY16" fmla="*/ 12805 h 160484"/>
              <a:gd name="connsiteX17" fmla="*/ 45549 w 117964"/>
              <a:gd name="connsiteY17" fmla="*/ 50709 h 160484"/>
              <a:gd name="connsiteX18" fmla="*/ 887 w 117964"/>
              <a:gd name="connsiteY18" fmla="*/ 146947 h 160484"/>
              <a:gd name="connsiteX19" fmla="*/ 5518 w 117964"/>
              <a:gd name="connsiteY19" fmla="*/ 159596 h 160484"/>
              <a:gd name="connsiteX20" fmla="*/ 5519 w 117964"/>
              <a:gd name="connsiteY20" fmla="*/ 159597 h 16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964" h="160484">
                <a:moveTo>
                  <a:pt x="5519" y="159597"/>
                </a:moveTo>
                <a:cubicBezTo>
                  <a:pt x="10291" y="161812"/>
                  <a:pt x="15954" y="159738"/>
                  <a:pt x="18168" y="154967"/>
                </a:cubicBezTo>
                <a:cubicBezTo>
                  <a:pt x="18169" y="154966"/>
                  <a:pt x="18169" y="154966"/>
                  <a:pt x="18169" y="154965"/>
                </a:cubicBezTo>
                <a:lnTo>
                  <a:pt x="62821" y="58743"/>
                </a:lnTo>
                <a:cubicBezTo>
                  <a:pt x="70188" y="61128"/>
                  <a:pt x="77883" y="62353"/>
                  <a:pt x="85626" y="62375"/>
                </a:cubicBezTo>
                <a:cubicBezTo>
                  <a:pt x="94495" y="62366"/>
                  <a:pt x="103292" y="60795"/>
                  <a:pt x="111615" y="57734"/>
                </a:cubicBezTo>
                <a:cubicBezTo>
                  <a:pt x="116574" y="55978"/>
                  <a:pt x="119172" y="50536"/>
                  <a:pt x="117416" y="45576"/>
                </a:cubicBezTo>
                <a:cubicBezTo>
                  <a:pt x="115661" y="40617"/>
                  <a:pt x="110218" y="38020"/>
                  <a:pt x="105258" y="39775"/>
                </a:cubicBezTo>
                <a:cubicBezTo>
                  <a:pt x="105195" y="39798"/>
                  <a:pt x="105131" y="39822"/>
                  <a:pt x="105067" y="39846"/>
                </a:cubicBezTo>
                <a:cubicBezTo>
                  <a:pt x="94113" y="43869"/>
                  <a:pt x="82177" y="44369"/>
                  <a:pt x="70926" y="41275"/>
                </a:cubicBezTo>
                <a:lnTo>
                  <a:pt x="80436" y="20782"/>
                </a:lnTo>
                <a:cubicBezTo>
                  <a:pt x="82651" y="16009"/>
                  <a:pt x="80576" y="10345"/>
                  <a:pt x="75803" y="8131"/>
                </a:cubicBezTo>
                <a:cubicBezTo>
                  <a:pt x="71031" y="5917"/>
                  <a:pt x="65368" y="7990"/>
                  <a:pt x="63153" y="12763"/>
                </a:cubicBezTo>
                <a:lnTo>
                  <a:pt x="53676" y="33187"/>
                </a:lnTo>
                <a:cubicBezTo>
                  <a:pt x="44047" y="26617"/>
                  <a:pt x="36712" y="17201"/>
                  <a:pt x="32699" y="6257"/>
                </a:cubicBezTo>
                <a:cubicBezTo>
                  <a:pt x="30891" y="1315"/>
                  <a:pt x="25418" y="-1226"/>
                  <a:pt x="20476" y="583"/>
                </a:cubicBezTo>
                <a:cubicBezTo>
                  <a:pt x="15535" y="2391"/>
                  <a:pt x="12995" y="7864"/>
                  <a:pt x="14802" y="12805"/>
                </a:cubicBezTo>
                <a:cubicBezTo>
                  <a:pt x="20532" y="28519"/>
                  <a:pt x="31356" y="41862"/>
                  <a:pt x="45549" y="50709"/>
                </a:cubicBezTo>
                <a:lnTo>
                  <a:pt x="887" y="146947"/>
                </a:lnTo>
                <a:cubicBezTo>
                  <a:pt x="-1327" y="151719"/>
                  <a:pt x="746" y="157382"/>
                  <a:pt x="5518" y="159596"/>
                </a:cubicBezTo>
                <a:cubicBezTo>
                  <a:pt x="5518" y="159597"/>
                  <a:pt x="5519" y="159597"/>
                  <a:pt x="5519" y="159597"/>
                </a:cubicBezTo>
                <a:close/>
              </a:path>
            </a:pathLst>
          </a:custGeom>
          <a:solidFill>
            <a:schemeClr val="accent6"/>
          </a:solidFill>
          <a:ln w="9525" cap="flat">
            <a:noFill/>
            <a:prstDash val="solid"/>
            <a:miter/>
          </a:ln>
        </p:spPr>
        <p:txBody>
          <a:bodyPr rtlCol="0" anchor="ctr"/>
          <a:lstStyle/>
          <a:p>
            <a:endParaRPr lang="vi-VN"/>
          </a:p>
        </p:txBody>
      </p:sp>
      <p:sp>
        <p:nvSpPr>
          <p:cNvPr id="10" name="Freeform: Shape 9"/>
          <p:cNvSpPr/>
          <p:nvPr/>
        </p:nvSpPr>
        <p:spPr>
          <a:xfrm>
            <a:off x="9640205" y="1158389"/>
            <a:ext cx="397192" cy="328804"/>
          </a:xfrm>
          <a:custGeom>
            <a:avLst/>
            <a:gdLst>
              <a:gd name="connsiteX0" fmla="*/ 144420 w 151750"/>
              <a:gd name="connsiteY0" fmla="*/ 79835 h 125622"/>
              <a:gd name="connsiteX1" fmla="*/ 115215 w 151750"/>
              <a:gd name="connsiteY1" fmla="*/ 62164 h 125622"/>
              <a:gd name="connsiteX2" fmla="*/ 134375 w 151750"/>
              <a:gd name="connsiteY2" fmla="*/ 50353 h 125622"/>
              <a:gd name="connsiteX3" fmla="*/ 137492 w 151750"/>
              <a:gd name="connsiteY3" fmla="*/ 37247 h 125622"/>
              <a:gd name="connsiteX4" fmla="*/ 124385 w 151750"/>
              <a:gd name="connsiteY4" fmla="*/ 34130 h 125622"/>
              <a:gd name="connsiteX5" fmla="*/ 105152 w 151750"/>
              <a:gd name="connsiteY5" fmla="*/ 45983 h 125622"/>
              <a:gd name="connsiteX6" fmla="*/ 102564 w 151750"/>
              <a:gd name="connsiteY6" fmla="*/ 11913 h 125622"/>
              <a:gd name="connsiteX7" fmla="*/ 95729 w 151750"/>
              <a:gd name="connsiteY7" fmla="*/ 306 h 125622"/>
              <a:gd name="connsiteX8" fmla="*/ 84121 w 151750"/>
              <a:gd name="connsiteY8" fmla="*/ 7141 h 125622"/>
              <a:gd name="connsiteX9" fmla="*/ 84035 w 151750"/>
              <a:gd name="connsiteY9" fmla="*/ 7504 h 125622"/>
              <a:gd name="connsiteX10" fmla="*/ 88776 w 151750"/>
              <a:gd name="connsiteY10" fmla="*/ 56074 h 125622"/>
              <a:gd name="connsiteX11" fmla="*/ 4532 w 151750"/>
              <a:gd name="connsiteY11" fmla="*/ 107985 h 125622"/>
              <a:gd name="connsiteX12" fmla="*/ 1416 w 151750"/>
              <a:gd name="connsiteY12" fmla="*/ 121091 h 125622"/>
              <a:gd name="connsiteX13" fmla="*/ 14522 w 151750"/>
              <a:gd name="connsiteY13" fmla="*/ 124207 h 125622"/>
              <a:gd name="connsiteX14" fmla="*/ 98768 w 151750"/>
              <a:gd name="connsiteY14" fmla="*/ 72296 h 125622"/>
              <a:gd name="connsiteX15" fmla="*/ 140011 w 151750"/>
              <a:gd name="connsiteY15" fmla="*/ 98371 h 125622"/>
              <a:gd name="connsiteX16" fmla="*/ 142225 w 151750"/>
              <a:gd name="connsiteY16" fmla="*/ 98626 h 125622"/>
              <a:gd name="connsiteX17" fmla="*/ 151751 w 151750"/>
              <a:gd name="connsiteY17" fmla="*/ 89102 h 125622"/>
              <a:gd name="connsiteX18" fmla="*/ 144420 w 151750"/>
              <a:gd name="connsiteY18" fmla="*/ 79832 h 1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750" h="125622">
                <a:moveTo>
                  <a:pt x="144420" y="79835"/>
                </a:moveTo>
                <a:cubicBezTo>
                  <a:pt x="133081" y="77135"/>
                  <a:pt x="122869" y="70957"/>
                  <a:pt x="115215" y="62164"/>
                </a:cubicBezTo>
                <a:lnTo>
                  <a:pt x="134375" y="50353"/>
                </a:lnTo>
                <a:cubicBezTo>
                  <a:pt x="138855" y="47595"/>
                  <a:pt x="140250" y="41726"/>
                  <a:pt x="137492" y="37247"/>
                </a:cubicBezTo>
                <a:cubicBezTo>
                  <a:pt x="134733" y="32767"/>
                  <a:pt x="128865" y="31372"/>
                  <a:pt x="124385" y="34130"/>
                </a:cubicBezTo>
                <a:lnTo>
                  <a:pt x="105152" y="45983"/>
                </a:lnTo>
                <a:cubicBezTo>
                  <a:pt x="100753" y="35175"/>
                  <a:pt x="99848" y="23261"/>
                  <a:pt x="102564" y="11913"/>
                </a:cubicBezTo>
                <a:cubicBezTo>
                  <a:pt x="103881" y="6820"/>
                  <a:pt x="100821" y="1624"/>
                  <a:pt x="95729" y="306"/>
                </a:cubicBezTo>
                <a:cubicBezTo>
                  <a:pt x="90635" y="-1012"/>
                  <a:pt x="85439" y="2049"/>
                  <a:pt x="84121" y="7141"/>
                </a:cubicBezTo>
                <a:cubicBezTo>
                  <a:pt x="84090" y="7262"/>
                  <a:pt x="84061" y="7383"/>
                  <a:pt x="84035" y="7504"/>
                </a:cubicBezTo>
                <a:cubicBezTo>
                  <a:pt x="80139" y="23769"/>
                  <a:pt x="81808" y="40870"/>
                  <a:pt x="88776" y="56074"/>
                </a:cubicBezTo>
                <a:lnTo>
                  <a:pt x="4532" y="107985"/>
                </a:lnTo>
                <a:cubicBezTo>
                  <a:pt x="53" y="110744"/>
                  <a:pt x="-1343" y="116612"/>
                  <a:pt x="1416" y="121091"/>
                </a:cubicBezTo>
                <a:cubicBezTo>
                  <a:pt x="4175" y="125570"/>
                  <a:pt x="10043" y="126966"/>
                  <a:pt x="14522" y="124207"/>
                </a:cubicBezTo>
                <a:lnTo>
                  <a:pt x="98768" y="72296"/>
                </a:lnTo>
                <a:cubicBezTo>
                  <a:pt x="109217" y="85351"/>
                  <a:pt x="123737" y="94530"/>
                  <a:pt x="140011" y="98371"/>
                </a:cubicBezTo>
                <a:cubicBezTo>
                  <a:pt x="140737" y="98539"/>
                  <a:pt x="141480" y="98625"/>
                  <a:pt x="142225" y="98626"/>
                </a:cubicBezTo>
                <a:cubicBezTo>
                  <a:pt x="147485" y="98627"/>
                  <a:pt x="151751" y="94363"/>
                  <a:pt x="151751" y="89102"/>
                </a:cubicBezTo>
                <a:cubicBezTo>
                  <a:pt x="151752" y="84686"/>
                  <a:pt x="148717" y="80849"/>
                  <a:pt x="144420" y="79832"/>
                </a:cubicBezTo>
                <a:close/>
              </a:path>
            </a:pathLst>
          </a:custGeom>
          <a:solidFill>
            <a:schemeClr val="accent6"/>
          </a:solidFill>
          <a:ln w="9525" cap="flat">
            <a:noFill/>
            <a:prstDash val="solid"/>
            <a:miter/>
          </a:ln>
        </p:spPr>
        <p:txBody>
          <a:bodyPr rtlCol="0" anchor="ctr"/>
          <a:lstStyle/>
          <a:p>
            <a:endParaRPr lang="vi-VN"/>
          </a:p>
        </p:txBody>
      </p:sp>
      <p:sp>
        <p:nvSpPr>
          <p:cNvPr id="13" name="Freeform: Shape 12"/>
          <p:cNvSpPr/>
          <p:nvPr/>
        </p:nvSpPr>
        <p:spPr>
          <a:xfrm>
            <a:off x="10213336" y="989331"/>
            <a:ext cx="356695" cy="365110"/>
          </a:xfrm>
          <a:custGeom>
            <a:avLst/>
            <a:gdLst>
              <a:gd name="connsiteX0" fmla="*/ 126465 w 136278"/>
              <a:gd name="connsiteY0" fmla="*/ 63914 h 139493"/>
              <a:gd name="connsiteX1" fmla="*/ 93615 w 136278"/>
              <a:gd name="connsiteY1" fmla="*/ 54518 h 139493"/>
              <a:gd name="connsiteX2" fmla="*/ 109099 w 136278"/>
              <a:gd name="connsiteY2" fmla="*/ 38064 h 139493"/>
              <a:gd name="connsiteX3" fmla="*/ 108691 w 136278"/>
              <a:gd name="connsiteY3" fmla="*/ 24597 h 139493"/>
              <a:gd name="connsiteX4" fmla="*/ 95223 w 136278"/>
              <a:gd name="connsiteY4" fmla="*/ 25005 h 139493"/>
              <a:gd name="connsiteX5" fmla="*/ 79735 w 136278"/>
              <a:gd name="connsiteY5" fmla="*/ 41462 h 139493"/>
              <a:gd name="connsiteX6" fmla="*/ 68362 w 136278"/>
              <a:gd name="connsiteY6" fmla="*/ 9241 h 139493"/>
              <a:gd name="connsiteX7" fmla="*/ 58549 w 136278"/>
              <a:gd name="connsiteY7" fmla="*/ 4 h 139493"/>
              <a:gd name="connsiteX8" fmla="*/ 49312 w 136278"/>
              <a:gd name="connsiteY8" fmla="*/ 9818 h 139493"/>
              <a:gd name="connsiteX9" fmla="*/ 66544 w 136278"/>
              <a:gd name="connsiteY9" fmla="*/ 55475 h 139493"/>
              <a:gd name="connsiteX10" fmla="*/ 2589 w 136278"/>
              <a:gd name="connsiteY10" fmla="*/ 123434 h 139493"/>
              <a:gd name="connsiteX11" fmla="*/ 2999 w 136278"/>
              <a:gd name="connsiteY11" fmla="*/ 136904 h 139493"/>
              <a:gd name="connsiteX12" fmla="*/ 16469 w 136278"/>
              <a:gd name="connsiteY12" fmla="*/ 136495 h 139493"/>
              <a:gd name="connsiteX13" fmla="*/ 80423 w 136278"/>
              <a:gd name="connsiteY13" fmla="*/ 68536 h 139493"/>
              <a:gd name="connsiteX14" fmla="*/ 124695 w 136278"/>
              <a:gd name="connsiteY14" fmla="*/ 82996 h 139493"/>
              <a:gd name="connsiteX15" fmla="*/ 127039 w 136278"/>
              <a:gd name="connsiteY15" fmla="*/ 82959 h 139493"/>
              <a:gd name="connsiteX16" fmla="*/ 136274 w 136278"/>
              <a:gd name="connsiteY16" fmla="*/ 73150 h 139493"/>
              <a:gd name="connsiteX17" fmla="*/ 126465 w 136278"/>
              <a:gd name="connsiteY17" fmla="*/ 63914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278" h="139493">
                <a:moveTo>
                  <a:pt x="126465" y="63914"/>
                </a:moveTo>
                <a:cubicBezTo>
                  <a:pt x="114803" y="64285"/>
                  <a:pt x="103317" y="60999"/>
                  <a:pt x="93615" y="54518"/>
                </a:cubicBezTo>
                <a:lnTo>
                  <a:pt x="109099" y="38064"/>
                </a:lnTo>
                <a:cubicBezTo>
                  <a:pt x="112705" y="34233"/>
                  <a:pt x="112522" y="28203"/>
                  <a:pt x="108691" y="24597"/>
                </a:cubicBezTo>
                <a:cubicBezTo>
                  <a:pt x="104859" y="20990"/>
                  <a:pt x="98829" y="21173"/>
                  <a:pt x="95223" y="25005"/>
                </a:cubicBezTo>
                <a:lnTo>
                  <a:pt x="79735" y="41462"/>
                </a:lnTo>
                <a:cubicBezTo>
                  <a:pt x="72678" y="32170"/>
                  <a:pt x="68701" y="20904"/>
                  <a:pt x="68362" y="9241"/>
                </a:cubicBezTo>
                <a:cubicBezTo>
                  <a:pt x="68203" y="3980"/>
                  <a:pt x="63809" y="-155"/>
                  <a:pt x="58549" y="4"/>
                </a:cubicBezTo>
                <a:cubicBezTo>
                  <a:pt x="53288" y="164"/>
                  <a:pt x="49153" y="4558"/>
                  <a:pt x="49312" y="9818"/>
                </a:cubicBezTo>
                <a:cubicBezTo>
                  <a:pt x="49796" y="26534"/>
                  <a:pt x="55863" y="42607"/>
                  <a:pt x="66544" y="55475"/>
                </a:cubicBezTo>
                <a:lnTo>
                  <a:pt x="2589" y="123434"/>
                </a:lnTo>
                <a:cubicBezTo>
                  <a:pt x="-1017" y="127267"/>
                  <a:pt x="-834" y="133298"/>
                  <a:pt x="2999" y="136904"/>
                </a:cubicBezTo>
                <a:cubicBezTo>
                  <a:pt x="6832" y="140511"/>
                  <a:pt x="12863" y="140328"/>
                  <a:pt x="16469" y="136495"/>
                </a:cubicBezTo>
                <a:lnTo>
                  <a:pt x="80423" y="68536"/>
                </a:lnTo>
                <a:cubicBezTo>
                  <a:pt x="93266" y="77944"/>
                  <a:pt x="108775" y="83009"/>
                  <a:pt x="124695" y="82996"/>
                </a:cubicBezTo>
                <a:cubicBezTo>
                  <a:pt x="125476" y="82996"/>
                  <a:pt x="126257" y="82981"/>
                  <a:pt x="127039" y="82959"/>
                </a:cubicBezTo>
                <a:cubicBezTo>
                  <a:pt x="132298" y="82800"/>
                  <a:pt x="136433" y="78409"/>
                  <a:pt x="136274" y="73150"/>
                </a:cubicBezTo>
                <a:cubicBezTo>
                  <a:pt x="136115" y="67890"/>
                  <a:pt x="131724" y="63756"/>
                  <a:pt x="126465" y="63914"/>
                </a:cubicBezTo>
                <a:close/>
              </a:path>
            </a:pathLst>
          </a:custGeom>
          <a:solidFill>
            <a:schemeClr val="accent6"/>
          </a:solidFill>
          <a:ln w="9525" cap="flat">
            <a:noFill/>
            <a:prstDash val="solid"/>
            <a:miter/>
          </a:ln>
        </p:spPr>
        <p:txBody>
          <a:bodyPr rtlCol="0" anchor="ctr"/>
          <a:lstStyle/>
          <a:p>
            <a:endParaRPr lang="vi-VN"/>
          </a:p>
        </p:txBody>
      </p:sp>
      <p:sp>
        <p:nvSpPr>
          <p:cNvPr id="14" name="Freeform: Shape 13"/>
          <p:cNvSpPr/>
          <p:nvPr/>
        </p:nvSpPr>
        <p:spPr>
          <a:xfrm>
            <a:off x="8439383" y="2074278"/>
            <a:ext cx="381055" cy="385984"/>
          </a:xfrm>
          <a:custGeom>
            <a:avLst/>
            <a:gdLst>
              <a:gd name="connsiteX0" fmla="*/ 40438 w 145585"/>
              <a:gd name="connsiteY0" fmla="*/ 121938 h 147468"/>
              <a:gd name="connsiteX1" fmla="*/ 56154 w 145585"/>
              <a:gd name="connsiteY1" fmla="*/ 105712 h 147468"/>
              <a:gd name="connsiteX2" fmla="*/ 67058 w 145585"/>
              <a:gd name="connsiteY2" fmla="*/ 138097 h 147468"/>
              <a:gd name="connsiteX3" fmla="*/ 76583 w 145585"/>
              <a:gd name="connsiteY3" fmla="*/ 147469 h 147468"/>
              <a:gd name="connsiteX4" fmla="*/ 76733 w 145585"/>
              <a:gd name="connsiteY4" fmla="*/ 147469 h 147468"/>
              <a:gd name="connsiteX5" fmla="*/ 86108 w 145585"/>
              <a:gd name="connsiteY5" fmla="*/ 137797 h 147468"/>
              <a:gd name="connsiteX6" fmla="*/ 86108 w 145585"/>
              <a:gd name="connsiteY6" fmla="*/ 137790 h 147468"/>
              <a:gd name="connsiteX7" fmla="*/ 69535 w 145585"/>
              <a:gd name="connsiteY7" fmla="*/ 91899 h 147468"/>
              <a:gd name="connsiteX8" fmla="*/ 142903 w 145585"/>
              <a:gd name="connsiteY8" fmla="*/ 16156 h 147468"/>
              <a:gd name="connsiteX9" fmla="*/ 142685 w 145585"/>
              <a:gd name="connsiteY9" fmla="*/ 2682 h 147468"/>
              <a:gd name="connsiteX10" fmla="*/ 129211 w 145585"/>
              <a:gd name="connsiteY10" fmla="*/ 2901 h 147468"/>
              <a:gd name="connsiteX11" fmla="*/ 55846 w 145585"/>
              <a:gd name="connsiteY11" fmla="*/ 78638 h 147468"/>
              <a:gd name="connsiteX12" fmla="*/ 10689 w 145585"/>
              <a:gd name="connsiteY12" fmla="*/ 63521 h 147468"/>
              <a:gd name="connsiteX13" fmla="*/ 9451 w 145585"/>
              <a:gd name="connsiteY13" fmla="*/ 63531 h 147468"/>
              <a:gd name="connsiteX14" fmla="*/ 0 w 145585"/>
              <a:gd name="connsiteY14" fmla="*/ 73130 h 147468"/>
              <a:gd name="connsiteX15" fmla="*/ 9600 w 145585"/>
              <a:gd name="connsiteY15" fmla="*/ 82581 h 147468"/>
              <a:gd name="connsiteX16" fmla="*/ 9748 w 145585"/>
              <a:gd name="connsiteY16" fmla="*/ 82581 h 147468"/>
              <a:gd name="connsiteX17" fmla="*/ 42479 w 145585"/>
              <a:gd name="connsiteY17" fmla="*/ 92436 h 147468"/>
              <a:gd name="connsiteX18" fmla="*/ 26743 w 145585"/>
              <a:gd name="connsiteY18" fmla="*/ 108681 h 147468"/>
              <a:gd name="connsiteX19" fmla="*/ 26962 w 145585"/>
              <a:gd name="connsiteY19" fmla="*/ 122157 h 147468"/>
              <a:gd name="connsiteX20" fmla="*/ 40438 w 145585"/>
              <a:gd name="connsiteY20" fmla="*/ 121938 h 1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585" h="147468">
                <a:moveTo>
                  <a:pt x="40438" y="121938"/>
                </a:moveTo>
                <a:lnTo>
                  <a:pt x="56154" y="105712"/>
                </a:lnTo>
                <a:cubicBezTo>
                  <a:pt x="63075" y="115108"/>
                  <a:pt x="66887" y="126430"/>
                  <a:pt x="67058" y="138097"/>
                </a:cubicBezTo>
                <a:cubicBezTo>
                  <a:pt x="67142" y="143298"/>
                  <a:pt x="71382" y="147470"/>
                  <a:pt x="76583" y="147469"/>
                </a:cubicBezTo>
                <a:lnTo>
                  <a:pt x="76733" y="147469"/>
                </a:lnTo>
                <a:cubicBezTo>
                  <a:pt x="81992" y="147387"/>
                  <a:pt x="86190" y="143057"/>
                  <a:pt x="86108" y="137797"/>
                </a:cubicBezTo>
                <a:cubicBezTo>
                  <a:pt x="86108" y="137794"/>
                  <a:pt x="86108" y="137792"/>
                  <a:pt x="86108" y="137790"/>
                </a:cubicBezTo>
                <a:cubicBezTo>
                  <a:pt x="85863" y="121072"/>
                  <a:pt x="80028" y="104916"/>
                  <a:pt x="69535" y="91899"/>
                </a:cubicBezTo>
                <a:lnTo>
                  <a:pt x="142903" y="16156"/>
                </a:lnTo>
                <a:cubicBezTo>
                  <a:pt x="146563" y="12375"/>
                  <a:pt x="146465" y="6343"/>
                  <a:pt x="142685" y="2682"/>
                </a:cubicBezTo>
                <a:cubicBezTo>
                  <a:pt x="138903" y="-977"/>
                  <a:pt x="132871" y="-880"/>
                  <a:pt x="129211" y="2901"/>
                </a:cubicBezTo>
                <a:lnTo>
                  <a:pt x="55846" y="78638"/>
                </a:lnTo>
                <a:cubicBezTo>
                  <a:pt x="42843" y="68813"/>
                  <a:pt x="26987" y="63505"/>
                  <a:pt x="10689" y="63521"/>
                </a:cubicBezTo>
                <a:cubicBezTo>
                  <a:pt x="10270" y="63521"/>
                  <a:pt x="9861" y="63526"/>
                  <a:pt x="9451" y="63531"/>
                </a:cubicBezTo>
                <a:cubicBezTo>
                  <a:pt x="4191" y="63572"/>
                  <a:pt x="-41" y="67869"/>
                  <a:pt x="0" y="73130"/>
                </a:cubicBezTo>
                <a:cubicBezTo>
                  <a:pt x="41" y="78391"/>
                  <a:pt x="4339" y="82622"/>
                  <a:pt x="9600" y="82581"/>
                </a:cubicBezTo>
                <a:lnTo>
                  <a:pt x="9748" y="82581"/>
                </a:lnTo>
                <a:cubicBezTo>
                  <a:pt x="21428" y="82311"/>
                  <a:pt x="32890" y="85763"/>
                  <a:pt x="42479" y="92436"/>
                </a:cubicBezTo>
                <a:lnTo>
                  <a:pt x="26743" y="108681"/>
                </a:lnTo>
                <a:cubicBezTo>
                  <a:pt x="23082" y="112462"/>
                  <a:pt x="23180" y="118497"/>
                  <a:pt x="26962" y="122157"/>
                </a:cubicBezTo>
                <a:cubicBezTo>
                  <a:pt x="30743" y="125817"/>
                  <a:pt x="36777" y="125719"/>
                  <a:pt x="40438" y="121938"/>
                </a:cubicBezTo>
                <a:close/>
              </a:path>
            </a:pathLst>
          </a:custGeom>
          <a:solidFill>
            <a:schemeClr val="accent6"/>
          </a:solidFill>
          <a:ln w="9525" cap="flat">
            <a:noFill/>
            <a:prstDash val="solid"/>
            <a:miter/>
          </a:ln>
        </p:spPr>
        <p:txBody>
          <a:bodyPr rtlCol="0" anchor="ctr"/>
          <a:lstStyle/>
          <a:p>
            <a:endParaRPr lang="vi-VN"/>
          </a:p>
        </p:txBody>
      </p:sp>
      <p:sp>
        <p:nvSpPr>
          <p:cNvPr id="15" name="Freeform: Shape 14"/>
          <p:cNvSpPr/>
          <p:nvPr/>
        </p:nvSpPr>
        <p:spPr>
          <a:xfrm>
            <a:off x="8339395" y="1892067"/>
            <a:ext cx="425834" cy="287781"/>
          </a:xfrm>
          <a:custGeom>
            <a:avLst/>
            <a:gdLst>
              <a:gd name="connsiteX0" fmla="*/ 41348 w 162693"/>
              <a:gd name="connsiteY0" fmla="*/ 105477 h 109949"/>
              <a:gd name="connsiteX1" fmla="*/ 52430 w 162693"/>
              <a:gd name="connsiteY1" fmla="*/ 57956 h 109949"/>
              <a:gd name="connsiteX2" fmla="*/ 155189 w 162693"/>
              <a:gd name="connsiteY2" fmla="*/ 34366 h 109949"/>
              <a:gd name="connsiteX3" fmla="*/ 162474 w 162693"/>
              <a:gd name="connsiteY3" fmla="*/ 23036 h 109949"/>
              <a:gd name="connsiteX4" fmla="*/ 151144 w 162693"/>
              <a:gd name="connsiteY4" fmla="*/ 15750 h 109949"/>
              <a:gd name="connsiteX5" fmla="*/ 150928 w 162693"/>
              <a:gd name="connsiteY5" fmla="*/ 15799 h 109949"/>
              <a:gd name="connsiteX6" fmla="*/ 48167 w 162693"/>
              <a:gd name="connsiteY6" fmla="*/ 39391 h 109949"/>
              <a:gd name="connsiteX7" fmla="*/ 17457 w 162693"/>
              <a:gd name="connsiteY7" fmla="*/ 1456 h 109949"/>
              <a:gd name="connsiteX8" fmla="*/ 4323 w 162693"/>
              <a:gd name="connsiteY8" fmla="*/ 4469 h 109949"/>
              <a:gd name="connsiteX9" fmla="*/ 7337 w 162693"/>
              <a:gd name="connsiteY9" fmla="*/ 17604 h 109949"/>
              <a:gd name="connsiteX10" fmla="*/ 29340 w 162693"/>
              <a:gd name="connsiteY10" fmla="*/ 43712 h 109949"/>
              <a:gd name="connsiteX11" fmla="*/ 7394 w 162693"/>
              <a:gd name="connsiteY11" fmla="*/ 48750 h 109949"/>
              <a:gd name="connsiteX12" fmla="*/ 244 w 162693"/>
              <a:gd name="connsiteY12" fmla="*/ 60166 h 109949"/>
              <a:gd name="connsiteX13" fmla="*/ 9515 w 162693"/>
              <a:gd name="connsiteY13" fmla="*/ 67558 h 109949"/>
              <a:gd name="connsiteX14" fmla="*/ 11655 w 162693"/>
              <a:gd name="connsiteY14" fmla="*/ 67317 h 109949"/>
              <a:gd name="connsiteX15" fmla="*/ 33677 w 162693"/>
              <a:gd name="connsiteY15" fmla="*/ 62261 h 109949"/>
              <a:gd name="connsiteX16" fmla="*/ 25200 w 162693"/>
              <a:gd name="connsiteY16" fmla="*/ 95367 h 109949"/>
              <a:gd name="connsiteX17" fmla="*/ 28219 w 162693"/>
              <a:gd name="connsiteY17" fmla="*/ 108496 h 109949"/>
              <a:gd name="connsiteX18" fmla="*/ 41348 w 162693"/>
              <a:gd name="connsiteY18" fmla="*/ 105477 h 10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693" h="109949">
                <a:moveTo>
                  <a:pt x="41348" y="105477"/>
                </a:moveTo>
                <a:cubicBezTo>
                  <a:pt x="50244" y="91318"/>
                  <a:pt x="54145" y="74590"/>
                  <a:pt x="52430" y="57956"/>
                </a:cubicBezTo>
                <a:lnTo>
                  <a:pt x="155189" y="34366"/>
                </a:lnTo>
                <a:cubicBezTo>
                  <a:pt x="160329" y="33248"/>
                  <a:pt x="163592" y="28176"/>
                  <a:pt x="162474" y="23036"/>
                </a:cubicBezTo>
                <a:cubicBezTo>
                  <a:pt x="161357" y="17895"/>
                  <a:pt x="156285" y="14633"/>
                  <a:pt x="151144" y="15750"/>
                </a:cubicBezTo>
                <a:cubicBezTo>
                  <a:pt x="151072" y="15765"/>
                  <a:pt x="151000" y="15782"/>
                  <a:pt x="150928" y="15799"/>
                </a:cubicBezTo>
                <a:lnTo>
                  <a:pt x="48167" y="39391"/>
                </a:lnTo>
                <a:cubicBezTo>
                  <a:pt x="42454" y="23671"/>
                  <a:pt x="31643" y="10317"/>
                  <a:pt x="17457" y="1456"/>
                </a:cubicBezTo>
                <a:cubicBezTo>
                  <a:pt x="12998" y="-1339"/>
                  <a:pt x="7118" y="11"/>
                  <a:pt x="4323" y="4469"/>
                </a:cubicBezTo>
                <a:cubicBezTo>
                  <a:pt x="1528" y="8928"/>
                  <a:pt x="2878" y="14809"/>
                  <a:pt x="7337" y="17604"/>
                </a:cubicBezTo>
                <a:cubicBezTo>
                  <a:pt x="17216" y="23797"/>
                  <a:pt x="24910" y="32926"/>
                  <a:pt x="29340" y="43712"/>
                </a:cubicBezTo>
                <a:lnTo>
                  <a:pt x="7394" y="48750"/>
                </a:lnTo>
                <a:cubicBezTo>
                  <a:pt x="2267" y="49929"/>
                  <a:pt x="-934" y="55040"/>
                  <a:pt x="244" y="60166"/>
                </a:cubicBezTo>
                <a:cubicBezTo>
                  <a:pt x="1237" y="64488"/>
                  <a:pt x="5081" y="67553"/>
                  <a:pt x="9515" y="67558"/>
                </a:cubicBezTo>
                <a:cubicBezTo>
                  <a:pt x="10235" y="67557"/>
                  <a:pt x="10953" y="67476"/>
                  <a:pt x="11655" y="67317"/>
                </a:cubicBezTo>
                <a:lnTo>
                  <a:pt x="33677" y="62261"/>
                </a:lnTo>
                <a:cubicBezTo>
                  <a:pt x="34371" y="73910"/>
                  <a:pt x="31407" y="85484"/>
                  <a:pt x="25200" y="95367"/>
                </a:cubicBezTo>
                <a:cubicBezTo>
                  <a:pt x="22408" y="99825"/>
                  <a:pt x="23759" y="105704"/>
                  <a:pt x="28219" y="108496"/>
                </a:cubicBezTo>
                <a:cubicBezTo>
                  <a:pt x="32678" y="111288"/>
                  <a:pt x="38556" y="109936"/>
                  <a:pt x="41348" y="105477"/>
                </a:cubicBezTo>
                <a:close/>
              </a:path>
            </a:pathLst>
          </a:custGeom>
          <a:solidFill>
            <a:schemeClr val="accent6"/>
          </a:solidFill>
          <a:ln w="9525" cap="flat">
            <a:noFill/>
            <a:prstDash val="solid"/>
            <a:miter/>
          </a:ln>
        </p:spPr>
        <p:txBody>
          <a:bodyPr rtlCol="0" anchor="ctr"/>
          <a:lstStyle/>
          <a:p>
            <a:endParaRPr lang="vi-VN"/>
          </a:p>
        </p:txBody>
      </p:sp>
      <p:sp>
        <p:nvSpPr>
          <p:cNvPr id="18" name="Freeform: Shape 17"/>
          <p:cNvSpPr/>
          <p:nvPr/>
        </p:nvSpPr>
        <p:spPr>
          <a:xfrm>
            <a:off x="8366048" y="1541879"/>
            <a:ext cx="420295" cy="281175"/>
          </a:xfrm>
          <a:custGeom>
            <a:avLst/>
            <a:gdLst>
              <a:gd name="connsiteX0" fmla="*/ 5343 w 160577"/>
              <a:gd name="connsiteY0" fmla="*/ 89339 h 107425"/>
              <a:gd name="connsiteX1" fmla="*/ 971 w 160577"/>
              <a:gd name="connsiteY1" fmla="*/ 102082 h 107425"/>
              <a:gd name="connsiteX2" fmla="*/ 13714 w 160577"/>
              <a:gd name="connsiteY2" fmla="*/ 106454 h 107425"/>
              <a:gd name="connsiteX3" fmla="*/ 48226 w 160577"/>
              <a:gd name="connsiteY3" fmla="*/ 71963 h 107425"/>
              <a:gd name="connsiteX4" fmla="*/ 147953 w 160577"/>
              <a:gd name="connsiteY4" fmla="*/ 106231 h 107425"/>
              <a:gd name="connsiteX5" fmla="*/ 160058 w 160577"/>
              <a:gd name="connsiteY5" fmla="*/ 100317 h 107425"/>
              <a:gd name="connsiteX6" fmla="*/ 154144 w 160577"/>
              <a:gd name="connsiteY6" fmla="*/ 88213 h 107425"/>
              <a:gd name="connsiteX7" fmla="*/ 54423 w 160577"/>
              <a:gd name="connsiteY7" fmla="*/ 53946 h 107425"/>
              <a:gd name="connsiteX8" fmla="*/ 48395 w 160577"/>
              <a:gd name="connsiteY8" fmla="*/ 5526 h 107425"/>
              <a:gd name="connsiteX9" fmla="*/ 35750 w 160577"/>
              <a:gd name="connsiteY9" fmla="*/ 884 h 107425"/>
              <a:gd name="connsiteX10" fmla="*/ 31108 w 160577"/>
              <a:gd name="connsiteY10" fmla="*/ 13529 h 107425"/>
              <a:gd name="connsiteX11" fmla="*/ 31278 w 160577"/>
              <a:gd name="connsiteY11" fmla="*/ 13877 h 107425"/>
              <a:gd name="connsiteX12" fmla="*/ 36231 w 160577"/>
              <a:gd name="connsiteY12" fmla="*/ 47691 h 107425"/>
              <a:gd name="connsiteX13" fmla="*/ 14856 w 160577"/>
              <a:gd name="connsiteY13" fmla="*/ 40346 h 107425"/>
              <a:gd name="connsiteX14" fmla="*/ 2751 w 160577"/>
              <a:gd name="connsiteY14" fmla="*/ 46259 h 107425"/>
              <a:gd name="connsiteX15" fmla="*/ 8664 w 160577"/>
              <a:gd name="connsiteY15" fmla="*/ 58364 h 107425"/>
              <a:gd name="connsiteX16" fmla="*/ 29964 w 160577"/>
              <a:gd name="connsiteY16" fmla="*/ 65683 h 107425"/>
              <a:gd name="connsiteX17" fmla="*/ 5343 w 160577"/>
              <a:gd name="connsiteY17" fmla="*/ 89339 h 10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577" h="107425">
                <a:moveTo>
                  <a:pt x="5343" y="89339"/>
                </a:moveTo>
                <a:cubicBezTo>
                  <a:pt x="617" y="91651"/>
                  <a:pt x="-1341" y="97356"/>
                  <a:pt x="971" y="102082"/>
                </a:cubicBezTo>
                <a:cubicBezTo>
                  <a:pt x="3283" y="106809"/>
                  <a:pt x="8988" y="108766"/>
                  <a:pt x="13714" y="106454"/>
                </a:cubicBezTo>
                <a:cubicBezTo>
                  <a:pt x="28747" y="99134"/>
                  <a:pt x="40897" y="86992"/>
                  <a:pt x="48226" y="71963"/>
                </a:cubicBezTo>
                <a:lnTo>
                  <a:pt x="147953" y="106231"/>
                </a:lnTo>
                <a:cubicBezTo>
                  <a:pt x="152929" y="107940"/>
                  <a:pt x="158348" y="105292"/>
                  <a:pt x="160058" y="100317"/>
                </a:cubicBezTo>
                <a:cubicBezTo>
                  <a:pt x="161767" y="95342"/>
                  <a:pt x="159120" y="89923"/>
                  <a:pt x="154144" y="88213"/>
                </a:cubicBezTo>
                <a:lnTo>
                  <a:pt x="54423" y="53946"/>
                </a:lnTo>
                <a:cubicBezTo>
                  <a:pt x="57877" y="37586"/>
                  <a:pt x="55755" y="20540"/>
                  <a:pt x="48395" y="5526"/>
                </a:cubicBezTo>
                <a:cubicBezTo>
                  <a:pt x="46185" y="752"/>
                  <a:pt x="40523" y="-1327"/>
                  <a:pt x="35750" y="884"/>
                </a:cubicBezTo>
                <a:cubicBezTo>
                  <a:pt x="30976" y="3094"/>
                  <a:pt x="28898" y="8756"/>
                  <a:pt x="31108" y="13529"/>
                </a:cubicBezTo>
                <a:cubicBezTo>
                  <a:pt x="31162" y="13647"/>
                  <a:pt x="31219" y="13762"/>
                  <a:pt x="31278" y="13877"/>
                </a:cubicBezTo>
                <a:cubicBezTo>
                  <a:pt x="36408" y="24357"/>
                  <a:pt x="38140" y="36179"/>
                  <a:pt x="36231" y="47691"/>
                </a:cubicBezTo>
                <a:lnTo>
                  <a:pt x="14856" y="40346"/>
                </a:lnTo>
                <a:cubicBezTo>
                  <a:pt x="9880" y="38636"/>
                  <a:pt x="4461" y="41283"/>
                  <a:pt x="2751" y="46259"/>
                </a:cubicBezTo>
                <a:cubicBezTo>
                  <a:pt x="1042" y="51234"/>
                  <a:pt x="3689" y="56654"/>
                  <a:pt x="8664" y="58364"/>
                </a:cubicBezTo>
                <a:lnTo>
                  <a:pt x="29964" y="65683"/>
                </a:lnTo>
                <a:cubicBezTo>
                  <a:pt x="24424" y="75942"/>
                  <a:pt x="15816" y="84214"/>
                  <a:pt x="5343" y="89339"/>
                </a:cubicBezTo>
                <a:close/>
              </a:path>
            </a:pathLst>
          </a:custGeom>
          <a:solidFill>
            <a:schemeClr val="accent6"/>
          </a:solidFill>
          <a:ln w="9525" cap="flat">
            <a:noFill/>
            <a:prstDash val="solid"/>
            <a:miter/>
          </a:ln>
        </p:spPr>
        <p:txBody>
          <a:bodyPr rtlCol="0" anchor="ctr"/>
          <a:lstStyle/>
          <a:p>
            <a:endParaRPr lang="vi-VN"/>
          </a:p>
        </p:txBody>
      </p:sp>
      <p:sp>
        <p:nvSpPr>
          <p:cNvPr id="19" name="Freeform: Shape 18"/>
          <p:cNvSpPr/>
          <p:nvPr/>
        </p:nvSpPr>
        <p:spPr>
          <a:xfrm>
            <a:off x="9036044" y="2158653"/>
            <a:ext cx="294218" cy="434869"/>
          </a:xfrm>
          <a:custGeom>
            <a:avLst/>
            <a:gdLst>
              <a:gd name="connsiteX0" fmla="*/ 64446 w 112408"/>
              <a:gd name="connsiteY0" fmla="*/ 114371 h 166145"/>
              <a:gd name="connsiteX1" fmla="*/ 59291 w 112408"/>
              <a:gd name="connsiteY1" fmla="*/ 9056 h 166145"/>
              <a:gd name="connsiteX2" fmla="*/ 49311 w 112408"/>
              <a:gd name="connsiteY2" fmla="*/ 7 h 166145"/>
              <a:gd name="connsiteX3" fmla="*/ 40262 w 112408"/>
              <a:gd name="connsiteY3" fmla="*/ 9988 h 166145"/>
              <a:gd name="connsiteX4" fmla="*/ 45416 w 112408"/>
              <a:gd name="connsiteY4" fmla="*/ 115303 h 166145"/>
              <a:gd name="connsiteX5" fmla="*/ 2681 w 112408"/>
              <a:gd name="connsiteY5" fmla="*/ 138860 h 166145"/>
              <a:gd name="connsiteX6" fmla="*/ 2901 w 112408"/>
              <a:gd name="connsiteY6" fmla="*/ 152328 h 166145"/>
              <a:gd name="connsiteX7" fmla="*/ 16369 w 112408"/>
              <a:gd name="connsiteY7" fmla="*/ 152108 h 166145"/>
              <a:gd name="connsiteX8" fmla="*/ 16778 w 112408"/>
              <a:gd name="connsiteY8" fmla="*/ 151658 h 166145"/>
              <a:gd name="connsiteX9" fmla="*/ 46351 w 112408"/>
              <a:gd name="connsiteY9" fmla="*/ 134520 h 166145"/>
              <a:gd name="connsiteX10" fmla="*/ 47455 w 112408"/>
              <a:gd name="connsiteY10" fmla="*/ 157086 h 166145"/>
              <a:gd name="connsiteX11" fmla="*/ 56962 w 112408"/>
              <a:gd name="connsiteY11" fmla="*/ 166146 h 166145"/>
              <a:gd name="connsiteX12" fmla="*/ 57438 w 112408"/>
              <a:gd name="connsiteY12" fmla="*/ 166136 h 166145"/>
              <a:gd name="connsiteX13" fmla="*/ 66487 w 112408"/>
              <a:gd name="connsiteY13" fmla="*/ 156156 h 166145"/>
              <a:gd name="connsiteX14" fmla="*/ 65382 w 112408"/>
              <a:gd name="connsiteY14" fmla="*/ 133582 h 166145"/>
              <a:gd name="connsiteX15" fmla="*/ 96483 w 112408"/>
              <a:gd name="connsiteY15" fmla="*/ 147752 h 166145"/>
              <a:gd name="connsiteX16" fmla="*/ 109939 w 112408"/>
              <a:gd name="connsiteY16" fmla="*/ 147096 h 166145"/>
              <a:gd name="connsiteX17" fmla="*/ 109283 w 112408"/>
              <a:gd name="connsiteY17" fmla="*/ 133641 h 166145"/>
              <a:gd name="connsiteX18" fmla="*/ 64446 w 112408"/>
              <a:gd name="connsiteY18" fmla="*/ 114371 h 16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2408" h="166145">
                <a:moveTo>
                  <a:pt x="64446" y="114371"/>
                </a:moveTo>
                <a:lnTo>
                  <a:pt x="59291" y="9056"/>
                </a:lnTo>
                <a:cubicBezTo>
                  <a:pt x="58976" y="3828"/>
                  <a:pt x="54544" y="-191"/>
                  <a:pt x="49311" y="7"/>
                </a:cubicBezTo>
                <a:cubicBezTo>
                  <a:pt x="44057" y="268"/>
                  <a:pt x="40007" y="4734"/>
                  <a:pt x="40262" y="9988"/>
                </a:cubicBezTo>
                <a:lnTo>
                  <a:pt x="45416" y="115303"/>
                </a:lnTo>
                <a:cubicBezTo>
                  <a:pt x="28940" y="118163"/>
                  <a:pt x="13896" y="126455"/>
                  <a:pt x="2681" y="138860"/>
                </a:cubicBezTo>
                <a:cubicBezTo>
                  <a:pt x="-978" y="142640"/>
                  <a:pt x="-880" y="148669"/>
                  <a:pt x="2901" y="152328"/>
                </a:cubicBezTo>
                <a:cubicBezTo>
                  <a:pt x="6680" y="155986"/>
                  <a:pt x="12711" y="155888"/>
                  <a:pt x="16369" y="152108"/>
                </a:cubicBezTo>
                <a:cubicBezTo>
                  <a:pt x="16510" y="151963"/>
                  <a:pt x="16646" y="151813"/>
                  <a:pt x="16778" y="151658"/>
                </a:cubicBezTo>
                <a:cubicBezTo>
                  <a:pt x="24608" y="143003"/>
                  <a:pt x="34948" y="137011"/>
                  <a:pt x="46351" y="134520"/>
                </a:cubicBezTo>
                <a:lnTo>
                  <a:pt x="47455" y="157086"/>
                </a:lnTo>
                <a:cubicBezTo>
                  <a:pt x="47706" y="162156"/>
                  <a:pt x="51886" y="166140"/>
                  <a:pt x="56962" y="166146"/>
                </a:cubicBezTo>
                <a:lnTo>
                  <a:pt x="57438" y="166136"/>
                </a:lnTo>
                <a:cubicBezTo>
                  <a:pt x="62691" y="165875"/>
                  <a:pt x="66740" y="161409"/>
                  <a:pt x="66487" y="156156"/>
                </a:cubicBezTo>
                <a:lnTo>
                  <a:pt x="65382" y="133582"/>
                </a:lnTo>
                <a:cubicBezTo>
                  <a:pt x="76976" y="134936"/>
                  <a:pt x="87853" y="139892"/>
                  <a:pt x="96483" y="147752"/>
                </a:cubicBezTo>
                <a:cubicBezTo>
                  <a:pt x="100380" y="151287"/>
                  <a:pt x="106404" y="150993"/>
                  <a:pt x="109939" y="147096"/>
                </a:cubicBezTo>
                <a:cubicBezTo>
                  <a:pt x="113473" y="143199"/>
                  <a:pt x="113179" y="137176"/>
                  <a:pt x="109283" y="133641"/>
                </a:cubicBezTo>
                <a:cubicBezTo>
                  <a:pt x="96912" y="122386"/>
                  <a:pt x="81125" y="115601"/>
                  <a:pt x="64446" y="114371"/>
                </a:cubicBezTo>
                <a:close/>
              </a:path>
            </a:pathLst>
          </a:custGeom>
          <a:solidFill>
            <a:schemeClr val="accent6"/>
          </a:solidFill>
          <a:ln w="9525" cap="flat">
            <a:noFill/>
            <a:prstDash val="solid"/>
            <a:miter/>
          </a:ln>
        </p:spPr>
        <p:txBody>
          <a:bodyPr rtlCol="0" anchor="ctr"/>
          <a:lstStyle/>
          <a:p>
            <a:endParaRPr lang="vi-VN"/>
          </a:p>
        </p:txBody>
      </p:sp>
      <p:sp>
        <p:nvSpPr>
          <p:cNvPr id="23" name="Freeform: Shape 22"/>
          <p:cNvSpPr/>
          <p:nvPr/>
        </p:nvSpPr>
        <p:spPr>
          <a:xfrm>
            <a:off x="9259586" y="2072506"/>
            <a:ext cx="381437" cy="385822"/>
          </a:xfrm>
          <a:custGeom>
            <a:avLst/>
            <a:gdLst>
              <a:gd name="connsiteX0" fmla="*/ 136266 w 145731"/>
              <a:gd name="connsiteY0" fmla="*/ 63351 h 147406"/>
              <a:gd name="connsiteX1" fmla="*/ 89903 w 145731"/>
              <a:gd name="connsiteY1" fmla="*/ 78547 h 147406"/>
              <a:gd name="connsiteX2" fmla="*/ 16394 w 145731"/>
              <a:gd name="connsiteY2" fmla="*/ 2927 h 147406"/>
              <a:gd name="connsiteX3" fmla="*/ 2927 w 145731"/>
              <a:gd name="connsiteY3" fmla="*/ 2655 h 147406"/>
              <a:gd name="connsiteX4" fmla="*/ 2656 w 145731"/>
              <a:gd name="connsiteY4" fmla="*/ 16123 h 147406"/>
              <a:gd name="connsiteX5" fmla="*/ 2739 w 145731"/>
              <a:gd name="connsiteY5" fmla="*/ 16210 h 147406"/>
              <a:gd name="connsiteX6" fmla="*/ 76228 w 145731"/>
              <a:gd name="connsiteY6" fmla="*/ 91812 h 147406"/>
              <a:gd name="connsiteX7" fmla="*/ 59738 w 145731"/>
              <a:gd name="connsiteY7" fmla="*/ 137747 h 147406"/>
              <a:gd name="connsiteX8" fmla="*/ 69123 w 145731"/>
              <a:gd name="connsiteY8" fmla="*/ 147407 h 147406"/>
              <a:gd name="connsiteX9" fmla="*/ 69263 w 145731"/>
              <a:gd name="connsiteY9" fmla="*/ 147407 h 147406"/>
              <a:gd name="connsiteX10" fmla="*/ 78788 w 145731"/>
              <a:gd name="connsiteY10" fmla="*/ 138016 h 147406"/>
              <a:gd name="connsiteX11" fmla="*/ 89638 w 145731"/>
              <a:gd name="connsiteY11" fmla="*/ 105608 h 147406"/>
              <a:gd name="connsiteX12" fmla="*/ 105391 w 145731"/>
              <a:gd name="connsiteY12" fmla="*/ 121812 h 147406"/>
              <a:gd name="connsiteX13" fmla="*/ 118858 w 145731"/>
              <a:gd name="connsiteY13" fmla="*/ 122141 h 147406"/>
              <a:gd name="connsiteX14" fmla="*/ 119186 w 145731"/>
              <a:gd name="connsiteY14" fmla="*/ 108674 h 147406"/>
              <a:gd name="connsiteX15" fmla="*/ 119045 w 145731"/>
              <a:gd name="connsiteY15" fmla="*/ 108530 h 147406"/>
              <a:gd name="connsiteX16" fmla="*/ 103344 w 145731"/>
              <a:gd name="connsiteY16" fmla="*/ 92377 h 147406"/>
              <a:gd name="connsiteX17" fmla="*/ 135188 w 145731"/>
              <a:gd name="connsiteY17" fmla="*/ 82397 h 147406"/>
              <a:gd name="connsiteX18" fmla="*/ 136141 w 145731"/>
              <a:gd name="connsiteY18" fmla="*/ 82397 h 147406"/>
              <a:gd name="connsiteX19" fmla="*/ 145731 w 145731"/>
              <a:gd name="connsiteY19" fmla="*/ 72937 h 147406"/>
              <a:gd name="connsiteX20" fmla="*/ 136271 w 145731"/>
              <a:gd name="connsiteY20" fmla="*/ 63347 h 14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731" h="147406">
                <a:moveTo>
                  <a:pt x="136266" y="63351"/>
                </a:moveTo>
                <a:cubicBezTo>
                  <a:pt x="119564" y="63202"/>
                  <a:pt x="103277" y="68541"/>
                  <a:pt x="89903" y="78547"/>
                </a:cubicBezTo>
                <a:lnTo>
                  <a:pt x="16394" y="2927"/>
                </a:lnTo>
                <a:cubicBezTo>
                  <a:pt x="12750" y="-867"/>
                  <a:pt x="6721" y="-989"/>
                  <a:pt x="2927" y="2655"/>
                </a:cubicBezTo>
                <a:cubicBezTo>
                  <a:pt x="-867" y="6300"/>
                  <a:pt x="-989" y="12329"/>
                  <a:pt x="2656" y="16123"/>
                </a:cubicBezTo>
                <a:cubicBezTo>
                  <a:pt x="2683" y="16152"/>
                  <a:pt x="2711" y="16181"/>
                  <a:pt x="2739" y="16210"/>
                </a:cubicBezTo>
                <a:lnTo>
                  <a:pt x="76228" y="91812"/>
                </a:lnTo>
                <a:cubicBezTo>
                  <a:pt x="65756" y="104852"/>
                  <a:pt x="59950" y="121024"/>
                  <a:pt x="59738" y="137747"/>
                </a:cubicBezTo>
                <a:cubicBezTo>
                  <a:pt x="59663" y="143005"/>
                  <a:pt x="63864" y="147330"/>
                  <a:pt x="69123" y="147407"/>
                </a:cubicBezTo>
                <a:lnTo>
                  <a:pt x="69263" y="147407"/>
                </a:lnTo>
                <a:cubicBezTo>
                  <a:pt x="74471" y="147408"/>
                  <a:pt x="78715" y="143225"/>
                  <a:pt x="78788" y="138016"/>
                </a:cubicBezTo>
                <a:cubicBezTo>
                  <a:pt x="78936" y="126346"/>
                  <a:pt x="82729" y="115015"/>
                  <a:pt x="89638" y="105608"/>
                </a:cubicBezTo>
                <a:lnTo>
                  <a:pt x="105391" y="121812"/>
                </a:lnTo>
                <a:cubicBezTo>
                  <a:pt x="109019" y="125621"/>
                  <a:pt x="115049" y="125769"/>
                  <a:pt x="118858" y="122141"/>
                </a:cubicBezTo>
                <a:cubicBezTo>
                  <a:pt x="122667" y="118513"/>
                  <a:pt x="122813" y="112484"/>
                  <a:pt x="119186" y="108674"/>
                </a:cubicBezTo>
                <a:cubicBezTo>
                  <a:pt x="119140" y="108626"/>
                  <a:pt x="119093" y="108577"/>
                  <a:pt x="119045" y="108530"/>
                </a:cubicBezTo>
                <a:lnTo>
                  <a:pt x="103344" y="92377"/>
                </a:lnTo>
                <a:cubicBezTo>
                  <a:pt x="112695" y="85886"/>
                  <a:pt x="123805" y="82404"/>
                  <a:pt x="135188" y="82397"/>
                </a:cubicBezTo>
                <a:lnTo>
                  <a:pt x="136141" y="82397"/>
                </a:lnTo>
                <a:cubicBezTo>
                  <a:pt x="141401" y="82433"/>
                  <a:pt x="145695" y="78197"/>
                  <a:pt x="145731" y="72937"/>
                </a:cubicBezTo>
                <a:cubicBezTo>
                  <a:pt x="145767" y="67677"/>
                  <a:pt x="141532" y="63383"/>
                  <a:pt x="136271" y="63347"/>
                </a:cubicBezTo>
                <a:close/>
              </a:path>
            </a:pathLst>
          </a:custGeom>
          <a:solidFill>
            <a:schemeClr val="accent6"/>
          </a:solidFill>
          <a:ln w="9525" cap="flat">
            <a:noFill/>
            <a:prstDash val="solid"/>
            <a:miter/>
          </a:ln>
        </p:spPr>
        <p:txBody>
          <a:bodyPr rtlCol="0" anchor="ctr"/>
          <a:lstStyle/>
          <a:p>
            <a:endParaRPr lang="vi-VN"/>
          </a:p>
        </p:txBody>
      </p:sp>
      <p:sp>
        <p:nvSpPr>
          <p:cNvPr id="24" name="Freeform: Shape 23"/>
          <p:cNvSpPr/>
          <p:nvPr/>
        </p:nvSpPr>
        <p:spPr>
          <a:xfrm>
            <a:off x="9313068" y="1856229"/>
            <a:ext cx="427428" cy="289066"/>
          </a:xfrm>
          <a:custGeom>
            <a:avLst/>
            <a:gdLst>
              <a:gd name="connsiteX0" fmla="*/ 155673 w 163302"/>
              <a:gd name="connsiteY0" fmla="*/ 48587 h 110440"/>
              <a:gd name="connsiteX1" fmla="*/ 133595 w 163302"/>
              <a:gd name="connsiteY1" fmla="*/ 44177 h 110440"/>
              <a:gd name="connsiteX2" fmla="*/ 154836 w 163302"/>
              <a:gd name="connsiteY2" fmla="*/ 17453 h 110440"/>
              <a:gd name="connsiteX3" fmla="*/ 157478 w 163302"/>
              <a:gd name="connsiteY3" fmla="*/ 4243 h 110440"/>
              <a:gd name="connsiteX4" fmla="*/ 144269 w 163302"/>
              <a:gd name="connsiteY4" fmla="*/ 1600 h 110440"/>
              <a:gd name="connsiteX5" fmla="*/ 114654 w 163302"/>
              <a:gd name="connsiteY5" fmla="*/ 40390 h 110440"/>
              <a:gd name="connsiteX6" fmla="*/ 11262 w 163302"/>
              <a:gd name="connsiteY6" fmla="*/ 19721 h 110440"/>
              <a:gd name="connsiteX7" fmla="*/ 161 w 163302"/>
              <a:gd name="connsiteY7" fmla="*/ 27350 h 110440"/>
              <a:gd name="connsiteX8" fmla="*/ 7524 w 163302"/>
              <a:gd name="connsiteY8" fmla="*/ 38398 h 110440"/>
              <a:gd name="connsiteX9" fmla="*/ 110924 w 163302"/>
              <a:gd name="connsiteY9" fmla="*/ 59067 h 110440"/>
              <a:gd name="connsiteX10" fmla="*/ 123349 w 163302"/>
              <a:gd name="connsiteY10" fmla="*/ 106257 h 110440"/>
              <a:gd name="connsiteX11" fmla="*/ 136577 w 163302"/>
              <a:gd name="connsiteY11" fmla="*/ 108800 h 110440"/>
              <a:gd name="connsiteX12" fmla="*/ 139199 w 163302"/>
              <a:gd name="connsiteY12" fmla="*/ 95691 h 110440"/>
              <a:gd name="connsiteX13" fmla="*/ 129784 w 163302"/>
              <a:gd name="connsiteY13" fmla="*/ 62837 h 110440"/>
              <a:gd name="connsiteX14" fmla="*/ 151933 w 163302"/>
              <a:gd name="connsiteY14" fmla="*/ 67265 h 110440"/>
              <a:gd name="connsiteX15" fmla="*/ 153813 w 163302"/>
              <a:gd name="connsiteY15" fmla="*/ 67450 h 110440"/>
              <a:gd name="connsiteX16" fmla="*/ 163302 w 163302"/>
              <a:gd name="connsiteY16" fmla="*/ 57890 h 110440"/>
              <a:gd name="connsiteX17" fmla="*/ 155673 w 163302"/>
              <a:gd name="connsiteY17" fmla="*/ 48591 h 11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302" h="110440">
                <a:moveTo>
                  <a:pt x="155673" y="48587"/>
                </a:moveTo>
                <a:lnTo>
                  <a:pt x="133595" y="44177"/>
                </a:lnTo>
                <a:cubicBezTo>
                  <a:pt x="137714" y="33271"/>
                  <a:pt x="145141" y="23927"/>
                  <a:pt x="154836" y="17453"/>
                </a:cubicBezTo>
                <a:cubicBezTo>
                  <a:pt x="159213" y="14535"/>
                  <a:pt x="160396" y="8620"/>
                  <a:pt x="157478" y="4243"/>
                </a:cubicBezTo>
                <a:cubicBezTo>
                  <a:pt x="154560" y="-134"/>
                  <a:pt x="148646" y="-1317"/>
                  <a:pt x="144269" y="1600"/>
                </a:cubicBezTo>
                <a:cubicBezTo>
                  <a:pt x="130340" y="10858"/>
                  <a:pt x="119914" y="24514"/>
                  <a:pt x="114654" y="40390"/>
                </a:cubicBezTo>
                <a:lnTo>
                  <a:pt x="11262" y="19721"/>
                </a:lnTo>
                <a:cubicBezTo>
                  <a:pt x="6090" y="18761"/>
                  <a:pt x="1119" y="22178"/>
                  <a:pt x="161" y="27350"/>
                </a:cubicBezTo>
                <a:cubicBezTo>
                  <a:pt x="-778" y="32418"/>
                  <a:pt x="2484" y="37314"/>
                  <a:pt x="7524" y="38398"/>
                </a:cubicBezTo>
                <a:lnTo>
                  <a:pt x="110924" y="59067"/>
                </a:lnTo>
                <a:cubicBezTo>
                  <a:pt x="109679" y="75744"/>
                  <a:pt x="114053" y="92356"/>
                  <a:pt x="123349" y="106257"/>
                </a:cubicBezTo>
                <a:cubicBezTo>
                  <a:pt x="126300" y="110612"/>
                  <a:pt x="132221" y="111751"/>
                  <a:pt x="136577" y="108800"/>
                </a:cubicBezTo>
                <a:cubicBezTo>
                  <a:pt x="140886" y="105881"/>
                  <a:pt x="142054" y="100043"/>
                  <a:pt x="139199" y="95691"/>
                </a:cubicBezTo>
                <a:cubicBezTo>
                  <a:pt x="132712" y="85990"/>
                  <a:pt x="129420" y="74503"/>
                  <a:pt x="129784" y="62837"/>
                </a:cubicBezTo>
                <a:lnTo>
                  <a:pt x="151933" y="67265"/>
                </a:lnTo>
                <a:cubicBezTo>
                  <a:pt x="152552" y="67388"/>
                  <a:pt x="153182" y="67450"/>
                  <a:pt x="153813" y="67450"/>
                </a:cubicBezTo>
                <a:cubicBezTo>
                  <a:pt x="159073" y="67431"/>
                  <a:pt x="163322" y="63151"/>
                  <a:pt x="163302" y="57890"/>
                </a:cubicBezTo>
                <a:cubicBezTo>
                  <a:pt x="163286" y="53373"/>
                  <a:pt x="160099" y="49490"/>
                  <a:pt x="155673" y="48591"/>
                </a:cubicBezTo>
                <a:close/>
              </a:path>
            </a:pathLst>
          </a:custGeom>
          <a:solidFill>
            <a:schemeClr val="accent6"/>
          </a:solidFill>
          <a:ln w="9525" cap="flat">
            <a:noFill/>
            <a:prstDash val="solid"/>
            <a:miter/>
          </a:ln>
        </p:spPr>
        <p:txBody>
          <a:bodyPr rtlCol="0" anchor="ctr"/>
          <a:lstStyle/>
          <a:p>
            <a:endParaRPr lang="vi-VN"/>
          </a:p>
        </p:txBody>
      </p:sp>
      <p:sp>
        <p:nvSpPr>
          <p:cNvPr id="25" name="Freeform: Shape 24"/>
          <p:cNvSpPr/>
          <p:nvPr/>
        </p:nvSpPr>
        <p:spPr>
          <a:xfrm>
            <a:off x="8533285" y="1288249"/>
            <a:ext cx="347513" cy="408080"/>
          </a:xfrm>
          <a:custGeom>
            <a:avLst/>
            <a:gdLst>
              <a:gd name="connsiteX0" fmla="*/ 7743 w 132770"/>
              <a:gd name="connsiteY0" fmla="*/ 71275 h 155910"/>
              <a:gd name="connsiteX1" fmla="*/ 22068 w 132770"/>
              <a:gd name="connsiteY1" fmla="*/ 72637 h 155910"/>
              <a:gd name="connsiteX2" fmla="*/ 56027 w 132770"/>
              <a:gd name="connsiteY2" fmla="*/ 64350 h 155910"/>
              <a:gd name="connsiteX3" fmla="*/ 115280 w 132770"/>
              <a:gd name="connsiteY3" fmla="*/ 151608 h 155910"/>
              <a:gd name="connsiteX4" fmla="*/ 128468 w 132770"/>
              <a:gd name="connsiteY4" fmla="*/ 154349 h 155910"/>
              <a:gd name="connsiteX5" fmla="*/ 131210 w 132770"/>
              <a:gd name="connsiteY5" fmla="*/ 141161 h 155910"/>
              <a:gd name="connsiteX6" fmla="*/ 131037 w 132770"/>
              <a:gd name="connsiteY6" fmla="*/ 140906 h 155910"/>
              <a:gd name="connsiteX7" fmla="*/ 71809 w 132770"/>
              <a:gd name="connsiteY7" fmla="*/ 53685 h 155910"/>
              <a:gd name="connsiteX8" fmla="*/ 96035 w 132770"/>
              <a:gd name="connsiteY8" fmla="*/ 11314 h 155910"/>
              <a:gd name="connsiteX9" fmla="*/ 88463 w 132770"/>
              <a:gd name="connsiteY9" fmla="*/ 171 h 155910"/>
              <a:gd name="connsiteX10" fmla="*/ 77320 w 132770"/>
              <a:gd name="connsiteY10" fmla="*/ 7742 h 155910"/>
              <a:gd name="connsiteX11" fmla="*/ 60957 w 132770"/>
              <a:gd name="connsiteY11" fmla="*/ 37705 h 155910"/>
              <a:gd name="connsiteX12" fmla="*/ 48308 w 132770"/>
              <a:gd name="connsiteY12" fmla="*/ 19077 h 155910"/>
              <a:gd name="connsiteX13" fmla="*/ 35120 w 132770"/>
              <a:gd name="connsiteY13" fmla="*/ 16336 h 155910"/>
              <a:gd name="connsiteX14" fmla="*/ 32378 w 132770"/>
              <a:gd name="connsiteY14" fmla="*/ 29524 h 155910"/>
              <a:gd name="connsiteX15" fmla="*/ 32551 w 132770"/>
              <a:gd name="connsiteY15" fmla="*/ 29778 h 155910"/>
              <a:gd name="connsiteX16" fmla="*/ 45243 w 132770"/>
              <a:gd name="connsiteY16" fmla="*/ 48468 h 155910"/>
              <a:gd name="connsiteX17" fmla="*/ 11315 w 132770"/>
              <a:gd name="connsiteY17" fmla="*/ 52558 h 155910"/>
              <a:gd name="connsiteX18" fmla="*/ 170 w 132770"/>
              <a:gd name="connsiteY18" fmla="*/ 60131 h 155910"/>
              <a:gd name="connsiteX19" fmla="*/ 7743 w 132770"/>
              <a:gd name="connsiteY19" fmla="*/ 71274 h 1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770" h="155910">
                <a:moveTo>
                  <a:pt x="7743" y="71275"/>
                </a:moveTo>
                <a:cubicBezTo>
                  <a:pt x="12464" y="72179"/>
                  <a:pt x="17260" y="72635"/>
                  <a:pt x="22068" y="72637"/>
                </a:cubicBezTo>
                <a:cubicBezTo>
                  <a:pt x="33884" y="72603"/>
                  <a:pt x="45523" y="69763"/>
                  <a:pt x="56027" y="64350"/>
                </a:cubicBezTo>
                <a:lnTo>
                  <a:pt x="115280" y="151608"/>
                </a:lnTo>
                <a:cubicBezTo>
                  <a:pt x="118165" y="156006"/>
                  <a:pt x="124070" y="157234"/>
                  <a:pt x="128468" y="154349"/>
                </a:cubicBezTo>
                <a:cubicBezTo>
                  <a:pt x="132867" y="151464"/>
                  <a:pt x="134095" y="145559"/>
                  <a:pt x="131210" y="141161"/>
                </a:cubicBezTo>
                <a:cubicBezTo>
                  <a:pt x="131154" y="141075"/>
                  <a:pt x="131096" y="140990"/>
                  <a:pt x="131037" y="140906"/>
                </a:cubicBezTo>
                <a:lnTo>
                  <a:pt x="71809" y="53685"/>
                </a:lnTo>
                <a:cubicBezTo>
                  <a:pt x="84394" y="42668"/>
                  <a:pt x="92924" y="27749"/>
                  <a:pt x="96035" y="11314"/>
                </a:cubicBezTo>
                <a:cubicBezTo>
                  <a:pt x="97022" y="6146"/>
                  <a:pt x="93632" y="1158"/>
                  <a:pt x="88463" y="171"/>
                </a:cubicBezTo>
                <a:cubicBezTo>
                  <a:pt x="83295" y="-816"/>
                  <a:pt x="78307" y="2574"/>
                  <a:pt x="77320" y="7742"/>
                </a:cubicBezTo>
                <a:cubicBezTo>
                  <a:pt x="75128" y="19193"/>
                  <a:pt x="69406" y="29671"/>
                  <a:pt x="60957" y="37705"/>
                </a:cubicBezTo>
                <a:lnTo>
                  <a:pt x="48308" y="19077"/>
                </a:lnTo>
                <a:cubicBezTo>
                  <a:pt x="45423" y="14678"/>
                  <a:pt x="39518" y="13451"/>
                  <a:pt x="35120" y="16336"/>
                </a:cubicBezTo>
                <a:cubicBezTo>
                  <a:pt x="30721" y="19221"/>
                  <a:pt x="29493" y="25125"/>
                  <a:pt x="32378" y="29524"/>
                </a:cubicBezTo>
                <a:cubicBezTo>
                  <a:pt x="32435" y="29610"/>
                  <a:pt x="32492" y="29694"/>
                  <a:pt x="32551" y="29778"/>
                </a:cubicBezTo>
                <a:lnTo>
                  <a:pt x="45243" y="48468"/>
                </a:lnTo>
                <a:cubicBezTo>
                  <a:pt x="34636" y="53333"/>
                  <a:pt x="22774" y="54762"/>
                  <a:pt x="11315" y="52558"/>
                </a:cubicBezTo>
                <a:cubicBezTo>
                  <a:pt x="6146" y="51572"/>
                  <a:pt x="1157" y="54962"/>
                  <a:pt x="170" y="60131"/>
                </a:cubicBezTo>
                <a:cubicBezTo>
                  <a:pt x="-815" y="65298"/>
                  <a:pt x="2575" y="70287"/>
                  <a:pt x="7743" y="71274"/>
                </a:cubicBezTo>
                <a:close/>
              </a:path>
            </a:pathLst>
          </a:custGeom>
          <a:solidFill>
            <a:schemeClr val="accent6"/>
          </a:solidFill>
          <a:ln w="9525" cap="flat">
            <a:noFill/>
            <a:prstDash val="solid"/>
            <a:miter/>
          </a:ln>
        </p:spPr>
        <p:txBody>
          <a:bodyPr rtlCol="0" anchor="ctr"/>
          <a:lstStyle/>
          <a:p>
            <a:endParaRPr lang="vi-VN"/>
          </a:p>
        </p:txBody>
      </p:sp>
      <p:sp>
        <p:nvSpPr>
          <p:cNvPr id="100" name="Text Box 99"/>
          <p:cNvSpPr txBox="1"/>
          <p:nvPr/>
        </p:nvSpPr>
        <p:spPr>
          <a:xfrm>
            <a:off x="700405" y="1811655"/>
            <a:ext cx="7040880" cy="1077218"/>
          </a:xfrm>
          <a:prstGeom prst="rect">
            <a:avLst/>
          </a:prstGeom>
          <a:noFill/>
          <a:ln w="9525">
            <a:noFill/>
          </a:ln>
        </p:spPr>
        <p:txBody>
          <a:bodyPr wrap="square">
            <a:spAutoFit/>
          </a:bodyPr>
          <a:lstStyle/>
          <a:p>
            <a:pPr marL="635" indent="-635"/>
            <a:r>
              <a:rPr lang="vi-VN" altLang="en-US" sz="3200" b="0" dirty="0">
                <a:solidFill>
                  <a:srgbClr val="000000"/>
                </a:solidFill>
                <a:latin typeface="Times New Roman" panose="02020603050405020304" charset="0"/>
              </a:rPr>
              <a:t>- W</a:t>
            </a:r>
            <a:r>
              <a:rPr lang="en-US" sz="3200" b="0" dirty="0" err="1">
                <a:solidFill>
                  <a:srgbClr val="000000"/>
                </a:solidFill>
                <a:latin typeface="Times New Roman" panose="02020603050405020304" charset="0"/>
              </a:rPr>
              <a:t>ork</a:t>
            </a:r>
            <a:r>
              <a:rPr lang="en-US" sz="3200" b="0" dirty="0">
                <a:solidFill>
                  <a:srgbClr val="000000"/>
                </a:solidFill>
                <a:latin typeface="Times New Roman" panose="02020603050405020304" charset="0"/>
              </a:rPr>
              <a:t> in pairs and exchange </a:t>
            </a:r>
            <a:r>
              <a:rPr lang="vi-VN" altLang="en-US" sz="3200" b="0" dirty="0" err="1">
                <a:solidFill>
                  <a:srgbClr val="000000"/>
                </a:solidFill>
                <a:latin typeface="Times New Roman" panose="02020603050405020304" charset="0"/>
              </a:rPr>
              <a:t>your</a:t>
            </a:r>
            <a:r>
              <a:rPr lang="en-US" sz="3200" b="0" dirty="0">
                <a:solidFill>
                  <a:srgbClr val="000000"/>
                </a:solidFill>
                <a:latin typeface="Times New Roman" panose="02020603050405020304" charset="0"/>
              </a:rPr>
              <a:t> wishes.</a:t>
            </a:r>
          </a:p>
        </p:txBody>
      </p:sp>
      <p:sp>
        <p:nvSpPr>
          <p:cNvPr id="3" name="Text Box 2"/>
          <p:cNvSpPr txBox="1"/>
          <p:nvPr/>
        </p:nvSpPr>
        <p:spPr>
          <a:xfrm>
            <a:off x="415925" y="3429000"/>
            <a:ext cx="11283315" cy="1076325"/>
          </a:xfrm>
          <a:prstGeom prst="rect">
            <a:avLst/>
          </a:prstGeom>
          <a:noFill/>
          <a:ln w="9525">
            <a:noFill/>
          </a:ln>
        </p:spPr>
        <p:txBody>
          <a:bodyPr wrap="square">
            <a:spAutoFit/>
          </a:bodyPr>
          <a:lstStyle/>
          <a:p>
            <a:pPr marL="635" indent="-635"/>
            <a:r>
              <a:rPr lang="vi-VN" sz="3200" b="1" u="sng">
                <a:solidFill>
                  <a:srgbClr val="000000"/>
                </a:solidFill>
                <a:latin typeface="Times New Roman" panose="02020603050405020304" charset="0"/>
              </a:rPr>
              <a:t>Example:</a:t>
            </a:r>
          </a:p>
          <a:p>
            <a:pPr marL="635" indent="-635" algn="just"/>
            <a:r>
              <a:rPr lang="vi-VN" sz="3200">
                <a:solidFill>
                  <a:srgbClr val="000000"/>
                </a:solidFill>
                <a:highlight>
                  <a:srgbClr val="FFFF00"/>
                </a:highlight>
                <a:latin typeface="Times New Roman" panose="02020603050405020304" charset="0"/>
              </a:rPr>
              <a:t>I wish I had</a:t>
            </a:r>
            <a:r>
              <a:rPr lang="vi-VN" sz="3200">
                <a:solidFill>
                  <a:srgbClr val="000000"/>
                </a:solidFill>
                <a:latin typeface="Times New Roman" panose="02020603050405020304" charset="0"/>
              </a:rPr>
              <a:t> a dishwasher to do the washing-up for me every day.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1+#ppt_w/2"/>
                                          </p:val>
                                        </p:tav>
                                        <p:tav tm="100000">
                                          <p:val>
                                            <p:strVal val="#ppt_x"/>
                                          </p:val>
                                        </p:tav>
                                      </p:tavLst>
                                    </p:anim>
                                    <p:anim calcmode="lin" valueType="num">
                                      <p:cBhvr additive="base">
                                        <p:cTn id="36" dur="1000" fill="hold"/>
                                        <p:tgtEl>
                                          <p:spTgt spid="2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3"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1+#ppt_w/2"/>
                                          </p:val>
                                        </p:tav>
                                        <p:tav tm="100000">
                                          <p:val>
                                            <p:strVal val="#ppt_x"/>
                                          </p:val>
                                        </p:tav>
                                      </p:tavLst>
                                    </p:anim>
                                    <p:anim calcmode="lin" valueType="num">
                                      <p:cBhvr additive="base">
                                        <p:cTn id="45" dur="10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2000"/>
                            </p:stCondLst>
                            <p:childTnLst>
                              <p:par>
                                <p:cTn id="47" presetID="2" presetClass="entr" presetSubtype="3"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1000" fill="hold"/>
                                        <p:tgtEl>
                                          <p:spTgt spid="10"/>
                                        </p:tgtEl>
                                        <p:attrNameLst>
                                          <p:attrName>ppt_x</p:attrName>
                                        </p:attrNameLst>
                                      </p:cBhvr>
                                      <p:tavLst>
                                        <p:tav tm="0">
                                          <p:val>
                                            <p:strVal val="1+#ppt_w/2"/>
                                          </p:val>
                                        </p:tav>
                                        <p:tav tm="100000">
                                          <p:val>
                                            <p:strVal val="#ppt_x"/>
                                          </p:val>
                                        </p:tav>
                                      </p:tavLst>
                                    </p:anim>
                                    <p:anim calcmode="lin" valueType="num">
                                      <p:cBhvr additive="base">
                                        <p:cTn id="50" dur="1000" fill="hold"/>
                                        <p:tgtEl>
                                          <p:spTgt spid="10"/>
                                        </p:tgtEl>
                                        <p:attrNameLst>
                                          <p:attrName>ppt_y</p:attrName>
                                        </p:attrNameLst>
                                      </p:cBhvr>
                                      <p:tavLst>
                                        <p:tav tm="0">
                                          <p:val>
                                            <p:strVal val="0-#ppt_h/2"/>
                                          </p:val>
                                        </p:tav>
                                        <p:tav tm="100000">
                                          <p:val>
                                            <p:strVal val="#ppt_y"/>
                                          </p:val>
                                        </p:tav>
                                      </p:tavLst>
                                    </p:anim>
                                  </p:childTnLst>
                                </p:cTn>
                              </p:par>
                            </p:childTnLst>
                          </p:cTn>
                        </p:par>
                        <p:par>
                          <p:cTn id="51" fill="hold">
                            <p:stCondLst>
                              <p:cond delay="3000"/>
                            </p:stCondLst>
                            <p:childTnLst>
                              <p:par>
                                <p:cTn id="52" presetID="2" presetClass="entr" presetSubtype="3"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1000" fill="hold"/>
                                        <p:tgtEl>
                                          <p:spTgt spid="13"/>
                                        </p:tgtEl>
                                        <p:attrNameLst>
                                          <p:attrName>ppt_x</p:attrName>
                                        </p:attrNameLst>
                                      </p:cBhvr>
                                      <p:tavLst>
                                        <p:tav tm="0">
                                          <p:val>
                                            <p:strVal val="1+#ppt_w/2"/>
                                          </p:val>
                                        </p:tav>
                                        <p:tav tm="100000">
                                          <p:val>
                                            <p:strVal val="#ppt_x"/>
                                          </p:val>
                                        </p:tav>
                                      </p:tavLst>
                                    </p:anim>
                                    <p:anim calcmode="lin" valueType="num">
                                      <p:cBhvr additive="base">
                                        <p:cTn id="55"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3" grpId="0" animBg="1"/>
      <p:bldP spid="14" grpId="0" animBg="1"/>
      <p:bldP spid="15" grpId="0" animBg="1"/>
      <p:bldP spid="18" grpId="0" animBg="1"/>
      <p:bldP spid="19" grpId="0" animBg="1"/>
      <p:bldP spid="23" grpId="0" animBg="1"/>
      <p:bldP spid="24" grpId="0" animBg="1"/>
      <p:bldP spid="25" grpId="0" animBg="1"/>
      <p:bldP spid="100" grpId="0"/>
      <p:bldP spid="100"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967"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438140" cy="645160"/>
          </a:xfrm>
          <a:prstGeom prst="rect">
            <a:avLst/>
          </a:prstGeom>
          <a:noFill/>
          <a:effectLst/>
        </p:spPr>
        <p:txBody>
          <a:bodyPr wrap="square" rtlCol="0">
            <a:spAutoFit/>
          </a:bodyPr>
          <a:lstStyle/>
          <a:p>
            <a:r>
              <a:rPr lang="vi-VN" altLang="en-US" sz="3600" b="1" dirty="0">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90170" y="1635125"/>
            <a:ext cx="12537440" cy="1322070"/>
          </a:xfrm>
          <a:prstGeom prst="rect">
            <a:avLst/>
          </a:prstGeom>
          <a:noFill/>
          <a:ln w="9525">
            <a:noFill/>
          </a:ln>
        </p:spPr>
        <p:txBody>
          <a:bodyPr wrap="square">
            <a:spAutoFit/>
          </a:bodyPr>
          <a:lstStyle/>
          <a:p>
            <a:pPr marL="635" indent="-635"/>
            <a:r>
              <a:rPr lang="vi-VN" altLang="en-US" sz="4000" b="0" dirty="0">
                <a:solidFill>
                  <a:srgbClr val="000000"/>
                </a:solidFill>
                <a:latin typeface="Calibri" panose="020F0502020204030204" pitchFamily="34" charset="0"/>
                <a:cs typeface="Calibri" panose="020F0502020204030204" pitchFamily="34" charset="0"/>
              </a:rPr>
              <a:t>- W</a:t>
            </a:r>
            <a:r>
              <a:rPr lang="en-US" sz="4000" b="0" dirty="0" err="1">
                <a:solidFill>
                  <a:srgbClr val="000000"/>
                </a:solidFill>
                <a:latin typeface="Calibri" panose="020F0502020204030204" pitchFamily="34" charset="0"/>
                <a:cs typeface="Calibri" panose="020F0502020204030204" pitchFamily="34" charset="0"/>
              </a:rPr>
              <a:t>ork</a:t>
            </a:r>
            <a:r>
              <a:rPr lang="en-US" sz="4000" b="0" dirty="0">
                <a:solidFill>
                  <a:srgbClr val="000000"/>
                </a:solidFill>
                <a:latin typeface="Calibri" panose="020F0502020204030204" pitchFamily="34" charset="0"/>
                <a:cs typeface="Calibri" panose="020F0502020204030204" pitchFamily="34" charset="0"/>
              </a:rPr>
              <a:t> in </a:t>
            </a:r>
            <a:r>
              <a:rPr lang="vi-VN" altLang="en-US" sz="4000" b="0" dirty="0" err="1">
                <a:solidFill>
                  <a:srgbClr val="000000"/>
                </a:solidFill>
                <a:latin typeface="Calibri" panose="020F0502020204030204" pitchFamily="34" charset="0"/>
                <a:cs typeface="Calibri" panose="020F0502020204030204" pitchFamily="34" charset="0"/>
              </a:rPr>
              <a:t>groups</a:t>
            </a:r>
            <a:r>
              <a:rPr lang="vi-VN" altLang="en-US" sz="4000" b="0" dirty="0">
                <a:solidFill>
                  <a:srgbClr val="000000"/>
                </a:solidFill>
                <a:latin typeface="Calibri" panose="020F0502020204030204" pitchFamily="34" charset="0"/>
                <a:cs typeface="Calibri" panose="020F0502020204030204" pitchFamily="34" charset="0"/>
              </a:rPr>
              <a:t> to </a:t>
            </a:r>
            <a:r>
              <a:rPr lang="vi-VN" altLang="en-US" sz="4000" b="0" dirty="0" err="1">
                <a:solidFill>
                  <a:srgbClr val="000000"/>
                </a:solidFill>
                <a:latin typeface="Calibri" panose="020F0502020204030204" pitchFamily="34" charset="0"/>
                <a:cs typeface="Calibri" panose="020F0502020204030204" pitchFamily="34" charset="0"/>
              </a:rPr>
              <a:t>talk</a:t>
            </a:r>
            <a:r>
              <a:rPr lang="vi-VN" altLang="en-US" sz="4000" b="0" dirty="0">
                <a:solidFill>
                  <a:srgbClr val="000000"/>
                </a:solidFill>
                <a:latin typeface="Calibri" panose="020F0502020204030204" pitchFamily="34" charset="0"/>
                <a:cs typeface="Calibri" panose="020F0502020204030204" pitchFamily="34" charset="0"/>
              </a:rPr>
              <a:t> </a:t>
            </a:r>
            <a:r>
              <a:rPr lang="vi-VN" altLang="en-US" sz="4000" b="0" dirty="0" err="1">
                <a:solidFill>
                  <a:srgbClr val="000000"/>
                </a:solidFill>
                <a:latin typeface="Calibri" panose="020F0502020204030204" pitchFamily="34" charset="0"/>
                <a:cs typeface="Calibri" panose="020F0502020204030204" pitchFamily="34" charset="0"/>
              </a:rPr>
              <a:t>about</a:t>
            </a:r>
            <a:r>
              <a:rPr lang="vi-VN" altLang="en-US" sz="4000" b="0" dirty="0">
                <a:solidFill>
                  <a:srgbClr val="000000"/>
                </a:solidFill>
                <a:latin typeface="Calibri" panose="020F0502020204030204" pitchFamily="34" charset="0"/>
                <a:cs typeface="Calibri" panose="020F0502020204030204" pitchFamily="34" charset="0"/>
              </a:rPr>
              <a:t> </a:t>
            </a:r>
            <a:r>
              <a:rPr lang="vi-VN" altLang="en-US" sz="4000" b="0" dirty="0" err="1">
                <a:solidFill>
                  <a:srgbClr val="000000"/>
                </a:solidFill>
                <a:latin typeface="Calibri" panose="020F0502020204030204" pitchFamily="34" charset="0"/>
                <a:cs typeface="Calibri" panose="020F0502020204030204" pitchFamily="34" charset="0"/>
              </a:rPr>
              <a:t>what</a:t>
            </a:r>
            <a:r>
              <a:rPr lang="vi-VN" altLang="en-US" sz="4000" b="0" dirty="0">
                <a:solidFill>
                  <a:srgbClr val="000000"/>
                </a:solidFill>
                <a:latin typeface="Calibri" panose="020F0502020204030204" pitchFamily="34" charset="0"/>
                <a:cs typeface="Calibri" panose="020F0502020204030204" pitchFamily="34" charset="0"/>
              </a:rPr>
              <a:t> </a:t>
            </a:r>
            <a:r>
              <a:rPr lang="vi-VN" altLang="en-US" sz="4000" b="0" dirty="0" err="1">
                <a:solidFill>
                  <a:srgbClr val="000000"/>
                </a:solidFill>
                <a:latin typeface="Calibri" panose="020F0502020204030204" pitchFamily="34" charset="0"/>
                <a:cs typeface="Calibri" panose="020F0502020204030204" pitchFamily="34" charset="0"/>
              </a:rPr>
              <a:t>your</a:t>
            </a:r>
            <a:r>
              <a:rPr lang="vi-VN" altLang="en-US" sz="4000" b="0" dirty="0">
                <a:solidFill>
                  <a:srgbClr val="000000"/>
                </a:solidFill>
                <a:latin typeface="Calibri" panose="020F0502020204030204" pitchFamily="34" charset="0"/>
                <a:cs typeface="Calibri" panose="020F0502020204030204" pitchFamily="34" charset="0"/>
              </a:rPr>
              <a:t> </a:t>
            </a:r>
            <a:r>
              <a:rPr lang="vi-VN" altLang="en-US" sz="4000" b="0" dirty="0" err="1">
                <a:solidFill>
                  <a:srgbClr val="000000"/>
                </a:solidFill>
                <a:latin typeface="Calibri" panose="020F0502020204030204" pitchFamily="34" charset="0"/>
                <a:cs typeface="Calibri" panose="020F0502020204030204" pitchFamily="34" charset="0"/>
              </a:rPr>
              <a:t>family</a:t>
            </a:r>
            <a:r>
              <a:rPr lang="vi-VN" altLang="en-US" sz="4000" b="0" dirty="0">
                <a:solidFill>
                  <a:srgbClr val="000000"/>
                </a:solidFill>
                <a:latin typeface="Calibri" panose="020F0502020204030204" pitchFamily="34" charset="0"/>
                <a:cs typeface="Calibri" panose="020F0502020204030204" pitchFamily="34" charset="0"/>
              </a:rPr>
              <a:t> </a:t>
            </a:r>
            <a:r>
              <a:rPr lang="vi-VN" altLang="en-US" sz="4000" b="0" dirty="0" err="1">
                <a:solidFill>
                  <a:srgbClr val="000000"/>
                </a:solidFill>
                <a:latin typeface="Calibri" panose="020F0502020204030204" pitchFamily="34" charset="0"/>
                <a:cs typeface="Calibri" panose="020F0502020204030204" pitchFamily="34" charset="0"/>
              </a:rPr>
              <a:t>members</a:t>
            </a:r>
            <a:r>
              <a:rPr lang="vi-VN" altLang="en-US" sz="4000" b="0" dirty="0">
                <a:solidFill>
                  <a:srgbClr val="000000"/>
                </a:solidFill>
                <a:latin typeface="Calibri" panose="020F0502020204030204" pitchFamily="34" charset="0"/>
                <a:cs typeface="Calibri" panose="020F0502020204030204" pitchFamily="34" charset="0"/>
              </a:rPr>
              <a:t> </a:t>
            </a:r>
            <a:r>
              <a:rPr lang="vi-VN" altLang="en-US" sz="4000" b="0" dirty="0" err="1">
                <a:solidFill>
                  <a:srgbClr val="000000"/>
                </a:solidFill>
                <a:latin typeface="Calibri" panose="020F0502020204030204" pitchFamily="34" charset="0"/>
                <a:cs typeface="Calibri" panose="020F0502020204030204" pitchFamily="34" charset="0"/>
              </a:rPr>
              <a:t>wish</a:t>
            </a:r>
            <a:r>
              <a:rPr lang="vi-VN" altLang="en-US" sz="4000" b="0" dirty="0">
                <a:solidFill>
                  <a:srgbClr val="000000"/>
                </a:solidFill>
                <a:latin typeface="Calibri" panose="020F0502020204030204" pitchFamily="34" charset="0"/>
                <a:cs typeface="Calibri" panose="020F0502020204030204" pitchFamily="34" charset="0"/>
              </a:rPr>
              <a:t>.</a:t>
            </a:r>
          </a:p>
        </p:txBody>
      </p:sp>
      <p:sp>
        <p:nvSpPr>
          <p:cNvPr id="3" name="Text Box 2"/>
          <p:cNvSpPr txBox="1"/>
          <p:nvPr/>
        </p:nvSpPr>
        <p:spPr>
          <a:xfrm>
            <a:off x="109220" y="3028315"/>
            <a:ext cx="12537440" cy="1938020"/>
          </a:xfrm>
          <a:prstGeom prst="rect">
            <a:avLst/>
          </a:prstGeom>
          <a:noFill/>
          <a:ln w="9525">
            <a:noFill/>
          </a:ln>
        </p:spPr>
        <p:txBody>
          <a:bodyPr wrap="square">
            <a:spAutoFit/>
          </a:bodyPr>
          <a:lstStyle/>
          <a:p>
            <a:pPr marL="635" indent="-635"/>
            <a:r>
              <a:rPr sz="4000" b="1" dirty="0">
                <a:solidFill>
                  <a:srgbClr val="000000"/>
                </a:solidFill>
                <a:latin typeface="Calibri" panose="020F0502020204030204" pitchFamily="34" charset="0"/>
                <a:cs typeface="Calibri" panose="020F0502020204030204" pitchFamily="34" charset="0"/>
              </a:rPr>
              <a:t>Example:</a:t>
            </a:r>
          </a:p>
          <a:p>
            <a:pPr marL="635" indent="-635"/>
            <a:r>
              <a:rPr sz="4000" b="0" dirty="0">
                <a:solidFill>
                  <a:srgbClr val="000000"/>
                </a:solidFill>
                <a:highlight>
                  <a:srgbClr val="FFFF00"/>
                </a:highlight>
                <a:latin typeface="Calibri" panose="020F0502020204030204" pitchFamily="34" charset="0"/>
                <a:cs typeface="Calibri" panose="020F0502020204030204" pitchFamily="34" charset="0"/>
              </a:rPr>
              <a:t>My mum wishes</a:t>
            </a:r>
            <a:r>
              <a:rPr sz="4000" b="0" dirty="0">
                <a:solidFill>
                  <a:srgbClr val="000000"/>
                </a:solidFill>
                <a:latin typeface="Calibri" panose="020F0502020204030204" pitchFamily="34" charset="0"/>
                <a:cs typeface="Calibri" panose="020F0502020204030204" pitchFamily="34" charset="0"/>
              </a:rPr>
              <a:t> (that) she had a new dishwasher.</a:t>
            </a:r>
          </a:p>
          <a:p>
            <a:pPr marL="635" indent="-635"/>
            <a:r>
              <a:rPr sz="4000" b="0" dirty="0">
                <a:solidFill>
                  <a:srgbClr val="000000"/>
                </a:solidFill>
                <a:highlight>
                  <a:srgbClr val="FFFF00"/>
                </a:highlight>
                <a:latin typeface="Calibri" panose="020F0502020204030204" pitchFamily="34" charset="0"/>
                <a:cs typeface="Calibri" panose="020F0502020204030204" pitchFamily="34" charset="0"/>
              </a:rPr>
              <a:t>My little sister often wishes</a:t>
            </a:r>
            <a:r>
              <a:rPr sz="4000" b="0" dirty="0">
                <a:solidFill>
                  <a:srgbClr val="000000"/>
                </a:solidFill>
                <a:latin typeface="Calibri" panose="020F0502020204030204" pitchFamily="34" charset="0"/>
                <a:cs typeface="Calibri" panose="020F0502020204030204" pitchFamily="34" charset="0"/>
              </a:rPr>
              <a:t> (that) she became a princess</a:t>
            </a:r>
            <a:r>
              <a:rPr lang="vi-VN" sz="4000" b="0" dirty="0">
                <a:solidFill>
                  <a:srgbClr val="000000"/>
                </a:solidFill>
                <a:latin typeface="Calibri" panose="020F0502020204030204" pitchFamily="34" charset="0"/>
                <a:cs typeface="Calibri" panose="020F0502020204030204" pitchFamily="34" charset="0"/>
              </a:rPr>
              <a:t>.</a:t>
            </a:r>
            <a:endParaRPr sz="4000" b="0" dirty="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9426E-EF3D-F10B-0842-AF0B1066E2AD}"/>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983A8A19-1926-EF92-F5AA-1C9C2B9A9504}"/>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B95AED78-1533-8275-66F2-6295201AF946}"/>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2BDE3D1A-33B5-8C7C-9345-FD90C1AADDFD}"/>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297BE559-6C75-B0A9-A57B-398A6A32971D}"/>
              </a:ext>
            </a:extLst>
          </p:cNvPr>
          <p:cNvSpPr/>
          <p:nvPr/>
        </p:nvSpPr>
        <p:spPr>
          <a:xfrm>
            <a:off x="2315845" y="2232660"/>
            <a:ext cx="2557813"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PAST CONTINUOUS</a:t>
            </a:r>
            <a:endParaRPr lang="en-GB" b="1" dirty="0">
              <a:solidFill>
                <a:schemeClr val="tx1"/>
              </a:solidFill>
            </a:endParaRPr>
          </a:p>
        </p:txBody>
      </p:sp>
      <p:sp>
        <p:nvSpPr>
          <p:cNvPr id="18" name="Rounded Rectangle 17">
            <a:extLst>
              <a:ext uri="{FF2B5EF4-FFF2-40B4-BE49-F238E27FC236}">
                <a16:creationId xmlns:a16="http://schemas.microsoft.com/office/drawing/2014/main" id="{75BD7C26-FACD-9FE6-57DF-79FCAE5F971F}"/>
              </a:ext>
            </a:extLst>
          </p:cNvPr>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WISH + PAST SIMPLE</a:t>
            </a:r>
          </a:p>
        </p:txBody>
      </p:sp>
      <p:sp>
        <p:nvSpPr>
          <p:cNvPr id="19" name="Rounded Rectangle 18">
            <a:extLst>
              <a:ext uri="{FF2B5EF4-FFF2-40B4-BE49-F238E27FC236}">
                <a16:creationId xmlns:a16="http://schemas.microsoft.com/office/drawing/2014/main" id="{8C001D10-655B-F903-C047-EB6BB7596C70}"/>
              </a:ext>
            </a:extLst>
          </p:cNvPr>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a:extLst>
              <a:ext uri="{FF2B5EF4-FFF2-40B4-BE49-F238E27FC236}">
                <a16:creationId xmlns:a16="http://schemas.microsoft.com/office/drawing/2014/main" id="{3C3F1854-3DEB-0457-6FED-7CB151CFC03D}"/>
              </a:ext>
            </a:extLst>
          </p:cNvPr>
          <p:cNvSpPr/>
          <p:nvPr/>
        </p:nvSpPr>
        <p:spPr>
          <a:xfrm>
            <a:off x="5588635" y="1046318"/>
            <a:ext cx="6311900" cy="734858"/>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   Option 1: Think!</a:t>
            </a:r>
          </a:p>
          <a:p>
            <a:r>
              <a:rPr lang="en-GB" sz="2000" dirty="0">
                <a:solidFill>
                  <a:schemeClr val="tx1"/>
                </a:solidFill>
              </a:rPr>
              <a:t>   Option 2: </a:t>
            </a:r>
            <a:r>
              <a:rPr lang="en-US" altLang="en-GB" sz="2000" dirty="0">
                <a:solidFill>
                  <a:schemeClr val="tx1"/>
                </a:solidFill>
              </a:rPr>
              <a:t>Picture Description</a:t>
            </a:r>
          </a:p>
        </p:txBody>
      </p:sp>
      <p:sp>
        <p:nvSpPr>
          <p:cNvPr id="21" name="Rectangle 20">
            <a:extLst>
              <a:ext uri="{FF2B5EF4-FFF2-40B4-BE49-F238E27FC236}">
                <a16:creationId xmlns:a16="http://schemas.microsoft.com/office/drawing/2014/main" id="{80373CE6-0149-C52C-FC0D-A928A2FB0704}"/>
              </a:ext>
            </a:extLst>
          </p:cNvPr>
          <p:cNvSpPr/>
          <p:nvPr/>
        </p:nvSpPr>
        <p:spPr>
          <a:xfrm>
            <a:off x="5570855" y="1908891"/>
            <a:ext cx="6329680" cy="122014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Put the verbs in brackets in the past continuous</a:t>
            </a:r>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a:t>
            </a:r>
            <a:endPar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spcBef>
                <a:spcPts val="0"/>
              </a:spcBef>
              <a:spcAft>
                <a:spcPts val="0"/>
              </a:spcAft>
              <a:buFont typeface="Arial" panose="020B0604020202020204" pitchFamily="34" charset="0"/>
              <a:buNone/>
            </a:pPr>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Complete the sentences, using the past</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p>
          <a:p>
            <a:pPr marR="0" indent="0">
              <a:spcBef>
                <a:spcPts val="0"/>
              </a:spcBef>
              <a:spcAft>
                <a:spcPts val="0"/>
              </a:spcAft>
              <a:buFont typeface="Arial" panose="020B0604020202020204" pitchFamily="34" charse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continuous forms of the given verbs.</a:t>
            </a:r>
            <a:endPar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a:extLst>
              <a:ext uri="{FF2B5EF4-FFF2-40B4-BE49-F238E27FC236}">
                <a16:creationId xmlns:a16="http://schemas.microsoft.com/office/drawing/2014/main" id="{A04F5B97-377E-1BF0-5825-4827D032DA58}"/>
              </a:ext>
            </a:extLst>
          </p:cNvPr>
          <p:cNvSpPr/>
          <p:nvPr/>
        </p:nvSpPr>
        <p:spPr>
          <a:xfrm>
            <a:off x="5572760" y="3282426"/>
            <a:ext cx="6327775" cy="174169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endPar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Put the verbs in brackets in the correct forms.</a:t>
            </a:r>
          </a:p>
          <a:p>
            <a:pPr marR="0" indent="0" algn="just">
              <a:spcBef>
                <a:spcPts val="0"/>
              </a:spcBef>
              <a:spcAft>
                <a:spcPts val="0"/>
              </a:spcAft>
              <a:buFont typeface="Arial" panose="020B0604020202020204" pitchFamily="34" charset="0"/>
              <a:buNone/>
            </a:pPr>
            <a:r>
              <a:rPr lang="vi-VN"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Read the passage and write down five things that</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Jenny might wish for.</a:t>
            </a:r>
            <a:endParaRP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79472B41-0A79-E6DF-77A7-0DADEEB4C42C}"/>
              </a:ext>
            </a:extLst>
          </p:cNvPr>
          <p:cNvSpPr/>
          <p:nvPr/>
        </p:nvSpPr>
        <p:spPr>
          <a:xfrm>
            <a:off x="5567680" y="5132070"/>
            <a:ext cx="6315075" cy="56261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vi-VN" sz="2000" dirty="0">
                <a:solidFill>
                  <a:schemeClr val="tx1"/>
                </a:solidFill>
                <a:latin typeface="Calibri" panose="020F0502020204030204" pitchFamily="34" charset="0"/>
                <a:cs typeface="Calibri" panose="020F0502020204030204" pitchFamily="34" charset="0"/>
              </a:rPr>
              <a:t>   </a:t>
            </a:r>
            <a:r>
              <a:rPr sz="2000" dirty="0">
                <a:solidFill>
                  <a:schemeClr val="tx1"/>
                </a:solidFill>
                <a:latin typeface="Calibri" panose="020F0502020204030204" pitchFamily="34" charset="0"/>
                <a:cs typeface="Calibri" panose="020F0502020204030204" pitchFamily="34" charset="0"/>
              </a:rPr>
              <a:t>Task 5: Work in pairs. Tell your partner three wishes.</a:t>
            </a:r>
          </a:p>
        </p:txBody>
      </p:sp>
      <p:cxnSp>
        <p:nvCxnSpPr>
          <p:cNvPr id="24" name="Curved Connector 23">
            <a:extLst>
              <a:ext uri="{FF2B5EF4-FFF2-40B4-BE49-F238E27FC236}">
                <a16:creationId xmlns:a16="http://schemas.microsoft.com/office/drawing/2014/main" id="{62687F6F-66DC-3EA2-98E1-B96EC8E2B001}"/>
              </a:ext>
            </a:extLst>
          </p:cNvPr>
          <p:cNvCxnSpPr>
            <a:cxnSpLocks/>
            <a:stCxn id="16" idx="3"/>
            <a:endCxn id="17" idx="0"/>
          </p:cNvCxnSpPr>
          <p:nvPr/>
        </p:nvCxnSpPr>
        <p:spPr>
          <a:xfrm>
            <a:off x="2505075" y="1409153"/>
            <a:ext cx="1089677" cy="82350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7816D83E-4274-8B9A-3CF3-167E945B9151}"/>
              </a:ext>
            </a:extLst>
          </p:cNvPr>
          <p:cNvCxnSpPr>
            <a:cxnSpLocks/>
            <a:stCxn id="17" idx="1"/>
            <a:endCxn id="18" idx="0"/>
          </p:cNvCxnSpPr>
          <p:nvPr/>
        </p:nvCxnSpPr>
        <p:spPr>
          <a:xfrm rot="10800000" flipV="1">
            <a:off x="1613535" y="2541588"/>
            <a:ext cx="702310" cy="107029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a:extLst>
              <a:ext uri="{FF2B5EF4-FFF2-40B4-BE49-F238E27FC236}">
                <a16:creationId xmlns:a16="http://schemas.microsoft.com/office/drawing/2014/main" id="{8836BE26-CE7D-553C-278F-0B5678C4AD85}"/>
              </a:ext>
            </a:extLst>
          </p:cNvPr>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893B03CF-9391-2223-BBFF-61C4C3D495A2}"/>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a:extLst>
              <a:ext uri="{FF2B5EF4-FFF2-40B4-BE49-F238E27FC236}">
                <a16:creationId xmlns:a16="http://schemas.microsoft.com/office/drawing/2014/main" id="{67C0498B-F6F6-3D89-1288-483BEA2A9E95}"/>
              </a:ext>
            </a:extLst>
          </p:cNvPr>
          <p:cNvSpPr/>
          <p:nvPr/>
        </p:nvSpPr>
        <p:spPr>
          <a:xfrm>
            <a:off x="669161" y="59263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a:extLst>
              <a:ext uri="{FF2B5EF4-FFF2-40B4-BE49-F238E27FC236}">
                <a16:creationId xmlns:a16="http://schemas.microsoft.com/office/drawing/2014/main" id="{C98714BA-62C2-7CB8-762A-E48733CA5DA0}"/>
              </a:ext>
            </a:extLst>
          </p:cNvPr>
          <p:cNvCxnSpPr>
            <a:stCxn id="19" idx="1"/>
            <a:endCxn id="27" idx="0"/>
          </p:cNvCxnSpPr>
          <p:nvPr/>
        </p:nvCxnSpPr>
        <p:spPr>
          <a:xfrm rot="10800000" flipV="1">
            <a:off x="1587500" y="5325110"/>
            <a:ext cx="1011555" cy="60134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a:extLst>
              <a:ext uri="{FF2B5EF4-FFF2-40B4-BE49-F238E27FC236}">
                <a16:creationId xmlns:a16="http://schemas.microsoft.com/office/drawing/2014/main" id="{E8526763-5A38-0097-CA6D-474EDA58BC69}"/>
              </a:ext>
            </a:extLst>
          </p:cNvPr>
          <p:cNvSpPr/>
          <p:nvPr/>
        </p:nvSpPr>
        <p:spPr>
          <a:xfrm>
            <a:off x="5570855" y="5936242"/>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2000" dirty="0">
                <a:solidFill>
                  <a:schemeClr val="tx1"/>
                </a:solidFill>
              </a:rPr>
              <a:t>   Wrap-up</a:t>
            </a:r>
          </a:p>
          <a:p>
            <a:pPr indent="0">
              <a:buFont typeface="Arial" panose="020B0604020202020204" pitchFamily="34" charset="0"/>
              <a:buNone/>
            </a:pPr>
            <a:r>
              <a:rPr lang="en-US" sz="2000" dirty="0">
                <a:solidFill>
                  <a:schemeClr val="tx1"/>
                </a:solidFill>
              </a:rPr>
              <a:t>   Homework</a:t>
            </a:r>
            <a:endParaRPr lang="en-GB" sz="2000" dirty="0">
              <a:solidFill>
                <a:schemeClr val="tx1"/>
              </a:solidFill>
            </a:endParaRPr>
          </a:p>
        </p:txBody>
      </p:sp>
      <p:sp>
        <p:nvSpPr>
          <p:cNvPr id="30" name="Rounded Rectangle 29">
            <a:extLst>
              <a:ext uri="{FF2B5EF4-FFF2-40B4-BE49-F238E27FC236}">
                <a16:creationId xmlns:a16="http://schemas.microsoft.com/office/drawing/2014/main" id="{41A69AE7-04F5-F66F-6153-80305DB0B2FE}"/>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B6ACA6B-BEDF-C6AD-C6A6-E5384E76C8F2}"/>
              </a:ext>
            </a:extLst>
          </p:cNvPr>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a:extLst>
              <a:ext uri="{FF2B5EF4-FFF2-40B4-BE49-F238E27FC236}">
                <a16:creationId xmlns:a16="http://schemas.microsoft.com/office/drawing/2014/main" id="{4F46B7BE-5078-145F-8145-AEBDEC164E87}"/>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1DA0F2EA-A91A-459E-D9A5-2D8FD387E490}"/>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2263A431-82B6-66E2-877F-90261B3498C3}"/>
                </a:ext>
              </a:extLst>
            </p:cNvPr>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a:extLst>
              <a:ext uri="{FF2B5EF4-FFF2-40B4-BE49-F238E27FC236}">
                <a16:creationId xmlns:a16="http://schemas.microsoft.com/office/drawing/2014/main" id="{EE4FC050-4C0B-939B-E84A-4DF308110749}"/>
              </a:ext>
            </a:extLst>
          </p:cNvPr>
          <p:cNvGrpSpPr>
            <a:grpSpLocks noGrp="1" noUngrp="1" noRot="1" noChangeAspect="1" noMove="1" noResize="1"/>
          </p:cNvGrpSpPr>
          <p:nvPr/>
        </p:nvGrpSpPr>
        <p:grpSpPr>
          <a:xfrm>
            <a:off x="-52705" y="8991600"/>
            <a:ext cx="485775" cy="421005"/>
            <a:chOff x="-19221" y="197691"/>
            <a:chExt cx="5378624" cy="6402614"/>
          </a:xfrm>
        </p:grpSpPr>
        <p:sp>
          <p:nvSpPr>
            <p:cNvPr id="3" name="Freeform: Shape 22">
              <a:extLst>
                <a:ext uri="{FF2B5EF4-FFF2-40B4-BE49-F238E27FC236}">
                  <a16:creationId xmlns:a16="http://schemas.microsoft.com/office/drawing/2014/main" id="{8A3EA8F4-0137-A262-8361-1B51FF637D8C}"/>
                </a:ext>
              </a:extLst>
            </p:cNvPr>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a:extLst>
                <a:ext uri="{FF2B5EF4-FFF2-40B4-BE49-F238E27FC236}">
                  <a16:creationId xmlns:a16="http://schemas.microsoft.com/office/drawing/2014/main" id="{A63D74AD-D359-1726-C83B-DF8EC27FAA67}"/>
                </a:ext>
              </a:extLst>
            </p:cNvPr>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a:extLst>
                <a:ext uri="{FF2B5EF4-FFF2-40B4-BE49-F238E27FC236}">
                  <a16:creationId xmlns:a16="http://schemas.microsoft.com/office/drawing/2014/main" id="{FB178675-A7C0-8EAF-9385-700D52B5C3B2}"/>
                </a:ext>
              </a:extLst>
            </p:cNvPr>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a:extLst>
                <a:ext uri="{FF2B5EF4-FFF2-40B4-BE49-F238E27FC236}">
                  <a16:creationId xmlns:a16="http://schemas.microsoft.com/office/drawing/2014/main" id="{86CF614B-EA25-7E79-D67E-87003D194E5E}"/>
                </a:ext>
              </a:extLst>
            </p:cNvPr>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a:extLst>
                <a:ext uri="{FF2B5EF4-FFF2-40B4-BE49-F238E27FC236}">
                  <a16:creationId xmlns:a16="http://schemas.microsoft.com/office/drawing/2014/main" id="{4EC24FF0-D89A-0B92-769C-97191A6798C0}"/>
                </a:ext>
              </a:extLst>
            </p:cNvPr>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14150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649381"/>
            <a:ext cx="11445622" cy="258445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Recognise and use past continuous and wish + past simple.</a:t>
            </a:r>
            <a:endParaRPr lang="en-US" sz="3600" dirty="0"/>
          </a:p>
          <a:p>
            <a:pPr marL="457200" indent="-457200">
              <a:lnSpc>
                <a:spcPct val="150000"/>
              </a:lnSpc>
              <a:buFont typeface="Wingdings" panose="05000000000000000000" pitchFamily="2" charset="2"/>
              <a:buChar char="ü"/>
            </a:pPr>
            <a:endParaRPr lang="en-US" sz="36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3415030"/>
          </a:xfrm>
          <a:prstGeom prst="rect">
            <a:avLst/>
          </a:prstGeom>
          <a:noFill/>
        </p:spPr>
        <p:txBody>
          <a:bodyPr wrap="square" rtlCol="0">
            <a:spAutoFit/>
          </a:bodyPr>
          <a:lstStyle/>
          <a:p>
            <a:pPr>
              <a:lnSpc>
                <a:spcPct val="150000"/>
              </a:lnSpc>
            </a:pPr>
            <a:r>
              <a:rPr lang="en-US" sz="3600" dirty="0"/>
              <a:t>- Do exercises in the workbook;</a:t>
            </a:r>
          </a:p>
          <a:p>
            <a:pPr algn="just">
              <a:lnSpc>
                <a:spcPct val="150000"/>
              </a:lnSpc>
            </a:pPr>
            <a:r>
              <a:rPr lang="en-US" sz="3600" dirty="0"/>
              <a:t>- Make 5 sentences by using past continuous and wish + past simple.</a:t>
            </a:r>
          </a:p>
          <a:p>
            <a:pPr>
              <a:lnSpc>
                <a:spcPct val="150000"/>
              </a:lnSpc>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765" y="4495800"/>
            <a:ext cx="2112010" cy="21120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PAST CONTINUOUS</a:t>
            </a:r>
            <a:endParaRPr lang="en-GB" b="1" dirty="0">
              <a:solidFill>
                <a:schemeClr val="tx1"/>
              </a:solidFill>
            </a:endParaRPr>
          </a:p>
        </p:txBody>
      </p:sp>
      <p:sp>
        <p:nvSpPr>
          <p:cNvPr id="18" name="Rounded Rectangle 17"/>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WISH + PAST SIMPLE</a:t>
            </a:r>
          </a:p>
        </p:txBody>
      </p:sp>
      <p:sp>
        <p:nvSpPr>
          <p:cNvPr id="19" name="Rounded Rectangle 18"/>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Option 1: Think!</a:t>
            </a:r>
          </a:p>
          <a:p>
            <a:r>
              <a:rPr lang="en-GB" dirty="0">
                <a:solidFill>
                  <a:schemeClr val="tx1"/>
                </a:solidFill>
              </a:rPr>
              <a:t>   Option 2: </a:t>
            </a:r>
            <a:r>
              <a:rPr lang="en-US" altLang="en-GB" dirty="0">
                <a:solidFill>
                  <a:schemeClr val="tx1"/>
                </a:solidFill>
              </a:rPr>
              <a:t>Picture Description</a:t>
            </a:r>
          </a:p>
        </p:txBody>
      </p:sp>
      <p:sp>
        <p:nvSpPr>
          <p:cNvPr id="21" name="Rectangle 20"/>
          <p:cNvSpPr/>
          <p:nvPr/>
        </p:nvSpPr>
        <p:spPr>
          <a:xfrm>
            <a:off x="5570855" y="2016513"/>
            <a:ext cx="6329680" cy="111252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Put the verbs in brackets in the past continuous</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a:t>
            </a:r>
            <a:endPar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spcBef>
                <a:spcPts val="0"/>
              </a:spcBef>
              <a:spcAft>
                <a:spcPts val="0"/>
              </a:spcAft>
              <a:buFont typeface="Arial" panose="020B0604020202020204" pitchFamily="34" charset="0"/>
              <a:buNone/>
            </a:pP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Complete the sentences, using the past continuous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forms of the given verbs.</a:t>
            </a:r>
          </a:p>
        </p:txBody>
      </p:sp>
      <p:sp>
        <p:nvSpPr>
          <p:cNvPr id="22" name="Rectangle 21"/>
          <p:cNvSpPr/>
          <p:nvPr/>
        </p:nvSpPr>
        <p:spPr>
          <a:xfrm>
            <a:off x="5572760" y="3391715"/>
            <a:ext cx="6327775" cy="125857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a:t>
            </a: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Put the verbs in brackets in the correct forms.</a:t>
            </a:r>
          </a:p>
          <a:p>
            <a:pPr marR="0" indent="0" algn="just">
              <a:spcBef>
                <a:spcPts val="0"/>
              </a:spcBef>
              <a:spcAft>
                <a:spcPts val="0"/>
              </a:spcAft>
              <a:buFont typeface="Arial" panose="020B0604020202020204" pitchFamily="34" charset="0"/>
              <a:buNone/>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a:t>
            </a: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Read the passage and write down five things that Jenny </a:t>
            </a: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might wish for.</a:t>
            </a:r>
          </a:p>
        </p:txBody>
      </p:sp>
      <p:sp>
        <p:nvSpPr>
          <p:cNvPr id="23" name="Rectangle 22"/>
          <p:cNvSpPr/>
          <p:nvPr/>
        </p:nvSpPr>
        <p:spPr>
          <a:xfrm>
            <a:off x="5588635" y="4912967"/>
            <a:ext cx="6315075" cy="56261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vi-VN" dirty="0">
                <a:solidFill>
                  <a:schemeClr val="tx1"/>
                </a:solidFill>
                <a:latin typeface="Calibri" panose="020F0502020204030204" pitchFamily="34" charset="0"/>
                <a:cs typeface="Calibri" panose="020F0502020204030204" pitchFamily="34" charset="0"/>
              </a:rPr>
              <a:t>   </a:t>
            </a:r>
            <a:r>
              <a:rPr dirty="0">
                <a:solidFill>
                  <a:schemeClr val="tx1"/>
                </a:solidFill>
                <a:latin typeface="Calibri" panose="020F0502020204030204" pitchFamily="34" charset="0"/>
                <a:cs typeface="Calibri" panose="020F0502020204030204" pitchFamily="34" charset="0"/>
              </a:rPr>
              <a:t>Task 5: </a:t>
            </a:r>
            <a:r>
              <a:rPr lang="vi-VN" dirty="0">
                <a:solidFill>
                  <a:schemeClr val="tx1"/>
                </a:solidFill>
                <a:latin typeface="Calibri" panose="020F0502020204030204" pitchFamily="34" charset="0"/>
                <a:cs typeface="Calibri" panose="020F0502020204030204" pitchFamily="34" charset="0"/>
              </a:rPr>
              <a:t>	</a:t>
            </a:r>
            <a:r>
              <a:rPr dirty="0">
                <a:solidFill>
                  <a:schemeClr val="tx1"/>
                </a:solidFill>
                <a:latin typeface="Calibri" panose="020F0502020204030204" pitchFamily="34" charset="0"/>
                <a:cs typeface="Calibri" panose="020F0502020204030204" pitchFamily="34" charset="0"/>
              </a:rPr>
              <a:t>Work in pairs. Tell your partner three wishes.</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13535" y="2541905"/>
            <a:ext cx="702310" cy="10699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500" y="5325110"/>
            <a:ext cx="1011555" cy="60134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635" y="5733192"/>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   Wrap-up</a:t>
            </a:r>
          </a:p>
          <a:p>
            <a:pPr indent="0">
              <a:buFont typeface="Arial" panose="020B0604020202020204" pitchFamily="34" charset="0"/>
              <a:buNone/>
            </a:pPr>
            <a:r>
              <a:rPr lang="en-US" dirty="0">
                <a:solidFill>
                  <a:schemeClr val="tx1"/>
                </a:solidFill>
              </a:rPr>
              <a:t>   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1532890"/>
            <a:ext cx="10470515" cy="919480"/>
          </a:xfrm>
          <a:prstGeom prst="rect">
            <a:avLst/>
          </a:prstGeom>
          <a:noFill/>
        </p:spPr>
        <p:txBody>
          <a:bodyPr wrap="square">
            <a:noAutofit/>
          </a:bodyPr>
          <a:lstStyle/>
          <a:p>
            <a:pPr algn="just">
              <a:lnSpc>
                <a:spcPct val="100000"/>
              </a:lnSpc>
            </a:pPr>
            <a:r>
              <a:rPr lang="en-US" sz="4500" b="1" dirty="0"/>
              <a:t>- Do you remember the past continuous you have learned in Tiếng Anh 8 (Unit 9)?</a:t>
            </a:r>
          </a:p>
        </p:txBody>
      </p:sp>
      <p:sp>
        <p:nvSpPr>
          <p:cNvPr id="9" name="TextBox 20"/>
          <p:cNvSpPr txBox="1"/>
          <p:nvPr/>
        </p:nvSpPr>
        <p:spPr>
          <a:xfrm>
            <a:off x="809625" y="3173730"/>
            <a:ext cx="10470515" cy="919480"/>
          </a:xfrm>
          <a:prstGeom prst="rect">
            <a:avLst/>
          </a:prstGeom>
          <a:noFill/>
        </p:spPr>
        <p:txBody>
          <a:bodyPr wrap="square">
            <a:noAutofit/>
          </a:bodyPr>
          <a:lstStyle/>
          <a:p>
            <a:pPr algn="just">
              <a:lnSpc>
                <a:spcPct val="100000"/>
              </a:lnSpc>
            </a:pPr>
            <a:r>
              <a:rPr lang="en-US" sz="4500" b="1" dirty="0"/>
              <a:t>- Give some examples.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3723588" y="1977744"/>
            <a:ext cx="8610836" cy="3512820"/>
          </a:xfrm>
          <a:prstGeom prst="rect">
            <a:avLst/>
          </a:prstGeom>
          <a:noFill/>
        </p:spPr>
        <p:txBody>
          <a:bodyPr wrap="square">
            <a:noAutofit/>
          </a:bodyPr>
          <a:lstStyle/>
          <a:p>
            <a:pPr algn="just">
              <a:lnSpc>
                <a:spcPct val="200000"/>
              </a:lnSpc>
            </a:pPr>
            <a:r>
              <a:rPr lang="en-US" sz="3800" b="1" dirty="0"/>
              <a:t>- </a:t>
            </a:r>
            <a:r>
              <a:rPr lang="en-US" sz="3800" dirty="0"/>
              <a:t>Look at the picture.</a:t>
            </a:r>
          </a:p>
          <a:p>
            <a:pPr>
              <a:lnSpc>
                <a:spcPct val="200000"/>
              </a:lnSpc>
            </a:pPr>
            <a:r>
              <a:rPr lang="en-US" sz="3800" dirty="0"/>
              <a:t>- Describe what was happening in the picture, using the past continuous tense.</a:t>
            </a:r>
          </a:p>
        </p:txBody>
      </p:sp>
      <p:sp>
        <p:nvSpPr>
          <p:cNvPr id="7" name="TextBox 20"/>
          <p:cNvSpPr txBox="1"/>
          <p:nvPr/>
        </p:nvSpPr>
        <p:spPr>
          <a:xfrm>
            <a:off x="99546" y="2915566"/>
            <a:ext cx="3641090" cy="2344420"/>
          </a:xfrm>
          <a:prstGeom prst="rect">
            <a:avLst/>
          </a:prstGeom>
          <a:noFill/>
        </p:spPr>
        <p:txBody>
          <a:bodyPr wrap="square">
            <a:noAutofit/>
          </a:bodyPr>
          <a:lstStyle/>
          <a:p>
            <a:pPr algn="just">
              <a:lnSpc>
                <a:spcPct val="200000"/>
              </a:lnSpc>
            </a:pPr>
            <a:r>
              <a:rPr lang="en-US" sz="4400" b="1" dirty="0">
                <a:solidFill>
                  <a:srgbClr val="FF0000"/>
                </a:solidFill>
              </a:rPr>
              <a:t>HOW TO PLAY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3143885" y="168656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70840" y="186690"/>
            <a:ext cx="5245100" cy="645160"/>
          </a:xfrm>
          <a:prstGeom prst="rect">
            <a:avLst/>
          </a:prstGeom>
          <a:noFill/>
          <a:effectLst/>
        </p:spPr>
        <p:txBody>
          <a:bodyPr wrap="square" rtlCol="0">
            <a:spAutoFit/>
          </a:bodyPr>
          <a:lstStyle/>
          <a:p>
            <a:pPr algn="ctr"/>
            <a:r>
              <a:rPr lang="en-US" sz="3600" b="1" dirty="0">
                <a:sym typeface="+mn-ea"/>
              </a:rPr>
              <a:t>PAST CONTINUOUS</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 Put the verbs in brackets in the past continuous.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6" name="Text Box 5"/>
          <p:cNvSpPr txBox="1"/>
          <p:nvPr/>
        </p:nvSpPr>
        <p:spPr>
          <a:xfrm>
            <a:off x="540385" y="1924050"/>
            <a:ext cx="11453495" cy="1322070"/>
          </a:xfrm>
          <a:prstGeom prst="rect">
            <a:avLst/>
          </a:prstGeom>
          <a:solidFill>
            <a:srgbClr val="C1ECE4"/>
          </a:solidFill>
        </p:spPr>
        <p:txBody>
          <a:bodyPr wrap="square" rtlCol="0" anchor="t">
            <a:spAutoFit/>
          </a:bodyPr>
          <a:lstStyle/>
          <a:p>
            <a:pPr algn="just"/>
            <a:r>
              <a:rPr lang="en-US" sz="4000" b="1" dirty="0"/>
              <a:t>1.</a:t>
            </a:r>
            <a:r>
              <a:rPr lang="en-US" sz="4000" dirty="0"/>
              <a:t> My dad first met my mum when he </a:t>
            </a:r>
            <a:r>
              <a:rPr lang="en-US" sz="4000" b="1" dirty="0"/>
              <a:t>(visit)</a:t>
            </a:r>
            <a:r>
              <a:rPr lang="en-US" sz="4000" dirty="0"/>
              <a:t> _____________ Hoi An Ancient Town.</a:t>
            </a:r>
          </a:p>
        </p:txBody>
      </p:sp>
      <p:sp>
        <p:nvSpPr>
          <p:cNvPr id="7" name="Text Box 6"/>
          <p:cNvSpPr txBox="1"/>
          <p:nvPr/>
        </p:nvSpPr>
        <p:spPr>
          <a:xfrm>
            <a:off x="540385" y="3254375"/>
            <a:ext cx="11453495" cy="1322070"/>
          </a:xfrm>
          <a:prstGeom prst="rect">
            <a:avLst/>
          </a:prstGeom>
          <a:solidFill>
            <a:srgbClr val="FF9EAA"/>
          </a:solidFill>
        </p:spPr>
        <p:txBody>
          <a:bodyPr wrap="square" rtlCol="0" anchor="t">
            <a:spAutoFit/>
          </a:bodyPr>
          <a:lstStyle/>
          <a:p>
            <a:pPr algn="just"/>
            <a:r>
              <a:rPr lang="en-US" sz="4000" b="1" dirty="0"/>
              <a:t>2.</a:t>
            </a:r>
            <a:r>
              <a:rPr lang="en-US" sz="4000" dirty="0"/>
              <a:t> Tom had a nightmare while he </a:t>
            </a:r>
            <a:r>
              <a:rPr lang="en-US" sz="4000" b="1" dirty="0"/>
              <a:t>(sleep)</a:t>
            </a:r>
            <a:r>
              <a:rPr lang="en-US" sz="4000" dirty="0"/>
              <a:t> ______________ in the camp by the old castle.</a:t>
            </a:r>
          </a:p>
        </p:txBody>
      </p:sp>
      <p:sp>
        <p:nvSpPr>
          <p:cNvPr id="9" name="Text Box 8"/>
          <p:cNvSpPr txBox="1"/>
          <p:nvPr/>
        </p:nvSpPr>
        <p:spPr>
          <a:xfrm>
            <a:off x="540385" y="4566920"/>
            <a:ext cx="11453495" cy="1322070"/>
          </a:xfrm>
          <a:prstGeom prst="rect">
            <a:avLst/>
          </a:prstGeom>
          <a:solidFill>
            <a:srgbClr val="FFD0D0"/>
          </a:solidFill>
        </p:spPr>
        <p:txBody>
          <a:bodyPr wrap="square" rtlCol="0" anchor="t">
            <a:spAutoFit/>
          </a:bodyPr>
          <a:lstStyle/>
          <a:p>
            <a:pPr algn="just"/>
            <a:r>
              <a:rPr lang="en-US" sz="4000" b="1" dirty="0"/>
              <a:t>3.</a:t>
            </a:r>
            <a:r>
              <a:rPr lang="en-US" sz="4000" dirty="0"/>
              <a:t> David hurt his foot while he </a:t>
            </a:r>
            <a:r>
              <a:rPr lang="en-US" sz="4000" b="1" dirty="0"/>
              <a:t>(go) </a:t>
            </a:r>
            <a:r>
              <a:rPr lang="en-US" sz="4000" dirty="0"/>
              <a:t>__________down the steps of the pagoda.</a:t>
            </a:r>
          </a:p>
        </p:txBody>
      </p:sp>
      <p:sp>
        <p:nvSpPr>
          <p:cNvPr id="23" name="Text Box 22"/>
          <p:cNvSpPr txBox="1"/>
          <p:nvPr/>
        </p:nvSpPr>
        <p:spPr>
          <a:xfrm>
            <a:off x="631190" y="2432684"/>
            <a:ext cx="2609215" cy="710565"/>
          </a:xfrm>
          <a:prstGeom prst="rect">
            <a:avLst/>
          </a:prstGeom>
          <a:noFill/>
        </p:spPr>
        <p:txBody>
          <a:bodyPr wrap="none" rtlCol="0" anchor="t">
            <a:noAutofit/>
          </a:bodyPr>
          <a:lstStyle/>
          <a:p>
            <a:r>
              <a:rPr lang="en-US" sz="4800" b="1" dirty="0">
                <a:ln>
                  <a:noFill/>
                </a:ln>
                <a:solidFill>
                  <a:srgbClr val="FF0000"/>
                </a:solidFill>
                <a:latin typeface="Calibri" panose="020F0502020204030204" pitchFamily="34" charset="0"/>
                <a:cs typeface="Calibri" panose="020F0502020204030204" pitchFamily="34" charset="0"/>
              </a:rPr>
              <a:t>was visiting</a:t>
            </a:r>
          </a:p>
        </p:txBody>
      </p:sp>
      <p:sp>
        <p:nvSpPr>
          <p:cNvPr id="5" name="Text Box 4"/>
          <p:cNvSpPr txBox="1"/>
          <p:nvPr/>
        </p:nvSpPr>
        <p:spPr>
          <a:xfrm>
            <a:off x="631190" y="3702685"/>
            <a:ext cx="2609215" cy="710565"/>
          </a:xfrm>
          <a:prstGeom prst="rect">
            <a:avLst/>
          </a:prstGeom>
          <a:noFill/>
        </p:spPr>
        <p:txBody>
          <a:bodyPr wrap="none" rtlCol="0" anchor="t">
            <a:noAutofit/>
          </a:bodyPr>
          <a:lstStyle/>
          <a:p>
            <a:pPr algn="l"/>
            <a:r>
              <a:rPr lang="en-US" sz="4800" b="1">
                <a:ln>
                  <a:noFill/>
                </a:ln>
                <a:solidFill>
                  <a:srgbClr val="FF0000"/>
                </a:solidFill>
                <a:latin typeface="Calibri" panose="020F0502020204030204" pitchFamily="34" charset="0"/>
                <a:cs typeface="Calibri" panose="020F0502020204030204" pitchFamily="34" charset="0"/>
              </a:rPr>
              <a:t>was sleeping</a:t>
            </a:r>
          </a:p>
        </p:txBody>
      </p:sp>
      <p:sp>
        <p:nvSpPr>
          <p:cNvPr id="10" name="Text Box 9"/>
          <p:cNvSpPr txBox="1"/>
          <p:nvPr/>
        </p:nvSpPr>
        <p:spPr>
          <a:xfrm>
            <a:off x="8082033" y="4440312"/>
            <a:ext cx="2609215" cy="710565"/>
          </a:xfrm>
          <a:prstGeom prst="rect">
            <a:avLst/>
          </a:prstGeom>
          <a:noFill/>
        </p:spPr>
        <p:txBody>
          <a:bodyPr wrap="none" rtlCol="0" anchor="t">
            <a:noAutofit/>
          </a:bodyPr>
          <a:lstStyle/>
          <a:p>
            <a:pPr algn="l"/>
            <a:r>
              <a:rPr lang="en-US" sz="4800" b="1" dirty="0">
                <a:ln>
                  <a:noFill/>
                </a:ln>
                <a:solidFill>
                  <a:srgbClr val="FF0000"/>
                </a:solidFill>
                <a:latin typeface="Calibri" panose="020F0502020204030204" pitchFamily="34" charset="0"/>
                <a:cs typeface="Calibri" panose="020F0502020204030204" pitchFamily="34" charset="0"/>
              </a:rPr>
              <a:t>was going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23" grpId="0"/>
      <p:bldP spid="23" grpId="1"/>
      <p:bldP spid="5" grpId="0"/>
      <p:bldP spid="5"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70840" y="186690"/>
            <a:ext cx="5245100" cy="645160"/>
          </a:xfrm>
          <a:prstGeom prst="rect">
            <a:avLst/>
          </a:prstGeom>
          <a:noFill/>
          <a:effectLst/>
        </p:spPr>
        <p:txBody>
          <a:bodyPr wrap="square" rtlCol="0">
            <a:spAutoFit/>
          </a:bodyPr>
          <a:lstStyle/>
          <a:p>
            <a:pPr algn="ctr"/>
            <a:r>
              <a:rPr lang="en-US" sz="3600" b="1" dirty="0">
                <a:sym typeface="+mn-ea"/>
              </a:rPr>
              <a:t>PAST CONTINUOUS</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 Put the verbs in brackets in the past continuous.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6" name="Text Box 5"/>
          <p:cNvSpPr txBox="1"/>
          <p:nvPr/>
        </p:nvSpPr>
        <p:spPr>
          <a:xfrm>
            <a:off x="540385" y="1924050"/>
            <a:ext cx="11453495" cy="1322070"/>
          </a:xfrm>
          <a:prstGeom prst="rect">
            <a:avLst/>
          </a:prstGeom>
          <a:solidFill>
            <a:srgbClr val="C1ECE4"/>
          </a:solidFill>
        </p:spPr>
        <p:txBody>
          <a:bodyPr wrap="square" rtlCol="0" anchor="t">
            <a:spAutoFit/>
          </a:bodyPr>
          <a:lstStyle/>
          <a:p>
            <a:pPr algn="just"/>
            <a:r>
              <a:rPr lang="en-US" sz="4000" b="1" dirty="0"/>
              <a:t>4.</a:t>
            </a:r>
            <a:r>
              <a:rPr lang="en-US" sz="4000" dirty="0"/>
              <a:t> My brother was just sitting while I </a:t>
            </a:r>
            <a:r>
              <a:rPr lang="en-US" sz="4000" b="1" dirty="0"/>
              <a:t>(look) </a:t>
            </a:r>
            <a:r>
              <a:rPr lang="en-US" sz="4000" dirty="0"/>
              <a:t>____________ around the weaving workshop.</a:t>
            </a:r>
          </a:p>
        </p:txBody>
      </p:sp>
      <p:sp>
        <p:nvSpPr>
          <p:cNvPr id="7" name="Text Box 6"/>
          <p:cNvSpPr txBox="1"/>
          <p:nvPr/>
        </p:nvSpPr>
        <p:spPr>
          <a:xfrm>
            <a:off x="540385" y="3635375"/>
            <a:ext cx="11453495" cy="1938020"/>
          </a:xfrm>
          <a:prstGeom prst="rect">
            <a:avLst/>
          </a:prstGeom>
          <a:solidFill>
            <a:srgbClr val="FF9EAA"/>
          </a:solidFill>
        </p:spPr>
        <p:txBody>
          <a:bodyPr wrap="square" rtlCol="0" anchor="t">
            <a:spAutoFit/>
          </a:bodyPr>
          <a:lstStyle/>
          <a:p>
            <a:pPr algn="just"/>
            <a:r>
              <a:rPr lang="en-US" sz="4000" b="1" dirty="0"/>
              <a:t>5.</a:t>
            </a:r>
            <a:r>
              <a:rPr lang="en-US" sz="4000" dirty="0"/>
              <a:t> _____ you </a:t>
            </a:r>
            <a:r>
              <a:rPr lang="en-US" sz="4000" b="1" dirty="0"/>
              <a:t>(watch)</a:t>
            </a:r>
            <a:r>
              <a:rPr lang="en-US" sz="4000" dirty="0"/>
              <a:t> _________ TV at 9 p.m. last night? There was a very good </a:t>
            </a:r>
            <a:r>
              <a:rPr lang="en-US" sz="4000" dirty="0" err="1"/>
              <a:t>programme</a:t>
            </a:r>
            <a:r>
              <a:rPr lang="en-US" sz="4000" dirty="0"/>
              <a:t> on Duong Lam Ancient Village preservation.</a:t>
            </a:r>
          </a:p>
        </p:txBody>
      </p:sp>
      <p:sp>
        <p:nvSpPr>
          <p:cNvPr id="23" name="Text Box 22"/>
          <p:cNvSpPr txBox="1"/>
          <p:nvPr/>
        </p:nvSpPr>
        <p:spPr>
          <a:xfrm>
            <a:off x="1131570" y="3525520"/>
            <a:ext cx="1835150" cy="710565"/>
          </a:xfrm>
          <a:prstGeom prst="rect">
            <a:avLst/>
          </a:prstGeom>
          <a:noFill/>
        </p:spPr>
        <p:txBody>
          <a:bodyPr wrap="none" rtlCol="0" anchor="t">
            <a:noAutofit/>
          </a:bodyPr>
          <a:lstStyle/>
          <a:p>
            <a:r>
              <a:rPr lang="en-US" sz="4800" b="1" dirty="0">
                <a:ln>
                  <a:noFill/>
                </a:ln>
                <a:solidFill>
                  <a:srgbClr val="FF0000"/>
                </a:solidFill>
                <a:latin typeface="Calibri" panose="020F0502020204030204" pitchFamily="34" charset="0"/>
                <a:cs typeface="Calibri" panose="020F0502020204030204" pitchFamily="34" charset="0"/>
              </a:rPr>
              <a:t>Were</a:t>
            </a:r>
          </a:p>
        </p:txBody>
      </p:sp>
      <p:sp>
        <p:nvSpPr>
          <p:cNvPr id="5" name="Text Box 4"/>
          <p:cNvSpPr txBox="1"/>
          <p:nvPr/>
        </p:nvSpPr>
        <p:spPr>
          <a:xfrm>
            <a:off x="540385" y="2374900"/>
            <a:ext cx="2609215" cy="710565"/>
          </a:xfrm>
          <a:prstGeom prst="rect">
            <a:avLst/>
          </a:prstGeom>
          <a:noFill/>
        </p:spPr>
        <p:txBody>
          <a:bodyPr wrap="none" rtlCol="0" anchor="t">
            <a:noAutofit/>
          </a:bodyPr>
          <a:lstStyle/>
          <a:p>
            <a:pPr algn="l"/>
            <a:r>
              <a:rPr lang="en-US" sz="4800" b="1" dirty="0">
                <a:ln>
                  <a:noFill/>
                </a:ln>
                <a:solidFill>
                  <a:srgbClr val="FF0000"/>
                </a:solidFill>
                <a:latin typeface="Calibri" panose="020F0502020204030204" pitchFamily="34" charset="0"/>
                <a:cs typeface="Calibri" panose="020F0502020204030204" pitchFamily="34" charset="0"/>
              </a:rPr>
              <a:t>was looking</a:t>
            </a:r>
          </a:p>
        </p:txBody>
      </p:sp>
      <p:sp>
        <p:nvSpPr>
          <p:cNvPr id="4" name="Text Box 3"/>
          <p:cNvSpPr txBox="1"/>
          <p:nvPr/>
        </p:nvSpPr>
        <p:spPr>
          <a:xfrm>
            <a:off x="5615940" y="3501567"/>
            <a:ext cx="1835150" cy="710565"/>
          </a:xfrm>
          <a:prstGeom prst="rect">
            <a:avLst/>
          </a:prstGeom>
          <a:noFill/>
        </p:spPr>
        <p:txBody>
          <a:bodyPr wrap="none" rtlCol="0" anchor="t">
            <a:noAutofit/>
          </a:bodyPr>
          <a:lstStyle/>
          <a:p>
            <a:r>
              <a:rPr lang="en-US" sz="4800" b="1" dirty="0">
                <a:ln>
                  <a:noFill/>
                </a:ln>
                <a:solidFill>
                  <a:srgbClr val="FF0000"/>
                </a:solidFill>
                <a:latin typeface="Calibri" panose="020F0502020204030204" pitchFamily="34" charset="0"/>
                <a:cs typeface="Calibri" panose="020F0502020204030204" pitchFamily="34" charset="0"/>
              </a:rPr>
              <a:t>watching</a:t>
            </a:r>
          </a:p>
        </p:txBody>
      </p:sp>
      <p:pic>
        <p:nvPicPr>
          <p:cNvPr id="2" name="Picture 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265805" y="1442085"/>
            <a:ext cx="3148330" cy="9277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23" grpId="0"/>
      <p:bldP spid="23" grpId="1"/>
      <p:bldP spid="5" grpId="0"/>
      <p:bldP spid="5"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70840" y="186690"/>
            <a:ext cx="5245100" cy="645160"/>
          </a:xfrm>
          <a:prstGeom prst="rect">
            <a:avLst/>
          </a:prstGeom>
          <a:noFill/>
          <a:effectLst/>
        </p:spPr>
        <p:txBody>
          <a:bodyPr wrap="square" rtlCol="0">
            <a:spAutoFit/>
          </a:bodyPr>
          <a:lstStyle/>
          <a:p>
            <a:pPr algn="ctr"/>
            <a:r>
              <a:rPr lang="en-US" sz="3600" b="1" dirty="0">
                <a:sym typeface="+mn-ea"/>
              </a:rPr>
              <a:t>PAST CONTINUOUS</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37529" y="2607867"/>
            <a:ext cx="4911722" cy="2862322"/>
          </a:xfrm>
          <a:prstGeom prst="rect">
            <a:avLst/>
          </a:prstGeom>
          <a:solidFill>
            <a:srgbClr val="FEE3AF"/>
          </a:solidFill>
        </p:spPr>
        <p:txBody>
          <a:bodyPr wrap="square" rtlCol="0" anchor="t">
            <a:spAutoFit/>
          </a:bodyPr>
          <a:lstStyle/>
          <a:p>
            <a:r>
              <a:rPr lang="en-US" sz="3000" dirty="0"/>
              <a:t>We use the past continuous to describe an action that was happening at a particular time in the past, or a past  action that was happening when another action interrupted it.</a:t>
            </a:r>
          </a:p>
        </p:txBody>
      </p:sp>
      <p:sp>
        <p:nvSpPr>
          <p:cNvPr id="5" name="Text Box 4"/>
          <p:cNvSpPr txBox="1"/>
          <p:nvPr/>
        </p:nvSpPr>
        <p:spPr>
          <a:xfrm>
            <a:off x="5802152" y="1665398"/>
            <a:ext cx="6031865" cy="4747260"/>
          </a:xfrm>
          <a:prstGeom prst="rect">
            <a:avLst/>
          </a:prstGeom>
          <a:solidFill>
            <a:srgbClr val="FEE3AF"/>
          </a:solidFill>
        </p:spPr>
        <p:txBody>
          <a:bodyPr wrap="square" rtlCol="0" anchor="t">
            <a:noAutofit/>
          </a:bodyPr>
          <a:lstStyle/>
          <a:p>
            <a:pPr algn="just"/>
            <a:r>
              <a:rPr lang="en-US" sz="2800" dirty="0"/>
              <a:t>We also use the past continuous to </a:t>
            </a:r>
            <a:r>
              <a:rPr lang="en-US" sz="2800" dirty="0" err="1"/>
              <a:t>emphasise</a:t>
            </a:r>
            <a:r>
              <a:rPr lang="en-US" sz="2800" dirty="0"/>
              <a:t> how long an action took and how much time somebody spent doing it. We usually use adverb phrases that explain the length of time such as:</a:t>
            </a:r>
          </a:p>
          <a:p>
            <a:pPr algn="just">
              <a:lnSpc>
                <a:spcPct val="100000"/>
              </a:lnSpc>
              <a:spcBef>
                <a:spcPts val="1000"/>
              </a:spcBef>
              <a:spcAft>
                <a:spcPts val="0"/>
              </a:spcAft>
            </a:pPr>
            <a:r>
              <a:rPr lang="en-US" sz="2800" b="1" dirty="0"/>
              <a:t>all morning / week / year/ for hours / days / weeks / months / years</a:t>
            </a:r>
          </a:p>
          <a:p>
            <a:pPr algn="just">
              <a:lnSpc>
                <a:spcPct val="100000"/>
              </a:lnSpc>
              <a:spcBef>
                <a:spcPts val="1000"/>
              </a:spcBef>
              <a:spcAft>
                <a:spcPts val="0"/>
              </a:spcAft>
            </a:pPr>
            <a:r>
              <a:rPr lang="en-US" sz="2800" b="1" dirty="0">
                <a:solidFill>
                  <a:srgbClr val="FF0000"/>
                </a:solidFill>
              </a:rPr>
              <a:t>Example:</a:t>
            </a:r>
          </a:p>
          <a:p>
            <a:pPr algn="just"/>
            <a:r>
              <a:rPr lang="en-US" sz="2800" dirty="0"/>
              <a:t>We were cooking all morning because we had our friends coming for lunch.</a:t>
            </a:r>
          </a:p>
        </p:txBody>
      </p:sp>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3345" y="1123950"/>
            <a:ext cx="3148330" cy="927735"/>
          </a:xfrm>
          <a:prstGeom prst="rect">
            <a:avLst/>
          </a:prstGeom>
        </p:spPr>
      </p:pic>
      <p:sp>
        <p:nvSpPr>
          <p:cNvPr id="9" name="Text Box 8"/>
          <p:cNvSpPr txBox="1"/>
          <p:nvPr/>
        </p:nvSpPr>
        <p:spPr>
          <a:xfrm>
            <a:off x="3048000" y="-1932940"/>
            <a:ext cx="6096000" cy="1076325"/>
          </a:xfrm>
          <a:prstGeom prst="rect">
            <a:avLst/>
          </a:prstGeom>
          <a:solidFill>
            <a:srgbClr val="7F4674"/>
          </a:solidFill>
        </p:spPr>
        <p:txBody>
          <a:bodyPr wrap="square" rtlCol="0" anchor="t">
            <a:spAutoFit/>
          </a:bodyPr>
          <a:lstStyle/>
          <a:p>
            <a:pPr algn="ctr"/>
            <a:r>
              <a:rPr lang="en-US" sz="3200">
                <a:solidFill>
                  <a:schemeClr val="bg1"/>
                </a:solidFill>
              </a:rPr>
              <a:t>live              make        preserve</a:t>
            </a:r>
          </a:p>
          <a:p>
            <a:pPr algn="ctr"/>
            <a:r>
              <a:rPr lang="en-US" sz="3200">
                <a:solidFill>
                  <a:schemeClr val="bg1"/>
                </a:solidFill>
              </a:rPr>
              <a:t>work              build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1847</Words>
  <Application>Microsoft Office PowerPoint</Application>
  <PresentationFormat>Widescreen</PresentationFormat>
  <Paragraphs>236</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Adobe Gothic Std B</vt:lpstr>
      <vt:lpstr>Arial</vt:lpstr>
      <vt:lpstr>Calibri</vt:lpstr>
      <vt:lpstr>Calibri Light</vt:lpstr>
      <vt:lpstr>Courier New</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 Thi Hien Nguyen Thi Hien</cp:lastModifiedBy>
  <cp:revision>291</cp:revision>
  <dcterms:created xsi:type="dcterms:W3CDTF">2020-12-09T02:04:00Z</dcterms:created>
  <dcterms:modified xsi:type="dcterms:W3CDTF">2025-03-15T12:46:09Z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823C590716E34869B370A41AA84A4474_13</vt:lpwstr>
  </property>
  <property fmtid="{D5CDD505-2E9C-101B-9397-08002B2CF9AE}" pid="3" name="KSOProductBuildVer">
    <vt:lpwstr>1033-12.2.0.13266</vt:lpwstr>
  </property>
</Properties>
</file>