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52" r:id="rId2"/>
    <p:sldId id="256" r:id="rId3"/>
    <p:sldId id="302" r:id="rId4"/>
    <p:sldId id="279" r:id="rId5"/>
    <p:sldId id="436" r:id="rId6"/>
    <p:sldId id="437" r:id="rId7"/>
    <p:sldId id="438" r:id="rId8"/>
    <p:sldId id="439" r:id="rId9"/>
    <p:sldId id="440" r:id="rId10"/>
    <p:sldId id="441" r:id="rId11"/>
    <p:sldId id="444" r:id="rId12"/>
    <p:sldId id="360" r:id="rId13"/>
    <p:sldId id="445" r:id="rId14"/>
    <p:sldId id="446" r:id="rId15"/>
    <p:sldId id="447" r:id="rId16"/>
    <p:sldId id="448" r:id="rId17"/>
    <p:sldId id="449" r:id="rId18"/>
    <p:sldId id="450" r:id="rId19"/>
    <p:sldId id="451" r:id="rId20"/>
    <p:sldId id="452" r:id="rId21"/>
    <p:sldId id="453" r:id="rId22"/>
    <p:sldId id="316" r:id="rId23"/>
    <p:sldId id="347" r:id="rId24"/>
    <p:sldId id="362" r:id="rId25"/>
    <p:sldId id="365" r:id="rId26"/>
    <p:sldId id="367" r:id="rId27"/>
    <p:sldId id="368" r:id="rId28"/>
    <p:sldId id="454" r:id="rId29"/>
    <p:sldId id="455" r:id="rId30"/>
    <p:sldId id="283" r:id="rId31"/>
    <p:sldId id="370" r:id="rId32"/>
    <p:sldId id="373" r:id="rId33"/>
    <p:sldId id="497" r:id="rId34"/>
    <p:sldId id="498" r:id="rId35"/>
    <p:sldId id="456" r:id="rId36"/>
    <p:sldId id="457" r:id="rId37"/>
    <p:sldId id="458" r:id="rId38"/>
    <p:sldId id="459" r:id="rId39"/>
    <p:sldId id="460" r:id="rId40"/>
    <p:sldId id="461" r:id="rId41"/>
    <p:sldId id="462" r:id="rId42"/>
    <p:sldId id="298" r:id="rId43"/>
    <p:sldId id="531" r:id="rId44"/>
    <p:sldId id="391" r:id="rId45"/>
    <p:sldId id="533" r:id="rId46"/>
    <p:sldId id="314" r:id="rId47"/>
    <p:sldId id="330" r:id="rId48"/>
    <p:sldId id="35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F5"/>
    <a:srgbClr val="BC7AF9"/>
    <a:srgbClr val="F8FF95"/>
    <a:srgbClr val="A6FF96"/>
    <a:srgbClr val="FFF8C9"/>
    <a:srgbClr val="DFCCFB"/>
    <a:srgbClr val="D0BFFF"/>
    <a:srgbClr val="BEADFA"/>
    <a:srgbClr val="FAF8ED"/>
    <a:srgbClr val="99B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16" y="48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0.png"/><Relationship Id="rId5" Type="http://schemas.microsoft.com/office/2007/relationships/media" Target="../media/media3.mp3"/><Relationship Id="rId10" Type="http://schemas.openxmlformats.org/officeDocument/2006/relationships/notesSlide" Target="../notesSlides/notesSlide2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0.png"/><Relationship Id="rId5" Type="http://schemas.microsoft.com/office/2007/relationships/media" Target="../media/media7.mp3"/><Relationship Id="rId10" Type="http://schemas.openxmlformats.org/officeDocument/2006/relationships/notesSlide" Target="../notesSlides/notesSlide28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0.mp3"/><Relationship Id="rId7" Type="http://schemas.openxmlformats.org/officeDocument/2006/relationships/notesSlide" Target="../notesSlides/notesSlide39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p3"/><Relationship Id="rId4" Type="http://schemas.microsoft.com/office/2007/relationships/media" Target="../media/media11.mp3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530" y="1538104"/>
            <a:ext cx="6690796" cy="378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428432" y="2410698"/>
            <a:ext cx="5335139" cy="1059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ln w="38100">
                  <a:noFill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TIẾNG ANH 9</a:t>
            </a:r>
          </a:p>
          <a:p>
            <a:pPr algn="ctr"/>
            <a:endParaRPr lang="en-US" sz="993" dirty="0">
              <a:ln w="38100">
                <a:noFill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765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UNIT 2: CITY LIFE</a:t>
            </a:r>
          </a:p>
          <a:p>
            <a:pPr algn="ctr"/>
            <a:r>
              <a:rPr lang="en-US" sz="1765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Lesson 2 :  A </a:t>
            </a:r>
            <a:r>
              <a:rPr lang="en-US" sz="1765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closer look 1</a:t>
            </a:r>
            <a:endParaRPr lang="en-VN" sz="1765" dirty="0">
              <a:ln w="38100">
                <a:noFill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943949" y="1670193"/>
            <a:ext cx="566784" cy="570908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722392" y="3501826"/>
            <a:ext cx="2316981" cy="567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Nguyễn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Thị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Hiền</a:t>
            </a:r>
            <a:endParaRPr lang="en-US" sz="1544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Ngoại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-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Năng</a:t>
            </a:r>
            <a:r>
              <a:rPr lang="en-US" sz="1544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44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khiếu</a:t>
            </a:r>
            <a:endParaRPr lang="en-VN" sz="1544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669139" y="1878051"/>
            <a:ext cx="2460802" cy="346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4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en-VN" sz="1654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989330"/>
            <a:ext cx="12141200" cy="6007735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5880" y="1275080"/>
            <a:ext cx="6342380" cy="356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06370" y="4738370"/>
            <a:ext cx="59728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8415" y="855345"/>
            <a:ext cx="12141200" cy="6141720"/>
          </a:xfrm>
          <a:prstGeom prst="rect">
            <a:avLst/>
          </a:prstGeom>
          <a:gradFill flip="none">
            <a:gsLst>
              <a:gs pos="0">
                <a:srgbClr val="B6FFFA"/>
              </a:gs>
              <a:gs pos="41000">
                <a:srgbClr val="98E4FF"/>
              </a:gs>
              <a:gs pos="75000">
                <a:srgbClr val="7FB3FF"/>
              </a:gs>
              <a:gs pos="100000">
                <a:srgbClr val="687EFF"/>
              </a:gs>
            </a:gsLst>
            <a:lin ang="492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" y="2874645"/>
            <a:ext cx="3499485" cy="19691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45380" y="6705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- Try to guess the secret word from the emojis/pictures and make a sentence using that word.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769360" y="16865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EXAMPLE: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28950" y="1538605"/>
            <a:ext cx="3228975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/>
              <a:t>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3090" y="1127125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93465" y="3134360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123565" y="3314700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292225"/>
            <a:ext cx="4559300" cy="3419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6FFFA"/>
            </a:gs>
            <a:gs pos="27000">
              <a:srgbClr val="98E4FF"/>
            </a:gs>
            <a:gs pos="83000">
              <a:srgbClr val="7FB3FF"/>
            </a:gs>
            <a:gs pos="100000">
              <a:srgbClr val="687E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1802" y="5730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498" y="2413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65100" y="1058545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5100" y="4462145"/>
            <a:ext cx="6170930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60076" y="3215037"/>
            <a:ext cx="48837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/ˌkɒŋkriːt ˈdʒʌŋɡl/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321500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  <p:pic>
        <p:nvPicPr>
          <p:cNvPr id="11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68980" y="5318760"/>
            <a:ext cx="181546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metro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47146" y="3130480"/>
            <a:ext cx="2910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/ˈmetrəʊ/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68415" y="1503045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9" name="Content Placeholder 8" descr="custom-Custom_Size___iStock-concrete-jungle"/>
          <p:cNvPicPr>
            <a:picLocks noChangeAspect="1"/>
          </p:cNvPicPr>
          <p:nvPr/>
        </p:nvPicPr>
        <p:blipFill>
          <a:blip r:embed="rId5"/>
          <a:srcRect l="31273" r="14842"/>
          <a:stretch>
            <a:fillRect/>
          </a:stretch>
        </p:blipFill>
        <p:spPr>
          <a:xfrm>
            <a:off x="14418310" y="5374005"/>
            <a:ext cx="1752600" cy="1483995"/>
          </a:xfrm>
          <a:prstGeom prst="rect">
            <a:avLst/>
          </a:prstGeom>
        </p:spPr>
      </p:pic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635885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005195" y="2475865"/>
            <a:ext cx="5779770" cy="3851910"/>
          </a:xfrm>
          <a:prstGeom prst="rect">
            <a:avLst/>
          </a:prstGeom>
        </p:spPr>
      </p:pic>
      <p:pic>
        <p:nvPicPr>
          <p:cNvPr id="16" name="Content Placeholder 9" descr="public-amenities-and-facilities-such-as-toilet-vector-24633035"/>
          <p:cNvPicPr>
            <a:picLocks noChangeAspect="1"/>
          </p:cNvPicPr>
          <p:nvPr/>
        </p:nvPicPr>
        <p:blipFill>
          <a:blip r:embed="rId8"/>
          <a:srcRect r="-4318" b="9529"/>
          <a:stretch>
            <a:fillRect/>
          </a:stretch>
        </p:blipFill>
        <p:spPr>
          <a:xfrm>
            <a:off x="-2181225" y="5374005"/>
            <a:ext cx="1491615" cy="1397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public amenity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tiện ích công cộng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39096" y="3082855"/>
            <a:ext cx="48996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/ˈpʌblɪk əˈmiːnəti/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266825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150735" y="2465705"/>
            <a:ext cx="4203065" cy="3937000"/>
          </a:xfrm>
          <a:prstGeom prst="rect">
            <a:avLst/>
          </a:prstGeom>
        </p:spPr>
      </p:pic>
      <p:pic>
        <p:nvPicPr>
          <p:cNvPr id="14" name="Content Placeholder 12" descr="city-1940691_12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095" y="5476240"/>
            <a:ext cx="2317115" cy="1544320"/>
          </a:xfrm>
          <a:prstGeom prst="rect">
            <a:avLst/>
          </a:prstGeom>
        </p:spPr>
      </p:pic>
      <p:pic>
        <p:nvPicPr>
          <p:cNvPr id="17" name="Content Placeholder 16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2947670" y="4935855"/>
            <a:ext cx="2430145" cy="161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commuter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người đi làm</a:t>
            </a:r>
          </a:p>
        </p:txBody>
      </p:sp>
      <p:sp>
        <p:nvSpPr>
          <p:cNvPr id="2" name="Rectangle 1"/>
          <p:cNvSpPr/>
          <p:nvPr/>
        </p:nvSpPr>
        <p:spPr>
          <a:xfrm>
            <a:off x="1597921" y="3082855"/>
            <a:ext cx="33820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/kəˈmjuː.t̬ɚ/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18275" y="123507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13767435" y="4821555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981325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72200" y="3000375"/>
            <a:ext cx="5181600" cy="3454400"/>
          </a:xfrm>
          <a:prstGeom prst="rect">
            <a:avLst/>
          </a:prstGeom>
        </p:spPr>
      </p:pic>
      <p:pic>
        <p:nvPicPr>
          <p:cNvPr id="13" name="Content Placeholder 4" descr="pickpo_noun_002_275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44445" y="4862195"/>
            <a:ext cx="2016125" cy="134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pickpocketing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móc túi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391" y="3082855"/>
            <a:ext cx="4243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/ˈpɪkˌpɑː.kɪ.t̬ɪŋ/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8750" y="120967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021945" y="4755515"/>
            <a:ext cx="2122805" cy="1415415"/>
          </a:xfrm>
          <a:prstGeom prst="rect">
            <a:avLst/>
          </a:prstGeom>
        </p:spPr>
      </p:pic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" y="2713990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945" y="3281680"/>
            <a:ext cx="4391025" cy="2922270"/>
          </a:xfrm>
          <a:prstGeom prst="rect">
            <a:avLst/>
          </a:prstGeom>
        </p:spPr>
      </p:pic>
      <p:pic>
        <p:nvPicPr>
          <p:cNvPr id="17" name="Content Placeholder 12" descr="houses-neighborhoo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2000" y="4755515"/>
            <a:ext cx="2670175" cy="173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113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suburb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ngoại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4444" y="3082855"/>
            <a:ext cx="27298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/ˈsʌb.ɝːb/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226685" y="1245235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813685"/>
            <a:ext cx="1451610" cy="1451610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460095" y="4913630"/>
            <a:ext cx="2012950" cy="133985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5702935" y="3069590"/>
            <a:ext cx="5483225" cy="3564255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35450" y="4648835"/>
            <a:ext cx="2312035" cy="160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bustling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hối hả, nhộn nhịp, náo nhiệt.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8739" y="3082855"/>
            <a:ext cx="25812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/ˈbʌs.lɪŋ/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23585" y="167449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49960" y="5105400"/>
            <a:ext cx="2943860" cy="191389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596515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7515" y="2713990"/>
            <a:ext cx="4445000" cy="30848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12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liveable (adj)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77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(nơi, địa điểm) đáng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6851" y="3082855"/>
            <a:ext cx="23050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/ˈlɪvəbl/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33720" y="2585085"/>
            <a:ext cx="61995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4730" y="4901565"/>
            <a:ext cx="2097405" cy="1455420"/>
          </a:xfrm>
          <a:prstGeom prst="rect">
            <a:avLst/>
          </a:prstGeom>
        </p:spPr>
      </p:pic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2713990"/>
            <a:ext cx="1624330" cy="162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2130" y="3744595"/>
            <a:ext cx="19729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PRONUNCIATION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Option 1: </a:t>
            </a:r>
            <a:r>
              <a:rPr lang="en-GB" dirty="0">
                <a:solidFill>
                  <a:schemeClr val="tx1"/>
                </a:solidFill>
              </a:rPr>
              <a:t>Game: Jumble words</a:t>
            </a:r>
          </a:p>
          <a:p>
            <a:r>
              <a:rPr lang="en-US" alt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</a:rPr>
              <a:t>Game: Emoji quiz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1880870"/>
            <a:ext cx="5758815" cy="17094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- Vocabulary </a:t>
            </a:r>
          </a:p>
          <a:p>
            <a:r>
              <a:rPr lang="en-GB" dirty="0">
                <a:solidFill>
                  <a:schemeClr val="tx1"/>
                </a:solidFill>
              </a:rPr>
              <a:t>- Task 1: Match the words/phrases with their explanations.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2: Choose the correct answer A, B, C, or D to complete each sentence.</a:t>
            </a:r>
          </a:p>
          <a:p>
            <a:pPr algn="just"/>
            <a:r>
              <a:rPr lang="en-GB" dirty="0">
                <a:solidFill>
                  <a:schemeClr val="tx1"/>
                </a:solidFill>
              </a:rPr>
              <a:t>- Task 3: Complete the texts, using the words and phrase from the box.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3714115"/>
            <a:ext cx="5755005" cy="163449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4: Put the words in the correct column. Then listen and check.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Task 5: Read the sentences. Circle the words with /aʊ/, underline those with /əʊ/, and put a tick (√) next to those with /eə/. Then listen, check, and practise the sentences.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18920" y="2799080"/>
            <a:ext cx="796925" cy="94551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505075" y="4045585"/>
            <a:ext cx="1005840" cy="1400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2: A CLOSER LOOK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04946" y="549640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59" y="557772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2: A CLOSER LOOK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03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 ích công cộng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đi làm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 túi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/ˈsʌb.ɝːb/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539750" y="2030730"/>
            <a:ext cx="1124775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000" b="0">
                <a:latin typeface="Times New Roman" panose="02020603050405020304" pitchFamily="18" charset="0"/>
              </a:rPr>
              <a:t>- Work in pairs and match the words/phrases with their explanations.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415" y="1097915"/>
            <a:ext cx="1282128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-60960" y="-158750"/>
            <a:ext cx="12321540" cy="686498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/>
          <p:nvPr/>
        </p:nvGraphicFramePr>
        <p:xfrm>
          <a:off x="425450" y="389255"/>
          <a:ext cx="11360785" cy="554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7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 concrete jungle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 sky train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c. the centre of a city, especially its main business area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 metro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d. things in a neighbourhood that make life more comfortable such as parks and shopping centres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  public amenities</a:t>
                      </a:r>
                    </a:p>
                  </a:txBody>
                  <a:tcPr>
                    <a:solidFill>
                      <a:srgbClr val="F875A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e. a type of train that runs on a railway high above the ground</a:t>
                      </a:r>
                    </a:p>
                  </a:txBody>
                  <a:tcPr>
                    <a:solidFill>
                      <a:srgbClr val="FFDFD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8495" y="31305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84535" y="118300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222631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8495" y="3408045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84535" y="4883150"/>
            <a:ext cx="73787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5" grpId="0" bldLvl="0" animBg="1"/>
      <p:bldP spid="5" grpId="1" animBg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/>
          <p:cNvSpPr txBox="1"/>
          <p:nvPr/>
        </p:nvSpPr>
        <p:spPr>
          <a:xfrm>
            <a:off x="7588272" y="18693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150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packed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full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interesting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crowded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boring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liveable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dull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77850" y="29686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487067" y="5830764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635" y="19685"/>
            <a:ext cx="12331065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5981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192722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careful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dangerous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noisy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safe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convenient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peaceful 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quiet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silent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40462" y="357251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77850" y="522287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54686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60612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50348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487045" y="250888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F9B57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calm 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quiet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bustling</a:t>
                      </a:r>
                    </a:p>
                  </a:txBody>
                  <a:tcPr>
                    <a:solidFill>
                      <a:srgbClr val="99B07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rgbClr val="FAF8ED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high</a:t>
                      </a:r>
                    </a:p>
                  </a:txBody>
                  <a:tcPr>
                    <a:solidFill>
                      <a:srgbClr val="748E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487045" y="413702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838200" y="807847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38200" y="824992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38200" y="857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933132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31190" y="9121775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38200" y="950150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715000" y="2225675"/>
            <a:ext cx="6304915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John:</a:t>
            </a:r>
            <a:r>
              <a:rPr lang="en-US" sz="3200"/>
              <a:t> City life is great! People can travel by public transport, like buses and the </a:t>
            </a:r>
            <a:r>
              <a:rPr lang="en-US" sz="3200" b="1"/>
              <a:t>(1) </a:t>
            </a:r>
            <a:r>
              <a:rPr lang="en-US" sz="3200"/>
              <a:t>______. There are good schools and hospitals, and other </a:t>
            </a:r>
            <a:r>
              <a:rPr lang="en-US" sz="3200" b="1"/>
              <a:t>(2)</a:t>
            </a:r>
            <a:r>
              <a:rPr lang="en-US" sz="3200"/>
              <a:t> ______ such as parks, cinemas, and sports facilities. They make cities </a:t>
            </a:r>
            <a:r>
              <a:rPr lang="en-US" sz="3200" b="1"/>
              <a:t>(3)</a:t>
            </a:r>
            <a:r>
              <a:rPr lang="en-US" sz="3200"/>
              <a:t> 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560310" y="3073400"/>
            <a:ext cx="16846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18610" y="3863340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297170" y="5021580"/>
            <a:ext cx="2757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liveable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353300" y="3230880"/>
            <a:ext cx="25977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8449945" y="460692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715000" y="5202555"/>
            <a:ext cx="3078480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23735" y="5654675"/>
            <a:ext cx="1791970" cy="17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14935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03200" y="224663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metro </a:t>
            </a:r>
            <a:endParaRPr lang="en-US" sz="3600">
              <a:solidFill>
                <a:schemeClr val="tx1"/>
              </a:solidFill>
            </a:endParaRPr>
          </a:p>
          <a:p>
            <a:pPr algn="ctr"/>
            <a:endParaRPr lang="en-US" sz="360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287528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liveable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03200" y="350774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4161790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4767580"/>
            <a:ext cx="5010150" cy="753745"/>
          </a:xfrm>
          <a:prstGeom prst="rect">
            <a:avLst/>
          </a:prstGeom>
          <a:solidFill>
            <a:srgbClr val="BEADFA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200" y="5650865"/>
            <a:ext cx="5010150" cy="753745"/>
          </a:xfrm>
          <a:prstGeom prst="rect">
            <a:avLst/>
          </a:prstGeom>
          <a:solidFill>
            <a:srgbClr val="DFCCFB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sym typeface="+mn-ea"/>
              </a:rPr>
              <a:t>public amenities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75300" y="2225675"/>
            <a:ext cx="6254750" cy="3538220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Jenny: </a:t>
            </a:r>
            <a:r>
              <a:rPr lang="en-US" sz="3200"/>
              <a:t>City life is terrible! The (4) ______area is too crowded. Public transport is always packed with people. Some cities are like (5) ______ with so many buildings. Some cities are not (6) ______ because of high crime rates.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615815" y="2639060"/>
            <a:ext cx="26339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downtown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41420" y="398843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concrete jungles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439400" y="4564380"/>
            <a:ext cx="11950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safe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03200" y="-431482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322945" y="3260725"/>
            <a:ext cx="2205355" cy="209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234045" y="4685030"/>
            <a:ext cx="1804035" cy="16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594600" y="5645150"/>
            <a:ext cx="2757170" cy="1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30615" y="5173345"/>
            <a:ext cx="76962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70" y="1062990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2194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1167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23900" y="2225675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7850" y="30257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36639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77850" y="1514475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713865" y="2152650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I agree with Jenny. City life is terrible. Cities are often too crowded. They don’t have much green space. They are not liveable.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31" name="Text Box 30"/>
          <p:cNvSpPr txBox="1"/>
          <p:nvPr/>
        </p:nvSpPr>
        <p:spPr>
          <a:xfrm>
            <a:off x="-8859520" y="2053590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33" name="Table 32"/>
          <p:cNvGraphicFramePr/>
          <p:nvPr/>
        </p:nvGraphicFramePr>
        <p:xfrm>
          <a:off x="2259965" y="7598410"/>
          <a:ext cx="352996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032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6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67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rgbClr val="A6FF9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/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/aʊ/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/əʊ/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/eə/</a:t>
                      </a:r>
                    </a:p>
                  </a:txBody>
                  <a:tcPr>
                    <a:solidFill>
                      <a:srgbClr val="BC7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FFA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cr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4532" y="144446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317" y="132421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lexical items related to the topic City life;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</a:t>
            </a:r>
            <a:r>
              <a:rPr lang="en-US" sz="3600" dirty="0">
                <a:sym typeface="+mn-ea"/>
              </a:rPr>
              <a:t>the diphthong sounds /aʊ/, /əʊ/, and /eə/ in words and sentences correctly. 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40" y="1436567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1924</Words>
  <Application>Microsoft Office PowerPoint</Application>
  <PresentationFormat>Widescreen</PresentationFormat>
  <Paragraphs>530</Paragraphs>
  <Slides>48</Slides>
  <Notes>44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261</cp:revision>
  <dcterms:created xsi:type="dcterms:W3CDTF">2020-12-09T02:04:00Z</dcterms:created>
  <dcterms:modified xsi:type="dcterms:W3CDTF">2025-03-15T11:48:21Z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