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374" r:id="rId2"/>
    <p:sldId id="256" r:id="rId3"/>
    <p:sldId id="302" r:id="rId4"/>
    <p:sldId id="279" r:id="rId5"/>
    <p:sldId id="336" r:id="rId6"/>
    <p:sldId id="343" r:id="rId7"/>
    <p:sldId id="344" r:id="rId8"/>
    <p:sldId id="345" r:id="rId9"/>
    <p:sldId id="337" r:id="rId10"/>
    <p:sldId id="338" r:id="rId11"/>
    <p:sldId id="346" r:id="rId12"/>
    <p:sldId id="339" r:id="rId13"/>
    <p:sldId id="348" r:id="rId14"/>
    <p:sldId id="340" r:id="rId15"/>
    <p:sldId id="341" r:id="rId16"/>
    <p:sldId id="314" r:id="rId17"/>
    <p:sldId id="330" r:id="rId18"/>
    <p:sldId id="34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87CD"/>
    <a:srgbClr val="EF4B66"/>
    <a:srgbClr val="F37D91"/>
    <a:srgbClr val="FBCDCD"/>
    <a:srgbClr val="7192A9"/>
    <a:srgbClr val="F7A5A5"/>
    <a:srgbClr val="F26649"/>
    <a:srgbClr val="F3F6F6"/>
    <a:srgbClr val="D8E5E5"/>
    <a:srgbClr val="E070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CF9E8B-383B-F840-8BDD-EBC830591156}" v="332" dt="2022-12-15T13:34:42.5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81" autoAdjust="0"/>
    <p:restoredTop sz="94650"/>
  </p:normalViewPr>
  <p:slideViewPr>
    <p:cSldViewPr snapToGrid="0" showGuides="1">
      <p:cViewPr varScale="1">
        <p:scale>
          <a:sx n="59" d="100"/>
          <a:sy n="59" d="100"/>
        </p:scale>
        <p:origin x="102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8303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386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771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566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946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244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996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143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7328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5991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267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8.pn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8.png"/><Relationship Id="rId5" Type="http://schemas.microsoft.com/office/2007/relationships/media" Target="../media/media3.mp3"/><Relationship Id="rId10" Type="http://schemas.openxmlformats.org/officeDocument/2006/relationships/notesSlide" Target="../notesSlides/notesSlide6.xml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làm Slide chào hỏi 10 - Kinh nghiệm dạy học">
            <a:extLst>
              <a:ext uri="{FF2B5EF4-FFF2-40B4-BE49-F238E27FC236}">
                <a16:creationId xmlns:a16="http://schemas.microsoft.com/office/drawing/2014/main" id="{894BBEDC-F54C-EE29-9D33-3E8854AFB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857250"/>
            <a:ext cx="909994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7DD1AF-1262-2A13-C784-A99C0C12842A}"/>
              </a:ext>
            </a:extLst>
          </p:cNvPr>
          <p:cNvSpPr txBox="1"/>
          <p:nvPr/>
        </p:nvSpPr>
        <p:spPr>
          <a:xfrm>
            <a:off x="3837875" y="2042630"/>
            <a:ext cx="4611904" cy="13157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 MÔN TIẾNG ANH 8</a:t>
            </a:r>
          </a:p>
          <a:p>
            <a:pPr algn="ctr"/>
            <a:endParaRPr lang="en-US" sz="1350" b="1" dirty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6: LIFESTYLE</a:t>
            </a:r>
          </a:p>
          <a:p>
            <a:pPr algn="ctr"/>
            <a:r>
              <a:rPr 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Period 49 </a:t>
            </a:r>
            <a:r>
              <a:rPr lang="en-US" sz="2400" b="1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Skills 1</a:t>
            </a:r>
            <a:endParaRPr lang="en-VN" sz="2400" b="1" dirty="0">
              <a:ln w="38100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ED2715-3602-A60F-684E-951779432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23" t="7012" r="8375" b="3760"/>
          <a:stretch/>
        </p:blipFill>
        <p:spPr>
          <a:xfrm>
            <a:off x="1808991" y="1036901"/>
            <a:ext cx="770866" cy="776474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4717192" y="3499626"/>
            <a:ext cx="334418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endParaRPr lang="en-US" sz="21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khiếu</a:t>
            </a:r>
            <a:endParaRPr lang="en-VN" sz="21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4155370" y="1319602"/>
            <a:ext cx="4023474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50" b="1">
                <a:ln w="381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LONG BIÊN</a:t>
            </a:r>
            <a:endParaRPr lang="en-VN" sz="2250" b="1" dirty="0">
              <a:ln w="38100">
                <a:noFill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96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154679"/>
            <a:ext cx="1044850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Match the highlighted words in the text with their meanings.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6" y="111918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1" y="101654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86930"/>
            <a:ext cx="609661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F81E5D-63E9-79F4-870D-A2B5D3C2E832}"/>
              </a:ext>
            </a:extLst>
          </p:cNvPr>
          <p:cNvSpPr txBox="1"/>
          <p:nvPr/>
        </p:nvSpPr>
        <p:spPr>
          <a:xfrm>
            <a:off x="928914" y="-101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545" t="6312" r="3569"/>
          <a:stretch/>
        </p:blipFill>
        <p:spPr>
          <a:xfrm>
            <a:off x="334107" y="1962833"/>
            <a:ext cx="5543068" cy="46461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5943" r="4399" b="10997"/>
          <a:stretch/>
        </p:blipFill>
        <p:spPr>
          <a:xfrm>
            <a:off x="6245530" y="1667664"/>
            <a:ext cx="5117123" cy="504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363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154679"/>
            <a:ext cx="1044850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Match the highlighted words in the text with their meanings.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6" y="111918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1" y="101654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86930"/>
            <a:ext cx="609661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F81E5D-63E9-79F4-870D-A2B5D3C2E832}"/>
              </a:ext>
            </a:extLst>
          </p:cNvPr>
          <p:cNvSpPr txBox="1"/>
          <p:nvPr/>
        </p:nvSpPr>
        <p:spPr>
          <a:xfrm>
            <a:off x="928914" y="-101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31943" b="68432"/>
          <a:stretch/>
        </p:blipFill>
        <p:spPr>
          <a:xfrm>
            <a:off x="7358356" y="1724428"/>
            <a:ext cx="4831739" cy="10960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/>
          <a:srcRect r="68098" b="68292"/>
          <a:stretch/>
        </p:blipFill>
        <p:spPr>
          <a:xfrm>
            <a:off x="225041" y="1793893"/>
            <a:ext cx="2264928" cy="11008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t="31623" r="68098" b="49890"/>
          <a:stretch/>
        </p:blipFill>
        <p:spPr>
          <a:xfrm>
            <a:off x="225041" y="3218165"/>
            <a:ext cx="2264928" cy="64183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/>
          <a:srcRect t="50279" r="68098" b="31234"/>
          <a:stretch/>
        </p:blipFill>
        <p:spPr>
          <a:xfrm>
            <a:off x="225041" y="4186462"/>
            <a:ext cx="2264928" cy="64183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/>
          <a:srcRect t="68935" r="68098"/>
          <a:stretch/>
        </p:blipFill>
        <p:spPr>
          <a:xfrm>
            <a:off x="225041" y="5154759"/>
            <a:ext cx="2264928" cy="107852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/>
          <a:srcRect l="31943" t="31738" b="49775"/>
          <a:stretch/>
        </p:blipFill>
        <p:spPr>
          <a:xfrm>
            <a:off x="7358353" y="3100615"/>
            <a:ext cx="4831739" cy="64183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/>
          <a:srcRect l="31943" t="49887" b="31120"/>
          <a:stretch/>
        </p:blipFill>
        <p:spPr>
          <a:xfrm>
            <a:off x="7358353" y="4022641"/>
            <a:ext cx="4831739" cy="65942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/>
          <a:srcRect l="31943" t="68543"/>
          <a:stretch/>
        </p:blipFill>
        <p:spPr>
          <a:xfrm>
            <a:off x="7358353" y="5064488"/>
            <a:ext cx="4831739" cy="109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75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44444E-6 L -0.39935 -0.477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74" y="-2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5.55112E-17 L -0.39935 0.1828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74" y="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7.40741E-7 L -0.4 0.0219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00" y="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59259E-6 L -0.40078 0.3243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39" y="1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3644" y="1117437"/>
            <a:ext cx="1044850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Read the text again and answer the questions.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11039" y="111346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3824" y="101082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86930"/>
            <a:ext cx="609661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F81E5D-63E9-79F4-870D-A2B5D3C2E832}"/>
              </a:ext>
            </a:extLst>
          </p:cNvPr>
          <p:cNvSpPr txBox="1"/>
          <p:nvPr/>
        </p:nvSpPr>
        <p:spPr>
          <a:xfrm>
            <a:off x="928914" y="-101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Google Shape;213;p7"/>
          <p:cNvSpPr txBox="1"/>
          <p:nvPr/>
        </p:nvSpPr>
        <p:spPr>
          <a:xfrm>
            <a:off x="527251" y="1718715"/>
            <a:ext cx="11166518" cy="4385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﻿</a:t>
            </a:r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1.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What is the population of Alaska?</a:t>
            </a:r>
          </a:p>
          <a:p>
            <a:pPr lvl="0">
              <a:spcBef>
                <a:spcPts val="600"/>
              </a:spcBef>
            </a:pP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﻿</a:t>
            </a:r>
            <a:r>
              <a:rPr lang="en-US" sz="32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→ It is about 730,000 / 730 thousand.</a:t>
            </a: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2.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Who have special styles of carving or weaving?</a:t>
            </a:r>
            <a:endParaRPr sz="1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US" sz="32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→ ﻿Various native groups have their own special styles of carving or weaving</a:t>
            </a:r>
          </a:p>
          <a:p>
            <a:pPr lvl="0">
              <a:spcBef>
                <a:spcPts val="600"/>
              </a:spcBef>
            </a:pPr>
            <a:endParaRPr sz="1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3.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Where can we find the culture of the native peoples in Alaska?</a:t>
            </a:r>
          </a:p>
          <a:p>
            <a:pPr lvl="0">
              <a:spcBef>
                <a:spcPts val="600"/>
              </a:spcBef>
            </a:pPr>
            <a:r>
              <a:rPr lang="en-US" sz="32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→ ﻿We can fnd it in their villages.</a:t>
            </a:r>
            <a:endParaRPr sz="180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6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3644" y="1117437"/>
            <a:ext cx="1044850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Read the text again and answer the questions.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11039" y="111346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3824" y="101082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86930"/>
            <a:ext cx="609661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F81E5D-63E9-79F4-870D-A2B5D3C2E832}"/>
              </a:ext>
            </a:extLst>
          </p:cNvPr>
          <p:cNvSpPr txBox="1"/>
          <p:nvPr/>
        </p:nvSpPr>
        <p:spPr>
          <a:xfrm>
            <a:off x="928914" y="-101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Google Shape;213;p7"/>
          <p:cNvSpPr txBox="1"/>
          <p:nvPr/>
        </p:nvSpPr>
        <p:spPr>
          <a:xfrm>
            <a:off x="527251" y="1718715"/>
            <a:ext cx="11166518" cy="275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﻿</a:t>
            </a:r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4.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How long is the Iditarod Trail Sled Dog Race?</a:t>
            </a:r>
          </a:p>
          <a:p>
            <a:pPr lvl="0">
              <a:spcBef>
                <a:spcPts val="600"/>
              </a:spcBef>
            </a:pP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﻿</a:t>
            </a:r>
            <a:r>
              <a:rPr lang="en-US" sz="32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→ It is 1,510 km (long).</a:t>
            </a: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5.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Is the Iditarod Trail Sled Dog Race an international competition?</a:t>
            </a:r>
          </a:p>
          <a:p>
            <a:pPr lvl="0">
              <a:spcBef>
                <a:spcPts val="600"/>
              </a:spcBef>
            </a:pPr>
            <a:r>
              <a:rPr lang="en-US" sz="32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→ ﻿Yes, it is.</a:t>
            </a:r>
          </a:p>
          <a:p>
            <a:pPr lvl="0">
              <a:spcBef>
                <a:spcPts val="600"/>
              </a:spcBef>
            </a:pPr>
            <a:endParaRPr sz="1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149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203646" y="1152307"/>
            <a:ext cx="10103262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Work in pairs. Look at the pictures and use the cues to talk about what people in some places do to maintain their traditional </a:t>
            </a:r>
            <a:r>
              <a:rPr lang="en-US" sz="2000" b="1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lifestyle.</a:t>
            </a:r>
            <a:endParaRPr lang="en-US" sz="2000" b="1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11039" y="115521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3824" y="105257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86930"/>
            <a:ext cx="609661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F81E5D-63E9-79F4-870D-A2B5D3C2E832}"/>
              </a:ext>
            </a:extLst>
          </p:cNvPr>
          <p:cNvSpPr txBox="1"/>
          <p:nvPr/>
        </p:nvSpPr>
        <p:spPr>
          <a:xfrm>
            <a:off x="928914" y="-101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987" t="2597" r="2766" b="4368"/>
          <a:stretch/>
        </p:blipFill>
        <p:spPr>
          <a:xfrm>
            <a:off x="72454" y="2050775"/>
            <a:ext cx="4228738" cy="30509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311" t="1109" r="3351" b="2303"/>
          <a:stretch/>
        </p:blipFill>
        <p:spPr>
          <a:xfrm>
            <a:off x="4301192" y="2050775"/>
            <a:ext cx="4187892" cy="3984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1722" t="3180" r="2714" b="1992"/>
          <a:stretch/>
        </p:blipFill>
        <p:spPr>
          <a:xfrm>
            <a:off x="8489084" y="2050775"/>
            <a:ext cx="3699511" cy="345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065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203645" y="1152307"/>
            <a:ext cx="10501287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Work in pairs. Ask and answer about how people in your area maintain their traditional lifestyle. You can use the ideas in 4 and the reading text in 1.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1459" y="123259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4244" y="112995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86930"/>
            <a:ext cx="609661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F81E5D-63E9-79F4-870D-A2B5D3C2E832}"/>
              </a:ext>
            </a:extLst>
          </p:cNvPr>
          <p:cNvSpPr txBox="1"/>
          <p:nvPr/>
        </p:nvSpPr>
        <p:spPr>
          <a:xfrm>
            <a:off x="928914" y="-101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ộp Văn bản 4">
            <a:extLst>
              <a:ext uri="{FF2B5EF4-FFF2-40B4-BE49-F238E27FC236}">
                <a16:creationId xmlns:a16="http://schemas.microsoft.com/office/drawing/2014/main" id="{04B4A3BF-B460-E728-8F4C-44E89BB2E7F4}"/>
              </a:ext>
            </a:extLst>
          </p:cNvPr>
          <p:cNvSpPr txBox="1"/>
          <p:nvPr/>
        </p:nvSpPr>
        <p:spPr>
          <a:xfrm>
            <a:off x="410866" y="2084287"/>
            <a:ext cx="719960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1" u="sng">
                <a:solidFill>
                  <a:schemeClr val="accent2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</a:p>
          <a:p>
            <a:r>
              <a:rPr lang="en-US" sz="360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live in Bat Trang, which is a pottery village not far from Ha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Noi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centre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 To maintain the traditional lifestyle, local people will 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effectLst/>
                <a:cs typeface="Times New Roman" panose="02020603050405020304" pitchFamily="18" charset="0"/>
              </a:rPr>
              <a:t>make pottery and paint on the ceramic statues. Then they will sell those pottery products to tourists.</a:t>
            </a:r>
          </a:p>
        </p:txBody>
      </p:sp>
      <p:pic>
        <p:nvPicPr>
          <p:cNvPr id="2058" name="Picture 10" descr="19,935 Girls Talking Illustrations &amp; Clip Art - iStock">
            <a:extLst>
              <a:ext uri="{FF2B5EF4-FFF2-40B4-BE49-F238E27FC236}">
                <a16:creationId xmlns:a16="http://schemas.microsoft.com/office/drawing/2014/main" id="{A71A649D-2381-E52A-A7F5-407ADFA58F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7" t="7615" r="11490" b="3487"/>
          <a:stretch/>
        </p:blipFill>
        <p:spPr bwMode="auto">
          <a:xfrm>
            <a:off x="7833972" y="2322443"/>
            <a:ext cx="4084932" cy="436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925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67659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576198" y="2512891"/>
            <a:ext cx="971080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Read about Alaska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Talk about ﻿how people in their area maintain traditional lifestyles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4043" y="1292425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9944" y="2198184"/>
            <a:ext cx="6154623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Students’ workbook.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601" y="3473121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facebook.com/www.tienganhglobalsuccess.vn/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474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94503" y="1767490"/>
            <a:ext cx="3477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LESSON 5: SKILLS 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LIFESTYLES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6</a:t>
            </a:r>
          </a:p>
        </p:txBody>
      </p:sp>
      <p:pic>
        <p:nvPicPr>
          <p:cNvPr id="4" name="Picture 3" descr="A picture containing dog, tree, transport, water&#10;&#10;Description automatically generated">
            <a:extLst>
              <a:ext uri="{FF2B5EF4-FFF2-40B4-BE49-F238E27FC236}">
                <a16:creationId xmlns:a16="http://schemas.microsoft.com/office/drawing/2014/main" id="{F2F780D9-16BD-2EC7-F75C-CC10E1105F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295" y="2643114"/>
            <a:ext cx="4600590" cy="397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731925" y="2527916"/>
            <a:ext cx="1835914" cy="612206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READING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69161" y="4619186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SPEAKING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69118" y="1234447"/>
            <a:ext cx="6468613" cy="521051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tx1"/>
                </a:solidFill>
              </a:rPr>
              <a:t>﻿Discuss the picture.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269118" y="1897154"/>
            <a:ext cx="6468612" cy="1987720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tx1"/>
                </a:solidFill>
              </a:rPr>
              <a:t>Task 1: </a:t>
            </a:r>
            <a:r>
              <a:rPr lang="en-US">
                <a:solidFill>
                  <a:schemeClr val="tx1"/>
                </a:solidFill>
              </a:rPr>
              <a:t>Read the text and check your answers.</a:t>
            </a:r>
          </a:p>
          <a:p>
            <a:r>
              <a:rPr lang="vi-VN"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2: ﻿Match the highlighted words in the text with their </a:t>
            </a:r>
            <a:r>
              <a:rPr lang="en-US"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meanings.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 Vocabulary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3: ﻿Read the text again and answer the questions.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269118" y="4026531"/>
            <a:ext cx="6486389" cy="1786758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 ﻿Work in pairs. Look at the pictures and use the cues to talk about what people in some places do to maintain their traditional lifestyle.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﻿Work in pairs</a:t>
            </a: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 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answer about how people in your area maintain their traditional lifestyle. You can use the ideas in 4 and the reading text in 1.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cxnSpLocks/>
            <a:stCxn id="16" idx="3"/>
            <a:endCxn id="18" idx="0"/>
          </p:cNvCxnSpPr>
          <p:nvPr/>
        </p:nvCxnSpPr>
        <p:spPr>
          <a:xfrm>
            <a:off x="2505075" y="1409153"/>
            <a:ext cx="1144807" cy="1118763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1"/>
            <a:endCxn id="19" idx="0"/>
          </p:cNvCxnSpPr>
          <p:nvPr/>
        </p:nvCxnSpPr>
        <p:spPr>
          <a:xfrm rot="10800000" flipV="1">
            <a:off x="1587119" y="2834018"/>
            <a:ext cx="1144807" cy="1785167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731925" y="5995638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3"/>
            <a:endCxn id="27" idx="0"/>
          </p:cNvCxnSpPr>
          <p:nvPr/>
        </p:nvCxnSpPr>
        <p:spPr>
          <a:xfrm>
            <a:off x="2505075" y="4919910"/>
            <a:ext cx="1144807" cy="1075728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269118" y="5955234"/>
            <a:ext cx="6468611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EF3D398-9BBC-3DF5-1BC6-DE35781A3683}"/>
              </a:ext>
            </a:extLst>
          </p:cNvPr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4" name="Round Single Corner Rectangle 3">
              <a:extLst>
                <a:ext uri="{FF2B5EF4-FFF2-40B4-BE49-F238E27FC236}">
                  <a16:creationId xmlns:a16="http://schemas.microsoft.com/office/drawing/2014/main" id="{DA89891E-5539-3311-9229-009DEFE6C05C}"/>
                </a:ext>
              </a:extLst>
            </p:cNvPr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ound Single Corner Rectangle 6">
              <a:extLst>
                <a:ext uri="{FF2B5EF4-FFF2-40B4-BE49-F238E27FC236}">
                  <a16:creationId xmlns:a16="http://schemas.microsoft.com/office/drawing/2014/main" id="{C6E3B092-6C6E-D0F0-B5C6-567B046D094E}"/>
                </a:ext>
              </a:extLst>
            </p:cNvPr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ound Single Corner Rectangle 7">
              <a:extLst>
                <a:ext uri="{FF2B5EF4-FFF2-40B4-BE49-F238E27FC236}">
                  <a16:creationId xmlns:a16="http://schemas.microsoft.com/office/drawing/2014/main" id="{F49B6122-65AA-ED42-294D-8D7381CC09F6}"/>
                </a:ext>
              </a:extLst>
            </p:cNvPr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AC1F587-47A5-AA41-913A-5623E37E4AF7}"/>
              </a:ext>
            </a:extLst>
          </p:cNvPr>
          <p:cNvSpPr txBox="1"/>
          <p:nvPr/>
        </p:nvSpPr>
        <p:spPr>
          <a:xfrm>
            <a:off x="1125745" y="1152307"/>
            <a:ext cx="1044850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tx1"/>
                </a:solidFill>
                <a:cs typeface="Arial" panose="020B0604020202020204" pitchFamily="34" charset="0"/>
              </a:rPr>
              <a:t>Work in groups. Look at the picture, and discuss what you know about Alaska.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C5E60FA-1626-0815-E855-7610E3706DE7}"/>
              </a:ext>
            </a:extLst>
          </p:cNvPr>
          <p:cNvSpPr/>
          <p:nvPr/>
        </p:nvSpPr>
        <p:spPr>
          <a:xfrm>
            <a:off x="571978" y="112346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952C62-B44F-265D-2C95-299AD5B9C595}"/>
              </a:ext>
            </a:extLst>
          </p:cNvPr>
          <p:cNvSpPr txBox="1"/>
          <p:nvPr/>
        </p:nvSpPr>
        <p:spPr>
          <a:xfrm>
            <a:off x="624763" y="102082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BABDA3-5689-836C-F80F-06A98FFBB2C7}"/>
              </a:ext>
            </a:extLst>
          </p:cNvPr>
          <p:cNvSpPr txBox="1"/>
          <p:nvPr/>
        </p:nvSpPr>
        <p:spPr>
          <a:xfrm>
            <a:off x="487066" y="186930"/>
            <a:ext cx="609661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91A9DB-7D01-AC19-A5F4-DD411951FAC7}"/>
              </a:ext>
            </a:extLst>
          </p:cNvPr>
          <p:cNvSpPr txBox="1"/>
          <p:nvPr/>
        </p:nvSpPr>
        <p:spPr>
          <a:xfrm>
            <a:off x="928914" y="-101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Hộp Văn bản 3">
            <a:extLst>
              <a:ext uri="{FF2B5EF4-FFF2-40B4-BE49-F238E27FC236}">
                <a16:creationId xmlns:a16="http://schemas.microsoft.com/office/drawing/2014/main" id="{5E1C2180-C59E-7611-89AB-CF4392779835}"/>
              </a:ext>
            </a:extLst>
          </p:cNvPr>
          <p:cNvSpPr txBox="1"/>
          <p:nvPr/>
        </p:nvSpPr>
        <p:spPr>
          <a:xfrm>
            <a:off x="400042" y="2783936"/>
            <a:ext cx="366200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D36113"/>
                </a:solidFill>
                <a:latin typeface="Bahnschrift" panose="020B0502040204020203" pitchFamily="34" charset="0"/>
              </a:rPr>
              <a:t>Location?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D36113"/>
                </a:solidFill>
                <a:effectLst/>
                <a:latin typeface="Bahnschrift" panose="020B0502040204020203" pitchFamily="34" charset="0"/>
              </a:rPr>
              <a:t>Climate?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D36113"/>
                </a:solidFill>
                <a:latin typeface="Bahnschrift" panose="020B0502040204020203" pitchFamily="34" charset="0"/>
              </a:rPr>
              <a:t>Native people?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D36113"/>
                </a:solidFill>
                <a:effectLst/>
                <a:latin typeface="Bahnschrift" panose="020B0502040204020203" pitchFamily="34" charset="0"/>
              </a:rPr>
              <a:t>Language?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D36113"/>
                </a:solidFill>
                <a:latin typeface="Bahnschrift" panose="020B0502040204020203" pitchFamily="34" charset="0"/>
              </a:rPr>
              <a:t>Cuisine?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D36113"/>
                </a:solidFill>
                <a:effectLst/>
                <a:latin typeface="Bahnschrift" panose="020B0502040204020203" pitchFamily="34" charset="0"/>
              </a:rPr>
              <a:t>Culture?</a:t>
            </a:r>
          </a:p>
        </p:txBody>
      </p:sp>
      <p:pic>
        <p:nvPicPr>
          <p:cNvPr id="1026" name="Picture 2" descr="Alaska | History, Flag, Maps, Weather, Cities, &amp; Facts | Britannica">
            <a:extLst>
              <a:ext uri="{FF2B5EF4-FFF2-40B4-BE49-F238E27FC236}">
                <a16:creationId xmlns:a16="http://schemas.microsoft.com/office/drawing/2014/main" id="{FA772A55-8AEB-4FAB-D316-A4B7478B41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98"/>
          <a:stretch/>
        </p:blipFill>
        <p:spPr bwMode="auto">
          <a:xfrm>
            <a:off x="6020694" y="4505568"/>
            <a:ext cx="5013653" cy="235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043" t="488" r="460"/>
          <a:stretch/>
        </p:blipFill>
        <p:spPr>
          <a:xfrm>
            <a:off x="5482571" y="1647429"/>
            <a:ext cx="5882275" cy="274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87066" y="186930"/>
            <a:ext cx="609661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F81E5D-63E9-79F4-870D-A2B5D3C2E832}"/>
              </a:ext>
            </a:extLst>
          </p:cNvPr>
          <p:cNvSpPr txBox="1"/>
          <p:nvPr/>
        </p:nvSpPr>
        <p:spPr>
          <a:xfrm>
            <a:off x="928914" y="-101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Google Shape;1881;p31">
            <a:extLst>
              <a:ext uri="{FF2B5EF4-FFF2-40B4-BE49-F238E27FC236}">
                <a16:creationId xmlns:a16="http://schemas.microsoft.com/office/drawing/2014/main" id="{198DB738-6446-1C09-CA3C-30707C0DAF74}"/>
              </a:ext>
            </a:extLst>
          </p:cNvPr>
          <p:cNvSpPr txBox="1">
            <a:spLocks/>
          </p:cNvSpPr>
          <p:nvPr/>
        </p:nvSpPr>
        <p:spPr>
          <a:xfrm>
            <a:off x="-178667" y="1674931"/>
            <a:ext cx="6183862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maintain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(v)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644C9CE-37AA-BADD-C5A0-74FFD51EC94C}"/>
              </a:ext>
            </a:extLst>
          </p:cNvPr>
          <p:cNvSpPr/>
          <p:nvPr/>
        </p:nvSpPr>
        <p:spPr>
          <a:xfrm>
            <a:off x="887818" y="4858096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>
                <a:ea typeface="Times New Roman" panose="02020603050405020304" pitchFamily="18" charset="0"/>
                <a:cs typeface="Arial" panose="020B0604020202020204" pitchFamily="34" charset="0"/>
              </a:rPr>
              <a:t>duy</a:t>
            </a:r>
            <a:r>
              <a:rPr lang="en-US" sz="48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ea typeface="Times New Roman" panose="02020603050405020304" pitchFamily="18" charset="0"/>
                <a:cs typeface="Arial" panose="020B0604020202020204" pitchFamily="34" charset="0"/>
              </a:rPr>
              <a:t>trì</a:t>
            </a:r>
            <a:r>
              <a:rPr lang="en-US" sz="4800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ea typeface="Times New Roman" panose="02020603050405020304" pitchFamily="18" charset="0"/>
                <a:cs typeface="Arial" panose="020B0604020202020204" pitchFamily="34" charset="0"/>
              </a:rPr>
              <a:t>gìn</a:t>
            </a:r>
            <a:r>
              <a:rPr lang="en-US" sz="48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ea typeface="Times New Roman" panose="02020603050405020304" pitchFamily="18" charset="0"/>
                <a:cs typeface="Arial" panose="020B0604020202020204" pitchFamily="34" charset="0"/>
              </a:rPr>
              <a:t>giữ</a:t>
            </a:r>
            <a:endParaRPr lang="en-US" sz="4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23FE1B-3D76-192E-7D97-75017B2C6A1C}"/>
              </a:ext>
            </a:extLst>
          </p:cNvPr>
          <p:cNvSpPr/>
          <p:nvPr/>
        </p:nvSpPr>
        <p:spPr>
          <a:xfrm>
            <a:off x="1186637" y="3524580"/>
            <a:ext cx="34532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﻿/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meɪnˈteɪn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4098" name="Picture 2" descr="Hosting Tết customs to keep tradition alive">
            <a:extLst>
              <a:ext uri="{FF2B5EF4-FFF2-40B4-BE49-F238E27FC236}">
                <a16:creationId xmlns:a16="http://schemas.microsoft.com/office/drawing/2014/main" id="{BD922C5A-1E71-7899-DAC7-9B9B95AAC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364" y="1757481"/>
            <a:ext cx="5986740" cy="449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maintain__gb_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74510" y="36352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18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4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0F81E5D-63E9-79F4-870D-A2B5D3C2E832}"/>
              </a:ext>
            </a:extLst>
          </p:cNvPr>
          <p:cNvSpPr txBox="1"/>
          <p:nvPr/>
        </p:nvSpPr>
        <p:spPr>
          <a:xfrm>
            <a:off x="928914" y="-101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Google Shape;1881;p31">
            <a:extLst>
              <a:ext uri="{FF2B5EF4-FFF2-40B4-BE49-F238E27FC236}">
                <a16:creationId xmlns:a16="http://schemas.microsoft.com/office/drawing/2014/main" id="{198DB738-6446-1C09-CA3C-30707C0DAF74}"/>
              </a:ext>
            </a:extLst>
          </p:cNvPr>
          <p:cNvSpPr txBox="1">
            <a:spLocks/>
          </p:cNvSpPr>
          <p:nvPr/>
        </p:nvSpPr>
        <p:spPr>
          <a:xfrm>
            <a:off x="381836" y="1299591"/>
            <a:ext cx="6307072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experience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(v)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644C9CE-37AA-BADD-C5A0-74FFD51EC94C}"/>
              </a:ext>
            </a:extLst>
          </p:cNvPr>
          <p:cNvSpPr/>
          <p:nvPr/>
        </p:nvSpPr>
        <p:spPr>
          <a:xfrm>
            <a:off x="998762" y="4328046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>
                <a:ea typeface="Times New Roman" panose="02020603050405020304" pitchFamily="18" charset="0"/>
                <a:cs typeface="Arial" panose="020B0604020202020204" pitchFamily="34" charset="0"/>
              </a:rPr>
              <a:t>trải</a:t>
            </a:r>
            <a:r>
              <a:rPr lang="en-US" sz="48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ea typeface="Times New Roman" panose="02020603050405020304" pitchFamily="18" charset="0"/>
                <a:cs typeface="Arial" panose="020B0604020202020204" pitchFamily="34" charset="0"/>
              </a:rPr>
              <a:t>nghiệm</a:t>
            </a:r>
            <a:endParaRPr lang="en-US" sz="6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23FE1B-3D76-192E-7D97-75017B2C6A1C}"/>
              </a:ext>
            </a:extLst>
          </p:cNvPr>
          <p:cNvSpPr/>
          <p:nvPr/>
        </p:nvSpPr>
        <p:spPr>
          <a:xfrm>
            <a:off x="1113645" y="3040729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﻿/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ɪkˈspɪəriəns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5122" name="Picture 2" descr="Bat Trang Pottery Village Tour - Half Day Private Tour | Conical Travel">
            <a:extLst>
              <a:ext uri="{FF2B5EF4-FFF2-40B4-BE49-F238E27FC236}">
                <a16:creationId xmlns:a16="http://schemas.microsoft.com/office/drawing/2014/main" id="{6EA5B08D-7252-FC87-3CBF-BC97F192A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095" y="2952135"/>
            <a:ext cx="5675347" cy="353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87066" y="186930"/>
            <a:ext cx="609661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experience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3482" y="31514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3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3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0F81E5D-63E9-79F4-870D-A2B5D3C2E832}"/>
              </a:ext>
            </a:extLst>
          </p:cNvPr>
          <p:cNvSpPr txBox="1"/>
          <p:nvPr/>
        </p:nvSpPr>
        <p:spPr>
          <a:xfrm>
            <a:off x="928914" y="-101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Google Shape;1881;p31">
            <a:extLst>
              <a:ext uri="{FF2B5EF4-FFF2-40B4-BE49-F238E27FC236}">
                <a16:creationId xmlns:a16="http://schemas.microsoft.com/office/drawing/2014/main" id="{198DB738-6446-1C09-CA3C-30707C0DAF74}"/>
              </a:ext>
            </a:extLst>
          </p:cNvPr>
          <p:cNvSpPr txBox="1">
            <a:spLocks/>
          </p:cNvSpPr>
          <p:nvPr/>
        </p:nvSpPr>
        <p:spPr>
          <a:xfrm>
            <a:off x="393630" y="1564879"/>
            <a:ext cx="489061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style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(n)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644C9CE-37AA-BADD-C5A0-74FFD51EC94C}"/>
              </a:ext>
            </a:extLst>
          </p:cNvPr>
          <p:cNvSpPr/>
          <p:nvPr/>
        </p:nvSpPr>
        <p:spPr>
          <a:xfrm>
            <a:off x="680403" y="4810216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>
                <a:ea typeface="Times New Roman" panose="02020603050405020304" pitchFamily="18" charset="0"/>
                <a:cs typeface="Arial" panose="020B0604020202020204" pitchFamily="34" charset="0"/>
              </a:rPr>
              <a:t>phong</a:t>
            </a:r>
            <a:r>
              <a:rPr lang="en-US" sz="48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endParaRPr lang="en-US" sz="4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23FE1B-3D76-192E-7D97-75017B2C6A1C}"/>
              </a:ext>
            </a:extLst>
          </p:cNvPr>
          <p:cNvSpPr/>
          <p:nvPr/>
        </p:nvSpPr>
        <p:spPr>
          <a:xfrm>
            <a:off x="1113645" y="3365193"/>
            <a:ext cx="30445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﻿/﻿</a:t>
            </a:r>
            <a:r>
              <a:rPr lang="en-US" sz="4800" b="1" err="1">
                <a:solidFill>
                  <a:schemeClr val="accent5">
                    <a:lumMod val="50000"/>
                  </a:schemeClr>
                </a:solidFill>
              </a:rPr>
              <a:t>staɪl</a:t>
            </a:r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076" name="Picture 4" descr="Different Types of Textile Weave Structure - Textile Learner">
            <a:extLst>
              <a:ext uri="{FF2B5EF4-FFF2-40B4-BE49-F238E27FC236}">
                <a16:creationId xmlns:a16="http://schemas.microsoft.com/office/drawing/2014/main" id="{3203F6EF-1BDE-85A2-6FB5-E2DD0CB040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929"/>
          <a:stretch/>
        </p:blipFill>
        <p:spPr bwMode="auto">
          <a:xfrm>
            <a:off x="5502729" y="1564879"/>
            <a:ext cx="6269264" cy="221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87066" y="186930"/>
            <a:ext cx="609661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4" descr="Different Types of Textile Weave Structure - Textile Learner">
            <a:extLst>
              <a:ext uri="{FF2B5EF4-FFF2-40B4-BE49-F238E27FC236}">
                <a16:creationId xmlns:a16="http://schemas.microsoft.com/office/drawing/2014/main" id="{3203F6EF-1BDE-85A2-6FB5-E2DD0CB040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13"/>
          <a:stretch/>
        </p:blipFill>
        <p:spPr bwMode="auto">
          <a:xfrm>
            <a:off x="5458769" y="3780692"/>
            <a:ext cx="6269264" cy="221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tyle__gb_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3004" y="34758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80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6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0F81E5D-63E9-79F4-870D-A2B5D3C2E832}"/>
              </a:ext>
            </a:extLst>
          </p:cNvPr>
          <p:cNvSpPr txBox="1"/>
          <p:nvPr/>
        </p:nvSpPr>
        <p:spPr>
          <a:xfrm>
            <a:off x="928914" y="-101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Google Shape;1881;p31">
            <a:extLst>
              <a:ext uri="{FF2B5EF4-FFF2-40B4-BE49-F238E27FC236}">
                <a16:creationId xmlns:a16="http://schemas.microsoft.com/office/drawing/2014/main" id="{198DB738-6446-1C09-CA3C-30707C0DAF74}"/>
              </a:ext>
            </a:extLst>
          </p:cNvPr>
          <p:cNvSpPr txBox="1">
            <a:spLocks/>
          </p:cNvSpPr>
          <p:nvPr/>
        </p:nvSpPr>
        <p:spPr>
          <a:xfrm>
            <a:off x="597066" y="1426469"/>
            <a:ext cx="5876612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musher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(n)</a:t>
            </a:r>
            <a:endParaRPr lang="en-US" sz="5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644C9CE-37AA-BADD-C5A0-74FFD51EC94C}"/>
              </a:ext>
            </a:extLst>
          </p:cNvPr>
          <p:cNvSpPr/>
          <p:nvPr/>
        </p:nvSpPr>
        <p:spPr>
          <a:xfrm>
            <a:off x="597066" y="4604225"/>
            <a:ext cx="59097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4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người điều </a:t>
            </a:r>
            <a:r>
              <a:rPr lang="vi-VN" sz="400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khiển </a:t>
            </a:r>
            <a:br>
              <a:rPr lang="en-GB" sz="400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vi-VN" sz="400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xe </a:t>
            </a:r>
            <a:r>
              <a:rPr lang="vi-VN" sz="4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trượt tuyết chó kéo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23FE1B-3D76-192E-7D97-75017B2C6A1C}"/>
              </a:ext>
            </a:extLst>
          </p:cNvPr>
          <p:cNvSpPr/>
          <p:nvPr/>
        </p:nvSpPr>
        <p:spPr>
          <a:xfrm>
            <a:off x="1832876" y="3327199"/>
            <a:ext cx="30445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﻿/﻿﻿ˈ</a:t>
            </a:r>
            <a:r>
              <a:rPr lang="en-US" sz="4800" b="1" err="1">
                <a:solidFill>
                  <a:schemeClr val="accent5">
                    <a:lumMod val="50000"/>
                  </a:schemeClr>
                </a:solidFill>
              </a:rPr>
              <a:t>mʌʃə</a:t>
            </a:r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50" name="Picture 2" descr="Why Do They Say &quot;Mush&quot; to Make Sled Dogs Go?">
            <a:extLst>
              <a:ext uri="{FF2B5EF4-FFF2-40B4-BE49-F238E27FC236}">
                <a16:creationId xmlns:a16="http://schemas.microsoft.com/office/drawing/2014/main" id="{01062D6D-09EC-2210-AED3-C0133CA43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756" y="1466908"/>
            <a:ext cx="4130675" cy="480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87066" y="186930"/>
            <a:ext cx="609661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musher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3276" y="34360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5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0F81E5D-63E9-79F4-870D-A2B5D3C2E832}"/>
              </a:ext>
            </a:extLst>
          </p:cNvPr>
          <p:cNvSpPr txBox="1"/>
          <p:nvPr/>
        </p:nvSpPr>
        <p:spPr>
          <a:xfrm>
            <a:off x="928914" y="-101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0DDB234-7462-5F03-BBD8-B92E835DCD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133047"/>
              </p:ext>
            </p:extLst>
          </p:nvPr>
        </p:nvGraphicFramePr>
        <p:xfrm>
          <a:off x="858576" y="1647429"/>
          <a:ext cx="10835193" cy="425509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835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4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355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5379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rgbClr val="EF4B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New words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rgbClr val="EF4B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Pronunciation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rgbClr val="EF4B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Meaning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593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maintain (v) </a:t>
                      </a:r>
                      <a:endParaRPr lang="en-US" sz="3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 anchor="ctr"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7D9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﻿/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meɪnˈteɪn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7D9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﻿</a:t>
                      </a:r>
                      <a:r>
                        <a:rPr lang="en-US" sz="30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duy</a:t>
                      </a:r>
                      <a:r>
                        <a:rPr lang="en-US" sz="3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trì</a:t>
                      </a:r>
                      <a:r>
                        <a:rPr lang="en-US" sz="3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30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gìn</a:t>
                      </a:r>
                      <a:r>
                        <a:rPr lang="en-US" sz="3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giữ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7D9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593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</a:t>
                      </a:r>
                      <a:r>
                        <a:rPr lang="en-US" sz="3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experience (v)</a:t>
                      </a:r>
                    </a:p>
                  </a:txBody>
                  <a:tcPr marL="71755" marR="71755" marT="71755" marB="71755" anchor="ctr"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﻿/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ɪkˈspɪəriəns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﻿</a:t>
                      </a:r>
                      <a:r>
                        <a:rPr lang="en-US" sz="30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trải</a:t>
                      </a:r>
                      <a:r>
                        <a:rPr lang="en-US" sz="3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nghiệm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77593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 </a:t>
                      </a:r>
                      <a:r>
                        <a:rPr lang="en-US" sz="3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style (n)</a:t>
                      </a:r>
                      <a:endParaRPr lang="en-US" sz="3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 anchor="ctr"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7D9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/﻿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staɪl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7D9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phong</a:t>
                      </a:r>
                      <a:r>
                        <a:rPr lang="en-US" sz="3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0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cách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7D9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4309841"/>
                  </a:ext>
                </a:extLst>
              </a:tr>
              <a:tr h="1047646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 musher (n)</a:t>
                      </a:r>
                    </a:p>
                  </a:txBody>
                  <a:tcPr marL="71755" marR="71755" marT="71755" marB="71755" anchor="ctr"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﻿/ˈ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mʌʃə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﻿người điều khiển xe trượt tuyết chó kéo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>
                    <a:lnL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4B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6013804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87066" y="186930"/>
            <a:ext cx="609661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maintain__gb_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82266" y="2509862"/>
            <a:ext cx="609600" cy="609600"/>
          </a:xfrm>
          <a:prstGeom prst="rect">
            <a:avLst/>
          </a:prstGeom>
        </p:spPr>
      </p:pic>
      <p:pic>
        <p:nvPicPr>
          <p:cNvPr id="11" name="experience__gb_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82266" y="3292104"/>
            <a:ext cx="609600" cy="609600"/>
          </a:xfrm>
          <a:prstGeom prst="rect">
            <a:avLst/>
          </a:prstGeom>
        </p:spPr>
      </p:pic>
      <p:pic>
        <p:nvPicPr>
          <p:cNvPr id="12" name="style__gb_2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82266" y="4074346"/>
            <a:ext cx="609600" cy="609600"/>
          </a:xfrm>
          <a:prstGeom prst="rect">
            <a:avLst/>
          </a:prstGeom>
        </p:spPr>
      </p:pic>
      <p:pic>
        <p:nvPicPr>
          <p:cNvPr id="13" name="musher__gb_1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82266" y="49922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24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3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6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86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4027</TotalTime>
  <Words>652</Words>
  <Application>Microsoft Office PowerPoint</Application>
  <PresentationFormat>Widescreen</PresentationFormat>
  <Paragraphs>126</Paragraphs>
  <Slides>18</Slides>
  <Notes>14</Notes>
  <HiddenSlides>0</HiddenSlides>
  <MMClips>8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Adobe Gothic Std B</vt:lpstr>
      <vt:lpstr>Arial</vt:lpstr>
      <vt:lpstr>Bahnschrift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Nguyen Thi Hien Nguyen Thi Hien</cp:lastModifiedBy>
  <cp:revision>215</cp:revision>
  <dcterms:created xsi:type="dcterms:W3CDTF">2020-12-09T02:04:09Z</dcterms:created>
  <dcterms:modified xsi:type="dcterms:W3CDTF">2025-03-15T08:34:45Z</dcterms:modified>
</cp:coreProperties>
</file>