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5"/>
  </p:notesMasterIdLst>
  <p:sldIdLst>
    <p:sldId id="364" r:id="rId2"/>
    <p:sldId id="256" r:id="rId3"/>
    <p:sldId id="309" r:id="rId4"/>
    <p:sldId id="271" r:id="rId5"/>
    <p:sldId id="310" r:id="rId6"/>
    <p:sldId id="312" r:id="rId7"/>
    <p:sldId id="311" r:id="rId8"/>
    <p:sldId id="313" r:id="rId9"/>
    <p:sldId id="314" r:id="rId10"/>
    <p:sldId id="308" r:id="rId11"/>
    <p:sldId id="316" r:id="rId12"/>
    <p:sldId id="317" r:id="rId13"/>
    <p:sldId id="318" r:id="rId14"/>
    <p:sldId id="315" r:id="rId15"/>
    <p:sldId id="319" r:id="rId16"/>
    <p:sldId id="321" r:id="rId17"/>
    <p:sldId id="320" r:id="rId18"/>
    <p:sldId id="323" r:id="rId19"/>
    <p:sldId id="324" r:id="rId20"/>
    <p:sldId id="325" r:id="rId21"/>
    <p:sldId id="326" r:id="rId22"/>
    <p:sldId id="327" r:id="rId23"/>
    <p:sldId id="322" r:id="rId24"/>
  </p:sldIdLst>
  <p:sldSz cx="9144000" cy="5143500" type="screen16x9"/>
  <p:notesSz cx="6858000" cy="9144000"/>
  <p:embeddedFontLst>
    <p:embeddedFont>
      <p:font typeface="Arvo" panose="020B0604020202020204" charset="0"/>
      <p:regular r:id="rId26"/>
      <p:bold r:id="rId27"/>
      <p:italic r:id="rId28"/>
      <p:boldItalic r:id="rId29"/>
    </p:embeddedFont>
    <p:embeddedFont>
      <p:font typeface="Nunito Light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arm up 1" id="{3CB94F05-8078-4EBC-99F2-E45C58F8C642}">
          <p14:sldIdLst>
            <p14:sldId id="364"/>
          </p14:sldIdLst>
        </p14:section>
        <p14:section name="Warm up 2" id="{BBB4B45A-75AA-4899-9BE1-3B1D8C0169B5}">
          <p14:sldIdLst/>
        </p14:section>
        <p14:section name="A closer look 1" id="{02361617-F990-4D9E-94EC-83DB03F70304}">
          <p14:sldIdLst>
            <p14:sldId id="256"/>
            <p14:sldId id="309"/>
            <p14:sldId id="271"/>
            <p14:sldId id="310"/>
            <p14:sldId id="312"/>
            <p14:sldId id="311"/>
            <p14:sldId id="313"/>
            <p14:sldId id="314"/>
            <p14:sldId id="308"/>
            <p14:sldId id="316"/>
            <p14:sldId id="317"/>
            <p14:sldId id="318"/>
            <p14:sldId id="315"/>
            <p14:sldId id="319"/>
            <p14:sldId id="321"/>
            <p14:sldId id="320"/>
            <p14:sldId id="323"/>
            <p14:sldId id="324"/>
            <p14:sldId id="325"/>
            <p14:sldId id="326"/>
            <p14:sldId id="327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C"/>
    <a:srgbClr val="F6E1CA"/>
    <a:srgbClr val="FFAB24"/>
    <a:srgbClr val="007F6E"/>
    <a:srgbClr val="FF69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35" autoAdjust="0"/>
  </p:normalViewPr>
  <p:slideViewPr>
    <p:cSldViewPr snapToGrid="0">
      <p:cViewPr varScale="1">
        <p:scale>
          <a:sx n="67" d="100"/>
          <a:sy n="67" d="100"/>
        </p:scale>
        <p:origin x="11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451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4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5de68260be_3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5de68260be_3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420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1875" y="981300"/>
            <a:ext cx="3180900" cy="31809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10;p2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flipH="1">
            <a:off x="7848750" y="540000"/>
            <a:ext cx="399900" cy="28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481927" y="648250"/>
            <a:ext cx="40737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164300" y="2340475"/>
            <a:ext cx="23916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15_2">
    <p:bg>
      <p:bgPr>
        <a:solidFill>
          <a:schemeClr val="accent4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p7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7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ctrTitle"/>
          </p:nvPr>
        </p:nvSpPr>
        <p:spPr>
          <a:xfrm>
            <a:off x="615225" y="2098650"/>
            <a:ext cx="18804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8">
    <p:bg>
      <p:bgPr>
        <a:solidFill>
          <a:schemeClr val="accen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15"/>
          <p:cNvCxnSpPr/>
          <p:nvPr/>
        </p:nvCxnSpPr>
        <p:spPr>
          <a:xfrm>
            <a:off x="8115300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5"/>
          <p:cNvSpPr/>
          <p:nvPr/>
        </p:nvSpPr>
        <p:spPr>
          <a:xfrm flipH="1">
            <a:off x="7848750" y="827025"/>
            <a:ext cx="399900" cy="198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ctrTitle"/>
          </p:nvPr>
        </p:nvSpPr>
        <p:spPr>
          <a:xfrm>
            <a:off x="5440793" y="481850"/>
            <a:ext cx="3080100" cy="110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>
            <a:off x="5236618" y="1583650"/>
            <a:ext cx="3284400" cy="11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_1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9">
    <p:bg>
      <p:bgPr>
        <a:noFill/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F0A126C-AB7F-4684-AEE0-D2643F8E0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505B0-18E1-415F-A2A0-CBADF55016A1}" type="datetimeFigureOut">
              <a:rPr lang="en-US"/>
              <a:pPr>
                <a:defRPr/>
              </a:pPr>
              <a:t>3/15/2025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D1F809-3A3A-47CA-9FAF-60C6466C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5F793C-022E-4C26-8794-EE862DA2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D5B0F-630B-40B4-ABB2-4589E92EC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E066-D25A-4E40-8432-67C003ABB352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9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4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923925" y="-114300"/>
            <a:ext cx="0" cy="5257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3631838" y="101297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2"/>
          </p:nvPr>
        </p:nvSpPr>
        <p:spPr>
          <a:xfrm>
            <a:off x="3631838" y="2355085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/>
          </p:nvPr>
        </p:nvSpPr>
        <p:spPr>
          <a:xfrm>
            <a:off x="3446100" y="750463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ctrTitle" idx="3"/>
          </p:nvPr>
        </p:nvSpPr>
        <p:spPr>
          <a:xfrm>
            <a:off x="3446100" y="2092568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3631838" y="3700272"/>
            <a:ext cx="18804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5"/>
          </p:nvPr>
        </p:nvSpPr>
        <p:spPr>
          <a:xfrm>
            <a:off x="3446100" y="3437749"/>
            <a:ext cx="22518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vo"/>
              <a:buNone/>
              <a:defRPr sz="1600">
                <a:solidFill>
                  <a:schemeClr val="accent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/>
          <p:nvPr/>
        </p:nvSpPr>
        <p:spPr>
          <a:xfrm>
            <a:off x="790575" y="1885950"/>
            <a:ext cx="399900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ctrTitle" idx="6"/>
          </p:nvPr>
        </p:nvSpPr>
        <p:spPr>
          <a:xfrm>
            <a:off x="615225" y="2098650"/>
            <a:ext cx="2031300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None/>
              <a:defRPr sz="21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2797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EE87-0332-495B-B1D3-B80BC2D6BA1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52421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61" r:id="rId3"/>
    <p:sldLayoutId id="2147483663" r:id="rId4"/>
    <p:sldLayoutId id="2147483664" r:id="rId5"/>
    <p:sldLayoutId id="2147483668" r:id="rId6"/>
    <p:sldLayoutId id="2147483669" r:id="rId7"/>
    <p:sldLayoutId id="2147483670" r:id="rId8"/>
    <p:sldLayoutId id="214748367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.xml"/><Relationship Id="rId5" Type="http://schemas.microsoft.com/office/2007/relationships/media" Target="../media/media2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openxmlformats.org/officeDocument/2006/relationships/image" Target="../media/image15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7.mp3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6.mp3"/><Relationship Id="rId7" Type="http://schemas.microsoft.com/office/2007/relationships/media" Target="../media/media9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7.mp3"/><Relationship Id="rId11" Type="http://schemas.openxmlformats.org/officeDocument/2006/relationships/image" Target="../media/image7.png"/><Relationship Id="rId5" Type="http://schemas.microsoft.com/office/2007/relationships/media" Target="../media/media7.mp3"/><Relationship Id="rId10" Type="http://schemas.openxmlformats.org/officeDocument/2006/relationships/image" Target="../media/image17.jpeg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1" y="1125141"/>
            <a:ext cx="5118720" cy="289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252220" y="1791917"/>
            <a:ext cx="2693366" cy="68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13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TIẾNG ANH 6</a:t>
            </a:r>
          </a:p>
          <a:p>
            <a:pPr algn="ctr"/>
            <a:endParaRPr lang="en-US" sz="76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05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8 : SPORTS AND GAMES</a:t>
            </a:r>
          </a:p>
          <a:p>
            <a:pPr algn="ctr"/>
            <a:r>
              <a:rPr lang="en-US" sz="105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 :  A closer look 1</a:t>
            </a:r>
            <a:endParaRPr lang="en-VN" sz="105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160557" y="1226195"/>
            <a:ext cx="433613" cy="436767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796421" y="2611477"/>
            <a:ext cx="1963999" cy="455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81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1181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181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1181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181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181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1181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181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81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khiếu</a:t>
            </a:r>
            <a:endParaRPr lang="en-VN" sz="1181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480396" y="1385214"/>
            <a:ext cx="2350323" cy="2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6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1266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918820-EEB9-41F8-BF75-096C0CEF7F4C}"/>
              </a:ext>
            </a:extLst>
          </p:cNvPr>
          <p:cNvSpPr/>
          <p:nvPr/>
        </p:nvSpPr>
        <p:spPr>
          <a:xfrm>
            <a:off x="1120656" y="67193"/>
            <a:ext cx="7631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0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Ex1 (p.18) Write the right words under the pictures.</a:t>
            </a:r>
            <a:endParaRPr lang="en-US" sz="2000" b="1" spc="-11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1056025"/>
            <a:ext cx="2326615" cy="155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3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81" y="1049739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5" y="3083890"/>
            <a:ext cx="2326615" cy="1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364" y="3083890"/>
            <a:ext cx="2336026" cy="15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120655" y="474403"/>
            <a:ext cx="7777106" cy="424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ball 	boat	racket		googles 	sport shoes</a:t>
            </a: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5" y="2706367"/>
            <a:ext cx="7778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_____________ 		2. _____________  		3. _______________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AFDCD869-EBB4-4AF7-A1AB-DCD64C45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86" y="4692095"/>
            <a:ext cx="51726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500" b="1" dirty="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_____________ 		5. _____________ 		</a:t>
            </a:r>
          </a:p>
        </p:txBody>
      </p:sp>
      <p:pic>
        <p:nvPicPr>
          <p:cNvPr id="13" name="sport sho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62928" y="540247"/>
            <a:ext cx="289185" cy="289185"/>
          </a:xfrm>
          <a:prstGeom prst="rect">
            <a:avLst/>
          </a:prstGeom>
        </p:spPr>
      </p:pic>
      <p:pic>
        <p:nvPicPr>
          <p:cNvPr id="14" name="a bal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094767" y="563799"/>
            <a:ext cx="314022" cy="314022"/>
          </a:xfrm>
          <a:prstGeom prst="rect">
            <a:avLst/>
          </a:prstGeom>
        </p:spPr>
      </p:pic>
      <p:pic>
        <p:nvPicPr>
          <p:cNvPr id="15" name="a bo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71833" y="548316"/>
            <a:ext cx="311068" cy="311068"/>
          </a:xfrm>
          <a:prstGeom prst="rect">
            <a:avLst/>
          </a:prstGeom>
        </p:spPr>
      </p:pic>
      <p:pic>
        <p:nvPicPr>
          <p:cNvPr id="16" name="goggl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08389" y="542380"/>
            <a:ext cx="317004" cy="317004"/>
          </a:xfrm>
          <a:prstGeom prst="rect">
            <a:avLst/>
          </a:prstGeom>
        </p:spPr>
      </p:pic>
      <p:pic>
        <p:nvPicPr>
          <p:cNvPr id="17" name="a rac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14472" y="548446"/>
            <a:ext cx="304872" cy="304872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7ECDA15-9A7F-4387-9562-D80DF02981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CDBAE-BCB7-42DD-B9DE-4C505C26D1D8}"/>
              </a:ext>
            </a:extLst>
          </p:cNvPr>
          <p:cNvSpPr txBox="1"/>
          <p:nvPr/>
        </p:nvSpPr>
        <p:spPr>
          <a:xfrm>
            <a:off x="1267204" y="264063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ball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CF7B6-CD93-4C92-9C1E-C38EB68BB808}"/>
              </a:ext>
            </a:extLst>
          </p:cNvPr>
          <p:cNvSpPr txBox="1"/>
          <p:nvPr/>
        </p:nvSpPr>
        <p:spPr>
          <a:xfrm>
            <a:off x="405612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sport shoes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E2CE84-BC62-42B9-B995-FEB1624B7842}"/>
              </a:ext>
            </a:extLst>
          </p:cNvPr>
          <p:cNvSpPr txBox="1"/>
          <p:nvPr/>
        </p:nvSpPr>
        <p:spPr>
          <a:xfrm>
            <a:off x="6791704" y="264063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boat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AC49E0-F9DF-4AB1-B593-C5D856D2790D}"/>
              </a:ext>
            </a:extLst>
          </p:cNvPr>
          <p:cNvSpPr txBox="1"/>
          <p:nvPr/>
        </p:nvSpPr>
        <p:spPr>
          <a:xfrm>
            <a:off x="1267204" y="4629453"/>
            <a:ext cx="906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racket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C82298-7B6D-40B8-BCBF-FB79054498E3}"/>
              </a:ext>
            </a:extLst>
          </p:cNvPr>
          <p:cNvSpPr txBox="1"/>
          <p:nvPr/>
        </p:nvSpPr>
        <p:spPr>
          <a:xfrm>
            <a:off x="4056124" y="4629453"/>
            <a:ext cx="164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sport shoes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20656" y="288462"/>
            <a:ext cx="52281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What sports are these things for?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980026"/>
            <a:ext cx="3075006" cy="205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20656" y="3263590"/>
            <a:ext cx="3075006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goggles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383575" y="1873405"/>
            <a:ext cx="1018478" cy="386575"/>
          </a:xfrm>
          <a:prstGeom prst="rightArrow">
            <a:avLst/>
          </a:prstGeom>
          <a:solidFill>
            <a:schemeClr val="tx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40" name="Picture 16" descr="Swim Central Swimming Programs for Adults Tickets - Giá tốt nhất tại  Traveloka Xper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66" y="986771"/>
            <a:ext cx="3411532" cy="204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589966" y="3263590"/>
            <a:ext cx="3411532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swimming</a:t>
            </a:r>
          </a:p>
        </p:txBody>
      </p:sp>
    </p:spTree>
    <p:extLst>
      <p:ext uri="{BB962C8B-B14F-4D97-AF65-F5344CB8AC3E}">
        <p14:creationId xmlns:p14="http://schemas.microsoft.com/office/powerpoint/2010/main" val="13880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2 (p.18) What sports are these things for? Match.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45677" y="256582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3. boat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45677" y="184075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2. ball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45677" y="1115692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1. bicycle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45677" y="329088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4. goggles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45677" y="4010907"/>
            <a:ext cx="1766597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5. racket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80505" y="256582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c. cycling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180505" y="184075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b. swimming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80505" y="1115692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a. boating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80505" y="329088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d. ball games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80505" y="4010907"/>
            <a:ext cx="2168838" cy="4683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e. badminton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551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6123837" y="565576"/>
            <a:ext cx="1741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 algn="ctr">
              <a:defRPr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endParaRPr lang="en-US" sz="2400" b="1" spc="-23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>
            <a:stCxn id="7" idx="3"/>
            <a:endCxn id="10" idx="1"/>
          </p:cNvCxnSpPr>
          <p:nvPr/>
        </p:nvCxnSpPr>
        <p:spPr>
          <a:xfrm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6" idx="3"/>
            <a:endCxn id="13" idx="1"/>
          </p:cNvCxnSpPr>
          <p:nvPr/>
        </p:nvCxnSpPr>
        <p:spPr>
          <a:xfrm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3"/>
            <a:endCxn id="12" idx="1"/>
          </p:cNvCxnSpPr>
          <p:nvPr/>
        </p:nvCxnSpPr>
        <p:spPr>
          <a:xfrm flipV="1">
            <a:off x="3412274" y="1349868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3"/>
            <a:endCxn id="11" idx="1"/>
          </p:cNvCxnSpPr>
          <p:nvPr/>
        </p:nvCxnSpPr>
        <p:spPr>
          <a:xfrm flipV="1">
            <a:off x="3412274" y="2074933"/>
            <a:ext cx="2768231" cy="145013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3"/>
            <a:endCxn id="14" idx="1"/>
          </p:cNvCxnSpPr>
          <p:nvPr/>
        </p:nvCxnSpPr>
        <p:spPr>
          <a:xfrm>
            <a:off x="3412274" y="4245083"/>
            <a:ext cx="2768231" cy="0"/>
          </a:xfrm>
          <a:prstGeom prst="line">
            <a:avLst/>
          </a:prstGeom>
          <a:ln w="57150">
            <a:solidFill>
              <a:srgbClr val="002A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62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028" name="Picture 4" descr="https://pbs.twimg.com/media/E2lcsXXXIAg9w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98" y="1169821"/>
            <a:ext cx="6121610" cy="375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5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-1"/>
            <a:ext cx="2186310" cy="628041"/>
          </a:xfrm>
          <a:solidFill>
            <a:srgbClr val="007F6E"/>
          </a:solidFill>
          <a:ln>
            <a:solidFill>
              <a:srgbClr val="007F6E"/>
            </a:solidFill>
          </a:ln>
        </p:spPr>
        <p:txBody>
          <a:bodyPr/>
          <a:lstStyle/>
          <a:p>
            <a:pPr algn="ctr"/>
            <a:r>
              <a:rPr lang="en-US" sz="3200" b="1" dirty="0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7" name="Picture 10" descr="Vòng chung kết cuộc thi HANOI ACADEMY&amp;#39;S SPEAK OUT 2019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/>
          <a:stretch/>
        </p:blipFill>
        <p:spPr bwMode="auto">
          <a:xfrm>
            <a:off x="500991" y="1590374"/>
            <a:ext cx="42807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PETITION] 🌎 THAM GIA CUỘC THI VIẾT LUẬN QUỐC TẾ - TSL 2020  International Essay Competition 🌎 – HannahE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15070"/>
          <a:stretch/>
        </p:blipFill>
        <p:spPr bwMode="auto">
          <a:xfrm>
            <a:off x="5005159" y="1590374"/>
            <a:ext cx="3660929" cy="34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9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CF005F0-89E6-4B19-A170-4FF857CFFAE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93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pic>
        <p:nvPicPr>
          <p:cNvPr id="3074" name="Picture 2" descr="https://cdn2.vectorstock.com/i/1000x1000/38/46/congratulations-card-happy-people-congratulate-vector-32263846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18646"/>
          <a:stretch/>
        </p:blipFill>
        <p:spPr bwMode="auto">
          <a:xfrm>
            <a:off x="2880881" y="1561854"/>
            <a:ext cx="6164455" cy="350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6303" y="541780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pic>
        <p:nvPicPr>
          <p:cNvPr id="14" name="champion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5" name="competitio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pic>
        <p:nvPicPr>
          <p:cNvPr id="2" name="ld42congratul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903" y="673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2186310" cy="628041"/>
          </a:xfrm>
          <a:prstGeom prst="rect">
            <a:avLst/>
          </a:prstGeom>
          <a:solidFill>
            <a:srgbClr val="007F6E"/>
          </a:solidFill>
          <a:ln>
            <a:solidFill>
              <a:srgbClr val="007F6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0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quada One"/>
              <a:buNone/>
              <a:defRPr sz="2800" b="0" i="0" u="none" strike="noStrike" cap="none">
                <a:solidFill>
                  <a:schemeClr val="dk1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pPr algn="ctr"/>
            <a:r>
              <a:rPr lang="en-US" sz="3200" b="1">
                <a:solidFill>
                  <a:srgbClr val="F6E1C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  <a:endParaRPr lang="en-US" sz="3200" b="1" dirty="0">
              <a:solidFill>
                <a:srgbClr val="F6E1C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54178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1. champion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2002" y="541780"/>
            <a:ext cx="218613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= winner 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57" y="983990"/>
            <a:ext cx="2447388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2. competition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6303" y="541780"/>
            <a:ext cx="2660227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3. congratulations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6304" y="954292"/>
            <a:ext cx="2660227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4. marathon</a:t>
            </a:r>
          </a:p>
        </p:txBody>
      </p:sp>
      <p:pic>
        <p:nvPicPr>
          <p:cNvPr id="1028" name="Picture 4" descr="https://i.cbc.ca/1.5297616.1596120770!/fileImage/httpImage/montreal-maratho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51" y="1590374"/>
            <a:ext cx="6179238" cy="34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419" y="952475"/>
            <a:ext cx="3551031" cy="59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200" b="1" dirty="0">
                <a:solidFill>
                  <a:srgbClr val="002A4C"/>
                </a:solidFill>
                <a:cs typeface="Calibri" panose="020F0502020204030204" pitchFamily="34" charset="0"/>
              </a:rPr>
              <a:t>= long race of about 42 km  </a:t>
            </a:r>
          </a:p>
        </p:txBody>
      </p:sp>
      <p:pic>
        <p:nvPicPr>
          <p:cNvPr id="12" name="ld42congratul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59903" y="673287"/>
            <a:ext cx="406400" cy="406400"/>
          </a:xfrm>
          <a:prstGeom prst="rect">
            <a:avLst/>
          </a:prstGeom>
        </p:spPr>
      </p:pic>
      <p:pic>
        <p:nvPicPr>
          <p:cNvPr id="13" name="champion_n0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652" y="684902"/>
            <a:ext cx="406400" cy="406400"/>
          </a:xfrm>
          <a:prstGeom prst="rect">
            <a:avLst/>
          </a:prstGeom>
        </p:spPr>
      </p:pic>
      <p:pic>
        <p:nvPicPr>
          <p:cNvPr id="14" name="competition020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22" y="1194500"/>
            <a:ext cx="406400" cy="406400"/>
          </a:xfrm>
          <a:prstGeom prst="rect">
            <a:avLst/>
          </a:prstGeom>
        </p:spPr>
      </p:pic>
      <p:pic>
        <p:nvPicPr>
          <p:cNvPr id="8" name="brelasdemarath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17057" y="1145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7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371DD9-0E66-459E-900D-60CC07DDE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155098" y="2258093"/>
            <a:ext cx="1529942" cy="588854"/>
          </a:xfrm>
        </p:spPr>
        <p:txBody>
          <a:bodyPr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03911"/>
            <a:ext cx="7880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3 (p.18) Fill in the blank. </a:t>
            </a:r>
            <a:endParaRPr lang="en-US" sz="2400" b="1" spc="-23" dirty="0">
              <a:solidFill>
                <a:srgbClr val="FF69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392" y="1254551"/>
            <a:ext cx="77184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1. She won an international sports 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2. He became the world tennis ____________ when he was very young.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3. "Can you send my ______________ to the winner of the contest?"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4. My friend David is very _________. He does exercise every day.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2400" b="1" dirty="0">
                <a:solidFill>
                  <a:srgbClr val="002A4C"/>
                </a:solidFill>
                <a:cs typeface="Calibri" panose="020F0502020204030204" pitchFamily="34" charset="0"/>
              </a:rPr>
              <a:t>5. The first _____________ took place in 1896.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420586" y="565577"/>
            <a:ext cx="6041571" cy="6917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/>
              <a:t>champion 	competition 	sporty 	</a:t>
            </a:r>
          </a:p>
          <a:p>
            <a:r>
              <a:rPr lang="en-US" sz="2000" b="1" dirty="0"/>
              <a:t>	marathon 		congratulations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9650" y="1066869"/>
            <a:ext cx="174637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competition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7573" y="1577293"/>
            <a:ext cx="1746371" cy="6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champion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166" y="2454552"/>
            <a:ext cx="2228851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congratulations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117" y="3351115"/>
            <a:ext cx="1068720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sporty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497" y="4216716"/>
            <a:ext cx="1491546" cy="669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400" b="1" dirty="0">
                <a:solidFill>
                  <a:srgbClr val="007F6E"/>
                </a:solidFill>
                <a:cs typeface="Calibri" panose="020F0502020204030204" pitchFamily="34" charset="0"/>
              </a:rPr>
              <a:t>marathon</a:t>
            </a:r>
          </a:p>
        </p:txBody>
      </p:sp>
    </p:spTree>
    <p:extLst>
      <p:ext uri="{BB962C8B-B14F-4D97-AF65-F5344CB8AC3E}">
        <p14:creationId xmlns:p14="http://schemas.microsoft.com/office/powerpoint/2010/main" val="203819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150392" y="177389"/>
            <a:ext cx="2686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indent="-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Guess the word.</a:t>
            </a:r>
          </a:p>
        </p:txBody>
      </p:sp>
      <p:pic>
        <p:nvPicPr>
          <p:cNvPr id="4108" name="Picture 12" descr="https://s.sachmem.vn/public/images/v2/TA6SHS2TD/U8-L1-3-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t="12012" r="15040"/>
          <a:stretch/>
        </p:blipFill>
        <p:spPr bwMode="auto">
          <a:xfrm>
            <a:off x="1150392" y="852536"/>
            <a:ext cx="3873152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05" y="852535"/>
            <a:ext cx="3657187" cy="244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803" y="3295014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ch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e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8238" y="3295014"/>
            <a:ext cx="14341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r</a:t>
            </a:r>
            <a:r>
              <a:rPr lang="en-US" altLang="en-US" sz="2800" b="1" u="sng" dirty="0">
                <a:solidFill>
                  <a:srgbClr val="002A4C"/>
                </a:solidFill>
                <a:cs typeface="Calibri" panose="020F0502020204030204" pitchFamily="34" charset="0"/>
              </a:rPr>
              <a:t>a</a:t>
            </a:r>
            <a:r>
              <a:rPr lang="en-US" altLang="en-US" sz="2800" b="1" dirty="0">
                <a:solidFill>
                  <a:srgbClr val="002A4C"/>
                </a:solidFill>
                <a:cs typeface="Calibri" panose="020F0502020204030204" pitchFamily="34" charset="0"/>
              </a:rPr>
              <a:t>cket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781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6433" y="3748238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</p:spTree>
    <p:extLst>
      <p:ext uri="{BB962C8B-B14F-4D97-AF65-F5344CB8AC3E}">
        <p14:creationId xmlns:p14="http://schemas.microsoft.com/office/powerpoint/2010/main" val="247665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9236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/e/</a:t>
            </a:r>
          </a:p>
        </p:txBody>
      </p:sp>
      <p:pic>
        <p:nvPicPr>
          <p:cNvPr id="4" name="English Pronunciation – Short Vowel - -e- - ‘dress’, ‘head’ &amp; ‘bed’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195" y="619913"/>
            <a:ext cx="8702924" cy="437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 rotWithShape="1">
          <a:blip r:embed="rId3">
            <a:alphaModFix/>
          </a:blip>
          <a:srcRect t="4897" b="4906"/>
          <a:stretch/>
        </p:blipFill>
        <p:spPr>
          <a:xfrm>
            <a:off x="766075" y="370325"/>
            <a:ext cx="5805924" cy="440285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>
            <a:spLocks noGrp="1"/>
          </p:cNvSpPr>
          <p:nvPr>
            <p:ph type="ctrTitle"/>
          </p:nvPr>
        </p:nvSpPr>
        <p:spPr>
          <a:xfrm>
            <a:off x="4775676" y="905442"/>
            <a:ext cx="4001361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UNIT 8: Sports and games</a:t>
            </a:r>
            <a:br>
              <a:rPr lang="e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40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178;p21"/>
          <p:cNvSpPr txBox="1">
            <a:spLocks noGrp="1"/>
          </p:cNvSpPr>
          <p:nvPr>
            <p:ph type="subTitle" idx="1"/>
          </p:nvPr>
        </p:nvSpPr>
        <p:spPr>
          <a:xfrm>
            <a:off x="5038944" y="2062539"/>
            <a:ext cx="3738094" cy="112111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2: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closer look 1</a:t>
            </a:r>
            <a:endParaRPr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1A6B10-173E-44FE-B998-E3C21C9E5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259" y="0"/>
            <a:ext cx="1015041" cy="6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065338" algn="l"/>
                <a:tab pos="4306888" algn="l"/>
                <a:tab pos="68135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en-US" sz="2800" b="1" dirty="0">
                <a:solidFill>
                  <a:srgbClr val="FF0000"/>
                </a:solidFill>
                <a:cs typeface="Calibri" panose="020F0502020204030204" pitchFamily="34" charset="0"/>
              </a:rPr>
              <a:t>/æ/</a:t>
            </a:r>
          </a:p>
        </p:txBody>
      </p:sp>
      <p:pic>
        <p:nvPicPr>
          <p:cNvPr id="3" name="English Pronunciation – Short Vowel - -æ- - ‘trap’, ‘stamp’ &amp; ‘back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353" y="619913"/>
            <a:ext cx="8774852" cy="440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4 (p.17) Listen and repeat. Pay attention to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/e/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ss	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nnis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xercise 		cont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2341868"/>
            <a:ext cx="840130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/æ/ 	</a:t>
            </a:r>
          </a:p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cket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tch		m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rathon 		</a:t>
            </a: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ctive</a:t>
            </a:r>
          </a:p>
        </p:txBody>
      </p:sp>
      <p:pic>
        <p:nvPicPr>
          <p:cNvPr id="7" name="B2_09">
            <a:hlinkClick r:id="" action="ppaction://media"/>
            <a:extLst>
              <a:ext uri="{FF2B5EF4-FFF2-40B4-BE49-F238E27FC236}">
                <a16:creationId xmlns:a16="http://schemas.microsoft.com/office/drawing/2014/main" id="{F91B57DE-5714-49E3-9472-F30960AA0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796FA2-083B-43C2-8311-0D02133745BD}"/>
              </a:ext>
            </a:extLst>
          </p:cNvPr>
          <p:cNvSpPr txBox="1">
            <a:spLocks/>
          </p:cNvSpPr>
          <p:nvPr/>
        </p:nvSpPr>
        <p:spPr>
          <a:xfrm rot="16200000">
            <a:off x="-343023" y="1857044"/>
            <a:ext cx="2171443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vo"/>
              <a:buNone/>
              <a:defRPr sz="1800" b="1" i="0" u="none" strike="noStrike" cap="none">
                <a:solidFill>
                  <a:schemeClr val="accent2"/>
                </a:solidFill>
                <a:latin typeface="Arvo"/>
                <a:ea typeface="Arvo"/>
                <a:cs typeface="Arvo"/>
                <a:sym typeface="Arv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Squada One"/>
              <a:buNone/>
              <a:defRPr sz="2100" b="0" i="0" u="none" strike="noStrike" cap="none">
                <a:solidFill>
                  <a:schemeClr val="accent2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Pronunciation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13779"/>
            <a:ext cx="7993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defRPr/>
            </a:pP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Ex 5 (p.17) Listen and repeat. Underline the words having the sounds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/e/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b="1" dirty="0">
                <a:solidFill>
                  <a:srgbClr val="007F6E"/>
                </a:solidFill>
                <a:latin typeface="Arial" pitchFamily="34" charset="0"/>
                <a:cs typeface="Arial" pitchFamily="34" charset="0"/>
              </a:rPr>
              <a:t>/æ/</a:t>
            </a:r>
            <a:r>
              <a:rPr lang="en-US" sz="2400" b="1" dirty="0">
                <a:solidFill>
                  <a:srgbClr val="FF695F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742698" y="1013589"/>
            <a:ext cx="84013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1. They cannot take part in this contest.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2. They began the match very late.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3. Please get the racket for me.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4. We play chess every Saturday. </a:t>
            </a:r>
          </a:p>
          <a:p>
            <a:pPr marL="3321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A4C"/>
                </a:solidFill>
                <a:latin typeface="Arial" pitchFamily="34" charset="0"/>
                <a:cs typeface="Arial" pitchFamily="34" charset="0"/>
              </a:rPr>
              <a:t>5. My grandpa is old, but he's active.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89976" y="1510748"/>
            <a:ext cx="100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046711" y="112765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839976" y="152522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9976" y="2210463"/>
            <a:ext cx="9064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414835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236362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808674" y="2210463"/>
            <a:ext cx="930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671141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468814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826441" y="2210463"/>
            <a:ext cx="6043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554758" y="183281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407068" y="216927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557957" y="2902226"/>
            <a:ext cx="5009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317645" y="253051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169955" y="2866975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329235" y="2532532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126908" y="2868991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627841" y="2902226"/>
            <a:ext cx="9269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43200" y="3610620"/>
            <a:ext cx="8846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666908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2519218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3722981" y="3610620"/>
            <a:ext cx="7842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263255" y="3232974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3115565" y="361242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/e/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356555" y="32322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154228" y="3568706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4587564" y="3602669"/>
            <a:ext cx="13043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898723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1696396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2014731" y="4301310"/>
            <a:ext cx="11936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5079245" y="3930888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F5D4CB7-E309-4D56-BFDC-CF73D16FC169}"/>
              </a:ext>
            </a:extLst>
          </p:cNvPr>
          <p:cNvSpPr/>
          <p:nvPr/>
        </p:nvSpPr>
        <p:spPr>
          <a:xfrm>
            <a:off x="4943349" y="4267347"/>
            <a:ext cx="1038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2185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/æ/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5465462" y="4301310"/>
            <a:ext cx="9035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B2_10">
            <a:hlinkClick r:id="" action="ppaction://media"/>
            <a:extLst>
              <a:ext uri="{FF2B5EF4-FFF2-40B4-BE49-F238E27FC236}">
                <a16:creationId xmlns:a16="http://schemas.microsoft.com/office/drawing/2014/main" id="{289802B5-A777-469E-B376-C0763509CB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3" end="257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1000740"/>
            <a:ext cx="487363" cy="487363"/>
          </a:xfrm>
          <a:prstGeom prst="rect">
            <a:avLst/>
          </a:prstGeom>
        </p:spPr>
      </p:pic>
      <p:pic>
        <p:nvPicPr>
          <p:cNvPr id="40" name="B2_10">
            <a:hlinkClick r:id="" action="ppaction://media"/>
            <a:extLst>
              <a:ext uri="{FF2B5EF4-FFF2-40B4-BE49-F238E27FC236}">
                <a16:creationId xmlns:a16="http://schemas.microsoft.com/office/drawing/2014/main" id="{CCD85684-B2A6-4E71-B150-50FAB1025F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1990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45" y="1702371"/>
            <a:ext cx="487363" cy="487363"/>
          </a:xfrm>
          <a:prstGeom prst="rect">
            <a:avLst/>
          </a:prstGeom>
        </p:spPr>
      </p:pic>
      <p:pic>
        <p:nvPicPr>
          <p:cNvPr id="41" name="B2_10">
            <a:hlinkClick r:id="" action="ppaction://media"/>
            <a:extLst>
              <a:ext uri="{FF2B5EF4-FFF2-40B4-BE49-F238E27FC236}">
                <a16:creationId xmlns:a16="http://schemas.microsoft.com/office/drawing/2014/main" id="{82F4A34C-E867-49D7-8459-507A8149D0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00" end="13837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241" y="2400108"/>
            <a:ext cx="487363" cy="487363"/>
          </a:xfrm>
          <a:prstGeom prst="rect">
            <a:avLst/>
          </a:prstGeom>
        </p:spPr>
      </p:pic>
      <p:pic>
        <p:nvPicPr>
          <p:cNvPr id="42" name="B2_10">
            <a:hlinkClick r:id="" action="ppaction://media"/>
            <a:extLst>
              <a:ext uri="{FF2B5EF4-FFF2-40B4-BE49-F238E27FC236}">
                <a16:creationId xmlns:a16="http://schemas.microsoft.com/office/drawing/2014/main" id="{FDF3985A-7B0F-467E-B546-781988CCCF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316" end="8313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521" y="3222620"/>
            <a:ext cx="487363" cy="487363"/>
          </a:xfrm>
          <a:prstGeom prst="rect">
            <a:avLst/>
          </a:prstGeom>
        </p:spPr>
      </p:pic>
      <p:pic>
        <p:nvPicPr>
          <p:cNvPr id="43" name="B2_10">
            <a:hlinkClick r:id="" action="ppaction://media"/>
            <a:extLst>
              <a:ext uri="{FF2B5EF4-FFF2-40B4-BE49-F238E27FC236}">
                <a16:creationId xmlns:a16="http://schemas.microsoft.com/office/drawing/2014/main" id="{3E8E214A-CBE1-49BA-8274-56DA93BA32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65" end="1570.30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83" y="3898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35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4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57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47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7" grpId="0"/>
      <p:bldP spid="18" grpId="0"/>
      <p:bldP spid="21" grpId="0"/>
      <p:bldP spid="22" grpId="0"/>
      <p:bldP spid="25" grpId="0"/>
      <p:bldP spid="26" grpId="0"/>
      <p:bldP spid="27" grpId="0"/>
      <p:bldP spid="28" grpId="0"/>
      <p:bldP spid="37" grpId="0"/>
      <p:bldP spid="38" grpId="0"/>
      <p:bldP spid="48" grpId="0"/>
      <p:bldP spid="49" grpId="0"/>
      <p:bldP spid="55" grpId="0"/>
      <p:bldP spid="56" grpId="0"/>
      <p:bldP spid="63" grpId="0"/>
      <p:bldP spid="64" grpId="0"/>
      <p:bldP spid="66" grpId="0"/>
      <p:bldP spid="6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7342844" cy="63741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have been able 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2708834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58790" y="536751"/>
            <a:ext cx="3080100" cy="1101900"/>
          </a:xfrm>
        </p:spPr>
        <p:txBody>
          <a:bodyPr/>
          <a:lstStyle/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21285" y="1638651"/>
            <a:ext cx="6772573" cy="1192800"/>
          </a:xfrm>
        </p:spPr>
        <p:txBody>
          <a:bodyPr/>
          <a:lstStyle/>
          <a:p>
            <a:pPr algn="l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621285" y="2173584"/>
            <a:ext cx="7342844" cy="189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Light"/>
              <a:buNone/>
              <a:defRPr sz="1200" b="0" i="0" u="none" strike="noStrike" cap="none">
                <a:solidFill>
                  <a:schemeClr val="accent4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lexical items related to the topic “Sports and games“</a:t>
            </a:r>
          </a:p>
          <a:p>
            <a:pPr marL="152400" indent="0" algn="l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P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ronounce the sounds /e/ and /æ/ correctly in words and sentences.  </a:t>
            </a:r>
          </a:p>
        </p:txBody>
      </p:sp>
    </p:spTree>
    <p:extLst>
      <p:ext uri="{BB962C8B-B14F-4D97-AF65-F5344CB8AC3E}">
        <p14:creationId xmlns:p14="http://schemas.microsoft.com/office/powerpoint/2010/main" val="3066929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6"/>
          <p:cNvSpPr/>
          <p:nvPr/>
        </p:nvSpPr>
        <p:spPr>
          <a:xfrm>
            <a:off x="6417775" y="2518925"/>
            <a:ext cx="3774300" cy="3774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9" name="Google Shape;669;p36"/>
          <p:cNvPicPr preferRelativeResize="0"/>
          <p:nvPr/>
        </p:nvPicPr>
        <p:blipFill rotWithShape="1">
          <a:blip r:embed="rId3">
            <a:alphaModFix/>
          </a:blip>
          <a:srcRect t="9" b="9"/>
          <a:stretch/>
        </p:blipFill>
        <p:spPr>
          <a:xfrm>
            <a:off x="5393582" y="750942"/>
            <a:ext cx="3233948" cy="3821904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36"/>
          <p:cNvSpPr txBox="1">
            <a:spLocks noGrp="1"/>
          </p:cNvSpPr>
          <p:nvPr>
            <p:ph type="ctrTitle" idx="6"/>
          </p:nvPr>
        </p:nvSpPr>
        <p:spPr>
          <a:xfrm>
            <a:off x="2766866" y="931126"/>
            <a:ext cx="4787111" cy="94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Hidden picture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71" name="Google Shape;671;p36"/>
          <p:cNvPicPr preferRelativeResize="0"/>
          <p:nvPr/>
        </p:nvPicPr>
        <p:blipFill rotWithShape="1">
          <a:blip r:embed="rId4">
            <a:alphaModFix/>
          </a:blip>
          <a:srcRect l="79" r="89"/>
          <a:stretch/>
        </p:blipFill>
        <p:spPr>
          <a:xfrm>
            <a:off x="923925" y="625475"/>
            <a:ext cx="1435698" cy="1251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2" name="Google Shape;672;p36"/>
          <p:cNvCxnSpPr/>
          <p:nvPr/>
        </p:nvCxnSpPr>
        <p:spPr>
          <a:xfrm>
            <a:off x="923925" y="-114300"/>
            <a:ext cx="0" cy="1656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9ABBABB9-A8B5-451B-BE82-C633F3DB6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8796" y="1891360"/>
            <a:ext cx="2962856" cy="613530"/>
          </a:xfrm>
        </p:spPr>
        <p:txBody>
          <a:bodyPr/>
          <a:lstStyle/>
          <a:p>
            <a:pPr algn="l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Look and guess.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65CA7E-6C41-4D03-AD8A-95B69A19C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6200000">
            <a:off x="-437777" y="2045825"/>
            <a:ext cx="1880400" cy="946200"/>
          </a:xfrm>
        </p:spPr>
        <p:txBody>
          <a:bodyPr/>
          <a:lstStyle/>
          <a:p>
            <a:r>
              <a:rPr lang="en-US" dirty="0"/>
              <a:t>Vocabulary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.sachmem.vn/public/images/v2/TA6SHS2TD/U8-L2-1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32" y="775494"/>
            <a:ext cx="5793335" cy="386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6749756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4477135" y="130849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ctangle 1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ctangle 1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Rectangle 2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ounded Rectangle 2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sports shoes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5" name="sport shoes">
            <a:hlinkClick r:id="" action="ppaction://media"/>
            <a:extLst>
              <a:ext uri="{FF2B5EF4-FFF2-40B4-BE49-F238E27FC236}">
                <a16:creationId xmlns:a16="http://schemas.microsoft.com/office/drawing/2014/main" id="{E3EB2FF9-197A-4779-8BD1-8810DB1D8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8567" y="360896"/>
            <a:ext cx="289185" cy="2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16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s.sachmem.vn/public/images/v2/TA6SHS2TD/U8-L2-1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105" y="733801"/>
            <a:ext cx="5918835" cy="395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5144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boat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boat">
            <a:hlinkClick r:id="" action="ppaction://media"/>
            <a:extLst>
              <a:ext uri="{FF2B5EF4-FFF2-40B4-BE49-F238E27FC236}">
                <a16:creationId xmlns:a16="http://schemas.microsoft.com/office/drawing/2014/main" id="{75F2531F-468C-48F4-A896-48D0A2FA5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1831" y="4614986"/>
            <a:ext cx="311068" cy="3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2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0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.sachmem.vn/public/images/v2/TA6SHS2TD/U8-L2-1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58" y="671013"/>
            <a:ext cx="5878284" cy="392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 26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Rectangle 27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Rectangle 28"/>
          <p:cNvSpPr/>
          <p:nvPr/>
        </p:nvSpPr>
        <p:spPr>
          <a:xfrm>
            <a:off x="6740232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Rectangle 29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Rectangle 30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Rectangle 31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Rectangle 32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Rectangle 33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Rectangle 34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Rectangle 35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Rectangle 36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Rectangle 37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ectangle 38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ectangle 39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Rectangle 40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Rounded Rectangle 41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ball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45" name="a 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9621" y="45969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s.sachmem.vn/public/images/v2/TA6SHS2TD/U8-L2-1-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85" y="839850"/>
            <a:ext cx="5678476" cy="37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29954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goggles</a:t>
            </a: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goggles">
            <a:hlinkClick r:id="" action="ppaction://media"/>
            <a:extLst>
              <a:ext uri="{FF2B5EF4-FFF2-40B4-BE49-F238E27FC236}">
                <a16:creationId xmlns:a16="http://schemas.microsoft.com/office/drawing/2014/main" id="{3FB69EE6-755A-4D12-BF0A-79C995DDC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603" y="4632262"/>
            <a:ext cx="317004" cy="31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184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s.sachmem.vn/public/images/v2/TA6SHS2TD/U8-L2-1-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18" y="957423"/>
            <a:ext cx="5603279" cy="37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7812" y="16669"/>
            <a:ext cx="2251140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Rectangle 3"/>
          <p:cNvSpPr/>
          <p:nvPr/>
        </p:nvSpPr>
        <p:spPr>
          <a:xfrm>
            <a:off x="2248086" y="16669"/>
            <a:ext cx="224809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4505697" y="16670"/>
            <a:ext cx="222901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6749757" y="28575"/>
            <a:ext cx="240205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/>
          <p:cNvSpPr/>
          <p:nvPr/>
        </p:nvSpPr>
        <p:spPr>
          <a:xfrm>
            <a:off x="-22100" y="1285876"/>
            <a:ext cx="2251140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229040" y="1293018"/>
            <a:ext cx="2248095" cy="1257300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/>
          <p:cNvSpPr/>
          <p:nvPr/>
        </p:nvSpPr>
        <p:spPr>
          <a:xfrm>
            <a:off x="4510464" y="1285876"/>
            <a:ext cx="222901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6744999" y="1297781"/>
            <a:ext cx="2402055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Rectangle 10"/>
          <p:cNvSpPr/>
          <p:nvPr/>
        </p:nvSpPr>
        <p:spPr>
          <a:xfrm>
            <a:off x="-17342" y="2569369"/>
            <a:ext cx="2251140" cy="1257300"/>
          </a:xfrm>
          <a:prstGeom prst="rect">
            <a:avLst/>
          </a:prstGeom>
          <a:solidFill>
            <a:srgbClr val="FFAB2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/>
          <p:cNvSpPr/>
          <p:nvPr/>
        </p:nvSpPr>
        <p:spPr>
          <a:xfrm>
            <a:off x="2248086" y="2569368"/>
            <a:ext cx="2248095" cy="1257300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4505697" y="2569369"/>
            <a:ext cx="2229015" cy="1257300"/>
          </a:xfrm>
          <a:prstGeom prst="rect">
            <a:avLst/>
          </a:prstGeom>
          <a:solidFill>
            <a:srgbClr val="002A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6740232" y="2581274"/>
            <a:ext cx="2402055" cy="1257300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/>
          <p:cNvSpPr/>
          <p:nvPr/>
        </p:nvSpPr>
        <p:spPr>
          <a:xfrm>
            <a:off x="-22100" y="3838575"/>
            <a:ext cx="2251140" cy="12954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Rectangle 15"/>
          <p:cNvSpPr/>
          <p:nvPr/>
        </p:nvSpPr>
        <p:spPr>
          <a:xfrm>
            <a:off x="2243328" y="3838574"/>
            <a:ext cx="2248095" cy="1295401"/>
          </a:xfrm>
          <a:prstGeom prst="rect">
            <a:avLst/>
          </a:prstGeom>
          <a:solidFill>
            <a:srgbClr val="F6E1CA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Rectangle 16"/>
          <p:cNvSpPr/>
          <p:nvPr/>
        </p:nvSpPr>
        <p:spPr>
          <a:xfrm>
            <a:off x="4500939" y="3838575"/>
            <a:ext cx="2229015" cy="1295401"/>
          </a:xfrm>
          <a:prstGeom prst="rect">
            <a:avLst/>
          </a:prstGeom>
          <a:solidFill>
            <a:srgbClr val="FF695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ctangle 17"/>
          <p:cNvSpPr/>
          <p:nvPr/>
        </p:nvSpPr>
        <p:spPr>
          <a:xfrm>
            <a:off x="6744999" y="3850480"/>
            <a:ext cx="2402055" cy="1295401"/>
          </a:xfrm>
          <a:prstGeom prst="rect">
            <a:avLst/>
          </a:prstGeom>
          <a:solidFill>
            <a:srgbClr val="007F6E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5943600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KEY</a:t>
            </a:r>
            <a:endParaRPr lang="en-US" sz="105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657350" y="57150"/>
            <a:ext cx="5829300" cy="857250"/>
          </a:xfrm>
          <a:prstGeom prst="roundRect">
            <a:avLst/>
          </a:prstGeom>
          <a:solidFill>
            <a:srgbClr val="F6E1CA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</a:rPr>
              <a:t>racket</a:t>
            </a:r>
            <a:endParaRPr lang="en-US" sz="3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3">
            <a:extLst>
              <a:ext uri="{FF2B5EF4-FFF2-40B4-BE49-F238E27FC236}">
                <a16:creationId xmlns:a16="http://schemas.microsoft.com/office/drawing/2014/main" id="{8ADC45AE-3EFC-4BA9-B327-2505FA06DE27}"/>
              </a:ext>
            </a:extLst>
          </p:cNvPr>
          <p:cNvSpPr/>
          <p:nvPr/>
        </p:nvSpPr>
        <p:spPr>
          <a:xfrm>
            <a:off x="1200912" y="4486274"/>
            <a:ext cx="1885950" cy="542926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SHOW</a:t>
            </a:r>
            <a:endParaRPr lang="en-US" sz="1050" b="1" dirty="0"/>
          </a:p>
        </p:txBody>
      </p:sp>
      <p:pic>
        <p:nvPicPr>
          <p:cNvPr id="22" name="a racket">
            <a:hlinkClick r:id="" action="ppaction://media"/>
            <a:extLst>
              <a:ext uri="{FF2B5EF4-FFF2-40B4-BE49-F238E27FC236}">
                <a16:creationId xmlns:a16="http://schemas.microsoft.com/office/drawing/2014/main" id="{D7F6BA98-5217-4967-8546-7A3845825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9646" y="4624280"/>
            <a:ext cx="304872" cy="3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0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4000"/>
                            </p:stCondLst>
                            <p:childTnLst>
                              <p:par>
                                <p:cTn id="18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0"/>
                            </p:stCondLst>
                            <p:childTnLst>
                              <p:par>
                                <p:cTn id="19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000"/>
                            </p:stCondLst>
                            <p:childTnLst>
                              <p:par>
                                <p:cTn id="19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7000"/>
                            </p:stCondLst>
                            <p:childTnLst>
                              <p:par>
                                <p:cTn id="205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8000"/>
                            </p:stCondLst>
                            <p:childTnLst>
                              <p:par>
                                <p:cTn id="2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6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3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0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7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4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61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1" dur="23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</p:bldLst>
  </p:timing>
</p:sld>
</file>

<file path=ppt/theme/theme1.xml><?xml version="1.0" encoding="utf-8"?>
<a:theme xmlns:a="http://schemas.openxmlformats.org/drawingml/2006/main" name="P.E. Center Template">
  <a:themeElements>
    <a:clrScheme name="Simple Light">
      <a:dk1>
        <a:srgbClr val="002A4C"/>
      </a:dk1>
      <a:lt1>
        <a:srgbClr val="FFFFFF"/>
      </a:lt1>
      <a:dk2>
        <a:srgbClr val="595959"/>
      </a:dk2>
      <a:lt2>
        <a:srgbClr val="EEEEEE"/>
      </a:lt2>
      <a:accent1>
        <a:srgbClr val="007F6E"/>
      </a:accent1>
      <a:accent2>
        <a:srgbClr val="FF695F"/>
      </a:accent2>
      <a:accent3>
        <a:srgbClr val="FFAB24"/>
      </a:accent3>
      <a:accent4>
        <a:srgbClr val="F6E1CA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608</Words>
  <Application>Microsoft Office PowerPoint</Application>
  <PresentationFormat>On-screen Show (16:9)</PresentationFormat>
  <Paragraphs>141</Paragraphs>
  <Slides>23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Times New Roman</vt:lpstr>
      <vt:lpstr>Nunito Light</vt:lpstr>
      <vt:lpstr>Arial</vt:lpstr>
      <vt:lpstr>Calibri</vt:lpstr>
      <vt:lpstr>Arvo</vt:lpstr>
      <vt:lpstr>P.E. Center Template</vt:lpstr>
      <vt:lpstr>PowerPoint Presentation</vt:lpstr>
      <vt:lpstr>UNIT 8: Sports and games </vt:lpstr>
      <vt:lpstr>OBJECTIVES</vt:lpstr>
      <vt:lpstr>Hidden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Sports and games</dc:title>
  <dc:creator>Admin</dc:creator>
  <cp:lastModifiedBy>Nguyen Thi Hien Nguyen Thi Hien</cp:lastModifiedBy>
  <cp:revision>104</cp:revision>
  <dcterms:modified xsi:type="dcterms:W3CDTF">2025-03-15T13:30:43Z</dcterms:modified>
</cp:coreProperties>
</file>