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364" r:id="rId4"/>
    <p:sldId id="273" r:id="rId5"/>
    <p:sldId id="258" r:id="rId6"/>
    <p:sldId id="278" r:id="rId7"/>
    <p:sldId id="260" r:id="rId8"/>
    <p:sldId id="280" r:id="rId9"/>
    <p:sldId id="261" r:id="rId10"/>
    <p:sldId id="262" r:id="rId11"/>
    <p:sldId id="263" r:id="rId12"/>
    <p:sldId id="277" r:id="rId13"/>
    <p:sldId id="264" r:id="rId14"/>
    <p:sldId id="265" r:id="rId15"/>
    <p:sldId id="266" r:id="rId16"/>
    <p:sldId id="267" r:id="rId17"/>
    <p:sldId id="274" r:id="rId18"/>
    <p:sldId id="275" r:id="rId19"/>
    <p:sldId id="276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AC4B-D20E-4AE2-BE1C-75CFF0D210D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4063F-30C4-4370-9845-8B8196C1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1EA1-F9CF-4C05-81D4-B1ED2EFFF1E6}" type="datetime1">
              <a:rPr lang="en-GB" smtClean="0"/>
              <a:t>15/03/2025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0984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7AFC-A536-43B1-B295-8F93A045EDB9}" type="datetime1">
              <a:rPr lang="en-GB" smtClean="0"/>
              <a:t>15/03/2025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31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9735-50A6-46C7-8CAC-91E966C6B7DD}" type="datetime1">
              <a:rPr lang="en-GB" smtClean="0"/>
              <a:t>15/03/2025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770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5105-1242-4139-9CF6-04D9EA174756}" type="datetime1">
              <a:rPr lang="en-GB" smtClean="0"/>
              <a:t>15/03/2025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74E5-431B-40FB-8711-4EF1343EBA1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5092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EE87-0332-495B-B1D3-B80BC2D6BA1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1642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CF5D-15AA-43A2-A1FC-E62B4CDDC6B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4201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174F-C955-479B-8167-B9C2F5DFAB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6654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C796-D346-4F25-B6FB-C803857D92F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71921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6BB3-7315-429E-A4A4-E6AA837FFB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94144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3DA-DAE4-498D-9C49-3BAFF9AE607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9374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E67A-82EB-453E-90BF-3C992879BC4C}" type="datetime1">
              <a:rPr lang="en-GB" smtClean="0"/>
              <a:t>15/03/2025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04698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AC3-2FBC-4388-AA47-925009EA1B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78343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8C40-2281-4A45-8984-7B4B5C81071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3649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4F08-3A72-4248-AD86-5386E5B3889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93989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7B06-800F-4B53-ADBB-2EDC211E2D9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93542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B13-2E90-4328-90AF-536D86D81C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6241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150-B923-4B03-8DFD-21EBBD6E85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33392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0543-451C-4930-B045-78AAB8BF55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9635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5891-4852-4088-A38A-3C71AD6F1C1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91781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20C3-427A-48B0-85D8-E51FEA1C77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78622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C780-AFB7-4990-A45E-FE3F5816D8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345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22BE-61CD-486B-9ED9-512285906A3F}" type="datetime1">
              <a:rPr lang="en-GB" smtClean="0"/>
              <a:t>15/03/2025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5883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88B4-9121-4130-B12B-5D83A658AC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3239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FE95-6628-4F8D-B4F3-72EDBE5F8E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1404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EEF6-08BF-45C0-86EB-E177E0CED97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72383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71D-A1B1-4E94-95F5-EF6D6ACACA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31514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F98-DFA0-43DA-919C-B63284CF578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39535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272-EAFE-4010-8762-0984BFFEB7B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5430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4438-14BC-49F1-9EE1-9EA9564B3793}" type="datetime1">
              <a:rPr lang="en-GB" smtClean="0"/>
              <a:t>15/03/2025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041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B28-4980-470A-A26C-DFAC7D5F386C}" type="datetime1">
              <a:rPr lang="en-GB" smtClean="0"/>
              <a:t>15/03/2025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47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C863-C6CD-4D83-A9FD-B88DB56647B3}" type="datetime1">
              <a:rPr lang="en-GB" smtClean="0"/>
              <a:t>15/03/2025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182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35AE-3B1F-42C8-84B6-2A955DBD036D}" type="datetime1">
              <a:rPr lang="en-GB" smtClean="0"/>
              <a:t>15/03/2025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325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B962-78A6-4039-8DD2-8E731AD0F056}" type="datetime1">
              <a:rPr lang="en-GB" smtClean="0"/>
              <a:t>15/03/2025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2588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A0A9-11E0-44E3-98BD-408D995F3DE6}" type="datetime1">
              <a:rPr lang="en-GB" smtClean="0"/>
              <a:t>15/03/2025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1590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35D7-F3A6-4D7C-A4A1-8740AF34C53F}" type="datetime1">
              <a:rPr lang="en-GB" smtClean="0"/>
              <a:t>15/03/2025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3742-E2EC-4EC6-A298-4458AC69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4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50FABD5-1DC3-4561-BF27-3394F55A2C4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1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cove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4EC0-E841-4E5D-A9F3-6DA097516CA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7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5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3.png"/><Relationship Id="rId5" Type="http://schemas.microsoft.com/office/2007/relationships/media" Target="../media/media3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500188"/>
            <a:ext cx="682496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855531" y="2389223"/>
            <a:ext cx="3504678" cy="100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6</a:t>
            </a:r>
          </a:p>
          <a:p>
            <a:pPr algn="ctr"/>
            <a:endParaRPr lang="en-US" sz="1013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MY NEW SCHOOL</a:t>
            </a:r>
          </a:p>
          <a:p>
            <a:pPr algn="ctr"/>
            <a:r>
              <a:rPr lang="en-US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5 :  COMMUNICATION</a:t>
            </a:r>
            <a:endParaRPr lang="en-VN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356743" y="1634926"/>
            <a:ext cx="578150" cy="58235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37894" y="3481970"/>
            <a:ext cx="256031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157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157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16527" y="1846952"/>
            <a:ext cx="3069366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1688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7317"/>
            </a:avLst>
          </a:prstGeom>
          <a:solidFill>
            <a:schemeClr val="bg1"/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45268" y="1194304"/>
            <a:ext cx="5334000" cy="1670347"/>
            <a:chOff x="2094743" y="1811975"/>
            <a:chExt cx="5334000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5029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4B1"/>
                  </a:solidFill>
                  <a:latin typeface="Arial" pitchFamily="34" charset="0"/>
                  <a:cs typeface="Arial" pitchFamily="34" charset="0"/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110039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4935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492890"/>
            <a:ext cx="5728817" cy="471759"/>
            <a:chOff x="363373" y="1295699"/>
            <a:chExt cx="5728817" cy="404412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95699"/>
              <a:ext cx="474830" cy="3957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304352"/>
              <a:ext cx="5264876" cy="3957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Are you from around here?</a:t>
              </a:r>
              <a:endParaRPr lang="en-US" sz="24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085990"/>
            <a:ext cx="6471767" cy="461665"/>
            <a:chOff x="369902" y="2178690"/>
            <a:chExt cx="6471767" cy="388478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78690"/>
              <a:ext cx="474830" cy="3884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78690"/>
              <a:ext cx="5996936" cy="3884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Do you like music?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668996"/>
            <a:ext cx="5073150" cy="471759"/>
            <a:chOff x="363373" y="4059264"/>
            <a:chExt cx="5073150" cy="404412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67917"/>
              <a:ext cx="474830" cy="3957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59264"/>
              <a:ext cx="4598320" cy="3957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388419"/>
            <a:ext cx="6379980" cy="482831"/>
            <a:chOff x="363373" y="1333627"/>
            <a:chExt cx="5728817" cy="738931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366018"/>
              <a:ext cx="474830" cy="7065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333627"/>
              <a:ext cx="5264876" cy="7065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What is your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favourite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subject at school?</a:t>
              </a:r>
              <a:endParaRPr lang="en-US" sz="24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3971419"/>
            <a:ext cx="6471767" cy="461665"/>
            <a:chOff x="369902" y="2178690"/>
            <a:chExt cx="6471767" cy="388478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78690"/>
              <a:ext cx="474830" cy="3884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78690"/>
              <a:ext cx="5996936" cy="3884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Are you hungry now?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554425"/>
            <a:ext cx="4665479" cy="471759"/>
            <a:chOff x="363373" y="4059264"/>
            <a:chExt cx="4665479" cy="404412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67917"/>
              <a:ext cx="474830" cy="3957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59264"/>
              <a:ext cx="4190649" cy="3957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147525"/>
            <a:ext cx="6471767" cy="461665"/>
            <a:chOff x="369902" y="2178690"/>
            <a:chExt cx="6471767" cy="388478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78690"/>
              <a:ext cx="474830" cy="3884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78690"/>
              <a:ext cx="5996936" cy="3884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How do you go to school every day?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730532"/>
            <a:ext cx="5282700" cy="471759"/>
            <a:chOff x="363373" y="4059264"/>
            <a:chExt cx="5282700" cy="404412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67917"/>
              <a:ext cx="474830" cy="3957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59264"/>
              <a:ext cx="4807870" cy="3957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>
                  <a:latin typeface="Arial" pitchFamily="34" charset="0"/>
                  <a:cs typeface="Arial" pitchFamily="34" charset="0"/>
                </a:rPr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590371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90371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590371" y="279811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590371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590371" y="39646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590371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590371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590371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7590371" y="1503992"/>
            <a:ext cx="49885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7590371" y="2151051"/>
            <a:ext cx="49885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7590371" y="3317594"/>
            <a:ext cx="49885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7590371" y="4484137"/>
            <a:ext cx="49885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7590371" y="5131196"/>
            <a:ext cx="49885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2452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990600" y="2057400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90600" y="2969231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90600" y="3925584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" y="457200"/>
            <a:ext cx="82296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Write one or two more questions on a piece of paper. Then share them with the class.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990600" y="4824701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90600" y="5781054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608" y="1682289"/>
            <a:ext cx="58227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time do you go to school?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1608" y="2611701"/>
            <a:ext cx="6781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do you do when finishing your homework?</a:t>
            </a:r>
          </a:p>
        </p:txBody>
      </p:sp>
    </p:spTree>
    <p:extLst>
      <p:ext uri="{BB962C8B-B14F-4D97-AF65-F5344CB8AC3E}">
        <p14:creationId xmlns:p14="http://schemas.microsoft.com/office/powerpoint/2010/main" val="2260813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8664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0" y="1900330"/>
            <a:ext cx="8686800" cy="2741060"/>
          </a:xfrm>
          <a:prstGeom prst="rect">
            <a:avLst/>
          </a:prstGeom>
        </p:spPr>
      </p:pic>
      <p:sp>
        <p:nvSpPr>
          <p:cNvPr id="9" name="Rounded Rectangle 8"/>
          <p:cNvSpPr>
            <a:spLocks noChangeAspect="1"/>
          </p:cNvSpPr>
          <p:nvPr/>
        </p:nvSpPr>
        <p:spPr>
          <a:xfrm>
            <a:off x="580104" y="39595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781550"/>
            <a:ext cx="62484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 qualities of a good friend at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441606"/>
            <a:ext cx="62484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Friendly, generous, helpful, cheerful …..</a:t>
            </a:r>
          </a:p>
        </p:txBody>
      </p:sp>
    </p:spTree>
    <p:extLst>
      <p:ext uri="{BB962C8B-B14F-4D97-AF65-F5344CB8AC3E}">
        <p14:creationId xmlns:p14="http://schemas.microsoft.com/office/powerpoint/2010/main" val="662872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8600" y="1548588"/>
              <a:ext cx="8686800" cy="5303520"/>
            </a:xfrm>
            <a:prstGeom prst="roundRect">
              <a:avLst>
                <a:gd name="adj" fmla="val 359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2" y="15183"/>
            <a:ext cx="4572000" cy="148620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8062" y="2298775"/>
            <a:ext cx="7772400" cy="461665"/>
            <a:chOff x="363373" y="1359407"/>
            <a:chExt cx="7354931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359407"/>
              <a:ext cx="4748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359407"/>
              <a:ext cx="68909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Do you remember all your new classmate’s names?</a:t>
              </a:r>
              <a:endParaRPr lang="en-US" sz="24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45219" y="3142042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06281" y="313570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4580" y="313664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05642" y="313030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8062" y="4081524"/>
            <a:ext cx="7772400" cy="470318"/>
            <a:chOff x="363373" y="1262747"/>
            <a:chExt cx="7354931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68909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Do you often listen to your friend’s advice?</a:t>
              </a:r>
              <a:endParaRPr lang="en-US" sz="24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19" y="4785483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06281" y="477914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4580" y="4780081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642" y="4773743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A90DDB-EA77-4317-AE81-B4F2765ECEA8}"/>
              </a:ext>
            </a:extLst>
          </p:cNvPr>
          <p:cNvSpPr txBox="1"/>
          <p:nvPr/>
        </p:nvSpPr>
        <p:spPr>
          <a:xfrm>
            <a:off x="2694122" y="309571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4C2875-0778-4885-91CE-C3BE30D22DC8}"/>
              </a:ext>
            </a:extLst>
          </p:cNvPr>
          <p:cNvSpPr txBox="1"/>
          <p:nvPr/>
        </p:nvSpPr>
        <p:spPr>
          <a:xfrm>
            <a:off x="5205642" y="310658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46EEC4-C163-454F-971E-CE3665F69218}"/>
              </a:ext>
            </a:extLst>
          </p:cNvPr>
          <p:cNvSpPr txBox="1"/>
          <p:nvPr/>
        </p:nvSpPr>
        <p:spPr>
          <a:xfrm>
            <a:off x="2679692" y="476743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9A2F52-6179-46C2-A4EF-C19C72BD48EA}"/>
              </a:ext>
            </a:extLst>
          </p:cNvPr>
          <p:cNvSpPr txBox="1"/>
          <p:nvPr/>
        </p:nvSpPr>
        <p:spPr>
          <a:xfrm>
            <a:off x="5191212" y="474713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5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8600" y="1548588"/>
              <a:ext cx="8686800" cy="5303520"/>
            </a:xfrm>
            <a:prstGeom prst="roundRect">
              <a:avLst>
                <a:gd name="adj" fmla="val 359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2" y="15183"/>
            <a:ext cx="4572000" cy="148620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86766" y="2487964"/>
            <a:ext cx="7772400" cy="461665"/>
            <a:chOff x="363373" y="1359407"/>
            <a:chExt cx="6089195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1359407"/>
              <a:ext cx="4748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7313" y="1359407"/>
              <a:ext cx="56252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Do you share things with your classmates?</a:t>
              </a:r>
              <a:endParaRPr lang="en-US" sz="24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73419" y="3154255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34481" y="314791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72780" y="3148853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33842" y="314251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86766" y="4072413"/>
            <a:ext cx="7772400" cy="461665"/>
            <a:chOff x="363373" y="1359407"/>
            <a:chExt cx="5151935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359407"/>
              <a:ext cx="4748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3" y="1359407"/>
              <a:ext cx="468799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Do you keep your friend’s secret?</a:t>
              </a:r>
              <a:endParaRPr lang="en-US" sz="24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73419" y="4738704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34481" y="4732366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72780" y="4733302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33842" y="472696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2666-8B0D-4B25-AFBB-B3DF3DDADC5B}"/>
              </a:ext>
            </a:extLst>
          </p:cNvPr>
          <p:cNvSpPr txBox="1"/>
          <p:nvPr/>
        </p:nvSpPr>
        <p:spPr>
          <a:xfrm>
            <a:off x="2689627" y="3108732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527F72-09D1-4C84-A723-B57906B28AC0}"/>
              </a:ext>
            </a:extLst>
          </p:cNvPr>
          <p:cNvSpPr txBox="1"/>
          <p:nvPr/>
        </p:nvSpPr>
        <p:spPr>
          <a:xfrm>
            <a:off x="5213014" y="310873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F85AC5-6F60-41E3-83E3-5FDFB64A393C}"/>
              </a:ext>
            </a:extLst>
          </p:cNvPr>
          <p:cNvSpPr txBox="1"/>
          <p:nvPr/>
        </p:nvSpPr>
        <p:spPr>
          <a:xfrm>
            <a:off x="2713699" y="4720273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BBBC10-2A9B-44EE-9839-BDDD139B5D14}"/>
              </a:ext>
            </a:extLst>
          </p:cNvPr>
          <p:cNvSpPr txBox="1"/>
          <p:nvPr/>
        </p:nvSpPr>
        <p:spPr>
          <a:xfrm>
            <a:off x="5210983" y="4720273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604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49" grpId="2"/>
      <p:bldP spid="49" grpId="3"/>
      <p:bldP spid="50" grpId="0"/>
      <p:bldP spid="50" grpId="1"/>
      <p:bldP spid="50" grpId="2"/>
      <p:bldP spid="50" grpId="3"/>
      <p:bldP spid="51" grpId="0"/>
      <p:bldP spid="51" grpId="1"/>
      <p:bldP spid="51" grpId="2"/>
      <p:bldP spid="51" grpId="3"/>
      <p:bldP spid="52" grpId="0"/>
      <p:bldP spid="52" grpId="1"/>
      <p:bldP spid="52" grpId="2"/>
      <p:bldP spid="5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8600" y="1548588"/>
              <a:ext cx="8686800" cy="5303520"/>
            </a:xfrm>
            <a:prstGeom prst="roundRect">
              <a:avLst>
                <a:gd name="adj" fmla="val 359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2" y="15183"/>
            <a:ext cx="4572000" cy="14862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5178" y="2400651"/>
            <a:ext cx="7772400" cy="461665"/>
            <a:chOff x="363373" y="1359407"/>
            <a:chExt cx="6770777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63373" y="1359407"/>
              <a:ext cx="4748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3" y="1359407"/>
              <a:ext cx="630683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Do you play with your classmates at break time?</a:t>
              </a:r>
              <a:endParaRPr lang="en-US" sz="24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42335" y="3052194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03397" y="3045856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1696" y="3046792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2758" y="304045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178" y="3985100"/>
            <a:ext cx="7772400" cy="461665"/>
            <a:chOff x="363373" y="1359407"/>
            <a:chExt cx="7365137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63373" y="1359407"/>
              <a:ext cx="4748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7313" y="1359407"/>
              <a:ext cx="690119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Do you help your classmates with their homework?</a:t>
              </a:r>
              <a:endParaRPr lang="en-US" sz="24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42335" y="4636643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03397" y="463030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1696" y="4631241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02758" y="4624903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641EE6-2ECA-4B47-B0D9-7811E7291389}"/>
              </a:ext>
            </a:extLst>
          </p:cNvPr>
          <p:cNvSpPr txBox="1"/>
          <p:nvPr/>
        </p:nvSpPr>
        <p:spPr>
          <a:xfrm>
            <a:off x="2680538" y="3016738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67F948-6F90-4DEB-B272-DA73E214FBA6}"/>
              </a:ext>
            </a:extLst>
          </p:cNvPr>
          <p:cNvSpPr txBox="1"/>
          <p:nvPr/>
        </p:nvSpPr>
        <p:spPr>
          <a:xfrm>
            <a:off x="5185526" y="3016738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D2A0CB-FC39-42CD-8F81-21F8733F716A}"/>
              </a:ext>
            </a:extLst>
          </p:cNvPr>
          <p:cNvSpPr txBox="1"/>
          <p:nvPr/>
        </p:nvSpPr>
        <p:spPr>
          <a:xfrm>
            <a:off x="2677982" y="4623572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CEC294-AFE6-440D-97D8-C5EFC2D7AC7A}"/>
              </a:ext>
            </a:extLst>
          </p:cNvPr>
          <p:cNvSpPr txBox="1"/>
          <p:nvPr/>
        </p:nvSpPr>
        <p:spPr>
          <a:xfrm>
            <a:off x="5179899" y="4613747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31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4" grpId="0"/>
      <p:bldP spid="24" grpId="1"/>
      <p:bldP spid="24" grpId="2"/>
      <p:bldP spid="24" grpId="3"/>
      <p:bldP spid="25" grpId="0"/>
      <p:bldP spid="25" grpId="1"/>
      <p:bldP spid="25" grpId="2"/>
      <p:bldP spid="2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8600" y="1548588"/>
              <a:ext cx="8686800" cy="5303520"/>
            </a:xfrm>
            <a:prstGeom prst="roundRect">
              <a:avLst>
                <a:gd name="adj" fmla="val 359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2" y="15183"/>
            <a:ext cx="4572000" cy="14862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0132" y="2500000"/>
            <a:ext cx="7772400" cy="461665"/>
            <a:chOff x="363373" y="1359407"/>
            <a:chExt cx="5705679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63373" y="1359407"/>
              <a:ext cx="4748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4" y="1359407"/>
              <a:ext cx="524173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Do you go to school with your friends?</a:t>
              </a:r>
              <a:endParaRPr lang="en-US" sz="24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52037" y="3240031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13099" y="3233693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1398" y="323462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12460" y="322829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0132" y="4084449"/>
            <a:ext cx="7772400" cy="461665"/>
            <a:chOff x="363373" y="1359407"/>
            <a:chExt cx="6688659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63373" y="1359407"/>
              <a:ext cx="4748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7314" y="1359407"/>
              <a:ext cx="622471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Do you listen when your classmates are talking?</a:t>
              </a:r>
              <a:endParaRPr lang="en-US" sz="24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52037" y="482448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13099" y="481814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1398" y="481907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12460" y="481274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0195A1-083F-475A-86D8-D17EF2BA02CD}"/>
              </a:ext>
            </a:extLst>
          </p:cNvPr>
          <p:cNvSpPr txBox="1"/>
          <p:nvPr/>
        </p:nvSpPr>
        <p:spPr>
          <a:xfrm>
            <a:off x="2704483" y="3183871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D24CB1-AB61-461E-BF81-16CC8E08C2D1}"/>
              </a:ext>
            </a:extLst>
          </p:cNvPr>
          <p:cNvSpPr txBox="1"/>
          <p:nvPr/>
        </p:nvSpPr>
        <p:spPr>
          <a:xfrm>
            <a:off x="5212460" y="3183871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D6A15B-BBD6-4128-A2C7-A7379FD58AFF}"/>
              </a:ext>
            </a:extLst>
          </p:cNvPr>
          <p:cNvSpPr txBox="1"/>
          <p:nvPr/>
        </p:nvSpPr>
        <p:spPr>
          <a:xfrm>
            <a:off x="2689864" y="4776963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7E9AE-F6DA-4002-9D52-EAE06F8BB5E1}"/>
              </a:ext>
            </a:extLst>
          </p:cNvPr>
          <p:cNvSpPr txBox="1"/>
          <p:nvPr/>
        </p:nvSpPr>
        <p:spPr>
          <a:xfrm>
            <a:off x="5189543" y="4818142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79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4" grpId="0"/>
      <p:bldP spid="24" grpId="1"/>
      <p:bldP spid="24" grpId="2"/>
      <p:bldP spid="24" grpId="3"/>
      <p:bldP spid="25" grpId="0"/>
      <p:bldP spid="25" grpId="1"/>
      <p:bldP spid="25" grpId="2"/>
      <p:bldP spid="25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13" y="1252329"/>
            <a:ext cx="45720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3372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Work in groups. Take turn to interview the others. Use the questions above.</a:t>
            </a: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434" y="1249871"/>
            <a:ext cx="6140245" cy="5364778"/>
          </a:xfrm>
          <a:prstGeom prst="roundRect">
            <a:avLst>
              <a:gd name="adj" fmla="val 3495"/>
            </a:avLst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515938" lvl="0" indent="-515938"/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Do you remember all your new classmate’s names?</a:t>
            </a:r>
          </a:p>
          <a:p>
            <a:pPr marL="515938" lvl="0" indent="-515938"/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Do you often listen to your friend’s advice?</a:t>
            </a:r>
          </a:p>
          <a:p>
            <a:pPr marL="515938" indent="-515938"/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Do you share things with your classmates?</a:t>
            </a:r>
          </a:p>
          <a:p>
            <a:pPr marL="515938" indent="-515938"/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Do you keep your friend’s secret?</a:t>
            </a:r>
          </a:p>
          <a:p>
            <a:pPr marL="515938" indent="-515938"/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 you play with your classmates at break time?</a:t>
            </a:r>
          </a:p>
          <a:p>
            <a:pPr marL="515938" indent="-515938"/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 you help your classmates with their homework?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pPr marL="515938" lvl="0" indent="-515938"/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Do you go to school with your friends?</a:t>
            </a:r>
          </a:p>
          <a:p>
            <a:pPr marL="515938" lvl="0" indent="-515938"/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you listen when your classmates are talking?</a:t>
            </a:r>
            <a:endParaRPr lang="en-US" sz="2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5892" y="6097244"/>
            <a:ext cx="2973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Friends are forever</a:t>
            </a:r>
          </a:p>
        </p:txBody>
      </p:sp>
    </p:spTree>
    <p:extLst>
      <p:ext uri="{BB962C8B-B14F-4D97-AF65-F5344CB8AC3E}">
        <p14:creationId xmlns:p14="http://schemas.microsoft.com/office/powerpoint/2010/main" val="3414926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Homework</a:t>
            </a:r>
            <a:endParaRPr lang="en-GB" b="1" i="0" u="none" strike="noStrike" baseline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Learn vocabulary by heart.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Write about your best friend (his/her appearance, qualities of a good friend that he/she has)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Prepare the next lesson: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Skills 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050" y="26101"/>
            <a:ext cx="912495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1: MY NEW SCHOOL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4: COMMUNICATION</a:t>
            </a:r>
            <a:endParaRPr 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900" y="633185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4F81BD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3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62" y="228600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43462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5156" y="2345330"/>
            <a:ext cx="7772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156" y="3048522"/>
            <a:ext cx="7772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anose="020B0604020202020204" pitchFamily="34" charset="0"/>
              </a:rPr>
              <a:t>Work in groups.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introducing a friend to someone else.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156" y="4285630"/>
            <a:ext cx="7772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>
                <a:latin typeface="Arial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5156" y="5111933"/>
            <a:ext cx="7772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>
                <a:latin typeface="Arial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156" y="5938238"/>
            <a:ext cx="7772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8180" y="1169778"/>
            <a:ext cx="33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180" y="3613215"/>
            <a:ext cx="43265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New friends at school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5156" y="1872970"/>
            <a:ext cx="35004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Introducing someone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94852" y="2380794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94852" y="3035331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94852" y="4378344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94852" y="5225073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94852" y="6036690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4286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" grpId="0"/>
      <p:bldP spid="21" grpId="0"/>
      <p:bldP spid="19" grpId="0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4" r="-9524"/>
          <a:stretch/>
        </p:blipFill>
        <p:spPr>
          <a:xfrm>
            <a:off x="71938" y="381000"/>
            <a:ext cx="3265716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5587" y="2273712"/>
            <a:ext cx="173736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Tom &amp; Jerry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6755" y="2273712"/>
            <a:ext cx="2362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Marlin and Dory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0" r="-9407"/>
          <a:stretch/>
        </p:blipFill>
        <p:spPr>
          <a:xfrm>
            <a:off x="5845719" y="373626"/>
            <a:ext cx="3255264" cy="1828800"/>
          </a:xfrm>
          <a:prstGeom prst="rect">
            <a:avLst/>
          </a:prstGeom>
        </p:spPr>
      </p:pic>
      <p:sp>
        <p:nvSpPr>
          <p:cNvPr id="6" name="AutoShape 2" descr="Lilo &amp;amp; Stitch | Disney Mov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6" y="4009096"/>
            <a:ext cx="2744600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597" y="5902750"/>
            <a:ext cx="2133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Lilo</a:t>
            </a:r>
            <a:r>
              <a:rPr lang="en-US" sz="2400" dirty="0">
                <a:solidFill>
                  <a:srgbClr val="FF0000"/>
                </a:solidFill>
              </a:rPr>
              <a:t> and Stitch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0" r="-14000"/>
          <a:stretch/>
        </p:blipFill>
        <p:spPr>
          <a:xfrm>
            <a:off x="2815430" y="4009096"/>
            <a:ext cx="3511296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63" y="4009096"/>
            <a:ext cx="2907586" cy="1828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06284" y="5902750"/>
            <a:ext cx="2620654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Shaggy and Scooby</a:t>
            </a:r>
            <a:endParaRPr lang="en-US" sz="24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2490" y="5902750"/>
            <a:ext cx="240418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Sherk</a:t>
            </a:r>
            <a:r>
              <a:rPr lang="en-US" sz="2400" dirty="0">
                <a:solidFill>
                  <a:srgbClr val="FF0000"/>
                </a:solidFill>
              </a:rPr>
              <a:t> and donkey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38875" y="2273712"/>
            <a:ext cx="3053208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SpongeBob and Patrick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35" y="393291"/>
            <a:ext cx="2474486" cy="1828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73060" y="2841141"/>
            <a:ext cx="4094198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latin typeface="Rockwell Extra Bold" panose="02060903040505020403" pitchFamily="18" charset="0"/>
                <a:ea typeface="Times New Roman"/>
                <a:cs typeface="Arial"/>
              </a:rPr>
              <a:t>Who knows more?</a:t>
            </a:r>
            <a:endParaRPr lang="en-US" sz="2800" dirty="0">
              <a:solidFill>
                <a:srgbClr val="00B050"/>
              </a:solidFill>
              <a:latin typeface="Rockwell Extra Bold" panose="02060903040505020403" pitchFamily="18" charset="0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8235" y="3388983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Times New Roman"/>
                <a:cs typeface="Times New Roman"/>
              </a:rPr>
              <a:t>(Name them)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629387" y="7070286"/>
            <a:ext cx="8043368" cy="8863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ea typeface="Times New Roman"/>
                <a:cs typeface="Times New Roman"/>
              </a:rPr>
              <a:t>Are people above good friends? Why?</a:t>
            </a:r>
            <a:endParaRPr lang="en-US" sz="2400" dirty="0">
              <a:ea typeface="Calibri"/>
              <a:cs typeface="Times New Roman"/>
            </a:endParaRPr>
          </a:p>
          <a:p>
            <a:r>
              <a:rPr lang="en-US" sz="2400" dirty="0">
                <a:solidFill>
                  <a:srgbClr val="231F20"/>
                </a:solidFill>
                <a:ea typeface="Times New Roman"/>
                <a:cs typeface="Times New Roman"/>
              </a:rPr>
              <a:t>Let’s find out what make a good friend in our lesson today.</a:t>
            </a:r>
            <a:endParaRPr lang="en-US" sz="24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008213" y="1732938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292490" y="1816512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36997" y="1745226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125563" y="5368410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189154" y="5368410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07975" y="5375782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2924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00121 -0.17338 " pathEditMode="relative" rAng="0" ptsTypes="AA">
                                      <p:cBhvr>
                                        <p:cTn id="4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1" grpId="0"/>
      <p:bldP spid="12" grpId="0"/>
      <p:bldP spid="13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640" y="1096296"/>
            <a:ext cx="7710960" cy="50593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GB" sz="2400" dirty="0" err="1">
                <a:latin typeface="Arial"/>
                <a:ea typeface="Calibri"/>
                <a:cs typeface="Times New Roman"/>
              </a:rPr>
              <a:t>re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‘</a:t>
            </a:r>
            <a:r>
              <a:rPr lang="en-GB" sz="2400" dirty="0" err="1">
                <a:latin typeface="Arial"/>
                <a:ea typeface="Calibri"/>
                <a:cs typeface="Times New Roman"/>
              </a:rPr>
              <a:t>member</a:t>
            </a:r>
            <a:r>
              <a:rPr lang="en-GB" sz="2400" dirty="0">
                <a:latin typeface="Arial"/>
                <a:ea typeface="Calibri"/>
                <a:cs typeface="Times New Roman"/>
              </a:rPr>
              <a:t> (v) 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GB" sz="2400" dirty="0">
                <a:latin typeface="Arial"/>
                <a:ea typeface="Calibri"/>
                <a:cs typeface="Times New Roman"/>
              </a:rPr>
              <a:t>help (v)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GB" sz="2400" dirty="0">
                <a:latin typeface="Arial"/>
                <a:ea typeface="Calibri"/>
                <a:cs typeface="Times New Roman"/>
              </a:rPr>
              <a:t>share (v)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GB" sz="24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‘</a:t>
            </a:r>
            <a:r>
              <a:rPr lang="en-GB" sz="2400" dirty="0">
                <a:latin typeface="Arial"/>
                <a:ea typeface="Calibri"/>
                <a:cs typeface="Times New Roman"/>
              </a:rPr>
              <a:t>classmate (n)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Clr>
                <a:srgbClr val="0070C0"/>
              </a:buClr>
              <a:buNone/>
            </a:pP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1807" y="2712306"/>
            <a:ext cx="213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ạn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lớp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1807" y="2177049"/>
            <a:ext cx="213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hia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sẻ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1807" y="1130451"/>
            <a:ext cx="213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hớ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1807" y="1653750"/>
            <a:ext cx="213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>
                <a:latin typeface="Arial" pitchFamily="34" charset="0"/>
                <a:cs typeface="Arial" pitchFamily="34" charset="0"/>
              </a:rPr>
              <a:t>g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iúp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đỡ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2972009" y="4512996"/>
            <a:ext cx="3093384" cy="228600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2972009" y="4512996"/>
            <a:ext cx="3093384" cy="228600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2972009" y="4512996"/>
            <a:ext cx="3093384" cy="2286000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3002124" y="4468546"/>
            <a:ext cx="3093384" cy="2286000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6" name="3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- classmate__gb_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2" y="2845038"/>
            <a:ext cx="365760" cy="365760"/>
          </a:xfrm>
          <a:prstGeom prst="rect">
            <a:avLst/>
          </a:prstGeom>
        </p:spPr>
      </p:pic>
      <p:pic>
        <p:nvPicPr>
          <p:cNvPr id="4" name="- help__gb_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2" y="1788891"/>
            <a:ext cx="365760" cy="365760"/>
          </a:xfrm>
          <a:prstGeom prst="rect">
            <a:avLst/>
          </a:prstGeom>
        </p:spPr>
      </p:pic>
      <p:pic>
        <p:nvPicPr>
          <p:cNvPr id="7" name="- remember__gb_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2" y="1260817"/>
            <a:ext cx="365760" cy="365760"/>
          </a:xfrm>
          <a:prstGeom prst="rect">
            <a:avLst/>
          </a:prstGeom>
        </p:spPr>
      </p:pic>
      <p:pic>
        <p:nvPicPr>
          <p:cNvPr id="8" name="- share__gb_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2" y="2316965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58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9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9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99640" y="1396269"/>
            <a:ext cx="2529360" cy="5486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081" tIns="239081" rIns="239081" bIns="239081" numCol="1" spcCol="1270" anchor="ctr" anchorCtr="0">
            <a:noAutofit/>
          </a:bodyPr>
          <a:lstStyle/>
          <a:p>
            <a:pPr lvl="0" algn="l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>
                <a:solidFill>
                  <a:schemeClr val="tx1"/>
                </a:solidFill>
              </a:rPr>
              <a:t>remember </a:t>
            </a:r>
            <a:r>
              <a:rPr lang="en-GB" sz="2400" b="1" kern="1200" dirty="0">
                <a:solidFill>
                  <a:schemeClr val="tx1"/>
                </a:solidFill>
              </a:rPr>
              <a:t>(v) 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9640" y="2209705"/>
            <a:ext cx="2529360" cy="5486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081" tIns="239081" rIns="239081" bIns="239081" numCol="1" spcCol="1270" anchor="ctr" anchorCtr="0">
            <a:noAutofit/>
          </a:bodyPr>
          <a:lstStyle/>
          <a:p>
            <a:pPr lvl="0" algn="l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>
                <a:solidFill>
                  <a:schemeClr val="tx1"/>
                </a:solidFill>
              </a:rPr>
              <a:t>help (v)  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9640" y="3023141"/>
            <a:ext cx="2529360" cy="5486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081" tIns="239081" rIns="239081" bIns="239081" numCol="1" spcCol="1270" anchor="ctr" anchorCtr="0">
            <a:noAutofit/>
          </a:bodyPr>
          <a:lstStyle/>
          <a:p>
            <a:pPr lvl="0" algn="l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>
                <a:solidFill>
                  <a:schemeClr val="tx1"/>
                </a:solidFill>
              </a:rPr>
              <a:t>share (v) </a:t>
            </a:r>
            <a:endParaRPr lang="en-US" sz="2400" b="1" kern="120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99640" y="3836578"/>
            <a:ext cx="2529360" cy="5486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081" tIns="239081" rIns="239081" bIns="239081" numCol="1" spcCol="1270" anchor="ctr" anchorCtr="0">
            <a:noAutofit/>
          </a:bodyPr>
          <a:lstStyle/>
          <a:p>
            <a:pPr lvl="0" algn="l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>
                <a:solidFill>
                  <a:schemeClr val="tx1"/>
                </a:solidFill>
              </a:rPr>
              <a:t>classmate (n)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1807" y="3923553"/>
            <a:ext cx="2133600" cy="510778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>
                <a:cs typeface="Arial" pitchFamily="34" charset="0"/>
              </a:rPr>
              <a:t>b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itchFamily="34" charset="0"/>
              </a:rPr>
              <a:t>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itchFamily="34" charset="0"/>
              </a:rPr>
              <a:t>cùng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itchFamily="34" charset="0"/>
              </a:rPr>
              <a:t>lớp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1807" y="3085923"/>
            <a:ext cx="2133600" cy="510778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>
                <a:cs typeface="Arial" pitchFamily="34" charset="0"/>
              </a:rPr>
              <a:t>c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itchFamily="34" charset="0"/>
              </a:rPr>
              <a:t>hia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itchFamily="34" charset="0"/>
              </a:rPr>
              <a:t>sẻ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1807" y="1410663"/>
            <a:ext cx="2133600" cy="510778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>
                <a:cs typeface="Arial" pitchFamily="34" charset="0"/>
              </a:rPr>
              <a:t>n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itchFamily="34" charset="0"/>
              </a:rPr>
              <a:t>hớ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1807" y="2248293"/>
            <a:ext cx="2133600" cy="510778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>
                <a:cs typeface="Arial" pitchFamily="34" charset="0"/>
              </a:rPr>
              <a:t>g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itchFamily="34" charset="0"/>
              </a:rPr>
              <a:t>iúp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itchFamily="34" charset="0"/>
              </a:rPr>
              <a:t>đỡ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920031" y="297195"/>
            <a:ext cx="5308854" cy="545908"/>
          </a:xfrm>
          <a:prstGeom prst="rect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Times New Roman" pitchFamily="18" charset="0"/>
              </a:rPr>
              <a:t>Rub out and remember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orte" panose="03060902040502070203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65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remember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 help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- share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 classmate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7317"/>
            </a:avLst>
          </a:prstGeom>
          <a:solidFill>
            <a:schemeClr val="bg1"/>
          </a:solidFill>
          <a:ln w="190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18330" y="872239"/>
            <a:ext cx="5465254" cy="2427870"/>
            <a:chOff x="2094743" y="1811975"/>
            <a:chExt cx="5465254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4190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4B1"/>
                  </a:solidFill>
                  <a:latin typeface="Arial" pitchFamily="34" charset="0"/>
                  <a:cs typeface="Arial" pitchFamily="34" charset="0"/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438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Arial" pitchFamily="34" charset="0"/>
                  <a:cs typeface="Arial" pitchFamily="34" charset="0"/>
                </a:rPr>
                <a:t>Introducing someone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25619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4A73D8-FB78-4077-A060-370F77170794}"/>
              </a:ext>
            </a:extLst>
          </p:cNvPr>
          <p:cNvSpPr/>
          <p:nvPr/>
        </p:nvSpPr>
        <p:spPr>
          <a:xfrm>
            <a:off x="4343400" y="3821609"/>
            <a:ext cx="34290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43EDA-8179-4EBD-94C5-1B5376679F8B}"/>
              </a:ext>
            </a:extLst>
          </p:cNvPr>
          <p:cNvSpPr/>
          <p:nvPr/>
        </p:nvSpPr>
        <p:spPr>
          <a:xfrm>
            <a:off x="3962400" y="2788419"/>
            <a:ext cx="27432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41E68-7D08-4690-8CAE-02D7411C7360}"/>
              </a:ext>
            </a:extLst>
          </p:cNvPr>
          <p:cNvSpPr/>
          <p:nvPr/>
        </p:nvSpPr>
        <p:spPr>
          <a:xfrm>
            <a:off x="3716593" y="1755229"/>
            <a:ext cx="1693607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285" y="2339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2302" y="1755229"/>
            <a:ext cx="7139397" cy="2589600"/>
            <a:chOff x="827312" y="2074513"/>
            <a:chExt cx="7139397" cy="2589600"/>
          </a:xfrm>
        </p:grpSpPr>
        <p:sp>
          <p:nvSpPr>
            <p:cNvPr id="8" name="TextBox 7"/>
            <p:cNvSpPr txBox="1"/>
            <p:nvPr/>
          </p:nvSpPr>
          <p:spPr>
            <a:xfrm>
              <a:off x="827312" y="2074513"/>
              <a:ext cx="71393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0338" indent="-1430338"/>
              <a:r>
                <a:rPr lang="en-US" sz="2800" b="1" i="1" dirty="0" err="1">
                  <a:latin typeface="Arial" pitchFamily="34" charset="0"/>
                  <a:cs typeface="Arial" pitchFamily="34" charset="0"/>
                </a:rPr>
                <a:t>Vy</a:t>
              </a:r>
              <a:r>
                <a:rPr lang="en-US" sz="2800" b="1" i="1" dirty="0">
                  <a:latin typeface="Arial" pitchFamily="34" charset="0"/>
                  <a:cs typeface="Arial" pitchFamily="34" charset="0"/>
                </a:rPr>
                <a:t>: 	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Phong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this is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Duy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my new friend.</a:t>
              </a:r>
              <a:endParaRPr lang="en-US" sz="28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2" y="3107703"/>
              <a:ext cx="71393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9075" indent="-1489075"/>
              <a:r>
                <a:rPr lang="en-US" sz="2800" b="1" i="1" dirty="0" err="1">
                  <a:latin typeface="Arial" pitchFamily="34" charset="0"/>
                  <a:cs typeface="Arial" pitchFamily="34" charset="0"/>
                </a:rPr>
                <a:t>Phong</a:t>
              </a:r>
              <a:r>
                <a:rPr lang="en-US" sz="2800" b="1" i="1" dirty="0">
                  <a:latin typeface="Arial" pitchFamily="34" charset="0"/>
                  <a:cs typeface="Arial" pitchFamily="34" charset="0"/>
                </a:rPr>
                <a:t>: 	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Hi,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Duy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 Nice to meet you.</a:t>
              </a:r>
              <a:endParaRPr lang="en-US" sz="28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312" y="4140893"/>
              <a:ext cx="71393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9075" indent="-1489075"/>
              <a:r>
                <a:rPr lang="en-US" sz="2800" b="1" i="1" dirty="0" err="1">
                  <a:latin typeface="Arial" pitchFamily="34" charset="0"/>
                  <a:cs typeface="Arial" pitchFamily="34" charset="0"/>
                </a:rPr>
                <a:t>Duy</a:t>
              </a:r>
              <a:r>
                <a:rPr lang="en-US" sz="2800" b="1" i="1" dirty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	Hi,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Phong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 Nice to meet you, too.</a:t>
              </a:r>
              <a:endParaRPr lang="en-US" sz="28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8718" y="944415"/>
            <a:ext cx="487363" cy="487363"/>
          </a:xfrm>
          <a:prstGeom prst="rect">
            <a:avLst/>
          </a:prstGeom>
        </p:spPr>
      </p:pic>
      <p:sp>
        <p:nvSpPr>
          <p:cNvPr id="14" name="Rounded Rectangle 13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64152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8513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Work in groups. </a:t>
            </a:r>
            <a:r>
              <a:rPr lang="en-US" sz="28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5" y="1524000"/>
            <a:ext cx="8229600" cy="4533499"/>
          </a:xfrm>
          <a:prstGeom prst="rect">
            <a:avLst/>
          </a:prstGeom>
        </p:spPr>
      </p:pic>
      <p:sp>
        <p:nvSpPr>
          <p:cNvPr id="9" name="Rounded Rectangle 8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324171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767</Words>
  <Application>Microsoft Office PowerPoint</Application>
  <PresentationFormat>On-screen Show (4:3)</PresentationFormat>
  <Paragraphs>169</Paragraphs>
  <Slides>19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Forte</vt:lpstr>
      <vt:lpstr>Rockwell Extra Bold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HDC</dc:creator>
  <cp:lastModifiedBy>Nguyen Thi Hien Nguyen Thi Hien</cp:lastModifiedBy>
  <cp:revision>63</cp:revision>
  <dcterms:created xsi:type="dcterms:W3CDTF">2021-07-13T00:39:59Z</dcterms:created>
  <dcterms:modified xsi:type="dcterms:W3CDTF">2025-03-15T08:36:58Z</dcterms:modified>
</cp:coreProperties>
</file>