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Lst>
  <p:notesMasterIdLst>
    <p:notesMasterId r:id="rId36"/>
  </p:notesMasterIdLst>
  <p:sldIdLst>
    <p:sldId id="18847" r:id="rId4"/>
    <p:sldId id="333" r:id="rId5"/>
    <p:sldId id="356" r:id="rId6"/>
    <p:sldId id="388" r:id="rId7"/>
    <p:sldId id="414" r:id="rId8"/>
    <p:sldId id="355" r:id="rId9"/>
    <p:sldId id="365" r:id="rId10"/>
    <p:sldId id="368" r:id="rId11"/>
    <p:sldId id="389" r:id="rId12"/>
    <p:sldId id="390" r:id="rId13"/>
    <p:sldId id="393" r:id="rId14"/>
    <p:sldId id="394" r:id="rId15"/>
    <p:sldId id="395" r:id="rId16"/>
    <p:sldId id="398" r:id="rId17"/>
    <p:sldId id="397" r:id="rId18"/>
    <p:sldId id="396" r:id="rId19"/>
    <p:sldId id="415" r:id="rId20"/>
    <p:sldId id="416" r:id="rId21"/>
    <p:sldId id="417" r:id="rId22"/>
    <p:sldId id="400" r:id="rId23"/>
    <p:sldId id="336" r:id="rId24"/>
    <p:sldId id="404" r:id="rId25"/>
    <p:sldId id="405" r:id="rId26"/>
    <p:sldId id="406" r:id="rId27"/>
    <p:sldId id="407" r:id="rId28"/>
    <p:sldId id="410" r:id="rId29"/>
    <p:sldId id="408" r:id="rId30"/>
    <p:sldId id="369" r:id="rId31"/>
    <p:sldId id="18849" r:id="rId32"/>
    <p:sldId id="411" r:id="rId33"/>
    <p:sldId id="385" r:id="rId34"/>
    <p:sldId id="41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8364" autoAdjust="0"/>
  </p:normalViewPr>
  <p:slideViewPr>
    <p:cSldViewPr snapToGrid="0">
      <p:cViewPr varScale="1">
        <p:scale>
          <a:sx n="100" d="100"/>
          <a:sy n="100"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8-08T21:45:07.438" idx="1">
    <p:pos x="10" y="10"/>
    <p:text/>
  </p:cm>
</p:cmLst>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1">
  <dgm:title val=""/>
  <dgm:desc val=""/>
  <dgm:catLst>
    <dgm:cat type="accent4" pri="11500"/>
  </dgm:catLst>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574D966-7D2C-423D-80E6-9CD08216B858}" type="doc">
      <dgm:prSet loTypeId="urn:microsoft.com/office/officeart/2005/8/layout/list1#1" loCatId="list" qsTypeId="urn:microsoft.com/office/officeart/2005/8/quickstyle/simple1#1" qsCatId="simple" csTypeId="urn:microsoft.com/office/officeart/2005/8/colors/accent1_2#1" csCatId="accent1" phldr="1"/>
      <dgm:spPr/>
      <dgm:t>
        <a:bodyPr/>
        <a:lstStyle/>
        <a:p>
          <a:endParaRPr lang="en-US"/>
        </a:p>
      </dgm:t>
    </dgm:pt>
    <dgm:pt modelId="{D676CD06-578B-4BAE-A6D6-CB277D3FB99D}">
      <dgm:prSet phldrT="[Text]" custT="1"/>
      <dgm:spPr>
        <a:solidFill>
          <a:schemeClr val="accent6">
            <a:lumMod val="60000"/>
            <a:lumOff val="40000"/>
          </a:schemeClr>
        </a:solidFill>
      </dgm:spPr>
      <dgm:t>
        <a:bodyPr/>
        <a:lstStyle/>
        <a:p>
          <a:r>
            <a:rPr lang="vi-VN" sz="2800" dirty="0">
              <a:solidFill>
                <a:srgbClr val="0000FF"/>
              </a:solidFill>
              <a:latin typeface="+mj-lt"/>
            </a:rPr>
            <a:t>Khoan dung là rộng lòng tha thứ</a:t>
          </a:r>
          <a:endParaRPr lang="en-US" sz="2800" dirty="0">
            <a:solidFill>
              <a:srgbClr val="0000FF"/>
            </a:solidFill>
            <a:latin typeface="+mj-lt"/>
          </a:endParaRPr>
        </a:p>
      </dgm:t>
    </dgm:pt>
    <dgm:pt modelId="{4FD0D676-6730-4DF1-8EF0-A859EBAE88B6}" type="parTrans" cxnId="{8C2C83B7-777F-4930-8DC6-E184CE66CAF3}">
      <dgm:prSet/>
      <dgm:spPr/>
      <dgm:t>
        <a:bodyPr/>
        <a:lstStyle/>
        <a:p>
          <a:endParaRPr lang="en-US"/>
        </a:p>
      </dgm:t>
    </dgm:pt>
    <dgm:pt modelId="{C117DE2F-7E3D-4A40-95DB-5F9961285F8B}" type="sibTrans" cxnId="{8C2C83B7-777F-4930-8DC6-E184CE66CAF3}">
      <dgm:prSet/>
      <dgm:spPr/>
      <dgm:t>
        <a:bodyPr/>
        <a:lstStyle/>
        <a:p>
          <a:endParaRPr lang="en-US"/>
        </a:p>
      </dgm:t>
    </dgm:pt>
    <dgm:pt modelId="{F09C2E58-955C-4D67-B3CC-6DC11EB3D448}">
      <dgm:prSet phldrT="[Text]" custT="1"/>
      <dgm:spPr>
        <a:solidFill>
          <a:schemeClr val="accent6">
            <a:lumMod val="60000"/>
            <a:lumOff val="40000"/>
          </a:schemeClr>
        </a:solidFill>
      </dgm:spPr>
      <dgm:t>
        <a:bodyPr/>
        <a:lstStyle/>
        <a:p>
          <a:r>
            <a:rPr lang="vi-VN" sz="2800" dirty="0">
              <a:solidFill>
                <a:srgbClr val="0000FF"/>
              </a:solidFill>
              <a:latin typeface="+mj-lt"/>
            </a:rPr>
            <a:t>Tha thứ cho mình và người khác; lắng nghe, tôn trọng sự khác biệt,; không cố chấp, hẹp hòi, định kiến</a:t>
          </a:r>
          <a:endParaRPr lang="en-US" sz="2800" dirty="0">
            <a:solidFill>
              <a:srgbClr val="0000FF"/>
            </a:solidFill>
            <a:latin typeface="+mj-lt"/>
          </a:endParaRPr>
        </a:p>
      </dgm:t>
    </dgm:pt>
    <dgm:pt modelId="{300745A1-CF02-4EA1-9D32-9F2482FCF038}" type="parTrans" cxnId="{E63BC268-67D1-48A3-9DDF-F1C582F8ED53}">
      <dgm:prSet/>
      <dgm:spPr/>
      <dgm:t>
        <a:bodyPr/>
        <a:lstStyle/>
        <a:p>
          <a:endParaRPr lang="en-US"/>
        </a:p>
      </dgm:t>
    </dgm:pt>
    <dgm:pt modelId="{86F6E377-3B97-4121-9C74-79B963D8B04A}" type="sibTrans" cxnId="{E63BC268-67D1-48A3-9DDF-F1C582F8ED53}">
      <dgm:prSet/>
      <dgm:spPr/>
      <dgm:t>
        <a:bodyPr/>
        <a:lstStyle/>
        <a:p>
          <a:endParaRPr lang="en-US"/>
        </a:p>
      </dgm:t>
    </dgm:pt>
    <dgm:pt modelId="{67382B73-CD79-4B44-BA74-C6B08E7627ED}">
      <dgm:prSet phldrT="[Text]" custT="1"/>
      <dgm:spPr>
        <a:solidFill>
          <a:schemeClr val="accent6">
            <a:lumMod val="60000"/>
            <a:lumOff val="40000"/>
          </a:schemeClr>
        </a:solidFill>
      </dgm:spPr>
      <dgm:t>
        <a:bodyPr/>
        <a:lstStyle/>
        <a:p>
          <a:r>
            <a:rPr lang="vi-VN" sz="2800" dirty="0">
              <a:solidFill>
                <a:srgbClr val="0000FF"/>
              </a:solidFill>
              <a:latin typeface="+mj-lt"/>
            </a:rPr>
            <a:t>Được mọi người yêu mến, tin cậy; tạo cơ hội cho người mắc lỗi sửa chữa lỗi lầm; mối quan hệ người –người tốt đẹp</a:t>
          </a:r>
          <a:endParaRPr lang="en-US" sz="2800" dirty="0">
            <a:solidFill>
              <a:srgbClr val="0000FF"/>
            </a:solidFill>
            <a:latin typeface="+mj-lt"/>
          </a:endParaRPr>
        </a:p>
      </dgm:t>
    </dgm:pt>
    <dgm:pt modelId="{8EB28911-BA74-49D9-A5C0-3A0C91CD2B4D}" type="parTrans" cxnId="{9CE9132B-679C-446B-9EF9-835219BD5FAD}">
      <dgm:prSet/>
      <dgm:spPr/>
      <dgm:t>
        <a:bodyPr/>
        <a:lstStyle/>
        <a:p>
          <a:endParaRPr lang="en-US"/>
        </a:p>
      </dgm:t>
    </dgm:pt>
    <dgm:pt modelId="{135411A1-D0F8-4B27-85C5-E41EE63FE34F}" type="sibTrans" cxnId="{9CE9132B-679C-446B-9EF9-835219BD5FAD}">
      <dgm:prSet/>
      <dgm:spPr/>
      <dgm:t>
        <a:bodyPr/>
        <a:lstStyle/>
        <a:p>
          <a:endParaRPr lang="en-US"/>
        </a:p>
      </dgm:t>
    </dgm:pt>
    <dgm:pt modelId="{6A0E9529-063B-47DA-9186-56C489360767}" type="pres">
      <dgm:prSet presAssocID="{A574D966-7D2C-423D-80E6-9CD08216B858}" presName="linear" presStyleCnt="0">
        <dgm:presLayoutVars>
          <dgm:dir/>
          <dgm:animLvl val="lvl"/>
          <dgm:resizeHandles val="exact"/>
        </dgm:presLayoutVars>
      </dgm:prSet>
      <dgm:spPr/>
    </dgm:pt>
    <dgm:pt modelId="{38DD7865-151B-4742-B425-19A11AB5BE93}" type="pres">
      <dgm:prSet presAssocID="{D676CD06-578B-4BAE-A6D6-CB277D3FB99D}" presName="parentLin" presStyleCnt="0"/>
      <dgm:spPr/>
    </dgm:pt>
    <dgm:pt modelId="{936A0D0D-BED4-4E34-A395-483BB7219245}" type="pres">
      <dgm:prSet presAssocID="{D676CD06-578B-4BAE-A6D6-CB277D3FB99D}" presName="parentLeftMargin" presStyleLbl="node1" presStyleIdx="0" presStyleCnt="3"/>
      <dgm:spPr/>
    </dgm:pt>
    <dgm:pt modelId="{5E503B24-6E2D-420D-889B-FD22620D9981}" type="pres">
      <dgm:prSet presAssocID="{D676CD06-578B-4BAE-A6D6-CB277D3FB99D}" presName="parentText" presStyleLbl="node1" presStyleIdx="0" presStyleCnt="3" custScaleX="124248">
        <dgm:presLayoutVars>
          <dgm:chMax val="0"/>
          <dgm:bulletEnabled val="1"/>
        </dgm:presLayoutVars>
      </dgm:prSet>
      <dgm:spPr/>
    </dgm:pt>
    <dgm:pt modelId="{289305A8-B1E5-4529-A288-6CAA39F260ED}" type="pres">
      <dgm:prSet presAssocID="{D676CD06-578B-4BAE-A6D6-CB277D3FB99D}" presName="negativeSpace" presStyleCnt="0"/>
      <dgm:spPr/>
    </dgm:pt>
    <dgm:pt modelId="{7037FBF2-7C05-4DCB-9D11-6D3DA86CA748}" type="pres">
      <dgm:prSet presAssocID="{D676CD06-578B-4BAE-A6D6-CB277D3FB99D}" presName="childText" presStyleLbl="conFgAcc1" presStyleIdx="0" presStyleCnt="3">
        <dgm:presLayoutVars>
          <dgm:bulletEnabled val="1"/>
        </dgm:presLayoutVars>
      </dgm:prSet>
      <dgm:spPr/>
    </dgm:pt>
    <dgm:pt modelId="{7808EB79-63F4-4D81-A824-E14277FAF9D1}" type="pres">
      <dgm:prSet presAssocID="{C117DE2F-7E3D-4A40-95DB-5F9961285F8B}" presName="spaceBetweenRectangles" presStyleCnt="0"/>
      <dgm:spPr/>
    </dgm:pt>
    <dgm:pt modelId="{FC20AE00-57BC-4209-B1F7-855E0690AFB7}" type="pres">
      <dgm:prSet presAssocID="{F09C2E58-955C-4D67-B3CC-6DC11EB3D448}" presName="parentLin" presStyleCnt="0"/>
      <dgm:spPr/>
    </dgm:pt>
    <dgm:pt modelId="{37CF1F01-2B85-4FEE-9D6B-A02CAE88C0DF}" type="pres">
      <dgm:prSet presAssocID="{F09C2E58-955C-4D67-B3CC-6DC11EB3D448}" presName="parentLeftMargin" presStyleLbl="node1" presStyleIdx="0" presStyleCnt="3"/>
      <dgm:spPr/>
    </dgm:pt>
    <dgm:pt modelId="{506526C3-06D1-462A-BBAF-70178A32041D}" type="pres">
      <dgm:prSet presAssocID="{F09C2E58-955C-4D67-B3CC-6DC11EB3D448}" presName="parentText" presStyleLbl="node1" presStyleIdx="1" presStyleCnt="3" custScaleX="124248">
        <dgm:presLayoutVars>
          <dgm:chMax val="0"/>
          <dgm:bulletEnabled val="1"/>
        </dgm:presLayoutVars>
      </dgm:prSet>
      <dgm:spPr/>
    </dgm:pt>
    <dgm:pt modelId="{A648E3D6-DC89-4C8B-96F3-2DE73ED9E101}" type="pres">
      <dgm:prSet presAssocID="{F09C2E58-955C-4D67-B3CC-6DC11EB3D448}" presName="negativeSpace" presStyleCnt="0"/>
      <dgm:spPr/>
    </dgm:pt>
    <dgm:pt modelId="{6F50F115-324D-4403-A90F-B55CA2FCC9B0}" type="pres">
      <dgm:prSet presAssocID="{F09C2E58-955C-4D67-B3CC-6DC11EB3D448}" presName="childText" presStyleLbl="conFgAcc1" presStyleIdx="1" presStyleCnt="3">
        <dgm:presLayoutVars>
          <dgm:bulletEnabled val="1"/>
        </dgm:presLayoutVars>
      </dgm:prSet>
      <dgm:spPr/>
    </dgm:pt>
    <dgm:pt modelId="{F168C0AC-A1FE-4D1B-9F6C-F517BA0608A5}" type="pres">
      <dgm:prSet presAssocID="{86F6E377-3B97-4121-9C74-79B963D8B04A}" presName="spaceBetweenRectangles" presStyleCnt="0"/>
      <dgm:spPr/>
    </dgm:pt>
    <dgm:pt modelId="{C52A5C05-47A7-451C-BE56-A5AE67495BC3}" type="pres">
      <dgm:prSet presAssocID="{67382B73-CD79-4B44-BA74-C6B08E7627ED}" presName="parentLin" presStyleCnt="0"/>
      <dgm:spPr/>
    </dgm:pt>
    <dgm:pt modelId="{8781E8DA-4EE6-480E-BB75-21F99A321FA3}" type="pres">
      <dgm:prSet presAssocID="{67382B73-CD79-4B44-BA74-C6B08E7627ED}" presName="parentLeftMargin" presStyleLbl="node1" presStyleIdx="1" presStyleCnt="3"/>
      <dgm:spPr/>
    </dgm:pt>
    <dgm:pt modelId="{8CBF9669-D003-4C25-9CCD-0806FD03D514}" type="pres">
      <dgm:prSet presAssocID="{67382B73-CD79-4B44-BA74-C6B08E7627ED}" presName="parentText" presStyleLbl="node1" presStyleIdx="2" presStyleCnt="3" custScaleX="124248">
        <dgm:presLayoutVars>
          <dgm:chMax val="0"/>
          <dgm:bulletEnabled val="1"/>
        </dgm:presLayoutVars>
      </dgm:prSet>
      <dgm:spPr/>
    </dgm:pt>
    <dgm:pt modelId="{3C75FCF1-F6DA-4A24-97A8-6782C37AA7FF}" type="pres">
      <dgm:prSet presAssocID="{67382B73-CD79-4B44-BA74-C6B08E7627ED}" presName="negativeSpace" presStyleCnt="0"/>
      <dgm:spPr/>
    </dgm:pt>
    <dgm:pt modelId="{A9CB42FE-05B9-4814-99F0-C8837D8BD90A}" type="pres">
      <dgm:prSet presAssocID="{67382B73-CD79-4B44-BA74-C6B08E7627ED}" presName="childText" presStyleLbl="conFgAcc1" presStyleIdx="2" presStyleCnt="3">
        <dgm:presLayoutVars>
          <dgm:bulletEnabled val="1"/>
        </dgm:presLayoutVars>
      </dgm:prSet>
      <dgm:spPr/>
    </dgm:pt>
  </dgm:ptLst>
  <dgm:cxnLst>
    <dgm:cxn modelId="{5BB7AF0E-6A92-43EB-9014-BB8640E21E68}" type="presOf" srcId="{A574D966-7D2C-423D-80E6-9CD08216B858}" destId="{6A0E9529-063B-47DA-9186-56C489360767}" srcOrd="0" destOrd="0" presId="urn:microsoft.com/office/officeart/2005/8/layout/list1#1"/>
    <dgm:cxn modelId="{DEF35B16-8592-48FC-AD6D-66131CF6FD17}" type="presOf" srcId="{67382B73-CD79-4B44-BA74-C6B08E7627ED}" destId="{8781E8DA-4EE6-480E-BB75-21F99A321FA3}" srcOrd="0" destOrd="0" presId="urn:microsoft.com/office/officeart/2005/8/layout/list1#1"/>
    <dgm:cxn modelId="{F4F86C22-51F3-4C65-A15A-3F7865319F89}" type="presOf" srcId="{F09C2E58-955C-4D67-B3CC-6DC11EB3D448}" destId="{506526C3-06D1-462A-BBAF-70178A32041D}" srcOrd="1" destOrd="0" presId="urn:microsoft.com/office/officeart/2005/8/layout/list1#1"/>
    <dgm:cxn modelId="{9CE9132B-679C-446B-9EF9-835219BD5FAD}" srcId="{A574D966-7D2C-423D-80E6-9CD08216B858}" destId="{67382B73-CD79-4B44-BA74-C6B08E7627ED}" srcOrd="2" destOrd="0" parTransId="{8EB28911-BA74-49D9-A5C0-3A0C91CD2B4D}" sibTransId="{135411A1-D0F8-4B27-85C5-E41EE63FE34F}"/>
    <dgm:cxn modelId="{E8231B2C-2CC6-4FA7-85E7-90C6F699B2F9}" type="presOf" srcId="{D676CD06-578B-4BAE-A6D6-CB277D3FB99D}" destId="{936A0D0D-BED4-4E34-A395-483BB7219245}" srcOrd="0" destOrd="0" presId="urn:microsoft.com/office/officeart/2005/8/layout/list1#1"/>
    <dgm:cxn modelId="{E63BC268-67D1-48A3-9DDF-F1C582F8ED53}" srcId="{A574D966-7D2C-423D-80E6-9CD08216B858}" destId="{F09C2E58-955C-4D67-B3CC-6DC11EB3D448}" srcOrd="1" destOrd="0" parTransId="{300745A1-CF02-4EA1-9D32-9F2482FCF038}" sibTransId="{86F6E377-3B97-4121-9C74-79B963D8B04A}"/>
    <dgm:cxn modelId="{8653767C-3C2F-4DE0-B714-274449976C6C}" type="presOf" srcId="{F09C2E58-955C-4D67-B3CC-6DC11EB3D448}" destId="{37CF1F01-2B85-4FEE-9D6B-A02CAE88C0DF}" srcOrd="0" destOrd="0" presId="urn:microsoft.com/office/officeart/2005/8/layout/list1#1"/>
    <dgm:cxn modelId="{FADAC687-BF78-446D-B6C1-0BB5D3DA2B14}" type="presOf" srcId="{D676CD06-578B-4BAE-A6D6-CB277D3FB99D}" destId="{5E503B24-6E2D-420D-889B-FD22620D9981}" srcOrd="1" destOrd="0" presId="urn:microsoft.com/office/officeart/2005/8/layout/list1#1"/>
    <dgm:cxn modelId="{8C2C83B7-777F-4930-8DC6-E184CE66CAF3}" srcId="{A574D966-7D2C-423D-80E6-9CD08216B858}" destId="{D676CD06-578B-4BAE-A6D6-CB277D3FB99D}" srcOrd="0" destOrd="0" parTransId="{4FD0D676-6730-4DF1-8EF0-A859EBAE88B6}" sibTransId="{C117DE2F-7E3D-4A40-95DB-5F9961285F8B}"/>
    <dgm:cxn modelId="{21E521BB-F6C9-4500-93CF-165B55CC3796}" type="presOf" srcId="{67382B73-CD79-4B44-BA74-C6B08E7627ED}" destId="{8CBF9669-D003-4C25-9CCD-0806FD03D514}" srcOrd="1" destOrd="0" presId="urn:microsoft.com/office/officeart/2005/8/layout/list1#1"/>
    <dgm:cxn modelId="{EE187993-FC14-4BA2-A25F-EB6F6DBA82EB}" type="presParOf" srcId="{6A0E9529-063B-47DA-9186-56C489360767}" destId="{38DD7865-151B-4742-B425-19A11AB5BE93}" srcOrd="0" destOrd="0" presId="urn:microsoft.com/office/officeart/2005/8/layout/list1#1"/>
    <dgm:cxn modelId="{E3408F59-47EF-4D87-80E1-58345284BA32}" type="presParOf" srcId="{38DD7865-151B-4742-B425-19A11AB5BE93}" destId="{936A0D0D-BED4-4E34-A395-483BB7219245}" srcOrd="0" destOrd="0" presId="urn:microsoft.com/office/officeart/2005/8/layout/list1#1"/>
    <dgm:cxn modelId="{B6D43F97-C8F9-4D2C-9B4D-61860E38CA4F}" type="presParOf" srcId="{38DD7865-151B-4742-B425-19A11AB5BE93}" destId="{5E503B24-6E2D-420D-889B-FD22620D9981}" srcOrd="1" destOrd="0" presId="urn:microsoft.com/office/officeart/2005/8/layout/list1#1"/>
    <dgm:cxn modelId="{8FC1D97A-98CC-42D2-8EAC-8CE789406614}" type="presParOf" srcId="{6A0E9529-063B-47DA-9186-56C489360767}" destId="{289305A8-B1E5-4529-A288-6CAA39F260ED}" srcOrd="1" destOrd="0" presId="urn:microsoft.com/office/officeart/2005/8/layout/list1#1"/>
    <dgm:cxn modelId="{F74047BC-E35B-4701-88F5-9E275E9F8B99}" type="presParOf" srcId="{6A0E9529-063B-47DA-9186-56C489360767}" destId="{7037FBF2-7C05-4DCB-9D11-6D3DA86CA748}" srcOrd="2" destOrd="0" presId="urn:microsoft.com/office/officeart/2005/8/layout/list1#1"/>
    <dgm:cxn modelId="{1AC0FBF5-5354-40FB-AE7F-BBD6D1FEED3D}" type="presParOf" srcId="{6A0E9529-063B-47DA-9186-56C489360767}" destId="{7808EB79-63F4-4D81-A824-E14277FAF9D1}" srcOrd="3" destOrd="0" presId="urn:microsoft.com/office/officeart/2005/8/layout/list1#1"/>
    <dgm:cxn modelId="{201FB3ED-45B1-4C26-B692-4B2BB984A2DE}" type="presParOf" srcId="{6A0E9529-063B-47DA-9186-56C489360767}" destId="{FC20AE00-57BC-4209-B1F7-855E0690AFB7}" srcOrd="4" destOrd="0" presId="urn:microsoft.com/office/officeart/2005/8/layout/list1#1"/>
    <dgm:cxn modelId="{51C302DF-8CBF-430B-BAFC-95854EF2F427}" type="presParOf" srcId="{FC20AE00-57BC-4209-B1F7-855E0690AFB7}" destId="{37CF1F01-2B85-4FEE-9D6B-A02CAE88C0DF}" srcOrd="0" destOrd="0" presId="urn:microsoft.com/office/officeart/2005/8/layout/list1#1"/>
    <dgm:cxn modelId="{F0C3F9F2-AB2F-4382-B003-17B9527BAB27}" type="presParOf" srcId="{FC20AE00-57BC-4209-B1F7-855E0690AFB7}" destId="{506526C3-06D1-462A-BBAF-70178A32041D}" srcOrd="1" destOrd="0" presId="urn:microsoft.com/office/officeart/2005/8/layout/list1#1"/>
    <dgm:cxn modelId="{4215B29E-850F-420F-A2E0-FB2FB1A92F8F}" type="presParOf" srcId="{6A0E9529-063B-47DA-9186-56C489360767}" destId="{A648E3D6-DC89-4C8B-96F3-2DE73ED9E101}" srcOrd="5" destOrd="0" presId="urn:microsoft.com/office/officeart/2005/8/layout/list1#1"/>
    <dgm:cxn modelId="{66C8EAEA-C050-4A92-9183-F7E70561249D}" type="presParOf" srcId="{6A0E9529-063B-47DA-9186-56C489360767}" destId="{6F50F115-324D-4403-A90F-B55CA2FCC9B0}" srcOrd="6" destOrd="0" presId="urn:microsoft.com/office/officeart/2005/8/layout/list1#1"/>
    <dgm:cxn modelId="{456C6249-EA8A-45CD-867B-6375F59F9ACF}" type="presParOf" srcId="{6A0E9529-063B-47DA-9186-56C489360767}" destId="{F168C0AC-A1FE-4D1B-9F6C-F517BA0608A5}" srcOrd="7" destOrd="0" presId="urn:microsoft.com/office/officeart/2005/8/layout/list1#1"/>
    <dgm:cxn modelId="{7B3BF91B-A02B-41EE-A85B-BD844D25C70D}" type="presParOf" srcId="{6A0E9529-063B-47DA-9186-56C489360767}" destId="{C52A5C05-47A7-451C-BE56-A5AE67495BC3}" srcOrd="8" destOrd="0" presId="urn:microsoft.com/office/officeart/2005/8/layout/list1#1"/>
    <dgm:cxn modelId="{9F43F440-1B2E-44FE-96BC-3426E0882EED}" type="presParOf" srcId="{C52A5C05-47A7-451C-BE56-A5AE67495BC3}" destId="{8781E8DA-4EE6-480E-BB75-21F99A321FA3}" srcOrd="0" destOrd="0" presId="urn:microsoft.com/office/officeart/2005/8/layout/list1#1"/>
    <dgm:cxn modelId="{E6CBA2C5-64F2-49C4-8E17-47B92E456B24}" type="presParOf" srcId="{C52A5C05-47A7-451C-BE56-A5AE67495BC3}" destId="{8CBF9669-D003-4C25-9CCD-0806FD03D514}" srcOrd="1" destOrd="0" presId="urn:microsoft.com/office/officeart/2005/8/layout/list1#1"/>
    <dgm:cxn modelId="{F10DB1CA-3969-4A97-B3A3-609216C1A6DE}" type="presParOf" srcId="{6A0E9529-063B-47DA-9186-56C489360767}" destId="{3C75FCF1-F6DA-4A24-97A8-6782C37AA7FF}" srcOrd="9" destOrd="0" presId="urn:microsoft.com/office/officeart/2005/8/layout/list1#1"/>
    <dgm:cxn modelId="{471B280F-5E65-471E-8686-A1C4431C5D86}" type="presParOf" srcId="{6A0E9529-063B-47DA-9186-56C489360767}" destId="{A9CB42FE-05B9-4814-99F0-C8837D8BD90A}" srcOrd="10" destOrd="0" presId="urn:microsoft.com/office/officeart/2005/8/layout/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DEAD31-EC44-415F-8B61-A0EB4F79C8AA}" type="doc">
      <dgm:prSet loTypeId="urn:microsoft.com/office/officeart/2005/8/layout/vList3" loCatId="list" qsTypeId="urn:microsoft.com/office/officeart/2005/8/quickstyle/simple3#1" qsCatId="simple" csTypeId="urn:microsoft.com/office/officeart/2005/8/colors/accent4_5#1" csCatId="accent4" phldr="1"/>
      <dgm:spPr/>
    </dgm:pt>
    <dgm:pt modelId="{CB969EB9-87E0-4DE1-851F-E44F9550827F}" type="pres">
      <dgm:prSet presAssocID="{28DEAD31-EC44-415F-8B61-A0EB4F79C8AA}" presName="linearFlow" presStyleCnt="0">
        <dgm:presLayoutVars>
          <dgm:dir/>
          <dgm:resizeHandles val="exact"/>
        </dgm:presLayoutVars>
      </dgm:prSet>
      <dgm:spPr/>
    </dgm:pt>
  </dgm:ptLst>
  <dgm:cxnLst>
    <dgm:cxn modelId="{76256812-C33C-451C-A502-7D24CB241567}" type="presOf" srcId="{28DEAD31-EC44-415F-8B61-A0EB4F79C8AA}" destId="{CB969EB9-87E0-4DE1-851F-E44F9550827F}" srcOrd="0"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7FBF2-7C05-4DCB-9D11-6D3DA86CA748}">
      <dsp:nvSpPr>
        <dsp:cNvPr id="0" name=""/>
        <dsp:cNvSpPr/>
      </dsp:nvSpPr>
      <dsp:spPr>
        <a:xfrm>
          <a:off x="0" y="635553"/>
          <a:ext cx="8128000" cy="103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503B24-6E2D-420D-889B-FD22620D9981}">
      <dsp:nvSpPr>
        <dsp:cNvPr id="0" name=""/>
        <dsp:cNvSpPr/>
      </dsp:nvSpPr>
      <dsp:spPr>
        <a:xfrm>
          <a:off x="406400" y="30393"/>
          <a:ext cx="7069214" cy="121032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vi-VN" sz="2800" kern="1200" dirty="0">
              <a:solidFill>
                <a:srgbClr val="0000FF"/>
              </a:solidFill>
              <a:latin typeface="+mj-lt"/>
            </a:rPr>
            <a:t>Khoan dung là rộng lòng tha thứ</a:t>
          </a:r>
          <a:endParaRPr lang="en-US" sz="2800" kern="1200" dirty="0">
            <a:solidFill>
              <a:srgbClr val="0000FF"/>
            </a:solidFill>
            <a:latin typeface="+mj-lt"/>
          </a:endParaRPr>
        </a:p>
      </dsp:txBody>
      <dsp:txXfrm>
        <a:off x="465483" y="89476"/>
        <a:ext cx="6951048" cy="1092154"/>
      </dsp:txXfrm>
    </dsp:sp>
    <dsp:sp modelId="{6F50F115-324D-4403-A90F-B55CA2FCC9B0}">
      <dsp:nvSpPr>
        <dsp:cNvPr id="0" name=""/>
        <dsp:cNvSpPr/>
      </dsp:nvSpPr>
      <dsp:spPr>
        <a:xfrm>
          <a:off x="0" y="2495313"/>
          <a:ext cx="8128000" cy="103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6526C3-06D1-462A-BBAF-70178A32041D}">
      <dsp:nvSpPr>
        <dsp:cNvPr id="0" name=""/>
        <dsp:cNvSpPr/>
      </dsp:nvSpPr>
      <dsp:spPr>
        <a:xfrm>
          <a:off x="406400" y="1890153"/>
          <a:ext cx="7069214" cy="121032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vi-VN" sz="2800" kern="1200" dirty="0">
              <a:solidFill>
                <a:srgbClr val="0000FF"/>
              </a:solidFill>
              <a:latin typeface="+mj-lt"/>
            </a:rPr>
            <a:t>Tha thứ cho mình và người khác; lắng nghe, tôn trọng sự khác biệt,; không cố chấp, hẹp hòi, định kiến</a:t>
          </a:r>
          <a:endParaRPr lang="en-US" sz="2800" kern="1200" dirty="0">
            <a:solidFill>
              <a:srgbClr val="0000FF"/>
            </a:solidFill>
            <a:latin typeface="+mj-lt"/>
          </a:endParaRPr>
        </a:p>
      </dsp:txBody>
      <dsp:txXfrm>
        <a:off x="465483" y="1949236"/>
        <a:ext cx="6951048" cy="1092154"/>
      </dsp:txXfrm>
    </dsp:sp>
    <dsp:sp modelId="{A9CB42FE-05B9-4814-99F0-C8837D8BD90A}">
      <dsp:nvSpPr>
        <dsp:cNvPr id="0" name=""/>
        <dsp:cNvSpPr/>
      </dsp:nvSpPr>
      <dsp:spPr>
        <a:xfrm>
          <a:off x="0" y="4355073"/>
          <a:ext cx="8128000" cy="103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BF9669-D003-4C25-9CCD-0806FD03D514}">
      <dsp:nvSpPr>
        <dsp:cNvPr id="0" name=""/>
        <dsp:cNvSpPr/>
      </dsp:nvSpPr>
      <dsp:spPr>
        <a:xfrm>
          <a:off x="406400" y="3749913"/>
          <a:ext cx="7069214" cy="121032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vi-VN" sz="2800" kern="1200" dirty="0">
              <a:solidFill>
                <a:srgbClr val="0000FF"/>
              </a:solidFill>
              <a:latin typeface="+mj-lt"/>
            </a:rPr>
            <a:t>Được mọi người yêu mến, tin cậy; tạo cơ hội cho người mắc lỗi sửa chữa lỗi lầm; mối quan hệ người –người tốt đẹp</a:t>
          </a:r>
          <a:endParaRPr lang="en-US" sz="2800" kern="1200" dirty="0">
            <a:solidFill>
              <a:srgbClr val="0000FF"/>
            </a:solidFill>
            <a:latin typeface="+mj-lt"/>
          </a:endParaRPr>
        </a:p>
      </dsp:txBody>
      <dsp:txXfrm>
        <a:off x="465483" y="3808996"/>
        <a:ext cx="6951048" cy="1092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3/15/2025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0D4E2-0BCC-4F5D-AE1D-792F5BB88121}" type="slidenum">
              <a:rPr lang="en-US" smtClean="0"/>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3/15/2025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CEC4EA-6FC5-4DE6-A89F-9BE9420BE9D6}"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3/15/2025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3/15/2025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t>3/15/2025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14D2AB-DD58-4746-B875-8D90D23E26D2}" type="datetimeFigureOut">
              <a:rPr lang="en-US" smtClean="0">
                <a:solidFill>
                  <a:prstClr val="black">
                    <a:tint val="75000"/>
                  </a:prstClr>
                </a:solidFill>
              </a:rPr>
              <a:t>3/15/2025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14D2AB-DD58-4746-B875-8D90D23E26D2}" type="datetimeFigureOut">
              <a:rPr lang="en-US" smtClean="0">
                <a:solidFill>
                  <a:prstClr val="black">
                    <a:tint val="75000"/>
                  </a:prstClr>
                </a:solidFill>
              </a:rPr>
              <a:t>3/15/2025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4D2AB-DD58-4746-B875-8D90D23E26D2}" type="datetimeFigureOut">
              <a:rPr lang="en-US" smtClean="0">
                <a:solidFill>
                  <a:prstClr val="black">
                    <a:tint val="75000"/>
                  </a:prstClr>
                </a:solidFill>
              </a:rPr>
              <a:t>3/15/2025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t>3/15/2025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4D2AB-DD58-4746-B875-8D90D23E26D2}" type="datetimeFigureOut">
              <a:rPr lang="en-US" smtClean="0">
                <a:solidFill>
                  <a:prstClr val="black">
                    <a:tint val="75000"/>
                  </a:prstClr>
                </a:solidFill>
              </a:rPr>
              <a:t>3/15/2025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3/15/2025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4D2AB-DD58-4746-B875-8D90D23E26D2}" type="datetimeFigureOut">
              <a:rPr lang="en-US" smtClean="0">
                <a:solidFill>
                  <a:prstClr val="black">
                    <a:tint val="75000"/>
                  </a:prstClr>
                </a:solidFill>
              </a:rPr>
              <a:t>3/15/2025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t>‹#›</a:t>
            </a:fld>
            <a:endParaRPr lang="en-US"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a:fillRect/>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srcRect/>
          <a:stretch>
            <a:fillRect/>
          </a:stretch>
        </p:blipFill>
        <p:spPr>
          <a:xfrm>
            <a:off x="339234" y="268151"/>
            <a:ext cx="11513532" cy="63217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42CE5DB-37D1-401F-B3C9-412EB17FC619}" type="datetimeFigureOut">
              <a:rPr lang="en-IN" smtClean="0">
                <a:solidFill>
                  <a:prstClr val="black">
                    <a:tint val="75000"/>
                  </a:prstClr>
                </a:solidFill>
              </a:rPr>
              <a:t>15-03-2025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42CE5DB-37D1-401F-B3C9-412EB17FC619}" type="datetimeFigureOut">
              <a:rPr lang="en-IN" smtClean="0">
                <a:solidFill>
                  <a:prstClr val="black">
                    <a:tint val="75000"/>
                  </a:prstClr>
                </a:solidFill>
              </a:rPr>
              <a:t>15-03-2025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2CE5DB-37D1-401F-B3C9-412EB17FC619}" type="datetimeFigureOut">
              <a:rPr lang="en-IN" smtClean="0">
                <a:solidFill>
                  <a:prstClr val="black">
                    <a:tint val="75000"/>
                  </a:prstClr>
                </a:solidFill>
              </a:rPr>
              <a:t>15-03-2025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42CE5DB-37D1-401F-B3C9-412EB17FC619}" type="datetimeFigureOut">
              <a:rPr lang="en-IN" smtClean="0">
                <a:solidFill>
                  <a:prstClr val="black">
                    <a:tint val="75000"/>
                  </a:prstClr>
                </a:solidFill>
              </a:rPr>
              <a:t>15-03-2025</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42CE5DB-37D1-401F-B3C9-412EB17FC619}" type="datetimeFigureOut">
              <a:rPr lang="en-IN" smtClean="0">
                <a:solidFill>
                  <a:prstClr val="black">
                    <a:tint val="75000"/>
                  </a:prstClr>
                </a:solidFill>
              </a:rPr>
              <a:t>15-03-2025</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42CE5DB-37D1-401F-B3C9-412EB17FC619}" type="datetimeFigureOut">
              <a:rPr lang="en-IN" smtClean="0">
                <a:solidFill>
                  <a:prstClr val="black">
                    <a:tint val="75000"/>
                  </a:prstClr>
                </a:solidFill>
              </a:rPr>
              <a:t>15-03-2025</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CE5DB-37D1-401F-B3C9-412EB17FC619}" type="datetimeFigureOut">
              <a:rPr lang="en-IN" smtClean="0">
                <a:solidFill>
                  <a:prstClr val="black">
                    <a:tint val="75000"/>
                  </a:prstClr>
                </a:solidFill>
              </a:rPr>
              <a:t>15-03-2025</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2CE5DB-37D1-401F-B3C9-412EB17FC619}" type="datetimeFigureOut">
              <a:rPr lang="en-IN" smtClean="0">
                <a:solidFill>
                  <a:prstClr val="black">
                    <a:tint val="75000"/>
                  </a:prstClr>
                </a:solidFill>
              </a:rPr>
              <a:t>15-03-2025</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2CE5DB-37D1-401F-B3C9-412EB17FC619}" type="datetimeFigureOut">
              <a:rPr lang="en-IN" smtClean="0">
                <a:solidFill>
                  <a:prstClr val="black">
                    <a:tint val="75000"/>
                  </a:prstClr>
                </a:solidFill>
              </a:rPr>
              <a:t>15-03-2025</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42CE5DB-37D1-401F-B3C9-412EB17FC619}" type="datetimeFigureOut">
              <a:rPr lang="en-IN" smtClean="0">
                <a:solidFill>
                  <a:prstClr val="black">
                    <a:tint val="75000"/>
                  </a:prstClr>
                </a:solidFill>
              </a:rPr>
              <a:t>15-03-2025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42CE5DB-37D1-401F-B3C9-412EB17FC619}" type="datetimeFigureOut">
              <a:rPr lang="en-IN" smtClean="0">
                <a:solidFill>
                  <a:prstClr val="black">
                    <a:tint val="75000"/>
                  </a:prstClr>
                </a:solidFill>
              </a:rPr>
              <a:t>15-03-2025</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a:fillRect/>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srcRect/>
          <a:stretch>
            <a:fillRect/>
          </a:stretch>
        </p:blipFill>
        <p:spPr>
          <a:xfrm>
            <a:off x="339234" y="268151"/>
            <a:ext cx="11513532" cy="6321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3/15/2025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3/15/2025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3/15/2025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3/15/2025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t>3/15/2025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t>‹#›</a:t>
            </a:fld>
            <a:endParaRPr lang="en-US"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t>15-03-2025</a:t>
            </a:fld>
            <a:endParaRPr lang="en-I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t>‹#›</a:t>
            </a:fld>
            <a:endParaRPr lang="en-IN">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8.png"/><Relationship Id="rId4" Type="http://schemas.openxmlformats.org/officeDocument/2006/relationships/image" Target="../media/image17.jpeg"/><Relationship Id="rId9" Type="http://schemas.microsoft.com/office/2007/relationships/diagramDrawing" Target="../diagrams/drawing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790897" y="2059359"/>
            <a:ext cx="6737742" cy="1969770"/>
          </a:xfrm>
          <a:prstGeom prst="rect">
            <a:avLst/>
          </a:prstGeom>
          <a:noFill/>
        </p:spPr>
        <p:txBody>
          <a:bodyPr wrap="none" rtlCol="0">
            <a:spAutoFit/>
          </a:bodyPr>
          <a:lstStyle/>
          <a:p>
            <a:pPr algn="ctr"/>
            <a:r>
              <a:rPr lang="en-US" sz="3600" b="1" dirty="0">
                <a:ln w="38100">
                  <a:noFill/>
                </a:ln>
                <a:solidFill>
                  <a:srgbClr val="FF0000"/>
                </a:solidFill>
                <a:latin typeface="Times New Roman" panose="02020603050405020304" pitchFamily="18" charset="0"/>
                <a:cs typeface="Times New Roman" panose="02020603050405020304" pitchFamily="18" charset="0"/>
              </a:rPr>
              <a:t>BÀI GIẢNG ĐIỆN TỬ </a:t>
            </a:r>
          </a:p>
          <a:p>
            <a:pPr algn="ctr"/>
            <a:r>
              <a:rPr lang="en-US" sz="3600" b="1" dirty="0">
                <a:ln w="38100">
                  <a:noFill/>
                </a:ln>
                <a:solidFill>
                  <a:srgbClr val="FF0000"/>
                </a:solidFill>
                <a:latin typeface="Times New Roman" panose="02020603050405020304" pitchFamily="18" charset="0"/>
                <a:cs typeface="Times New Roman" panose="02020603050405020304" pitchFamily="18" charset="0"/>
              </a:rPr>
              <a:t>MÔN GIÁO DỤC CÔNG DÂN 9</a:t>
            </a:r>
          </a:p>
          <a:p>
            <a:pPr algn="ctr"/>
            <a:endParaRPr lang="en-US" b="1" dirty="0">
              <a:ln w="38100">
                <a:noFill/>
              </a:ln>
              <a:solidFill>
                <a:srgbClr val="FF0000"/>
              </a:solidFill>
              <a:latin typeface="Times New Roman" panose="02020603050405020304" pitchFamily="18" charset="0"/>
              <a:cs typeface="Times New Roman" panose="02020603050405020304" pitchFamily="18" charset="0"/>
            </a:endParaRPr>
          </a:p>
          <a:p>
            <a:pPr algn="ctr"/>
            <a:endParaRPr lang="en-VN"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8" y="239535"/>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5046674" y="3429000"/>
            <a:ext cx="2098651" cy="523220"/>
          </a:xfrm>
          <a:prstGeom prst="rect">
            <a:avLst/>
          </a:prstGeom>
          <a:noFill/>
        </p:spPr>
        <p:txBody>
          <a:bodyPr wrap="none" rtlCol="0">
            <a:spAutoFit/>
          </a:bodyPr>
          <a:lstStyle/>
          <a:p>
            <a:pPr algn="ct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7" y="852690"/>
            <a:ext cx="5302542" cy="553998"/>
          </a:xfrm>
          <a:prstGeom prst="rect">
            <a:avLst/>
          </a:prstGeom>
          <a:noFill/>
        </p:spPr>
        <p:txBody>
          <a:bodyPr wrap="none" rtlCol="0">
            <a:spAutoFit/>
          </a:bodyPr>
          <a:lstStyle/>
          <a:p>
            <a:r>
              <a:rPr lang="en-US" sz="3000" b="1" dirty="0">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Rectangle: Rounded Corners 1"/>
          <p:cNvSpPr/>
          <p:nvPr/>
        </p:nvSpPr>
        <p:spPr>
          <a:xfrm>
            <a:off x="2784763" y="40944"/>
            <a:ext cx="6888480" cy="8965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Gợi ý</a:t>
            </a:r>
            <a:endParaRPr lang="en-US" sz="4400" b="1" dirty="0">
              <a:solidFill>
                <a:srgbClr val="FF0000"/>
              </a:solidFill>
              <a:latin typeface="Times" panose="02020603050405020304" pitchFamily="18" charset="0"/>
              <a:ea typeface="Times New Roman" panose="02020603050405020304" pitchFamily="18" charset="0"/>
              <a:cs typeface="Times" panose="02020603050405020304" pitchFamily="18" charset="0"/>
            </a:endParaRPr>
          </a:p>
          <a:p>
            <a:r>
              <a:rPr lang="en-US" dirty="0">
                <a:solidFill>
                  <a:prstClr val="white"/>
                </a:solidFill>
                <a:latin typeface="Times" panose="02020603050405020304" pitchFamily="18" charset="0"/>
                <a:ea typeface="Times New Roman" panose="02020603050405020304" pitchFamily="18" charset="0"/>
                <a:cs typeface="Times" panose="02020603050405020304" pitchFamily="18" charset="0"/>
              </a:rPr>
              <a:t> </a:t>
            </a:r>
          </a:p>
        </p:txBody>
      </p:sp>
      <p:cxnSp>
        <p:nvCxnSpPr>
          <p:cNvPr id="7" name="Straight Arrow Connector 6"/>
          <p:cNvCxnSpPr/>
          <p:nvPr/>
        </p:nvCxnSpPr>
        <p:spPr>
          <a:xfrm>
            <a:off x="6348383" y="991509"/>
            <a:ext cx="3639820" cy="1225219"/>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p:cNvSpPr/>
          <p:nvPr/>
        </p:nvSpPr>
        <p:spPr>
          <a:xfrm>
            <a:off x="715587" y="2225436"/>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800" b="1" dirty="0">
              <a:solidFill>
                <a:srgbClr val="0000FF"/>
              </a:solidFill>
              <a:latin typeface="Times New Roman" panose="02020603050405020304" pitchFamily="18" charset="0"/>
              <a:cs typeface="Times New Roman" panose="02020603050405020304" pitchFamily="18" charset="0"/>
            </a:endParaRPr>
          </a:p>
          <a:p>
            <a:pPr algn="just"/>
            <a:r>
              <a:rPr lang="en-US" sz="2800" dirty="0">
                <a:solidFill>
                  <a:srgbClr val="0000FF"/>
                </a:solidFill>
                <a:latin typeface="Times New Roman" panose="02020603050405020304" pitchFamily="18" charset="0"/>
                <a:cs typeface="Times New Roman" panose="02020603050405020304" pitchFamily="18" charset="0"/>
              </a:rPr>
              <a:t>1.</a:t>
            </a:r>
            <a:r>
              <a:rPr lang="vi-VN" sz="2800" dirty="0">
                <a:solidFill>
                  <a:srgbClr val="0000FF"/>
                </a:solidFill>
                <a:latin typeface="Times New Roman" panose="02020603050405020304" pitchFamily="18" charset="0"/>
                <a:cs typeface="Times New Roman" panose="02020603050405020304" pitchFamily="18" charset="0"/>
              </a:rPr>
              <a:t> Em hãy nêu những việc làm của Bình Định vương Lê Lợi đối với quân Minh. </a:t>
            </a:r>
          </a:p>
          <a:p>
            <a:r>
              <a:rPr lang="en-US" sz="2800" b="1" dirty="0">
                <a:solidFill>
                  <a:srgbClr val="0000FF"/>
                </a:solidFill>
                <a:latin typeface="Times New Roman" panose="02020603050405020304" pitchFamily="18" charset="0"/>
                <a:cs typeface="Times New Roman" panose="02020603050405020304" pitchFamily="18" charset="0"/>
              </a:rPr>
              <a:t>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9" name="Rectangle: Rounded Corners 15"/>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r>
              <a:rPr lang="en-US" sz="2800" dirty="0">
                <a:solidFill>
                  <a:srgbClr val="0000FF"/>
                </a:solidFill>
                <a:latin typeface="Times" panose="02020603050405020304" pitchFamily="18" charset="0"/>
                <a:cs typeface="Times" panose="02020603050405020304" pitchFamily="18" charset="0"/>
              </a:rPr>
              <a:t>2</a:t>
            </a:r>
            <a:r>
              <a:rPr lang="en-US" sz="2800" b="1" dirty="0">
                <a:solidFill>
                  <a:srgbClr val="0000FF"/>
                </a:solidFill>
                <a:latin typeface="Times" panose="02020603050405020304" pitchFamily="18" charset="0"/>
                <a:cs typeface="Times" panose="02020603050405020304" pitchFamily="18" charset="0"/>
              </a:rPr>
              <a:t>.</a:t>
            </a:r>
            <a:r>
              <a:rPr lang="vi-VN" sz="2800" b="1" dirty="0">
                <a:solidFill>
                  <a:srgbClr val="0000FF"/>
                </a:solidFill>
                <a:latin typeface="Times" panose="02020603050405020304" pitchFamily="18" charset="0"/>
                <a:cs typeface="Times"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Những việc làm đó thể hiện truyền thống nào của dân tộc Việt Nam</a:t>
            </a:r>
            <a:r>
              <a:rPr lang="en-US" sz="2800" b="1" dirty="0">
                <a:solidFill>
                  <a:srgbClr val="0000FF"/>
                </a:solidFill>
                <a:latin typeface="Times" panose="02020603050405020304" pitchFamily="18" charset="0"/>
                <a:cs typeface="Times" panose="02020603050405020304" pitchFamily="18" charset="0"/>
              </a:rPr>
              <a:t>?</a:t>
            </a:r>
            <a:endParaRPr lang="en-US" sz="2400" b="1" dirty="0">
              <a:solidFill>
                <a:srgbClr val="0000FF"/>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1" name="Rectangle: Rounded Corners 23"/>
          <p:cNvSpPr/>
          <p:nvPr/>
        </p:nvSpPr>
        <p:spPr>
          <a:xfrm>
            <a:off x="509451" y="4629728"/>
            <a:ext cx="3886941" cy="21220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srgbClr val="0000FF"/>
                </a:solidFill>
                <a:latin typeface="Times New Roman" panose="02020603050405020304" pitchFamily="18" charset="0"/>
                <a:ea typeface="Times New Roman" panose="02020603050405020304" pitchFamily="18" charset="0"/>
              </a:rPr>
              <a:t>Bình Định vương Lê Lợi đã tha mạng sống cho quân Minh, còn cấp thêm thuyền, ngựa, lương thảo cho họ về nước</a:t>
            </a:r>
            <a:endParaRPr lang="en-US" sz="2400" b="1" dirty="0">
              <a:solidFill>
                <a:srgbClr val="0000FF"/>
              </a:solidFill>
              <a:latin typeface="Times New Roman" panose="02020603050405020304" pitchFamily="18" charset="0"/>
              <a:ea typeface="Times New Roman" panose="02020603050405020304" pitchFamily="18" charset="0"/>
            </a:endParaRPr>
          </a:p>
        </p:txBody>
      </p:sp>
      <p:sp>
        <p:nvSpPr>
          <p:cNvPr id="12" name="Rectangle: Rounded Corners 24"/>
          <p:cNvSpPr/>
          <p:nvPr/>
        </p:nvSpPr>
        <p:spPr>
          <a:xfrm>
            <a:off x="4537999" y="4629727"/>
            <a:ext cx="3546474" cy="21220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Những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việc</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làm</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đó</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thể</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hiện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truyền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thống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khoan</a:t>
            </a:r>
            <a:r>
              <a:rPr lang="en-US" sz="2400" b="1" dirty="0">
                <a:solidFill>
                  <a:srgbClr val="0000FF"/>
                </a:solidFill>
                <a:latin typeface="Times New Roman" panose="02020603050405020304" pitchFamily="18" charset="0"/>
                <a:ea typeface="Times New Roman" panose="02020603050405020304" pitchFamily="18" charset="0"/>
              </a:rPr>
              <a:t> dung </a:t>
            </a:r>
            <a:r>
              <a:rPr lang="en-US" sz="2400" b="1" dirty="0" err="1">
                <a:solidFill>
                  <a:srgbClr val="0000FF"/>
                </a:solidFill>
                <a:latin typeface="Times New Roman" panose="02020603050405020304" pitchFamily="18" charset="0"/>
                <a:ea typeface="Times New Roman" panose="02020603050405020304" pitchFamily="18" charset="0"/>
              </a:rPr>
              <a:t>của</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dân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tộc</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Việt</a:t>
            </a:r>
            <a:r>
              <a:rPr lang="en-US" sz="2400" b="1" dirty="0">
                <a:solidFill>
                  <a:srgbClr val="0000FF"/>
                </a:solidFill>
                <a:latin typeface="Times New Roman" panose="02020603050405020304" pitchFamily="18" charset="0"/>
                <a:ea typeface="Times New Roman" panose="02020603050405020304" pitchFamily="18" charset="0"/>
              </a:rPr>
              <a:t> Nam. </a:t>
            </a:r>
          </a:p>
        </p:txBody>
      </p:sp>
      <p:sp>
        <p:nvSpPr>
          <p:cNvPr id="13" name="Rectangle: Rounded Corners 25"/>
          <p:cNvSpPr/>
          <p:nvPr/>
        </p:nvSpPr>
        <p:spPr>
          <a:xfrm>
            <a:off x="8158768" y="4629727"/>
            <a:ext cx="4033232" cy="21220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00FF"/>
                </a:solidFill>
                <a:latin typeface="Times New Roman" panose="02020603050405020304" pitchFamily="18" charset="0"/>
                <a:ea typeface="Times New Roman" panose="02020603050405020304" pitchFamily="18" charset="0"/>
              </a:rPr>
              <a:t>Dập tắt mối chiến tranh cho đời sau, sử xanh ghi chép tiếng thơm muốn đời, khiến kẻ thù vừa xúc động vừa hổ thẹn đến rơi nước mắt". </a:t>
            </a:r>
            <a:endParaRPr lang="en-US" sz="2400" b="1" dirty="0">
              <a:solidFill>
                <a:srgbClr val="0000FF"/>
              </a:solidFill>
              <a:latin typeface="Times New Roman" panose="02020603050405020304" pitchFamily="18" charset="0"/>
              <a:ea typeface="Times New Roman" panose="02020603050405020304" pitchFamily="18" charset="0"/>
            </a:endParaRPr>
          </a:p>
        </p:txBody>
      </p:sp>
      <p:cxnSp>
        <p:nvCxnSpPr>
          <p:cNvPr id="14" name="Straight Arrow Connector 13"/>
          <p:cNvCxnSpPr/>
          <p:nvPr/>
        </p:nvCxnSpPr>
        <p:spPr>
          <a:xfrm flipH="1">
            <a:off x="2919384" y="947685"/>
            <a:ext cx="3340099" cy="1225219"/>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216303" y="991509"/>
            <a:ext cx="43180" cy="1316659"/>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r>
              <a:rPr lang="en-US" sz="2800" dirty="0">
                <a:solidFill>
                  <a:srgbClr val="0000FF"/>
                </a:solidFill>
                <a:latin typeface="Times" panose="02020603050405020304" pitchFamily="18" charset="0"/>
                <a:cs typeface="Times" panose="02020603050405020304" pitchFamily="18" charset="0"/>
              </a:rPr>
              <a:t>3</a:t>
            </a:r>
            <a:r>
              <a:rPr lang="en-US" sz="2800" dirty="0">
                <a:solidFill>
                  <a:prstClr val="black"/>
                </a:solidFill>
                <a:latin typeface="Times" panose="02020603050405020304" pitchFamily="18" charset="0"/>
                <a:cs typeface="Times"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ữ</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FF"/>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4352" y="40944"/>
            <a:ext cx="2098651" cy="584775"/>
          </a:xfrm>
          <a:prstGeom prst="rect">
            <a:avLst/>
          </a:prstGeom>
          <a:solidFill>
            <a:schemeClr val="bg1"/>
          </a:solidFill>
        </p:spPr>
        <p:txBody>
          <a:bodyPr wrap="none" rtlCol="0">
            <a:spAutoFit/>
          </a:bodyPr>
          <a:lstStyle/>
          <a:p>
            <a:r>
              <a:rPr lang="vi-VN" sz="3200" dirty="0">
                <a:solidFill>
                  <a:srgbClr val="7030A0"/>
                </a:solidFill>
                <a:latin typeface="+mj-lt"/>
              </a:rPr>
              <a:t>Thông tin 2</a:t>
            </a:r>
            <a:endParaRPr lang="en-US" sz="3200" dirty="0">
              <a:solidFill>
                <a:srgbClr val="7030A0"/>
              </a:solidFill>
              <a:latin typeface="+mj-lt"/>
            </a:endParaRPr>
          </a:p>
        </p:txBody>
      </p:sp>
      <p:sp>
        <p:nvSpPr>
          <p:cNvPr id="7" name="Rectangle: Rounded Corners 1"/>
          <p:cNvSpPr/>
          <p:nvPr/>
        </p:nvSpPr>
        <p:spPr>
          <a:xfrm>
            <a:off x="2772763" y="625719"/>
            <a:ext cx="6888480" cy="1509016"/>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PHIẾU BÀI TẬP</a:t>
            </a:r>
          </a:p>
          <a:p>
            <a:pPr algn="ctr"/>
            <a:r>
              <a:rPr lang="en-US" sz="4400" b="1" dirty="0">
                <a:solidFill>
                  <a:srgbClr val="FF0000"/>
                </a:solidFill>
                <a:latin typeface="Times" panose="02020603050405020304" pitchFamily="18" charset="0"/>
                <a:ea typeface="Times New Roman" panose="02020603050405020304" pitchFamily="18" charset="0"/>
                <a:cs typeface="Times" panose="02020603050405020304" pitchFamily="18" charset="0"/>
              </a:rPr>
              <a:t>(</a:t>
            </a:r>
            <a:r>
              <a:rPr lang="vi-VN" sz="4400" b="1" dirty="0">
                <a:solidFill>
                  <a:srgbClr val="FF0000"/>
                </a:solidFill>
                <a:latin typeface="Times" panose="02020603050405020304" pitchFamily="18" charset="0"/>
                <a:ea typeface="Times New Roman" panose="02020603050405020304" pitchFamily="18" charset="0"/>
                <a:cs typeface="Times" panose="02020603050405020304" pitchFamily="18" charset="0"/>
              </a:rPr>
              <a:t>Nhóm đôi</a:t>
            </a:r>
            <a:r>
              <a:rPr lang="en-US" sz="4400" b="1" dirty="0">
                <a:solidFill>
                  <a:srgbClr val="FF0000"/>
                </a:solidFill>
                <a:latin typeface="Times" panose="02020603050405020304" pitchFamily="18" charset="0"/>
                <a:ea typeface="Times New Roman" panose="02020603050405020304" pitchFamily="18" charset="0"/>
                <a:cs typeface="Times" panose="02020603050405020304" pitchFamily="18" charset="0"/>
              </a:rPr>
              <a:t>)</a:t>
            </a:r>
          </a:p>
          <a:p>
            <a:r>
              <a:rPr lang="en-US" dirty="0">
                <a:solidFill>
                  <a:prstClr val="white"/>
                </a:solidFill>
                <a:latin typeface="Times" panose="02020603050405020304" pitchFamily="18" charset="0"/>
                <a:ea typeface="Times New Roman" panose="02020603050405020304" pitchFamily="18" charset="0"/>
                <a:cs typeface="Times" panose="02020603050405020304" pitchFamily="18" charset="0"/>
              </a:rPr>
              <a:t> </a:t>
            </a:r>
          </a:p>
        </p:txBody>
      </p:sp>
      <p:graphicFrame>
        <p:nvGraphicFramePr>
          <p:cNvPr id="11" name="Table 10"/>
          <p:cNvGraphicFramePr>
            <a:graphicFrameLocks noGrp="1"/>
          </p:cNvGraphicFramePr>
          <p:nvPr/>
        </p:nvGraphicFramePr>
        <p:xfrm>
          <a:off x="441961" y="2418636"/>
          <a:ext cx="11597638" cy="4210764"/>
        </p:xfrm>
        <a:graphic>
          <a:graphicData uri="http://schemas.openxmlformats.org/drawingml/2006/table">
            <a:tbl>
              <a:tblPr firstRow="1" bandRow="1">
                <a:tableStyleId>{5C22544A-7EE6-4342-B048-85BDC9FD1C3A}</a:tableStyleId>
              </a:tblPr>
              <a:tblGrid>
                <a:gridCol w="5798819">
                  <a:extLst>
                    <a:ext uri="{9D8B030D-6E8A-4147-A177-3AD203B41FA5}">
                      <a16:colId xmlns:a16="http://schemas.microsoft.com/office/drawing/2014/main" val="20000"/>
                    </a:ext>
                  </a:extLst>
                </a:gridCol>
                <a:gridCol w="5798819">
                  <a:extLst>
                    <a:ext uri="{9D8B030D-6E8A-4147-A177-3AD203B41FA5}">
                      <a16:colId xmlns:a16="http://schemas.microsoft.com/office/drawing/2014/main" val="20001"/>
                    </a:ext>
                  </a:extLst>
                </a:gridCol>
              </a:tblGrid>
              <a:tr h="736884">
                <a:tc>
                  <a:txBody>
                    <a:bodyPr/>
                    <a:lstStyle/>
                    <a:p>
                      <a:pPr algn="ctr"/>
                      <a:r>
                        <a:rPr lang="vi-VN" sz="3600" dirty="0">
                          <a:solidFill>
                            <a:schemeClr val="accent2">
                              <a:lumMod val="50000"/>
                            </a:schemeClr>
                          </a:solidFill>
                          <a:latin typeface="+mj-lt"/>
                        </a:rPr>
                        <a:t>Câu</a:t>
                      </a:r>
                      <a:r>
                        <a:rPr lang="vi-VN" sz="3600" baseline="0" dirty="0">
                          <a:solidFill>
                            <a:schemeClr val="accent2">
                              <a:lumMod val="50000"/>
                            </a:schemeClr>
                          </a:solidFill>
                          <a:latin typeface="+mj-lt"/>
                        </a:rPr>
                        <a:t> hỏi</a:t>
                      </a:r>
                      <a:endParaRPr lang="en-US" sz="3600" dirty="0">
                        <a:solidFill>
                          <a:schemeClr val="accent2">
                            <a:lumMod val="50000"/>
                          </a:schemeClr>
                        </a:solidFill>
                        <a:latin typeface="+mj-lt"/>
                      </a:endParaRPr>
                    </a:p>
                  </a:txBody>
                  <a:tcPr>
                    <a:solidFill>
                      <a:schemeClr val="accent1">
                        <a:lumMod val="40000"/>
                        <a:lumOff val="60000"/>
                      </a:schemeClr>
                    </a:solidFill>
                  </a:tcPr>
                </a:tc>
                <a:tc>
                  <a:txBody>
                    <a:bodyPr/>
                    <a:lstStyle/>
                    <a:p>
                      <a:pPr algn="ctr"/>
                      <a:r>
                        <a:rPr lang="vi-VN" sz="3600" dirty="0">
                          <a:solidFill>
                            <a:schemeClr val="accent2">
                              <a:lumMod val="50000"/>
                            </a:schemeClr>
                          </a:solidFill>
                          <a:latin typeface="+mj-lt"/>
                        </a:rPr>
                        <a:t>Trả</a:t>
                      </a:r>
                      <a:r>
                        <a:rPr lang="vi-VN" sz="3600" baseline="0" dirty="0">
                          <a:solidFill>
                            <a:schemeClr val="accent2">
                              <a:lumMod val="50000"/>
                            </a:schemeClr>
                          </a:solidFill>
                          <a:latin typeface="+mj-lt"/>
                        </a:rPr>
                        <a:t> lời</a:t>
                      </a:r>
                      <a:endParaRPr lang="en-US" sz="3600" dirty="0">
                        <a:solidFill>
                          <a:schemeClr val="accent2">
                            <a:lumMod val="50000"/>
                          </a:schemeClr>
                        </a:solidFill>
                        <a:latin typeface="+mj-lt"/>
                      </a:endParaRPr>
                    </a:p>
                  </a:txBody>
                  <a:tcPr>
                    <a:solidFill>
                      <a:schemeClr val="accent1">
                        <a:lumMod val="40000"/>
                        <a:lumOff val="60000"/>
                      </a:schemeClr>
                    </a:solidFill>
                  </a:tcPr>
                </a:tc>
                <a:extLst>
                  <a:ext uri="{0D108BD9-81ED-4DB2-BD59-A6C34878D82A}">
                    <a16:rowId xmlns:a16="http://schemas.microsoft.com/office/drawing/2014/main" val="10000"/>
                  </a:ext>
                </a:extLst>
              </a:tr>
              <a:tr h="3473880">
                <a:tc>
                  <a:txBody>
                    <a:bodyPr/>
                    <a:lstStyle/>
                    <a:p>
                      <a:pPr algn="just"/>
                      <a:r>
                        <a:rPr lang="vi-VN"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Em</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hãy</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tìm</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những</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chi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tiết</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thể</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hiện</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lòng</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khoan</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dung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của</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Bác</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Hồ</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trong</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thông</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tin 2</a:t>
                      </a:r>
                      <a:r>
                        <a:rPr lang="vi-VN" sz="3600" kern="1200" noProof="0" dirty="0">
                          <a:solidFill>
                            <a:srgbClr val="0000FF"/>
                          </a:solidFill>
                          <a:latin typeface="Times New Roman" panose="02020603050405020304" pitchFamily="18" charset="0"/>
                          <a:ea typeface="+mn-ea"/>
                          <a:cs typeface="Times New Roman" panose="02020603050405020304" pitchFamily="18" charset="0"/>
                        </a:rPr>
                        <a:t>)</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và</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nêu</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ý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nghĩa</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của</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l</a:t>
                      </a:r>
                      <a:r>
                        <a:rPr lang="vi-VN" sz="3600" kern="1200" noProof="0" dirty="0">
                          <a:solidFill>
                            <a:srgbClr val="0000FF"/>
                          </a:solidFill>
                          <a:latin typeface="Times New Roman" panose="02020603050405020304" pitchFamily="18" charset="0"/>
                          <a:ea typeface="+mn-ea"/>
                          <a:cs typeface="Times New Roman" panose="02020603050405020304" pitchFamily="18" charset="0"/>
                        </a:rPr>
                        <a:t>ò</a:t>
                      </a:r>
                      <a:r>
                        <a:rPr lang="en-US" sz="3600" kern="1200" noProof="0" dirty="0">
                          <a:solidFill>
                            <a:srgbClr val="0000FF"/>
                          </a:solidFill>
                          <a:latin typeface="Times New Roman" panose="02020603050405020304" pitchFamily="18" charset="0"/>
                          <a:ea typeface="+mn-ea"/>
                          <a:cs typeface="Times New Roman" panose="02020603050405020304" pitchFamily="18" charset="0"/>
                        </a:rPr>
                        <a:t>ng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khoan</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dung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đó</a:t>
                      </a:r>
                      <a:r>
                        <a:rPr lang="en-US" sz="3600" kern="1200" noProof="0" dirty="0">
                          <a:solidFill>
                            <a:srgbClr val="0000FF"/>
                          </a:solidFill>
                          <a:latin typeface="Times New Roman" panose="02020603050405020304" pitchFamily="18" charset="0"/>
                          <a:ea typeface="+mn-ea"/>
                          <a:cs typeface="Times New Roman" panose="02020603050405020304" pitchFamily="18" charset="0"/>
                        </a:rPr>
                        <a:t>.</a:t>
                      </a:r>
                      <a:endParaRPr lang="en-US" sz="3600" kern="1200" dirty="0">
                        <a:solidFill>
                          <a:srgbClr val="0000FF"/>
                        </a:solidFill>
                        <a:latin typeface="Times New Roman" panose="02020603050405020304" pitchFamily="18" charset="0"/>
                        <a:ea typeface="+mn-ea"/>
                        <a:cs typeface="Times New Roman" panose="02020603050405020304" pitchFamily="18" charset="0"/>
                      </a:endParaRPr>
                    </a:p>
                  </a:txBody>
                  <a:tcPr>
                    <a:solidFill>
                      <a:schemeClr val="accent6">
                        <a:lumMod val="40000"/>
                        <a:lumOff val="60000"/>
                      </a:schemeClr>
                    </a:solidFill>
                  </a:tcPr>
                </a:tc>
                <a:tc>
                  <a:txBody>
                    <a:bodyPr/>
                    <a:lstStyle/>
                    <a:p>
                      <a:r>
                        <a:rPr kumimoji="0" lang="vi-VN" sz="1800" b="1" i="0" u="none" strike="noStrike" kern="1200" cap="none" spc="0" normalizeH="0" baseline="0" noProof="0" dirty="0">
                          <a:ln>
                            <a:noFill/>
                          </a:ln>
                          <a:solidFill>
                            <a:srgbClr val="7030A0"/>
                          </a:solidFill>
                          <a:effectLst/>
                          <a:uLnTx/>
                          <a:uFillTx/>
                          <a:latin typeface="+mn-lt"/>
                          <a:ea typeface="+mn-ea"/>
                          <a:cs typeface="+mn-cs"/>
                        </a:rPr>
                        <a:t>.</a:t>
                      </a:r>
                      <a:r>
                        <a:rPr kumimoji="0" lang="vi-VN" sz="3600" b="0" i="0" u="none" strike="noStrike" kern="1200" cap="none" spc="0" normalizeH="0" baseline="0" noProof="0" dirty="0">
                          <a:ln>
                            <a:noFill/>
                          </a:ln>
                          <a:solidFill>
                            <a:srgbClr val="7030A0"/>
                          </a:solidFill>
                          <a:effectLst/>
                          <a:uLnTx/>
                          <a:uFillTx/>
                          <a:latin typeface="+mj-lt"/>
                          <a:ea typeface="+mn-ea"/>
                          <a:cs typeface="+mn-cs"/>
                        </a:rPr>
                        <a:t>.....................................................................................................................................</a:t>
                      </a:r>
                      <a:r>
                        <a:rPr lang="vi-VN" sz="3600" b="0" dirty="0">
                          <a:solidFill>
                            <a:srgbClr val="7030A0"/>
                          </a:solidFill>
                          <a:latin typeface="+mj-lt"/>
                        </a:rPr>
                        <a:t>..............................................................</a:t>
                      </a:r>
                    </a:p>
                    <a:p>
                      <a:r>
                        <a:rPr lang="vi-VN" sz="3600" b="0" dirty="0">
                          <a:solidFill>
                            <a:srgbClr val="7030A0"/>
                          </a:solidFill>
                          <a:latin typeface="+mj-lt"/>
                        </a:rPr>
                        <a:t>.................................................</a:t>
                      </a:r>
                      <a:endParaRPr lang="en-US" dirty="0"/>
                    </a:p>
                  </a:txBody>
                  <a:tcPr>
                    <a:solidFill>
                      <a:srgbClr val="FFC000"/>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4352" y="40944"/>
            <a:ext cx="2098651" cy="584775"/>
          </a:xfrm>
          <a:prstGeom prst="rect">
            <a:avLst/>
          </a:prstGeom>
          <a:solidFill>
            <a:schemeClr val="bg1"/>
          </a:solidFill>
        </p:spPr>
        <p:txBody>
          <a:bodyPr wrap="none" rtlCol="0">
            <a:spAutoFit/>
          </a:bodyPr>
          <a:lstStyle/>
          <a:p>
            <a:r>
              <a:rPr lang="vi-VN" sz="3200" dirty="0">
                <a:solidFill>
                  <a:srgbClr val="7030A0"/>
                </a:solidFill>
                <a:latin typeface="+mj-lt"/>
              </a:rPr>
              <a:t>Thông tin 2</a:t>
            </a:r>
            <a:endParaRPr lang="en-US" sz="3200" dirty="0">
              <a:solidFill>
                <a:srgbClr val="7030A0"/>
              </a:solidFill>
              <a:latin typeface="+mj-lt"/>
            </a:endParaRPr>
          </a:p>
        </p:txBody>
      </p:sp>
      <p:sp>
        <p:nvSpPr>
          <p:cNvPr id="7" name="Rectangle: Rounded Corners 1"/>
          <p:cNvSpPr/>
          <p:nvPr/>
        </p:nvSpPr>
        <p:spPr>
          <a:xfrm>
            <a:off x="2534557" y="-164122"/>
            <a:ext cx="6888480" cy="1219199"/>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solidFill>
                <a:srgbClr val="FF0000"/>
              </a:solidFill>
              <a:latin typeface="Times" panose="02020603050405020304" pitchFamily="18" charset="0"/>
              <a:ea typeface="Times New Roman" panose="02020603050405020304" pitchFamily="18" charset="0"/>
              <a:cs typeface="Times" panose="02020603050405020304" pitchFamily="18" charset="0"/>
            </a:endParaRPr>
          </a:p>
          <a:p>
            <a:pPr algn="ctr"/>
            <a:r>
              <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PHIẾU BÀI TẬP</a:t>
            </a:r>
          </a:p>
          <a:p>
            <a:pPr algn="ctr"/>
            <a:r>
              <a:rPr lang="en-US" sz="4400" b="1" dirty="0">
                <a:solidFill>
                  <a:srgbClr val="FF0000"/>
                </a:solidFill>
                <a:latin typeface="Times" panose="02020603050405020304" pitchFamily="18" charset="0"/>
                <a:ea typeface="Times New Roman" panose="02020603050405020304" pitchFamily="18" charset="0"/>
                <a:cs typeface="Times" panose="02020603050405020304" pitchFamily="18" charset="0"/>
              </a:rPr>
              <a:t>(</a:t>
            </a:r>
            <a:r>
              <a:rPr lang="vi-VN" sz="4400" b="1" dirty="0">
                <a:solidFill>
                  <a:srgbClr val="FF0000"/>
                </a:solidFill>
                <a:latin typeface="Times" panose="02020603050405020304" pitchFamily="18" charset="0"/>
                <a:ea typeface="Times New Roman" panose="02020603050405020304" pitchFamily="18" charset="0"/>
                <a:cs typeface="Times" panose="02020603050405020304" pitchFamily="18" charset="0"/>
              </a:rPr>
              <a:t>Nhóm đôi</a:t>
            </a:r>
            <a:r>
              <a:rPr lang="en-US" sz="4400" b="1" dirty="0">
                <a:solidFill>
                  <a:srgbClr val="FF0000"/>
                </a:solidFill>
                <a:latin typeface="Times" panose="02020603050405020304" pitchFamily="18" charset="0"/>
                <a:ea typeface="Times New Roman" panose="02020603050405020304" pitchFamily="18" charset="0"/>
                <a:cs typeface="Times" panose="02020603050405020304" pitchFamily="18" charset="0"/>
              </a:rPr>
              <a:t>)</a:t>
            </a:r>
          </a:p>
          <a:p>
            <a:r>
              <a:rPr lang="en-US" dirty="0">
                <a:solidFill>
                  <a:prstClr val="white"/>
                </a:solidFill>
                <a:latin typeface="Times" panose="02020603050405020304" pitchFamily="18" charset="0"/>
                <a:ea typeface="Times New Roman" panose="02020603050405020304" pitchFamily="18" charset="0"/>
                <a:cs typeface="Times" panose="02020603050405020304" pitchFamily="18" charset="0"/>
              </a:rPr>
              <a:t> </a:t>
            </a:r>
          </a:p>
        </p:txBody>
      </p:sp>
      <p:graphicFrame>
        <p:nvGraphicFramePr>
          <p:cNvPr id="11" name="Table 10"/>
          <p:cNvGraphicFramePr>
            <a:graphicFrameLocks noGrp="1"/>
          </p:cNvGraphicFramePr>
          <p:nvPr/>
        </p:nvGraphicFramePr>
        <p:xfrm>
          <a:off x="153073" y="1432560"/>
          <a:ext cx="11945143" cy="5425440"/>
        </p:xfrm>
        <a:graphic>
          <a:graphicData uri="http://schemas.openxmlformats.org/drawingml/2006/table">
            <a:tbl>
              <a:tblPr firstRow="1" bandRow="1">
                <a:tableStyleId>{5C22544A-7EE6-4342-B048-85BDC9FD1C3A}</a:tableStyleId>
              </a:tblPr>
              <a:tblGrid>
                <a:gridCol w="2707331">
                  <a:extLst>
                    <a:ext uri="{9D8B030D-6E8A-4147-A177-3AD203B41FA5}">
                      <a16:colId xmlns:a16="http://schemas.microsoft.com/office/drawing/2014/main" val="20000"/>
                    </a:ext>
                  </a:extLst>
                </a:gridCol>
                <a:gridCol w="9237812">
                  <a:extLst>
                    <a:ext uri="{9D8B030D-6E8A-4147-A177-3AD203B41FA5}">
                      <a16:colId xmlns:a16="http://schemas.microsoft.com/office/drawing/2014/main" val="20001"/>
                    </a:ext>
                  </a:extLst>
                </a:gridCol>
              </a:tblGrid>
              <a:tr h="588520">
                <a:tc>
                  <a:txBody>
                    <a:bodyPr/>
                    <a:lstStyle/>
                    <a:p>
                      <a:pPr algn="ctr"/>
                      <a:r>
                        <a:rPr lang="vi-VN" sz="3600" dirty="0">
                          <a:solidFill>
                            <a:schemeClr val="accent2">
                              <a:lumMod val="50000"/>
                            </a:schemeClr>
                          </a:solidFill>
                          <a:latin typeface="+mj-lt"/>
                        </a:rPr>
                        <a:t>Câu</a:t>
                      </a:r>
                      <a:r>
                        <a:rPr lang="vi-VN" sz="3600" baseline="0" dirty="0">
                          <a:solidFill>
                            <a:schemeClr val="accent2">
                              <a:lumMod val="50000"/>
                            </a:schemeClr>
                          </a:solidFill>
                          <a:latin typeface="+mj-lt"/>
                        </a:rPr>
                        <a:t> hỏi</a:t>
                      </a:r>
                      <a:endParaRPr lang="en-US" sz="3600" dirty="0">
                        <a:solidFill>
                          <a:schemeClr val="accent2">
                            <a:lumMod val="50000"/>
                          </a:schemeClr>
                        </a:solidFill>
                        <a:latin typeface="+mj-lt"/>
                      </a:endParaRPr>
                    </a:p>
                  </a:txBody>
                  <a:tcPr>
                    <a:solidFill>
                      <a:schemeClr val="accent1">
                        <a:lumMod val="40000"/>
                        <a:lumOff val="60000"/>
                      </a:schemeClr>
                    </a:solidFill>
                  </a:tcPr>
                </a:tc>
                <a:tc>
                  <a:txBody>
                    <a:bodyPr/>
                    <a:lstStyle/>
                    <a:p>
                      <a:pPr algn="ctr"/>
                      <a:r>
                        <a:rPr lang="vi-VN" sz="3600" dirty="0">
                          <a:solidFill>
                            <a:schemeClr val="accent2">
                              <a:lumMod val="50000"/>
                            </a:schemeClr>
                          </a:solidFill>
                          <a:latin typeface="+mj-lt"/>
                        </a:rPr>
                        <a:t>Trả</a:t>
                      </a:r>
                      <a:r>
                        <a:rPr lang="vi-VN" sz="3600" baseline="0" dirty="0">
                          <a:solidFill>
                            <a:schemeClr val="accent2">
                              <a:lumMod val="50000"/>
                            </a:schemeClr>
                          </a:solidFill>
                          <a:latin typeface="+mj-lt"/>
                        </a:rPr>
                        <a:t> lời</a:t>
                      </a:r>
                      <a:endParaRPr lang="en-US" sz="3600" dirty="0">
                        <a:solidFill>
                          <a:schemeClr val="accent2">
                            <a:lumMod val="50000"/>
                          </a:schemeClr>
                        </a:solidFill>
                        <a:latin typeface="+mj-lt"/>
                      </a:endParaRPr>
                    </a:p>
                  </a:txBody>
                  <a:tcPr>
                    <a:solidFill>
                      <a:schemeClr val="accent1">
                        <a:lumMod val="40000"/>
                        <a:lumOff val="60000"/>
                      </a:schemeClr>
                    </a:solidFill>
                  </a:tcPr>
                </a:tc>
                <a:extLst>
                  <a:ext uri="{0D108BD9-81ED-4DB2-BD59-A6C34878D82A}">
                    <a16:rowId xmlns:a16="http://schemas.microsoft.com/office/drawing/2014/main" val="10000"/>
                  </a:ext>
                </a:extLst>
              </a:tr>
              <a:tr h="4007541">
                <a:tc>
                  <a:txBody>
                    <a:bodyPr/>
                    <a:lstStyle/>
                    <a:p>
                      <a:pPr algn="just"/>
                      <a:r>
                        <a:rPr kumimoji="0" lang="vi-VN" sz="3200" b="0" i="0" u="none" strike="noStrike" kern="1200" cap="none" spc="0" normalizeH="0" baseline="0" noProof="0" dirty="0">
                          <a:ln>
                            <a:noFill/>
                          </a:ln>
                          <a:solidFill>
                            <a:srgbClr val="0000FF"/>
                          </a:solidFill>
                          <a:effectLst/>
                          <a:uLnTx/>
                          <a:uFillTx/>
                          <a:latin typeface="+mj-lt"/>
                          <a:ea typeface="+mn-ea"/>
                          <a:cs typeface="+mn-cs"/>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Em</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hãy</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tìm</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những</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chi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tiết</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thể</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hiện</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lòng</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khoan</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dung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Bác</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Hồ</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thông</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tin 2</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và</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nêu</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ý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nghĩa</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l</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ò</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ng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khoan</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dung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đó</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vi-VN" sz="2800" b="1" kern="1200" dirty="0">
                          <a:solidFill>
                            <a:schemeClr val="dk1"/>
                          </a:solidFill>
                          <a:effectLst/>
                          <a:latin typeface="+mj-lt"/>
                          <a:ea typeface="+mn-ea"/>
                          <a:cs typeface="+mn-cs"/>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Tinh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thần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khoan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dung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Bác</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Hồ</a:t>
                      </a:r>
                      <a:r>
                        <a:rPr lang="vi-VN" sz="2800" b="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2800" kern="1200" dirty="0">
                          <a:solidFill>
                            <a:schemeClr val="dk1"/>
                          </a:solidFill>
                          <a:effectLst/>
                          <a:latin typeface="+mj-lt"/>
                          <a:ea typeface="+mn-ea"/>
                          <a:cs typeface="+mn-cs"/>
                        </a:rPr>
                        <a:t> </a:t>
                      </a:r>
                      <a:r>
                        <a:rPr lang="vi-VN" sz="2800" b="0" kern="1200" baseline="0" dirty="0">
                          <a:solidFill>
                            <a:schemeClr val="dk1"/>
                          </a:solidFill>
                          <a:effectLst/>
                          <a:latin typeface="+mj-lt"/>
                          <a:ea typeface="+mn-ea"/>
                          <a:cs typeface="+mn-cs"/>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Đối</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với</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đồng</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bào</a:t>
                      </a:r>
                      <a:r>
                        <a:rPr lang="vi-VN" sz="2800" b="0" kern="1200" baseline="0" dirty="0">
                          <a:solidFill>
                            <a:schemeClr val="dk1"/>
                          </a:solidFill>
                          <a:effectLst/>
                          <a:latin typeface="+mj-lt"/>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yêu</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thương</a:t>
                      </a:r>
                      <a:r>
                        <a:rPr lang="vi-VN" sz="2800" b="0" kern="1200" baseline="0" dirty="0">
                          <a:solidFill>
                            <a:schemeClr val="dk1"/>
                          </a:solidFill>
                          <a:effectLst/>
                          <a:latin typeface="Times New Roman" panose="02020603050405020304" pitchFamily="18" charset="0"/>
                          <a:ea typeface="+mn-ea"/>
                          <a:cs typeface="Times New Roman" panose="02020603050405020304" pitchFamily="18" charset="0"/>
                        </a:rPr>
                        <a:t>,</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rộng</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lượng</a:t>
                      </a:r>
                      <a:r>
                        <a:rPr lang="vi-VN" sz="2800" b="0" kern="1200" baseline="0" dirty="0">
                          <a:solidFill>
                            <a:schemeClr val="dk1"/>
                          </a:solidFill>
                          <a:effectLst/>
                          <a:latin typeface="Times New Roman" panose="02020603050405020304" pitchFamily="18" charset="0"/>
                          <a:ea typeface="+mn-ea"/>
                          <a:cs typeface="Times New Roman" panose="02020603050405020304" pitchFamily="18" charset="0"/>
                        </a:rPr>
                        <a:t>,</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tôn</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trọng</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niềm</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tin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vào</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phần</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tốt</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đẹp</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phần</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thiện</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vi-VN" sz="2800" b="0" kern="1200" baseline="0" dirty="0">
                          <a:solidFill>
                            <a:schemeClr val="dk1"/>
                          </a:solidFill>
                          <a:effectLst/>
                          <a:latin typeface="+mj-lt"/>
                          <a:ea typeface="+mn-ea"/>
                          <a:cs typeface="+mn-cs"/>
                        </a:rPr>
                        <a:t>của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mỗi</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con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lấy</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tình</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thân</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ái</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để</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cảm</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hóa</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đ</a:t>
                      </a:r>
                      <a:r>
                        <a:rPr lang="vi-VN" sz="2800" b="0" kern="1200" baseline="0" dirty="0">
                          <a:solidFill>
                            <a:schemeClr val="dk1"/>
                          </a:solidFill>
                          <a:effectLst/>
                          <a:latin typeface="Times New Roman" panose="02020603050405020304" pitchFamily="18" charset="0"/>
                          <a:ea typeface="+mn-ea"/>
                          <a:cs typeface="Times New Roman" panose="02020603050405020304" pitchFamily="18" charset="0"/>
                        </a:rPr>
                        <a:t>ồ</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ng b</a:t>
                      </a:r>
                      <a:r>
                        <a:rPr lang="vi-VN" sz="2800" b="0" kern="1200" baseline="0" dirty="0">
                          <a:solidFill>
                            <a:schemeClr val="dk1"/>
                          </a:solidFill>
                          <a:effectLst/>
                          <a:latin typeface="Times New Roman" panose="02020603050405020304" pitchFamily="18" charset="0"/>
                          <a:ea typeface="+mn-ea"/>
                          <a:cs typeface="Times New Roman" panose="02020603050405020304" pitchFamily="18" charset="0"/>
                        </a:rPr>
                        <a:t>à</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o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lạc</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lối</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lầm</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đường</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p>
                    <a:p>
                      <a:pPr algn="just"/>
                      <a:r>
                        <a:rPr lang="vi-VN" sz="2800" b="0" kern="1200" baseline="0" dirty="0">
                          <a:solidFill>
                            <a:schemeClr val="dk1"/>
                          </a:solidFill>
                          <a:effectLst/>
                          <a:latin typeface="Times New Roman" panose="02020603050405020304" pitchFamily="18" charset="0"/>
                          <a:ea typeface="+mn-ea"/>
                          <a:cs typeface="Times New Roman" panose="02020603050405020304" pitchFamily="18" charset="0"/>
                        </a:rPr>
                        <a:t>+</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Đối</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với</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tù</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binh</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chiến</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tranh</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khoan</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hồng</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rộng</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lượng</a:t>
                      </a:r>
                      <a:r>
                        <a:rPr lang="en-US" sz="2800" b="0" kern="1200" baseline="0" dirty="0">
                          <a:solidFill>
                            <a:schemeClr val="dk1"/>
                          </a:solidFill>
                          <a:effectLst/>
                          <a:latin typeface="+mj-lt"/>
                          <a:ea typeface="+mn-ea"/>
                          <a:cs typeface="+mn-cs"/>
                        </a:rPr>
                        <a:t> </a:t>
                      </a:r>
                      <a:endParaRPr lang="vi-VN" sz="2800" b="0" kern="1200" baseline="0" dirty="0">
                        <a:solidFill>
                          <a:schemeClr val="dk1"/>
                        </a:solidFill>
                        <a:effectLst/>
                        <a:latin typeface="+mj-lt"/>
                        <a:ea typeface="+mn-ea"/>
                        <a:cs typeface="+mn-cs"/>
                      </a:endParaRPr>
                    </a:p>
                    <a:p>
                      <a:pPr marL="285750" indent="-285750">
                        <a:buFontTx/>
                        <a:buChar char="-"/>
                      </a:pPr>
                      <a:r>
                        <a:rPr lang="vi-VN" sz="2800" b="1" kern="1200" baseline="0" dirty="0">
                          <a:solidFill>
                            <a:schemeClr val="dk1"/>
                          </a:solidFill>
                          <a:effectLst/>
                          <a:latin typeface="+mj-lt"/>
                          <a:ea typeface="+mn-ea"/>
                          <a:cs typeface="+mn-cs"/>
                        </a:rPr>
                        <a:t>Ý nghĩa</a:t>
                      </a:r>
                      <a:r>
                        <a:rPr lang="vi-VN" sz="2800" b="0" kern="1200" baseline="0" dirty="0">
                          <a:solidFill>
                            <a:schemeClr val="dk1"/>
                          </a:solidFill>
                          <a:effectLst/>
                          <a:latin typeface="+mj-lt"/>
                          <a:ea typeface="+mn-ea"/>
                          <a:cs typeface="+mn-cs"/>
                        </a:rPr>
                        <a:t>: </a:t>
                      </a:r>
                    </a:p>
                    <a:p>
                      <a:pPr marL="0" indent="0" algn="just">
                        <a:buFontTx/>
                        <a:buNone/>
                      </a:pPr>
                      <a:r>
                        <a:rPr lang="vi-VN" sz="2800" b="0" kern="1200" baseline="0" dirty="0">
                          <a:solidFill>
                            <a:schemeClr val="dk1"/>
                          </a:solidFill>
                          <a:effectLst/>
                          <a:latin typeface="+mj-lt"/>
                          <a:ea typeface="+mn-ea"/>
                          <a:cs typeface="+mn-cs"/>
                        </a:rPr>
                        <a:t>+ Góp phần tăng cường tinh thần đoàn kết dân tộc.</a:t>
                      </a:r>
                    </a:p>
                    <a:p>
                      <a:pPr marL="0" indent="0" algn="just">
                        <a:buFontTx/>
                        <a:buNone/>
                      </a:pPr>
                      <a:r>
                        <a:rPr lang="vi-VN" sz="2800" b="0" kern="1200" baseline="0" dirty="0">
                          <a:solidFill>
                            <a:schemeClr val="dk1"/>
                          </a:solidFill>
                          <a:effectLst/>
                          <a:latin typeface="+mj-lt"/>
                          <a:ea typeface="+mn-ea"/>
                          <a:cs typeface="+mn-cs"/>
                        </a:rPr>
                        <a:t>+ Thể hiện tinh thần nhân đạo, khoan dung và thiện chí hòa bình của nhân dân Việt Nam; qua đó, tranh thủ được sự ủng hộ của các lực lượng yêu chuộng hòa bình, tiến bộ trên thế giới cho cách mạng Việt Nam.</a:t>
                      </a:r>
                    </a:p>
                  </a:txBody>
                  <a:tcPr>
                    <a:solidFill>
                      <a:srgbClr val="FFC000"/>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20842" y="1411705"/>
            <a:ext cx="4347411" cy="3866148"/>
          </a:xfrm>
          <a:prstGeom prst="rect">
            <a:avLst/>
          </a:prstGeom>
        </p:spPr>
      </p:pic>
      <p:sp>
        <p:nvSpPr>
          <p:cNvPr id="6" name="Rectangle 5"/>
          <p:cNvSpPr/>
          <p:nvPr/>
        </p:nvSpPr>
        <p:spPr>
          <a:xfrm>
            <a:off x="5005135" y="1636619"/>
            <a:ext cx="5277853" cy="3416320"/>
          </a:xfrm>
          <a:prstGeom prst="rect">
            <a:avLst/>
          </a:prstGeom>
        </p:spPr>
        <p:txBody>
          <a:bodyPr wrap="square">
            <a:spAutoFit/>
          </a:bodyPr>
          <a:lstStyle/>
          <a:p>
            <a:pPr algn="just"/>
            <a:r>
              <a:rPr lang="en-US" sz="3600" b="1" dirty="0" err="1">
                <a:solidFill>
                  <a:schemeClr val="accent1">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1">
                    <a:lumMod val="75000"/>
                  </a:schemeClr>
                </a:solidFill>
                <a:latin typeface="Times New Roman" panose="02020603050405020304" pitchFamily="18" charset="0"/>
                <a:cs typeface="Times New Roman" panose="02020603050405020304" pitchFamily="18" charset="0"/>
              </a:rPr>
              <a:t> 1</a:t>
            </a:r>
            <a:r>
              <a:rPr lang="en-US" sz="3600" dirty="0">
                <a:solidFill>
                  <a:schemeClr val="accent1">
                    <a:lumMod val="75000"/>
                  </a:schemeClr>
                </a:solidFill>
                <a:latin typeface="Times New Roman" panose="02020603050405020304" pitchFamily="18" charset="0"/>
                <a:cs typeface="Times New Roman" panose="02020603050405020304" pitchFamily="18" charset="0"/>
              </a:rPr>
              <a:t>. Theo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em</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thế</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nào</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là</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lòng</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khoan</a:t>
            </a:r>
            <a:r>
              <a:rPr lang="en-US" sz="3600" dirty="0">
                <a:solidFill>
                  <a:schemeClr val="accent1">
                    <a:lumMod val="75000"/>
                  </a:schemeClr>
                </a:solidFill>
                <a:latin typeface="Times New Roman" panose="02020603050405020304" pitchFamily="18" charset="0"/>
                <a:cs typeface="Times New Roman" panose="02020603050405020304" pitchFamily="18" charset="0"/>
              </a:rPr>
              <a:t> dung? </a:t>
            </a:r>
          </a:p>
          <a:p>
            <a:pPr algn="just"/>
            <a:r>
              <a:rPr lang="en-US" sz="3600" b="1" dirty="0" err="1">
                <a:solidFill>
                  <a:schemeClr val="accent1">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1">
                    <a:lumMod val="75000"/>
                  </a:schemeClr>
                </a:solidFill>
                <a:latin typeface="Times New Roman" panose="02020603050405020304" pitchFamily="18" charset="0"/>
                <a:cs typeface="Times New Roman" panose="02020603050405020304" pitchFamily="18" charset="0"/>
              </a:rPr>
              <a:t> 2</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Hãy</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nêu</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biểu</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hiện</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và</a:t>
            </a:r>
            <a:r>
              <a:rPr lang="en-US" sz="3600" dirty="0">
                <a:solidFill>
                  <a:schemeClr val="accent1">
                    <a:lumMod val="75000"/>
                  </a:schemeClr>
                </a:solidFill>
                <a:latin typeface="Times New Roman" panose="02020603050405020304" pitchFamily="18" charset="0"/>
                <a:cs typeface="Times New Roman" panose="02020603050405020304" pitchFamily="18" charset="0"/>
              </a:rPr>
              <a:t> ý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nghĩa</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lòng</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khoan</a:t>
            </a:r>
            <a:r>
              <a:rPr lang="en-US" sz="3600" dirty="0">
                <a:solidFill>
                  <a:schemeClr val="accent1">
                    <a:lumMod val="75000"/>
                  </a:schemeClr>
                </a:solidFill>
                <a:latin typeface="Times New Roman" panose="02020603050405020304" pitchFamily="18" charset="0"/>
                <a:cs typeface="Times New Roman" panose="02020603050405020304" pitchFamily="18" charset="0"/>
              </a:rPr>
              <a:t> dung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cuộc</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sống</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p>
        </p:txBody>
      </p:sp>
      <p:sp>
        <p:nvSpPr>
          <p:cNvPr id="7" name="Rectangle: Rounded Corners 1"/>
          <p:cNvSpPr/>
          <p:nvPr/>
        </p:nvSpPr>
        <p:spPr>
          <a:xfrm>
            <a:off x="3702421" y="222807"/>
            <a:ext cx="4764601" cy="97955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THẢO LUẬN NHÓM</a:t>
            </a:r>
            <a:endParaRPr lang="en-US" sz="4400" b="1" dirty="0">
              <a:solidFill>
                <a:srgbClr val="FF0000"/>
              </a:solidFill>
              <a:latin typeface="Times" panose="02020603050405020304" pitchFamily="18" charset="0"/>
              <a:ea typeface="Times New Roman" panose="02020603050405020304" pitchFamily="18" charset="0"/>
              <a:cs typeface="Times" panose="02020603050405020304" pitchFamily="18" charset="0"/>
            </a:endParaRPr>
          </a:p>
          <a:p>
            <a:r>
              <a:rPr lang="en-US" dirty="0">
                <a:solidFill>
                  <a:prstClr val="white"/>
                </a:solidFill>
                <a:latin typeface="Times" panose="02020603050405020304" pitchFamily="18" charset="0"/>
                <a:ea typeface="Times New Roman" panose="02020603050405020304" pitchFamily="18" charset="0"/>
                <a:cs typeface="Times"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5" name="Diagram 4"/>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iamond 5"/>
          <p:cNvSpPr/>
          <p:nvPr/>
        </p:nvSpPr>
        <p:spPr>
          <a:xfrm>
            <a:off x="224589" y="581860"/>
            <a:ext cx="2005264" cy="1581596"/>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Khái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niệm</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7" name="Diamond 6"/>
          <p:cNvSpPr/>
          <p:nvPr/>
        </p:nvSpPr>
        <p:spPr>
          <a:xfrm>
            <a:off x="216569" y="2418682"/>
            <a:ext cx="2005264" cy="1581596"/>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Biểu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8" name="Diamond 7"/>
          <p:cNvSpPr/>
          <p:nvPr/>
        </p:nvSpPr>
        <p:spPr>
          <a:xfrm>
            <a:off x="216569" y="4359778"/>
            <a:ext cx="2141620" cy="1581596"/>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Ý</a:t>
            </a:r>
            <a:endParaRPr lang="vi-VN" sz="2800" b="1" dirty="0">
              <a:solidFill>
                <a:srgbClr val="FF0000"/>
              </a:solidFill>
              <a:latin typeface="Times New Roman" panose="02020603050405020304" pitchFamily="18" charset="0"/>
              <a:cs typeface="Times New Roman" panose="02020603050405020304" pitchFamily="18" charset="0"/>
            </a:endParaRPr>
          </a:p>
          <a:p>
            <a:pPr algn="ctr"/>
            <a:r>
              <a:rPr lang="en-US" sz="2800" b="1" dirty="0" err="1">
                <a:solidFill>
                  <a:srgbClr val="FF0000"/>
                </a:solidFill>
                <a:latin typeface="Times New Roman" panose="02020603050405020304" pitchFamily="18" charset="0"/>
                <a:cs typeface="Times New Roman" panose="02020603050405020304" pitchFamily="18" charset="0"/>
              </a:rPr>
              <a:t>nghĩa</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3515058" y="2020793"/>
            <a:ext cx="5026292" cy="1320165"/>
          </a:xfrm>
          <a:prstGeom prst="rect">
            <a:avLst/>
          </a:prstGeom>
        </p:spPr>
        <p:txBody>
          <a:bodyPr wrap="square">
            <a:spAutoFit/>
          </a:bodyPr>
          <a:lstStyle/>
          <a:p>
            <a:pPr algn="just">
              <a:lnSpc>
                <a:spcPct val="107000"/>
              </a:lnSpc>
              <a:spcAft>
                <a:spcPts val="0"/>
              </a:spcAft>
            </a:pPr>
            <a:r>
              <a:rPr lang="en-US" sz="3600" b="1" dirty="0">
                <a:solidFill>
                  <a:srgbClr val="0000FF"/>
                </a:solidFill>
                <a:latin typeface="#9Slide06 SVNSlow Attack" pitchFamily="2" charset="0"/>
                <a:ea typeface="Arial" panose="020B0604020202020204" pitchFamily="34" charset="0"/>
                <a:cs typeface="Arial" panose="020B0604020202020204" pitchFamily="34" charset="0"/>
              </a:rPr>
              <a:t> </a:t>
            </a:r>
            <a:endParaRPr lang="vi-VN"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500"/>
              </a:spcAft>
              <a:buClr>
                <a:srgbClr val="000000"/>
              </a:buClr>
              <a:buSzPts val="1200"/>
              <a:tabLst>
                <a:tab pos="252730" algn="l"/>
              </a:tabLst>
            </a:pPr>
            <a:endParaRPr lang="en-US" sz="3600" u="none" strike="noStrike" spc="0" dirty="0">
              <a:solidFill>
                <a:srgbClr val="0000FF"/>
              </a:solidFill>
              <a:effectLst/>
              <a:latin typeface="#9Slide06 SVNSlow Attack" pitchFamily="2" charset="0"/>
              <a:ea typeface="Arial" panose="020B0604020202020204" pitchFamily="34" charset="0"/>
              <a:cs typeface="Arial" panose="020B0604020202020204" pitchFamily="34" charset="0"/>
            </a:endParaRPr>
          </a:p>
        </p:txBody>
      </p:sp>
      <p:sp>
        <p:nvSpPr>
          <p:cNvPr id="3" name="Text Box 2"/>
          <p:cNvSpPr txBox="1"/>
          <p:nvPr/>
        </p:nvSpPr>
        <p:spPr>
          <a:xfrm>
            <a:off x="2827654" y="2353945"/>
            <a:ext cx="7363267" cy="2123658"/>
          </a:xfrm>
          <a:prstGeom prst="rect">
            <a:avLst/>
          </a:prstGeom>
          <a:noFill/>
        </p:spPr>
        <p:txBody>
          <a:bodyPr wrap="square" rtlCol="0">
            <a:spAutoFit/>
          </a:bodyPr>
          <a:lstStyle/>
          <a:p>
            <a:r>
              <a:rPr lang="vi-VN" sz="4400" b="1" dirty="0">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2</a:t>
            </a:r>
            <a:r>
              <a:rPr lang="en-US" sz="4400" b="1" dirty="0">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a:t>
            </a:r>
            <a:r>
              <a:rPr lang="vi-VN" sz="4400" b="1" dirty="0">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 Thực hiện </a:t>
            </a:r>
            <a:r>
              <a:rPr lang="en-US" sz="4400" b="1" dirty="0" err="1">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những</a:t>
            </a:r>
            <a:r>
              <a:rPr lang="en-US" sz="4400" b="1" dirty="0">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 </a:t>
            </a:r>
            <a:r>
              <a:rPr lang="en-US" sz="4400" b="1" dirty="0" err="1">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việc</a:t>
            </a:r>
            <a:r>
              <a:rPr lang="en-US" sz="4400" b="1" dirty="0">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 c</a:t>
            </a:r>
            <a:r>
              <a:rPr lang="vi-VN" sz="4400" b="1" dirty="0">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ầ</a:t>
            </a:r>
            <a:r>
              <a:rPr lang="en-US" sz="4400" b="1" dirty="0">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n </a:t>
            </a:r>
            <a:r>
              <a:rPr lang="en-US" sz="4400" b="1" dirty="0" err="1">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làm</a:t>
            </a:r>
            <a:r>
              <a:rPr lang="en-US" sz="4400" b="1" dirty="0">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 </a:t>
            </a:r>
            <a:r>
              <a:rPr lang="en-US" sz="4400" b="1" dirty="0" err="1">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để</a:t>
            </a:r>
            <a:r>
              <a:rPr lang="en-US" sz="4400" b="1" dirty="0">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 </a:t>
            </a:r>
            <a:r>
              <a:rPr lang="en-US" sz="4400" b="1" dirty="0" err="1">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thể</a:t>
            </a:r>
            <a:r>
              <a:rPr lang="en-US" sz="4400" b="1" dirty="0">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 </a:t>
            </a:r>
            <a:r>
              <a:rPr lang="en-US" sz="4400" b="1" dirty="0" err="1">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hiện</a:t>
            </a:r>
            <a:r>
              <a:rPr lang="en-US" sz="4400" b="1" dirty="0">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 </a:t>
            </a:r>
            <a:r>
              <a:rPr lang="en-US" sz="4400" b="1" dirty="0" err="1">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lòng</a:t>
            </a:r>
            <a:r>
              <a:rPr lang="en-US" sz="4400" b="1" dirty="0">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 </a:t>
            </a:r>
            <a:r>
              <a:rPr lang="en-US" sz="4400" b="1" dirty="0" err="1">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khoan</a:t>
            </a:r>
            <a:r>
              <a:rPr lang="en-US" sz="4400" b="1" dirty="0">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 dung </a:t>
            </a:r>
            <a:r>
              <a:rPr lang="en-US" sz="4400" b="1" dirty="0" err="1">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trong</a:t>
            </a:r>
            <a:r>
              <a:rPr lang="en-US" sz="4400" b="1" dirty="0">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 </a:t>
            </a:r>
            <a:r>
              <a:rPr lang="en-US" sz="4400" b="1" dirty="0" err="1">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cuộc</a:t>
            </a:r>
            <a:r>
              <a:rPr lang="en-US" sz="4400" b="1" dirty="0">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 </a:t>
            </a:r>
            <a:r>
              <a:rPr lang="en-US" sz="4400" b="1" dirty="0" err="1">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sống</a:t>
            </a:r>
            <a:r>
              <a:rPr lang="en-US" sz="4400" b="1" dirty="0">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8771" y="1"/>
            <a:ext cx="3680286" cy="3368841"/>
          </a:xfrm>
          <a:prstGeom prst="rect">
            <a:avLst/>
          </a:prstGeom>
        </p:spPr>
      </p:pic>
      <p:pic>
        <p:nvPicPr>
          <p:cNvPr id="6" name="Picture 5"/>
          <p:cNvPicPr>
            <a:picLocks noChangeAspect="1"/>
          </p:cNvPicPr>
          <p:nvPr/>
        </p:nvPicPr>
        <p:blipFill>
          <a:blip r:embed="rId4"/>
          <a:stretch>
            <a:fillRect/>
          </a:stretch>
        </p:blipFill>
        <p:spPr>
          <a:xfrm>
            <a:off x="198771" y="3557086"/>
            <a:ext cx="3956134" cy="3253288"/>
          </a:xfrm>
          <a:prstGeom prst="rect">
            <a:avLst/>
          </a:prstGeom>
        </p:spPr>
      </p:pic>
      <p:pic>
        <p:nvPicPr>
          <p:cNvPr id="7" name="Picture 6"/>
          <p:cNvPicPr>
            <a:picLocks noChangeAspect="1"/>
          </p:cNvPicPr>
          <p:nvPr/>
        </p:nvPicPr>
        <p:blipFill>
          <a:blip r:embed="rId5"/>
          <a:stretch>
            <a:fillRect/>
          </a:stretch>
        </p:blipFill>
        <p:spPr>
          <a:xfrm>
            <a:off x="4154905" y="-5139"/>
            <a:ext cx="7443538" cy="2582779"/>
          </a:xfrm>
          <a:prstGeom prst="rect">
            <a:avLst/>
          </a:prstGeom>
        </p:spPr>
      </p:pic>
      <p:sp>
        <p:nvSpPr>
          <p:cNvPr id="8" name="TextBox 7"/>
          <p:cNvSpPr txBox="1"/>
          <p:nvPr/>
        </p:nvSpPr>
        <p:spPr>
          <a:xfrm>
            <a:off x="6192253" y="3994484"/>
            <a:ext cx="184731" cy="369332"/>
          </a:xfrm>
          <a:prstGeom prst="rect">
            <a:avLst/>
          </a:prstGeom>
          <a:noFill/>
        </p:spPr>
        <p:txBody>
          <a:bodyPr wrap="none" rtlCol="0">
            <a:spAutoFit/>
          </a:bodyPr>
          <a:lstStyle/>
          <a:p>
            <a:endParaRPr lang="en-US" dirty="0"/>
          </a:p>
        </p:txBody>
      </p:sp>
      <p:sp>
        <p:nvSpPr>
          <p:cNvPr id="10" name="Rectangle 9"/>
          <p:cNvSpPr/>
          <p:nvPr/>
        </p:nvSpPr>
        <p:spPr>
          <a:xfrm>
            <a:off x="5502443" y="2882778"/>
            <a:ext cx="6096000" cy="3319498"/>
          </a:xfrm>
          <a:prstGeom prst="rect">
            <a:avLst/>
          </a:prstGeom>
          <a:solidFill>
            <a:schemeClr val="accent4">
              <a:lumMod val="40000"/>
              <a:lumOff val="60000"/>
            </a:schemeClr>
          </a:solidFill>
        </p:spPr>
        <p:txBody>
          <a:bodyPr>
            <a:spAutoFit/>
          </a:bodyPr>
          <a:lstStyle/>
          <a:p>
            <a:pPr algn="just">
              <a:lnSpc>
                <a:spcPct val="107000"/>
              </a:lnSpc>
              <a:spcAft>
                <a:spcPts val="0"/>
              </a:spcAft>
            </a:pPr>
            <a:r>
              <a:rPr lang="vi-VN" sz="2800" b="1" u="sng" dirty="0">
                <a:solidFill>
                  <a:srgbClr val="0000FF"/>
                </a:solidFill>
                <a:latin typeface="+mj-lt"/>
                <a:ea typeface="Times New Roman" panose="02020603050405020304" pitchFamily="18" charset="0"/>
                <a:cs typeface="Times New Roman" panose="02020603050405020304" pitchFamily="18" charset="0"/>
              </a:rPr>
              <a:t>Câu </a:t>
            </a:r>
            <a:r>
              <a:rPr lang="en-US" sz="2800" b="1" u="sng" dirty="0">
                <a:solidFill>
                  <a:srgbClr val="0000FF"/>
                </a:solidFill>
                <a:latin typeface="+mj-lt"/>
                <a:ea typeface="Times New Roman" panose="02020603050405020304" pitchFamily="18" charset="0"/>
                <a:cs typeface="Times New Roman" panose="02020603050405020304" pitchFamily="18" charset="0"/>
              </a:rPr>
              <a:t>1</a:t>
            </a:r>
            <a:r>
              <a:rPr lang="en-US" sz="2800" b="1" dirty="0">
                <a:solidFill>
                  <a:srgbClr val="0000FF"/>
                </a:solidFill>
                <a:latin typeface="+mj-lt"/>
                <a:ea typeface="Times New Roman" panose="02020603050405020304" pitchFamily="18" charset="0"/>
                <a:cs typeface="Times New Roman" panose="02020603050405020304" pitchFamily="18" charset="0"/>
              </a:rPr>
              <a:t>.</a:t>
            </a:r>
            <a:r>
              <a:rPr lang="en-US" sz="2800" dirty="0">
                <a:solidFill>
                  <a:srgbClr val="0000FF"/>
                </a:solidFill>
                <a:latin typeface="+mj-lt"/>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khoan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trên</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b="1" u="sng" dirty="0">
                <a:solidFill>
                  <a:srgbClr val="0000FF"/>
                </a:solidFill>
                <a:latin typeface="+mj-lt"/>
                <a:ea typeface="Times New Roman" panose="02020603050405020304" pitchFamily="18" charset="0"/>
                <a:cs typeface="Times New Roman" panose="02020603050405020304" pitchFamily="18" charset="0"/>
              </a:rPr>
              <a:t>Câu </a:t>
            </a:r>
            <a:r>
              <a:rPr lang="en-US" sz="2800" b="1" u="sng" dirty="0">
                <a:solidFill>
                  <a:srgbClr val="0000FF"/>
                </a:solidFill>
                <a:latin typeface="+mj-lt"/>
                <a:ea typeface="Times New Roman" panose="02020603050405020304" pitchFamily="18" charset="0"/>
                <a:cs typeface="Times New Roman" panose="02020603050405020304" pitchFamily="18" charset="0"/>
              </a:rPr>
              <a:t>2</a:t>
            </a:r>
            <a:r>
              <a:rPr lang="en-US" sz="2800" b="1" dirty="0">
                <a:solidFill>
                  <a:srgbClr val="0000FF"/>
                </a:solidFill>
                <a:latin typeface="+mj-lt"/>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khoan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6"/>
          <a:stretch>
            <a:fillRect/>
          </a:stretch>
        </p:blipFill>
        <p:spPr>
          <a:xfrm>
            <a:off x="4154906" y="2671762"/>
            <a:ext cx="1235242" cy="12104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style.rotation</p:attrName>
                                        </p:attrNameLst>
                                      </p:cBhvr>
                                      <p:tavLst>
                                        <p:tav tm="0">
                                          <p:val>
                                            <p:fltVal val="90"/>
                                          </p:val>
                                        </p:tav>
                                        <p:tav tm="100000">
                                          <p:val>
                                            <p:fltVal val="0"/>
                                          </p:val>
                                        </p:tav>
                                      </p:tavLst>
                                    </p:anim>
                                    <p:animEffect transition="in" filter="fade">
                                      <p:cBhvr>
                                        <p:cTn id="21" dur="1000"/>
                                        <p:tgtEl>
                                          <p:spTgt spid="12"/>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011363" y="320675"/>
            <a:ext cx="9863137" cy="1058863"/>
          </a:xfrm>
          <a:prstGeom prst="rect">
            <a:avLst/>
          </a:prstGeom>
          <a:gradFill flip="none" rotWithShape="1">
            <a:gsLst>
              <a:gs pos="0">
                <a:srgbClr val="FFFB99"/>
              </a:gs>
              <a:gs pos="76000">
                <a:srgbClr val="FFCA4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Shape 13"/>
          <p:cNvSpPr/>
          <p:nvPr/>
        </p:nvSpPr>
        <p:spPr>
          <a:xfrm>
            <a:off x="230188" y="195263"/>
            <a:ext cx="2470150" cy="1030287"/>
          </a:xfrm>
          <a:custGeom>
            <a:avLst/>
            <a:gdLst>
              <a:gd name="connsiteX0" fmla="*/ 0 w 2470935"/>
              <a:gd name="connsiteY0" fmla="*/ 0 h 1030515"/>
              <a:gd name="connsiteX1" fmla="*/ 2024209 w 2470935"/>
              <a:gd name="connsiteY1" fmla="*/ 0 h 1030515"/>
              <a:gd name="connsiteX2" fmla="*/ 2470935 w 2470935"/>
              <a:gd name="connsiteY2" fmla="*/ 1030515 h 1030515"/>
              <a:gd name="connsiteX3" fmla="*/ 0 w 2470935"/>
              <a:gd name="connsiteY3" fmla="*/ 1030515 h 1030515"/>
              <a:gd name="connsiteX4" fmla="*/ 0 w 2470935"/>
              <a:gd name="connsiteY4" fmla="*/ 0 h 1030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935" h="1030515">
                <a:moveTo>
                  <a:pt x="0" y="0"/>
                </a:moveTo>
                <a:lnTo>
                  <a:pt x="2024209" y="0"/>
                </a:lnTo>
                <a:lnTo>
                  <a:pt x="2470935" y="1030515"/>
                </a:lnTo>
                <a:lnTo>
                  <a:pt x="0" y="1030515"/>
                </a:lnTo>
                <a:lnTo>
                  <a:pt x="0" y="0"/>
                </a:lnTo>
                <a:close/>
              </a:path>
            </a:pathLst>
          </a:custGeom>
          <a:gradFill>
            <a:gsLst>
              <a:gs pos="0">
                <a:srgbClr val="FFFB99"/>
              </a:gs>
              <a:gs pos="87000">
                <a:srgbClr val="FFCA4A"/>
              </a:gs>
            </a:gsLst>
            <a:lin ang="0" scaled="1"/>
          </a:gradFill>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extBox 19"/>
          <p:cNvSpPr txBox="1"/>
          <p:nvPr/>
        </p:nvSpPr>
        <p:spPr>
          <a:xfrm>
            <a:off x="660400" y="273050"/>
            <a:ext cx="812800" cy="838200"/>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900" b="1">
                <a:latin typeface="Times New Roman" panose="02020603050405020304" pitchFamily="18" charset="0"/>
                <a:ea typeface="Roboto Condensed" panose="020F0502020204030204" pitchFamily="2" charset="0"/>
                <a:cs typeface="Roboto Condensed" panose="020F0502020204030204" pitchFamily="2" charset="0"/>
              </a:rPr>
              <a:t>1</a:t>
            </a:r>
          </a:p>
        </p:txBody>
      </p:sp>
      <p:sp>
        <p:nvSpPr>
          <p:cNvPr id="86021" name="Rectangle 5"/>
          <p:cNvSpPr>
            <a:spLocks noChangeArrowheads="1"/>
          </p:cNvSpPr>
          <p:nvPr/>
        </p:nvSpPr>
        <p:spPr bwMode="auto">
          <a:xfrm>
            <a:off x="2820988" y="576263"/>
            <a:ext cx="8770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b="1"/>
              <a:t>BỨC TRANH SỐ 1</a:t>
            </a:r>
            <a:endParaRPr lang="en-US" altLang="en-US" sz="2400"/>
          </a:p>
        </p:txBody>
      </p:sp>
      <p:pic>
        <p:nvPicPr>
          <p:cNvPr id="8604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713" y="1476375"/>
            <a:ext cx="4737100" cy="5075238"/>
          </a:xfrm>
          <a:prstGeom prst="rect">
            <a:avLst/>
          </a:prstGeom>
          <a:noFill/>
          <a:ln w="9525">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pic>
      <p:graphicFrame>
        <p:nvGraphicFramePr>
          <p:cNvPr id="86084" name="Group 68"/>
          <p:cNvGraphicFramePr>
            <a:graphicFrameLocks noGrp="1"/>
          </p:cNvGraphicFramePr>
          <p:nvPr/>
        </p:nvGraphicFramePr>
        <p:xfrm>
          <a:off x="5194300" y="1500188"/>
          <a:ext cx="6557963" cy="5046663"/>
        </p:xfrm>
        <a:graphic>
          <a:graphicData uri="http://schemas.openxmlformats.org/drawingml/2006/table">
            <a:tbl>
              <a:tblPr/>
              <a:tblGrid>
                <a:gridCol w="1395413">
                  <a:extLst>
                    <a:ext uri="{9D8B030D-6E8A-4147-A177-3AD203B41FA5}">
                      <a16:colId xmlns:a16="http://schemas.microsoft.com/office/drawing/2014/main" val="20000"/>
                    </a:ext>
                  </a:extLst>
                </a:gridCol>
                <a:gridCol w="5162550">
                  <a:extLst>
                    <a:ext uri="{9D8B030D-6E8A-4147-A177-3AD203B41FA5}">
                      <a16:colId xmlns:a16="http://schemas.microsoft.com/office/drawing/2014/main" val="20001"/>
                    </a:ext>
                  </a:extLst>
                </a:gridCol>
              </a:tblGrid>
              <a:tr h="320516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18415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86078" name="Rectangle 62"/>
          <p:cNvSpPr>
            <a:spLocks noChangeArrowheads="1"/>
          </p:cNvSpPr>
          <p:nvPr/>
        </p:nvSpPr>
        <p:spPr bwMode="auto">
          <a:xfrm>
            <a:off x="5400675" y="2187575"/>
            <a:ext cx="944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
            <a:r>
              <a:rPr lang="en-US" altLang="en-US" sz="2400"/>
              <a:t>Nhận xét</a:t>
            </a:r>
            <a:r>
              <a:rPr lang="vi-VN" altLang="en-US" sz="2400"/>
              <a:t> </a:t>
            </a:r>
          </a:p>
        </p:txBody>
      </p:sp>
      <p:sp>
        <p:nvSpPr>
          <p:cNvPr id="86079" name="Rectangle 63"/>
          <p:cNvSpPr>
            <a:spLocks noChangeArrowheads="1"/>
          </p:cNvSpPr>
          <p:nvPr/>
        </p:nvSpPr>
        <p:spPr bwMode="auto">
          <a:xfrm>
            <a:off x="5253038" y="5189538"/>
            <a:ext cx="11763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
            <a:r>
              <a:rPr lang="en-US" altLang="en-US" sz="2400"/>
              <a:t>Lời</a:t>
            </a:r>
          </a:p>
          <a:p>
            <a:pPr algn="ctr" fontAlgn="b"/>
            <a:r>
              <a:rPr lang="en-US" altLang="en-US" sz="2400"/>
              <a:t>khuyên</a:t>
            </a:r>
            <a:endParaRPr lang="vi-VN" altLang="en-US" sz="2400"/>
          </a:p>
        </p:txBody>
      </p:sp>
      <p:sp>
        <p:nvSpPr>
          <p:cNvPr id="86080" name="Rectangle 64"/>
          <p:cNvSpPr>
            <a:spLocks noChangeArrowheads="1"/>
          </p:cNvSpPr>
          <p:nvPr/>
        </p:nvSpPr>
        <p:spPr bwMode="auto">
          <a:xfrm>
            <a:off x="6700838" y="1535113"/>
            <a:ext cx="4900612" cy="29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100"/>
              <a:t>Bạn học sinh nữ (tóc dài) cảm thấy rất ăn năn, hối hận vì mình trông em không cẩn thận, khiến em bị ngã gãy tay. Dù thời gian trôi qua, tình trạng sức khỏe của em đã có nhiều tiến triển tốt; song bạn ấy vẫn chưa thể tha thứ cho chính mình =&gt; điều này cho thấy bạn nữ chưa học được cách khoan dung, tha thứ cho bản thân.</a:t>
            </a:r>
          </a:p>
        </p:txBody>
      </p:sp>
      <p:sp>
        <p:nvSpPr>
          <p:cNvPr id="86083" name="Rectangle 67"/>
          <p:cNvSpPr>
            <a:spLocks noChangeArrowheads="1"/>
          </p:cNvSpPr>
          <p:nvPr/>
        </p:nvSpPr>
        <p:spPr bwMode="auto">
          <a:xfrm>
            <a:off x="6862763" y="5284788"/>
            <a:ext cx="4629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ko-KR" sz="2200">
                <a:ea typeface="Gulim" panose="020B0600000101010101" pitchFamily="34" charset="-127"/>
              </a:rPr>
              <a:t>B</a:t>
            </a:r>
            <a:r>
              <a:rPr lang="vi-VN" altLang="ko-KR" sz="2200"/>
              <a:t>ạn nên buông bỏ quá khứ, tha thứ cho chính mình.</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86021"/>
                                        </p:tgtEl>
                                        <p:attrNameLst>
                                          <p:attrName>style.visibility</p:attrName>
                                        </p:attrNameLst>
                                      </p:cBhvr>
                                      <p:to>
                                        <p:strVal val="visible"/>
                                      </p:to>
                                    </p:set>
                                    <p:animEffect transition="in" filter="blinds(horizontal)">
                                      <p:cBhvr>
                                        <p:cTn id="16" dur="500"/>
                                        <p:tgtEl>
                                          <p:spTgt spid="8602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6043"/>
                                        </p:tgtEl>
                                        <p:attrNameLst>
                                          <p:attrName>style.visibility</p:attrName>
                                        </p:attrNameLst>
                                      </p:cBhvr>
                                      <p:to>
                                        <p:strVal val="visible"/>
                                      </p:to>
                                    </p:set>
                                    <p:animEffect transition="in" filter="blinds(horizontal)">
                                      <p:cBhvr>
                                        <p:cTn id="21" dur="500"/>
                                        <p:tgtEl>
                                          <p:spTgt spid="8604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6084"/>
                                        </p:tgtEl>
                                        <p:attrNameLst>
                                          <p:attrName>style.visibility</p:attrName>
                                        </p:attrNameLst>
                                      </p:cBhvr>
                                      <p:to>
                                        <p:strVal val="visible"/>
                                      </p:to>
                                    </p:set>
                                    <p:animEffect transition="in" filter="blinds(horizontal)">
                                      <p:cBhvr>
                                        <p:cTn id="26" dur="500"/>
                                        <p:tgtEl>
                                          <p:spTgt spid="8608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6078"/>
                                        </p:tgtEl>
                                        <p:attrNameLst>
                                          <p:attrName>style.visibility</p:attrName>
                                        </p:attrNameLst>
                                      </p:cBhvr>
                                      <p:to>
                                        <p:strVal val="visible"/>
                                      </p:to>
                                    </p:set>
                                    <p:animEffect transition="in" filter="blinds(horizontal)">
                                      <p:cBhvr>
                                        <p:cTn id="31" dur="500"/>
                                        <p:tgtEl>
                                          <p:spTgt spid="8607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86079"/>
                                        </p:tgtEl>
                                        <p:attrNameLst>
                                          <p:attrName>style.visibility</p:attrName>
                                        </p:attrNameLst>
                                      </p:cBhvr>
                                      <p:to>
                                        <p:strVal val="visible"/>
                                      </p:to>
                                    </p:set>
                                    <p:animEffect transition="in" filter="blinds(horizontal)">
                                      <p:cBhvr>
                                        <p:cTn id="36" dur="500"/>
                                        <p:tgtEl>
                                          <p:spTgt spid="8607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86080"/>
                                        </p:tgtEl>
                                        <p:attrNameLst>
                                          <p:attrName>style.visibility</p:attrName>
                                        </p:attrNameLst>
                                      </p:cBhvr>
                                      <p:to>
                                        <p:strVal val="visible"/>
                                      </p:to>
                                    </p:set>
                                    <p:animEffect transition="in" filter="blinds(horizontal)">
                                      <p:cBhvr>
                                        <p:cTn id="41" dur="500"/>
                                        <p:tgtEl>
                                          <p:spTgt spid="86080"/>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86083"/>
                                        </p:tgtEl>
                                        <p:attrNameLst>
                                          <p:attrName>style.visibility</p:attrName>
                                        </p:attrNameLst>
                                      </p:cBhvr>
                                      <p:to>
                                        <p:strVal val="visible"/>
                                      </p:to>
                                    </p:set>
                                    <p:animEffect transition="in" filter="blinds(horizontal)">
                                      <p:cBhvr>
                                        <p:cTn id="46" dur="500"/>
                                        <p:tgtEl>
                                          <p:spTgt spid="8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86021" grpId="0"/>
      <p:bldP spid="86078" grpId="0"/>
      <p:bldP spid="86079" grpId="0"/>
      <p:bldP spid="86080" grpId="0"/>
      <p:bldP spid="8608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011363" y="320675"/>
            <a:ext cx="9863137" cy="1058863"/>
          </a:xfrm>
          <a:prstGeom prst="rect">
            <a:avLst/>
          </a:prstGeom>
          <a:gradFill flip="none" rotWithShape="1">
            <a:gsLst>
              <a:gs pos="0">
                <a:srgbClr val="FFFB99"/>
              </a:gs>
              <a:gs pos="76000">
                <a:srgbClr val="FFCA4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Shape 13"/>
          <p:cNvSpPr/>
          <p:nvPr/>
        </p:nvSpPr>
        <p:spPr>
          <a:xfrm>
            <a:off x="230188" y="195263"/>
            <a:ext cx="2470150" cy="1030287"/>
          </a:xfrm>
          <a:custGeom>
            <a:avLst/>
            <a:gdLst>
              <a:gd name="connsiteX0" fmla="*/ 0 w 2470935"/>
              <a:gd name="connsiteY0" fmla="*/ 0 h 1030515"/>
              <a:gd name="connsiteX1" fmla="*/ 2024209 w 2470935"/>
              <a:gd name="connsiteY1" fmla="*/ 0 h 1030515"/>
              <a:gd name="connsiteX2" fmla="*/ 2470935 w 2470935"/>
              <a:gd name="connsiteY2" fmla="*/ 1030515 h 1030515"/>
              <a:gd name="connsiteX3" fmla="*/ 0 w 2470935"/>
              <a:gd name="connsiteY3" fmla="*/ 1030515 h 1030515"/>
              <a:gd name="connsiteX4" fmla="*/ 0 w 2470935"/>
              <a:gd name="connsiteY4" fmla="*/ 0 h 1030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935" h="1030515">
                <a:moveTo>
                  <a:pt x="0" y="0"/>
                </a:moveTo>
                <a:lnTo>
                  <a:pt x="2024209" y="0"/>
                </a:lnTo>
                <a:lnTo>
                  <a:pt x="2470935" y="1030515"/>
                </a:lnTo>
                <a:lnTo>
                  <a:pt x="0" y="1030515"/>
                </a:lnTo>
                <a:lnTo>
                  <a:pt x="0" y="0"/>
                </a:lnTo>
                <a:close/>
              </a:path>
            </a:pathLst>
          </a:custGeom>
          <a:gradFill>
            <a:gsLst>
              <a:gs pos="0">
                <a:srgbClr val="FFFB99"/>
              </a:gs>
              <a:gs pos="87000">
                <a:srgbClr val="FFCA4A"/>
              </a:gs>
            </a:gsLst>
            <a:lin ang="0" scaled="1"/>
          </a:gradFill>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extBox 19"/>
          <p:cNvSpPr txBox="1"/>
          <p:nvPr/>
        </p:nvSpPr>
        <p:spPr>
          <a:xfrm>
            <a:off x="660400" y="273050"/>
            <a:ext cx="812800" cy="838200"/>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900" b="1">
                <a:latin typeface="Times New Roman" panose="02020603050405020304" pitchFamily="18" charset="0"/>
                <a:ea typeface="Roboto Condensed" panose="020F0502020204030204" pitchFamily="2" charset="0"/>
                <a:cs typeface="Roboto Condensed" panose="020F0502020204030204" pitchFamily="2" charset="0"/>
              </a:rPr>
              <a:t>2</a:t>
            </a:r>
          </a:p>
        </p:txBody>
      </p:sp>
      <p:sp>
        <p:nvSpPr>
          <p:cNvPr id="88069" name="Rectangle 5"/>
          <p:cNvSpPr>
            <a:spLocks noChangeArrowheads="1"/>
          </p:cNvSpPr>
          <p:nvPr/>
        </p:nvSpPr>
        <p:spPr bwMode="auto">
          <a:xfrm>
            <a:off x="2820988" y="576263"/>
            <a:ext cx="8770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b="1"/>
              <a:t>BỨC TRANH SỐ 2</a:t>
            </a:r>
            <a:endParaRPr lang="en-US" altLang="en-US" sz="2400"/>
          </a:p>
        </p:txBody>
      </p:sp>
      <p:graphicFrame>
        <p:nvGraphicFramePr>
          <p:cNvPr id="88071" name="Group 7"/>
          <p:cNvGraphicFramePr>
            <a:graphicFrameLocks noGrp="1"/>
          </p:cNvGraphicFramePr>
          <p:nvPr/>
        </p:nvGraphicFramePr>
        <p:xfrm>
          <a:off x="5194300" y="1500188"/>
          <a:ext cx="6557963" cy="5046663"/>
        </p:xfrm>
        <a:graphic>
          <a:graphicData uri="http://schemas.openxmlformats.org/drawingml/2006/table">
            <a:tbl>
              <a:tblPr/>
              <a:tblGrid>
                <a:gridCol w="1395413">
                  <a:extLst>
                    <a:ext uri="{9D8B030D-6E8A-4147-A177-3AD203B41FA5}">
                      <a16:colId xmlns:a16="http://schemas.microsoft.com/office/drawing/2014/main" val="20000"/>
                    </a:ext>
                  </a:extLst>
                </a:gridCol>
                <a:gridCol w="5162550">
                  <a:extLst>
                    <a:ext uri="{9D8B030D-6E8A-4147-A177-3AD203B41FA5}">
                      <a16:colId xmlns:a16="http://schemas.microsoft.com/office/drawing/2014/main" val="20001"/>
                    </a:ext>
                  </a:extLst>
                </a:gridCol>
              </a:tblGrid>
              <a:tr h="320516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18415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88082" name="Rectangle 18"/>
          <p:cNvSpPr>
            <a:spLocks noChangeArrowheads="1"/>
          </p:cNvSpPr>
          <p:nvPr/>
        </p:nvSpPr>
        <p:spPr bwMode="auto">
          <a:xfrm>
            <a:off x="5400675" y="2187575"/>
            <a:ext cx="944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
            <a:r>
              <a:rPr lang="en-US" altLang="en-US" sz="2400"/>
              <a:t>Nhận xét</a:t>
            </a:r>
            <a:r>
              <a:rPr lang="vi-VN" altLang="en-US" sz="2400"/>
              <a:t> </a:t>
            </a:r>
          </a:p>
        </p:txBody>
      </p:sp>
      <p:sp>
        <p:nvSpPr>
          <p:cNvPr id="88083" name="Rectangle 19"/>
          <p:cNvSpPr>
            <a:spLocks noChangeArrowheads="1"/>
          </p:cNvSpPr>
          <p:nvPr/>
        </p:nvSpPr>
        <p:spPr bwMode="auto">
          <a:xfrm>
            <a:off x="5253038" y="5189538"/>
            <a:ext cx="11763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
            <a:r>
              <a:rPr lang="en-US" altLang="en-US" sz="2400"/>
              <a:t>Lời</a:t>
            </a:r>
          </a:p>
          <a:p>
            <a:pPr algn="ctr" fontAlgn="b"/>
            <a:r>
              <a:rPr lang="en-US" altLang="en-US" sz="2400"/>
              <a:t>khuyên</a:t>
            </a:r>
            <a:endParaRPr lang="vi-VN" altLang="en-US" sz="2400"/>
          </a:p>
        </p:txBody>
      </p:sp>
      <p:sp>
        <p:nvSpPr>
          <p:cNvPr id="88084" name="Rectangle 20"/>
          <p:cNvSpPr>
            <a:spLocks noChangeArrowheads="1"/>
          </p:cNvSpPr>
          <p:nvPr/>
        </p:nvSpPr>
        <p:spPr bwMode="auto">
          <a:xfrm>
            <a:off x="6700838" y="2065338"/>
            <a:ext cx="4900612"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400"/>
              <a:t>Bạn học sinh nữ đang băn khoăn, không biết có nên tha thứ cho bạn K không, dù bạn K đã có thái độ và hành động sửa chữa lỗi lầm.</a:t>
            </a:r>
          </a:p>
        </p:txBody>
      </p:sp>
      <p:sp>
        <p:nvSpPr>
          <p:cNvPr id="88085" name="Rectangle 21"/>
          <p:cNvSpPr>
            <a:spLocks noChangeArrowheads="1"/>
          </p:cNvSpPr>
          <p:nvPr/>
        </p:nvSpPr>
        <p:spPr bwMode="auto">
          <a:xfrm>
            <a:off x="6862763" y="5072063"/>
            <a:ext cx="46291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ko-KR" sz="2400">
                <a:ea typeface="Gulim" panose="020B0600000101010101" pitchFamily="34" charset="-127"/>
              </a:rPr>
              <a:t>B</a:t>
            </a:r>
            <a:r>
              <a:rPr lang="vi-VN" altLang="ko-KR" sz="2400"/>
              <a:t>ạn nên tha thứ cho bạn K, vì K đã có thái độ và hành động sửa chữa lỗi lầm.</a:t>
            </a:r>
          </a:p>
        </p:txBody>
      </p:sp>
      <p:pic>
        <p:nvPicPr>
          <p:cNvPr id="88086"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1500188"/>
            <a:ext cx="4843463" cy="509746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88069"/>
                                        </p:tgtEl>
                                        <p:attrNameLst>
                                          <p:attrName>style.visibility</p:attrName>
                                        </p:attrNameLst>
                                      </p:cBhvr>
                                      <p:to>
                                        <p:strVal val="visible"/>
                                      </p:to>
                                    </p:set>
                                    <p:animEffect transition="in" filter="blinds(horizontal)">
                                      <p:cBhvr>
                                        <p:cTn id="16" dur="500"/>
                                        <p:tgtEl>
                                          <p:spTgt spid="8806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8086"/>
                                        </p:tgtEl>
                                        <p:attrNameLst>
                                          <p:attrName>style.visibility</p:attrName>
                                        </p:attrNameLst>
                                      </p:cBhvr>
                                      <p:to>
                                        <p:strVal val="visible"/>
                                      </p:to>
                                    </p:set>
                                    <p:animEffect transition="in" filter="blinds(horizontal)">
                                      <p:cBhvr>
                                        <p:cTn id="21" dur="500"/>
                                        <p:tgtEl>
                                          <p:spTgt spid="8808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8071"/>
                                        </p:tgtEl>
                                        <p:attrNameLst>
                                          <p:attrName>style.visibility</p:attrName>
                                        </p:attrNameLst>
                                      </p:cBhvr>
                                      <p:to>
                                        <p:strVal val="visible"/>
                                      </p:to>
                                    </p:set>
                                    <p:animEffect transition="in" filter="blinds(horizontal)">
                                      <p:cBhvr>
                                        <p:cTn id="26" dur="500"/>
                                        <p:tgtEl>
                                          <p:spTgt spid="8807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8082"/>
                                        </p:tgtEl>
                                        <p:attrNameLst>
                                          <p:attrName>style.visibility</p:attrName>
                                        </p:attrNameLst>
                                      </p:cBhvr>
                                      <p:to>
                                        <p:strVal val="visible"/>
                                      </p:to>
                                    </p:set>
                                    <p:animEffect transition="in" filter="blinds(horizontal)">
                                      <p:cBhvr>
                                        <p:cTn id="31" dur="500"/>
                                        <p:tgtEl>
                                          <p:spTgt spid="8808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88083"/>
                                        </p:tgtEl>
                                        <p:attrNameLst>
                                          <p:attrName>style.visibility</p:attrName>
                                        </p:attrNameLst>
                                      </p:cBhvr>
                                      <p:to>
                                        <p:strVal val="visible"/>
                                      </p:to>
                                    </p:set>
                                    <p:animEffect transition="in" filter="blinds(horizontal)">
                                      <p:cBhvr>
                                        <p:cTn id="36" dur="500"/>
                                        <p:tgtEl>
                                          <p:spTgt spid="8808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88084"/>
                                        </p:tgtEl>
                                        <p:attrNameLst>
                                          <p:attrName>style.visibility</p:attrName>
                                        </p:attrNameLst>
                                      </p:cBhvr>
                                      <p:to>
                                        <p:strVal val="visible"/>
                                      </p:to>
                                    </p:set>
                                    <p:animEffect transition="in" filter="blinds(horizontal)">
                                      <p:cBhvr>
                                        <p:cTn id="41" dur="500"/>
                                        <p:tgtEl>
                                          <p:spTgt spid="8808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88085"/>
                                        </p:tgtEl>
                                        <p:attrNameLst>
                                          <p:attrName>style.visibility</p:attrName>
                                        </p:attrNameLst>
                                      </p:cBhvr>
                                      <p:to>
                                        <p:strVal val="visible"/>
                                      </p:to>
                                    </p:set>
                                    <p:animEffect transition="in" filter="blinds(horizontal)">
                                      <p:cBhvr>
                                        <p:cTn id="46" dur="500"/>
                                        <p:tgtEl>
                                          <p:spTgt spid="88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88069" grpId="0"/>
      <p:bldP spid="88082" grpId="0"/>
      <p:bldP spid="88083" grpId="0"/>
      <p:bldP spid="88084" grpId="0"/>
      <p:bldP spid="8808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011363" y="320675"/>
            <a:ext cx="9863137" cy="1058863"/>
          </a:xfrm>
          <a:prstGeom prst="rect">
            <a:avLst/>
          </a:prstGeom>
          <a:gradFill flip="none" rotWithShape="1">
            <a:gsLst>
              <a:gs pos="0">
                <a:srgbClr val="FFFB99"/>
              </a:gs>
              <a:gs pos="76000">
                <a:srgbClr val="FFCA4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Shape 13"/>
          <p:cNvSpPr/>
          <p:nvPr/>
        </p:nvSpPr>
        <p:spPr>
          <a:xfrm>
            <a:off x="230188" y="195263"/>
            <a:ext cx="2470150" cy="1030287"/>
          </a:xfrm>
          <a:custGeom>
            <a:avLst/>
            <a:gdLst>
              <a:gd name="connsiteX0" fmla="*/ 0 w 2470935"/>
              <a:gd name="connsiteY0" fmla="*/ 0 h 1030515"/>
              <a:gd name="connsiteX1" fmla="*/ 2024209 w 2470935"/>
              <a:gd name="connsiteY1" fmla="*/ 0 h 1030515"/>
              <a:gd name="connsiteX2" fmla="*/ 2470935 w 2470935"/>
              <a:gd name="connsiteY2" fmla="*/ 1030515 h 1030515"/>
              <a:gd name="connsiteX3" fmla="*/ 0 w 2470935"/>
              <a:gd name="connsiteY3" fmla="*/ 1030515 h 1030515"/>
              <a:gd name="connsiteX4" fmla="*/ 0 w 2470935"/>
              <a:gd name="connsiteY4" fmla="*/ 0 h 1030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935" h="1030515">
                <a:moveTo>
                  <a:pt x="0" y="0"/>
                </a:moveTo>
                <a:lnTo>
                  <a:pt x="2024209" y="0"/>
                </a:lnTo>
                <a:lnTo>
                  <a:pt x="2470935" y="1030515"/>
                </a:lnTo>
                <a:lnTo>
                  <a:pt x="0" y="1030515"/>
                </a:lnTo>
                <a:lnTo>
                  <a:pt x="0" y="0"/>
                </a:lnTo>
                <a:close/>
              </a:path>
            </a:pathLst>
          </a:custGeom>
          <a:gradFill>
            <a:gsLst>
              <a:gs pos="0">
                <a:srgbClr val="FFFB99"/>
              </a:gs>
              <a:gs pos="87000">
                <a:srgbClr val="FFCA4A"/>
              </a:gs>
            </a:gsLst>
            <a:lin ang="0" scaled="1"/>
          </a:gradFill>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extBox 19"/>
          <p:cNvSpPr txBox="1"/>
          <p:nvPr/>
        </p:nvSpPr>
        <p:spPr>
          <a:xfrm>
            <a:off x="660400" y="273050"/>
            <a:ext cx="812800" cy="838200"/>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900" b="1">
                <a:latin typeface="Times New Roman" panose="02020603050405020304" pitchFamily="18" charset="0"/>
                <a:ea typeface="Roboto Condensed" panose="020F0502020204030204" pitchFamily="2" charset="0"/>
                <a:cs typeface="Roboto Condensed" panose="020F0502020204030204" pitchFamily="2" charset="0"/>
              </a:rPr>
              <a:t>3</a:t>
            </a:r>
          </a:p>
        </p:txBody>
      </p:sp>
      <p:sp>
        <p:nvSpPr>
          <p:cNvPr id="89093" name="Rectangle 5"/>
          <p:cNvSpPr>
            <a:spLocks noChangeArrowheads="1"/>
          </p:cNvSpPr>
          <p:nvPr/>
        </p:nvSpPr>
        <p:spPr bwMode="auto">
          <a:xfrm>
            <a:off x="2820988" y="576263"/>
            <a:ext cx="8770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b="1"/>
              <a:t>TRƯỜNG HỢP</a:t>
            </a:r>
            <a:endParaRPr lang="en-US" altLang="en-US" sz="2400"/>
          </a:p>
        </p:txBody>
      </p:sp>
      <p:graphicFrame>
        <p:nvGraphicFramePr>
          <p:cNvPr id="89094" name="Group 6"/>
          <p:cNvGraphicFramePr>
            <a:graphicFrameLocks noGrp="1"/>
          </p:cNvGraphicFramePr>
          <p:nvPr/>
        </p:nvGraphicFramePr>
        <p:xfrm>
          <a:off x="5194300" y="1500188"/>
          <a:ext cx="6557963" cy="5046663"/>
        </p:xfrm>
        <a:graphic>
          <a:graphicData uri="http://schemas.openxmlformats.org/drawingml/2006/table">
            <a:tbl>
              <a:tblPr/>
              <a:tblGrid>
                <a:gridCol w="1395413">
                  <a:extLst>
                    <a:ext uri="{9D8B030D-6E8A-4147-A177-3AD203B41FA5}">
                      <a16:colId xmlns:a16="http://schemas.microsoft.com/office/drawing/2014/main" val="20000"/>
                    </a:ext>
                  </a:extLst>
                </a:gridCol>
                <a:gridCol w="5162550">
                  <a:extLst>
                    <a:ext uri="{9D8B030D-6E8A-4147-A177-3AD203B41FA5}">
                      <a16:colId xmlns:a16="http://schemas.microsoft.com/office/drawing/2014/main" val="20001"/>
                    </a:ext>
                  </a:extLst>
                </a:gridCol>
              </a:tblGrid>
              <a:tr h="320516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pP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18415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89105" name="Rectangle 17"/>
          <p:cNvSpPr>
            <a:spLocks noChangeArrowheads="1"/>
          </p:cNvSpPr>
          <p:nvPr/>
        </p:nvSpPr>
        <p:spPr bwMode="auto">
          <a:xfrm>
            <a:off x="5400675" y="2187575"/>
            <a:ext cx="944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
            <a:r>
              <a:rPr lang="en-US" altLang="en-US" sz="2400"/>
              <a:t>Nhận xét</a:t>
            </a:r>
            <a:r>
              <a:rPr lang="vi-VN" altLang="en-US" sz="2400"/>
              <a:t> </a:t>
            </a:r>
          </a:p>
        </p:txBody>
      </p:sp>
      <p:sp>
        <p:nvSpPr>
          <p:cNvPr id="89106" name="Rectangle 18"/>
          <p:cNvSpPr>
            <a:spLocks noChangeArrowheads="1"/>
          </p:cNvSpPr>
          <p:nvPr/>
        </p:nvSpPr>
        <p:spPr bwMode="auto">
          <a:xfrm>
            <a:off x="5253038" y="5189538"/>
            <a:ext cx="11763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
            <a:r>
              <a:rPr lang="en-US" altLang="en-US" sz="2400"/>
              <a:t>Lời</a:t>
            </a:r>
          </a:p>
          <a:p>
            <a:pPr algn="ctr" fontAlgn="b"/>
            <a:r>
              <a:rPr lang="en-US" altLang="en-US" sz="2400"/>
              <a:t>khuyên</a:t>
            </a:r>
            <a:endParaRPr lang="vi-VN" altLang="en-US" sz="2400"/>
          </a:p>
        </p:txBody>
      </p:sp>
      <p:sp>
        <p:nvSpPr>
          <p:cNvPr id="89107" name="Rectangle 19"/>
          <p:cNvSpPr>
            <a:spLocks noChangeArrowheads="1"/>
          </p:cNvSpPr>
          <p:nvPr/>
        </p:nvSpPr>
        <p:spPr bwMode="auto">
          <a:xfrm>
            <a:off x="6700838" y="1555750"/>
            <a:ext cx="4900612"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ko-KR" sz="1700"/>
              <a:t>+ Anh H gây ra tai nạn giao thông và anh đã phải chấp nhận hình phạt tù. Tuy nhiên, sau khi chấp hành xong bản án, anh H vẫn không nguôi day dứt về lỗi lầm của mình; anh chưa thể buông bỏ quá khứ, tha thứ cho bản thân, do đó, anh thường lủi thủi một mình, không dám giao tiếp với ai.</a:t>
            </a:r>
          </a:p>
          <a:p>
            <a:r>
              <a:rPr lang="vi-VN" altLang="ko-KR" sz="1700"/>
              <a:t>+ Anh T và mọi người xung quanh đã có thái độ và hành động khoan dung, khi họ tìm mọi cách để gần gũi, động viên, chia sẻ nhằm giúp anh H vượt qua mặc cảm, tái hòa nhập với cộng đồng.</a:t>
            </a:r>
          </a:p>
        </p:txBody>
      </p:sp>
      <p:sp>
        <p:nvSpPr>
          <p:cNvPr id="89108" name="Rectangle 20"/>
          <p:cNvSpPr>
            <a:spLocks noChangeArrowheads="1"/>
          </p:cNvSpPr>
          <p:nvPr/>
        </p:nvSpPr>
        <p:spPr bwMode="auto">
          <a:xfrm>
            <a:off x="6862763" y="5254625"/>
            <a:ext cx="4629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ko-KR" sz="2400">
                <a:ea typeface="Gulim" panose="020B0600000101010101" pitchFamily="34" charset="-127"/>
              </a:rPr>
              <a:t>A</a:t>
            </a:r>
            <a:r>
              <a:rPr lang="vi-VN" altLang="ko-KR" sz="2400"/>
              <a:t>nh nên buông bỏ quá khứ, tha thứ cho chính mình.</a:t>
            </a:r>
          </a:p>
        </p:txBody>
      </p:sp>
      <p:sp>
        <p:nvSpPr>
          <p:cNvPr id="89110" name="Rectangle 22"/>
          <p:cNvSpPr>
            <a:spLocks noChangeArrowheads="1"/>
          </p:cNvSpPr>
          <p:nvPr/>
        </p:nvSpPr>
        <p:spPr bwMode="auto">
          <a:xfrm>
            <a:off x="217488" y="1506538"/>
            <a:ext cx="4827587" cy="5013325"/>
          </a:xfrm>
          <a:prstGeom prst="rect">
            <a:avLst/>
          </a:prstGeom>
          <a:noFill/>
          <a:ln w="9525">
            <a:solidFill>
              <a:srgbClr val="0000FF"/>
            </a:solidFill>
            <a:prstDash val="dash"/>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300"/>
              <a:t>Do gây tai nạn nghiêm trọng trong một lần ngủ gật khi đang lái xe khách, anh H phải chấp hành hình phạt tù. Sau khi chấp hành hình phạt, trở về nhà, anh thường lủi thủi một mình, không dám giao tiếp với ai vì ngại bị phân biệt, kì thị. Thấy vậy, T rất thương anh vì trước kia, anh rất vui vẻ, hoà đồng với mọi người. T bàn với các bạn trong xóm tìm cách để gần gũi, động viên, chia sẻ, giúp anh vượt qua được mặc cảm, nhanh chóng hoà nhập với cộng đồng.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89093"/>
                                        </p:tgtEl>
                                        <p:attrNameLst>
                                          <p:attrName>style.visibility</p:attrName>
                                        </p:attrNameLst>
                                      </p:cBhvr>
                                      <p:to>
                                        <p:strVal val="visible"/>
                                      </p:to>
                                    </p:set>
                                    <p:animEffect transition="in" filter="blinds(horizontal)">
                                      <p:cBhvr>
                                        <p:cTn id="16" dur="500"/>
                                        <p:tgtEl>
                                          <p:spTgt spid="8909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9110"/>
                                        </p:tgtEl>
                                        <p:attrNameLst>
                                          <p:attrName>style.visibility</p:attrName>
                                        </p:attrNameLst>
                                      </p:cBhvr>
                                      <p:to>
                                        <p:strVal val="visible"/>
                                      </p:to>
                                    </p:set>
                                    <p:animEffect transition="in" filter="blinds(horizontal)">
                                      <p:cBhvr>
                                        <p:cTn id="21" dur="500"/>
                                        <p:tgtEl>
                                          <p:spTgt spid="8911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9094"/>
                                        </p:tgtEl>
                                        <p:attrNameLst>
                                          <p:attrName>style.visibility</p:attrName>
                                        </p:attrNameLst>
                                      </p:cBhvr>
                                      <p:to>
                                        <p:strVal val="visible"/>
                                      </p:to>
                                    </p:set>
                                    <p:animEffect transition="in" filter="blinds(horizontal)">
                                      <p:cBhvr>
                                        <p:cTn id="26" dur="500"/>
                                        <p:tgtEl>
                                          <p:spTgt spid="8909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9105"/>
                                        </p:tgtEl>
                                        <p:attrNameLst>
                                          <p:attrName>style.visibility</p:attrName>
                                        </p:attrNameLst>
                                      </p:cBhvr>
                                      <p:to>
                                        <p:strVal val="visible"/>
                                      </p:to>
                                    </p:set>
                                    <p:animEffect transition="in" filter="blinds(horizontal)">
                                      <p:cBhvr>
                                        <p:cTn id="31" dur="500"/>
                                        <p:tgtEl>
                                          <p:spTgt spid="8910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89106"/>
                                        </p:tgtEl>
                                        <p:attrNameLst>
                                          <p:attrName>style.visibility</p:attrName>
                                        </p:attrNameLst>
                                      </p:cBhvr>
                                      <p:to>
                                        <p:strVal val="visible"/>
                                      </p:to>
                                    </p:set>
                                    <p:animEffect transition="in" filter="blinds(horizontal)">
                                      <p:cBhvr>
                                        <p:cTn id="36" dur="500"/>
                                        <p:tgtEl>
                                          <p:spTgt spid="8910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89107"/>
                                        </p:tgtEl>
                                        <p:attrNameLst>
                                          <p:attrName>style.visibility</p:attrName>
                                        </p:attrNameLst>
                                      </p:cBhvr>
                                      <p:to>
                                        <p:strVal val="visible"/>
                                      </p:to>
                                    </p:set>
                                    <p:animEffect transition="in" filter="blinds(horizontal)">
                                      <p:cBhvr>
                                        <p:cTn id="41" dur="500"/>
                                        <p:tgtEl>
                                          <p:spTgt spid="8910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89108"/>
                                        </p:tgtEl>
                                        <p:attrNameLst>
                                          <p:attrName>style.visibility</p:attrName>
                                        </p:attrNameLst>
                                      </p:cBhvr>
                                      <p:to>
                                        <p:strVal val="visible"/>
                                      </p:to>
                                    </p:set>
                                    <p:animEffect transition="in" filter="blinds(horizontal)">
                                      <p:cBhvr>
                                        <p:cTn id="46" dur="500"/>
                                        <p:tgtEl>
                                          <p:spTgt spid="89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89093" grpId="0"/>
      <p:bldP spid="89105" grpId="0"/>
      <p:bldP spid="89106" grpId="0"/>
      <p:bldP spid="89107" grpId="0"/>
      <p:bldP spid="89108" grpId="0"/>
      <p:bldP spid="891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1" name="Rectangle 20"/>
          <p:cNvSpPr>
            <a:spLocks noChangeArrowheads="1"/>
          </p:cNvSpPr>
          <p:nvPr/>
        </p:nvSpPr>
        <p:spPr bwMode="auto">
          <a:xfrm>
            <a:off x="652096" y="1829177"/>
            <a:ext cx="1105269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pitchFamily="34" charset="-122"/>
              </a:defRPr>
            </a:lvl1pPr>
            <a:lvl2pPr marL="742950" indent="-285750">
              <a:defRPr>
                <a:solidFill>
                  <a:schemeClr val="tx1"/>
                </a:solidFill>
                <a:latin typeface="Calibri" panose="020F0502020204030204" pitchFamily="34" charset="0"/>
                <a:ea typeface="Microsoft YaHei" panose="020B0503020204020204" pitchFamily="34" charset="-122"/>
              </a:defRPr>
            </a:lvl2pPr>
            <a:lvl3pPr marL="1143000" indent="-228600">
              <a:defRPr>
                <a:solidFill>
                  <a:schemeClr val="tx1"/>
                </a:solidFill>
                <a:latin typeface="Calibri" panose="020F0502020204030204" pitchFamily="34" charset="0"/>
                <a:ea typeface="Microsoft YaHei" panose="020B0503020204020204" pitchFamily="34" charset="-122"/>
              </a:defRPr>
            </a:lvl3pPr>
            <a:lvl4pPr marL="1600200" indent="-228600">
              <a:defRPr>
                <a:solidFill>
                  <a:schemeClr val="tx1"/>
                </a:solidFill>
                <a:latin typeface="Calibri" panose="020F0502020204030204" pitchFamily="34" charset="0"/>
                <a:ea typeface="Microsoft YaHei" panose="020B0503020204020204" pitchFamily="34" charset="-122"/>
              </a:defRPr>
            </a:lvl4pPr>
            <a:lvl5pPr marL="2057400" indent="-228600">
              <a:defRPr>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pitchFamily="34" charset="-122"/>
              </a:defRPr>
            </a:lvl9pPr>
          </a:lstStyle>
          <a:p>
            <a:pPr algn="ctr" eaLnBrk="0" fontAlgn="base" hangingPunct="0">
              <a:spcBef>
                <a:spcPct val="0"/>
              </a:spcBef>
              <a:spcAft>
                <a:spcPct val="0"/>
              </a:spcAft>
            </a:pPr>
            <a:r>
              <a:rPr lang="en-US" altLang="en-US" sz="5400" b="1" dirty="0">
                <a:solidFill>
                  <a:schemeClr val="accent5">
                    <a:lumMod val="75000"/>
                  </a:schemeClr>
                </a:solidFill>
                <a:latin typeface="Times New Roman" panose="02020603050405020304" pitchFamily="18" charset="0"/>
                <a:ea typeface="Helvetica Neue"/>
                <a:cs typeface="Times New Roman" panose="02020603050405020304" pitchFamily="18" charset="0"/>
              </a:rPr>
              <a:t>TIẾT 4, 5:</a:t>
            </a:r>
          </a:p>
          <a:p>
            <a:pPr algn="ctr" eaLnBrk="0" fontAlgn="base" hangingPunct="0">
              <a:spcBef>
                <a:spcPct val="0"/>
              </a:spcBef>
              <a:spcAft>
                <a:spcPct val="0"/>
              </a:spcAft>
            </a:pPr>
            <a:r>
              <a:rPr lang="en-US" altLang="en-US" sz="5400" b="1" dirty="0">
                <a:solidFill>
                  <a:srgbClr val="C00000"/>
                </a:solidFill>
                <a:latin typeface="Times New Roman" panose="02020603050405020304" pitchFamily="18" charset="0"/>
                <a:ea typeface="Helvetica Neue"/>
                <a:cs typeface="Times New Roman" panose="02020603050405020304" pitchFamily="18" charset="0"/>
              </a:rPr>
              <a:t>BÀI 2:</a:t>
            </a:r>
            <a:r>
              <a:rPr lang="en-US" altLang="en-US" sz="5400" b="1" dirty="0">
                <a:solidFill>
                  <a:schemeClr val="accent5">
                    <a:lumMod val="75000"/>
                  </a:schemeClr>
                </a:solidFill>
                <a:latin typeface="Times New Roman" panose="02020603050405020304" pitchFamily="18" charset="0"/>
                <a:ea typeface="Helvetica Neue"/>
                <a:cs typeface="Times New Roman" panose="02020603050405020304" pitchFamily="18" charset="0"/>
              </a:rPr>
              <a:t> </a:t>
            </a:r>
            <a:r>
              <a:rPr lang="vi-VN" altLang="en-US" sz="5400" b="1" dirty="0">
                <a:solidFill>
                  <a:srgbClr val="C00000"/>
                </a:solidFill>
                <a:latin typeface="Times New Roman" panose="02020603050405020304" pitchFamily="18" charset="0"/>
                <a:ea typeface="Helvetica Neue"/>
                <a:cs typeface="Times New Roman" panose="02020603050405020304" pitchFamily="18" charset="0"/>
              </a:rPr>
              <a:t>KHOAN DUNG</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4"/>
          <a:stretch>
            <a:fillRect/>
          </a:stretch>
        </a:blipFill>
        <a:effectLst/>
      </p:bgPr>
    </p:bg>
    <p:spTree>
      <p:nvGrpSpPr>
        <p:cNvPr id="1" name=""/>
        <p:cNvGrpSpPr/>
        <p:nvPr/>
      </p:nvGrpSpPr>
      <p:grpSpPr>
        <a:xfrm>
          <a:off x="0" y="0"/>
          <a:ext cx="0" cy="0"/>
          <a:chOff x="0" y="0"/>
          <a:chExt cx="0" cy="0"/>
        </a:xfrm>
      </p:grpSpPr>
      <p:graphicFrame>
        <p:nvGraphicFramePr>
          <p:cNvPr id="11" name="Diagram 10"/>
          <p:cNvGraphicFramePr/>
          <p:nvPr/>
        </p:nvGraphicFramePr>
        <p:xfrm>
          <a:off x="4693533" y="746538"/>
          <a:ext cx="7376548" cy="35967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Trò chơ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946910" y="4494720"/>
            <a:ext cx="487363" cy="487363"/>
          </a:xfrm>
          <a:prstGeom prst="rect">
            <a:avLst/>
          </a:prstGeom>
        </p:spPr>
      </p:pic>
      <p:sp>
        <p:nvSpPr>
          <p:cNvPr id="2" name="Text Box 1"/>
          <p:cNvSpPr txBox="1"/>
          <p:nvPr/>
        </p:nvSpPr>
        <p:spPr>
          <a:xfrm>
            <a:off x="3647247" y="2706370"/>
            <a:ext cx="7033895" cy="1445260"/>
          </a:xfrm>
          <a:prstGeom prst="rect">
            <a:avLst/>
          </a:prstGeom>
          <a:noFill/>
        </p:spPr>
        <p:txBody>
          <a:bodyPr wrap="square" rtlCol="0">
            <a:spAutoFit/>
          </a:bodyPr>
          <a:lstStyle/>
          <a:p>
            <a:r>
              <a:rPr lang="en-US" sz="4400" b="1" dirty="0">
                <a:solidFill>
                  <a:srgbClr val="002060"/>
                </a:solidFill>
                <a:latin typeface="Times New Roman" panose="02020603050405020304" pitchFamily="18" charset="0"/>
                <a:cs typeface="Times New Roman" panose="02020603050405020304" pitchFamily="18" charset="0"/>
                <a:sym typeface="+mn-ea"/>
              </a:rPr>
              <a:t>? Theo </a:t>
            </a:r>
            <a:r>
              <a:rPr lang="en-US" sz="4400" b="1" dirty="0" err="1">
                <a:solidFill>
                  <a:srgbClr val="002060"/>
                </a:solidFill>
                <a:latin typeface="Times New Roman" panose="02020603050405020304" pitchFamily="18" charset="0"/>
                <a:cs typeface="Times New Roman" panose="02020603050405020304" pitchFamily="18" charset="0"/>
                <a:sym typeface="+mn-ea"/>
              </a:rPr>
              <a:t>em</a:t>
            </a:r>
            <a:r>
              <a:rPr lang="en-US" sz="4400" b="1" dirty="0">
                <a:solidFill>
                  <a:srgbClr val="002060"/>
                </a:solidFill>
                <a:latin typeface="Times New Roman" panose="02020603050405020304" pitchFamily="18" charset="0"/>
                <a:cs typeface="Times New Roman" panose="02020603050405020304" pitchFamily="18" charset="0"/>
                <a:sym typeface="+mn-ea"/>
              </a:rPr>
              <a:t>, </a:t>
            </a:r>
            <a:r>
              <a:rPr lang="en-US" sz="4400" b="1" dirty="0" err="1">
                <a:solidFill>
                  <a:srgbClr val="002060"/>
                </a:solidFill>
                <a:latin typeface="Times New Roman" panose="02020603050405020304" pitchFamily="18" charset="0"/>
                <a:cs typeface="Times New Roman" panose="02020603050405020304" pitchFamily="18" charset="0"/>
                <a:sym typeface="+mn-ea"/>
              </a:rPr>
              <a:t>để</a:t>
            </a:r>
            <a:r>
              <a:rPr lang="en-US" sz="4400" b="1" dirty="0">
                <a:solidFill>
                  <a:srgbClr val="002060"/>
                </a:solidFill>
                <a:latin typeface="Times New Roman" panose="02020603050405020304" pitchFamily="18" charset="0"/>
                <a:cs typeface="Times New Roman" panose="02020603050405020304" pitchFamily="18" charset="0"/>
                <a:sym typeface="+mn-ea"/>
              </a:rPr>
              <a:t> </a:t>
            </a:r>
            <a:r>
              <a:rPr lang="en-US" sz="4400" b="1" dirty="0" err="1">
                <a:solidFill>
                  <a:srgbClr val="002060"/>
                </a:solidFill>
                <a:latin typeface="Times New Roman" panose="02020603050405020304" pitchFamily="18" charset="0"/>
                <a:cs typeface="Times New Roman" panose="02020603050405020304" pitchFamily="18" charset="0"/>
                <a:sym typeface="+mn-ea"/>
              </a:rPr>
              <a:t>có</a:t>
            </a:r>
            <a:r>
              <a:rPr lang="en-US" sz="4400" b="1" dirty="0">
                <a:solidFill>
                  <a:srgbClr val="002060"/>
                </a:solidFill>
                <a:latin typeface="Times New Roman" panose="02020603050405020304" pitchFamily="18" charset="0"/>
                <a:cs typeface="Times New Roman" panose="02020603050405020304" pitchFamily="18" charset="0"/>
                <a:sym typeface="+mn-ea"/>
              </a:rPr>
              <a:t> </a:t>
            </a:r>
            <a:r>
              <a:rPr lang="en-US" sz="4400" b="1" dirty="0" err="1">
                <a:solidFill>
                  <a:srgbClr val="002060"/>
                </a:solidFill>
                <a:latin typeface="Times New Roman" panose="02020603050405020304" pitchFamily="18" charset="0"/>
                <a:cs typeface="Times New Roman" panose="02020603050405020304" pitchFamily="18" charset="0"/>
                <a:sym typeface="+mn-ea"/>
              </a:rPr>
              <a:t>lòng</a:t>
            </a:r>
            <a:r>
              <a:rPr lang="en-US" sz="4400" b="1" dirty="0">
                <a:solidFill>
                  <a:srgbClr val="002060"/>
                </a:solidFill>
                <a:latin typeface="Times New Roman" panose="02020603050405020304" pitchFamily="18" charset="0"/>
                <a:cs typeface="Times New Roman" panose="02020603050405020304" pitchFamily="18" charset="0"/>
                <a:sym typeface="+mn-ea"/>
              </a:rPr>
              <a:t> </a:t>
            </a:r>
            <a:r>
              <a:rPr lang="en-US" sz="4400" b="1" dirty="0" err="1">
                <a:solidFill>
                  <a:srgbClr val="002060"/>
                </a:solidFill>
                <a:latin typeface="Times New Roman" panose="02020603050405020304" pitchFamily="18" charset="0"/>
                <a:cs typeface="Times New Roman" panose="02020603050405020304" pitchFamily="18" charset="0"/>
                <a:sym typeface="+mn-ea"/>
              </a:rPr>
              <a:t>khoan</a:t>
            </a:r>
            <a:r>
              <a:rPr lang="en-US" sz="4400" b="1" dirty="0">
                <a:solidFill>
                  <a:srgbClr val="002060"/>
                </a:solidFill>
                <a:latin typeface="Times New Roman" panose="02020603050405020304" pitchFamily="18" charset="0"/>
                <a:cs typeface="Times New Roman" panose="02020603050405020304" pitchFamily="18" charset="0"/>
                <a:sym typeface="+mn-ea"/>
              </a:rPr>
              <a:t> dung, </a:t>
            </a:r>
            <a:r>
              <a:rPr lang="en-US" sz="4400" b="1" dirty="0" err="1">
                <a:solidFill>
                  <a:srgbClr val="002060"/>
                </a:solidFill>
                <a:latin typeface="Times New Roman" panose="02020603050405020304" pitchFamily="18" charset="0"/>
                <a:cs typeface="Times New Roman" panose="02020603050405020304" pitchFamily="18" charset="0"/>
                <a:sym typeface="+mn-ea"/>
              </a:rPr>
              <a:t>chúng</a:t>
            </a:r>
            <a:r>
              <a:rPr lang="en-US" sz="4400" b="1" dirty="0">
                <a:solidFill>
                  <a:srgbClr val="002060"/>
                </a:solidFill>
                <a:latin typeface="Times New Roman" panose="02020603050405020304" pitchFamily="18" charset="0"/>
                <a:cs typeface="Times New Roman" panose="02020603050405020304" pitchFamily="18" charset="0"/>
                <a:sym typeface="+mn-ea"/>
              </a:rPr>
              <a:t> ta </a:t>
            </a:r>
            <a:r>
              <a:rPr lang="en-US" sz="4400" b="1" dirty="0" err="1">
                <a:solidFill>
                  <a:srgbClr val="002060"/>
                </a:solidFill>
                <a:latin typeface="Times New Roman" panose="02020603050405020304" pitchFamily="18" charset="0"/>
                <a:cs typeface="Times New Roman" panose="02020603050405020304" pitchFamily="18" charset="0"/>
                <a:sym typeface="+mn-ea"/>
              </a:rPr>
              <a:t>cần</a:t>
            </a:r>
            <a:r>
              <a:rPr lang="en-US" sz="4400" b="1" dirty="0">
                <a:solidFill>
                  <a:srgbClr val="002060"/>
                </a:solidFill>
                <a:latin typeface="Times New Roman" panose="02020603050405020304" pitchFamily="18" charset="0"/>
                <a:cs typeface="Times New Roman" panose="02020603050405020304" pitchFamily="18" charset="0"/>
                <a:sym typeface="+mn-ea"/>
              </a:rPr>
              <a:t> </a:t>
            </a:r>
            <a:r>
              <a:rPr lang="en-US" sz="4400" b="1" dirty="0" err="1">
                <a:solidFill>
                  <a:srgbClr val="002060"/>
                </a:solidFill>
                <a:latin typeface="Times New Roman" panose="02020603050405020304" pitchFamily="18" charset="0"/>
                <a:cs typeface="Times New Roman" panose="02020603050405020304" pitchFamily="18" charset="0"/>
                <a:sym typeface="+mn-ea"/>
              </a:rPr>
              <a:t>làm</a:t>
            </a:r>
            <a:r>
              <a:rPr lang="en-US" sz="4400" b="1" dirty="0">
                <a:solidFill>
                  <a:srgbClr val="002060"/>
                </a:solidFill>
                <a:latin typeface="Times New Roman" panose="02020603050405020304" pitchFamily="18" charset="0"/>
                <a:cs typeface="Times New Roman" panose="02020603050405020304" pitchFamily="18" charset="0"/>
                <a:sym typeface="+mn-ea"/>
              </a:rPr>
              <a:t> </a:t>
            </a:r>
            <a:r>
              <a:rPr lang="en-US" sz="4400" b="1" dirty="0" err="1">
                <a:solidFill>
                  <a:srgbClr val="002060"/>
                </a:solidFill>
                <a:latin typeface="Times New Roman" panose="02020603050405020304" pitchFamily="18" charset="0"/>
                <a:cs typeface="Times New Roman" panose="02020603050405020304" pitchFamily="18" charset="0"/>
                <a:sym typeface="+mn-ea"/>
              </a:rPr>
              <a:t>gì</a:t>
            </a:r>
            <a:r>
              <a:rPr lang="en-US" sz="4400" b="1" dirty="0">
                <a:solidFill>
                  <a:srgbClr val="002060"/>
                </a:solidFill>
                <a:latin typeface="Times New Roman" panose="02020603050405020304" pitchFamily="18" charset="0"/>
                <a:cs typeface="Times New Roman" panose="02020603050405020304" pitchFamily="18" charset="0"/>
                <a:sym typeface="+mn-ea"/>
              </a:rPr>
              <a:t>? </a:t>
            </a:r>
            <a:endParaRPr lang="en-US" sz="44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71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Content Placeholder 1" descr="blackboard"/>
          <p:cNvPicPr>
            <a:picLocks noGrp="1" noChangeAspect="1"/>
          </p:cNvPicPr>
          <p:nvPr>
            <p:ph idx="1"/>
          </p:nvPr>
        </p:nvPicPr>
        <p:blipFill>
          <a:blip r:embed="rId3"/>
          <a:stretch>
            <a:fillRect/>
          </a:stretch>
        </p:blipFill>
        <p:spPr>
          <a:xfrm>
            <a:off x="2190750" y="340360"/>
            <a:ext cx="8574405" cy="5836920"/>
          </a:xfrm>
          <a:prstGeom prst="rect">
            <a:avLst/>
          </a:prstGeom>
        </p:spPr>
      </p:pic>
      <p:sp>
        <p:nvSpPr>
          <p:cNvPr id="4" name="Text Box 3"/>
          <p:cNvSpPr txBox="1"/>
          <p:nvPr/>
        </p:nvSpPr>
        <p:spPr>
          <a:xfrm>
            <a:off x="3150235" y="716915"/>
            <a:ext cx="7172960" cy="3107690"/>
          </a:xfrm>
          <a:prstGeom prst="rect">
            <a:avLst/>
          </a:prstGeom>
          <a:noFill/>
        </p:spPr>
        <p:txBody>
          <a:bodyPr wrap="square" rtlCol="0">
            <a:spAutoFit/>
          </a:bodyPr>
          <a:lstStyle/>
          <a:p>
            <a:pPr algn="ctr">
              <a:buNone/>
            </a:pPr>
            <a:r>
              <a:rPr lang="vi-VN" sz="2800" b="1" dirty="0">
                <a:solidFill>
                  <a:schemeClr val="bg1"/>
                </a:solidFill>
                <a:latin typeface="Times New Roman" panose="02020603050405020304" pitchFamily="18" charset="0"/>
                <a:cs typeface="Times New Roman" panose="02020603050405020304" pitchFamily="18" charset="0"/>
                <a:sym typeface="+mn-ea"/>
              </a:rPr>
              <a:t>Việc cần làm</a:t>
            </a:r>
            <a:endParaRPr lang="vi-VN" sz="2800" b="1" dirty="0">
              <a:solidFill>
                <a:schemeClr val="bg1"/>
              </a:solidFill>
              <a:latin typeface="Times New Roman" panose="02020603050405020304" pitchFamily="18" charset="0"/>
              <a:cs typeface="Times New Roman" panose="02020603050405020304" pitchFamily="18" charset="0"/>
            </a:endParaRPr>
          </a:p>
          <a:p>
            <a:pPr algn="just">
              <a:buNone/>
            </a:pP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Chân</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thành</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rộng</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lượng</a:t>
            </a:r>
            <a:r>
              <a:rPr lang="en-US" sz="2800" dirty="0">
                <a:solidFill>
                  <a:schemeClr val="bg1"/>
                </a:solidFill>
                <a:latin typeface="Times New Roman" panose="02020603050405020304" pitchFamily="18" charset="0"/>
                <a:cs typeface="Times New Roman" panose="02020603050405020304" pitchFamily="18" charset="0"/>
                <a:sym typeface="+mn-ea"/>
              </a:rPr>
              <a:t>. </a:t>
            </a:r>
            <a:endParaRPr lang="en-US" sz="2800" dirty="0">
              <a:solidFill>
                <a:schemeClr val="bg1"/>
              </a:solidFill>
              <a:latin typeface="Times New Roman" panose="02020603050405020304" pitchFamily="18" charset="0"/>
              <a:cs typeface="Times New Roman" panose="02020603050405020304" pitchFamily="18" charset="0"/>
            </a:endParaRPr>
          </a:p>
          <a:p>
            <a:pPr algn="just">
              <a:buNone/>
            </a:pPr>
            <a:r>
              <a:rPr lang="vi-VN" sz="2800" dirty="0">
                <a:solidFill>
                  <a:schemeClr val="bg1"/>
                </a:solidFill>
                <a:latin typeface="Times New Roman" panose="02020603050405020304" pitchFamily="18" charset="0"/>
                <a:cs typeface="Times New Roman" panose="02020603050405020304" pitchFamily="18" charset="0"/>
                <a:sym typeface="+mn-ea"/>
              </a:rPr>
              <a:t>- Sống cởi mở, gần gũi</a:t>
            </a:r>
            <a:endParaRPr lang="en-US" sz="2800" dirty="0">
              <a:solidFill>
                <a:schemeClr val="bg1"/>
              </a:solidFill>
              <a:latin typeface="Times New Roman" panose="02020603050405020304" pitchFamily="18" charset="0"/>
              <a:cs typeface="Times New Roman" panose="02020603050405020304" pitchFamily="18" charset="0"/>
            </a:endParaRPr>
          </a:p>
          <a:p>
            <a:pPr algn="just">
              <a:buNone/>
            </a:pPr>
            <a:r>
              <a:rPr lang="vi-VN"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Tôn</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trọng</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và</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chấp</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nhận</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sở</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thích</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thói</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quen</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của</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người</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khác</a:t>
            </a:r>
            <a:r>
              <a:rPr lang="en-US" sz="2800" dirty="0">
                <a:solidFill>
                  <a:schemeClr val="bg1"/>
                </a:solidFill>
                <a:latin typeface="Times New Roman" panose="02020603050405020304" pitchFamily="18" charset="0"/>
                <a:cs typeface="Times New Roman" panose="02020603050405020304" pitchFamily="18" charset="0"/>
                <a:sym typeface="+mn-ea"/>
              </a:rPr>
              <a:t>.</a:t>
            </a:r>
            <a:endParaRPr lang="en-US" sz="2800" dirty="0">
              <a:solidFill>
                <a:schemeClr val="bg1"/>
              </a:solidFill>
              <a:latin typeface="Times New Roman" panose="02020603050405020304" pitchFamily="18" charset="0"/>
              <a:cs typeface="Times New Roman" panose="02020603050405020304" pitchFamily="18" charset="0"/>
            </a:endParaRPr>
          </a:p>
          <a:p>
            <a:pPr algn="just">
              <a:buNone/>
            </a:pP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Phê</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ph</a:t>
            </a:r>
            <a:r>
              <a:rPr lang="vi-VN" sz="2800" dirty="0">
                <a:solidFill>
                  <a:schemeClr val="bg1"/>
                </a:solidFill>
                <a:latin typeface="Times New Roman" panose="02020603050405020304" pitchFamily="18" charset="0"/>
                <a:cs typeface="Times New Roman" panose="02020603050405020304" pitchFamily="18" charset="0"/>
                <a:sym typeface="+mn-ea"/>
              </a:rPr>
              <a:t>á</a:t>
            </a:r>
            <a:r>
              <a:rPr lang="en-US" sz="2800" dirty="0">
                <a:solidFill>
                  <a:schemeClr val="bg1"/>
                </a:solidFill>
                <a:latin typeface="Times New Roman" panose="02020603050405020304" pitchFamily="18" charset="0"/>
                <a:cs typeface="Times New Roman" panose="02020603050405020304" pitchFamily="18" charset="0"/>
                <a:sym typeface="+mn-ea"/>
              </a:rPr>
              <a:t>n </a:t>
            </a:r>
            <a:r>
              <a:rPr lang="en-US" sz="2800" dirty="0" err="1">
                <a:solidFill>
                  <a:schemeClr val="bg1"/>
                </a:solidFill>
                <a:latin typeface="Times New Roman" panose="02020603050405020304" pitchFamily="18" charset="0"/>
                <a:cs typeface="Times New Roman" panose="02020603050405020304" pitchFamily="18" charset="0"/>
                <a:sym typeface="+mn-ea"/>
              </a:rPr>
              <a:t>sự</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ích</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kỉ</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hẹp</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hòi</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thiếu</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khoan</a:t>
            </a:r>
            <a:r>
              <a:rPr lang="en-US" sz="2800" dirty="0">
                <a:solidFill>
                  <a:schemeClr val="bg1"/>
                </a:solidFill>
                <a:latin typeface="Times New Roman" panose="02020603050405020304" pitchFamily="18" charset="0"/>
                <a:cs typeface="Times New Roman" panose="02020603050405020304" pitchFamily="18" charset="0"/>
                <a:sym typeface="+mn-ea"/>
              </a:rPr>
              <a:t> dung, </a:t>
            </a:r>
            <a:r>
              <a:rPr lang="en-US" sz="2800" dirty="0" err="1">
                <a:solidFill>
                  <a:schemeClr val="bg1"/>
                </a:solidFill>
                <a:latin typeface="Times New Roman" panose="02020603050405020304" pitchFamily="18" charset="0"/>
                <a:cs typeface="Times New Roman" panose="02020603050405020304" pitchFamily="18" charset="0"/>
                <a:sym typeface="+mn-ea"/>
              </a:rPr>
              <a:t>độ</a:t>
            </a:r>
            <a:r>
              <a:rPr lang="en-US" sz="2800" dirty="0">
                <a:solidFill>
                  <a:schemeClr val="bg1"/>
                </a:solidFill>
                <a:latin typeface="Times New Roman" panose="02020603050405020304" pitchFamily="18" charset="0"/>
                <a:cs typeface="Times New Roman" panose="02020603050405020304" pitchFamily="18" charset="0"/>
                <a:sym typeface="+mn-ea"/>
              </a:rPr>
              <a:t> </a:t>
            </a:r>
            <a:r>
              <a:rPr lang="en-US" sz="2800" dirty="0" err="1">
                <a:solidFill>
                  <a:schemeClr val="bg1"/>
                </a:solidFill>
                <a:latin typeface="Times New Roman" panose="02020603050405020304" pitchFamily="18" charset="0"/>
                <a:cs typeface="Times New Roman" panose="02020603050405020304" pitchFamily="18" charset="0"/>
                <a:sym typeface="+mn-ea"/>
              </a:rPr>
              <a:t>lượng</a:t>
            </a:r>
            <a:r>
              <a:rPr lang="vi-VN" sz="2800" dirty="0">
                <a:solidFill>
                  <a:schemeClr val="bg1"/>
                </a:solidFill>
                <a:latin typeface="Times New Roman" panose="02020603050405020304" pitchFamily="18" charset="0"/>
                <a:cs typeface="Times New Roman" panose="02020603050405020304" pitchFamily="18" charset="0"/>
                <a:sym typeface="+mn-ea"/>
              </a:rPr>
              <a:t>.</a:t>
            </a:r>
            <a:r>
              <a:rPr lang="en-US" sz="2800" dirty="0">
                <a:solidFill>
                  <a:schemeClr val="bg1"/>
                </a:solidFill>
                <a:latin typeface="Times New Roman" panose="02020603050405020304" pitchFamily="18" charset="0"/>
                <a:cs typeface="Times New Roman" panose="02020603050405020304" pitchFamily="18" charset="0"/>
                <a:sym typeface="+mn-ea"/>
              </a:rPr>
              <a:t>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Shape 43"/>
        <p:cNvGrpSpPr/>
        <p:nvPr/>
      </p:nvGrpSpPr>
      <p:grpSpPr>
        <a:xfrm>
          <a:off x="0" y="0"/>
          <a:ext cx="0" cy="0"/>
          <a:chOff x="0" y="0"/>
          <a:chExt cx="0" cy="0"/>
        </a:xfrm>
      </p:grpSpPr>
      <p:pic>
        <p:nvPicPr>
          <p:cNvPr id="6" name="Google Shape;125;p5"/>
          <p:cNvPicPr preferRelativeResize="0"/>
          <p:nvPr/>
        </p:nvPicPr>
        <p:blipFill rotWithShape="1">
          <a:blip r:embed="rId4"/>
          <a:srcRect/>
          <a:stretch>
            <a:fillRect/>
          </a:stretch>
        </p:blipFill>
        <p:spPr>
          <a:xfrm>
            <a:off x="3563084" y="329657"/>
            <a:ext cx="6685816" cy="5948218"/>
          </a:xfrm>
          <a:prstGeom prst="rect">
            <a:avLst/>
          </a:prstGeom>
          <a:noFill/>
          <a:ln>
            <a:noFill/>
          </a:ln>
        </p:spPr>
      </p:pic>
      <p:sp>
        <p:nvSpPr>
          <p:cNvPr id="12" name="文本框 15"/>
          <p:cNvSpPr txBox="1"/>
          <p:nvPr/>
        </p:nvSpPr>
        <p:spPr>
          <a:xfrm>
            <a:off x="4391742" y="2776647"/>
            <a:ext cx="5255015" cy="2123658"/>
          </a:xfrm>
          <a:prstGeom prst="rect">
            <a:avLst/>
          </a:prstGeom>
          <a:noFill/>
        </p:spPr>
        <p:txBody>
          <a:bodyPr wrap="square" rtlCol="0">
            <a:spAutoFit/>
          </a:bodyPr>
          <a:lstStyle/>
          <a:p>
            <a:pPr algn="ctr" defTabSz="457200"/>
            <a:endPar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a:p>
            <a:pPr algn="ctr" defTabSz="457200"/>
            <a:r>
              <a:rPr lang="vi-VN"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L</a:t>
            </a:r>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UYỆN TẬP</a:t>
            </a:r>
            <a:endParaRPr lang="zh-CN" altLang="en-US"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3"/>
          <a:srcRect/>
          <a:stretch>
            <a:fillRect/>
          </a:stretch>
        </p:blipFill>
        <p:spPr bwMode="auto">
          <a:xfrm>
            <a:off x="115162" y="2135998"/>
            <a:ext cx="2721824" cy="3175398"/>
          </a:xfrm>
          <a:prstGeom prst="rect">
            <a:avLst/>
          </a:prstGeom>
          <a:noFill/>
          <a:ln w="9525">
            <a:noFill/>
            <a:miter lim="800000"/>
            <a:headEnd/>
            <a:tailEnd/>
          </a:ln>
        </p:spPr>
      </p:pic>
      <p:sp>
        <p:nvSpPr>
          <p:cNvPr id="3" name="Rectangle 189"/>
          <p:cNvSpPr>
            <a:spLocks noChangeArrowheads="1"/>
          </p:cNvSpPr>
          <p:nvPr/>
        </p:nvSpPr>
        <p:spPr bwMode="auto">
          <a:xfrm>
            <a:off x="103828" y="3365806"/>
            <a:ext cx="2667000" cy="830997"/>
          </a:xfrm>
          <a:prstGeom prst="rect">
            <a:avLst/>
          </a:prstGeom>
          <a:noFill/>
          <a:ln>
            <a:noFill/>
          </a:ln>
          <a:effectLst/>
        </p:spPr>
        <p:txBody>
          <a:bodyPr anchor="ctr">
            <a:spAutoFit/>
          </a:bodyPr>
          <a:lstStyle/>
          <a:p>
            <a:pPr algn="ctr">
              <a:defRPr/>
            </a:pPr>
            <a:r>
              <a:rPr lang="en-US" altLang="zh-CN" sz="24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Hoạt</a:t>
            </a:r>
            <a:r>
              <a:rPr lang="en-US" altLang="zh-CN" sz="24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động</a:t>
            </a:r>
            <a:endParaRPr lang="en-US" altLang="zh-CN" sz="24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pPr algn="ctr">
              <a:defRPr/>
            </a:pPr>
            <a:r>
              <a:rPr lang="en-US" altLang="zh-CN" sz="24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nhóm</a:t>
            </a:r>
            <a:endParaRPr lang="en-US" altLang="zh-CN" sz="24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 name="WordArt 5"/>
          <p:cNvSpPr>
            <a:spLocks noChangeArrowheads="1" noChangeShapeType="1" noTextEdit="1"/>
          </p:cNvSpPr>
          <p:nvPr/>
        </p:nvSpPr>
        <p:spPr bwMode="auto">
          <a:xfrm>
            <a:off x="1729106" y="44454"/>
            <a:ext cx="9009231" cy="1873761"/>
          </a:xfrm>
          <a:prstGeom prst="rect">
            <a:avLst/>
          </a:prstGeom>
          <a:ln w="57150">
            <a:solidFill>
              <a:schemeClr val="tx1"/>
            </a:solidFill>
          </a:ln>
        </p:spPr>
        <p:txBody>
          <a:bodyPr wrap="none" fromWordArt="1">
            <a:prstTxWarp prst="textPlain">
              <a:avLst>
                <a:gd name="adj" fmla="val 50395"/>
              </a:avLst>
            </a:prstTxWarp>
          </a:bodyPr>
          <a:lstStyle/>
          <a:p>
            <a:pPr algn="ctr" eaLnBrk="0" fontAlgn="base" hangingPunct="0">
              <a:spcBef>
                <a:spcPct val="0"/>
              </a:spcBef>
              <a:spcAft>
                <a:spcPct val="0"/>
              </a:spcAft>
            </a:pPr>
            <a:r>
              <a:rPr lang="vi-VN" sz="3600" b="1" i="1" kern="10" dirty="0">
                <a:ln w="9525">
                  <a:solidFill>
                    <a:srgbClr val="000000"/>
                  </a:solidFill>
                  <a:round/>
                </a:ln>
                <a:solidFill>
                  <a:srgbClr val="0000FF"/>
                </a:solidFill>
                <a:effectLst>
                  <a:outerShdw dist="107763" dir="13500000" algn="ctr" rotWithShape="0">
                    <a:srgbClr val="808080">
                      <a:alpha val="50000"/>
                    </a:srgbClr>
                  </a:outerShdw>
                </a:effectLst>
                <a:latin typeface="+mj-lt"/>
                <a:ea typeface="Verdana" panose="020B0604030504040204" pitchFamily="34" charset="0"/>
              </a:rPr>
              <a:t>Trò chơi </a:t>
            </a:r>
            <a:endParaRPr lang="en-US" sz="3600" b="1" i="1" kern="10" dirty="0">
              <a:ln w="9525">
                <a:solidFill>
                  <a:srgbClr val="000000"/>
                </a:solidFill>
                <a:round/>
              </a:ln>
              <a:solidFill>
                <a:srgbClr val="0000FF"/>
              </a:solidFill>
              <a:effectLst>
                <a:outerShdw dist="107763" dir="13500000" algn="ctr" rotWithShape="0">
                  <a:srgbClr val="808080">
                    <a:alpha val="50000"/>
                  </a:srgbClr>
                </a:outerShdw>
              </a:effectLst>
              <a:latin typeface="+mj-lt"/>
              <a:ea typeface="Verdana" panose="020B0604030504040204" pitchFamily="34" charset="0"/>
            </a:endParaRPr>
          </a:p>
          <a:p>
            <a:pPr algn="ctr" eaLnBrk="0" fontAlgn="base" hangingPunct="0">
              <a:spcBef>
                <a:spcPct val="0"/>
              </a:spcBef>
              <a:spcAft>
                <a:spcPct val="0"/>
              </a:spcAft>
            </a:pPr>
            <a:r>
              <a:rPr lang="vi-VN" sz="3600" b="1" i="1" kern="10" dirty="0">
                <a:ln w="9525">
                  <a:solidFill>
                    <a:srgbClr val="000000"/>
                  </a:solidFill>
                  <a:round/>
                </a:ln>
                <a:solidFill>
                  <a:srgbClr val="FF0000"/>
                </a:solidFill>
                <a:effectLst>
                  <a:outerShdw dist="107763" dir="13500000" algn="ctr" rotWithShape="0">
                    <a:srgbClr val="808080">
                      <a:alpha val="50000"/>
                    </a:srgbClr>
                  </a:outerShdw>
                </a:effectLst>
                <a:latin typeface="+mj-lt"/>
                <a:ea typeface="Verdana" panose="020B0604030504040204" pitchFamily="34" charset="0"/>
              </a:rPr>
              <a:t>“Ai nhanh hơn"</a:t>
            </a:r>
            <a:r>
              <a:rPr lang="en-US" sz="3600" b="1" i="1" kern="10" dirty="0">
                <a:ln w="9525">
                  <a:solidFill>
                    <a:srgbClr val="000000"/>
                  </a:solidFill>
                  <a:round/>
                </a:ln>
                <a:solidFill>
                  <a:srgbClr val="FF0000"/>
                </a:solidFill>
                <a:effectLst>
                  <a:outerShdw dist="107763" dir="13500000" algn="ctr" rotWithShape="0">
                    <a:srgbClr val="808080">
                      <a:alpha val="50000"/>
                    </a:srgbClr>
                  </a:outerShdw>
                </a:effectLst>
                <a:latin typeface="+mj-lt"/>
                <a:ea typeface="Verdana" panose="020B0604030504040204" pitchFamily="34" charset="0"/>
              </a:rPr>
              <a:t>  </a:t>
            </a:r>
          </a:p>
        </p:txBody>
      </p:sp>
      <p:sp>
        <p:nvSpPr>
          <p:cNvPr id="5" name="Text Box 33"/>
          <p:cNvSpPr txBox="1">
            <a:spLocks noChangeArrowheads="1"/>
          </p:cNvSpPr>
          <p:nvPr/>
        </p:nvSpPr>
        <p:spPr bwMode="auto">
          <a:xfrm>
            <a:off x="3441897" y="2105783"/>
            <a:ext cx="7401082" cy="1077218"/>
          </a:xfrm>
          <a:prstGeom prst="rect">
            <a:avLst/>
          </a:prstGeom>
          <a:solidFill>
            <a:srgbClr val="FFFF00"/>
          </a:solidFill>
          <a:ln w="9525">
            <a:solidFill>
              <a:srgbClr val="FF3300"/>
            </a:solidFill>
            <a:miter lim="800000"/>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i="1" dirty="0" err="1">
                <a:latin typeface="Timeé new roman"/>
              </a:rPr>
              <a:t>Nêu</a:t>
            </a:r>
            <a:r>
              <a:rPr lang="en-US" i="1" dirty="0">
                <a:latin typeface="Timeé new roman"/>
              </a:rPr>
              <a:t> </a:t>
            </a:r>
            <a:r>
              <a:rPr lang="en-US" i="1" dirty="0" err="1">
                <a:latin typeface="Timeé new roman"/>
              </a:rPr>
              <a:t>những</a:t>
            </a:r>
            <a:r>
              <a:rPr lang="en-US" i="1" dirty="0">
                <a:latin typeface="Timeé new roman"/>
              </a:rPr>
              <a:t> </a:t>
            </a:r>
            <a:r>
              <a:rPr lang="en-US" i="1" dirty="0" err="1">
                <a:latin typeface="Timeé new roman"/>
              </a:rPr>
              <a:t>câu</a:t>
            </a:r>
            <a:r>
              <a:rPr lang="en-US" i="1" dirty="0">
                <a:latin typeface="Timeé new roman"/>
              </a:rPr>
              <a:t> ca </a:t>
            </a:r>
            <a:r>
              <a:rPr lang="en-US" i="1" dirty="0" err="1">
                <a:latin typeface="Timeé new roman"/>
              </a:rPr>
              <a:t>dao</a:t>
            </a:r>
            <a:r>
              <a:rPr lang="en-US" i="1" dirty="0">
                <a:latin typeface="Timeé new roman"/>
              </a:rPr>
              <a:t>, </a:t>
            </a:r>
            <a:r>
              <a:rPr lang="en-US" i="1" dirty="0" err="1">
                <a:latin typeface="Timeé new roman"/>
              </a:rPr>
              <a:t>tục</a:t>
            </a:r>
            <a:r>
              <a:rPr lang="en-US" i="1" dirty="0">
                <a:latin typeface="Timeé new roman"/>
              </a:rPr>
              <a:t> </a:t>
            </a:r>
            <a:r>
              <a:rPr lang="en-US" i="1" dirty="0" err="1">
                <a:latin typeface="Timeé new roman"/>
              </a:rPr>
              <a:t>ngữ</a:t>
            </a:r>
            <a:r>
              <a:rPr lang="en-US" i="1" dirty="0">
                <a:latin typeface="Timeé new roman"/>
              </a:rPr>
              <a:t>, </a:t>
            </a:r>
            <a:r>
              <a:rPr lang="en-US" i="1" dirty="0" err="1">
                <a:latin typeface="Timeé new roman"/>
              </a:rPr>
              <a:t>thành</a:t>
            </a:r>
            <a:r>
              <a:rPr lang="en-US" i="1" dirty="0">
                <a:latin typeface="Timeé new roman"/>
              </a:rPr>
              <a:t> </a:t>
            </a:r>
            <a:r>
              <a:rPr lang="en-US" i="1" dirty="0" err="1">
                <a:latin typeface="Timeé new roman"/>
              </a:rPr>
              <a:t>ngữ</a:t>
            </a:r>
            <a:r>
              <a:rPr lang="en-US" i="1" dirty="0">
                <a:latin typeface="Timeé new roman"/>
              </a:rPr>
              <a:t>, </a:t>
            </a:r>
            <a:r>
              <a:rPr lang="en-US" i="1" dirty="0" err="1">
                <a:latin typeface="Timeé new roman"/>
              </a:rPr>
              <a:t>danh</a:t>
            </a:r>
            <a:r>
              <a:rPr lang="en-US" i="1" dirty="0">
                <a:latin typeface="Timeé new roman"/>
              </a:rPr>
              <a:t> </a:t>
            </a:r>
            <a:r>
              <a:rPr lang="en-US" i="1" dirty="0" err="1">
                <a:latin typeface="Timeé new roman"/>
              </a:rPr>
              <a:t>ngôn</a:t>
            </a:r>
            <a:r>
              <a:rPr lang="en-US" i="1" dirty="0">
                <a:latin typeface="Timeé new roman"/>
              </a:rPr>
              <a:t> </a:t>
            </a:r>
            <a:r>
              <a:rPr lang="en-US" i="1" dirty="0" err="1">
                <a:latin typeface="Timeé new roman"/>
              </a:rPr>
              <a:t>về</a:t>
            </a:r>
            <a:r>
              <a:rPr lang="en-US" i="1" dirty="0">
                <a:latin typeface="Timeé new roman"/>
              </a:rPr>
              <a:t> </a:t>
            </a:r>
            <a:r>
              <a:rPr lang="en-US" i="1" dirty="0" err="1">
                <a:latin typeface="Timeé new roman"/>
              </a:rPr>
              <a:t>lòng</a:t>
            </a:r>
            <a:r>
              <a:rPr lang="en-US" i="1" dirty="0">
                <a:latin typeface="Timeé new roman"/>
              </a:rPr>
              <a:t> </a:t>
            </a:r>
            <a:r>
              <a:rPr lang="en-US" i="1" dirty="0" err="1">
                <a:latin typeface="Timeé new roman"/>
              </a:rPr>
              <a:t>khoan</a:t>
            </a:r>
            <a:r>
              <a:rPr lang="en-US" i="1" dirty="0">
                <a:latin typeface="Timeé new roman"/>
              </a:rPr>
              <a:t> dung</a:t>
            </a:r>
            <a:endParaRPr lang="en-US" dirty="0">
              <a:latin typeface="Timeé new roman"/>
            </a:endParaRPr>
          </a:p>
        </p:txBody>
      </p:sp>
      <p:sp>
        <p:nvSpPr>
          <p:cNvPr id="6" name="Rectangle 5"/>
          <p:cNvSpPr/>
          <p:nvPr/>
        </p:nvSpPr>
        <p:spPr>
          <a:xfrm>
            <a:off x="3076035" y="3365806"/>
            <a:ext cx="8132806" cy="3108543"/>
          </a:xfrm>
          <a:prstGeom prst="rect">
            <a:avLst/>
          </a:prstGeom>
        </p:spPr>
        <p:txBody>
          <a:bodyPr wrap="square">
            <a:spAutoFit/>
          </a:bodyPr>
          <a:lstStyle/>
          <a:p>
            <a:r>
              <a:rPr lang="en-US" sz="2800" b="1" u="sng"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LUẬT CHƠI: </a:t>
            </a:r>
          </a:p>
          <a:p>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Số</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người</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tham</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gia</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vi-VN"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cả lớp</a:t>
            </a:r>
            <a:endPar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lgn="just">
              <a:buFontTx/>
              <a:buChar char="-"/>
            </a:pP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Cách</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thức</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Chia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lớp</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làm</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hai</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đội</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theo</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dãy</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bàn</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Lần</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lượt</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viết</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vi-VN"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những câu ca dao, tục ngữ, danh ngôn vè lòng khoan dung</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Không</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được</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lặp</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lại</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câu</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của</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người</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khác</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buFontTx/>
              <a:buChar char="-"/>
            </a:pP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Thời</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gian</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3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phút</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thảo</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luận</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3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phút</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800" b="1" kern="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viết</a:t>
            </a:r>
            <a:r>
              <a:rPr lang="en-US" sz="2800" b="1" kern="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p>
        </p:txBody>
      </p:sp>
      <p:pic>
        <p:nvPicPr>
          <p:cNvPr id="7" name="Picture 6"/>
          <p:cNvPicPr>
            <a:picLocks noChangeAspect="1"/>
          </p:cNvPicPr>
          <p:nvPr/>
        </p:nvPicPr>
        <p:blipFill>
          <a:blip r:embed="rId4"/>
          <a:stretch>
            <a:fillRect/>
          </a:stretch>
        </p:blipFill>
        <p:spPr>
          <a:xfrm>
            <a:off x="10936763" y="2422"/>
            <a:ext cx="1255238" cy="937524"/>
          </a:xfrm>
          <a:prstGeom prst="rect">
            <a:avLst/>
          </a:prstGeom>
        </p:spPr>
      </p:pic>
      <p:pic>
        <p:nvPicPr>
          <p:cNvPr id="8" name="Picture 7"/>
          <p:cNvPicPr>
            <a:picLocks noChangeAspect="1"/>
          </p:cNvPicPr>
          <p:nvPr/>
        </p:nvPicPr>
        <p:blipFill>
          <a:blip r:embed="rId5"/>
          <a:stretch>
            <a:fillRect/>
          </a:stretch>
        </p:blipFill>
        <p:spPr>
          <a:xfrm>
            <a:off x="10738337" y="2498982"/>
            <a:ext cx="1569104" cy="4359018"/>
          </a:xfrm>
          <a:prstGeom prst="rect">
            <a:avLst/>
          </a:prstGeom>
        </p:spPr>
      </p:pic>
      <p:sp>
        <p:nvSpPr>
          <p:cNvPr id="10" name="TextBox 9"/>
          <p:cNvSpPr txBox="1"/>
          <p:nvPr/>
        </p:nvSpPr>
        <p:spPr>
          <a:xfrm>
            <a:off x="-676" y="101852"/>
            <a:ext cx="1757212" cy="584775"/>
          </a:xfrm>
          <a:prstGeom prst="rect">
            <a:avLst/>
          </a:prstGeom>
          <a:solidFill>
            <a:schemeClr val="accent5">
              <a:lumMod val="60000"/>
              <a:lumOff val="40000"/>
            </a:schemeClr>
          </a:solidFill>
        </p:spPr>
        <p:txBody>
          <a:bodyPr wrap="none" rtlCol="0">
            <a:spAutoFit/>
          </a:bodyPr>
          <a:lstStyle/>
          <a:p>
            <a:r>
              <a:rPr lang="vi-VN" sz="3200" b="1" dirty="0">
                <a:solidFill>
                  <a:srgbClr val="FF0000"/>
                </a:solidFill>
                <a:latin typeface="+mj-lt"/>
              </a:rPr>
              <a:t>Bài tập 1</a:t>
            </a:r>
            <a:endParaRPr lang="en-US" sz="32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570618" y="326570"/>
            <a:ext cx="5421086" cy="2246769"/>
          </a:xfrm>
          <a:solidFill>
            <a:schemeClr val="accent4">
              <a:lumMod val="40000"/>
              <a:lumOff val="60000"/>
            </a:schemeClr>
          </a:solidFill>
        </p:spPr>
        <p:txBody>
          <a:bodyPr/>
          <a:lstStyle/>
          <a:p>
            <a:pPr lvl="0" algn="l"/>
            <a:endParaRPr lang="vi-VN" sz="2800" b="1" dirty="0">
              <a:solidFill>
                <a:srgbClr val="0000FF"/>
              </a:solidFill>
              <a:latin typeface="+mj-lt"/>
            </a:endParaRPr>
          </a:p>
          <a:p>
            <a:pPr lvl="0" algn="l"/>
            <a:r>
              <a:rPr lang="vi-VN" sz="2800" b="1" dirty="0">
                <a:solidFill>
                  <a:srgbClr val="0000FF"/>
                </a:solidFill>
                <a:latin typeface="+mj-lt"/>
              </a:rPr>
              <a:t>* Tục ngữ, thành ngữ</a:t>
            </a:r>
            <a:endParaRPr lang="en-US" sz="2800" dirty="0">
              <a:solidFill>
                <a:srgbClr val="0000FF"/>
              </a:solidFill>
              <a:latin typeface="+mj-lt"/>
            </a:endParaRPr>
          </a:p>
          <a:p>
            <a:pPr lvl="0" algn="l"/>
            <a:r>
              <a:rPr lang="vi-VN" sz="2800" b="1" dirty="0">
                <a:solidFill>
                  <a:srgbClr val="0000FF"/>
                </a:solidFill>
                <a:latin typeface="+mj-lt"/>
              </a:rPr>
              <a:t>- </a:t>
            </a:r>
            <a:r>
              <a:rPr lang="vi-VN" sz="2800" dirty="0">
                <a:solidFill>
                  <a:srgbClr val="0000FF"/>
                </a:solidFill>
                <a:latin typeface="+mj-lt"/>
              </a:rPr>
              <a:t>“Bàn tay có ngón ngắn, ngón dài”</a:t>
            </a:r>
            <a:endParaRPr lang="en-US" sz="2800" dirty="0">
              <a:solidFill>
                <a:srgbClr val="0000FF"/>
              </a:solidFill>
              <a:latin typeface="+mj-lt"/>
            </a:endParaRPr>
          </a:p>
          <a:p>
            <a:pPr lvl="0" algn="l"/>
            <a:r>
              <a:rPr lang="vi-VN" sz="2800" dirty="0">
                <a:solidFill>
                  <a:srgbClr val="0000FF"/>
                </a:solidFill>
                <a:latin typeface="+mj-lt"/>
              </a:rPr>
              <a:t>- Ngựa có con dở, con hay”</a:t>
            </a:r>
            <a:endParaRPr lang="en-US" sz="2800" dirty="0">
              <a:solidFill>
                <a:srgbClr val="0000FF"/>
              </a:solidFill>
              <a:latin typeface="+mj-lt"/>
            </a:endParaRPr>
          </a:p>
          <a:p>
            <a:pPr lvl="0" algn="just"/>
            <a:r>
              <a:rPr lang="vi-VN" sz="2800" dirty="0">
                <a:solidFill>
                  <a:srgbClr val="0000FF"/>
                </a:solidFill>
                <a:latin typeface="+mj-lt"/>
              </a:rPr>
              <a:t>- ‘Một cây có cành bổng, cành la”</a:t>
            </a:r>
            <a:endParaRPr lang="en-US" sz="2800" dirty="0">
              <a:solidFill>
                <a:srgbClr val="0000FF"/>
              </a:solidFill>
              <a:latin typeface="+mj-lt"/>
            </a:endParaRPr>
          </a:p>
          <a:p>
            <a:pPr lvl="0" algn="l"/>
            <a:r>
              <a:rPr lang="vi-VN" sz="2800" dirty="0">
                <a:solidFill>
                  <a:srgbClr val="0000FF"/>
                </a:solidFill>
                <a:latin typeface="+mj-lt"/>
              </a:rPr>
              <a:t>- “Một nhà có anh giàu, anh khó”....</a:t>
            </a:r>
            <a:endParaRPr lang="en-US" sz="2800" dirty="0">
              <a:solidFill>
                <a:srgbClr val="0000FF"/>
              </a:solidFill>
              <a:latin typeface="+mj-lt"/>
            </a:endParaRPr>
          </a:p>
          <a:p>
            <a:endParaRPr lang="en-US" sz="2800" dirty="0">
              <a:solidFill>
                <a:srgbClr val="0000FF"/>
              </a:solidFill>
              <a:latin typeface="+mj-lt"/>
            </a:endParaRPr>
          </a:p>
        </p:txBody>
      </p:sp>
      <p:sp>
        <p:nvSpPr>
          <p:cNvPr id="6" name="TextBox 5"/>
          <p:cNvSpPr txBox="1"/>
          <p:nvPr/>
        </p:nvSpPr>
        <p:spPr>
          <a:xfrm>
            <a:off x="222068" y="326570"/>
            <a:ext cx="6087293" cy="2246769"/>
          </a:xfrm>
          <a:prstGeom prst="rect">
            <a:avLst/>
          </a:prstGeom>
          <a:solidFill>
            <a:schemeClr val="accent4">
              <a:lumMod val="40000"/>
              <a:lumOff val="60000"/>
            </a:schemeClr>
          </a:solidFill>
        </p:spPr>
        <p:txBody>
          <a:bodyPr wrap="square" rtlCol="0">
            <a:spAutoFit/>
          </a:bodyPr>
          <a:lstStyle/>
          <a:p>
            <a:r>
              <a:rPr lang="vi-VN" sz="2800" b="1" dirty="0">
                <a:solidFill>
                  <a:srgbClr val="0000FF"/>
                </a:solidFill>
                <a:latin typeface="+mj-lt"/>
              </a:rPr>
              <a:t>* Ca dao:</a:t>
            </a:r>
            <a:endParaRPr lang="en-US" sz="2800" dirty="0">
              <a:solidFill>
                <a:srgbClr val="0000FF"/>
              </a:solidFill>
              <a:latin typeface="+mj-lt"/>
            </a:endParaRPr>
          </a:p>
          <a:p>
            <a:r>
              <a:rPr lang="vi-VN" sz="2800" dirty="0">
                <a:solidFill>
                  <a:srgbClr val="0000FF"/>
                </a:solidFill>
                <a:latin typeface="+mj-lt"/>
              </a:rPr>
              <a:t>- “ Mỗi người mỗi đạo thì tùy</a:t>
            </a:r>
            <a:endParaRPr lang="en-US" sz="2800" dirty="0">
              <a:solidFill>
                <a:srgbClr val="0000FF"/>
              </a:solidFill>
              <a:latin typeface="+mj-lt"/>
            </a:endParaRPr>
          </a:p>
          <a:p>
            <a:pPr algn="just"/>
            <a:r>
              <a:rPr lang="vi-VN" sz="2800" dirty="0">
                <a:solidFill>
                  <a:srgbClr val="0000FF"/>
                </a:solidFill>
                <a:latin typeface="+mj-lt"/>
              </a:rPr>
              <a:t>Miễn sao có ngãi, có nghì với nhau”</a:t>
            </a:r>
            <a:endParaRPr lang="en-US" sz="2800" dirty="0">
              <a:solidFill>
                <a:srgbClr val="0000FF"/>
              </a:solidFill>
              <a:latin typeface="+mj-lt"/>
            </a:endParaRPr>
          </a:p>
          <a:p>
            <a:r>
              <a:rPr lang="vi-VN" sz="2800" dirty="0">
                <a:solidFill>
                  <a:srgbClr val="0000FF"/>
                </a:solidFill>
                <a:latin typeface="+mj-lt"/>
              </a:rPr>
              <a:t>- “ Hoa thơm ai dễ bỏ rơi</a:t>
            </a:r>
            <a:endParaRPr lang="en-US" sz="2800" dirty="0">
              <a:solidFill>
                <a:srgbClr val="0000FF"/>
              </a:solidFill>
              <a:latin typeface="+mj-lt"/>
            </a:endParaRPr>
          </a:p>
          <a:p>
            <a:r>
              <a:rPr lang="vi-VN" sz="2800" dirty="0">
                <a:solidFill>
                  <a:srgbClr val="0000FF"/>
                </a:solidFill>
                <a:latin typeface="+mj-lt"/>
              </a:rPr>
              <a:t>Người khôn ai nỡ nặng lời với ai”...</a:t>
            </a:r>
            <a:endParaRPr lang="en-US" sz="2800" dirty="0">
              <a:solidFill>
                <a:srgbClr val="0000FF"/>
              </a:solidFill>
              <a:latin typeface="+mj-lt"/>
            </a:endParaRPr>
          </a:p>
        </p:txBody>
      </p:sp>
      <p:sp>
        <p:nvSpPr>
          <p:cNvPr id="8" name="TextBox 7"/>
          <p:cNvSpPr txBox="1"/>
          <p:nvPr/>
        </p:nvSpPr>
        <p:spPr>
          <a:xfrm>
            <a:off x="437604" y="2861744"/>
            <a:ext cx="11273246" cy="3539430"/>
          </a:xfrm>
          <a:prstGeom prst="rect">
            <a:avLst/>
          </a:prstGeom>
          <a:solidFill>
            <a:schemeClr val="accent4">
              <a:lumMod val="40000"/>
              <a:lumOff val="60000"/>
            </a:schemeClr>
          </a:solidFill>
        </p:spPr>
        <p:txBody>
          <a:bodyPr wrap="square" rtlCol="0">
            <a:spAutoFit/>
          </a:bodyPr>
          <a:lstStyle/>
          <a:p>
            <a:r>
              <a:rPr lang="vi-VN" sz="2800" b="1" dirty="0">
                <a:solidFill>
                  <a:srgbClr val="0000FF"/>
                </a:solidFill>
                <a:latin typeface="+mj-lt"/>
              </a:rPr>
              <a:t>* Danh ngôn</a:t>
            </a:r>
            <a:endParaRPr lang="en-US" sz="2800" dirty="0">
              <a:solidFill>
                <a:srgbClr val="0000FF"/>
              </a:solidFill>
              <a:latin typeface="+mj-lt"/>
            </a:endParaRPr>
          </a:p>
          <a:p>
            <a:pPr algn="just"/>
            <a:r>
              <a:rPr lang="vi-VN" sz="2800" dirty="0">
                <a:solidFill>
                  <a:srgbClr val="0000FF"/>
                </a:solidFill>
                <a:latin typeface="+mj-lt"/>
              </a:rPr>
              <a:t>- “Giận dữ và không khoan dung là kẻ thù của sự thông hiểu đúng đắn” (Mahatma Gandhi)</a:t>
            </a:r>
            <a:endParaRPr lang="en-US" sz="2800" dirty="0">
              <a:solidFill>
                <a:srgbClr val="0000FF"/>
              </a:solidFill>
              <a:latin typeface="+mj-lt"/>
            </a:endParaRPr>
          </a:p>
          <a:p>
            <a:pPr algn="just"/>
            <a:r>
              <a:rPr lang="vi-VN" sz="2800" dirty="0">
                <a:solidFill>
                  <a:srgbClr val="0000FF"/>
                </a:solidFill>
                <a:latin typeface="+mj-lt"/>
              </a:rPr>
              <a:t>- “Sự khoan dung là món quà lớn nhất của tâm hồn; nó đòi hoi8r nỗ lực của bộ não cũng nhiều như khi bạn phải giữ thăng bằng khi đì xe đạp” (Helen Keller)</a:t>
            </a:r>
            <a:endParaRPr lang="en-US" sz="2800" dirty="0">
              <a:solidFill>
                <a:srgbClr val="0000FF"/>
              </a:solidFill>
              <a:latin typeface="+mj-lt"/>
            </a:endParaRPr>
          </a:p>
          <a:p>
            <a:r>
              <a:rPr lang="vi-VN" sz="2800" dirty="0">
                <a:solidFill>
                  <a:srgbClr val="0000FF"/>
                </a:solidFill>
                <a:latin typeface="+mj-lt"/>
              </a:rPr>
              <a:t>- “Thay vì lên án người khác hãy cố hiểu họ”(Dale Carnegie).</a:t>
            </a:r>
            <a:endParaRPr lang="en-US" sz="2800" dirty="0">
              <a:solidFill>
                <a:srgbClr val="0000FF"/>
              </a:solidFill>
              <a:latin typeface="+mj-lt"/>
            </a:endParaRPr>
          </a:p>
          <a:p>
            <a:endParaRPr lang="en-US" sz="2800" dirty="0">
              <a:solidFill>
                <a:srgbClr val="00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676" y="101852"/>
            <a:ext cx="1757212" cy="584775"/>
          </a:xfrm>
          <a:prstGeom prst="rect">
            <a:avLst/>
          </a:prstGeom>
          <a:solidFill>
            <a:schemeClr val="accent5">
              <a:lumMod val="60000"/>
              <a:lumOff val="40000"/>
            </a:schemeClr>
          </a:solidFill>
        </p:spPr>
        <p:txBody>
          <a:bodyPr wrap="none" rtlCol="0">
            <a:spAutoFit/>
          </a:bodyPr>
          <a:lstStyle/>
          <a:p>
            <a:r>
              <a:rPr lang="vi-VN" sz="3200" b="1" dirty="0">
                <a:solidFill>
                  <a:srgbClr val="FF0000"/>
                </a:solidFill>
                <a:latin typeface="+mj-lt"/>
              </a:rPr>
              <a:t>Bài tập 2</a:t>
            </a:r>
            <a:endParaRPr lang="en-US" sz="3200" b="1" dirty="0">
              <a:solidFill>
                <a:srgbClr val="FF0000"/>
              </a:solidFill>
              <a:latin typeface="+mj-lt"/>
            </a:endParaRPr>
          </a:p>
        </p:txBody>
      </p:sp>
      <p:graphicFrame>
        <p:nvGraphicFramePr>
          <p:cNvPr id="9" name="Table 8"/>
          <p:cNvGraphicFramePr>
            <a:graphicFrameLocks noGrp="1"/>
          </p:cNvGraphicFramePr>
          <p:nvPr/>
        </p:nvGraphicFramePr>
        <p:xfrm>
          <a:off x="281354" y="939945"/>
          <a:ext cx="11652739" cy="5506907"/>
        </p:xfrm>
        <a:graphic>
          <a:graphicData uri="http://schemas.openxmlformats.org/drawingml/2006/table">
            <a:tbl>
              <a:tblPr firstRow="1" firstCol="1" bandRow="1"/>
              <a:tblGrid>
                <a:gridCol w="905267">
                  <a:extLst>
                    <a:ext uri="{9D8B030D-6E8A-4147-A177-3AD203B41FA5}">
                      <a16:colId xmlns:a16="http://schemas.microsoft.com/office/drawing/2014/main" val="20000"/>
                    </a:ext>
                  </a:extLst>
                </a:gridCol>
                <a:gridCol w="1094293">
                  <a:extLst>
                    <a:ext uri="{9D8B030D-6E8A-4147-A177-3AD203B41FA5}">
                      <a16:colId xmlns:a16="http://schemas.microsoft.com/office/drawing/2014/main" val="20001"/>
                    </a:ext>
                  </a:extLst>
                </a:gridCol>
                <a:gridCol w="1822107">
                  <a:extLst>
                    <a:ext uri="{9D8B030D-6E8A-4147-A177-3AD203B41FA5}">
                      <a16:colId xmlns:a16="http://schemas.microsoft.com/office/drawing/2014/main" val="20002"/>
                    </a:ext>
                  </a:extLst>
                </a:gridCol>
                <a:gridCol w="7831072">
                  <a:extLst>
                    <a:ext uri="{9D8B030D-6E8A-4147-A177-3AD203B41FA5}">
                      <a16:colId xmlns:a16="http://schemas.microsoft.com/office/drawing/2014/main" val="20003"/>
                    </a:ext>
                  </a:extLst>
                </a:gridCol>
              </a:tblGrid>
              <a:tr h="1357187">
                <a:tc>
                  <a:txBody>
                    <a:bodyPr/>
                    <a:lstStyle/>
                    <a:p>
                      <a:pPr algn="ctr">
                        <a:lnSpc>
                          <a:spcPct val="107000"/>
                        </a:lnSpc>
                        <a:spcAft>
                          <a:spcPts val="800"/>
                        </a:spcAf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Ý kiến</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Đồng tình</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 đồng tình</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 thích</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02167">
                <a:tc>
                  <a:txBody>
                    <a:bodyPr/>
                    <a:lstStyle/>
                    <a:p>
                      <a:pPr algn="ctr">
                        <a:lnSpc>
                          <a:spcPct val="107000"/>
                        </a:lnSpc>
                        <a:spcAft>
                          <a:spcPts val="800"/>
                        </a:spcAft>
                      </a:pP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nhở</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r</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ồ</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lầm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lầm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5948">
                <a:tc>
                  <a:txBody>
                    <a:bodyPr/>
                    <a:lstStyle/>
                    <a:p>
                      <a:pPr algn="ctr">
                        <a:lnSpc>
                          <a:spcPct val="107000"/>
                        </a:lnSpc>
                        <a:spcAft>
                          <a:spcPts val="800"/>
                        </a:spcAft>
                      </a:pP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khoan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endParaRPr lang="en-US"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1614">
                <a:tc>
                  <a:txBody>
                    <a:bodyPr/>
                    <a:lstStyle/>
                    <a:p>
                      <a:pPr algn="ctr">
                        <a:lnSpc>
                          <a:spcPct val="107000"/>
                        </a:lnSpc>
                        <a:spcAft>
                          <a:spcPts val="800"/>
                        </a:spcAft>
                      </a:pP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lầm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phê</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phán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nhở</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46031">
                <a:tc>
                  <a:txBody>
                    <a:bodyPr/>
                    <a:lstStyle/>
                    <a:p>
                      <a:pPr algn="ctr">
                        <a:lnSpc>
                          <a:spcPct val="107000"/>
                        </a:lnSpc>
                        <a:spcAft>
                          <a:spcPts val="800"/>
                        </a:spcAft>
                      </a:pP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ộng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chấp</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0536072" y="2463890"/>
            <a:ext cx="2072096" cy="4359018"/>
          </a:xfrm>
          <a:prstGeom prst="rect">
            <a:avLst/>
          </a:prstGeom>
        </p:spPr>
      </p:pic>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253" y="525656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
        <p:nvSpPr>
          <p:cNvPr id="7" name="TextBox 6"/>
          <p:cNvSpPr txBox="1"/>
          <p:nvPr/>
        </p:nvSpPr>
        <p:spPr>
          <a:xfrm>
            <a:off x="198702" y="1400470"/>
            <a:ext cx="1757212" cy="584775"/>
          </a:xfrm>
          <a:prstGeom prst="rect">
            <a:avLst/>
          </a:prstGeom>
          <a:solidFill>
            <a:schemeClr val="accent5">
              <a:lumMod val="60000"/>
              <a:lumOff val="40000"/>
            </a:schemeClr>
          </a:solidFill>
        </p:spPr>
        <p:txBody>
          <a:bodyPr wrap="none" rtlCol="0">
            <a:spAutoFit/>
          </a:bodyPr>
          <a:lstStyle/>
          <a:p>
            <a:r>
              <a:rPr lang="vi-VN" sz="3200" b="1" dirty="0">
                <a:solidFill>
                  <a:srgbClr val="FF0000"/>
                </a:solidFill>
                <a:latin typeface="+mj-lt"/>
              </a:rPr>
              <a:t>Bài tập 3</a:t>
            </a:r>
            <a:endParaRPr lang="en-US" sz="3200" b="1" dirty="0">
              <a:solidFill>
                <a:srgbClr val="FF0000"/>
              </a:solidFill>
              <a:latin typeface="+mj-lt"/>
            </a:endParaRPr>
          </a:p>
        </p:txBody>
      </p:sp>
      <p:sp>
        <p:nvSpPr>
          <p:cNvPr id="2" name="TextBox 1"/>
          <p:cNvSpPr txBox="1"/>
          <p:nvPr/>
        </p:nvSpPr>
        <p:spPr>
          <a:xfrm>
            <a:off x="2624012" y="70120"/>
            <a:ext cx="6979731" cy="1323439"/>
          </a:xfrm>
          <a:prstGeom prst="rect">
            <a:avLst/>
          </a:prstGeom>
          <a:solidFill>
            <a:schemeClr val="accent4">
              <a:lumMod val="40000"/>
              <a:lumOff val="60000"/>
            </a:schemeClr>
          </a:solidFill>
        </p:spPr>
        <p:txBody>
          <a:bodyPr wrap="none" rtlCol="0">
            <a:spAutoFit/>
          </a:bodyPr>
          <a:lstStyle/>
          <a:p>
            <a:pPr algn="ctr"/>
            <a:r>
              <a:rPr lang="vi-VN" sz="4000" b="1" dirty="0">
                <a:solidFill>
                  <a:srgbClr val="0000FF"/>
                </a:solidFill>
                <a:latin typeface="+mj-lt"/>
              </a:rPr>
              <a:t>Trò chơi </a:t>
            </a:r>
          </a:p>
          <a:p>
            <a:pPr algn="ctr"/>
            <a:r>
              <a:rPr lang="vi-VN" sz="4000" b="1" dirty="0">
                <a:solidFill>
                  <a:srgbClr val="0000FF"/>
                </a:solidFill>
                <a:latin typeface="+mj-lt"/>
              </a:rPr>
              <a:t>NHÀ DIỄN THUYẾT TÀI BA </a:t>
            </a:r>
            <a:endParaRPr lang="en-US" sz="4000" b="1" dirty="0">
              <a:solidFill>
                <a:srgbClr val="0000FF"/>
              </a:solidFill>
              <a:latin typeface="+mj-lt"/>
            </a:endParaRPr>
          </a:p>
        </p:txBody>
      </p:sp>
      <p:sp>
        <p:nvSpPr>
          <p:cNvPr id="8" name="Rectangle 44"/>
          <p:cNvSpPr>
            <a:spLocks noChangeArrowheads="1"/>
          </p:cNvSpPr>
          <p:nvPr/>
        </p:nvSpPr>
        <p:spPr bwMode="auto">
          <a:xfrm>
            <a:off x="1332174" y="2200451"/>
            <a:ext cx="970408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spcBef>
                <a:spcPct val="0"/>
              </a:spcBef>
              <a:spcAft>
                <a:spcPct val="0"/>
              </a:spcAft>
            </a:pPr>
            <a:r>
              <a:rPr lang="vi-VN" altLang="en-US" sz="3200" b="1" dirty="0">
                <a:solidFill>
                  <a:srgbClr val="0033CC"/>
                </a:solidFill>
                <a:latin typeface="+mj-lt"/>
                <a:cs typeface="Arial" panose="020B0604020202020204" pitchFamily="34" charset="0"/>
              </a:rPr>
              <a:t> </a:t>
            </a:r>
            <a:r>
              <a:rPr lang="vi-VN" altLang="ko-KR" sz="3200" b="1" dirty="0">
                <a:solidFill>
                  <a:srgbClr val="0033CC"/>
                </a:solidFill>
                <a:latin typeface="+mj-lt"/>
                <a:cs typeface="Arial" panose="020B0604020202020204" pitchFamily="34" charset="0"/>
              </a:rPr>
              <a:t>Từ câu danh ngôn em hãy viết một đoạn văn về tác hại của sự thiếu khoan dung trong cuộc dưới đây, sống:</a:t>
            </a:r>
          </a:p>
        </p:txBody>
      </p:sp>
      <p:sp>
        <p:nvSpPr>
          <p:cNvPr id="3" name="Rectangle 2"/>
          <p:cNvSpPr/>
          <p:nvPr/>
        </p:nvSpPr>
        <p:spPr>
          <a:xfrm>
            <a:off x="1578077" y="3502243"/>
            <a:ext cx="9070258" cy="1754326"/>
          </a:xfrm>
          <a:prstGeom prst="rect">
            <a:avLst/>
          </a:prstGeom>
        </p:spPr>
        <p:txBody>
          <a:bodyPr wrap="square">
            <a:spAutoFit/>
          </a:bodyPr>
          <a:lstStyle/>
          <a:p>
            <a:pPr lvl="0" algn="just" fontAlgn="base">
              <a:spcBef>
                <a:spcPct val="0"/>
              </a:spcBef>
              <a:spcAft>
                <a:spcPct val="0"/>
              </a:spcAft>
            </a:pPr>
            <a:r>
              <a:rPr lang="vi-VN" altLang="ko-KR" sz="3600" b="1" dirty="0">
                <a:solidFill>
                  <a:srgbClr val="008000"/>
                </a:solidFill>
                <a:latin typeface="+mj-lt"/>
                <a:cs typeface="Arial" panose="020B0604020202020204" pitchFamily="34" charset="0"/>
              </a:rPr>
              <a:t>“Không khoan dung cũng là một hình thức bạo lực và là trở ngại cho sự phát triển của một tinh thần dân chủ thực sự”.</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676" y="101852"/>
            <a:ext cx="1757212" cy="584775"/>
          </a:xfrm>
          <a:prstGeom prst="rect">
            <a:avLst/>
          </a:prstGeom>
          <a:solidFill>
            <a:schemeClr val="accent5">
              <a:lumMod val="60000"/>
              <a:lumOff val="40000"/>
            </a:schemeClr>
          </a:solidFill>
        </p:spPr>
        <p:txBody>
          <a:bodyPr wrap="none" rtlCol="0">
            <a:spAutoFit/>
          </a:bodyPr>
          <a:lstStyle/>
          <a:p>
            <a:r>
              <a:rPr lang="vi-VN" sz="3200" b="1" dirty="0">
                <a:solidFill>
                  <a:srgbClr val="FF0000"/>
                </a:solidFill>
                <a:latin typeface="+mj-lt"/>
              </a:rPr>
              <a:t>Bài tập 3</a:t>
            </a:r>
            <a:endParaRPr lang="en-US" sz="3200" b="1" dirty="0">
              <a:solidFill>
                <a:srgbClr val="FF0000"/>
              </a:solidFill>
              <a:latin typeface="+mj-lt"/>
            </a:endParaRPr>
          </a:p>
        </p:txBody>
      </p:sp>
      <p:sp>
        <p:nvSpPr>
          <p:cNvPr id="2" name="Rectangle 1"/>
          <p:cNvSpPr/>
          <p:nvPr/>
        </p:nvSpPr>
        <p:spPr>
          <a:xfrm>
            <a:off x="182880" y="859359"/>
            <a:ext cx="9828628" cy="6020238"/>
          </a:xfrm>
          <a:prstGeom prst="rect">
            <a:avLst/>
          </a:prstGeom>
        </p:spPr>
        <p:txBody>
          <a:bodyPr wrap="square">
            <a:spAutoFit/>
          </a:bodyPr>
          <a:lstStyle/>
          <a:p>
            <a:pPr algn="just">
              <a:lnSpc>
                <a:spcPct val="107000"/>
              </a:lnSpc>
              <a:spcAft>
                <a:spcPts val="0"/>
              </a:spcAft>
            </a:pP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khoan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bạo</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bạo</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khoan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chấp</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lầm</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khoan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ngại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mắc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mặc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dám</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lúc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lầm</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chê</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HS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khoan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0363200" y="1087277"/>
            <a:ext cx="1828800" cy="4563245"/>
          </a:xfrm>
          <a:prstGeom prst="rect">
            <a:avLst/>
          </a:prstGeom>
        </p:spPr>
      </p:pic>
      <p:sp>
        <p:nvSpPr>
          <p:cNvPr id="3" name="TextBox 2"/>
          <p:cNvSpPr txBox="1"/>
          <p:nvPr/>
        </p:nvSpPr>
        <p:spPr>
          <a:xfrm>
            <a:off x="5264331" y="0"/>
            <a:ext cx="1273105" cy="646331"/>
          </a:xfrm>
          <a:prstGeom prst="rect">
            <a:avLst/>
          </a:prstGeom>
          <a:noFill/>
        </p:spPr>
        <p:txBody>
          <a:bodyPr wrap="none" rtlCol="0">
            <a:spAutoFit/>
          </a:bodyPr>
          <a:lstStyle/>
          <a:p>
            <a:r>
              <a:rPr lang="vi-VN" sz="3600" b="1" u="sng" dirty="0">
                <a:solidFill>
                  <a:srgbClr val="0000FF"/>
                </a:solidFill>
                <a:latin typeface="+mj-lt"/>
              </a:rPr>
              <a:t>Gợi ý</a:t>
            </a:r>
            <a:endParaRPr lang="en-US" sz="3600" b="1" u="sng" dirty="0">
              <a:solidFill>
                <a:srgbClr val="0000FF"/>
              </a:solidFill>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1" y="1172307"/>
            <a:ext cx="4794068" cy="5322277"/>
          </a:xfrm>
          <a:prstGeom prst="rect">
            <a:avLst/>
          </a:prstGeom>
          <a:solidFill>
            <a:srgbClr val="FFCCFF"/>
          </a:solidFill>
        </p:spPr>
      </p:pic>
      <p:sp>
        <p:nvSpPr>
          <p:cNvPr id="12" name="TextBox 11"/>
          <p:cNvSpPr txBox="1"/>
          <p:nvPr/>
        </p:nvSpPr>
        <p:spPr>
          <a:xfrm>
            <a:off x="-676" y="101852"/>
            <a:ext cx="1757212" cy="584775"/>
          </a:xfrm>
          <a:prstGeom prst="rect">
            <a:avLst/>
          </a:prstGeom>
          <a:solidFill>
            <a:schemeClr val="accent5">
              <a:lumMod val="60000"/>
              <a:lumOff val="40000"/>
            </a:schemeClr>
          </a:solidFill>
        </p:spPr>
        <p:txBody>
          <a:bodyPr wrap="none" rtlCol="0">
            <a:spAutoFit/>
          </a:bodyPr>
          <a:lstStyle/>
          <a:p>
            <a:r>
              <a:rPr lang="vi-VN" sz="3200" b="1" dirty="0">
                <a:solidFill>
                  <a:srgbClr val="FF0000"/>
                </a:solidFill>
                <a:latin typeface="+mj-lt"/>
              </a:rPr>
              <a:t>Bài tập 4</a:t>
            </a:r>
            <a:endParaRPr lang="en-US" sz="3200" b="1" dirty="0">
              <a:solidFill>
                <a:srgbClr val="FF0000"/>
              </a:solidFill>
              <a:latin typeface="+mj-lt"/>
            </a:endParaRPr>
          </a:p>
        </p:txBody>
      </p:sp>
      <p:sp>
        <p:nvSpPr>
          <p:cNvPr id="3" name="TextBox 2"/>
          <p:cNvSpPr txBox="1"/>
          <p:nvPr/>
        </p:nvSpPr>
        <p:spPr>
          <a:xfrm>
            <a:off x="4794068" y="95089"/>
            <a:ext cx="3540035" cy="1077218"/>
          </a:xfrm>
          <a:prstGeom prst="rect">
            <a:avLst/>
          </a:prstGeom>
          <a:solidFill>
            <a:schemeClr val="accent4">
              <a:lumMod val="40000"/>
              <a:lumOff val="60000"/>
            </a:schemeClr>
          </a:solidFill>
        </p:spPr>
        <p:txBody>
          <a:bodyPr wrap="square" rtlCol="0">
            <a:spAutoFit/>
          </a:bodyPr>
          <a:lstStyle/>
          <a:p>
            <a:r>
              <a:rPr lang="vi-VN" sz="3200" b="1" dirty="0">
                <a:solidFill>
                  <a:srgbClr val="0000FF"/>
                </a:solidFill>
                <a:latin typeface="+mj-lt"/>
              </a:rPr>
              <a:t>Hoạt động nhóm</a:t>
            </a:r>
          </a:p>
          <a:p>
            <a:pPr algn="ctr"/>
            <a:r>
              <a:rPr lang="vi-VN" sz="3200" b="1" dirty="0">
                <a:solidFill>
                  <a:srgbClr val="0000FF"/>
                </a:solidFill>
                <a:latin typeface="+mj-lt"/>
              </a:rPr>
              <a:t>(Sắm vai)</a:t>
            </a:r>
            <a:endParaRPr lang="en-US" sz="3200" b="1" dirty="0">
              <a:solidFill>
                <a:srgbClr val="0000FF"/>
              </a:solidFill>
              <a:latin typeface="+mj-lt"/>
            </a:endParaRPr>
          </a:p>
        </p:txBody>
      </p:sp>
      <p:sp>
        <p:nvSpPr>
          <p:cNvPr id="4" name="TextBox 3"/>
          <p:cNvSpPr txBox="1"/>
          <p:nvPr/>
        </p:nvSpPr>
        <p:spPr>
          <a:xfrm>
            <a:off x="5287138" y="1619795"/>
            <a:ext cx="5649624" cy="2554545"/>
          </a:xfrm>
          <a:prstGeom prst="rect">
            <a:avLst/>
          </a:prstGeom>
          <a:noFill/>
        </p:spPr>
        <p:txBody>
          <a:bodyPr wrap="none" rtlCol="0">
            <a:spAutoFit/>
          </a:bodyPr>
          <a:lstStyle/>
          <a:p>
            <a:pPr marL="285750" indent="-285750">
              <a:buFontTx/>
              <a:buChar char="-"/>
            </a:pPr>
            <a:r>
              <a:rPr lang="vi-VN" sz="4000" dirty="0">
                <a:solidFill>
                  <a:srgbClr val="0000FF"/>
                </a:solidFill>
                <a:latin typeface="+mj-lt"/>
              </a:rPr>
              <a:t>Nhóm 1: Tình huống a</a:t>
            </a:r>
          </a:p>
          <a:p>
            <a:pPr marL="285750" indent="-285750">
              <a:buFontTx/>
              <a:buChar char="-"/>
            </a:pPr>
            <a:r>
              <a:rPr lang="vi-VN" sz="4000" dirty="0">
                <a:solidFill>
                  <a:srgbClr val="0000FF"/>
                </a:solidFill>
                <a:latin typeface="+mj-lt"/>
              </a:rPr>
              <a:t>Nhóm 2: Tình huống b</a:t>
            </a:r>
          </a:p>
          <a:p>
            <a:pPr marL="285750" indent="-285750">
              <a:buFontTx/>
              <a:buChar char="-"/>
            </a:pPr>
            <a:r>
              <a:rPr lang="vi-VN" sz="4000" dirty="0">
                <a:solidFill>
                  <a:srgbClr val="0000FF"/>
                </a:solidFill>
                <a:latin typeface="+mj-lt"/>
              </a:rPr>
              <a:t>Nhóm 3, 4: Tình huống c</a:t>
            </a:r>
          </a:p>
          <a:p>
            <a:endParaRPr lang="vi-VN" sz="4000" dirty="0">
              <a:solidFill>
                <a:srgbClr val="00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xit" presetSubtype="0" fill="hold" nodeType="with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a:extLst>
            <a:ext uri="{FF2B5EF4-FFF2-40B4-BE49-F238E27FC236}">
              <a16:creationId xmlns:a16="http://schemas.microsoft.com/office/drawing/2014/main" id="{42EB5BED-9D43-C485-760C-DEAC4C4C541A}"/>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2F00E5F4-FAB3-9229-3086-21DF944CDFF2}"/>
              </a:ext>
            </a:extLst>
          </p:cNvPr>
          <p:cNvSpPr txBox="1"/>
          <p:nvPr/>
        </p:nvSpPr>
        <p:spPr>
          <a:xfrm>
            <a:off x="-676" y="101852"/>
            <a:ext cx="1757212" cy="584775"/>
          </a:xfrm>
          <a:prstGeom prst="rect">
            <a:avLst/>
          </a:prstGeom>
          <a:solidFill>
            <a:schemeClr val="accent5">
              <a:lumMod val="60000"/>
              <a:lumOff val="40000"/>
            </a:schemeClr>
          </a:solidFill>
        </p:spPr>
        <p:txBody>
          <a:bodyPr wrap="none" rtlCol="0">
            <a:spAutoFit/>
          </a:bodyPr>
          <a:lstStyle/>
          <a:p>
            <a:r>
              <a:rPr lang="vi-VN" sz="3200" b="1" dirty="0">
                <a:solidFill>
                  <a:srgbClr val="FF0000"/>
                </a:solidFill>
                <a:latin typeface="+mj-lt"/>
              </a:rPr>
              <a:t>Bài tập 4</a:t>
            </a:r>
            <a:endParaRPr lang="en-US" sz="3200" b="1" dirty="0">
              <a:solidFill>
                <a:srgbClr val="FF0000"/>
              </a:solidFill>
              <a:latin typeface="+mj-lt"/>
            </a:endParaRPr>
          </a:p>
        </p:txBody>
      </p:sp>
      <p:sp>
        <p:nvSpPr>
          <p:cNvPr id="7" name="TextBox 6">
            <a:extLst>
              <a:ext uri="{FF2B5EF4-FFF2-40B4-BE49-F238E27FC236}">
                <a16:creationId xmlns:a16="http://schemas.microsoft.com/office/drawing/2014/main" id="{74C0FE45-AC7C-35B6-117D-E1B3890C080E}"/>
              </a:ext>
            </a:extLst>
          </p:cNvPr>
          <p:cNvSpPr txBox="1"/>
          <p:nvPr/>
        </p:nvSpPr>
        <p:spPr>
          <a:xfrm>
            <a:off x="1045028" y="1232807"/>
            <a:ext cx="10499271" cy="4293483"/>
          </a:xfrm>
          <a:prstGeom prst="rect">
            <a:avLst/>
          </a:prstGeom>
          <a:noFill/>
        </p:spPr>
        <p:txBody>
          <a:bodyPr wrap="square" rtlCol="0">
            <a:spAutoFit/>
          </a:bodyPr>
          <a:lstStyle/>
          <a:p>
            <a:pPr algn="just">
              <a:lnSpc>
                <a:spcPts val="1800"/>
              </a:lnSpc>
              <a:buNone/>
            </a:pPr>
            <a:r>
              <a:rPr lang="vi-VN" b="1" i="0" dirty="0">
                <a:solidFill>
                  <a:srgbClr val="000000"/>
                </a:solidFill>
                <a:effectLst/>
                <a:latin typeface="Open Sans" panose="020B0606030504020204" pitchFamily="34" charset="0"/>
              </a:rPr>
              <a:t>Tình huống a) </a:t>
            </a:r>
            <a:r>
              <a:rPr lang="vi-VN" b="0" i="0" dirty="0">
                <a:solidFill>
                  <a:srgbClr val="000000"/>
                </a:solidFill>
                <a:effectLst/>
                <a:latin typeface="Open Sans" panose="020B0606030504020204" pitchFamily="34" charset="0"/>
              </a:rPr>
              <a:t>Nếu là bạn của D, em sẽ khuyên D:</a:t>
            </a:r>
          </a:p>
          <a:p>
            <a:pPr algn="just">
              <a:lnSpc>
                <a:spcPts val="1800"/>
              </a:lnSpc>
              <a:buNone/>
            </a:pPr>
            <a:r>
              <a:rPr lang="vi-VN" b="0" i="0" dirty="0">
                <a:solidFill>
                  <a:srgbClr val="000000"/>
                </a:solidFill>
                <a:effectLst/>
                <a:latin typeface="Open Sans" panose="020B0606030504020204" pitchFamily="34" charset="0"/>
              </a:rPr>
              <a:t>- Hãy tha thứ cho chính bản thân mình.</a:t>
            </a:r>
          </a:p>
          <a:p>
            <a:pPr algn="just">
              <a:lnSpc>
                <a:spcPts val="1800"/>
              </a:lnSpc>
              <a:buNone/>
            </a:pPr>
            <a:r>
              <a:rPr lang="vi-VN" b="0" i="0" dirty="0">
                <a:solidFill>
                  <a:srgbClr val="000000"/>
                </a:solidFill>
                <a:effectLst/>
                <a:latin typeface="Open Sans" panose="020B0606030504020204" pitchFamily="34" charset="0"/>
              </a:rPr>
              <a:t>- Thay vì tập trung vào những hối tiếc và ân hận, hãy tưởng nhớ những kỷ niệm tốt đẹp với ông nội.</a:t>
            </a:r>
          </a:p>
          <a:p>
            <a:pPr marL="285750" indent="-285750" algn="just">
              <a:lnSpc>
                <a:spcPts val="1800"/>
              </a:lnSpc>
              <a:buFontTx/>
              <a:buChar char="-"/>
            </a:pPr>
            <a:r>
              <a:rPr lang="vi-VN" b="0" i="0" dirty="0">
                <a:solidFill>
                  <a:srgbClr val="000000"/>
                </a:solidFill>
                <a:effectLst/>
                <a:latin typeface="Open Sans" panose="020B0606030504020204" pitchFamily="34" charset="0"/>
              </a:rPr>
              <a:t>Hãy nói chuyện với gia đình hoặc bạn bè tin cậy về cảm xúc của bản thân. Chia sẻ những gì mình đang trải qua có thể giúp giảm bớt gánh nặng trong lòng.</a:t>
            </a:r>
            <a:endParaRPr lang="en-US" b="0" i="0" dirty="0">
              <a:solidFill>
                <a:srgbClr val="000000"/>
              </a:solidFill>
              <a:effectLst/>
              <a:latin typeface="Open Sans" panose="020B0606030504020204" pitchFamily="34" charset="0"/>
            </a:endParaRPr>
          </a:p>
          <a:p>
            <a:pPr algn="just">
              <a:lnSpc>
                <a:spcPts val="1800"/>
              </a:lnSpc>
            </a:pPr>
            <a:endParaRPr lang="vi-VN" b="0" i="0" dirty="0">
              <a:solidFill>
                <a:srgbClr val="000000"/>
              </a:solidFill>
              <a:effectLst/>
              <a:latin typeface="Open Sans" panose="020B0606030504020204" pitchFamily="34" charset="0"/>
            </a:endParaRPr>
          </a:p>
          <a:p>
            <a:pPr algn="just">
              <a:lnSpc>
                <a:spcPts val="1800"/>
              </a:lnSpc>
              <a:buNone/>
            </a:pPr>
            <a:r>
              <a:rPr lang="vi-VN" b="1" i="0" dirty="0">
                <a:solidFill>
                  <a:srgbClr val="000000"/>
                </a:solidFill>
                <a:effectLst/>
                <a:latin typeface="Open Sans" panose="020B0606030504020204" pitchFamily="34" charset="0"/>
              </a:rPr>
              <a:t>Tình huống b) </a:t>
            </a:r>
            <a:r>
              <a:rPr lang="vi-VN" b="0" i="0" dirty="0">
                <a:solidFill>
                  <a:srgbClr val="000000"/>
                </a:solidFill>
                <a:effectLst/>
                <a:latin typeface="Open Sans" panose="020B0606030504020204" pitchFamily="34" charset="0"/>
              </a:rPr>
              <a:t>Theo em, P nên gặp và chấp nhận tha thứ cho Q, vì: Q đã nhận thức được lỗi sai của bản thân và có hành động sửa chữa lỗi sai ấy.</a:t>
            </a:r>
            <a:endParaRPr lang="en-US" b="0" i="0" dirty="0">
              <a:solidFill>
                <a:srgbClr val="000000"/>
              </a:solidFill>
              <a:effectLst/>
              <a:latin typeface="Open Sans" panose="020B0606030504020204" pitchFamily="34" charset="0"/>
            </a:endParaRPr>
          </a:p>
          <a:p>
            <a:pPr algn="just">
              <a:lnSpc>
                <a:spcPts val="1800"/>
              </a:lnSpc>
              <a:buNone/>
            </a:pPr>
            <a:endParaRPr lang="vi-VN" b="0" i="0" dirty="0">
              <a:solidFill>
                <a:srgbClr val="000000"/>
              </a:solidFill>
              <a:effectLst/>
              <a:latin typeface="Open Sans" panose="020B0606030504020204" pitchFamily="34" charset="0"/>
            </a:endParaRPr>
          </a:p>
          <a:p>
            <a:pPr algn="just">
              <a:lnSpc>
                <a:spcPts val="1800"/>
              </a:lnSpc>
            </a:pPr>
            <a:r>
              <a:rPr lang="vi-VN" b="1" i="0" dirty="0">
                <a:solidFill>
                  <a:srgbClr val="000000"/>
                </a:solidFill>
                <a:effectLst/>
                <a:latin typeface="Open Sans" panose="020B0606030504020204" pitchFamily="34" charset="0"/>
              </a:rPr>
              <a:t>Tình huống c) </a:t>
            </a:r>
            <a:r>
              <a:rPr lang="vi-VN" b="0" i="0" dirty="0">
                <a:solidFill>
                  <a:srgbClr val="000000"/>
                </a:solidFill>
                <a:effectLst/>
                <a:latin typeface="Open Sans" panose="020B0606030504020204" pitchFamily="34" charset="0"/>
              </a:rPr>
              <a:t>Nếu là T, em sẽ nói với K rằng: “Cảm ơn cậu vì đã mời mình tham gia vào nhóm bạn của cậu! Nhưng thật tiếc, mình cảm thấy không thoải mái khi tham gia vào nhóm, vì trong nhóm có một số người hay bình luận khiếm nhã về trang phục, hình dáng và đời tư của người khác. Theo mình, mỗi người đều có những sở thích, tính cách, phong cách,.. khác nhau mà chúng ta nên tôn trọng. Mình mong muốn được giao tiếp trong một môi trường lành mạnh và tích cực hơn. K à, liệu mình và cậu có thể tìm kiếm một nhóm khác hoặc cùng tạo ra một không gian mà mọi người đều cảm thấy thoải mái và tôn trọng lẫn nhau</a:t>
            </a:r>
          </a:p>
          <a:p>
            <a:endParaRPr lang="en-US" dirty="0"/>
          </a:p>
        </p:txBody>
      </p:sp>
    </p:spTree>
    <p:extLst>
      <p:ext uri="{BB962C8B-B14F-4D97-AF65-F5344CB8AC3E}">
        <p14:creationId xmlns:p14="http://schemas.microsoft.com/office/powerpoint/2010/main" val="1065756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Shape 43"/>
        <p:cNvGrpSpPr/>
        <p:nvPr/>
      </p:nvGrpSpPr>
      <p:grpSpPr>
        <a:xfrm>
          <a:off x="0" y="0"/>
          <a:ext cx="0" cy="0"/>
          <a:chOff x="0" y="0"/>
          <a:chExt cx="0" cy="0"/>
        </a:xfrm>
      </p:grpSpPr>
      <p:pic>
        <p:nvPicPr>
          <p:cNvPr id="6" name="Google Shape;125;p5"/>
          <p:cNvPicPr preferRelativeResize="0"/>
          <p:nvPr/>
        </p:nvPicPr>
        <p:blipFill rotWithShape="1">
          <a:blip r:embed="rId4"/>
          <a:srcRect/>
          <a:stretch>
            <a:fillRect/>
          </a:stretch>
        </p:blipFill>
        <p:spPr>
          <a:xfrm>
            <a:off x="3671034" y="96612"/>
            <a:ext cx="5207535" cy="5948218"/>
          </a:xfrm>
          <a:prstGeom prst="rect">
            <a:avLst/>
          </a:prstGeom>
          <a:noFill/>
          <a:ln>
            <a:noFill/>
          </a:ln>
        </p:spPr>
      </p:pic>
      <p:sp>
        <p:nvSpPr>
          <p:cNvPr id="2" name="Text Box 1"/>
          <p:cNvSpPr txBox="1"/>
          <p:nvPr/>
        </p:nvSpPr>
        <p:spPr>
          <a:xfrm>
            <a:off x="4630468" y="3692525"/>
            <a:ext cx="3288665" cy="769441"/>
          </a:xfrm>
          <a:prstGeom prst="rect">
            <a:avLst/>
          </a:prstGeom>
          <a:noFill/>
        </p:spPr>
        <p:txBody>
          <a:bodyPr wrap="square" rtlCol="0">
            <a:spAutoFit/>
          </a:bodyPr>
          <a:lstStyle/>
          <a:p>
            <a:pPr algn="ctr" defTabSz="457200"/>
            <a:r>
              <a:rPr lang="en-US" altLang="zh-CN" sz="44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sym typeface="+mn-ea"/>
              </a:rPr>
              <a:t>MỞ ĐẦU</a:t>
            </a:r>
            <a:endParaRPr lang="en-US" altLang="zh-CN" sz="44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Shape 43"/>
        <p:cNvGrpSpPr/>
        <p:nvPr/>
      </p:nvGrpSpPr>
      <p:grpSpPr>
        <a:xfrm>
          <a:off x="0" y="0"/>
          <a:ext cx="0" cy="0"/>
          <a:chOff x="0" y="0"/>
          <a:chExt cx="0" cy="0"/>
        </a:xfrm>
      </p:grpSpPr>
      <p:pic>
        <p:nvPicPr>
          <p:cNvPr id="6" name="Google Shape;125;p5"/>
          <p:cNvPicPr preferRelativeResize="0"/>
          <p:nvPr/>
        </p:nvPicPr>
        <p:blipFill rotWithShape="1">
          <a:blip r:embed="rId4"/>
          <a:srcRect/>
          <a:stretch>
            <a:fillRect/>
          </a:stretch>
        </p:blipFill>
        <p:spPr>
          <a:xfrm>
            <a:off x="3403699" y="454752"/>
            <a:ext cx="5723825" cy="5948218"/>
          </a:xfrm>
          <a:prstGeom prst="rect">
            <a:avLst/>
          </a:prstGeom>
          <a:noFill/>
          <a:ln>
            <a:noFill/>
          </a:ln>
        </p:spPr>
      </p:pic>
      <p:sp>
        <p:nvSpPr>
          <p:cNvPr id="12" name="文本框 15"/>
          <p:cNvSpPr txBox="1"/>
          <p:nvPr/>
        </p:nvSpPr>
        <p:spPr>
          <a:xfrm>
            <a:off x="3468452" y="3428792"/>
            <a:ext cx="5255015" cy="2123658"/>
          </a:xfrm>
          <a:prstGeom prst="rect">
            <a:avLst/>
          </a:prstGeom>
          <a:noFill/>
        </p:spPr>
        <p:txBody>
          <a:bodyPr wrap="square" rtlCol="0">
            <a:spAutoFit/>
          </a:bodyPr>
          <a:lstStyle/>
          <a:p>
            <a:pPr algn="ctr" defTabSz="457200"/>
            <a:endParaRPr lang="vi-VN"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a:p>
            <a:pPr algn="ctr" defTabSz="457200"/>
            <a:r>
              <a:rPr lang="vi-VN"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VẬN DỤNG</a:t>
            </a:r>
            <a:endPar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2"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837565" y="812800"/>
            <a:ext cx="10483215" cy="4498975"/>
          </a:xfrm>
          <a:prstGeom prst="roundRect">
            <a:avLst/>
          </a:prstGeom>
          <a:solidFill>
            <a:schemeClr val="accent6">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lnSpc>
                <a:spcPct val="107000"/>
              </a:lnSpc>
              <a:spcAft>
                <a:spcPts val="0"/>
              </a:spcAft>
              <a:buNone/>
            </a:pPr>
            <a:r>
              <a:rPr lang="vi-VN"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1.</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Thiết</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kế</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một</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sản</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phẩm</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bức</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tranh</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thông</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điệp</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tiểu</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phẩm</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đoạn</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thơ</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về</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vai</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trò</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của</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lòng</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khoan</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dung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trong</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cuộc</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sống</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và</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chia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sẻ</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ý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nghĩa</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của</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sản</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phẩm</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đó</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endParaRPr lang="en-US" sz="3200" dirty="0">
              <a:solidFill>
                <a:schemeClr val="bg1"/>
              </a:solidFill>
              <a:latin typeface="Mali Medium" panose="00000600000000000000" charset="0"/>
              <a:ea typeface="Calibri" panose="020F0502020204030204" pitchFamily="34" charset="0"/>
              <a:cs typeface="Mali Medium" panose="00000600000000000000" charset="0"/>
            </a:endParaRPr>
          </a:p>
          <a:p>
            <a:pPr algn="just">
              <a:lnSpc>
                <a:spcPct val="107000"/>
              </a:lnSpc>
              <a:spcAft>
                <a:spcPts val="0"/>
              </a:spcAft>
              <a:buNone/>
            </a:pPr>
            <a:r>
              <a:rPr lang="vi-VN"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2.</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Viết</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một</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bức</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thư</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gửi</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tới</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người</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mà</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em</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cảm</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thấy</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ân</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hận</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khi</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đã</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từng</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ứng</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xử</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thiếu</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khoan</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dung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với</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r>
              <a:rPr lang="en-US" sz="3200" dirty="0" err="1">
                <a:solidFill>
                  <a:schemeClr val="bg1"/>
                </a:solidFill>
                <a:latin typeface="Mali Medium" panose="00000600000000000000" charset="0"/>
                <a:ea typeface="Times New Roman" panose="02020603050405020304" pitchFamily="18" charset="0"/>
                <a:cs typeface="Mali Medium" panose="00000600000000000000" charset="0"/>
                <a:sym typeface="+mn-ea"/>
              </a:rPr>
              <a:t>họ</a:t>
            </a:r>
            <a:r>
              <a:rPr lang="en-US" sz="3200" dirty="0">
                <a:solidFill>
                  <a:schemeClr val="bg1"/>
                </a:solidFill>
                <a:latin typeface="Mali Medium" panose="00000600000000000000" charset="0"/>
                <a:ea typeface="Times New Roman" panose="02020603050405020304" pitchFamily="18" charset="0"/>
                <a:cs typeface="Mali Medium" panose="00000600000000000000" charset="0"/>
                <a:sym typeface="+mn-ea"/>
              </a:rPr>
              <a:t>.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3304" y="2258188"/>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87738" y="14640"/>
            <a:ext cx="1715913" cy="1504118"/>
          </a:xfrm>
          <a:prstGeom prst="rect">
            <a:avLst/>
          </a:prstGeom>
        </p:spPr>
      </p:pic>
      <p:sp>
        <p:nvSpPr>
          <p:cNvPr id="4" name="AutoShape 3"/>
          <p:cNvSpPr>
            <a:spLocks noChangeArrowheads="1"/>
          </p:cNvSpPr>
          <p:nvPr/>
        </p:nvSpPr>
        <p:spPr bwMode="gray">
          <a:xfrm>
            <a:off x="3580526" y="133781"/>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solidFill>
                  <a:srgbClr val="000000"/>
                </a:solidFill>
                <a:rou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vi-VN" altLang="en-US" b="1" dirty="0">
                <a:solidFill>
                  <a:srgbClr val="FFFF00"/>
                </a:solidFill>
                <a:latin typeface="Times New Roman" panose="02020603050405020304" pitchFamily="18" charset="0"/>
                <a:cs typeface="Times New Roman" panose="02020603050405020304" pitchFamily="18" charset="0"/>
              </a:rPr>
              <a:t>NHIỆM  VỤ VỀ NHÀ</a:t>
            </a:r>
            <a:endParaRPr lang="en-US" altLang="en-US"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6"/>
          <a:stretch>
            <a:fillRect/>
          </a:stretch>
        </p:blipFill>
        <p:spPr>
          <a:xfrm>
            <a:off x="790833" y="888097"/>
            <a:ext cx="10343840" cy="5723273"/>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327827362"/>
              </p:ext>
            </p:extLst>
          </p:nvPr>
        </p:nvGraphicFramePr>
        <p:xfrm>
          <a:off x="2952870" y="3050177"/>
          <a:ext cx="6263640" cy="6071530"/>
        </p:xfrm>
        <a:graphic>
          <a:graphicData uri="http://schemas.openxmlformats.org/drawingml/2006/table">
            <a:tbl>
              <a:tblPr/>
              <a:tblGrid>
                <a:gridCol w="6263640">
                  <a:extLst>
                    <a:ext uri="{9D8B030D-6E8A-4147-A177-3AD203B41FA5}">
                      <a16:colId xmlns:a16="http://schemas.microsoft.com/office/drawing/2014/main" val="20000"/>
                    </a:ext>
                  </a:extLst>
                </a:gridCol>
              </a:tblGrid>
              <a:tr h="6071530">
                <a:tc>
                  <a:txBody>
                    <a:bodyPr/>
                    <a:lstStyle/>
                    <a:p>
                      <a:pPr marL="0" marR="0" lvl="0" indent="0" algn="just">
                        <a:lnSpc>
                          <a:spcPct val="109000"/>
                        </a:lnSpc>
                        <a:spcBef>
                          <a:spcPts val="0"/>
                        </a:spcBef>
                        <a:spcAft>
                          <a:spcPts val="500"/>
                        </a:spcAft>
                        <a:buClr>
                          <a:srgbClr val="000000"/>
                        </a:buClr>
                        <a:buSzPts val="1200"/>
                        <a:buFont typeface="+mj-lt"/>
                        <a:buNone/>
                        <a:tabLst>
                          <a:tab pos="259080" algn="l"/>
                        </a:tabLst>
                      </a:pPr>
                      <a:r>
                        <a:rPr lang="en-US" sz="4400" kern="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Hoàn </a:t>
                      </a:r>
                      <a:r>
                        <a:rPr lang="en-US" sz="4400" kern="12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4400" kern="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12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4400" kern="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12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4400" kern="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5</a:t>
                      </a:r>
                    </a:p>
                    <a:p>
                      <a:pPr marL="0" marR="0" lvl="0" indent="0" algn="just">
                        <a:lnSpc>
                          <a:spcPct val="109000"/>
                        </a:lnSpc>
                        <a:spcBef>
                          <a:spcPts val="0"/>
                        </a:spcBef>
                        <a:spcAft>
                          <a:spcPts val="500"/>
                        </a:spcAft>
                        <a:buClr>
                          <a:srgbClr val="000000"/>
                        </a:buClr>
                        <a:buSzPts val="1200"/>
                        <a:buFont typeface="+mj-lt"/>
                        <a:buNone/>
                        <a:tabLst>
                          <a:tab pos="259080" algn="l"/>
                        </a:tabLst>
                      </a:pPr>
                      <a:r>
                        <a:rPr lang="en-US" sz="4400" kern="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400" kern="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Soạn</a:t>
                      </a:r>
                      <a:r>
                        <a:rPr lang="vi-VN" sz="4400" kern="1200"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Bài 3</a:t>
                      </a:r>
                      <a:r>
                        <a:rPr lang="en-US" sz="4400" kern="1200"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4400" kern="1200"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Tích cực tham gia các hoạt động cộng đồng</a:t>
                      </a:r>
                    </a:p>
                    <a:p>
                      <a:pPr algn="just">
                        <a:lnSpc>
                          <a:spcPct val="107000"/>
                        </a:lnSpc>
                        <a:spcAft>
                          <a:spcPts val="0"/>
                        </a:spcAft>
                      </a:pPr>
                      <a:r>
                        <a:rPr lang="vi-VN" sz="4400" kern="1200"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400" kern="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a:lnSpc>
                          <a:spcPct val="109000"/>
                        </a:lnSpc>
                        <a:spcBef>
                          <a:spcPts val="0"/>
                        </a:spcBef>
                        <a:spcAft>
                          <a:spcPts val="500"/>
                        </a:spcAft>
                        <a:buClr>
                          <a:srgbClr val="000000"/>
                        </a:buClr>
                        <a:buSzPts val="1200"/>
                        <a:buFont typeface="+mj-lt"/>
                        <a:buNone/>
                        <a:tabLst>
                          <a:tab pos="259080" algn="l"/>
                        </a:tabLst>
                      </a:pPr>
                      <a:endParaRPr lang="vi-VN" sz="4400" kern="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03385" y="744603"/>
            <a:ext cx="5228492" cy="5078313"/>
          </a:xfrm>
          <a:prstGeom prst="rect">
            <a:avLst/>
          </a:prstGeom>
        </p:spPr>
        <p:txBody>
          <a:bodyPr wrap="square">
            <a:spAutoFit/>
          </a:bodyPr>
          <a:lstStyle/>
          <a:p>
            <a:pPr algn="just"/>
            <a:r>
              <a:rPr lang="vi-VN" sz="3600" dirty="0">
                <a:solidFill>
                  <a:srgbClr val="0000FF"/>
                </a:solidFill>
                <a:latin typeface="+mj-lt"/>
              </a:rPr>
              <a:t>“Giận hờn, trách móc mà làm gì bởi vì cuộc đời sẽ xoá hết những vết bầm trong tâm hồn chúng ta nếu lòng ta biết độ lượng. Ta biết tha thứ những điều nhỏ thì cuộc đời sẽ tha thứ cho ta những điều lớn hơn". </a:t>
            </a:r>
            <a:r>
              <a:rPr lang="vi-VN" sz="3600" i="1" dirty="0">
                <a:solidFill>
                  <a:srgbClr val="0000FF"/>
                </a:solidFill>
                <a:latin typeface="+mj-lt"/>
              </a:rPr>
              <a:t>(Trịnh Công Sơn)</a:t>
            </a:r>
            <a:endParaRPr lang="en-US" sz="3600" i="1" dirty="0">
              <a:solidFill>
                <a:srgbClr val="0000FF"/>
              </a:solidFill>
              <a:latin typeface="+mj-lt"/>
            </a:endParaRPr>
          </a:p>
        </p:txBody>
      </p:sp>
      <p:sp>
        <p:nvSpPr>
          <p:cNvPr id="5" name="Rectangle 4"/>
          <p:cNvSpPr/>
          <p:nvPr/>
        </p:nvSpPr>
        <p:spPr>
          <a:xfrm>
            <a:off x="8826304" y="1572445"/>
            <a:ext cx="2824676" cy="2694392"/>
          </a:xfrm>
          <a:prstGeom prst="rect">
            <a:avLst/>
          </a:prstGeom>
        </p:spPr>
        <p:txBody>
          <a:bodyPr wrap="square">
            <a:spAutoFit/>
          </a:bodyPr>
          <a:lstStyle/>
          <a:p>
            <a:pPr>
              <a:lnSpc>
                <a:spcPct val="107000"/>
              </a:lnSpc>
              <a:spcAft>
                <a:spcPts val="0"/>
              </a:spcAft>
            </a:pPr>
            <a:r>
              <a:rPr lang="vi-VN"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Content Placeholder 1" descr="teacher"/>
          <p:cNvPicPr>
            <a:picLocks noGrp="1" noChangeAspect="1"/>
          </p:cNvPicPr>
          <p:nvPr>
            <p:ph idx="1"/>
          </p:nvPr>
        </p:nvPicPr>
        <p:blipFill>
          <a:blip r:embed="rId3"/>
          <a:stretch>
            <a:fillRect/>
          </a:stretch>
        </p:blipFill>
        <p:spPr>
          <a:xfrm>
            <a:off x="5362575" y="1253490"/>
            <a:ext cx="4351655" cy="43516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03385" y="744603"/>
            <a:ext cx="5228492" cy="5078313"/>
          </a:xfrm>
          <a:prstGeom prst="rect">
            <a:avLst/>
          </a:prstGeom>
        </p:spPr>
        <p:txBody>
          <a:bodyPr wrap="square">
            <a:spAutoFit/>
          </a:bodyPr>
          <a:lstStyle/>
          <a:p>
            <a:pPr algn="just"/>
            <a:r>
              <a:rPr lang="vi-VN" sz="3600" dirty="0">
                <a:solidFill>
                  <a:srgbClr val="0000FF"/>
                </a:solidFill>
                <a:latin typeface="+mj-lt"/>
              </a:rPr>
              <a:t>“Giận hờn, trách móc mà làm gì bởi vì cuộc đời sẽ xoá hết những vết bầm trong tâm hồn chúng ta nếu lòng ta biết độ lượng. Ta biết tha thứ những điều nhỏ thì cuộc đời sẽ tha thứ cho ta những điều lớn hơn". </a:t>
            </a:r>
            <a:r>
              <a:rPr lang="vi-VN" sz="3600" i="1" dirty="0">
                <a:solidFill>
                  <a:srgbClr val="0000FF"/>
                </a:solidFill>
                <a:latin typeface="+mj-lt"/>
              </a:rPr>
              <a:t>(Trịnh Công Sơn)</a:t>
            </a:r>
            <a:endParaRPr lang="en-US" sz="3600" i="1" dirty="0">
              <a:solidFill>
                <a:srgbClr val="0000FF"/>
              </a:solidFill>
              <a:latin typeface="+mj-lt"/>
            </a:endParaRPr>
          </a:p>
        </p:txBody>
      </p:sp>
      <p:sp>
        <p:nvSpPr>
          <p:cNvPr id="6" name="Rectangle 21"/>
          <p:cNvSpPr>
            <a:spLocks noChangeArrowheads="1"/>
          </p:cNvSpPr>
          <p:nvPr/>
        </p:nvSpPr>
        <p:spPr bwMode="auto">
          <a:xfrm>
            <a:off x="6213231" y="1997295"/>
            <a:ext cx="5392615" cy="3046095"/>
          </a:xfrm>
          <a:prstGeom prst="rect">
            <a:avLst/>
          </a:prstGeom>
          <a:solidFill>
            <a:schemeClr val="accent4">
              <a:lumMod val="20000"/>
              <a:lumOff val="80000"/>
            </a:schemeClr>
          </a:solidFill>
          <a:ln>
            <a:noFill/>
          </a:ln>
          <a:effectLst/>
        </p:spPr>
        <p:txBody>
          <a:bodyPr wrap="square" anchor="ctr">
            <a:spAutoFit/>
          </a:bodyPr>
          <a:lstStyle/>
          <a:p>
            <a:pPr algn="just"/>
            <a:r>
              <a:rPr lang="en-US" altLang="en-US" sz="2400" dirty="0" err="1">
                <a:solidFill>
                  <a:srgbClr val="008000"/>
                </a:solidFill>
                <a:latin typeface="Mali SemiBold" panose="00000700000000000000" charset="0"/>
                <a:cs typeface="Mali SemiBold" panose="00000700000000000000" charset="0"/>
              </a:rPr>
              <a:t>Những</a:t>
            </a:r>
            <a:r>
              <a:rPr lang="en-US" altLang="en-US" sz="2400" dirty="0">
                <a:solidFill>
                  <a:srgbClr val="008000"/>
                </a:solidFill>
                <a:latin typeface="Mali SemiBold" panose="00000700000000000000" charset="0"/>
                <a:cs typeface="Mali SemiBold" panose="00000700000000000000" charset="0"/>
              </a:rPr>
              <a:t> chia </a:t>
            </a:r>
            <a:r>
              <a:rPr lang="en-US" altLang="en-US" sz="2400" dirty="0" err="1">
                <a:solidFill>
                  <a:srgbClr val="008000"/>
                </a:solidFill>
                <a:latin typeface="Mali SemiBold" panose="00000700000000000000" charset="0"/>
                <a:cs typeface="Mali SemiBold" panose="00000700000000000000" charset="0"/>
              </a:rPr>
              <a:t>sẻ</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của</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nhạc</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sĩ</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Trịnh</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Công</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Sơn</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đã</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nói</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lên</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giá</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trị</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của</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lòng</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khoan</a:t>
            </a:r>
            <a:r>
              <a:rPr lang="en-US" altLang="en-US" sz="2400" dirty="0">
                <a:solidFill>
                  <a:srgbClr val="008000"/>
                </a:solidFill>
                <a:latin typeface="Mali SemiBold" panose="00000700000000000000" charset="0"/>
                <a:cs typeface="Mali SemiBold" panose="00000700000000000000" charset="0"/>
              </a:rPr>
              <a:t> dung </a:t>
            </a:r>
            <a:r>
              <a:rPr lang="en-US" altLang="en-US" sz="2400" dirty="0" err="1">
                <a:solidFill>
                  <a:srgbClr val="008000"/>
                </a:solidFill>
                <a:latin typeface="Mali SemiBold" panose="00000700000000000000" charset="0"/>
                <a:cs typeface="Mali SemiBold" panose="00000700000000000000" charset="0"/>
              </a:rPr>
              <a:t>trong</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cuộc</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sống</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Nhạc</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sĩ</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muốn</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nhắn</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nhủ</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tới</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mọi</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người</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rằng</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khi</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chúng</a:t>
            </a:r>
            <a:r>
              <a:rPr lang="en-US" altLang="en-US" sz="2400" dirty="0">
                <a:solidFill>
                  <a:srgbClr val="008000"/>
                </a:solidFill>
                <a:latin typeface="Mali SemiBold" panose="00000700000000000000" charset="0"/>
                <a:cs typeface="Mali SemiBold" panose="00000700000000000000" charset="0"/>
              </a:rPr>
              <a:t> ta </a:t>
            </a:r>
            <a:r>
              <a:rPr lang="en-US" altLang="en-US" sz="2400" dirty="0" err="1">
                <a:solidFill>
                  <a:srgbClr val="008000"/>
                </a:solidFill>
                <a:latin typeface="Mali SemiBold" panose="00000700000000000000" charset="0"/>
                <a:cs typeface="Mali SemiBold" panose="00000700000000000000" charset="0"/>
              </a:rPr>
              <a:t>có</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lòng</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khoan</a:t>
            </a:r>
            <a:r>
              <a:rPr lang="en-US" altLang="en-US" sz="2400" dirty="0">
                <a:solidFill>
                  <a:srgbClr val="008000"/>
                </a:solidFill>
                <a:latin typeface="Mali SemiBold" panose="00000700000000000000" charset="0"/>
                <a:cs typeface="Mali SemiBold" panose="00000700000000000000" charset="0"/>
              </a:rPr>
              <a:t> dung, </a:t>
            </a:r>
            <a:r>
              <a:rPr lang="en-US" altLang="en-US" sz="2400" dirty="0" err="1">
                <a:solidFill>
                  <a:srgbClr val="008000"/>
                </a:solidFill>
                <a:latin typeface="Mali SemiBold" panose="00000700000000000000" charset="0"/>
                <a:cs typeface="Mali SemiBold" panose="00000700000000000000" charset="0"/>
              </a:rPr>
              <a:t>thì</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cuộc</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sống</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và</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mối</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quan</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hệ</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giữa</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người</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với</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người</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sẽ</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trở</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nên</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tốt</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đẹp</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ấm</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áp</a:t>
            </a:r>
            <a:r>
              <a:rPr lang="en-US" altLang="en-US" sz="2400" dirty="0">
                <a:solidFill>
                  <a:srgbClr val="008000"/>
                </a:solidFill>
                <a:latin typeface="Mali SemiBold" panose="00000700000000000000" charset="0"/>
                <a:cs typeface="Mali SemiBold" panose="00000700000000000000" charset="0"/>
              </a:rPr>
              <a:t> </a:t>
            </a:r>
            <a:r>
              <a:rPr lang="en-US" altLang="en-US" sz="2400" dirty="0" err="1">
                <a:solidFill>
                  <a:srgbClr val="008000"/>
                </a:solidFill>
                <a:latin typeface="Mali SemiBold" panose="00000700000000000000" charset="0"/>
                <a:cs typeface="Mali SemiBold" panose="00000700000000000000" charset="0"/>
              </a:rPr>
              <a:t>hơn</a:t>
            </a:r>
            <a:r>
              <a:rPr lang="en-US" altLang="en-US" sz="2400" dirty="0">
                <a:solidFill>
                  <a:srgbClr val="008000"/>
                </a:solidFill>
                <a:latin typeface="Mali SemiBold" panose="00000700000000000000" charset="0"/>
                <a:cs typeface="Mali SemiBold" panose="00000700000000000000"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Shape 43"/>
        <p:cNvGrpSpPr/>
        <p:nvPr/>
      </p:nvGrpSpPr>
      <p:grpSpPr>
        <a:xfrm>
          <a:off x="0" y="0"/>
          <a:ext cx="0" cy="0"/>
          <a:chOff x="0" y="0"/>
          <a:chExt cx="0" cy="0"/>
        </a:xfrm>
      </p:grpSpPr>
      <p:pic>
        <p:nvPicPr>
          <p:cNvPr id="6" name="Google Shape;125;p5"/>
          <p:cNvPicPr preferRelativeResize="0"/>
          <p:nvPr/>
        </p:nvPicPr>
        <p:blipFill rotWithShape="1">
          <a:blip r:embed="rId4"/>
          <a:srcRect/>
          <a:stretch>
            <a:fillRect/>
          </a:stretch>
        </p:blipFill>
        <p:spPr>
          <a:xfrm>
            <a:off x="3607534" y="181702"/>
            <a:ext cx="5207535" cy="5948218"/>
          </a:xfrm>
          <a:prstGeom prst="rect">
            <a:avLst/>
          </a:prstGeom>
          <a:noFill/>
          <a:ln>
            <a:noFill/>
          </a:ln>
        </p:spPr>
      </p:pic>
      <p:sp>
        <p:nvSpPr>
          <p:cNvPr id="2" name="Text Box 1"/>
          <p:cNvSpPr txBox="1"/>
          <p:nvPr/>
        </p:nvSpPr>
        <p:spPr>
          <a:xfrm>
            <a:off x="2784475" y="3245485"/>
            <a:ext cx="7067550" cy="1445260"/>
          </a:xfrm>
          <a:prstGeom prst="rect">
            <a:avLst/>
          </a:prstGeom>
          <a:noFill/>
        </p:spPr>
        <p:txBody>
          <a:bodyPr wrap="square" rtlCol="0">
            <a:spAutoFit/>
          </a:bodyPr>
          <a:lstStyle/>
          <a:p>
            <a:pPr algn="ctr" defTabSz="457200"/>
            <a:endParaRPr lang="en-US" altLang="zh-CN" sz="44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a:p>
            <a:pPr algn="ctr" defTabSz="457200"/>
            <a:r>
              <a:rPr lang="en-US" sz="44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sym typeface="+mn-ea"/>
              </a:rPr>
              <a:t>KHÁM PHÁ</a:t>
            </a:r>
            <a:endParaRPr lang="en-US" sz="4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Box 2"/>
          <p:cNvSpPr txBox="1"/>
          <p:nvPr/>
        </p:nvSpPr>
        <p:spPr>
          <a:xfrm>
            <a:off x="2002790" y="2822575"/>
            <a:ext cx="7766050" cy="1539240"/>
          </a:xfrm>
          <a:prstGeom prst="rect">
            <a:avLst/>
          </a:prstGeom>
          <a:noFill/>
        </p:spPr>
        <p:txBody>
          <a:bodyPr wrap="square" rtlCol="0" anchor="t">
            <a:spAutoFit/>
          </a:bodyPr>
          <a:lstStyle/>
          <a:p>
            <a:pPr algn="just">
              <a:lnSpc>
                <a:spcPct val="107000"/>
              </a:lnSpc>
              <a:spcAft>
                <a:spcPts val="0"/>
              </a:spcAft>
            </a:pPr>
            <a:r>
              <a:rPr lang="vi-VN" sz="4400" b="1" dirty="0">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1</a:t>
            </a:r>
            <a:r>
              <a:rPr lang="en-US" sz="4400" b="1" dirty="0">
                <a:solidFill>
                  <a:schemeClr val="accent5">
                    <a:lumMod val="75000"/>
                  </a:schemeClr>
                </a:solidFill>
                <a:latin typeface="Mali SemiBold" panose="00000700000000000000" charset="0"/>
                <a:ea typeface="Arial" panose="020B0604020202020204" pitchFamily="34" charset="0"/>
                <a:cs typeface="Mali SemiBold" panose="00000700000000000000" charset="0"/>
                <a:sym typeface="+mn-ea"/>
              </a:rPr>
              <a:t>. </a:t>
            </a:r>
            <a:r>
              <a:rPr lang="vi-VN" sz="4400" b="1" dirty="0">
                <a:solidFill>
                  <a:schemeClr val="accent5">
                    <a:lumMod val="75000"/>
                  </a:schemeClr>
                </a:solidFill>
                <a:latin typeface="Mali SemiBold" panose="00000700000000000000" charset="0"/>
                <a:ea typeface="Calibri" panose="020F0502020204030204" pitchFamily="34" charset="0"/>
                <a:cs typeface="Mali SemiBold" panose="00000700000000000000" charset="0"/>
                <a:sym typeface="+mn-ea"/>
              </a:rPr>
              <a:t>Khái</a:t>
            </a:r>
            <a:r>
              <a:rPr lang="en-US" altLang="vi-VN" sz="4400" b="1" dirty="0">
                <a:solidFill>
                  <a:schemeClr val="accent5">
                    <a:lumMod val="75000"/>
                  </a:schemeClr>
                </a:solidFill>
                <a:latin typeface="Mali SemiBold" panose="00000700000000000000" charset="0"/>
                <a:ea typeface="Calibri" panose="020F0502020204030204" pitchFamily="34" charset="0"/>
                <a:cs typeface="Mali SemiBold" panose="00000700000000000000" charset="0"/>
                <a:sym typeface="+mn-ea"/>
              </a:rPr>
              <a:t> </a:t>
            </a:r>
            <a:r>
              <a:rPr lang="vi-VN" sz="4400" b="1" dirty="0">
                <a:solidFill>
                  <a:schemeClr val="accent5">
                    <a:lumMod val="75000"/>
                  </a:schemeClr>
                </a:solidFill>
                <a:latin typeface="Mali SemiBold" panose="00000700000000000000" charset="0"/>
                <a:ea typeface="Calibri" panose="020F0502020204030204" pitchFamily="34" charset="0"/>
                <a:cs typeface="Mali SemiBold" panose="00000700000000000000" charset="0"/>
                <a:sym typeface="+mn-ea"/>
              </a:rPr>
              <a:t>niệm,</a:t>
            </a:r>
            <a:r>
              <a:rPr lang="en-US" altLang="vi-VN" sz="4400" b="1" dirty="0">
                <a:solidFill>
                  <a:schemeClr val="accent5">
                    <a:lumMod val="75000"/>
                  </a:schemeClr>
                </a:solidFill>
                <a:latin typeface="Mali SemiBold" panose="00000700000000000000" charset="0"/>
                <a:ea typeface="Calibri" panose="020F0502020204030204" pitchFamily="34" charset="0"/>
                <a:cs typeface="Mali SemiBold" panose="00000700000000000000" charset="0"/>
                <a:sym typeface="+mn-ea"/>
              </a:rPr>
              <a:t> </a:t>
            </a:r>
            <a:r>
              <a:rPr lang="vi-VN" sz="4400" b="1" dirty="0">
                <a:solidFill>
                  <a:schemeClr val="accent5">
                    <a:lumMod val="75000"/>
                  </a:schemeClr>
                </a:solidFill>
                <a:latin typeface="Mali SemiBold" panose="00000700000000000000" charset="0"/>
                <a:ea typeface="Calibri" panose="020F0502020204030204" pitchFamily="34" charset="0"/>
                <a:cs typeface="Mali SemiBold" panose="00000700000000000000" charset="0"/>
                <a:sym typeface="+mn-ea"/>
              </a:rPr>
              <a:t>biểu hiện, giá trị của khoan dung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Rectangle: Rounded Corners 1"/>
          <p:cNvSpPr/>
          <p:nvPr/>
        </p:nvSpPr>
        <p:spPr>
          <a:xfrm>
            <a:off x="2784763" y="40944"/>
            <a:ext cx="6888480" cy="1509016"/>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PHIẾU BÀI TẬP</a:t>
            </a:r>
          </a:p>
          <a:p>
            <a:pPr algn="ctr"/>
            <a:r>
              <a:rPr lang="en-US" sz="4400" b="1" dirty="0">
                <a:solidFill>
                  <a:srgbClr val="FF0000"/>
                </a:solidFill>
                <a:latin typeface="Times" panose="02020603050405020304" pitchFamily="18" charset="0"/>
                <a:ea typeface="Times New Roman" panose="02020603050405020304" pitchFamily="18" charset="0"/>
                <a:cs typeface="Times" panose="02020603050405020304" pitchFamily="18" charset="0"/>
              </a:rPr>
              <a:t>(</a:t>
            </a:r>
            <a:r>
              <a:rPr lang="en-US" sz="4400" b="1" dirty="0" err="1">
                <a:solidFill>
                  <a:srgbClr val="FF0000"/>
                </a:solidFill>
                <a:latin typeface="Times" panose="02020603050405020304" pitchFamily="18" charset="0"/>
                <a:ea typeface="Times New Roman" panose="02020603050405020304" pitchFamily="18" charset="0"/>
                <a:cs typeface="Times" panose="02020603050405020304" pitchFamily="18" charset="0"/>
              </a:rPr>
              <a:t>Cá</a:t>
            </a:r>
            <a:r>
              <a:rPr lang="en-US" sz="4400" b="1" dirty="0">
                <a:solidFill>
                  <a:srgbClr val="FF0000"/>
                </a:solidFill>
                <a:latin typeface="Times" panose="02020603050405020304" pitchFamily="18" charset="0"/>
                <a:ea typeface="Times New Roman" panose="02020603050405020304" pitchFamily="18" charset="0"/>
                <a:cs typeface="Times" panose="02020603050405020304" pitchFamily="18" charset="0"/>
              </a:rPr>
              <a:t> </a:t>
            </a:r>
            <a:r>
              <a:rPr lang="en-US" sz="4400" b="1" dirty="0" err="1">
                <a:solidFill>
                  <a:srgbClr val="FF0000"/>
                </a:solidFill>
                <a:latin typeface="Times" panose="02020603050405020304" pitchFamily="18" charset="0"/>
                <a:ea typeface="Times New Roman" panose="02020603050405020304" pitchFamily="18" charset="0"/>
                <a:cs typeface="Times" panose="02020603050405020304" pitchFamily="18" charset="0"/>
              </a:rPr>
              <a:t>nhân</a:t>
            </a:r>
            <a:r>
              <a:rPr lang="en-US" sz="4400" b="1" dirty="0">
                <a:solidFill>
                  <a:srgbClr val="FF0000"/>
                </a:solidFill>
                <a:latin typeface="Times" panose="02020603050405020304" pitchFamily="18" charset="0"/>
                <a:ea typeface="Times New Roman" panose="02020603050405020304" pitchFamily="18" charset="0"/>
                <a:cs typeface="Times" panose="02020603050405020304" pitchFamily="18" charset="0"/>
              </a:rPr>
              <a:t>)</a:t>
            </a:r>
          </a:p>
          <a:p>
            <a:r>
              <a:rPr lang="en-US" dirty="0">
                <a:solidFill>
                  <a:prstClr val="white"/>
                </a:solidFill>
                <a:latin typeface="Times" panose="02020603050405020304" pitchFamily="18" charset="0"/>
                <a:ea typeface="Times New Roman" panose="02020603050405020304" pitchFamily="18" charset="0"/>
                <a:cs typeface="Times" panose="02020603050405020304" pitchFamily="18" charset="0"/>
              </a:rPr>
              <a:t> </a:t>
            </a:r>
          </a:p>
        </p:txBody>
      </p:sp>
      <p:sp>
        <p:nvSpPr>
          <p:cNvPr id="8" name="Rectangle: Rounded Corners 13"/>
          <p:cNvSpPr/>
          <p:nvPr/>
        </p:nvSpPr>
        <p:spPr>
          <a:xfrm>
            <a:off x="715587" y="2225436"/>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800" b="1" dirty="0">
              <a:solidFill>
                <a:srgbClr val="0000FF"/>
              </a:solidFill>
              <a:latin typeface="Times New Roman" panose="02020603050405020304" pitchFamily="18" charset="0"/>
              <a:cs typeface="Times New Roman" panose="02020603050405020304" pitchFamily="18" charset="0"/>
            </a:endParaRPr>
          </a:p>
          <a:p>
            <a:pPr algn="just"/>
            <a:r>
              <a:rPr lang="en-US" sz="2800" dirty="0">
                <a:solidFill>
                  <a:srgbClr val="0000FF"/>
                </a:solidFill>
                <a:latin typeface="Times New Roman" panose="02020603050405020304" pitchFamily="18" charset="0"/>
                <a:cs typeface="Times New Roman" panose="02020603050405020304" pitchFamily="18" charset="0"/>
              </a:rPr>
              <a:t>1.</a:t>
            </a:r>
            <a:r>
              <a:rPr lang="vi-VN" sz="2800" dirty="0">
                <a:solidFill>
                  <a:srgbClr val="0000FF"/>
                </a:solidFill>
                <a:latin typeface="Times New Roman" panose="02020603050405020304" pitchFamily="18" charset="0"/>
                <a:cs typeface="Times New Roman" panose="02020603050405020304" pitchFamily="18" charset="0"/>
              </a:rPr>
              <a:t> Em hãy nêu những việc làm của Bình Định vương Lê Lợi đối với quân Minh. </a:t>
            </a:r>
          </a:p>
          <a:p>
            <a:r>
              <a:rPr lang="en-US" sz="2800" b="1" dirty="0">
                <a:solidFill>
                  <a:srgbClr val="0000FF"/>
                </a:solidFill>
                <a:latin typeface="Times New Roman" panose="02020603050405020304" pitchFamily="18" charset="0"/>
                <a:cs typeface="Times New Roman" panose="02020603050405020304" pitchFamily="18" charset="0"/>
              </a:rPr>
              <a:t>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9" name="Rectangle: Rounded Corners 15"/>
          <p:cNvSpPr/>
          <p:nvPr/>
        </p:nvSpPr>
        <p:spPr>
          <a:xfrm>
            <a:off x="8670861"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r>
              <a:rPr lang="en-US" sz="2800" dirty="0">
                <a:solidFill>
                  <a:srgbClr val="0000FF"/>
                </a:solidFill>
                <a:latin typeface="Times" panose="02020603050405020304" pitchFamily="18" charset="0"/>
                <a:cs typeface="Times" panose="02020603050405020304" pitchFamily="18" charset="0"/>
              </a:rPr>
              <a:t>2</a:t>
            </a:r>
            <a:r>
              <a:rPr lang="en-US" sz="2800" b="1" dirty="0">
                <a:solidFill>
                  <a:srgbClr val="0000FF"/>
                </a:solidFill>
                <a:latin typeface="Times" panose="02020603050405020304" pitchFamily="18" charset="0"/>
                <a:cs typeface="Times" panose="02020603050405020304" pitchFamily="18" charset="0"/>
              </a:rPr>
              <a:t>.</a:t>
            </a:r>
            <a:r>
              <a:rPr lang="vi-VN" sz="2800" b="1" dirty="0">
                <a:solidFill>
                  <a:srgbClr val="0000FF"/>
                </a:solidFill>
                <a:latin typeface="Times" panose="02020603050405020304" pitchFamily="18" charset="0"/>
                <a:cs typeface="Times"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Những việc làm đó thể hiện truyền thống nào của dân tộc Việt Nam</a:t>
            </a:r>
            <a:r>
              <a:rPr lang="en-US" sz="2800" b="1" dirty="0">
                <a:solidFill>
                  <a:srgbClr val="0000FF"/>
                </a:solidFill>
                <a:latin typeface="Times" panose="02020603050405020304" pitchFamily="18" charset="0"/>
                <a:cs typeface="Times" panose="02020603050405020304" pitchFamily="18" charset="0"/>
              </a:rPr>
              <a:t>?</a:t>
            </a:r>
            <a:endParaRPr lang="en-US" sz="2400" b="1" dirty="0">
              <a:solidFill>
                <a:srgbClr val="0000FF"/>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1" name="Rectangle: Rounded Corners 23"/>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p:cNvSpPr/>
          <p:nvPr/>
        </p:nvSpPr>
        <p:spPr>
          <a:xfrm>
            <a:off x="8658308" y="4668916"/>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p:cNvCxnSpPr/>
          <p:nvPr/>
        </p:nvCxnSpPr>
        <p:spPr>
          <a:xfrm flipH="1">
            <a:off x="2919384" y="1512504"/>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218843" y="1536008"/>
            <a:ext cx="4179191" cy="68942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p:cNvCxnSpPr/>
          <p:nvPr/>
        </p:nvCxnSpPr>
        <p:spPr>
          <a:xfrm>
            <a:off x="10254177" y="399835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extBox 1"/>
          <p:cNvSpPr txBox="1"/>
          <p:nvPr/>
        </p:nvSpPr>
        <p:spPr>
          <a:xfrm>
            <a:off x="54352" y="54007"/>
            <a:ext cx="2098651" cy="584775"/>
          </a:xfrm>
          <a:prstGeom prst="rect">
            <a:avLst/>
          </a:prstGeom>
          <a:solidFill>
            <a:schemeClr val="bg1"/>
          </a:solidFill>
        </p:spPr>
        <p:txBody>
          <a:bodyPr wrap="none" rtlCol="0">
            <a:spAutoFit/>
          </a:bodyPr>
          <a:lstStyle/>
          <a:p>
            <a:r>
              <a:rPr lang="vi-VN" sz="3200" dirty="0">
                <a:solidFill>
                  <a:srgbClr val="7030A0"/>
                </a:solidFill>
                <a:latin typeface="+mj-lt"/>
              </a:rPr>
              <a:t>Thông tin 1</a:t>
            </a:r>
            <a:endParaRPr lang="en-US" sz="3200" dirty="0">
              <a:solidFill>
                <a:srgbClr val="7030A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Rectangle: Rounded Corners 1"/>
          <p:cNvSpPr/>
          <p:nvPr/>
        </p:nvSpPr>
        <p:spPr>
          <a:xfrm>
            <a:off x="2784763" y="40944"/>
            <a:ext cx="6888480" cy="1509016"/>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PHIẾU BÀI TẬP</a:t>
            </a:r>
          </a:p>
          <a:p>
            <a:pPr algn="ctr"/>
            <a:r>
              <a:rPr lang="en-US" sz="4400" b="1" dirty="0">
                <a:solidFill>
                  <a:srgbClr val="FF0000"/>
                </a:solidFill>
                <a:latin typeface="Times" panose="02020603050405020304" pitchFamily="18" charset="0"/>
                <a:ea typeface="Times New Roman" panose="02020603050405020304" pitchFamily="18" charset="0"/>
                <a:cs typeface="Times" panose="02020603050405020304" pitchFamily="18" charset="0"/>
              </a:rPr>
              <a:t>(</a:t>
            </a:r>
            <a:r>
              <a:rPr lang="vi-VN" sz="4400" b="1" dirty="0">
                <a:solidFill>
                  <a:srgbClr val="FF0000"/>
                </a:solidFill>
                <a:latin typeface="Times" panose="02020603050405020304" pitchFamily="18" charset="0"/>
                <a:ea typeface="Times New Roman" panose="02020603050405020304" pitchFamily="18" charset="0"/>
                <a:cs typeface="Times" panose="02020603050405020304" pitchFamily="18" charset="0"/>
              </a:rPr>
              <a:t>Nhóm đôi</a:t>
            </a:r>
            <a:r>
              <a:rPr lang="en-US" sz="4400" b="1" dirty="0">
                <a:solidFill>
                  <a:srgbClr val="FF0000"/>
                </a:solidFill>
                <a:latin typeface="Times" panose="02020603050405020304" pitchFamily="18" charset="0"/>
                <a:ea typeface="Times New Roman" panose="02020603050405020304" pitchFamily="18" charset="0"/>
                <a:cs typeface="Times" panose="02020603050405020304" pitchFamily="18" charset="0"/>
              </a:rPr>
              <a:t>)</a:t>
            </a:r>
          </a:p>
          <a:p>
            <a:r>
              <a:rPr lang="en-US" dirty="0">
                <a:solidFill>
                  <a:prstClr val="white"/>
                </a:solidFill>
                <a:latin typeface="Times" panose="02020603050405020304" pitchFamily="18" charset="0"/>
                <a:ea typeface="Times New Roman" panose="02020603050405020304" pitchFamily="18" charset="0"/>
                <a:cs typeface="Times" panose="02020603050405020304" pitchFamily="18" charset="0"/>
              </a:rPr>
              <a:t> </a:t>
            </a:r>
          </a:p>
        </p:txBody>
      </p:sp>
      <p:sp>
        <p:nvSpPr>
          <p:cNvPr id="11" name="Rectangle: Rounded Corners 23"/>
          <p:cNvSpPr/>
          <p:nvPr/>
        </p:nvSpPr>
        <p:spPr>
          <a:xfrm>
            <a:off x="6218200" y="2488075"/>
            <a:ext cx="4718562" cy="347868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r>
              <a:rPr lang="vi-VN" sz="2000" b="1" i="1" dirty="0">
                <a:solidFill>
                  <a:srgbClr val="000000"/>
                </a:solidFill>
                <a:latin typeface="Times New Roman" panose="02020603050405020304" pitchFamily="18" charset="0"/>
                <a:ea typeface="Times New Roman" panose="02020603050405020304" pitchFamily="18" charset="0"/>
              </a:rPr>
              <a:t>...........</a:t>
            </a:r>
            <a:r>
              <a:rPr lang="en-US" sz="2000" b="1" i="1" dirty="0">
                <a:solidFill>
                  <a:srgbClr val="000000"/>
                </a:solidFill>
                <a:latin typeface="Times New Roman" panose="02020603050405020304" pitchFamily="18" charset="0"/>
                <a:ea typeface="Times New Roman" panose="02020603050405020304" pitchFamily="18" charset="0"/>
              </a:rPr>
              <a:t>................................................</a:t>
            </a:r>
          </a:p>
        </p:txBody>
      </p:sp>
      <p:cxnSp>
        <p:nvCxnSpPr>
          <p:cNvPr id="15" name="Straight Arrow Connector 14"/>
          <p:cNvCxnSpPr/>
          <p:nvPr/>
        </p:nvCxnSpPr>
        <p:spPr>
          <a:xfrm>
            <a:off x="6218843" y="1536008"/>
            <a:ext cx="10160" cy="59323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5"/>
          <p:cNvSpPr/>
          <p:nvPr/>
        </p:nvSpPr>
        <p:spPr>
          <a:xfrm>
            <a:off x="1205099" y="2488075"/>
            <a:ext cx="5130832" cy="3400303"/>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r>
              <a:rPr lang="en-US" sz="4000" dirty="0">
                <a:solidFill>
                  <a:srgbClr val="0000FF"/>
                </a:solidFill>
                <a:latin typeface="Times" panose="02020603050405020304" pitchFamily="18" charset="0"/>
                <a:cs typeface="Times" panose="02020603050405020304" pitchFamily="18" charset="0"/>
              </a:rPr>
              <a:t>3. </a:t>
            </a:r>
            <a:r>
              <a:rPr lang="en-US" sz="4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4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4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a:t>
            </a:r>
            <a:r>
              <a:rPr lang="vi-VN" sz="4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ữ</a:t>
            </a:r>
            <a:r>
              <a:rPr lang="en-US" sz="4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 </a:t>
            </a:r>
            <a:r>
              <a:rPr lang="en-US" sz="4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0000FF"/>
              </a:solidFill>
              <a:latin typeface="Times" panose="02020603050405020304" pitchFamily="18" charset="0"/>
              <a:ea typeface="Times New Roman" panose="02020603050405020304" pitchFamily="18" charset="0"/>
              <a:cs typeface="Times" panose="02020603050405020304" pitchFamily="18" charset="0"/>
            </a:endParaRPr>
          </a:p>
        </p:txBody>
      </p:sp>
      <p:sp>
        <p:nvSpPr>
          <p:cNvPr id="4" name="Heart 3"/>
          <p:cNvSpPr/>
          <p:nvPr/>
        </p:nvSpPr>
        <p:spPr>
          <a:xfrm>
            <a:off x="5771802" y="2037806"/>
            <a:ext cx="1020883" cy="757645"/>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9"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2328</Words>
  <Application>Microsoft Office PowerPoint</Application>
  <PresentationFormat>Widescreen</PresentationFormat>
  <Paragraphs>201</Paragraphs>
  <Slides>32</Slides>
  <Notes>5</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32</vt:i4>
      </vt:variant>
    </vt:vector>
  </HeadingPairs>
  <TitlesOfParts>
    <vt:vector size="46" baseType="lpstr">
      <vt:lpstr>Gulim</vt:lpstr>
      <vt:lpstr>#9Slide06 SVNSlow Attack</vt:lpstr>
      <vt:lpstr>Arial</vt:lpstr>
      <vt:lpstr>Calibri</vt:lpstr>
      <vt:lpstr>Calibri Light</vt:lpstr>
      <vt:lpstr>Mali Medium</vt:lpstr>
      <vt:lpstr>Mali SemiBold</vt:lpstr>
      <vt:lpstr>Open Sans</vt:lpstr>
      <vt:lpstr>Timeé new roman</vt:lpstr>
      <vt:lpstr>Times</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CHU THI LAN ANH</cp:lastModifiedBy>
  <cp:revision>8</cp:revision>
  <dcterms:created xsi:type="dcterms:W3CDTF">2024-12-19T07:27:01Z</dcterms:created>
  <dcterms:modified xsi:type="dcterms:W3CDTF">2025-03-15T15:06:58Z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EC88A27D886E4CF2A3F1CB229F7AE037_13</vt:lpwstr>
  </property>
  <property fmtid="{D5CDD505-2E9C-101B-9397-08002B2CF9AE}" pid="3" name="KSOProductBuildVer">
    <vt:lpwstr>1033-12.2.0.19307</vt:lpwstr>
  </property>
</Properties>
</file>