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Open Sans"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7" d="100"/>
          <a:sy n="47" d="100"/>
        </p:scale>
        <p:origin x="77"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02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48301"/>
            <a:ext cx="7556421" cy="2126337"/>
          </a:xfrm>
          <a:prstGeom prst="rect">
            <a:avLst/>
          </a:prstGeom>
          <a:noFill/>
          <a:ln/>
        </p:spPr>
        <p:txBody>
          <a:bodyPr wrap="square" lIns="0" tIns="0" rIns="0" bIns="0" rtlCol="0" anchor="t"/>
          <a:lstStyle/>
          <a:p>
            <a:pPr marL="0" indent="0" algn="l">
              <a:lnSpc>
                <a:spcPts val="5550"/>
              </a:lnSpc>
              <a:buNone/>
            </a:pPr>
            <a:r>
              <a:rPr lang="vi-VN" sz="4450" b="1" dirty="0" smtClean="0">
                <a:solidFill>
                  <a:srgbClr val="101014"/>
                </a:solidFill>
                <a:latin typeface="Playfair Display Bold" pitchFamily="34" charset="0"/>
                <a:ea typeface="Playfair Display Bold" pitchFamily="34" charset="-122"/>
                <a:cs typeface="Playfair Display Bold" pitchFamily="34" charset="-120"/>
              </a:rPr>
              <a:t>BÀI 35 .</a:t>
            </a:r>
            <a:r>
              <a:rPr lang="en-US" sz="4450" b="1" dirty="0" smtClean="0">
                <a:solidFill>
                  <a:srgbClr val="101014"/>
                </a:solidFill>
                <a:latin typeface="Playfair Display Bold" pitchFamily="34" charset="0"/>
                <a:ea typeface="Playfair Display Bold" pitchFamily="34" charset="-122"/>
                <a:cs typeface="Playfair Display Bold" pitchFamily="34" charset="-120"/>
              </a:rPr>
              <a:t>Khai </a:t>
            </a:r>
            <a:r>
              <a:rPr lang="en-US" sz="4450" b="1" dirty="0">
                <a:solidFill>
                  <a:srgbClr val="101014"/>
                </a:solidFill>
                <a:latin typeface="Playfair Display Bold" pitchFamily="34" charset="0"/>
                <a:ea typeface="Playfair Display Bold" pitchFamily="34" charset="-122"/>
                <a:cs typeface="Playfair Display Bold" pitchFamily="34" charset="-120"/>
              </a:rPr>
              <a:t>Thác Nhiên Liệu Hóa Thạch, Nguồn Carbon &amp; Sự Ấm Lên Toàn Cầu</a:t>
            </a:r>
            <a:endParaRPr lang="en-US" sz="4450" dirty="0"/>
          </a:p>
        </p:txBody>
      </p:sp>
      <p:sp>
        <p:nvSpPr>
          <p:cNvPr id="4" name="Text 1"/>
          <p:cNvSpPr/>
          <p:nvPr/>
        </p:nvSpPr>
        <p:spPr>
          <a:xfrm>
            <a:off x="793790" y="411480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Tổng quan về các chủ đề chính. Gồm khai thác nhiên liệu hóa thạch, nguồn carbon, chu trình carbon và mối liên hệ với sự ấm lên toàn cầu. Việc hiểu rõ mối liên hệ này rất quan trọng. Ảnh hưởng đến môi trường và tương lai của chúng ta. Nhiệt độ trung bình toàn cầu đã tăng khoảng 1°C kể từ thời kỳ tiền công nghiệp.</a:t>
            </a:r>
            <a:endParaRPr lang="en-US" sz="1750" dirty="0"/>
          </a:p>
        </p:txBody>
      </p:sp>
      <p:sp>
        <p:nvSpPr>
          <p:cNvPr id="5" name="Shape 2"/>
          <p:cNvSpPr/>
          <p:nvPr/>
        </p:nvSpPr>
        <p:spPr>
          <a:xfrm>
            <a:off x="793790" y="6201370"/>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10076"/>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Kết Luận: Hành Động Vì Tương Lai</a:t>
            </a:r>
            <a:endParaRPr lang="en-US" sz="4450" dirty="0"/>
          </a:p>
        </p:txBody>
      </p:sp>
      <p:sp>
        <p:nvSpPr>
          <p:cNvPr id="4" name="Text 1"/>
          <p:cNvSpPr/>
          <p:nvPr/>
        </p:nvSpPr>
        <p:spPr>
          <a:xfrm>
            <a:off x="6280190" y="4267795"/>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Khai thác nhiên liệu hóa thạch, chu trình carbon và sự ấm lên toàn cầu. Hành động ngay bây giờ để giảm phát thải carbon và bảo vệ môi trường. Cần hành động từ cá nhân, doanh nghiệp và chính phủ. Cùng nhau tạo ra một tương lai bền vững hơn.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14433"/>
            <a:ext cx="12119729" cy="1551214"/>
          </a:xfrm>
          <a:prstGeom prst="rect">
            <a:avLst/>
          </a:prstGeom>
          <a:noFill/>
          <a:ln/>
        </p:spPr>
        <p:txBody>
          <a:bodyPr wrap="none" lIns="0" tIns="0" rIns="0" bIns="0" rtlCol="0" anchor="t"/>
          <a:lstStyle/>
          <a:p>
            <a:pPr marL="1028700" indent="-1028700" algn="l">
              <a:lnSpc>
                <a:spcPts val="5550"/>
              </a:lnSpc>
              <a:buAutoNum type="romanUcPeriod"/>
            </a:pPr>
            <a:r>
              <a:rPr lang="vi-VN" sz="4450" b="1" dirty="0" smtClean="0">
                <a:solidFill>
                  <a:srgbClr val="101014"/>
                </a:solidFill>
                <a:latin typeface="Playfair Display Bold" pitchFamily="34" charset="0"/>
                <a:ea typeface="Playfair Display Bold" pitchFamily="34" charset="-122"/>
                <a:cs typeface="Playfair Display Bold" pitchFamily="34" charset="-120"/>
              </a:rPr>
              <a:t>Khái niệm </a:t>
            </a:r>
            <a:r>
              <a:rPr lang="en-US" sz="4450" b="1" dirty="0" smtClean="0">
                <a:solidFill>
                  <a:srgbClr val="101014"/>
                </a:solidFill>
                <a:latin typeface="Playfair Display Bold" pitchFamily="34" charset="0"/>
                <a:ea typeface="Playfair Display Bold" pitchFamily="34" charset="-122"/>
                <a:cs typeface="Playfair Display Bold" pitchFamily="34" charset="-120"/>
              </a:rPr>
              <a:t>Nhiên </a:t>
            </a:r>
            <a:r>
              <a:rPr lang="en-US" sz="4450" b="1" dirty="0">
                <a:solidFill>
                  <a:srgbClr val="101014"/>
                </a:solidFill>
                <a:latin typeface="Playfair Display Bold" pitchFamily="34" charset="0"/>
                <a:ea typeface="Playfair Display Bold" pitchFamily="34" charset="-122"/>
                <a:cs typeface="Playfair Display Bold" pitchFamily="34" charset="-120"/>
              </a:rPr>
              <a:t>Liệu Hóa </a:t>
            </a:r>
            <a:r>
              <a:rPr lang="vi-VN" sz="4450" b="1" dirty="0" smtClean="0">
                <a:solidFill>
                  <a:srgbClr val="101014"/>
                </a:solidFill>
                <a:latin typeface="Playfair Display Bold" pitchFamily="34" charset="0"/>
                <a:ea typeface="Playfair Display Bold" pitchFamily="34" charset="-122"/>
                <a:cs typeface="Playfair Display Bold" pitchFamily="34" charset="-120"/>
              </a:rPr>
              <a:t>Thạch, </a:t>
            </a:r>
          </a:p>
          <a:p>
            <a:pPr algn="l">
              <a:lnSpc>
                <a:spcPts val="5550"/>
              </a:lnSpc>
            </a:pPr>
            <a:r>
              <a:rPr lang="vi-VN" sz="4450" b="1" dirty="0">
                <a:solidFill>
                  <a:srgbClr val="101014"/>
                </a:solidFill>
                <a:latin typeface="Playfair Display Bold" pitchFamily="34" charset="0"/>
                <a:ea typeface="Playfair Display Bold" pitchFamily="34" charset="-122"/>
                <a:cs typeface="Playfair Display Bold" pitchFamily="34" charset="-120"/>
              </a:rPr>
              <a:t> </a:t>
            </a:r>
            <a:r>
              <a:rPr lang="vi-VN" sz="4450" b="1" dirty="0" smtClean="0">
                <a:solidFill>
                  <a:srgbClr val="101014"/>
                </a:solidFill>
                <a:latin typeface="Playfair Display Bold" pitchFamily="34" charset="0"/>
                <a:ea typeface="Playfair Display Bold" pitchFamily="34" charset="-122"/>
                <a:cs typeface="Playfair Display Bold" pitchFamily="34" charset="-120"/>
              </a:rPr>
              <a:t>      </a:t>
            </a:r>
            <a:r>
              <a:rPr lang="vi-VN" sz="4450" b="1" dirty="0" smtClean="0">
                <a:solidFill>
                  <a:srgbClr val="101014"/>
                </a:solidFill>
                <a:latin typeface="Playfair Display Bold" pitchFamily="34" charset="0"/>
                <a:ea typeface="Playfair Display Bold" pitchFamily="34" charset="-122"/>
                <a:cs typeface="Playfair Display Bold" pitchFamily="34" charset="-120"/>
              </a:rPr>
              <a:t>Nguồn gốc hình thành khí methane</a:t>
            </a:r>
            <a:endParaRPr lang="en-US" sz="4450" dirty="0"/>
          </a:p>
        </p:txBody>
      </p:sp>
      <p:sp>
        <p:nvSpPr>
          <p:cNvPr id="3" name="Text 1"/>
          <p:cNvSpPr/>
          <p:nvPr/>
        </p:nvSpPr>
        <p:spPr>
          <a:xfrm>
            <a:off x="793790" y="350662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Định nghĩa</a:t>
            </a:r>
            <a:endParaRPr lang="en-US" sz="2200" dirty="0"/>
          </a:p>
        </p:txBody>
      </p:sp>
      <p:sp>
        <p:nvSpPr>
          <p:cNvPr id="4" name="Text 2"/>
          <p:cNvSpPr/>
          <p:nvPr/>
        </p:nvSpPr>
        <p:spPr>
          <a:xfrm>
            <a:off x="793790" y="408777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Các nguồn năng lượng hình thành từ xác thực vật và động vật bị chôn vùi hàng triệu năm.</a:t>
            </a:r>
            <a:endParaRPr lang="en-US" sz="1750" dirty="0"/>
          </a:p>
        </p:txBody>
      </p:sp>
      <p:sp>
        <p:nvSpPr>
          <p:cNvPr id="5" name="Text 3"/>
          <p:cNvSpPr/>
          <p:nvPr/>
        </p:nvSpPr>
        <p:spPr>
          <a:xfrm>
            <a:off x="5332928" y="350662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Các loại</a:t>
            </a:r>
            <a:endParaRPr lang="en-US" sz="2200" dirty="0"/>
          </a:p>
        </p:txBody>
      </p:sp>
      <p:sp>
        <p:nvSpPr>
          <p:cNvPr id="6" name="Text 4"/>
          <p:cNvSpPr/>
          <p:nvPr/>
        </p:nvSpPr>
        <p:spPr>
          <a:xfrm>
            <a:off x="5332928" y="408777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Than đá, dầu mỏ, khí đốt tự nhiên là các loại chính.</a:t>
            </a:r>
            <a:endParaRPr lang="en-US" sz="1750" dirty="0"/>
          </a:p>
        </p:txBody>
      </p:sp>
      <p:sp>
        <p:nvSpPr>
          <p:cNvPr id="7" name="Text 5"/>
          <p:cNvSpPr/>
          <p:nvPr/>
        </p:nvSpPr>
        <p:spPr>
          <a:xfrm>
            <a:off x="9872067" y="350662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Trữ lượng</a:t>
            </a:r>
            <a:endParaRPr lang="en-US" sz="2200" dirty="0"/>
          </a:p>
        </p:txBody>
      </p:sp>
      <p:sp>
        <p:nvSpPr>
          <p:cNvPr id="8" name="Text 6"/>
          <p:cNvSpPr/>
          <p:nvPr/>
        </p:nvSpPr>
        <p:spPr>
          <a:xfrm>
            <a:off x="9872067" y="408777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Trữ lượng than đá lớn nhất thế giới nằm ở Hoa Kỳ, khoảng 25% trữ lượng toàn cầu.</a:t>
            </a:r>
            <a:endParaRPr lang="en-US" sz="1750" dirty="0"/>
          </a:p>
        </p:txBody>
      </p:sp>
      <p:sp>
        <p:nvSpPr>
          <p:cNvPr id="9" name="Text 7"/>
          <p:cNvSpPr/>
          <p:nvPr/>
        </p:nvSpPr>
        <p:spPr>
          <a:xfrm>
            <a:off x="793790" y="563570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Sản lượng khai thác năm 2022, thế giới tiêu thụ khoảng 150.000 tỷ feet khối khí đốt tự nhiên.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97719"/>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Quá Trình Khai Thác Nhiên Liệu Hóa Thạch</a:t>
            </a:r>
            <a:endParaRPr lang="en-US" sz="4450" dirty="0"/>
          </a:p>
        </p:txBody>
      </p:sp>
      <p:sp>
        <p:nvSpPr>
          <p:cNvPr id="4" name="Shape 1"/>
          <p:cNvSpPr/>
          <p:nvPr/>
        </p:nvSpPr>
        <p:spPr>
          <a:xfrm>
            <a:off x="793790" y="2810589"/>
            <a:ext cx="510302" cy="510302"/>
          </a:xfrm>
          <a:prstGeom prst="roundRect">
            <a:avLst>
              <a:gd name="adj" fmla="val 6667"/>
            </a:avLst>
          </a:prstGeom>
          <a:solidFill>
            <a:srgbClr val="E0E0EC"/>
          </a:solidFill>
          <a:ln/>
        </p:spPr>
      </p:sp>
      <p:sp>
        <p:nvSpPr>
          <p:cNvPr id="5" name="Text 2"/>
          <p:cNvSpPr/>
          <p:nvPr/>
        </p:nvSpPr>
        <p:spPr>
          <a:xfrm>
            <a:off x="878860" y="2853095"/>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1</a:t>
            </a:r>
            <a:endParaRPr lang="en-US" sz="2650" dirty="0"/>
          </a:p>
        </p:txBody>
      </p:sp>
      <p:sp>
        <p:nvSpPr>
          <p:cNvPr id="6" name="Text 3"/>
          <p:cNvSpPr/>
          <p:nvPr/>
        </p:nvSpPr>
        <p:spPr>
          <a:xfrm>
            <a:off x="1530906" y="281058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Khai thác mỏ</a:t>
            </a:r>
            <a:endParaRPr lang="en-US" sz="2200" dirty="0"/>
          </a:p>
        </p:txBody>
      </p:sp>
      <p:sp>
        <p:nvSpPr>
          <p:cNvPr id="7" name="Text 4"/>
          <p:cNvSpPr/>
          <p:nvPr/>
        </p:nvSpPr>
        <p:spPr>
          <a:xfrm>
            <a:off x="1530906" y="3301008"/>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Phương pháp khai thác than đá từ lòng đất.</a:t>
            </a:r>
            <a:endParaRPr lang="en-US" sz="1750" dirty="0"/>
          </a:p>
        </p:txBody>
      </p:sp>
      <p:sp>
        <p:nvSpPr>
          <p:cNvPr id="8" name="Shape 5"/>
          <p:cNvSpPr/>
          <p:nvPr/>
        </p:nvSpPr>
        <p:spPr>
          <a:xfrm>
            <a:off x="4685467" y="2810589"/>
            <a:ext cx="510302" cy="510302"/>
          </a:xfrm>
          <a:prstGeom prst="roundRect">
            <a:avLst>
              <a:gd name="adj" fmla="val 6667"/>
            </a:avLst>
          </a:prstGeom>
          <a:solidFill>
            <a:srgbClr val="E0E0EC"/>
          </a:solidFill>
          <a:ln/>
        </p:spPr>
      </p:sp>
      <p:sp>
        <p:nvSpPr>
          <p:cNvPr id="9" name="Text 6"/>
          <p:cNvSpPr/>
          <p:nvPr/>
        </p:nvSpPr>
        <p:spPr>
          <a:xfrm>
            <a:off x="4770537" y="2853095"/>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2</a:t>
            </a:r>
            <a:endParaRPr lang="en-US" sz="2650" dirty="0"/>
          </a:p>
        </p:txBody>
      </p:sp>
      <p:sp>
        <p:nvSpPr>
          <p:cNvPr id="10" name="Text 7"/>
          <p:cNvSpPr/>
          <p:nvPr/>
        </p:nvSpPr>
        <p:spPr>
          <a:xfrm>
            <a:off x="5422583" y="281058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Khoan dầu</a:t>
            </a:r>
            <a:endParaRPr lang="en-US" sz="2200" dirty="0"/>
          </a:p>
        </p:txBody>
      </p:sp>
      <p:sp>
        <p:nvSpPr>
          <p:cNvPr id="11" name="Text 8"/>
          <p:cNvSpPr/>
          <p:nvPr/>
        </p:nvSpPr>
        <p:spPr>
          <a:xfrm>
            <a:off x="5422583" y="3301008"/>
            <a:ext cx="2927747"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Tìm kiếm và khai thác dầu mỏ từ các mỏ dầu dưới lòng đất hoặc đáy biển.</a:t>
            </a:r>
            <a:endParaRPr lang="en-US" sz="1750" dirty="0"/>
          </a:p>
        </p:txBody>
      </p:sp>
      <p:sp>
        <p:nvSpPr>
          <p:cNvPr id="12" name="Shape 9"/>
          <p:cNvSpPr/>
          <p:nvPr/>
        </p:nvSpPr>
        <p:spPr>
          <a:xfrm>
            <a:off x="793790" y="4871680"/>
            <a:ext cx="510302" cy="510302"/>
          </a:xfrm>
          <a:prstGeom prst="roundRect">
            <a:avLst>
              <a:gd name="adj" fmla="val 6667"/>
            </a:avLst>
          </a:prstGeom>
          <a:solidFill>
            <a:srgbClr val="E0E0EC"/>
          </a:solidFill>
          <a:ln/>
        </p:spPr>
      </p:sp>
      <p:sp>
        <p:nvSpPr>
          <p:cNvPr id="13" name="Text 10"/>
          <p:cNvSpPr/>
          <p:nvPr/>
        </p:nvSpPr>
        <p:spPr>
          <a:xfrm>
            <a:off x="878860" y="4914186"/>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3</a:t>
            </a:r>
            <a:endParaRPr lang="en-US" sz="2650" dirty="0"/>
          </a:p>
        </p:txBody>
      </p:sp>
      <p:sp>
        <p:nvSpPr>
          <p:cNvPr id="14" name="Text 11"/>
          <p:cNvSpPr/>
          <p:nvPr/>
        </p:nvSpPr>
        <p:spPr>
          <a:xfrm>
            <a:off x="1530906" y="4871680"/>
            <a:ext cx="2911078"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Khai thác khí đá phiến</a:t>
            </a:r>
            <a:endParaRPr lang="en-US" sz="2200" dirty="0"/>
          </a:p>
        </p:txBody>
      </p:sp>
      <p:sp>
        <p:nvSpPr>
          <p:cNvPr id="15" name="Text 12"/>
          <p:cNvSpPr/>
          <p:nvPr/>
        </p:nvSpPr>
        <p:spPr>
          <a:xfrm>
            <a:off x="1530906" y="5362099"/>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(fracking) Sử dụng áp lực nước cao để phá vỡ đá và giải phóng khí.</a:t>
            </a:r>
            <a:endParaRPr lang="en-US" sz="1750" dirty="0"/>
          </a:p>
        </p:txBody>
      </p:sp>
      <p:sp>
        <p:nvSpPr>
          <p:cNvPr id="16" name="Text 13"/>
          <p:cNvSpPr/>
          <p:nvPr/>
        </p:nvSpPr>
        <p:spPr>
          <a:xfrm>
            <a:off x="793790" y="634305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Tác động: Phá rừng, ô nhiễm nguồn nước, phát thải khí nhà kính. Khai thác dầu ở Vịnh Mexico gây ra nhiều vụ tràn dầu. Fracking có thể sử dụng từ 2 đến 5 triệu gallon nước cho mỗi giếng.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67972"/>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Nguồn Carbon: Tự Nhiên và Nhân Tạo</a:t>
            </a:r>
            <a:endParaRPr lang="en-US" sz="4450" dirty="0"/>
          </a:p>
        </p:txBody>
      </p:sp>
      <p:pic>
        <p:nvPicPr>
          <p:cNvPr id="4" name="Image 1" descr="preencoded.png"/>
          <p:cNvPicPr>
            <a:picLocks noChangeAspect="1"/>
          </p:cNvPicPr>
          <p:nvPr/>
        </p:nvPicPr>
        <p:blipFill>
          <a:blip r:embed="rId4"/>
          <a:stretch>
            <a:fillRect/>
          </a:stretch>
        </p:blipFill>
        <p:spPr>
          <a:xfrm>
            <a:off x="793790" y="3625691"/>
            <a:ext cx="566976" cy="566976"/>
          </a:xfrm>
          <a:prstGeom prst="rect">
            <a:avLst/>
          </a:prstGeom>
        </p:spPr>
      </p:pic>
      <p:sp>
        <p:nvSpPr>
          <p:cNvPr id="5" name="Text 1"/>
          <p:cNvSpPr/>
          <p:nvPr/>
        </p:nvSpPr>
        <p:spPr>
          <a:xfrm>
            <a:off x="793790" y="4419481"/>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Tự nhiên</a:t>
            </a:r>
            <a:endParaRPr lang="en-US" sz="2200" dirty="0"/>
          </a:p>
        </p:txBody>
      </p:sp>
      <p:sp>
        <p:nvSpPr>
          <p:cNvPr id="6" name="Text 2"/>
          <p:cNvSpPr/>
          <p:nvPr/>
        </p:nvSpPr>
        <p:spPr>
          <a:xfrm>
            <a:off x="793790" y="4909899"/>
            <a:ext cx="2291953"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Núi lửa, hô hấp của sinh vật, phân hủy chất hữu cơ.</a:t>
            </a:r>
            <a:endParaRPr lang="en-US" sz="1750" dirty="0"/>
          </a:p>
        </p:txBody>
      </p:sp>
      <p:pic>
        <p:nvPicPr>
          <p:cNvPr id="7" name="Image 2" descr="preencoded.png"/>
          <p:cNvPicPr>
            <a:picLocks noChangeAspect="1"/>
          </p:cNvPicPr>
          <p:nvPr/>
        </p:nvPicPr>
        <p:blipFill>
          <a:blip r:embed="rId5"/>
          <a:stretch>
            <a:fillRect/>
          </a:stretch>
        </p:blipFill>
        <p:spPr>
          <a:xfrm>
            <a:off x="3425904" y="3625691"/>
            <a:ext cx="566976" cy="566976"/>
          </a:xfrm>
          <a:prstGeom prst="rect">
            <a:avLst/>
          </a:prstGeom>
        </p:spPr>
      </p:pic>
      <p:sp>
        <p:nvSpPr>
          <p:cNvPr id="8" name="Text 3"/>
          <p:cNvSpPr/>
          <p:nvPr/>
        </p:nvSpPr>
        <p:spPr>
          <a:xfrm>
            <a:off x="3425904" y="4419481"/>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Nhân tạo</a:t>
            </a:r>
            <a:endParaRPr lang="en-US" sz="2200" dirty="0"/>
          </a:p>
        </p:txBody>
      </p:sp>
      <p:sp>
        <p:nvSpPr>
          <p:cNvPr id="9" name="Text 4"/>
          <p:cNvSpPr/>
          <p:nvPr/>
        </p:nvSpPr>
        <p:spPr>
          <a:xfrm>
            <a:off x="3425904" y="4909899"/>
            <a:ext cx="2292072" cy="1088708"/>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Đốt nhiên liệu hóa thạch, sản xuất xi măng, phá rừng.</a:t>
            </a:r>
            <a:endParaRPr lang="en-US" sz="1750" dirty="0"/>
          </a:p>
        </p:txBody>
      </p:sp>
      <p:pic>
        <p:nvPicPr>
          <p:cNvPr id="10" name="Image 3" descr="preencoded.png"/>
          <p:cNvPicPr>
            <a:picLocks noChangeAspect="1"/>
          </p:cNvPicPr>
          <p:nvPr/>
        </p:nvPicPr>
        <p:blipFill>
          <a:blip r:embed="rId6"/>
          <a:stretch>
            <a:fillRect/>
          </a:stretch>
        </p:blipFill>
        <p:spPr>
          <a:xfrm>
            <a:off x="6058138" y="3625691"/>
            <a:ext cx="566976" cy="566976"/>
          </a:xfrm>
          <a:prstGeom prst="rect">
            <a:avLst/>
          </a:prstGeom>
        </p:spPr>
      </p:pic>
      <p:sp>
        <p:nvSpPr>
          <p:cNvPr id="11" name="Text 5"/>
          <p:cNvSpPr/>
          <p:nvPr/>
        </p:nvSpPr>
        <p:spPr>
          <a:xfrm>
            <a:off x="6058138" y="4419481"/>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Phát thải</a:t>
            </a:r>
            <a:endParaRPr lang="en-US" sz="2200" dirty="0"/>
          </a:p>
        </p:txBody>
      </p:sp>
      <p:sp>
        <p:nvSpPr>
          <p:cNvPr id="12" name="Text 6"/>
          <p:cNvSpPr/>
          <p:nvPr/>
        </p:nvSpPr>
        <p:spPr>
          <a:xfrm>
            <a:off x="6058138" y="4909899"/>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Hoạt động của con người thải vào khí quyển khoảng 36 tỷ tấn CO2 mỗi năm.</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60571"/>
            <a:ext cx="7985879"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Chu Trình Carbon: Tổng Quan</a:t>
            </a:r>
            <a:endParaRPr lang="en-US" sz="4450" dirty="0"/>
          </a:p>
        </p:txBody>
      </p:sp>
      <p:sp>
        <p:nvSpPr>
          <p:cNvPr id="3" name="Text 1"/>
          <p:cNvSpPr/>
          <p:nvPr/>
        </p:nvSpPr>
        <p:spPr>
          <a:xfrm>
            <a:off x="1857256" y="280201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Khí quyển</a:t>
            </a:r>
            <a:endParaRPr lang="en-US" sz="2200" dirty="0"/>
          </a:p>
        </p:txBody>
      </p:sp>
      <p:pic>
        <p:nvPicPr>
          <p:cNvPr id="4"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5" name="Text 2"/>
          <p:cNvSpPr/>
          <p:nvPr/>
        </p:nvSpPr>
        <p:spPr>
          <a:xfrm>
            <a:off x="6226731" y="2686050"/>
            <a:ext cx="339328" cy="424220"/>
          </a:xfrm>
          <a:prstGeom prst="rect">
            <a:avLst/>
          </a:prstGeom>
          <a:noFill/>
          <a:ln/>
        </p:spPr>
        <p:txBody>
          <a:bodyPr wrap="none" lIns="0" tIns="0" rIns="0" bIns="0" rtlCol="0" anchor="t"/>
          <a:lstStyle/>
          <a:p>
            <a:pPr marL="0" indent="0" algn="l">
              <a:lnSpc>
                <a:spcPts val="42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1</a:t>
            </a:r>
            <a:endParaRPr lang="en-US" sz="2650" dirty="0"/>
          </a:p>
        </p:txBody>
      </p:sp>
      <p:sp>
        <p:nvSpPr>
          <p:cNvPr id="6" name="Text 3"/>
          <p:cNvSpPr/>
          <p:nvPr/>
        </p:nvSpPr>
        <p:spPr>
          <a:xfrm>
            <a:off x="9937790" y="280201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Đại dương</a:t>
            </a:r>
            <a:endParaRPr lang="en-US" sz="2200" dirty="0"/>
          </a:p>
        </p:txBody>
      </p:sp>
      <p:pic>
        <p:nvPicPr>
          <p:cNvPr id="7"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8" name="Text 4"/>
          <p:cNvSpPr/>
          <p:nvPr/>
        </p:nvSpPr>
        <p:spPr>
          <a:xfrm>
            <a:off x="8452604" y="3074551"/>
            <a:ext cx="339328" cy="424220"/>
          </a:xfrm>
          <a:prstGeom prst="rect">
            <a:avLst/>
          </a:prstGeom>
          <a:noFill/>
          <a:ln/>
        </p:spPr>
        <p:txBody>
          <a:bodyPr wrap="none" lIns="0" tIns="0" rIns="0" bIns="0" rtlCol="0" anchor="t"/>
          <a:lstStyle/>
          <a:p>
            <a:pPr marL="0" indent="0" algn="l">
              <a:lnSpc>
                <a:spcPts val="42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2</a:t>
            </a:r>
            <a:endParaRPr lang="en-US" sz="2650" dirty="0"/>
          </a:p>
        </p:txBody>
      </p:sp>
      <p:sp>
        <p:nvSpPr>
          <p:cNvPr id="9" name="Text 5"/>
          <p:cNvSpPr/>
          <p:nvPr/>
        </p:nvSpPr>
        <p:spPr>
          <a:xfrm>
            <a:off x="9937790" y="525458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Đất liền</a:t>
            </a:r>
            <a:endParaRPr lang="en-US" sz="2200" dirty="0"/>
          </a:p>
        </p:txBody>
      </p:sp>
      <p:pic>
        <p:nvPicPr>
          <p:cNvPr id="10"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1" name="Text 6"/>
          <p:cNvSpPr/>
          <p:nvPr/>
        </p:nvSpPr>
        <p:spPr>
          <a:xfrm>
            <a:off x="8064103" y="5300424"/>
            <a:ext cx="339328" cy="424220"/>
          </a:xfrm>
          <a:prstGeom prst="rect">
            <a:avLst/>
          </a:prstGeom>
          <a:noFill/>
          <a:ln/>
        </p:spPr>
        <p:txBody>
          <a:bodyPr wrap="none" lIns="0" tIns="0" rIns="0" bIns="0" rtlCol="0" anchor="t"/>
          <a:lstStyle/>
          <a:p>
            <a:pPr marL="0" indent="0" algn="l">
              <a:lnSpc>
                <a:spcPts val="42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3</a:t>
            </a:r>
            <a:endParaRPr lang="en-US" sz="2650" dirty="0"/>
          </a:p>
        </p:txBody>
      </p:sp>
      <p:sp>
        <p:nvSpPr>
          <p:cNvPr id="12" name="Text 7"/>
          <p:cNvSpPr/>
          <p:nvPr/>
        </p:nvSpPr>
        <p:spPr>
          <a:xfrm>
            <a:off x="1857256" y="5254585"/>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Sinh vật</a:t>
            </a:r>
            <a:endParaRPr lang="en-US" sz="2200" dirty="0"/>
          </a:p>
        </p:txBody>
      </p:sp>
      <p:pic>
        <p:nvPicPr>
          <p:cNvPr id="13" name="Image 3" descr="preencoded.png"/>
          <p:cNvPicPr>
            <a:picLocks noChangeAspect="1"/>
          </p:cNvPicPr>
          <p:nvPr/>
        </p:nvPicPr>
        <p:blipFill>
          <a:blip r:embed="rId6"/>
          <a:stretch>
            <a:fillRect/>
          </a:stretch>
        </p:blipFill>
        <p:spPr>
          <a:xfrm>
            <a:off x="5032653" y="1922978"/>
            <a:ext cx="4564975" cy="4564975"/>
          </a:xfrm>
          <a:prstGeom prst="rect">
            <a:avLst/>
          </a:prstGeom>
        </p:spPr>
      </p:pic>
      <p:sp>
        <p:nvSpPr>
          <p:cNvPr id="14" name="Text 8"/>
          <p:cNvSpPr/>
          <p:nvPr/>
        </p:nvSpPr>
        <p:spPr>
          <a:xfrm>
            <a:off x="5838230" y="4911923"/>
            <a:ext cx="339328" cy="424220"/>
          </a:xfrm>
          <a:prstGeom prst="rect">
            <a:avLst/>
          </a:prstGeom>
          <a:noFill/>
          <a:ln/>
        </p:spPr>
        <p:txBody>
          <a:bodyPr wrap="none" lIns="0" tIns="0" rIns="0" bIns="0" rtlCol="0" anchor="t"/>
          <a:lstStyle/>
          <a:p>
            <a:pPr marL="0" indent="0" algn="l">
              <a:lnSpc>
                <a:spcPts val="42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4</a:t>
            </a:r>
            <a:endParaRPr lang="en-US" sz="2650" dirty="0"/>
          </a:p>
        </p:txBody>
      </p:sp>
      <p:sp>
        <p:nvSpPr>
          <p:cNvPr id="15" name="Text 9"/>
          <p:cNvSpPr/>
          <p:nvPr/>
        </p:nvSpPr>
        <p:spPr>
          <a:xfrm>
            <a:off x="793790" y="67431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Quá trình luân chuyển carbon giữa khí quyển, đại dương, đất liền và sinh vật. Hấp thụ CO2 qua quang hợp, phát thải CO2 qua hô hấp và phân hủy. Đại dương hấp thụ khoảng 30% lượng CO2 phát thải.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3096"/>
            <a:ext cx="5486400" cy="8232696"/>
          </a:xfrm>
          <a:prstGeom prst="rect">
            <a:avLst/>
          </a:prstGeom>
        </p:spPr>
      </p:pic>
      <p:sp>
        <p:nvSpPr>
          <p:cNvPr id="3" name="Text 0"/>
          <p:cNvSpPr/>
          <p:nvPr/>
        </p:nvSpPr>
        <p:spPr>
          <a:xfrm>
            <a:off x="667345" y="524351"/>
            <a:ext cx="7809309" cy="1191816"/>
          </a:xfrm>
          <a:prstGeom prst="rect">
            <a:avLst/>
          </a:prstGeom>
          <a:noFill/>
          <a:ln/>
        </p:spPr>
        <p:txBody>
          <a:bodyPr wrap="square" lIns="0" tIns="0" rIns="0" bIns="0" rtlCol="0" anchor="t"/>
          <a:lstStyle/>
          <a:p>
            <a:pPr marL="0" indent="0" algn="l">
              <a:lnSpc>
                <a:spcPts val="4650"/>
              </a:lnSpc>
              <a:buNone/>
            </a:pPr>
            <a:r>
              <a:rPr lang="vi-VN" sz="3750" b="1" dirty="0" smtClean="0"/>
              <a:t>II. KHAI THÁC NHIÊN LIỆU HÓA THẠCH</a:t>
            </a:r>
            <a:endParaRPr lang="en-US" sz="3750" b="1" dirty="0"/>
          </a:p>
        </p:txBody>
      </p:sp>
      <p:pic>
        <p:nvPicPr>
          <p:cNvPr id="4" name="Image 1" descr="preencoded.png"/>
          <p:cNvPicPr>
            <a:picLocks noChangeAspect="1"/>
          </p:cNvPicPr>
          <p:nvPr/>
        </p:nvPicPr>
        <p:blipFill>
          <a:blip r:embed="rId4"/>
          <a:stretch>
            <a:fillRect/>
          </a:stretch>
        </p:blipFill>
        <p:spPr>
          <a:xfrm>
            <a:off x="667345" y="2002155"/>
            <a:ext cx="953453" cy="1144072"/>
          </a:xfrm>
          <a:prstGeom prst="rect">
            <a:avLst/>
          </a:prstGeom>
        </p:spPr>
      </p:pic>
      <p:sp>
        <p:nvSpPr>
          <p:cNvPr id="5" name="Text 1"/>
          <p:cNvSpPr/>
          <p:nvPr/>
        </p:nvSpPr>
        <p:spPr>
          <a:xfrm>
            <a:off x="1906786" y="2192774"/>
            <a:ext cx="2383631" cy="297894"/>
          </a:xfrm>
          <a:prstGeom prst="rect">
            <a:avLst/>
          </a:prstGeom>
          <a:noFill/>
          <a:ln/>
        </p:spPr>
        <p:txBody>
          <a:bodyPr wrap="none" lIns="0" tIns="0" rIns="0" bIns="0" rtlCol="0" anchor="t"/>
          <a:lstStyle/>
          <a:p>
            <a:pPr marL="0" indent="0" algn="l">
              <a:lnSpc>
                <a:spcPts val="230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Đốt nhiên liệu</a:t>
            </a:r>
            <a:endParaRPr lang="en-US" sz="1850" dirty="0"/>
          </a:p>
        </p:txBody>
      </p:sp>
      <p:pic>
        <p:nvPicPr>
          <p:cNvPr id="6" name="Image 2" descr="preencoded.png"/>
          <p:cNvPicPr>
            <a:picLocks noChangeAspect="1"/>
          </p:cNvPicPr>
          <p:nvPr/>
        </p:nvPicPr>
        <p:blipFill>
          <a:blip r:embed="rId5"/>
          <a:stretch>
            <a:fillRect/>
          </a:stretch>
        </p:blipFill>
        <p:spPr>
          <a:xfrm>
            <a:off x="667345" y="3146227"/>
            <a:ext cx="953453" cy="1144072"/>
          </a:xfrm>
          <a:prstGeom prst="rect">
            <a:avLst/>
          </a:prstGeom>
        </p:spPr>
      </p:pic>
      <p:sp>
        <p:nvSpPr>
          <p:cNvPr id="7" name="Text 2"/>
          <p:cNvSpPr/>
          <p:nvPr/>
        </p:nvSpPr>
        <p:spPr>
          <a:xfrm>
            <a:off x="1906786" y="3336846"/>
            <a:ext cx="2383631" cy="297894"/>
          </a:xfrm>
          <a:prstGeom prst="rect">
            <a:avLst/>
          </a:prstGeom>
          <a:noFill/>
          <a:ln/>
        </p:spPr>
        <p:txBody>
          <a:bodyPr wrap="none" lIns="0" tIns="0" rIns="0" bIns="0" rtlCol="0" anchor="t"/>
          <a:lstStyle/>
          <a:p>
            <a:pPr marL="0" indent="0" algn="l">
              <a:lnSpc>
                <a:spcPts val="230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CO2 tăng nhanh</a:t>
            </a:r>
            <a:endParaRPr lang="en-US" sz="1850" dirty="0"/>
          </a:p>
        </p:txBody>
      </p:sp>
      <p:pic>
        <p:nvPicPr>
          <p:cNvPr id="8" name="Image 3" descr="preencoded.png"/>
          <p:cNvPicPr>
            <a:picLocks noChangeAspect="1"/>
          </p:cNvPicPr>
          <p:nvPr/>
        </p:nvPicPr>
        <p:blipFill>
          <a:blip r:embed="rId6"/>
          <a:stretch>
            <a:fillRect/>
          </a:stretch>
        </p:blipFill>
        <p:spPr>
          <a:xfrm>
            <a:off x="667345" y="4290298"/>
            <a:ext cx="953453" cy="1144072"/>
          </a:xfrm>
          <a:prstGeom prst="rect">
            <a:avLst/>
          </a:prstGeom>
        </p:spPr>
      </p:pic>
      <p:sp>
        <p:nvSpPr>
          <p:cNvPr id="9" name="Text 3"/>
          <p:cNvSpPr/>
          <p:nvPr/>
        </p:nvSpPr>
        <p:spPr>
          <a:xfrm>
            <a:off x="1906786" y="4480917"/>
            <a:ext cx="2383631" cy="297894"/>
          </a:xfrm>
          <a:prstGeom prst="rect">
            <a:avLst/>
          </a:prstGeom>
          <a:noFill/>
          <a:ln/>
        </p:spPr>
        <p:txBody>
          <a:bodyPr wrap="none" lIns="0" tIns="0" rIns="0" bIns="0" rtlCol="0" anchor="t"/>
          <a:lstStyle/>
          <a:p>
            <a:pPr marL="0" indent="0" algn="l">
              <a:lnSpc>
                <a:spcPts val="230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Mất cân bằng</a:t>
            </a:r>
            <a:endParaRPr lang="en-US" sz="1850" dirty="0"/>
          </a:p>
        </p:txBody>
      </p:sp>
      <p:pic>
        <p:nvPicPr>
          <p:cNvPr id="10" name="Image 4" descr="preencoded.png"/>
          <p:cNvPicPr>
            <a:picLocks noChangeAspect="1"/>
          </p:cNvPicPr>
          <p:nvPr/>
        </p:nvPicPr>
        <p:blipFill>
          <a:blip r:embed="rId7"/>
          <a:stretch>
            <a:fillRect/>
          </a:stretch>
        </p:blipFill>
        <p:spPr>
          <a:xfrm>
            <a:off x="667345" y="5434370"/>
            <a:ext cx="953453" cy="1144072"/>
          </a:xfrm>
          <a:prstGeom prst="rect">
            <a:avLst/>
          </a:prstGeom>
        </p:spPr>
      </p:pic>
      <p:sp>
        <p:nvSpPr>
          <p:cNvPr id="11" name="Text 4"/>
          <p:cNvSpPr/>
          <p:nvPr/>
        </p:nvSpPr>
        <p:spPr>
          <a:xfrm>
            <a:off x="1906786" y="5624989"/>
            <a:ext cx="2383631" cy="297894"/>
          </a:xfrm>
          <a:prstGeom prst="rect">
            <a:avLst/>
          </a:prstGeom>
          <a:noFill/>
          <a:ln/>
        </p:spPr>
        <p:txBody>
          <a:bodyPr wrap="none" lIns="0" tIns="0" rIns="0" bIns="0" rtlCol="0" anchor="t"/>
          <a:lstStyle/>
          <a:p>
            <a:pPr marL="0" indent="0" algn="l">
              <a:lnSpc>
                <a:spcPts val="230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Ấm lên toàn cầu</a:t>
            </a:r>
            <a:endParaRPr lang="en-US" sz="1850" dirty="0"/>
          </a:p>
        </p:txBody>
      </p:sp>
      <p:sp>
        <p:nvSpPr>
          <p:cNvPr id="12" name="Text 5"/>
          <p:cNvSpPr/>
          <p:nvPr/>
        </p:nvSpPr>
        <p:spPr>
          <a:xfrm>
            <a:off x="667345" y="6792873"/>
            <a:ext cx="7809309" cy="915472"/>
          </a:xfrm>
          <a:prstGeom prst="rect">
            <a:avLst/>
          </a:prstGeom>
          <a:noFill/>
          <a:ln/>
        </p:spPr>
        <p:txBody>
          <a:bodyPr wrap="square" lIns="0" tIns="0" rIns="0" bIns="0" rtlCol="0" anchor="t"/>
          <a:lstStyle/>
          <a:p>
            <a:pPr marL="0" indent="0" algn="l">
              <a:lnSpc>
                <a:spcPts val="2400"/>
              </a:lnSpc>
              <a:buNone/>
            </a:pPr>
            <a:r>
              <a:rPr lang="en-US" sz="1500" dirty="0">
                <a:solidFill>
                  <a:srgbClr val="39393C"/>
                </a:solidFill>
                <a:latin typeface="Open Sans" pitchFamily="34" charset="0"/>
                <a:ea typeface="Open Sans" pitchFamily="34" charset="-122"/>
                <a:cs typeface="Open Sans" pitchFamily="34" charset="-120"/>
              </a:rPr>
              <a:t>Sự xáo trộn chu trình carbon do hoạt động của con người, đặc biệt là đốt nhiên liệu hóa thạch. Lượng CO2 trong khí quyển tăng nhanh chóng. Nồng độ CO2 trong khí quyển đã vượt quá 415 ppm.</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74301"/>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Hiệu Ứng Nhà Kính và Sự Ấm Lên Toàn Cầu</a:t>
            </a:r>
            <a:endParaRPr lang="en-US" sz="4450" dirty="0"/>
          </a:p>
        </p:txBody>
      </p:sp>
      <p:sp>
        <p:nvSpPr>
          <p:cNvPr id="4" name="Shape 1"/>
          <p:cNvSpPr/>
          <p:nvPr/>
        </p:nvSpPr>
        <p:spPr>
          <a:xfrm>
            <a:off x="6280190" y="2832021"/>
            <a:ext cx="7556421" cy="2616518"/>
          </a:xfrm>
          <a:prstGeom prst="roundRect">
            <a:avLst>
              <a:gd name="adj" fmla="val 1300"/>
            </a:avLst>
          </a:prstGeom>
          <a:noFill/>
          <a:ln w="7620">
            <a:solidFill>
              <a:srgbClr val="000000">
                <a:alpha val="8000"/>
              </a:srgbClr>
            </a:solidFill>
            <a:prstDash val="solid"/>
          </a:ln>
        </p:spPr>
      </p:sp>
      <p:sp>
        <p:nvSpPr>
          <p:cNvPr id="5" name="Shape 2"/>
          <p:cNvSpPr/>
          <p:nvPr/>
        </p:nvSpPr>
        <p:spPr>
          <a:xfrm>
            <a:off x="6287810" y="2839641"/>
            <a:ext cx="7541181" cy="650319"/>
          </a:xfrm>
          <a:prstGeom prst="rect">
            <a:avLst/>
          </a:prstGeom>
          <a:solidFill>
            <a:srgbClr val="FFFFFF">
              <a:alpha val="4000"/>
            </a:srgbClr>
          </a:solidFill>
          <a:ln/>
        </p:spPr>
      </p:sp>
      <p:sp>
        <p:nvSpPr>
          <p:cNvPr id="6" name="Text 3"/>
          <p:cNvSpPr/>
          <p:nvPr/>
        </p:nvSpPr>
        <p:spPr>
          <a:xfrm>
            <a:off x="6514624" y="2983349"/>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Khí nhà kính</a:t>
            </a:r>
            <a:endParaRPr lang="en-US" sz="1750" dirty="0"/>
          </a:p>
        </p:txBody>
      </p:sp>
      <p:sp>
        <p:nvSpPr>
          <p:cNvPr id="7" name="Text 4"/>
          <p:cNvSpPr/>
          <p:nvPr/>
        </p:nvSpPr>
        <p:spPr>
          <a:xfrm>
            <a:off x="10289024" y="2983349"/>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Khả năng giữ nhiệt</a:t>
            </a:r>
            <a:endParaRPr lang="en-US" sz="1750" dirty="0"/>
          </a:p>
        </p:txBody>
      </p:sp>
      <p:sp>
        <p:nvSpPr>
          <p:cNvPr id="8" name="Shape 5"/>
          <p:cNvSpPr/>
          <p:nvPr/>
        </p:nvSpPr>
        <p:spPr>
          <a:xfrm>
            <a:off x="6287810" y="3489960"/>
            <a:ext cx="7541181" cy="650319"/>
          </a:xfrm>
          <a:prstGeom prst="rect">
            <a:avLst/>
          </a:prstGeom>
          <a:solidFill>
            <a:srgbClr val="000000">
              <a:alpha val="4000"/>
            </a:srgbClr>
          </a:solidFill>
          <a:ln/>
        </p:spPr>
      </p:sp>
      <p:sp>
        <p:nvSpPr>
          <p:cNvPr id="9" name="Text 6"/>
          <p:cNvSpPr/>
          <p:nvPr/>
        </p:nvSpPr>
        <p:spPr>
          <a:xfrm>
            <a:off x="6514624" y="3633668"/>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CO2</a:t>
            </a:r>
            <a:endParaRPr lang="en-US" sz="1750" dirty="0"/>
          </a:p>
        </p:txBody>
      </p:sp>
      <p:sp>
        <p:nvSpPr>
          <p:cNvPr id="10" name="Text 7"/>
          <p:cNvSpPr/>
          <p:nvPr/>
        </p:nvSpPr>
        <p:spPr>
          <a:xfrm>
            <a:off x="10289024" y="3633668"/>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1</a:t>
            </a:r>
            <a:endParaRPr lang="en-US" sz="1750" dirty="0"/>
          </a:p>
        </p:txBody>
      </p:sp>
      <p:sp>
        <p:nvSpPr>
          <p:cNvPr id="11" name="Shape 8"/>
          <p:cNvSpPr/>
          <p:nvPr/>
        </p:nvSpPr>
        <p:spPr>
          <a:xfrm>
            <a:off x="6287810" y="4140279"/>
            <a:ext cx="7541181" cy="650319"/>
          </a:xfrm>
          <a:prstGeom prst="rect">
            <a:avLst/>
          </a:prstGeom>
          <a:solidFill>
            <a:srgbClr val="FFFFFF">
              <a:alpha val="4000"/>
            </a:srgbClr>
          </a:solidFill>
          <a:ln/>
        </p:spPr>
      </p:sp>
      <p:sp>
        <p:nvSpPr>
          <p:cNvPr id="12" name="Text 9"/>
          <p:cNvSpPr/>
          <p:nvPr/>
        </p:nvSpPr>
        <p:spPr>
          <a:xfrm>
            <a:off x="6514624" y="4283988"/>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Methane (CH4)</a:t>
            </a:r>
            <a:endParaRPr lang="en-US" sz="1750" dirty="0"/>
          </a:p>
        </p:txBody>
      </p:sp>
      <p:sp>
        <p:nvSpPr>
          <p:cNvPr id="13" name="Text 10"/>
          <p:cNvSpPr/>
          <p:nvPr/>
        </p:nvSpPr>
        <p:spPr>
          <a:xfrm>
            <a:off x="10289024" y="4283988"/>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25</a:t>
            </a:r>
            <a:endParaRPr lang="en-US" sz="1750" dirty="0"/>
          </a:p>
        </p:txBody>
      </p:sp>
      <p:sp>
        <p:nvSpPr>
          <p:cNvPr id="14" name="Shape 11"/>
          <p:cNvSpPr/>
          <p:nvPr/>
        </p:nvSpPr>
        <p:spPr>
          <a:xfrm>
            <a:off x="6287810" y="4790599"/>
            <a:ext cx="7541181" cy="650319"/>
          </a:xfrm>
          <a:prstGeom prst="rect">
            <a:avLst/>
          </a:prstGeom>
          <a:solidFill>
            <a:srgbClr val="000000">
              <a:alpha val="4000"/>
            </a:srgbClr>
          </a:solidFill>
          <a:ln/>
        </p:spPr>
      </p:sp>
      <p:sp>
        <p:nvSpPr>
          <p:cNvPr id="15" name="Text 12"/>
          <p:cNvSpPr/>
          <p:nvPr/>
        </p:nvSpPr>
        <p:spPr>
          <a:xfrm>
            <a:off x="6514624" y="4934307"/>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Nitrous oxide (N2O)</a:t>
            </a:r>
            <a:endParaRPr lang="en-US" sz="1750" dirty="0"/>
          </a:p>
        </p:txBody>
      </p:sp>
      <p:sp>
        <p:nvSpPr>
          <p:cNvPr id="16" name="Text 13"/>
          <p:cNvSpPr/>
          <p:nvPr/>
        </p:nvSpPr>
        <p:spPr>
          <a:xfrm>
            <a:off x="10289024" y="4934307"/>
            <a:ext cx="3313152"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298</a:t>
            </a:r>
            <a:endParaRPr lang="en-US" sz="1750" dirty="0"/>
          </a:p>
        </p:txBody>
      </p:sp>
      <p:sp>
        <p:nvSpPr>
          <p:cNvPr id="17" name="Text 14"/>
          <p:cNvSpPr/>
          <p:nvPr/>
        </p:nvSpPr>
        <p:spPr>
          <a:xfrm>
            <a:off x="6280190" y="5703689"/>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Các khí nhà kính giữ nhiệt trong khí quyển, làm Trái Đất ấm lên. CO2, methane (CH4), nitrous oxide (N2O) là các khí chính. Methane có khả năng giữ nhiệt gấp 25 lần CO2. Nồng độ khí nhà kính tăng và sự ấm lên toàn cầu có liên hệ chặt chẽ.</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77332" y="621387"/>
            <a:ext cx="7562136" cy="1412319"/>
          </a:xfrm>
          <a:prstGeom prst="rect">
            <a:avLst/>
          </a:prstGeom>
          <a:noFill/>
          <a:ln/>
        </p:spPr>
        <p:txBody>
          <a:bodyPr wrap="square" lIns="0" tIns="0" rIns="0" bIns="0" rtlCol="0" anchor="t"/>
          <a:lstStyle/>
          <a:p>
            <a:pPr marL="0" indent="0" algn="l">
              <a:lnSpc>
                <a:spcPts val="5550"/>
              </a:lnSpc>
              <a:buNone/>
            </a:pPr>
            <a:r>
              <a:rPr lang="en-US" sz="4400" b="1" dirty="0">
                <a:solidFill>
                  <a:srgbClr val="101014"/>
                </a:solidFill>
                <a:latin typeface="Playfair Display Bold" pitchFamily="34" charset="0"/>
                <a:ea typeface="Playfair Display Bold" pitchFamily="34" charset="-122"/>
                <a:cs typeface="Playfair Display Bold" pitchFamily="34" charset="-120"/>
              </a:rPr>
              <a:t>Tác Động của Sự Ấm Lên Toàn Cầu</a:t>
            </a:r>
            <a:endParaRPr lang="en-US" sz="4400" dirty="0"/>
          </a:p>
        </p:txBody>
      </p:sp>
      <p:sp>
        <p:nvSpPr>
          <p:cNvPr id="4" name="Shape 1"/>
          <p:cNvSpPr/>
          <p:nvPr/>
        </p:nvSpPr>
        <p:spPr>
          <a:xfrm>
            <a:off x="6531531" y="2372678"/>
            <a:ext cx="30480" cy="3898344"/>
          </a:xfrm>
          <a:prstGeom prst="roundRect">
            <a:avLst>
              <a:gd name="adj" fmla="val 111216"/>
            </a:avLst>
          </a:prstGeom>
          <a:solidFill>
            <a:srgbClr val="C6C6D2"/>
          </a:solidFill>
          <a:ln/>
        </p:spPr>
      </p:sp>
      <p:sp>
        <p:nvSpPr>
          <p:cNvPr id="5" name="Shape 2"/>
          <p:cNvSpPr/>
          <p:nvPr/>
        </p:nvSpPr>
        <p:spPr>
          <a:xfrm>
            <a:off x="6755249" y="2865834"/>
            <a:ext cx="677942" cy="30480"/>
          </a:xfrm>
          <a:prstGeom prst="roundRect">
            <a:avLst>
              <a:gd name="adj" fmla="val 111216"/>
            </a:avLst>
          </a:prstGeom>
          <a:solidFill>
            <a:srgbClr val="C6C6D2"/>
          </a:solidFill>
          <a:ln/>
        </p:spPr>
      </p:sp>
      <p:sp>
        <p:nvSpPr>
          <p:cNvPr id="6" name="Shape 3"/>
          <p:cNvSpPr/>
          <p:nvPr/>
        </p:nvSpPr>
        <p:spPr>
          <a:xfrm>
            <a:off x="6277332" y="2626876"/>
            <a:ext cx="508397" cy="508397"/>
          </a:xfrm>
          <a:prstGeom prst="roundRect">
            <a:avLst>
              <a:gd name="adj" fmla="val 6668"/>
            </a:avLst>
          </a:prstGeom>
          <a:solidFill>
            <a:srgbClr val="E0E0EC"/>
          </a:solidFill>
          <a:ln/>
        </p:spPr>
      </p:sp>
      <p:sp>
        <p:nvSpPr>
          <p:cNvPr id="7" name="Text 4"/>
          <p:cNvSpPr/>
          <p:nvPr/>
        </p:nvSpPr>
        <p:spPr>
          <a:xfrm>
            <a:off x="6362045" y="2669262"/>
            <a:ext cx="338971" cy="423624"/>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1</a:t>
            </a:r>
            <a:endParaRPr lang="en-US" sz="2650" dirty="0"/>
          </a:p>
        </p:txBody>
      </p:sp>
      <p:sp>
        <p:nvSpPr>
          <p:cNvPr id="8" name="Text 5"/>
          <p:cNvSpPr/>
          <p:nvPr/>
        </p:nvSpPr>
        <p:spPr>
          <a:xfrm>
            <a:off x="7661434" y="2598658"/>
            <a:ext cx="2824877" cy="353139"/>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Thời tiết cực đoan</a:t>
            </a:r>
            <a:endParaRPr lang="en-US" sz="2200" dirty="0"/>
          </a:p>
        </p:txBody>
      </p:sp>
      <p:sp>
        <p:nvSpPr>
          <p:cNvPr id="9" name="Shape 6"/>
          <p:cNvSpPr/>
          <p:nvPr/>
        </p:nvSpPr>
        <p:spPr>
          <a:xfrm>
            <a:off x="6755249" y="3896916"/>
            <a:ext cx="677942" cy="30480"/>
          </a:xfrm>
          <a:prstGeom prst="roundRect">
            <a:avLst>
              <a:gd name="adj" fmla="val 111216"/>
            </a:avLst>
          </a:prstGeom>
          <a:solidFill>
            <a:srgbClr val="C6C6D2"/>
          </a:solidFill>
          <a:ln/>
        </p:spPr>
      </p:sp>
      <p:sp>
        <p:nvSpPr>
          <p:cNvPr id="10" name="Shape 7"/>
          <p:cNvSpPr/>
          <p:nvPr/>
        </p:nvSpPr>
        <p:spPr>
          <a:xfrm>
            <a:off x="6277332" y="3657957"/>
            <a:ext cx="508397" cy="508397"/>
          </a:xfrm>
          <a:prstGeom prst="roundRect">
            <a:avLst>
              <a:gd name="adj" fmla="val 6668"/>
            </a:avLst>
          </a:prstGeom>
          <a:solidFill>
            <a:srgbClr val="E0E0EC"/>
          </a:solidFill>
          <a:ln/>
        </p:spPr>
      </p:sp>
      <p:sp>
        <p:nvSpPr>
          <p:cNvPr id="11" name="Text 8"/>
          <p:cNvSpPr/>
          <p:nvPr/>
        </p:nvSpPr>
        <p:spPr>
          <a:xfrm>
            <a:off x="6362045" y="3700343"/>
            <a:ext cx="338971" cy="423624"/>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2</a:t>
            </a:r>
            <a:endParaRPr lang="en-US" sz="2650" dirty="0"/>
          </a:p>
        </p:txBody>
      </p:sp>
      <p:sp>
        <p:nvSpPr>
          <p:cNvPr id="12" name="Text 9"/>
          <p:cNvSpPr/>
          <p:nvPr/>
        </p:nvSpPr>
        <p:spPr>
          <a:xfrm>
            <a:off x="7661434" y="3629739"/>
            <a:ext cx="2824877" cy="353139"/>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Mực nước biển dâng</a:t>
            </a:r>
            <a:endParaRPr lang="en-US" sz="2200" dirty="0"/>
          </a:p>
        </p:txBody>
      </p:sp>
      <p:sp>
        <p:nvSpPr>
          <p:cNvPr id="13" name="Shape 10"/>
          <p:cNvSpPr/>
          <p:nvPr/>
        </p:nvSpPr>
        <p:spPr>
          <a:xfrm>
            <a:off x="6755249" y="4927997"/>
            <a:ext cx="677942" cy="30480"/>
          </a:xfrm>
          <a:prstGeom prst="roundRect">
            <a:avLst>
              <a:gd name="adj" fmla="val 111216"/>
            </a:avLst>
          </a:prstGeom>
          <a:solidFill>
            <a:srgbClr val="C6C6D2"/>
          </a:solidFill>
          <a:ln/>
        </p:spPr>
      </p:sp>
      <p:sp>
        <p:nvSpPr>
          <p:cNvPr id="14" name="Shape 11"/>
          <p:cNvSpPr/>
          <p:nvPr/>
        </p:nvSpPr>
        <p:spPr>
          <a:xfrm>
            <a:off x="6277332" y="4689038"/>
            <a:ext cx="508397" cy="508397"/>
          </a:xfrm>
          <a:prstGeom prst="roundRect">
            <a:avLst>
              <a:gd name="adj" fmla="val 6668"/>
            </a:avLst>
          </a:prstGeom>
          <a:solidFill>
            <a:srgbClr val="E0E0EC"/>
          </a:solidFill>
          <a:ln/>
        </p:spPr>
      </p:sp>
      <p:sp>
        <p:nvSpPr>
          <p:cNvPr id="15" name="Text 12"/>
          <p:cNvSpPr/>
          <p:nvPr/>
        </p:nvSpPr>
        <p:spPr>
          <a:xfrm>
            <a:off x="6362045" y="4731425"/>
            <a:ext cx="338971" cy="423624"/>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3</a:t>
            </a:r>
            <a:endParaRPr lang="en-US" sz="2650" dirty="0"/>
          </a:p>
        </p:txBody>
      </p:sp>
      <p:sp>
        <p:nvSpPr>
          <p:cNvPr id="16" name="Text 13"/>
          <p:cNvSpPr/>
          <p:nvPr/>
        </p:nvSpPr>
        <p:spPr>
          <a:xfrm>
            <a:off x="7661434" y="4660821"/>
            <a:ext cx="2824877" cy="353139"/>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Tan băng</a:t>
            </a:r>
            <a:endParaRPr lang="en-US" sz="2200" dirty="0"/>
          </a:p>
        </p:txBody>
      </p:sp>
      <p:sp>
        <p:nvSpPr>
          <p:cNvPr id="17" name="Shape 14"/>
          <p:cNvSpPr/>
          <p:nvPr/>
        </p:nvSpPr>
        <p:spPr>
          <a:xfrm>
            <a:off x="6755249" y="5959078"/>
            <a:ext cx="677942" cy="30480"/>
          </a:xfrm>
          <a:prstGeom prst="roundRect">
            <a:avLst>
              <a:gd name="adj" fmla="val 111216"/>
            </a:avLst>
          </a:prstGeom>
          <a:solidFill>
            <a:srgbClr val="C6C6D2"/>
          </a:solidFill>
          <a:ln/>
        </p:spPr>
      </p:sp>
      <p:sp>
        <p:nvSpPr>
          <p:cNvPr id="18" name="Shape 15"/>
          <p:cNvSpPr/>
          <p:nvPr/>
        </p:nvSpPr>
        <p:spPr>
          <a:xfrm>
            <a:off x="6277332" y="5720120"/>
            <a:ext cx="508397" cy="508397"/>
          </a:xfrm>
          <a:prstGeom prst="roundRect">
            <a:avLst>
              <a:gd name="adj" fmla="val 6668"/>
            </a:avLst>
          </a:prstGeom>
          <a:solidFill>
            <a:srgbClr val="E0E0EC"/>
          </a:solidFill>
          <a:ln/>
        </p:spPr>
      </p:sp>
      <p:sp>
        <p:nvSpPr>
          <p:cNvPr id="19" name="Text 16"/>
          <p:cNvSpPr/>
          <p:nvPr/>
        </p:nvSpPr>
        <p:spPr>
          <a:xfrm>
            <a:off x="6362045" y="5762506"/>
            <a:ext cx="338971" cy="423624"/>
          </a:xfrm>
          <a:prstGeom prst="rect">
            <a:avLst/>
          </a:prstGeom>
          <a:noFill/>
          <a:ln/>
        </p:spPr>
        <p:txBody>
          <a:bodyPr wrap="none" lIns="0" tIns="0" rIns="0" bIns="0" rtlCol="0" anchor="t"/>
          <a:lstStyle/>
          <a:p>
            <a:pPr marL="0" indent="0" algn="ctr">
              <a:lnSpc>
                <a:spcPts val="2650"/>
              </a:lnSpc>
              <a:buNone/>
            </a:pPr>
            <a:r>
              <a:rPr lang="en-US" sz="2650" b="1" dirty="0">
                <a:solidFill>
                  <a:srgbClr val="39393C"/>
                </a:solidFill>
                <a:latin typeface="Playfair Display Bold" pitchFamily="34" charset="0"/>
                <a:ea typeface="Playfair Display Bold" pitchFamily="34" charset="-122"/>
                <a:cs typeface="Playfair Display Bold" pitchFamily="34" charset="-120"/>
              </a:rPr>
              <a:t>4</a:t>
            </a:r>
            <a:endParaRPr lang="en-US" sz="2650" dirty="0"/>
          </a:p>
        </p:txBody>
      </p:sp>
      <p:sp>
        <p:nvSpPr>
          <p:cNvPr id="20" name="Text 17"/>
          <p:cNvSpPr/>
          <p:nvPr/>
        </p:nvSpPr>
        <p:spPr>
          <a:xfrm>
            <a:off x="7661434" y="5691902"/>
            <a:ext cx="2824877" cy="353139"/>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Axit hóa đại dương</a:t>
            </a:r>
            <a:endParaRPr lang="en-US" sz="2200" dirty="0"/>
          </a:p>
        </p:txBody>
      </p:sp>
      <p:sp>
        <p:nvSpPr>
          <p:cNvPr id="21" name="Text 18"/>
          <p:cNvSpPr/>
          <p:nvPr/>
        </p:nvSpPr>
        <p:spPr>
          <a:xfrm>
            <a:off x="6277332" y="6525220"/>
            <a:ext cx="7562136" cy="1084421"/>
          </a:xfrm>
          <a:prstGeom prst="rect">
            <a:avLst/>
          </a:prstGeom>
          <a:noFill/>
          <a:ln/>
        </p:spPr>
        <p:txBody>
          <a:bodyPr wrap="square" lIns="0" tIns="0" rIns="0" bIns="0" rtlCol="0" anchor="t"/>
          <a:lstStyle/>
          <a:p>
            <a:pPr marL="0" indent="0" algn="l">
              <a:lnSpc>
                <a:spcPts val="2800"/>
              </a:lnSpc>
              <a:buNone/>
            </a:pPr>
            <a:r>
              <a:rPr lang="en-US" sz="1750" dirty="0">
                <a:solidFill>
                  <a:srgbClr val="39393C"/>
                </a:solidFill>
                <a:latin typeface="Open Sans" pitchFamily="34" charset="0"/>
                <a:ea typeface="Open Sans" pitchFamily="34" charset="-122"/>
                <a:cs typeface="Open Sans" pitchFamily="34" charset="-120"/>
              </a:rPr>
              <a:t>Thay đổi thời tiết cực đoan, mực nước biển dâng, tan băng, axit hóa đại dương. Băng ở Greenland tan nhanh chóng. Mực nước biển toàn cầu đã tăng khoảng 20 cm kể từ năm 1900.</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127290"/>
            <a:ext cx="8785384" cy="708779"/>
          </a:xfrm>
          <a:prstGeom prst="rect">
            <a:avLst/>
          </a:prstGeom>
          <a:noFill/>
          <a:ln/>
        </p:spPr>
        <p:txBody>
          <a:bodyPr wrap="none" lIns="0" tIns="0" rIns="0" bIns="0" rtlCol="0" anchor="t"/>
          <a:lstStyle/>
          <a:p>
            <a:pPr marL="0" indent="0" algn="l">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Giải Pháp Giảm Phát Thải Carbon</a:t>
            </a:r>
            <a:endParaRPr lang="en-US" sz="4450" dirty="0"/>
          </a:p>
        </p:txBody>
      </p:sp>
      <p:pic>
        <p:nvPicPr>
          <p:cNvPr id="3" name="Image 0" descr="preencoded.png"/>
          <p:cNvPicPr>
            <a:picLocks noChangeAspect="1"/>
          </p:cNvPicPr>
          <p:nvPr/>
        </p:nvPicPr>
        <p:blipFill>
          <a:blip r:embed="rId3"/>
          <a:stretch>
            <a:fillRect/>
          </a:stretch>
        </p:blipFill>
        <p:spPr>
          <a:xfrm>
            <a:off x="793790" y="3289697"/>
            <a:ext cx="751284" cy="751284"/>
          </a:xfrm>
          <a:prstGeom prst="rect">
            <a:avLst/>
          </a:prstGeom>
        </p:spPr>
      </p:pic>
      <p:sp>
        <p:nvSpPr>
          <p:cNvPr id="4" name="Text 1"/>
          <p:cNvSpPr/>
          <p:nvPr/>
        </p:nvSpPr>
        <p:spPr>
          <a:xfrm>
            <a:off x="793790" y="42677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Năng lượng tái tạo</a:t>
            </a:r>
            <a:endParaRPr lang="en-US" sz="2200" dirty="0"/>
          </a:p>
        </p:txBody>
      </p:sp>
      <p:sp>
        <p:nvSpPr>
          <p:cNvPr id="5" name="Text 2"/>
          <p:cNvSpPr/>
          <p:nvPr/>
        </p:nvSpPr>
        <p:spPr>
          <a:xfrm>
            <a:off x="793790" y="4758214"/>
            <a:ext cx="3005495"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Điện mặt trời, điện gió, thủy điện.</a:t>
            </a:r>
            <a:endParaRPr lang="en-US" sz="1750" dirty="0"/>
          </a:p>
        </p:txBody>
      </p:sp>
      <p:pic>
        <p:nvPicPr>
          <p:cNvPr id="6" name="Image 1" descr="preencoded.png"/>
          <p:cNvPicPr>
            <a:picLocks noChangeAspect="1"/>
          </p:cNvPicPr>
          <p:nvPr/>
        </p:nvPicPr>
        <p:blipFill>
          <a:blip r:embed="rId4"/>
          <a:stretch>
            <a:fillRect/>
          </a:stretch>
        </p:blipFill>
        <p:spPr>
          <a:xfrm>
            <a:off x="4139446" y="3289697"/>
            <a:ext cx="751403" cy="751403"/>
          </a:xfrm>
          <a:prstGeom prst="rect">
            <a:avLst/>
          </a:prstGeom>
        </p:spPr>
      </p:pic>
      <p:sp>
        <p:nvSpPr>
          <p:cNvPr id="7" name="Text 3"/>
          <p:cNvSpPr/>
          <p:nvPr/>
        </p:nvSpPr>
        <p:spPr>
          <a:xfrm>
            <a:off x="4139446" y="42679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Hiệu quả năng lượng</a:t>
            </a:r>
            <a:endParaRPr lang="en-US" sz="2200" dirty="0"/>
          </a:p>
        </p:txBody>
      </p:sp>
      <p:sp>
        <p:nvSpPr>
          <p:cNvPr id="8" name="Text 4"/>
          <p:cNvSpPr/>
          <p:nvPr/>
        </p:nvSpPr>
        <p:spPr>
          <a:xfrm>
            <a:off x="4139446" y="4758333"/>
            <a:ext cx="3005614" cy="72580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Nâng cao hiệu quả sử dụng năng lượng.</a:t>
            </a:r>
            <a:endParaRPr lang="en-US" sz="1750" dirty="0"/>
          </a:p>
        </p:txBody>
      </p:sp>
      <p:pic>
        <p:nvPicPr>
          <p:cNvPr id="9" name="Image 2" descr="preencoded.png"/>
          <p:cNvPicPr>
            <a:picLocks noChangeAspect="1"/>
          </p:cNvPicPr>
          <p:nvPr/>
        </p:nvPicPr>
        <p:blipFill>
          <a:blip r:embed="rId5"/>
          <a:stretch>
            <a:fillRect/>
          </a:stretch>
        </p:blipFill>
        <p:spPr>
          <a:xfrm>
            <a:off x="7485221" y="3289697"/>
            <a:ext cx="751403" cy="751403"/>
          </a:xfrm>
          <a:prstGeom prst="rect">
            <a:avLst/>
          </a:prstGeom>
        </p:spPr>
      </p:pic>
      <p:sp>
        <p:nvSpPr>
          <p:cNvPr id="10" name="Text 5"/>
          <p:cNvSpPr/>
          <p:nvPr/>
        </p:nvSpPr>
        <p:spPr>
          <a:xfrm>
            <a:off x="7485221" y="42679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Bảo tồn rừng</a:t>
            </a:r>
            <a:endParaRPr lang="en-US" sz="2200" dirty="0"/>
          </a:p>
        </p:txBody>
      </p:sp>
      <p:sp>
        <p:nvSpPr>
          <p:cNvPr id="11" name="Text 6"/>
          <p:cNvSpPr/>
          <p:nvPr/>
        </p:nvSpPr>
        <p:spPr>
          <a:xfrm>
            <a:off x="7485221" y="4758333"/>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Bảo tồn và phục hồi rừng.</a:t>
            </a:r>
            <a:endParaRPr lang="en-US" sz="1750" dirty="0"/>
          </a:p>
        </p:txBody>
      </p:sp>
      <p:pic>
        <p:nvPicPr>
          <p:cNvPr id="12" name="Image 3" descr="preencoded.png"/>
          <p:cNvPicPr>
            <a:picLocks noChangeAspect="1"/>
          </p:cNvPicPr>
          <p:nvPr/>
        </p:nvPicPr>
        <p:blipFill>
          <a:blip r:embed="rId6"/>
          <a:stretch>
            <a:fillRect/>
          </a:stretch>
        </p:blipFill>
        <p:spPr>
          <a:xfrm>
            <a:off x="10830997" y="3289697"/>
            <a:ext cx="751403" cy="751403"/>
          </a:xfrm>
          <a:prstGeom prst="rect">
            <a:avLst/>
          </a:prstGeom>
        </p:spPr>
      </p:pic>
      <p:sp>
        <p:nvSpPr>
          <p:cNvPr id="13" name="Text 7"/>
          <p:cNvSpPr/>
          <p:nvPr/>
        </p:nvSpPr>
        <p:spPr>
          <a:xfrm>
            <a:off x="10830997" y="42679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Công nghệ CCS</a:t>
            </a:r>
            <a:endParaRPr lang="en-US" sz="2200" dirty="0"/>
          </a:p>
        </p:txBody>
      </p:sp>
      <p:sp>
        <p:nvSpPr>
          <p:cNvPr id="14" name="Text 8"/>
          <p:cNvSpPr/>
          <p:nvPr/>
        </p:nvSpPr>
        <p:spPr>
          <a:xfrm>
            <a:off x="10830997" y="4758333"/>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Thu giữ và lưu trữ carbon.</a:t>
            </a:r>
            <a:endParaRPr lang="en-US" sz="1750" dirty="0"/>
          </a:p>
        </p:txBody>
      </p:sp>
      <p:sp>
        <p:nvSpPr>
          <p:cNvPr id="15" name="Text 9"/>
          <p:cNvSpPr/>
          <p:nvPr/>
        </p:nvSpPr>
        <p:spPr>
          <a:xfrm>
            <a:off x="793790" y="573928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Các nước châu Âu đang đầu tư mạnh vào năng lượng tái tạo. Mục tiêu giảm sự phụ thuộc vào nhiên liệu hóa thạch.</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804</Words>
  <Application>Microsoft Office PowerPoint</Application>
  <PresentationFormat>Custom</PresentationFormat>
  <Paragraphs>87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Open Sans</vt:lpstr>
      <vt:lpstr>Playfair Display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4</cp:revision>
  <dcterms:created xsi:type="dcterms:W3CDTF">2025-03-17T12:00:29Z</dcterms:created>
  <dcterms:modified xsi:type="dcterms:W3CDTF">2025-03-17T12:05:22Z</dcterms:modified>
</cp:coreProperties>
</file>