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389" r:id="rId3"/>
    <p:sldId id="573" r:id="rId4"/>
    <p:sldId id="316" r:id="rId5"/>
    <p:sldId id="347" r:id="rId6"/>
    <p:sldId id="362" r:id="rId7"/>
    <p:sldId id="618" r:id="rId8"/>
    <p:sldId id="619" r:id="rId9"/>
    <p:sldId id="620" r:id="rId10"/>
    <p:sldId id="621" r:id="rId11"/>
    <p:sldId id="372" r:id="rId12"/>
    <p:sldId id="575" r:id="rId13"/>
    <p:sldId id="651" r:id="rId14"/>
    <p:sldId id="652" r:id="rId15"/>
    <p:sldId id="653" r:id="rId16"/>
    <p:sldId id="298" r:id="rId17"/>
    <p:sldId id="602" r:id="rId18"/>
    <p:sldId id="673" r:id="rId19"/>
    <p:sldId id="674" r:id="rId20"/>
    <p:sldId id="313" r:id="rId21"/>
    <p:sldId id="605" r:id="rId22"/>
    <p:sldId id="4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8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B7ED"/>
    <a:srgbClr val="8DDFCB"/>
    <a:srgbClr val="ECEE7F"/>
    <a:srgbClr val="ECEE80"/>
    <a:srgbClr val="FFB4B4"/>
    <a:srgbClr val="B2A4FF"/>
    <a:srgbClr val="006CB7"/>
    <a:srgbClr val="ED7D31"/>
    <a:srgbClr val="ECB7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088" y="52"/>
      </p:cViewPr>
      <p:guideLst>
        <p:guide orient="horz" pos="25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0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s 26"/>
          <p:cNvSpPr/>
          <p:nvPr/>
        </p:nvSpPr>
        <p:spPr>
          <a:xfrm>
            <a:off x="0" y="12700"/>
            <a:ext cx="12217400" cy="6845300"/>
          </a:xfrm>
          <a:prstGeom prst="rect">
            <a:avLst/>
          </a:prstGeom>
          <a:blipFill rotWithShape="1">
            <a:blip r:embed="rId2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26" t="-93" r="93869" b="100000"/>
          <a:stretch>
            <a:fillRect/>
          </a:stretch>
        </p:blipFill>
        <p:spPr>
          <a:xfrm>
            <a:off x="6133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2" name="Picture 17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1527" t="-93" r="87369" b="100000"/>
          <a:stretch>
            <a:fillRect/>
          </a:stretch>
        </p:blipFill>
        <p:spPr>
          <a:xfrm>
            <a:off x="14058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3" name="Picture 17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8027" t="-93" r="80869" b="100000"/>
          <a:stretch>
            <a:fillRect/>
          </a:stretch>
        </p:blipFill>
        <p:spPr>
          <a:xfrm>
            <a:off x="21983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4" name="Picture 17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4527" t="-93" r="74368" b="100000"/>
          <a:stretch>
            <a:fillRect/>
          </a:stretch>
        </p:blipFill>
        <p:spPr>
          <a:xfrm>
            <a:off x="29908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5" name="Picture 17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1028" t="-93" r="67868" b="100000"/>
          <a:stretch>
            <a:fillRect/>
          </a:stretch>
        </p:blipFill>
        <p:spPr>
          <a:xfrm>
            <a:off x="37833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6" name="Picture 17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7528" t="-93" r="61368" b="100000"/>
          <a:stretch>
            <a:fillRect/>
          </a:stretch>
        </p:blipFill>
        <p:spPr>
          <a:xfrm>
            <a:off x="45757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7" name="Picture 17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4028" t="-93" r="54867" b="100000"/>
          <a:stretch>
            <a:fillRect/>
          </a:stretch>
        </p:blipFill>
        <p:spPr>
          <a:xfrm>
            <a:off x="53682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8" name="Picture 17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529" t="-93" r="48367" b="100000"/>
          <a:stretch>
            <a:fillRect/>
          </a:stretch>
        </p:blipFill>
        <p:spPr>
          <a:xfrm>
            <a:off x="61607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9" name="Picture 17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7029" t="-93" r="41867" b="100000"/>
          <a:stretch>
            <a:fillRect/>
          </a:stretch>
        </p:blipFill>
        <p:spPr>
          <a:xfrm>
            <a:off x="69532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0" name="Picture 17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3529" t="-93" r="35366" b="100000"/>
          <a:stretch>
            <a:fillRect/>
          </a:stretch>
        </p:blipFill>
        <p:spPr>
          <a:xfrm>
            <a:off x="77457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1" name="Picture 18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0030" t="-93" r="28866" b="100000"/>
          <a:stretch>
            <a:fillRect/>
          </a:stretch>
        </p:blipFill>
        <p:spPr>
          <a:xfrm>
            <a:off x="85381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2" name="Picture 18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6530" t="-93" r="22366" b="100000"/>
          <a:stretch>
            <a:fillRect/>
          </a:stretch>
        </p:blipFill>
        <p:spPr>
          <a:xfrm>
            <a:off x="93306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3" name="Picture 18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3030" t="-93" r="15865" b="100000"/>
          <a:stretch>
            <a:fillRect/>
          </a:stretch>
        </p:blipFill>
        <p:spPr>
          <a:xfrm>
            <a:off x="101231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4" name="Picture 18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9531" t="-93" r="9365" b="100000"/>
          <a:stretch>
            <a:fillRect/>
          </a:stretch>
        </p:blipFill>
        <p:spPr>
          <a:xfrm>
            <a:off x="109156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5" name="Picture 18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6031" t="-93" r="2865" b="100000"/>
          <a:stretch>
            <a:fillRect/>
          </a:stretch>
        </p:blipFill>
        <p:spPr>
          <a:xfrm>
            <a:off x="117081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6" name="Picture 18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3614" r="448" b="3981"/>
          <a:stretch>
            <a:fillRect/>
          </a:stretch>
        </p:blipFill>
        <p:spPr>
          <a:xfrm>
            <a:off x="11413490" y="0"/>
            <a:ext cx="723900" cy="6584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037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800"/>
                </a:lnTo>
                <a:cubicBezTo>
                  <a:pt x="1140" y="10115"/>
                  <a:pt x="885" y="10370"/>
                  <a:pt x="570" y="10370"/>
                </a:cubicBezTo>
                <a:cubicBezTo>
                  <a:pt x="255" y="10370"/>
                  <a:pt x="0" y="10115"/>
                  <a:pt x="0" y="980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7" name="Picture 18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7114" r="6948" b="9944"/>
          <a:stretch>
            <a:fillRect/>
          </a:stretch>
        </p:blipFill>
        <p:spPr>
          <a:xfrm>
            <a:off x="10621010" y="0"/>
            <a:ext cx="723900" cy="61760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9726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156"/>
                </a:lnTo>
                <a:cubicBezTo>
                  <a:pt x="1140" y="9471"/>
                  <a:pt x="885" y="9726"/>
                  <a:pt x="570" y="9726"/>
                </a:cubicBezTo>
                <a:cubicBezTo>
                  <a:pt x="255" y="9726"/>
                  <a:pt x="0" y="9471"/>
                  <a:pt x="0" y="9156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8" name="Picture 18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0614" r="13449" b="17343"/>
          <a:stretch>
            <a:fillRect/>
          </a:stretch>
        </p:blipFill>
        <p:spPr>
          <a:xfrm>
            <a:off x="9828530" y="0"/>
            <a:ext cx="723900" cy="56686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92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8357"/>
                </a:lnTo>
                <a:cubicBezTo>
                  <a:pt x="1140" y="8672"/>
                  <a:pt x="885" y="8927"/>
                  <a:pt x="570" y="8927"/>
                </a:cubicBezTo>
                <a:cubicBezTo>
                  <a:pt x="255" y="8927"/>
                  <a:pt x="0" y="8672"/>
                  <a:pt x="0" y="835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9" name="Picture 18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4113" r="19949" b="22889"/>
          <a:stretch>
            <a:fillRect/>
          </a:stretch>
        </p:blipFill>
        <p:spPr>
          <a:xfrm>
            <a:off x="9036050" y="0"/>
            <a:ext cx="723900" cy="5288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3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758"/>
                </a:lnTo>
                <a:cubicBezTo>
                  <a:pt x="1140" y="8073"/>
                  <a:pt x="885" y="8328"/>
                  <a:pt x="570" y="8328"/>
                </a:cubicBezTo>
                <a:cubicBezTo>
                  <a:pt x="255" y="8328"/>
                  <a:pt x="0" y="8073"/>
                  <a:pt x="0" y="77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0" name="Picture 18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7613" r="26449" b="31222"/>
          <a:stretch>
            <a:fillRect/>
          </a:stretch>
        </p:blipFill>
        <p:spPr>
          <a:xfrm>
            <a:off x="8243570" y="0"/>
            <a:ext cx="723900" cy="47167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74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858"/>
                </a:lnTo>
                <a:cubicBezTo>
                  <a:pt x="1140" y="7173"/>
                  <a:pt x="885" y="7428"/>
                  <a:pt x="570" y="7428"/>
                </a:cubicBezTo>
                <a:cubicBezTo>
                  <a:pt x="255" y="7428"/>
                  <a:pt x="0" y="7173"/>
                  <a:pt x="0" y="68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1" name="Picture 19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1113" r="32950" b="38056"/>
          <a:stretch>
            <a:fillRect/>
          </a:stretch>
        </p:blipFill>
        <p:spPr>
          <a:xfrm>
            <a:off x="7451090" y="0"/>
            <a:ext cx="723900" cy="4248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669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120"/>
                </a:lnTo>
                <a:cubicBezTo>
                  <a:pt x="1140" y="6435"/>
                  <a:pt x="885" y="6690"/>
                  <a:pt x="570" y="6690"/>
                </a:cubicBezTo>
                <a:cubicBezTo>
                  <a:pt x="255" y="6690"/>
                  <a:pt x="0" y="6435"/>
                  <a:pt x="0" y="612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2" name="Picture 19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4612" r="39450" b="45259"/>
          <a:stretch>
            <a:fillRect/>
          </a:stretch>
        </p:blipFill>
        <p:spPr>
          <a:xfrm>
            <a:off x="6658610" y="0"/>
            <a:ext cx="723900" cy="37541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9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5342"/>
                </a:lnTo>
                <a:cubicBezTo>
                  <a:pt x="1140" y="5657"/>
                  <a:pt x="885" y="5912"/>
                  <a:pt x="570" y="5912"/>
                </a:cubicBezTo>
                <a:cubicBezTo>
                  <a:pt x="255" y="5912"/>
                  <a:pt x="0" y="5657"/>
                  <a:pt x="0" y="53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3" name="Picture 19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8112" r="45950" b="53593"/>
          <a:stretch>
            <a:fillRect/>
          </a:stretch>
        </p:blipFill>
        <p:spPr>
          <a:xfrm>
            <a:off x="5866130" y="0"/>
            <a:ext cx="723900" cy="31826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0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4442"/>
                </a:lnTo>
                <a:cubicBezTo>
                  <a:pt x="1140" y="4757"/>
                  <a:pt x="885" y="5012"/>
                  <a:pt x="570" y="5012"/>
                </a:cubicBezTo>
                <a:cubicBezTo>
                  <a:pt x="255" y="5012"/>
                  <a:pt x="0" y="4757"/>
                  <a:pt x="0" y="44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4" name="Picture 19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1612" r="52451" b="63269"/>
          <a:stretch>
            <a:fillRect/>
          </a:stretch>
        </p:blipFill>
        <p:spPr>
          <a:xfrm>
            <a:off x="5073650" y="0"/>
            <a:ext cx="723900" cy="25190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96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3397"/>
                </a:lnTo>
                <a:cubicBezTo>
                  <a:pt x="1140" y="3712"/>
                  <a:pt x="885" y="3967"/>
                  <a:pt x="570" y="3967"/>
                </a:cubicBezTo>
                <a:cubicBezTo>
                  <a:pt x="255" y="3967"/>
                  <a:pt x="0" y="3712"/>
                  <a:pt x="0" y="339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5" name="Picture 19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5111" r="58951" b="70435"/>
          <a:stretch>
            <a:fillRect/>
          </a:stretch>
        </p:blipFill>
        <p:spPr>
          <a:xfrm>
            <a:off x="4281170" y="0"/>
            <a:ext cx="723900" cy="20275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193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623"/>
                </a:lnTo>
                <a:cubicBezTo>
                  <a:pt x="1140" y="2938"/>
                  <a:pt x="885" y="3193"/>
                  <a:pt x="570" y="3193"/>
                </a:cubicBezTo>
                <a:cubicBezTo>
                  <a:pt x="255" y="3193"/>
                  <a:pt x="0" y="2938"/>
                  <a:pt x="0" y="2623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6" name="Picture 19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8611" r="65451" b="74500"/>
          <a:stretch>
            <a:fillRect/>
          </a:stretch>
        </p:blipFill>
        <p:spPr>
          <a:xfrm>
            <a:off x="3488690" y="0"/>
            <a:ext cx="723900" cy="1748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75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184"/>
                </a:lnTo>
                <a:cubicBezTo>
                  <a:pt x="1140" y="2499"/>
                  <a:pt x="885" y="2754"/>
                  <a:pt x="570" y="2754"/>
                </a:cubicBezTo>
                <a:cubicBezTo>
                  <a:pt x="255" y="2754"/>
                  <a:pt x="0" y="2499"/>
                  <a:pt x="0" y="218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7" name="Picture 19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2111" r="71952" b="75796"/>
          <a:stretch>
            <a:fillRect/>
          </a:stretch>
        </p:blipFill>
        <p:spPr>
          <a:xfrm>
            <a:off x="2696210" y="0"/>
            <a:ext cx="723900" cy="1659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61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044"/>
                </a:lnTo>
                <a:cubicBezTo>
                  <a:pt x="1140" y="2359"/>
                  <a:pt x="885" y="2614"/>
                  <a:pt x="570" y="2614"/>
                </a:cubicBezTo>
                <a:cubicBezTo>
                  <a:pt x="255" y="2614"/>
                  <a:pt x="0" y="2359"/>
                  <a:pt x="0" y="204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8" name="Picture 19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5610" r="78452" b="81343"/>
          <a:stretch>
            <a:fillRect/>
          </a:stretch>
        </p:blipFill>
        <p:spPr>
          <a:xfrm>
            <a:off x="1903730" y="0"/>
            <a:ext cx="723900" cy="1279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0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1445"/>
                </a:lnTo>
                <a:cubicBezTo>
                  <a:pt x="1140" y="1760"/>
                  <a:pt x="885" y="2015"/>
                  <a:pt x="570" y="2015"/>
                </a:cubicBezTo>
                <a:cubicBezTo>
                  <a:pt x="255" y="2015"/>
                  <a:pt x="0" y="1760"/>
                  <a:pt x="0" y="14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9" name="Picture 19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110" r="84952" b="85972"/>
          <a:stretch>
            <a:fillRect/>
          </a:stretch>
        </p:blipFill>
        <p:spPr>
          <a:xfrm>
            <a:off x="1111250" y="0"/>
            <a:ext cx="723900" cy="9620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5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45"/>
                </a:lnTo>
                <a:cubicBezTo>
                  <a:pt x="1140" y="1260"/>
                  <a:pt x="885" y="1515"/>
                  <a:pt x="570" y="1515"/>
                </a:cubicBezTo>
                <a:cubicBezTo>
                  <a:pt x="255" y="1515"/>
                  <a:pt x="0" y="1260"/>
                  <a:pt x="0" y="9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200" name="Picture 19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610" r="91453" b="88204"/>
          <a:stretch>
            <a:fillRect/>
          </a:stretch>
        </p:blipFill>
        <p:spPr>
          <a:xfrm>
            <a:off x="318770" y="0"/>
            <a:ext cx="723900" cy="808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27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04"/>
                </a:lnTo>
                <a:cubicBezTo>
                  <a:pt x="1140" y="1019"/>
                  <a:pt x="885" y="1274"/>
                  <a:pt x="570" y="1274"/>
                </a:cubicBezTo>
                <a:cubicBezTo>
                  <a:pt x="255" y="1274"/>
                  <a:pt x="0" y="1019"/>
                  <a:pt x="0" y="70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grpSp>
        <p:nvGrpSpPr>
          <p:cNvPr id="5" name="Group 4"/>
          <p:cNvGrpSpPr/>
          <p:nvPr/>
        </p:nvGrpSpPr>
        <p:grpSpPr>
          <a:xfrm>
            <a:off x="104885" y="3455804"/>
            <a:ext cx="7303947" cy="2692363"/>
            <a:chOff x="104885" y="3455804"/>
            <a:chExt cx="7303947" cy="2692363"/>
          </a:xfrm>
        </p:grpSpPr>
        <p:grpSp>
          <p:nvGrpSpPr>
            <p:cNvPr id="33" name="Group 32"/>
            <p:cNvGrpSpPr/>
            <p:nvPr/>
          </p:nvGrpSpPr>
          <p:grpSpPr>
            <a:xfrm>
              <a:off x="1828035" y="3866206"/>
              <a:ext cx="712470" cy="709295"/>
              <a:chOff x="2180974" y="148629"/>
              <a:chExt cx="712319" cy="70921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31" name="Chord 3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04885" y="3817673"/>
              <a:ext cx="20891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09620" y="3849696"/>
              <a:ext cx="7302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Myriad Pro" pitchFamily="34" charset="0"/>
                </a:rPr>
                <a:t>7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66122" y="5441412"/>
              <a:ext cx="6442710" cy="706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000" b="1" dirty="0">
                  <a:solidFill>
                    <a:schemeClr val="bg1"/>
                  </a:solidFill>
                </a:rPr>
                <a:t>Meeting on the corridor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618072" y="3455804"/>
              <a:ext cx="4589780" cy="132343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000" b="1" dirty="0">
                  <a:solidFill>
                    <a:schemeClr val="bg1"/>
                  </a:solidFill>
                </a:rPr>
                <a:t>NATURAL WONDERS OF THE WORLD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42595" y="4551045"/>
              <a:ext cx="6438265" cy="941070"/>
              <a:chOff x="5301" y="4461"/>
              <a:chExt cx="10139" cy="1482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6158" y="4700"/>
                <a:ext cx="9282" cy="98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986" y="4756"/>
                <a:ext cx="7422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LESSON 1: GETTING STARTED</a:t>
                </a: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5301" y="4461"/>
                <a:ext cx="1560" cy="1483"/>
                <a:chOff x="2766630" y="1746890"/>
                <a:chExt cx="990895" cy="94161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6630" y="1746890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5582"/>
                <a:stretch>
                  <a:fillRect/>
                </a:stretch>
              </p:blipFill>
              <p:spPr>
                <a:xfrm>
                  <a:off x="2906617" y="1968106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possess (v)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có, sở hữu</a:t>
            </a:r>
          </a:p>
        </p:txBody>
      </p:sp>
      <p:sp>
        <p:nvSpPr>
          <p:cNvPr id="2" name="Rectangle 1"/>
          <p:cNvSpPr/>
          <p:nvPr/>
        </p:nvSpPr>
        <p:spPr>
          <a:xfrm>
            <a:off x="2139576" y="3082855"/>
            <a:ext cx="2298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/pəˈzes/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have or own sth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432425" y="2621280"/>
            <a:ext cx="660400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I don't </a:t>
            </a:r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possess a single DVD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 (= I don't have even one DVD).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5FD95-BBDB-C5CF-D2B1-96E0A8ACC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Answer the 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87045" y="1907540"/>
            <a:ext cx="11227435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ever been to Ha Long Bay?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Do you know that it is a famous natural wonder of the world?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heard of / read about other wonders: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Mt. Everest, the Dead Sea,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…?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70" y="656590"/>
            <a:ext cx="12192000" cy="683831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475" y="1794510"/>
            <a:ext cx="11619865" cy="68199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the pictures on pages 72 and answer: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93065" y="2682240"/>
            <a:ext cx="11619865" cy="681990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What the conversation between Lan and Tom is about?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-17145" y="-7620"/>
            <a:ext cx="12207875" cy="69589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43510" y="790575"/>
            <a:ext cx="5182870" cy="1076325"/>
            <a:chOff x="226" y="1245"/>
            <a:chExt cx="6593" cy="1695"/>
          </a:xfrm>
        </p:grpSpPr>
        <p:sp>
          <p:nvSpPr>
            <p:cNvPr id="9" name="Rectangles 8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226" y="1245"/>
              <a:ext cx="6593" cy="16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 (p.72)</a:t>
              </a:r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-15875" y="1411605"/>
            <a:ext cx="12206605" cy="586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/>
              <a:t>Lan: </a:t>
            </a:r>
            <a:r>
              <a:rPr lang="en-US" sz="3200"/>
              <a:t>Hi, Tom. I hear that you’ve won second prize in the Natural Wonders Contest. Congratulations!</a:t>
            </a:r>
          </a:p>
          <a:p>
            <a:pPr algn="just"/>
            <a:r>
              <a:rPr lang="en-US" sz="3200" b="1"/>
              <a:t>Tom:</a:t>
            </a:r>
            <a:r>
              <a:rPr lang="en-US" sz="3200"/>
              <a:t> Thanks, Lan. I like exploring the wonders of nature. I’m crazy about them.</a:t>
            </a:r>
          </a:p>
          <a:p>
            <a:pPr algn="just"/>
            <a:r>
              <a:rPr lang="en-US" sz="3200" b="1"/>
              <a:t>Lan:</a:t>
            </a:r>
            <a:r>
              <a:rPr lang="en-US" sz="3200"/>
              <a:t> What did you talk about in the contest?</a:t>
            </a:r>
          </a:p>
          <a:p>
            <a:pPr algn="just"/>
            <a:r>
              <a:rPr lang="en-US" sz="3200" b="1"/>
              <a:t>Tom: </a:t>
            </a:r>
            <a:r>
              <a:rPr lang="en-US" sz="3200"/>
              <a:t>I talked about some natural wonders like Mount Everest, the Great Barrier Reef, and the Dead Sea.</a:t>
            </a:r>
          </a:p>
          <a:p>
            <a:pPr algn="just"/>
            <a:r>
              <a:rPr lang="en-US" sz="3200" b="1"/>
              <a:t>Lan:</a:t>
            </a:r>
            <a:r>
              <a:rPr lang="en-US" sz="3200"/>
              <a:t> Wonderful! I’m interested in them too.</a:t>
            </a:r>
          </a:p>
          <a:p>
            <a:pPr algn="just"/>
            <a:r>
              <a:rPr lang="en-US" sz="3200" b="1"/>
              <a:t>Tom:</a:t>
            </a:r>
            <a:r>
              <a:rPr lang="en-US" sz="3200"/>
              <a:t> Well, you know our planet has so many beautiful landscapes, from snow-covered peaks to charming rivers, lakes, and other natural places that we can’t help admiring. So that’s what I talked about. </a:t>
            </a:r>
          </a:p>
          <a:p>
            <a:pPr algn="just"/>
            <a:endParaRPr lang="en-US" sz="320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04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5730" y="669290"/>
            <a:ext cx="885190" cy="8331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0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-17145" y="-7620"/>
            <a:ext cx="12207875" cy="695896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-15875" y="1411605"/>
            <a:ext cx="12206605" cy="586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>
                <a:sym typeface="+mn-ea"/>
              </a:rPr>
              <a:t>Lan:</a:t>
            </a:r>
            <a:r>
              <a:rPr lang="en-US" sz="3200">
                <a:sym typeface="+mn-ea"/>
              </a:rPr>
              <a:t> Oh yeah … And what else did you mention?</a:t>
            </a:r>
          </a:p>
          <a:p>
            <a:pPr algn="just"/>
            <a:r>
              <a:rPr lang="en-US" sz="3200" b="1"/>
              <a:t>Tom:</a:t>
            </a:r>
            <a:r>
              <a:rPr lang="en-US" sz="3200"/>
              <a:t> Well, I mentioned the risk of us, humans, destroying natural wonders, </a:t>
            </a:r>
          </a:p>
          <a:p>
            <a:pPr algn="just"/>
            <a:r>
              <a:rPr lang="en-US" sz="3200"/>
              <a:t>and I suggested ways to preserve them and support sustainable development.</a:t>
            </a:r>
          </a:p>
          <a:p>
            <a:pPr algn="just"/>
            <a:r>
              <a:rPr lang="en-US" sz="3200" b="1"/>
              <a:t>Lan: </a:t>
            </a:r>
            <a:r>
              <a:rPr lang="en-US" sz="3200"/>
              <a:t>Sounds interesting. Do you want to visit any of these places?</a:t>
            </a:r>
          </a:p>
          <a:p>
            <a:pPr algn="just"/>
            <a:r>
              <a:rPr lang="en-US" sz="3200" b="1"/>
              <a:t>Tom:</a:t>
            </a:r>
            <a:r>
              <a:rPr lang="en-US" sz="3200"/>
              <a:t> The host also asked me if I wanted to visit those places, and I answered that I wanted to see two of them: the Grand Canyon and Ha Long Bay.</a:t>
            </a:r>
          </a:p>
          <a:p>
            <a:pPr algn="just"/>
            <a:r>
              <a:rPr lang="en-US" sz="3200" b="1"/>
              <a:t>Lan:</a:t>
            </a:r>
            <a:r>
              <a:rPr lang="en-US" sz="3200"/>
              <a:t> I’d love to visit them too.</a:t>
            </a:r>
          </a:p>
          <a:p>
            <a:pPr algn="just"/>
            <a:endParaRPr lang="en-US" sz="320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3510" y="790575"/>
            <a:ext cx="5182870" cy="1076325"/>
            <a:chOff x="226" y="1245"/>
            <a:chExt cx="6593" cy="1695"/>
          </a:xfrm>
        </p:grpSpPr>
        <p:sp>
          <p:nvSpPr>
            <p:cNvPr id="3" name="Rectangles 2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226" y="1245"/>
              <a:ext cx="6593" cy="16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 (p.72)</a:t>
              </a:r>
            </a:p>
          </p:txBody>
        </p:sp>
      </p:grp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87045" y="1263650"/>
            <a:ext cx="11227435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Which prize did Tom win?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Which natural wonders did Tom talk about?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Which risks did Tom mention?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Where will Tom visit?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78510" y="235585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second prize in the Natural Wonders Contest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78510" y="3686175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Mount Everest, the Great Barrier Reef, and the Dead Sea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53135" y="4832985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humans, destroying natural wonders.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53135" y="5950585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Grand Canyon and Ha Long Bay.</a:t>
            </a:r>
          </a:p>
        </p:txBody>
      </p:sp>
      <p:graphicFrame>
        <p:nvGraphicFramePr>
          <p:cNvPr id="5" name="Table 4"/>
          <p:cNvGraphicFramePr/>
          <p:nvPr/>
        </p:nvGraphicFramePr>
        <p:xfrm>
          <a:off x="953135" y="744855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T</a:t>
                      </a:r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</a:t>
                      </a:r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Tom took part in the Natural Wonders Contest.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Lan is not keen on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3. Tom suggested ways to preserve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4. Tom asked the host if he wanted to go to Ha Long Bay.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00" grpId="0"/>
      <p:bldP spid="100" grpId="1"/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067752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(√) T (True) of F (False) for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657225" y="208280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T</a:t>
                      </a:r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</a:t>
                      </a:r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Tom took part in the Natural Wonders Contest.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Lan is not keen on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3. Tom suggested ways to preserve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4. Tom asked the host if he wanted to go to Ha Long Bay.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8938260" y="2811145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252710" y="3670300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938260" y="4377055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0189210" y="5599430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0" grpId="0"/>
      <p:bldP spid="10" grpId="1"/>
      <p:bldP spid="13" grpId="0"/>
      <p:bldP spid="13" grpId="1"/>
      <p:bldP spid="18" grpId="0"/>
      <p:bldP spid="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04825" y="2649220"/>
            <a:ext cx="11224895" cy="1076325"/>
          </a:xfrm>
          <a:prstGeom prst="rect">
            <a:avLst/>
          </a:prstGeom>
          <a:solidFill>
            <a:srgbClr val="EB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A _____________________ is everything you can see in a large area of land, especially in the countryside.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39706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It was risky for him to climb the peak, but we </a:t>
            </a:r>
            <a:r>
              <a:rPr lang="en-US" sz="3200">
                <a:sym typeface="+mn-ea"/>
              </a:rPr>
              <a:t>______________ </a:t>
            </a:r>
            <a:r>
              <a:rPr lang="en-US" sz="3200"/>
              <a:t>admiring his courage.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7045" y="52920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The best way to _____________ the Trang An Landscape Complex is by boat.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137096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explore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64130" y="1851025"/>
            <a:ext cx="2394585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couldn’t help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2875" y="1851025"/>
            <a:ext cx="2123440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landscape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450455" y="1851025"/>
            <a:ext cx="1998980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support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563735" y="1836420"/>
            <a:ext cx="224091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823 0.11879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7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0974 0.331759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7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2083 0.518981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00" y="26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87045" y="30689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Environmentalists strongly ______________ measures to save these heritage trees.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6410" y="45554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Sustainable ________________ goals will guide us to create a more sustainable future for all.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137096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explore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64130" y="1851025"/>
            <a:ext cx="2394585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couldn’t help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2875" y="1851025"/>
            <a:ext cx="2123440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landscape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450455" y="1851025"/>
            <a:ext cx="1998980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support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563735" y="1836420"/>
            <a:ext cx="224091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4271 0.1891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0" y="2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8958 0.393148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0" y="259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Underline the correct answer to complete each sentence.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52756" y="1781175"/>
            <a:ext cx="11453495" cy="1568450"/>
          </a:xfrm>
          <a:prstGeom prst="rect">
            <a:avLst/>
          </a:prstGeom>
          <a:solidFill>
            <a:srgbClr val="B2A4F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Charles is </a:t>
            </a:r>
            <a:r>
              <a:rPr lang="en-US" sz="3200" b="1">
                <a:solidFill>
                  <a:srgbClr val="ED7D31"/>
                </a:solidFill>
              </a:rPr>
              <a:t>crazy / interested</a:t>
            </a:r>
            <a:r>
              <a:rPr lang="en-US" sz="3200"/>
              <a:t> about football. He follows all the World Cup matches. </a:t>
            </a:r>
          </a:p>
          <a:p>
            <a:pPr algn="just"/>
            <a:r>
              <a:rPr lang="en-US" sz="3200"/>
              <a:t>matches.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452756" y="2839720"/>
            <a:ext cx="11453495" cy="1076325"/>
          </a:xfrm>
          <a:prstGeom prst="rect">
            <a:avLst/>
          </a:prstGeom>
          <a:solidFill>
            <a:srgbClr val="FFB4B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When you go to Mui Ne, you can see the unique </a:t>
            </a:r>
            <a:r>
              <a:rPr lang="en-US" sz="3200" b="1">
                <a:solidFill>
                  <a:srgbClr val="ED7D31"/>
                </a:solidFill>
              </a:rPr>
              <a:t>location / landscape</a:t>
            </a:r>
            <a:r>
              <a:rPr lang="en-US" sz="3200"/>
              <a:t> of a desert.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52756" y="3902710"/>
            <a:ext cx="11453495" cy="1076325"/>
          </a:xfrm>
          <a:prstGeom prst="rect">
            <a:avLst/>
          </a:prstGeom>
          <a:solidFill>
            <a:srgbClr val="B2A4F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The children were very eager to </a:t>
            </a:r>
            <a:r>
              <a:rPr lang="en-US" sz="3200" b="1">
                <a:solidFill>
                  <a:srgbClr val="ED7D31"/>
                </a:solidFill>
              </a:rPr>
              <a:t>explore/ possess</a:t>
            </a:r>
            <a:r>
              <a:rPr lang="en-US" sz="3200"/>
              <a:t> the surrounding countryside.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52756" y="4964430"/>
            <a:ext cx="11453495" cy="583565"/>
          </a:xfrm>
          <a:prstGeom prst="rect">
            <a:avLst/>
          </a:prstGeom>
          <a:solidFill>
            <a:srgbClr val="FFB4B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Can you </a:t>
            </a:r>
            <a:r>
              <a:rPr lang="en-US" sz="3200" b="1">
                <a:solidFill>
                  <a:srgbClr val="ED7D31"/>
                </a:solidFill>
              </a:rPr>
              <a:t>suggest / discover</a:t>
            </a:r>
            <a:r>
              <a:rPr lang="en-US" sz="3200"/>
              <a:t> ways of boosting our local tourism?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52756" y="5577205"/>
            <a:ext cx="11453495" cy="1076325"/>
          </a:xfrm>
          <a:prstGeom prst="rect">
            <a:avLst/>
          </a:prstGeom>
          <a:solidFill>
            <a:srgbClr val="B2A4F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Tourism </a:t>
            </a:r>
            <a:r>
              <a:rPr lang="en-US" sz="3200" b="1">
                <a:solidFill>
                  <a:srgbClr val="ED7D31"/>
                </a:solidFill>
              </a:rPr>
              <a:t>develops / contributes</a:t>
            </a:r>
            <a:r>
              <a:rPr lang="en-US" sz="3200"/>
              <a:t> millions of dollars to our country’s economy.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804160" y="2319020"/>
            <a:ext cx="11652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7850" y="3778885"/>
            <a:ext cx="1695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572103" y="4436745"/>
            <a:ext cx="1568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73300" y="5532120"/>
            <a:ext cx="1279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806950" y="6075680"/>
            <a:ext cx="2141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524127"/>
            <a:ext cx="10274531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words related to </a:t>
            </a:r>
            <a:r>
              <a:rPr lang="en-US" sz="3600" i="1" dirty="0"/>
              <a:t>natural wonders of the world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</a:t>
            </a:r>
            <a:r>
              <a:rPr lang="en-US" sz="3600" i="1" dirty="0"/>
              <a:t> natural wonders of the world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1568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E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  <a:r>
              <a:rPr lang="en-US" sz="3200" b="1" dirty="0"/>
              <a:t> Natural Wonders Knowledge.</a:t>
            </a:r>
          </a:p>
          <a:p>
            <a:r>
              <a:rPr lang="en-US" sz="3200" b="1" dirty="0"/>
              <a:t>Work in groups. List some natural wonders and say where they are located. The group that has the most correct answers wins.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91992" y="16806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44777" y="15604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51840" y="2152015"/>
            <a:ext cx="114388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The Grand Canyon, USA</a:t>
            </a:r>
          </a:p>
          <a:p>
            <a:pPr>
              <a:lnSpc>
                <a:spcPct val="150000"/>
              </a:lnSpc>
            </a:pPr>
            <a:r>
              <a:rPr lang="en-US" sz="3200"/>
              <a:t>- The Great Barrier Reef, Australia</a:t>
            </a:r>
          </a:p>
          <a:p>
            <a:pPr>
              <a:lnSpc>
                <a:spcPct val="150000"/>
              </a:lnSpc>
            </a:pPr>
            <a:r>
              <a:rPr lang="en-US" sz="3200"/>
              <a:t>- Ha Long Bay, Vietnam</a:t>
            </a:r>
          </a:p>
          <a:p>
            <a:pPr>
              <a:lnSpc>
                <a:spcPct val="150000"/>
              </a:lnSpc>
            </a:pPr>
            <a:r>
              <a:rPr lang="en-US" sz="3200"/>
              <a:t>- Northern Lights, Arctic and Antartic.</a:t>
            </a:r>
          </a:p>
        </p:txBody>
      </p:sp>
      <p:sp>
        <p:nvSpPr>
          <p:cNvPr id="2" name="TextBox 11"/>
          <p:cNvSpPr txBox="1"/>
          <p:nvPr/>
        </p:nvSpPr>
        <p:spPr>
          <a:xfrm>
            <a:off x="1078865" y="1445260"/>
            <a:ext cx="10841355" cy="7067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SUGGESTED ANSWERS: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Open book p.81, look at the picture and say what the topic of the project is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 to design a poster.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07950" y="1356995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crazy (adj) about so/sth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644320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thích mê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7927" y="3694995"/>
            <a:ext cx="22847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/ˈkreɪzi/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12205" y="1595120"/>
            <a:ext cx="59169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like so/sth very much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351905" y="2780030"/>
            <a:ext cx="526224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I </a:t>
            </a:r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was crazy about baseball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when I was seven.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1AF29D-871D-6D3A-84CF-A2F8C6F2B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58496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coral (n,adj)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45" y="4043045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san hô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6261" y="3044857"/>
            <a:ext cx="21774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/ˈkɒrəl/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15355" y="1102995"/>
            <a:ext cx="590296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substance like rock, formed in the sea by groups of particular types of small animal, often used in jewelry.</a:t>
            </a:r>
          </a:p>
        </p:txBody>
      </p:sp>
      <p:pic>
        <p:nvPicPr>
          <p:cNvPr id="18" name="Content Placeholder 17" descr="coral_noun_002_0852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24880" y="3375660"/>
            <a:ext cx="5893435" cy="36499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landscape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phong cảnh</a:t>
            </a:r>
          </a:p>
        </p:txBody>
      </p:sp>
      <p:sp>
        <p:nvSpPr>
          <p:cNvPr id="2" name="Rectangle 1"/>
          <p:cNvSpPr/>
          <p:nvPr/>
        </p:nvSpPr>
        <p:spPr>
          <a:xfrm>
            <a:off x="1365194" y="3130480"/>
            <a:ext cx="36747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/ˈlænd.skeɪp/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1765" y="1075690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view or picture of the countryside, or the art of making such pictures.</a:t>
            </a:r>
          </a:p>
        </p:txBody>
      </p:sp>
      <p:pic>
        <p:nvPicPr>
          <p:cNvPr id="14" name="Content Placeholder 13" descr="landscape-photography-tips-yosemite-valley-fea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11265" y="3100070"/>
            <a:ext cx="5607050" cy="31623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peak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đỉnh, đỉnh núi</a:t>
            </a:r>
          </a:p>
        </p:txBody>
      </p:sp>
      <p:sp>
        <p:nvSpPr>
          <p:cNvPr id="2" name="Rectangle 1"/>
          <p:cNvSpPr/>
          <p:nvPr/>
        </p:nvSpPr>
        <p:spPr>
          <a:xfrm>
            <a:off x="2465649" y="3082855"/>
            <a:ext cx="164655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/piːk/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91530" y="1458595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highest point</a:t>
            </a:r>
          </a:p>
        </p:txBody>
      </p:sp>
      <p:pic>
        <p:nvPicPr>
          <p:cNvPr id="13" name="Content Placeholder 12" descr="istockphoto-1135481871-612x6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91530" y="2334260"/>
            <a:ext cx="5970270" cy="40868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charming (adj)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đẹp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6839" y="3082855"/>
            <a:ext cx="292417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/ˈtʃɑː.mɪŋ/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91530" y="1458595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pleasant and attractive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045835" y="3000375"/>
            <a:ext cx="526224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What a </a:t>
            </a:r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charming street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 this is.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19BAA-04C4-B039-0BE2-2341B10C96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sustainable (adj)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đẹp</a:t>
            </a:r>
          </a:p>
        </p:txBody>
      </p:sp>
      <p:sp>
        <p:nvSpPr>
          <p:cNvPr id="2" name="Rectangle 1"/>
          <p:cNvSpPr/>
          <p:nvPr/>
        </p:nvSpPr>
        <p:spPr>
          <a:xfrm>
            <a:off x="1551884" y="3082855"/>
            <a:ext cx="34740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/səˈsteɪnəbl/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able to be maintained or continued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944235" y="2801620"/>
            <a:ext cx="6091555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The website encourages s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ustainable fashion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through swapping.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location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địa điểm, nơi chốn</a:t>
            </a:r>
          </a:p>
        </p:txBody>
      </p:sp>
      <p:sp>
        <p:nvSpPr>
          <p:cNvPr id="2" name="Rectangle 1"/>
          <p:cNvSpPr/>
          <p:nvPr/>
        </p:nvSpPr>
        <p:spPr>
          <a:xfrm>
            <a:off x="1812551" y="3082855"/>
            <a:ext cx="29527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/ləʊˈkeɪʃn/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place or position</a:t>
            </a:r>
          </a:p>
        </p:txBody>
      </p:sp>
      <p:pic>
        <p:nvPicPr>
          <p:cNvPr id="3" name="Content Placeholder 2" descr="m2K9A0A0N4N4A0G6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040" y="2192655"/>
            <a:ext cx="4520565" cy="43516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1140</Words>
  <Application>Microsoft Office PowerPoint</Application>
  <PresentationFormat>Widescreen</PresentationFormat>
  <Paragraphs>173</Paragraphs>
  <Slides>22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Courier New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Hang Nguyen Thu</cp:lastModifiedBy>
  <cp:revision>297</cp:revision>
  <dcterms:created xsi:type="dcterms:W3CDTF">2020-12-09T02:04:00Z</dcterms:created>
  <dcterms:modified xsi:type="dcterms:W3CDTF">2025-03-16T13:12:32Z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1033-12.2.0.13359</vt:lpwstr>
  </property>
</Properties>
</file>