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3"/>
  </p:notesMasterIdLst>
  <p:sldIdLst>
    <p:sldId id="256" r:id="rId2"/>
    <p:sldId id="265" r:id="rId3"/>
    <p:sldId id="320" r:id="rId4"/>
    <p:sldId id="321" r:id="rId5"/>
    <p:sldId id="322" r:id="rId6"/>
    <p:sldId id="323" r:id="rId7"/>
    <p:sldId id="324" r:id="rId8"/>
    <p:sldId id="328" r:id="rId9"/>
    <p:sldId id="332" r:id="rId10"/>
    <p:sldId id="333" r:id="rId11"/>
    <p:sldId id="334" r:id="rId12"/>
  </p:sldIdLst>
  <p:sldSz cx="9144000" cy="5143500" type="screen16x9"/>
  <p:notesSz cx="6858000" cy="9144000"/>
  <p:embeddedFontLst>
    <p:embeddedFont>
      <p:font typeface="Della Respira" panose="020B0604020202020204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265"/>
    <a:srgbClr val="FCFBFB"/>
    <a:srgbClr val="ACDFD6"/>
    <a:srgbClr val="C8E9BF"/>
    <a:srgbClr val="ECF7E9"/>
    <a:srgbClr val="C7EAE3"/>
    <a:srgbClr val="40A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A64477-551D-4A3D-A4B2-204DB02A8266}">
  <a:tblStyle styleId="{B0A64477-551D-4A3D-A4B2-204DB02A82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C233C7-F020-45C8-A20D-30187F850E5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3" autoAdjust="0"/>
    <p:restoredTop sz="92457" autoAdjust="0"/>
  </p:normalViewPr>
  <p:slideViewPr>
    <p:cSldViewPr snapToGrid="0">
      <p:cViewPr varScale="1">
        <p:scale>
          <a:sx n="77" d="100"/>
          <a:sy n="77" d="100"/>
        </p:scale>
        <p:origin x="96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35450" y="775125"/>
            <a:ext cx="4026600" cy="29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335438" y="3958850"/>
            <a:ext cx="4026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704425" y="-478025"/>
            <a:ext cx="4851825" cy="3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9277" y="2284950"/>
            <a:ext cx="3560402" cy="31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331634">
            <a:off x="8030907" y="-516634"/>
            <a:ext cx="917790" cy="22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486345">
            <a:off x="136755" y="3395852"/>
            <a:ext cx="1156691" cy="164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78616">
            <a:off x="1588267" y="445427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842967" flipH="1">
            <a:off x="6953860" y="-35629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8587" y="1135500"/>
            <a:ext cx="836930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7198887" y="4368338"/>
            <a:ext cx="2701601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 rot="-7275234">
            <a:off x="-1289429" y="-510863"/>
            <a:ext cx="1827432" cy="20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2704800" cy="21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173698" y="-911875"/>
            <a:ext cx="1889979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8268978">
            <a:off x="-501567" y="3937502"/>
            <a:ext cx="1362992" cy="166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100007" flipH="1">
            <a:off x="-439167" y="115051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4273" y="3407778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93" flipH="1">
            <a:off x="8304271" y="3541373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-856931" y="-137296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79508" y="2582649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460828" y="-306128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0800000" flipH="1">
            <a:off x="-745250" y="-655575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0800000" flipH="1">
            <a:off x="8428897" y="3798698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02487" flipH="1">
            <a:off x="62525" y="4136049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105278" y="3176573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40568" flipH="1">
            <a:off x="7821936" y="-16860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8674551" y="1009670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2245050" y="2879298"/>
            <a:ext cx="4653900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2245050" y="4216845"/>
            <a:ext cx="46539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9146839">
            <a:off x="7118644" y="-408919"/>
            <a:ext cx="2391988" cy="216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9058830">
            <a:off x="-605678" y="3562637"/>
            <a:ext cx="1827431" cy="20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05387" flipH="1">
            <a:off x="8050571" y="3274251"/>
            <a:ext cx="1156691" cy="164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478616" flipH="1">
            <a:off x="7327326" y="447452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401748" flipH="1">
            <a:off x="401220" y="-484483"/>
            <a:ext cx="917791" cy="220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842967">
            <a:off x="1860302" y="-34324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325876" y="1317900"/>
            <a:ext cx="836930" cy="106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-745250" y="3922652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8428897" y="-655575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97513">
            <a:off x="62525" y="172775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05278" y="1211426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859432">
            <a:off x="7821936" y="406539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74551" y="3378329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>
            <a:spLocks noGrp="1"/>
          </p:cNvSpPr>
          <p:nvPr>
            <p:ph type="ctrTitle"/>
          </p:nvPr>
        </p:nvSpPr>
        <p:spPr>
          <a:xfrm>
            <a:off x="3746307" y="1271277"/>
            <a:ext cx="4919014" cy="19248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400" dirty="0">
                <a:solidFill>
                  <a:schemeClr val="accent3"/>
                </a:solidFill>
              </a:rPr>
              <a:t>UNIT 7</a:t>
            </a:r>
            <a:br>
              <a:rPr lang="en" sz="3600" dirty="0"/>
            </a:br>
            <a:r>
              <a:rPr lang="en-US" sz="3600" dirty="0"/>
              <a:t>ENVIRONMENTAL PROTECTION</a:t>
            </a:r>
            <a:endParaRPr sz="3600" dirty="0"/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1"/>
          </p:nvPr>
        </p:nvSpPr>
        <p:spPr>
          <a:xfrm>
            <a:off x="3746307" y="3304623"/>
            <a:ext cx="4734016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1: Getting stated</a:t>
            </a:r>
            <a:endParaRPr sz="2800" b="1" dirty="0"/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35" y="753325"/>
            <a:ext cx="3095301" cy="296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8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ACCBB11-0833-6F7E-85E2-71575BA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6129537" cy="1241672"/>
          </a:xfrm>
        </p:spPr>
        <p:txBody>
          <a:bodyPr/>
          <a:lstStyle/>
          <a:p>
            <a:pPr algn="l"/>
            <a:r>
              <a:rPr lang="en-US" sz="3200" dirty="0"/>
              <a:t>Ex 1 Listen and match the two halves in the two columns.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098F6-534B-DED4-E065-549473E1481C}"/>
              </a:ext>
            </a:extLst>
          </p:cNvPr>
          <p:cNvSpPr txBox="1"/>
          <p:nvPr/>
        </p:nvSpPr>
        <p:spPr>
          <a:xfrm>
            <a:off x="148272" y="1284519"/>
            <a:ext cx="5497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To protect the environment, we should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BBBD74-DA7C-1577-2A17-ED26BA483E2E}"/>
              </a:ext>
            </a:extLst>
          </p:cNvPr>
          <p:cNvSpPr/>
          <p:nvPr/>
        </p:nvSpPr>
        <p:spPr>
          <a:xfrm>
            <a:off x="196383" y="1804745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1. reduce</a:t>
            </a:r>
          </a:p>
        </p:txBody>
      </p:sp>
      <p:pic>
        <p:nvPicPr>
          <p:cNvPr id="6" name="Picture 6" descr="Greenclube Beneficios – Greenclube Beneficios">
            <a:extLst>
              <a:ext uri="{FF2B5EF4-FFF2-40B4-BE49-F238E27FC236}">
                <a16:creationId xmlns:a16="http://schemas.microsoft.com/office/drawing/2014/main" id="{E5774F0A-6C4D-5E1F-D237-E380F41B3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44F091-D631-8AEB-0EA9-AA78F7FB0952}"/>
              </a:ext>
            </a:extLst>
          </p:cNvPr>
          <p:cNvSpPr/>
          <p:nvPr/>
        </p:nvSpPr>
        <p:spPr>
          <a:xfrm>
            <a:off x="196383" y="2383854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2. turn off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EA72CD-5ADD-31DA-AB25-62DF96D96944}"/>
              </a:ext>
            </a:extLst>
          </p:cNvPr>
          <p:cNvSpPr/>
          <p:nvPr/>
        </p:nvSpPr>
        <p:spPr>
          <a:xfrm>
            <a:off x="196383" y="2962963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3. plant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0D2A80-C71A-9C3B-F06A-52D6A0C51974}"/>
              </a:ext>
            </a:extLst>
          </p:cNvPr>
          <p:cNvSpPr/>
          <p:nvPr/>
        </p:nvSpPr>
        <p:spPr>
          <a:xfrm>
            <a:off x="196383" y="3542072"/>
            <a:ext cx="1350120" cy="5791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4. avoid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D7EF00-D626-1FD0-F614-385D5A55ED42}"/>
              </a:ext>
            </a:extLst>
          </p:cNvPr>
          <p:cNvSpPr/>
          <p:nvPr/>
        </p:nvSpPr>
        <p:spPr>
          <a:xfrm>
            <a:off x="196383" y="4220787"/>
            <a:ext cx="1350120" cy="6625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5. stop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EEEC81-CF88-6798-1024-51EF15F0A244}"/>
              </a:ext>
            </a:extLst>
          </p:cNvPr>
          <p:cNvSpPr/>
          <p:nvPr/>
        </p:nvSpPr>
        <p:spPr>
          <a:xfrm>
            <a:off x="1945403" y="1804745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a. using </a:t>
            </a:r>
            <a:r>
              <a:rPr lang="en-US" sz="2000" dirty="0">
                <a:solidFill>
                  <a:srgbClr val="FF0000"/>
                </a:solidFill>
              </a:rPr>
              <a:t>single-use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products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97216-91B7-3DDC-E039-AB7D546811D4}"/>
              </a:ext>
            </a:extLst>
          </p:cNvPr>
          <p:cNvSpPr/>
          <p:nvPr/>
        </p:nvSpPr>
        <p:spPr>
          <a:xfrm>
            <a:off x="1945403" y="2383854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b. littering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4A21CF-F799-237C-EBF1-0BD02272FB53}"/>
              </a:ext>
            </a:extLst>
          </p:cNvPr>
          <p:cNvSpPr/>
          <p:nvPr/>
        </p:nvSpPr>
        <p:spPr>
          <a:xfrm>
            <a:off x="1945403" y="2962963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c. our carbon footprint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C7FBE5-E13C-5560-C9B4-CBC730E26CCB}"/>
              </a:ext>
            </a:extLst>
          </p:cNvPr>
          <p:cNvSpPr/>
          <p:nvPr/>
        </p:nvSpPr>
        <p:spPr>
          <a:xfrm>
            <a:off x="1945403" y="3542072"/>
            <a:ext cx="3393711" cy="5791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d. devices when we're not using them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D06AAF-D39B-5DB0-D363-CF0528B05673}"/>
              </a:ext>
            </a:extLst>
          </p:cNvPr>
          <p:cNvSpPr/>
          <p:nvPr/>
        </p:nvSpPr>
        <p:spPr>
          <a:xfrm>
            <a:off x="1945403" y="4220788"/>
            <a:ext cx="3393711" cy="6625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e. more trees in our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neighbourhood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5BEA1-368A-4913-DB61-D7853F7CDE36}"/>
              </a:ext>
            </a:extLst>
          </p:cNvPr>
          <p:cNvSpPr txBox="1"/>
          <p:nvPr/>
        </p:nvSpPr>
        <p:spPr>
          <a:xfrm>
            <a:off x="5602017" y="1385121"/>
            <a:ext cx="3393711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Nam</a:t>
            </a:r>
            <a:r>
              <a:rPr lang="en-US" sz="1600" dirty="0"/>
              <a:t>: So what should we do to help </a:t>
            </a:r>
            <a:r>
              <a:rPr lang="en-US" sz="1600" b="1" dirty="0"/>
              <a:t>protect our environment?</a:t>
            </a:r>
            <a:br>
              <a:rPr lang="en-US" sz="1600" b="1" dirty="0"/>
            </a:br>
            <a:r>
              <a:rPr lang="en-US" sz="1600" i="1" dirty="0"/>
              <a:t>Club leader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reduce our carbon footprint even in our homes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I see. So we can do things like </a:t>
            </a:r>
            <a:r>
              <a:rPr lang="en-US" sz="1600" dirty="0">
                <a:highlight>
                  <a:srgbClr val="40A9D0"/>
                </a:highlight>
              </a:rPr>
              <a:t>turning off devices when we’re not using them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Nam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plant more trees in our </a:t>
            </a:r>
            <a:r>
              <a:rPr lang="en-US" sz="1600" dirty="0" err="1">
                <a:highlight>
                  <a:srgbClr val="40A9D0"/>
                </a:highlight>
              </a:rPr>
              <a:t>neighbourhood</a:t>
            </a:r>
            <a:r>
              <a:rPr lang="en-US" sz="1600" dirty="0">
                <a:highlight>
                  <a:srgbClr val="40A9D0"/>
                </a:highlight>
              </a:rPr>
              <a:t> </a:t>
            </a:r>
            <a:r>
              <a:rPr lang="en-US" sz="1600" dirty="0"/>
              <a:t>too.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And try to </a:t>
            </a:r>
            <a:r>
              <a:rPr lang="en-US" sz="1600" dirty="0">
                <a:highlight>
                  <a:srgbClr val="40A9D0"/>
                </a:highlight>
              </a:rPr>
              <a:t>avoid using single-use products</a:t>
            </a:r>
            <a:r>
              <a:rPr lang="en-US" sz="1600" dirty="0"/>
              <a:t>, like plastic bags, and </a:t>
            </a:r>
            <a:r>
              <a:rPr lang="en-US" sz="1600" dirty="0">
                <a:highlight>
                  <a:srgbClr val="40A9D0"/>
                </a:highlight>
              </a:rPr>
              <a:t>stop littering</a:t>
            </a:r>
            <a:r>
              <a:rPr lang="en-US" sz="1600" dirty="0"/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F22D7-BC39-D7C6-6716-14DD32999C89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1546503" y="2020189"/>
            <a:ext cx="398900" cy="11582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9D37D1-508D-6A4F-8108-2BFC08F5F94D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>
            <a:off x="1546503" y="2599298"/>
            <a:ext cx="398900" cy="1232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3FBE34-B1B7-D27B-6272-6F51ABD95F89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>
            <a:off x="1546503" y="3178407"/>
            <a:ext cx="398900" cy="13736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97F060-F0A9-C3DE-F065-0395217D25BE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1546503" y="2020189"/>
            <a:ext cx="398900" cy="18114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8CEA6A-6314-D9B2-A338-4FEE37DE0082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1546503" y="2599298"/>
            <a:ext cx="398900" cy="19527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E7ED36-4DA1-8072-B22F-3A908AAE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8936835" cy="1083934"/>
          </a:xfrm>
        </p:spPr>
        <p:txBody>
          <a:bodyPr/>
          <a:lstStyle/>
          <a:p>
            <a:pPr algn="l"/>
            <a:r>
              <a:rPr lang="en-US" sz="3200" dirty="0"/>
              <a:t>Ex 3 Complete each sentence with one word or phrase from the box.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8E05B-A0C5-6A03-B753-4EDFF4DB790D}"/>
              </a:ext>
            </a:extLst>
          </p:cNvPr>
          <p:cNvSpPr txBox="1"/>
          <p:nvPr/>
        </p:nvSpPr>
        <p:spPr>
          <a:xfrm>
            <a:off x="151109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serious problem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avoid dumping waste 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throw away _________ products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carbon dioxide we release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people join our _______________.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66DDC2-07F6-DACC-E3C6-F635529D44F0}"/>
              </a:ext>
            </a:extLst>
          </p:cNvPr>
          <p:cNvSpPr/>
          <p:nvPr/>
        </p:nvSpPr>
        <p:spPr>
          <a:xfrm>
            <a:off x="220540" y="1325305"/>
            <a:ext cx="1098896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reduce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989179-B222-AACB-7293-06D407863164}"/>
              </a:ext>
            </a:extLst>
          </p:cNvPr>
          <p:cNvSpPr/>
          <p:nvPr/>
        </p:nvSpPr>
        <p:spPr>
          <a:xfrm>
            <a:off x="1517327" y="1325305"/>
            <a:ext cx="1428391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single-use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11BD39-8B38-7D6D-1BF1-A65CB0F962EB}"/>
              </a:ext>
            </a:extLst>
          </p:cNvPr>
          <p:cNvSpPr/>
          <p:nvPr/>
        </p:nvSpPr>
        <p:spPr>
          <a:xfrm>
            <a:off x="3143609" y="1325305"/>
            <a:ext cx="1201325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pollution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8ABD3E-91E3-51AF-688E-8542E1C4B3B0}"/>
              </a:ext>
            </a:extLst>
          </p:cNvPr>
          <p:cNvSpPr/>
          <p:nvPr/>
        </p:nvSpPr>
        <p:spPr>
          <a:xfrm>
            <a:off x="4555099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carbon footprint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C09C0A-7AB6-5616-B825-729A7F5465D4}"/>
              </a:ext>
            </a:extLst>
          </p:cNvPr>
          <p:cNvSpPr/>
          <p:nvPr/>
        </p:nvSpPr>
        <p:spPr>
          <a:xfrm>
            <a:off x="6739840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environment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programme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9DD15-3E07-425C-F175-1C1BBBD4587D}"/>
              </a:ext>
            </a:extLst>
          </p:cNvPr>
          <p:cNvSpPr txBox="1"/>
          <p:nvPr/>
        </p:nvSpPr>
        <p:spPr>
          <a:xfrm>
            <a:off x="133522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</a:t>
            </a:r>
            <a:r>
              <a:rPr lang="en-US" sz="2200" dirty="0">
                <a:highlight>
                  <a:srgbClr val="ACDFD6"/>
                </a:highlight>
              </a:rPr>
              <a:t>serious problem</a:t>
            </a:r>
            <a:r>
              <a:rPr lang="en-US" sz="2200" dirty="0">
                <a:highlight>
                  <a:srgbClr val="FCFBFB"/>
                </a:highlight>
              </a:rPr>
              <a:t>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</a:t>
            </a:r>
            <a:r>
              <a:rPr lang="en-US" sz="2200" dirty="0">
                <a:highlight>
                  <a:srgbClr val="ACDFD6"/>
                </a:highlight>
              </a:rPr>
              <a:t>avoid dumping waste</a:t>
            </a:r>
            <a:r>
              <a:rPr lang="en-US" sz="2200" dirty="0"/>
              <a:t> </a:t>
            </a:r>
            <a:r>
              <a:rPr lang="en-US" sz="2200" dirty="0">
                <a:highlight>
                  <a:srgbClr val="FCFBFB"/>
                </a:highlight>
              </a:rPr>
              <a:t>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</a:t>
            </a:r>
            <a:r>
              <a:rPr lang="en-US" sz="2200" dirty="0">
                <a:highlight>
                  <a:srgbClr val="ACDFD6"/>
                </a:highlight>
              </a:rPr>
              <a:t>throw away</a:t>
            </a:r>
            <a:r>
              <a:rPr lang="en-US" sz="2200" dirty="0">
                <a:highlight>
                  <a:srgbClr val="FCFBFB"/>
                </a:highlight>
              </a:rPr>
              <a:t> _________ </a:t>
            </a:r>
            <a:r>
              <a:rPr lang="en-US" sz="2200" dirty="0">
                <a:highlight>
                  <a:srgbClr val="ACDFD6"/>
                </a:highlight>
              </a:rPr>
              <a:t>products</a:t>
            </a:r>
            <a:r>
              <a:rPr lang="en-US" sz="2200" dirty="0">
                <a:highlight>
                  <a:srgbClr val="FCFBFB"/>
                </a:highlight>
              </a:rPr>
              <a:t>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</a:t>
            </a:r>
            <a:r>
              <a:rPr lang="en-US" sz="2200" dirty="0">
                <a:highlight>
                  <a:srgbClr val="ACDFD6"/>
                </a:highlight>
              </a:rPr>
              <a:t>carbon dioxide</a:t>
            </a:r>
            <a:r>
              <a:rPr lang="en-US" sz="2200" dirty="0">
                <a:highlight>
                  <a:srgbClr val="FCFBFB"/>
                </a:highlight>
              </a:rPr>
              <a:t> we </a:t>
            </a:r>
            <a:r>
              <a:rPr lang="en-US" sz="2200" dirty="0">
                <a:highlight>
                  <a:srgbClr val="ACDFD6"/>
                </a:highlight>
              </a:rPr>
              <a:t>release</a:t>
            </a:r>
            <a:r>
              <a:rPr lang="en-US" sz="2200" dirty="0">
                <a:highlight>
                  <a:srgbClr val="FCFBFB"/>
                </a:highlight>
              </a:rPr>
              <a:t>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</a:t>
            </a:r>
            <a:r>
              <a:rPr lang="en-US" sz="2200" dirty="0">
                <a:highlight>
                  <a:srgbClr val="ACDFD6"/>
                </a:highlight>
              </a:rPr>
              <a:t>people</a:t>
            </a:r>
            <a:r>
              <a:rPr lang="en-US" sz="2200" dirty="0">
                <a:highlight>
                  <a:srgbClr val="FCFBFB"/>
                </a:highlight>
              </a:rPr>
              <a:t> </a:t>
            </a:r>
            <a:r>
              <a:rPr lang="en-US" sz="2200" dirty="0">
                <a:highlight>
                  <a:srgbClr val="ACDFD6"/>
                </a:highlight>
              </a:rPr>
              <a:t>join</a:t>
            </a:r>
            <a:r>
              <a:rPr lang="en-US" sz="2200" dirty="0">
                <a:highlight>
                  <a:srgbClr val="FCFBFB"/>
                </a:highlight>
              </a:rPr>
              <a:t> our _______________.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3FA7A-E929-B9EA-BECF-E09D52412963}"/>
              </a:ext>
            </a:extLst>
          </p:cNvPr>
          <p:cNvSpPr txBox="1"/>
          <p:nvPr/>
        </p:nvSpPr>
        <p:spPr>
          <a:xfrm>
            <a:off x="938948" y="2192229"/>
            <a:ext cx="130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Pollution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059B-4CB9-E195-5BD4-F31243BA88EA}"/>
              </a:ext>
            </a:extLst>
          </p:cNvPr>
          <p:cNvSpPr txBox="1"/>
          <p:nvPr/>
        </p:nvSpPr>
        <p:spPr>
          <a:xfrm>
            <a:off x="7548403" y="2592339"/>
            <a:ext cx="103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reduce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793C6-0D84-9D1E-15CD-342EBFF64B87}"/>
              </a:ext>
            </a:extLst>
          </p:cNvPr>
          <p:cNvSpPr txBox="1"/>
          <p:nvPr/>
        </p:nvSpPr>
        <p:spPr>
          <a:xfrm>
            <a:off x="3694422" y="3360739"/>
            <a:ext cx="1589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single-use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9C315-91E3-CDA0-E0C7-704D20131D81}"/>
              </a:ext>
            </a:extLst>
          </p:cNvPr>
          <p:cNvSpPr txBox="1"/>
          <p:nvPr/>
        </p:nvSpPr>
        <p:spPr>
          <a:xfrm>
            <a:off x="509364" y="3757481"/>
            <a:ext cx="234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Carbon footprint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ECDD6-8ECF-EEA2-8422-F2FBA82A2B97}"/>
              </a:ext>
            </a:extLst>
          </p:cNvPr>
          <p:cNvSpPr txBox="1"/>
          <p:nvPr/>
        </p:nvSpPr>
        <p:spPr>
          <a:xfrm>
            <a:off x="4860434" y="4464283"/>
            <a:ext cx="328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environment </a:t>
            </a:r>
            <a:r>
              <a:rPr lang="en-US" sz="2000" b="1" dirty="0" err="1">
                <a:solidFill>
                  <a:srgbClr val="C00000"/>
                </a:solidFill>
              </a:rPr>
              <a:t>programme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7" grpId="0"/>
      <p:bldP spid="15" grpId="0"/>
      <p:bldP spid="16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>
            <a:spLocks noGrp="1"/>
          </p:cNvSpPr>
          <p:nvPr>
            <p:ph type="title"/>
          </p:nvPr>
        </p:nvSpPr>
        <p:spPr>
          <a:xfrm>
            <a:off x="1915251" y="2879298"/>
            <a:ext cx="5313498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pic>
        <p:nvPicPr>
          <p:cNvPr id="392" name="Google Shape;3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125" y="510250"/>
            <a:ext cx="2109752" cy="20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2A270E-1C74-433F-AA16-682D59A9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F0A7D772-D30B-46AF-9EDC-BA34B68CF636}"/>
              </a:ext>
            </a:extLst>
          </p:cNvPr>
          <p:cNvSpPr txBox="1">
            <a:spLocks/>
          </p:cNvSpPr>
          <p:nvPr/>
        </p:nvSpPr>
        <p:spPr>
          <a:xfrm>
            <a:off x="419518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habitat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>
                <a:solidFill>
                  <a:schemeClr val="bg2"/>
                </a:solidFill>
                <a:cs typeface="Calibri" panose="020F0502020204030204" pitchFamily="34" charset="0"/>
              </a:rPr>
              <a:t>(n)</a:t>
            </a:r>
            <a:endParaRPr lang="en-US" b="1" dirty="0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147B2-F7B2-496C-BA18-3FDA4E3CC012}"/>
              </a:ext>
            </a:extLst>
          </p:cNvPr>
          <p:cNvSpPr/>
          <p:nvPr/>
        </p:nvSpPr>
        <p:spPr>
          <a:xfrm>
            <a:off x="670740" y="3054309"/>
            <a:ext cx="3672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D148E-38A8-4B1B-9B0D-174980543D3B}"/>
              </a:ext>
            </a:extLst>
          </p:cNvPr>
          <p:cNvSpPr/>
          <p:nvPr/>
        </p:nvSpPr>
        <p:spPr>
          <a:xfrm>
            <a:off x="964545" y="2248585"/>
            <a:ext cx="2833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hæbɪtæt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26" name="Picture 2" descr="Land Habitats | Different Habitat Types | DK Find Out">
            <a:extLst>
              <a:ext uri="{FF2B5EF4-FFF2-40B4-BE49-F238E27FC236}">
                <a16:creationId xmlns:a16="http://schemas.microsoft.com/office/drawing/2014/main" id="{FC94C590-BF1C-41FC-8FD2-75049B9C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12" y="850442"/>
            <a:ext cx="3040211" cy="2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FC117F9-CB08-450C-8DAC-955177B4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6F916CD-422D-4A5E-9102-A9A163399CA3}"/>
              </a:ext>
            </a:extLst>
          </p:cNvPr>
          <p:cNvSpPr txBox="1">
            <a:spLocks/>
          </p:cNvSpPr>
          <p:nvPr/>
        </p:nvSpPr>
        <p:spPr>
          <a:xfrm>
            <a:off x="383569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2"/>
                </a:solidFill>
              </a:rPr>
              <a:t>endangered species (n)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31C8C-03BD-4EF5-9400-10827152FF4D}"/>
              </a:ext>
            </a:extLst>
          </p:cNvPr>
          <p:cNvSpPr/>
          <p:nvPr/>
        </p:nvSpPr>
        <p:spPr>
          <a:xfrm>
            <a:off x="650755" y="3748809"/>
            <a:ext cx="3921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endParaRPr lang="en-US" sz="49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86EC0-F5FF-48C2-A670-354A1236FF4C}"/>
              </a:ext>
            </a:extLst>
          </p:cNvPr>
          <p:cNvSpPr/>
          <p:nvPr/>
        </p:nvSpPr>
        <p:spPr>
          <a:xfrm>
            <a:off x="650755" y="2580295"/>
            <a:ext cx="3415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ɪnˈdeɪndʒəd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spiːʃiːz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7C0F22-33B5-41BB-AD19-1D1160478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4587" b="3509"/>
          <a:stretch/>
        </p:blipFill>
        <p:spPr bwMode="auto">
          <a:xfrm>
            <a:off x="4039728" y="1025484"/>
            <a:ext cx="4898381" cy="27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4BBFE085-5DFB-4BB7-8ABE-3A08AA5A5F83}"/>
              </a:ext>
            </a:extLst>
          </p:cNvPr>
          <p:cNvSpPr txBox="1">
            <a:spLocks/>
          </p:cNvSpPr>
          <p:nvPr/>
        </p:nvSpPr>
        <p:spPr>
          <a:xfrm>
            <a:off x="136700" y="1327166"/>
            <a:ext cx="596479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  <a:highlight>
                  <a:srgbClr val="FCFBFB"/>
                </a:highlight>
              </a:rPr>
              <a:t>carbon footprint (n)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AAB217-25B8-4AEE-B8BC-51B40BBFF8BF}"/>
              </a:ext>
            </a:extLst>
          </p:cNvPr>
          <p:cNvSpPr/>
          <p:nvPr/>
        </p:nvSpPr>
        <p:spPr>
          <a:xfrm>
            <a:off x="1126540" y="3204019"/>
            <a:ext cx="3848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dấu</a:t>
            </a:r>
            <a:r>
              <a:rPr lang="en-US" sz="3600" dirty="0"/>
              <a:t> </a:t>
            </a:r>
            <a:r>
              <a:rPr lang="en-US" sz="3600" dirty="0" err="1"/>
              <a:t>chân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bon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95EEA-CFAC-47CA-9F12-7021244765A5}"/>
              </a:ext>
            </a:extLst>
          </p:cNvPr>
          <p:cNvSpPr/>
          <p:nvPr/>
        </p:nvSpPr>
        <p:spPr>
          <a:xfrm>
            <a:off x="1015575" y="2383881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kɑːbən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fʊtprɪnt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A6CB8DC-6F63-49BE-9424-C585884B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</p:spTree>
    <p:extLst>
      <p:ext uri="{BB962C8B-B14F-4D97-AF65-F5344CB8AC3E}">
        <p14:creationId xmlns:p14="http://schemas.microsoft.com/office/powerpoint/2010/main" val="1060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0AA3BC9D-6027-425D-8FB7-FA892F55EC11}"/>
              </a:ext>
            </a:extLst>
          </p:cNvPr>
          <p:cNvSpPr txBox="1">
            <a:spLocks/>
          </p:cNvSpPr>
          <p:nvPr/>
        </p:nvSpPr>
        <p:spPr>
          <a:xfrm>
            <a:off x="298114" y="1450358"/>
            <a:ext cx="4282350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release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6552F-2B74-4DB4-9B70-9647C01BCB11}"/>
              </a:ext>
            </a:extLst>
          </p:cNvPr>
          <p:cNvSpPr/>
          <p:nvPr/>
        </p:nvSpPr>
        <p:spPr>
          <a:xfrm>
            <a:off x="574382" y="322000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6AD0B-AC2F-4195-9F04-8145BB32D002}"/>
              </a:ext>
            </a:extLst>
          </p:cNvPr>
          <p:cNvSpPr/>
          <p:nvPr/>
        </p:nvSpPr>
        <p:spPr>
          <a:xfrm>
            <a:off x="1325141" y="2457530"/>
            <a:ext cx="1628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rɪˈliːs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234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5CBC6411-5CD3-4720-B745-6CDF0BD55272}"/>
              </a:ext>
            </a:extLst>
          </p:cNvPr>
          <p:cNvSpPr txBox="1">
            <a:spLocks/>
          </p:cNvSpPr>
          <p:nvPr/>
        </p:nvSpPr>
        <p:spPr>
          <a:xfrm>
            <a:off x="365299" y="1566321"/>
            <a:ext cx="4812263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single-use (adj)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4A864-0B22-4634-AB18-C5634AE0AEB1}"/>
              </a:ext>
            </a:extLst>
          </p:cNvPr>
          <p:cNvSpPr/>
          <p:nvPr/>
        </p:nvSpPr>
        <p:spPr>
          <a:xfrm>
            <a:off x="1096223" y="3323683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lần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73CF1-CE93-443F-ACAC-5A0B44137F41}"/>
              </a:ext>
            </a:extLst>
          </p:cNvPr>
          <p:cNvSpPr/>
          <p:nvPr/>
        </p:nvSpPr>
        <p:spPr>
          <a:xfrm>
            <a:off x="1133971" y="2610521"/>
            <a:ext cx="2962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sɪŋɡl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juːs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7555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A09C5-22D3-4B7F-9113-30A675F8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04" b="20798"/>
          <a:stretch/>
        </p:blipFill>
        <p:spPr>
          <a:xfrm>
            <a:off x="3948866" y="1285514"/>
            <a:ext cx="5195134" cy="31274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C56A83-4C14-41C5-8FA0-20C51CD8E5FF}"/>
              </a:ext>
            </a:extLst>
          </p:cNvPr>
          <p:cNvSpPr/>
          <p:nvPr/>
        </p:nvSpPr>
        <p:spPr>
          <a:xfrm>
            <a:off x="4572000" y="4256378"/>
            <a:ext cx="1342117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Ann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9EFCB2-6E22-4768-AB1F-AE21FF8AD936}"/>
              </a:ext>
            </a:extLst>
          </p:cNvPr>
          <p:cNvSpPr/>
          <p:nvPr/>
        </p:nvSpPr>
        <p:spPr>
          <a:xfrm>
            <a:off x="6937918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Nam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2FECA8-4503-48E5-9739-D6A608A25245}"/>
              </a:ext>
            </a:extLst>
          </p:cNvPr>
          <p:cNvSpPr/>
          <p:nvPr/>
        </p:nvSpPr>
        <p:spPr>
          <a:xfrm>
            <a:off x="5580404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Club leader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21ECF8F-5FA3-4CAF-930F-C6A07BDA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A450F5-D8C5-41F9-9D13-833433DBFBC4}"/>
              </a:ext>
            </a:extLst>
          </p:cNvPr>
          <p:cNvSpPr txBox="1"/>
          <p:nvPr/>
        </p:nvSpPr>
        <p:spPr>
          <a:xfrm>
            <a:off x="375862" y="1443471"/>
            <a:ext cx="397998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pic>
        <p:nvPicPr>
          <p:cNvPr id="11" name="Picture 6" descr="Greenclube Beneficios – Greenclube Beneficios">
            <a:extLst>
              <a:ext uri="{FF2B5EF4-FFF2-40B4-BE49-F238E27FC236}">
                <a16:creationId xmlns:a16="http://schemas.microsoft.com/office/drawing/2014/main" id="{810C134F-19FC-4948-AE9E-34C4B8BFA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A7B5BA9-8E21-472A-917E-AB7F3A08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CFCC3-794C-48DA-81D1-EA2BE38D8F0B}"/>
              </a:ext>
            </a:extLst>
          </p:cNvPr>
          <p:cNvSpPr txBox="1"/>
          <p:nvPr/>
        </p:nvSpPr>
        <p:spPr>
          <a:xfrm>
            <a:off x="375862" y="1382595"/>
            <a:ext cx="3979985" cy="314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BDC4E-3F1F-4319-8730-E1B138D93569}"/>
              </a:ext>
            </a:extLst>
          </p:cNvPr>
          <p:cNvSpPr txBox="1"/>
          <p:nvPr/>
        </p:nvSpPr>
        <p:spPr>
          <a:xfrm>
            <a:off x="4593429" y="1328216"/>
            <a:ext cx="4238777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i="1" dirty="0"/>
              <a:t>Club leader</a:t>
            </a:r>
            <a:r>
              <a:rPr lang="en-US" sz="1800" dirty="0"/>
              <a:t>: Hello. Welcome back. Today we’re discussing environmental problems and environmental protection. </a:t>
            </a:r>
            <a:r>
              <a:rPr lang="en-US" sz="1800" b="1" dirty="0"/>
              <a:t>What are our serious environmental problems now</a:t>
            </a:r>
            <a:r>
              <a:rPr lang="en-US" sz="1800" dirty="0"/>
              <a:t>?</a:t>
            </a:r>
            <a:br>
              <a:rPr lang="en-US" sz="1800" dirty="0"/>
            </a:br>
            <a:r>
              <a:rPr lang="en-US" sz="1800" i="1" dirty="0"/>
              <a:t>Nam</a:t>
            </a:r>
            <a:r>
              <a:rPr lang="en-US" sz="1800" dirty="0"/>
              <a:t>: </a:t>
            </a:r>
            <a:r>
              <a:rPr lang="en-US" sz="1800" dirty="0">
                <a:highlight>
                  <a:srgbClr val="40A9D0"/>
                </a:highlight>
              </a:rPr>
              <a:t>Pollution</a:t>
            </a:r>
            <a:r>
              <a:rPr lang="en-US" sz="1800" dirty="0"/>
              <a:t> and </a:t>
            </a:r>
            <a:r>
              <a:rPr lang="en-US" sz="1800" dirty="0">
                <a:highlight>
                  <a:srgbClr val="40A9D0"/>
                </a:highlight>
              </a:rPr>
              <a:t>habitat loss</a:t>
            </a:r>
            <a:r>
              <a:rPr lang="en-US" sz="1800" dirty="0"/>
              <a:t>, I think.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I agree. The air and water quality are getting worse and worse.</a:t>
            </a:r>
            <a:br>
              <a:rPr lang="en-US" sz="1800" dirty="0"/>
            </a:br>
            <a:r>
              <a:rPr lang="en-US" sz="1800" i="1" dirty="0"/>
              <a:t>Club leader</a:t>
            </a:r>
            <a:r>
              <a:rPr lang="en-US" sz="1800" dirty="0"/>
              <a:t>: Any others?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Yes, I can think of some like </a:t>
            </a:r>
            <a:r>
              <a:rPr lang="en-US" sz="1800" dirty="0">
                <a:highlight>
                  <a:srgbClr val="40A9D0"/>
                </a:highlight>
              </a:rPr>
              <a:t>global warming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40A9D0"/>
                </a:highlight>
              </a:rPr>
              <a:t>endangered species loss</a:t>
            </a:r>
            <a:r>
              <a:rPr lang="en-US" sz="1800" dirty="0"/>
              <a:t>, …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9DE30D-35A8-4FB9-9109-4892AE3DC033}"/>
              </a:ext>
            </a:extLst>
          </p:cNvPr>
          <p:cNvSpPr/>
          <p:nvPr/>
        </p:nvSpPr>
        <p:spPr>
          <a:xfrm>
            <a:off x="388474" y="2622162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7564E8-95C0-4A86-B3AF-36287CFA316D}"/>
              </a:ext>
            </a:extLst>
          </p:cNvPr>
          <p:cNvSpPr/>
          <p:nvPr/>
        </p:nvSpPr>
        <p:spPr>
          <a:xfrm>
            <a:off x="388474" y="3376547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59E264-262D-4C5B-90FE-8779E7517E6D}"/>
              </a:ext>
            </a:extLst>
          </p:cNvPr>
          <p:cNvSpPr/>
          <p:nvPr/>
        </p:nvSpPr>
        <p:spPr>
          <a:xfrm>
            <a:off x="388474" y="3746938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D2D264-3839-44F5-ACA9-6820AB2580DD}"/>
              </a:ext>
            </a:extLst>
          </p:cNvPr>
          <p:cNvSpPr/>
          <p:nvPr/>
        </p:nvSpPr>
        <p:spPr>
          <a:xfrm>
            <a:off x="388474" y="4117329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" name="Picture 6" descr="Greenclube Beneficios – Greenclube Beneficios">
            <a:extLst>
              <a:ext uri="{FF2B5EF4-FFF2-40B4-BE49-F238E27FC236}">
                <a16:creationId xmlns:a16="http://schemas.microsoft.com/office/drawing/2014/main" id="{441F1E0B-11A0-A146-B54D-49C4988A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Nature Conservation Social Media Strategy by Slidesgo">
  <a:themeElements>
    <a:clrScheme name="Simple Light">
      <a:dk1>
        <a:srgbClr val="152A44"/>
      </a:dk1>
      <a:lt1>
        <a:srgbClr val="FCFBFB"/>
      </a:lt1>
      <a:dk2>
        <a:srgbClr val="438C80"/>
      </a:dk2>
      <a:lt2>
        <a:srgbClr val="D2F2CB"/>
      </a:lt2>
      <a:accent1>
        <a:srgbClr val="74CABA"/>
      </a:accent1>
      <a:accent2>
        <a:srgbClr val="89CAE2"/>
      </a:accent2>
      <a:accent3>
        <a:srgbClr val="397DB7"/>
      </a:accent3>
      <a:accent4>
        <a:srgbClr val="FFFFFF"/>
      </a:accent4>
      <a:accent5>
        <a:srgbClr val="FFFFFF"/>
      </a:accent5>
      <a:accent6>
        <a:srgbClr val="FFFFFF"/>
      </a:accent6>
      <a:hlink>
        <a:srgbClr val="152A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12581</TotalTime>
  <Words>550</Words>
  <Application>Microsoft Office PowerPoint</Application>
  <PresentationFormat>On-screen Show (16:9)</PresentationFormat>
  <Paragraphs>75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Open Sans</vt:lpstr>
      <vt:lpstr>Arial</vt:lpstr>
      <vt:lpstr>Della Respira</vt:lpstr>
      <vt:lpstr>Calibri</vt:lpstr>
      <vt:lpstr>Nature Conservation Social Media Strategy by Slidesgo</vt:lpstr>
      <vt:lpstr>UNIT 7 ENVIRONMENTAL PROTECTION</vt:lpstr>
      <vt:lpstr>Vocabulary</vt:lpstr>
      <vt:lpstr>Extra vocabulary</vt:lpstr>
      <vt:lpstr>Extra vocabulary</vt:lpstr>
      <vt:lpstr>Extra vocabulary</vt:lpstr>
      <vt:lpstr>Extra vocabulary</vt:lpstr>
      <vt:lpstr>Extra vocabulary</vt:lpstr>
      <vt:lpstr>Ex 1 Listen and choose the correct answers.</vt:lpstr>
      <vt:lpstr>Ex 1 Listen and choose the correct answers.</vt:lpstr>
      <vt:lpstr>Ex 1 Listen and match the two halves in the two columns.</vt:lpstr>
      <vt:lpstr>Ex 3 Complete each sentence with one word or phrase from the box.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Conservation Social Media Strategy</dc:title>
  <cp:lastModifiedBy>Hang Nguyen Thu</cp:lastModifiedBy>
  <cp:revision>48</cp:revision>
  <dcterms:modified xsi:type="dcterms:W3CDTF">2025-03-16T13:34:11Z</dcterms:modified>
</cp:coreProperties>
</file>