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x="18288000" cy="10287000"/>
  <p:notesSz cx="6858000" cy="9144000"/>
  <p:embeddedFontLst>
    <p:embeddedFont>
      <p:font typeface="Fraunces Bold" charset="1" panose="00000000000000000000"/>
      <p:regular r:id="rId66"/>
    </p:embeddedFont>
    <p:embeddedFont>
      <p:font typeface="Roboto Condensed" charset="1" panose="02000000000000000000"/>
      <p:regular r:id="rId67"/>
    </p:embeddedFont>
    <p:embeddedFont>
      <p:font typeface="#9Slide07 Crocante" charset="1" panose="02000000000000000000"/>
      <p:regular r:id="rId68"/>
    </p:embeddedFont>
    <p:embeddedFont>
      <p:font typeface="Roboto Condensed Italics" charset="1" panose="02000000000000000000"/>
      <p:regular r:id="rId69"/>
    </p:embeddedFont>
    <p:embeddedFont>
      <p:font typeface="#9Slide07 SVNUT Triumph Press" charset="1" panose="00000500000000000000"/>
      <p:regular r:id="rId70"/>
    </p:embeddedFont>
    <p:embeddedFont>
      <p:font typeface="Roboto Condensed Bold" charset="1" panose="02000000000000000000"/>
      <p:regular r:id="rId71"/>
    </p:embeddedFont>
    <p:embeddedFont>
      <p:font typeface="Arimo Bold" charset="1" panose="020B0704020202020204"/>
      <p:regular r:id="rId72"/>
    </p:embeddedFont>
    <p:embeddedFont>
      <p:font typeface="Fraunces" charset="1" panose="00000000000000000000"/>
      <p:regular r:id="rId73"/>
    </p:embeddedFont>
    <p:embeddedFont>
      <p:font typeface="#9Slide05 VL Fadilla" charset="1" panose="00000000000000000000"/>
      <p:regular r:id="rId78"/>
    </p:embeddedFont>
    <p:embeddedFont>
      <p:font typeface="Arimo" charset="1" panose="020B0604020202020204"/>
      <p:regular r:id="rId79"/>
    </p:embeddedFont>
    <p:embeddedFont>
      <p:font typeface="Fraunces Italics" charset="1" panose="00000000000000000000"/>
      <p:regular r:id="rId80"/>
    </p:embeddedFont>
    <p:embeddedFont>
      <p:font typeface="Roboto Condensed Bold Italics" charset="1" panose="02000000000000000000"/>
      <p:regular r:id="rId81"/>
    </p:embeddedFont>
    <p:embeddedFont>
      <p:font typeface="#9Slide05 Aphrodite Pro" charset="1" panose="02000000000000000000"/>
      <p:regular r:id="rId82"/>
    </p:embeddedFont>
    <p:embeddedFont>
      <p:font typeface="#9Slide05 Fourth Light" charset="1" panose="0000040000000000000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notesMasters/notesMaster1.xml" Type="http://schemas.openxmlformats.org/officeDocument/2006/relationships/notesMaster"/><Relationship Id="rId75" Target="theme/theme2.xml" Type="http://schemas.openxmlformats.org/officeDocument/2006/relationships/theme"/><Relationship Id="rId76" Target="notesSlides/notesSlide1.xml" Type="http://schemas.openxmlformats.org/officeDocument/2006/relationships/notesSlide"/><Relationship Id="rId77" Target="notesSlides/notesSlide2.xml" Type="http://schemas.openxmlformats.org/officeDocument/2006/relationships/notesSlide"/><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notesSlides/notesSlide3.xml" Type="http://schemas.openxmlformats.org/officeDocument/2006/relationships/notesSlide"/><Relationship Id="rId84" Target="fonts/font84.fntdata" Type="http://schemas.openxmlformats.org/officeDocument/2006/relationships/font"/><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Kết thúc bi thảm của số phận nhân vật bi kịch thường có ý nghĩa thức tỉnh, dự báo một cái gì đó tốt đẹp hơn sẽ nảy sinh trong cuộc sống và trong mỗi con người. (Từ điển thuật ngữ văn học)</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thể hiện sự căng thẳng, giằng xé nội tâm.</a:t>
            </a:r>
          </a:p>
          <a:p>
            <a:r>
              <a:rPr lang="en-US"/>
              <a:t>- có tính hùng biện, triết lí hoặc tính chất mỹ lệ, trau chuốt.</a:t>
            </a:r>
          </a:p>
          <a:p>
            <a:r>
              <a:rPr lang="en-US"/>
              <a:t>- gồm đối thoại, độc thoại, bàng thoại.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Ham-lét được coi là một vở bi kịch với những ý nghĩa tâm lí lịch sử sâu sắc nhất mà Shakespeare từng sáng tác.</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40.png" Type="http://schemas.openxmlformats.org/officeDocument/2006/relationships/image"/><Relationship Id="rId4" Target="../media/image41.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0.png" Type="http://schemas.openxmlformats.org/officeDocument/2006/relationships/image"/><Relationship Id="rId4" Target="../media/image41.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gif" Type="http://schemas.openxmlformats.org/officeDocument/2006/relationships/image"/><Relationship Id="rId3" Target="../media/image53.png" Type="http://schemas.openxmlformats.org/officeDocument/2006/relationships/image"/><Relationship Id="rId4" Target="../media/image5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69.png" Type="http://schemas.openxmlformats.org/officeDocument/2006/relationships/image"/><Relationship Id="rId9" Target="../media/image7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10.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 Id="rId3" Target="../media/image78.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79.png" Type="http://schemas.openxmlformats.org/officeDocument/2006/relationships/image"/><Relationship Id="rId9" Target="../media/image8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81.png" Type="http://schemas.openxmlformats.org/officeDocument/2006/relationships/image"/><Relationship Id="rId7" Target="../media/image8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81.png" Type="http://schemas.openxmlformats.org/officeDocument/2006/relationships/image"/><Relationship Id="rId7" Target="../media/image8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1.png" Type="http://schemas.openxmlformats.org/officeDocument/2006/relationships/image"/><Relationship Id="rId4" Target="../media/image72.svg" Type="http://schemas.openxmlformats.org/officeDocument/2006/relationships/image"/><Relationship Id="rId5" Target="../media/image73.png" Type="http://schemas.openxmlformats.org/officeDocument/2006/relationships/image"/><Relationship Id="rId6" Target="../media/image74.svg" Type="http://schemas.openxmlformats.org/officeDocument/2006/relationships/image"/><Relationship Id="rId7" Target="../media/image82.png" Type="http://schemas.openxmlformats.org/officeDocument/2006/relationships/image"/><Relationship Id="rId8" Target="../media/image8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86.png" Type="http://schemas.openxmlformats.org/officeDocument/2006/relationships/image"/><Relationship Id="rId7" Target="../media/image8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 Id="rId3" Target="../media/image89.svg" Type="http://schemas.openxmlformats.org/officeDocument/2006/relationships/image"/><Relationship Id="rId4" Target="../media/image90.png" Type="http://schemas.openxmlformats.org/officeDocument/2006/relationships/image"/><Relationship Id="rId5" Target="../media/image91.svg" Type="http://schemas.openxmlformats.org/officeDocument/2006/relationships/image"/><Relationship Id="rId6" Target="../media/image92.png" Type="http://schemas.openxmlformats.org/officeDocument/2006/relationships/image"/><Relationship Id="rId7" Target="../media/image9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png" Type="http://schemas.openxmlformats.org/officeDocument/2006/relationships/image"/><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94.png" Type="http://schemas.openxmlformats.org/officeDocument/2006/relationships/image"/><Relationship Id="rId7" Target="../media/image95.svg" Type="http://schemas.openxmlformats.org/officeDocument/2006/relationships/image"/><Relationship Id="rId8" Target="../media/image96.png" Type="http://schemas.openxmlformats.org/officeDocument/2006/relationships/image"/><Relationship Id="rId9" Target="../media/image9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01.png" Type="http://schemas.openxmlformats.org/officeDocument/2006/relationships/image"/><Relationship Id="rId9" Target="../media/image102.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svg" Type="http://schemas.openxmlformats.org/officeDocument/2006/relationships/image"/><Relationship Id="rId2" Target="../media/image71.png" Type="http://schemas.openxmlformats.org/officeDocument/2006/relationships/image"/><Relationship Id="rId3" Target="../media/image72.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05.png" Type="http://schemas.openxmlformats.org/officeDocument/2006/relationships/image"/><Relationship Id="rId9" Target="../media/image5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106.png" Type="http://schemas.openxmlformats.org/officeDocument/2006/relationships/image"/><Relationship Id="rId5" Target="../media/image10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2.svg" Type="http://schemas.openxmlformats.org/officeDocument/2006/relationships/image"/><Relationship Id="rId11" Target="../media/image113.png" Type="http://schemas.openxmlformats.org/officeDocument/2006/relationships/image"/><Relationship Id="rId12" Target="../media/image114.svg" Type="http://schemas.openxmlformats.org/officeDocument/2006/relationships/image"/><Relationship Id="rId13" Target="../media/image115.png" Type="http://schemas.openxmlformats.org/officeDocument/2006/relationships/image"/><Relationship Id="rId14" Target="../media/image116.sv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106.png" Type="http://schemas.openxmlformats.org/officeDocument/2006/relationships/image"/><Relationship Id="rId5" Target="../media/image107.svg" Type="http://schemas.openxmlformats.org/officeDocument/2006/relationships/image"/><Relationship Id="rId6" Target="../media/image108.png" Type="http://schemas.openxmlformats.org/officeDocument/2006/relationships/image"/><Relationship Id="rId7" Target="../media/image109.svg" Type="http://schemas.openxmlformats.org/officeDocument/2006/relationships/image"/><Relationship Id="rId8" Target="../media/image110.png" Type="http://schemas.openxmlformats.org/officeDocument/2006/relationships/image"/><Relationship Id="rId9" Target="../media/image11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106.png" Type="http://schemas.openxmlformats.org/officeDocument/2006/relationships/image"/><Relationship Id="rId5" Target="../media/image107.svg" Type="http://schemas.openxmlformats.org/officeDocument/2006/relationships/image"/><Relationship Id="rId6" Target="../media/image117.png" Type="http://schemas.openxmlformats.org/officeDocument/2006/relationships/image"/><Relationship Id="rId7" Target="../media/image118.svg" Type="http://schemas.openxmlformats.org/officeDocument/2006/relationships/image"/><Relationship Id="rId8" Target="../media/image119.png" Type="http://schemas.openxmlformats.org/officeDocument/2006/relationships/image"/><Relationship Id="rId9" Target="../media/image120.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106.png" Type="http://schemas.openxmlformats.org/officeDocument/2006/relationships/image"/><Relationship Id="rId5" Target="../media/image107.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106.png" Type="http://schemas.openxmlformats.org/officeDocument/2006/relationships/image"/><Relationship Id="rId5" Target="../media/image107.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3.png" Type="http://schemas.openxmlformats.org/officeDocument/2006/relationships/image"/><Relationship Id="rId9" Target="../media/image12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5.png" Type="http://schemas.openxmlformats.org/officeDocument/2006/relationships/image"/><Relationship Id="rId11" Target="../media/image126.sv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106.png" Type="http://schemas.openxmlformats.org/officeDocument/2006/relationships/image"/><Relationship Id="rId5" Target="../media/image107.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3.png" Type="http://schemas.openxmlformats.org/officeDocument/2006/relationships/image"/><Relationship Id="rId9" Target="../media/image124.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127.png" Type="http://schemas.openxmlformats.org/officeDocument/2006/relationships/image"/><Relationship Id="rId7" Target="../media/image128.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29.png" Type="http://schemas.openxmlformats.org/officeDocument/2006/relationships/image"/><Relationship Id="rId9" Target="../media/image130.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125.png" Type="http://schemas.openxmlformats.org/officeDocument/2006/relationships/image"/><Relationship Id="rId5" Target="../media/image126.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1.png" Type="http://schemas.openxmlformats.org/officeDocument/2006/relationships/image"/><Relationship Id="rId3" Target="../media/image132.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79.png" Type="http://schemas.openxmlformats.org/officeDocument/2006/relationships/image"/><Relationship Id="rId9" Target="../media/image80.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3.png" Type="http://schemas.openxmlformats.org/officeDocument/2006/relationships/image"/><Relationship Id="rId3" Target="../media/image134.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79.png" Type="http://schemas.openxmlformats.org/officeDocument/2006/relationships/image"/><Relationship Id="rId9" Target="../media/image80.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5.png" Type="http://schemas.openxmlformats.org/officeDocument/2006/relationships/image"/><Relationship Id="rId3" Target="../media/image136.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37.png" Type="http://schemas.openxmlformats.org/officeDocument/2006/relationships/image"/><Relationship Id="rId7" Target="../media/image138.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5.png" Type="http://schemas.openxmlformats.org/officeDocument/2006/relationships/image"/><Relationship Id="rId3" Target="../media/image136.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37.png" Type="http://schemas.openxmlformats.org/officeDocument/2006/relationships/image"/><Relationship Id="rId7" Target="../media/image138.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5.png" Type="http://schemas.openxmlformats.org/officeDocument/2006/relationships/image"/><Relationship Id="rId3" Target="../media/image136.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37.png" Type="http://schemas.openxmlformats.org/officeDocument/2006/relationships/image"/><Relationship Id="rId7" Target="../media/image138.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9.png" Type="http://schemas.openxmlformats.org/officeDocument/2006/relationships/image"/><Relationship Id="rId3" Target="../media/image140.svg" Type="http://schemas.openxmlformats.org/officeDocument/2006/relationships/image"/><Relationship Id="rId4" Target="../media/image141.png" Type="http://schemas.openxmlformats.org/officeDocument/2006/relationships/image"/><Relationship Id="rId5" Target="../media/image142.svg" Type="http://schemas.openxmlformats.org/officeDocument/2006/relationships/image"/><Relationship Id="rId6" Target="../media/image143.png" Type="http://schemas.openxmlformats.org/officeDocument/2006/relationships/image"/><Relationship Id="rId7" Target="../media/image144.svg" Type="http://schemas.openxmlformats.org/officeDocument/2006/relationships/image"/><Relationship Id="rId8" Target="../media/image145.png" Type="http://schemas.openxmlformats.org/officeDocument/2006/relationships/image"/><Relationship Id="rId9" Target="../media/image14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 Id="rId6" Target="../media/image69.png" Type="http://schemas.openxmlformats.org/officeDocument/2006/relationships/image"/><Relationship Id="rId7" Target="../media/image70.svg" Type="http://schemas.openxmlformats.org/officeDocument/2006/relationships/image"/><Relationship Id="rId8" Target="../media/image151.png" Type="http://schemas.openxmlformats.org/officeDocument/2006/relationships/image"/><Relationship Id="rId9" Target="../media/image152.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 Id="rId6" Target="../media/image151.png" Type="http://schemas.openxmlformats.org/officeDocument/2006/relationships/image"/><Relationship Id="rId7" Target="../media/image152.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 Id="rId6" Target="../media/image151.png" Type="http://schemas.openxmlformats.org/officeDocument/2006/relationships/image"/><Relationship Id="rId7" Target="../media/image152.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 Id="rId6" Target="../media/image151.png" Type="http://schemas.openxmlformats.org/officeDocument/2006/relationships/image"/><Relationship Id="rId7" Target="../media/image152.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sv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 Id="rId6" Target="../media/image151.png" Type="http://schemas.openxmlformats.org/officeDocument/2006/relationships/image"/><Relationship Id="rId7" Target="../media/image152.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3.png" Type="http://schemas.openxmlformats.org/officeDocument/2006/relationships/image"/><Relationship Id="rId3" Target="../media/image154.svg" Type="http://schemas.openxmlformats.org/officeDocument/2006/relationships/image"/><Relationship Id="rId4" Target="../media/image155.png" Type="http://schemas.openxmlformats.org/officeDocument/2006/relationships/image"/><Relationship Id="rId5" Target="../media/image156.svg" Type="http://schemas.openxmlformats.org/officeDocument/2006/relationships/image"/><Relationship Id="rId6" Target="../media/image157.png" Type="http://schemas.openxmlformats.org/officeDocument/2006/relationships/image"/><Relationship Id="rId7" Target="../media/image158.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1.png" Type="http://schemas.openxmlformats.org/officeDocument/2006/relationships/image"/><Relationship Id="rId3" Target="../media/image142.svg" Type="http://schemas.openxmlformats.org/officeDocument/2006/relationships/image"/><Relationship Id="rId4" Target="../media/image159.png" Type="http://schemas.openxmlformats.org/officeDocument/2006/relationships/image"/><Relationship Id="rId5" Target="../media/image160.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5.png" Type="http://schemas.openxmlformats.org/officeDocument/2006/relationships/image"/><Relationship Id="rId11" Target="../media/image166.svg" Type="http://schemas.openxmlformats.org/officeDocument/2006/relationships/image"/><Relationship Id="rId12" Target="../media/image153.png" Type="http://schemas.openxmlformats.org/officeDocument/2006/relationships/image"/><Relationship Id="rId13" Target="../media/image154.svg" Type="http://schemas.openxmlformats.org/officeDocument/2006/relationships/image"/><Relationship Id="rId14" Target="../media/image167.png" Type="http://schemas.openxmlformats.org/officeDocument/2006/relationships/image"/><Relationship Id="rId15" Target="../media/image168.svg" Type="http://schemas.openxmlformats.org/officeDocument/2006/relationships/image"/><Relationship Id="rId2" Target="../media/image147.png" Type="http://schemas.openxmlformats.org/officeDocument/2006/relationships/image"/><Relationship Id="rId3" Target="../media/image148.svg" Type="http://schemas.openxmlformats.org/officeDocument/2006/relationships/image"/><Relationship Id="rId4" Target="../media/image149.png" Type="http://schemas.openxmlformats.org/officeDocument/2006/relationships/image"/><Relationship Id="rId5" Target="../media/image150.svg" Type="http://schemas.openxmlformats.org/officeDocument/2006/relationships/image"/><Relationship Id="rId6" Target="../media/image161.png" Type="http://schemas.openxmlformats.org/officeDocument/2006/relationships/image"/><Relationship Id="rId7" Target="../media/image162.svg" Type="http://schemas.openxmlformats.org/officeDocument/2006/relationships/image"/><Relationship Id="rId8" Target="../media/image163.png" Type="http://schemas.openxmlformats.org/officeDocument/2006/relationships/image"/><Relationship Id="rId9" Target="../media/image164.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9.png" Type="http://schemas.openxmlformats.org/officeDocument/2006/relationships/image"/><Relationship Id="rId3" Target="../media/image170.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171.png" Type="http://schemas.openxmlformats.org/officeDocument/2006/relationships/image"/><Relationship Id="rId5" Target="../media/image17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173.png" Type="http://schemas.openxmlformats.org/officeDocument/2006/relationships/image"/><Relationship Id="rId5" Target="../media/image174.svg" Type="http://schemas.openxmlformats.org/officeDocument/2006/relationships/image"/><Relationship Id="rId6" Target="../media/image17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Freeform 2" id="2"/>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3" id="3"/>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4" id="4"/>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5" id="5"/>
          <p:cNvSpPr/>
          <p:nvPr/>
        </p:nvSpPr>
        <p:spPr>
          <a:xfrm flipH="false" flipV="false" rot="-5339185">
            <a:off x="9474990" y="5241631"/>
            <a:ext cx="1193495" cy="655337"/>
          </a:xfrm>
          <a:custGeom>
            <a:avLst/>
            <a:gdLst/>
            <a:ahLst/>
            <a:cxnLst/>
            <a:rect r="r" b="b" t="t" l="l"/>
            <a:pathLst>
              <a:path h="655337" w="1193495">
                <a:moveTo>
                  <a:pt x="0" y="0"/>
                </a:moveTo>
                <a:lnTo>
                  <a:pt x="1193495" y="0"/>
                </a:lnTo>
                <a:lnTo>
                  <a:pt x="1193495" y="655337"/>
                </a:lnTo>
                <a:lnTo>
                  <a:pt x="0" y="655337"/>
                </a:lnTo>
                <a:lnTo>
                  <a:pt x="0" y="0"/>
                </a:lnTo>
                <a:close/>
              </a:path>
            </a:pathLst>
          </a:custGeom>
          <a:blipFill>
            <a:blip r:embed="rId4">
              <a:extLst>
                <a:ext uri="{96DAC541-7B7A-43D3-8B79-37D633B846F1}">
                  <asvg:svgBlip xmlns:asvg="http://schemas.microsoft.com/office/drawing/2016/SVG/main" r:embed="rId5"/>
                </a:ext>
              </a:extLst>
            </a:blip>
            <a:stretch>
              <a:fillRect l="-134" t="0" r="-134" b="0"/>
            </a:stretch>
          </a:blipFill>
        </p:spPr>
      </p:sp>
      <p:sp>
        <p:nvSpPr>
          <p:cNvPr name="Freeform 6" id="6"/>
          <p:cNvSpPr/>
          <p:nvPr/>
        </p:nvSpPr>
        <p:spPr>
          <a:xfrm flipH="false" flipV="false" rot="0">
            <a:off x="2189669" y="4638824"/>
            <a:ext cx="6645149" cy="1716770"/>
          </a:xfrm>
          <a:custGeom>
            <a:avLst/>
            <a:gdLst/>
            <a:ahLst/>
            <a:cxnLst/>
            <a:rect r="r" b="b" t="t" l="l"/>
            <a:pathLst>
              <a:path h="1716770" w="6645149">
                <a:moveTo>
                  <a:pt x="0" y="0"/>
                </a:moveTo>
                <a:lnTo>
                  <a:pt x="6645149" y="0"/>
                </a:lnTo>
                <a:lnTo>
                  <a:pt x="6645149" y="1716770"/>
                </a:lnTo>
                <a:lnTo>
                  <a:pt x="0" y="1716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2237294" y="6565947"/>
            <a:ext cx="6645149" cy="1716770"/>
          </a:xfrm>
          <a:custGeom>
            <a:avLst/>
            <a:gdLst/>
            <a:ahLst/>
            <a:cxnLst/>
            <a:rect r="r" b="b" t="t" l="l"/>
            <a:pathLst>
              <a:path h="1716770" w="6645149">
                <a:moveTo>
                  <a:pt x="0" y="0"/>
                </a:moveTo>
                <a:lnTo>
                  <a:pt x="6645149" y="0"/>
                </a:lnTo>
                <a:lnTo>
                  <a:pt x="6645149" y="1716770"/>
                </a:lnTo>
                <a:lnTo>
                  <a:pt x="0" y="1716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0583229" y="4600724"/>
            <a:ext cx="6645149" cy="1716770"/>
          </a:xfrm>
          <a:custGeom>
            <a:avLst/>
            <a:gdLst/>
            <a:ahLst/>
            <a:cxnLst/>
            <a:rect r="r" b="b" t="t" l="l"/>
            <a:pathLst>
              <a:path h="1716770" w="6645149">
                <a:moveTo>
                  <a:pt x="0" y="0"/>
                </a:moveTo>
                <a:lnTo>
                  <a:pt x="6645149" y="0"/>
                </a:lnTo>
                <a:lnTo>
                  <a:pt x="6645149" y="1716770"/>
                </a:lnTo>
                <a:lnTo>
                  <a:pt x="0" y="1716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0614151" y="6638819"/>
            <a:ext cx="6645149" cy="1716770"/>
          </a:xfrm>
          <a:custGeom>
            <a:avLst/>
            <a:gdLst/>
            <a:ahLst/>
            <a:cxnLst/>
            <a:rect r="r" b="b" t="t" l="l"/>
            <a:pathLst>
              <a:path h="1716770" w="6645149">
                <a:moveTo>
                  <a:pt x="0" y="0"/>
                </a:moveTo>
                <a:lnTo>
                  <a:pt x="6645149" y="0"/>
                </a:lnTo>
                <a:lnTo>
                  <a:pt x="6645149" y="1716770"/>
                </a:lnTo>
                <a:lnTo>
                  <a:pt x="0" y="1716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0" id="10"/>
          <p:cNvGrpSpPr/>
          <p:nvPr/>
        </p:nvGrpSpPr>
        <p:grpSpPr>
          <a:xfrm rot="0">
            <a:off x="16449788" y="7514745"/>
            <a:ext cx="2232580" cy="3053101"/>
            <a:chOff x="0" y="0"/>
            <a:chExt cx="2976773" cy="4070801"/>
          </a:xfrm>
        </p:grpSpPr>
        <p:sp>
          <p:nvSpPr>
            <p:cNvPr name="Freeform 11" id="11"/>
            <p:cNvSpPr/>
            <p:nvPr/>
          </p:nvSpPr>
          <p:spPr>
            <a:xfrm flipH="false" flipV="false" rot="0">
              <a:off x="0" y="0"/>
              <a:ext cx="2976753" cy="4070858"/>
            </a:xfrm>
            <a:custGeom>
              <a:avLst/>
              <a:gdLst/>
              <a:ahLst/>
              <a:cxnLst/>
              <a:rect r="r" b="b" t="t" l="l"/>
              <a:pathLst>
                <a:path h="4070858" w="2976753">
                  <a:moveTo>
                    <a:pt x="0" y="0"/>
                  </a:moveTo>
                  <a:lnTo>
                    <a:pt x="2976753" y="0"/>
                  </a:lnTo>
                  <a:lnTo>
                    <a:pt x="2976753" y="4070858"/>
                  </a:lnTo>
                  <a:lnTo>
                    <a:pt x="0" y="4070858"/>
                  </a:lnTo>
                  <a:lnTo>
                    <a:pt x="0" y="0"/>
                  </a:lnTo>
                  <a:close/>
                </a:path>
              </a:pathLst>
            </a:custGeom>
            <a:blipFill>
              <a:blip r:embed="rId8"/>
              <a:stretch>
                <a:fillRect l="0" t="-40" r="0" b="-39"/>
              </a:stretch>
            </a:blipFill>
          </p:spPr>
        </p:sp>
      </p:grpSp>
      <p:sp>
        <p:nvSpPr>
          <p:cNvPr name="Freeform 12" id="12"/>
          <p:cNvSpPr/>
          <p:nvPr/>
        </p:nvSpPr>
        <p:spPr>
          <a:xfrm flipH="false" flipV="false" rot="-1375918">
            <a:off x="-2597059" y="4828348"/>
            <a:ext cx="8554208" cy="8425895"/>
          </a:xfrm>
          <a:custGeom>
            <a:avLst/>
            <a:gdLst/>
            <a:ahLst/>
            <a:cxnLst/>
            <a:rect r="r" b="b" t="t" l="l"/>
            <a:pathLst>
              <a:path h="8425895" w="8554208">
                <a:moveTo>
                  <a:pt x="0" y="0"/>
                </a:moveTo>
                <a:lnTo>
                  <a:pt x="8554208" y="0"/>
                </a:lnTo>
                <a:lnTo>
                  <a:pt x="8554208" y="8425895"/>
                </a:lnTo>
                <a:lnTo>
                  <a:pt x="0" y="8425895"/>
                </a:lnTo>
                <a:lnTo>
                  <a:pt x="0" y="0"/>
                </a:lnTo>
                <a:close/>
              </a:path>
            </a:pathLst>
          </a:custGeom>
          <a:blipFill>
            <a:blip r:embed="rId9">
              <a:extLst>
                <a:ext uri="{96DAC541-7B7A-43D3-8B79-37D633B846F1}">
                  <asvg:svgBlip xmlns:asvg="http://schemas.microsoft.com/office/drawing/2016/SVG/main" r:embed="rId10"/>
                </a:ext>
              </a:extLst>
            </a:blip>
            <a:stretch>
              <a:fillRect l="0" t="-27" r="0" b="-27"/>
            </a:stretch>
          </a:blipFill>
        </p:spPr>
      </p:sp>
      <p:sp>
        <p:nvSpPr>
          <p:cNvPr name="TextBox 13" id="13"/>
          <p:cNvSpPr txBox="true"/>
          <p:nvPr/>
        </p:nvSpPr>
        <p:spPr>
          <a:xfrm rot="0">
            <a:off x="385752" y="1991389"/>
            <a:ext cx="6272497" cy="691032"/>
          </a:xfrm>
          <a:prstGeom prst="rect">
            <a:avLst/>
          </a:prstGeom>
        </p:spPr>
        <p:txBody>
          <a:bodyPr anchor="t" rtlCol="false" tIns="0" lIns="0" bIns="0" rIns="0">
            <a:spAutoFit/>
          </a:bodyPr>
          <a:lstStyle/>
          <a:p>
            <a:pPr algn="ctr">
              <a:lnSpc>
                <a:spcPts val="4973"/>
              </a:lnSpc>
            </a:pPr>
            <a:r>
              <a:rPr lang="en-US" sz="5991" b="true">
                <a:solidFill>
                  <a:srgbClr val="5F1A1F"/>
                </a:solidFill>
                <a:latin typeface="Fraunces Bold"/>
                <a:ea typeface="Fraunces Bold"/>
                <a:cs typeface="Fraunces Bold"/>
                <a:sym typeface="Fraunces Bold"/>
              </a:rPr>
              <a:t>KHỞI ĐỘNG</a:t>
            </a:r>
          </a:p>
        </p:txBody>
      </p:sp>
      <p:sp>
        <p:nvSpPr>
          <p:cNvPr name="TextBox 14" id="14"/>
          <p:cNvSpPr txBox="true"/>
          <p:nvPr/>
        </p:nvSpPr>
        <p:spPr>
          <a:xfrm rot="0">
            <a:off x="2456767" y="4923822"/>
            <a:ext cx="6425675" cy="1320800"/>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HS nhận PHT khởi động: có các từ khóa ẩn trong ma trận chữ</a:t>
            </a:r>
          </a:p>
        </p:txBody>
      </p:sp>
      <p:sp>
        <p:nvSpPr>
          <p:cNvPr name="TextBox 15" id="15"/>
          <p:cNvSpPr txBox="true"/>
          <p:nvPr/>
        </p:nvSpPr>
        <p:spPr>
          <a:xfrm rot="0">
            <a:off x="4469540" y="2708424"/>
            <a:ext cx="9348920" cy="1463675"/>
          </a:xfrm>
          <a:prstGeom prst="rect">
            <a:avLst/>
          </a:prstGeom>
        </p:spPr>
        <p:txBody>
          <a:bodyPr anchor="t" rtlCol="false" tIns="0" lIns="0" bIns="0" rIns="0">
            <a:spAutoFit/>
          </a:bodyPr>
          <a:lstStyle/>
          <a:p>
            <a:pPr algn="ctr">
              <a:lnSpc>
                <a:spcPts val="11200"/>
              </a:lnSpc>
            </a:pPr>
            <a:r>
              <a:rPr lang="en-US" sz="8000">
                <a:solidFill>
                  <a:srgbClr val="343741"/>
                </a:solidFill>
                <a:latin typeface="#9Slide07 Crocante"/>
                <a:ea typeface="#9Slide07 Crocante"/>
                <a:cs typeface="#9Slide07 Crocante"/>
                <a:sym typeface="#9Slide07 Crocante"/>
              </a:rPr>
              <a:t>Bí mật ẩn giấu</a:t>
            </a:r>
          </a:p>
        </p:txBody>
      </p:sp>
      <p:sp>
        <p:nvSpPr>
          <p:cNvPr name="TextBox 16" id="16"/>
          <p:cNvSpPr txBox="true"/>
          <p:nvPr/>
        </p:nvSpPr>
        <p:spPr>
          <a:xfrm rot="0">
            <a:off x="2456767" y="6695748"/>
            <a:ext cx="6425675" cy="1320800"/>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HS hoạt động theo bàn, tìm 10 từ / cụm từ khóa ẩn giấu.</a:t>
            </a:r>
          </a:p>
        </p:txBody>
      </p:sp>
      <p:sp>
        <p:nvSpPr>
          <p:cNvPr name="TextBox 17" id="17"/>
          <p:cNvSpPr txBox="true"/>
          <p:nvPr/>
        </p:nvSpPr>
        <p:spPr>
          <a:xfrm rot="0">
            <a:off x="10723888" y="4850950"/>
            <a:ext cx="6425675" cy="1320800"/>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Bàn nào tìm xong 10 từ khóa sẽ giơ tay nhận điểm tích cực</a:t>
            </a:r>
          </a:p>
        </p:txBody>
      </p:sp>
      <p:sp>
        <p:nvSpPr>
          <p:cNvPr name="TextBox 18" id="18"/>
          <p:cNvSpPr txBox="true"/>
          <p:nvPr/>
        </p:nvSpPr>
        <p:spPr>
          <a:xfrm rot="0">
            <a:off x="10723888" y="6841492"/>
            <a:ext cx="6425675" cy="1320800"/>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Trong nhóm kết nối các từ khóa để đoán ra chủ để bài học</a:t>
            </a:r>
          </a:p>
        </p:txBody>
      </p:sp>
      <p:sp>
        <p:nvSpPr>
          <p:cNvPr name="Freeform 19" id="19"/>
          <p:cNvSpPr/>
          <p:nvPr/>
        </p:nvSpPr>
        <p:spPr>
          <a:xfrm flipH="false" flipV="false" rot="-5339185">
            <a:off x="9474990" y="7232173"/>
            <a:ext cx="1193495" cy="655337"/>
          </a:xfrm>
          <a:custGeom>
            <a:avLst/>
            <a:gdLst/>
            <a:ahLst/>
            <a:cxnLst/>
            <a:rect r="r" b="b" t="t" l="l"/>
            <a:pathLst>
              <a:path h="655337" w="1193495">
                <a:moveTo>
                  <a:pt x="0" y="0"/>
                </a:moveTo>
                <a:lnTo>
                  <a:pt x="1193495" y="0"/>
                </a:lnTo>
                <a:lnTo>
                  <a:pt x="1193495" y="655337"/>
                </a:lnTo>
                <a:lnTo>
                  <a:pt x="0" y="655337"/>
                </a:lnTo>
                <a:lnTo>
                  <a:pt x="0" y="0"/>
                </a:lnTo>
                <a:close/>
              </a:path>
            </a:pathLst>
          </a:custGeom>
          <a:blipFill>
            <a:blip r:embed="rId4">
              <a:extLst>
                <a:ext uri="{96DAC541-7B7A-43D3-8B79-37D633B846F1}">
                  <asvg:svgBlip xmlns:asvg="http://schemas.microsoft.com/office/drawing/2016/SVG/main" r:embed="rId5"/>
                </a:ext>
              </a:extLst>
            </a:blip>
            <a:stretch>
              <a:fillRect l="-134" t="0" r="-134" b="0"/>
            </a:stretch>
          </a:blipFill>
        </p:spPr>
      </p:sp>
      <p:sp>
        <p:nvSpPr>
          <p:cNvPr name="Freeform 20" id="20"/>
          <p:cNvSpPr/>
          <p:nvPr/>
        </p:nvSpPr>
        <p:spPr>
          <a:xfrm flipH="false" flipV="false" rot="-5339185">
            <a:off x="1083298" y="5221853"/>
            <a:ext cx="1193495" cy="655337"/>
          </a:xfrm>
          <a:custGeom>
            <a:avLst/>
            <a:gdLst/>
            <a:ahLst/>
            <a:cxnLst/>
            <a:rect r="r" b="b" t="t" l="l"/>
            <a:pathLst>
              <a:path h="655337" w="1193495">
                <a:moveTo>
                  <a:pt x="0" y="0"/>
                </a:moveTo>
                <a:lnTo>
                  <a:pt x="1193495" y="0"/>
                </a:lnTo>
                <a:lnTo>
                  <a:pt x="1193495" y="655337"/>
                </a:lnTo>
                <a:lnTo>
                  <a:pt x="0" y="655337"/>
                </a:lnTo>
                <a:lnTo>
                  <a:pt x="0" y="0"/>
                </a:lnTo>
                <a:close/>
              </a:path>
            </a:pathLst>
          </a:custGeom>
          <a:blipFill>
            <a:blip r:embed="rId4">
              <a:extLst>
                <a:ext uri="{96DAC541-7B7A-43D3-8B79-37D633B846F1}">
                  <asvg:svgBlip xmlns:asvg="http://schemas.microsoft.com/office/drawing/2016/SVG/main" r:embed="rId5"/>
                </a:ext>
              </a:extLst>
            </a:blip>
            <a:stretch>
              <a:fillRect l="-134" t="0" r="-134" b="0"/>
            </a:stretch>
          </a:blipFill>
        </p:spPr>
      </p:sp>
      <p:sp>
        <p:nvSpPr>
          <p:cNvPr name="Freeform 21" id="21"/>
          <p:cNvSpPr/>
          <p:nvPr/>
        </p:nvSpPr>
        <p:spPr>
          <a:xfrm flipH="false" flipV="false" rot="-5339185">
            <a:off x="1083298" y="7187077"/>
            <a:ext cx="1193495" cy="655337"/>
          </a:xfrm>
          <a:custGeom>
            <a:avLst/>
            <a:gdLst/>
            <a:ahLst/>
            <a:cxnLst/>
            <a:rect r="r" b="b" t="t" l="l"/>
            <a:pathLst>
              <a:path h="655337" w="1193495">
                <a:moveTo>
                  <a:pt x="0" y="0"/>
                </a:moveTo>
                <a:lnTo>
                  <a:pt x="1193495" y="0"/>
                </a:lnTo>
                <a:lnTo>
                  <a:pt x="1193495" y="655337"/>
                </a:lnTo>
                <a:lnTo>
                  <a:pt x="0" y="655337"/>
                </a:lnTo>
                <a:lnTo>
                  <a:pt x="0" y="0"/>
                </a:lnTo>
                <a:close/>
              </a:path>
            </a:pathLst>
          </a:custGeom>
          <a:blipFill>
            <a:blip r:embed="rId4">
              <a:extLst>
                <a:ext uri="{96DAC541-7B7A-43D3-8B79-37D633B846F1}">
                  <asvg:svgBlip xmlns:asvg="http://schemas.microsoft.com/office/drawing/2016/SVG/main" r:embed="rId5"/>
                </a:ext>
              </a:extLst>
            </a:blip>
            <a:stretch>
              <a:fillRect l="-134" t="0" r="-134"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8179840"/>
            <a:ext cx="18288000" cy="2107160"/>
            <a:chOff x="0" y="0"/>
            <a:chExt cx="24384000" cy="2809547"/>
          </a:xfrm>
        </p:grpSpPr>
        <p:sp>
          <p:nvSpPr>
            <p:cNvPr name="Freeform 3" id="3"/>
            <p:cNvSpPr/>
            <p:nvPr/>
          </p:nvSpPr>
          <p:spPr>
            <a:xfrm flipH="false" flipV="false" rot="0">
              <a:off x="0" y="0"/>
              <a:ext cx="24384000" cy="2809494"/>
            </a:xfrm>
            <a:custGeom>
              <a:avLst/>
              <a:gdLst/>
              <a:ahLst/>
              <a:cxnLst/>
              <a:rect r="r" b="b" t="t" l="l"/>
              <a:pathLst>
                <a:path h="2809494" w="24384000">
                  <a:moveTo>
                    <a:pt x="0" y="0"/>
                  </a:moveTo>
                  <a:lnTo>
                    <a:pt x="24384000" y="0"/>
                  </a:lnTo>
                  <a:lnTo>
                    <a:pt x="24384000" y="2809494"/>
                  </a:lnTo>
                  <a:lnTo>
                    <a:pt x="0" y="2809494"/>
                  </a:lnTo>
                  <a:close/>
                </a:path>
              </a:pathLst>
            </a:custGeom>
            <a:solidFill>
              <a:srgbClr val="C8A888"/>
            </a:solidFill>
          </p:spPr>
        </p:sp>
      </p:grpSp>
      <p:sp>
        <p:nvSpPr>
          <p:cNvPr name="Freeform 4" id="4"/>
          <p:cNvSpPr/>
          <p:nvPr/>
        </p:nvSpPr>
        <p:spPr>
          <a:xfrm flipH="false" flipV="false" rot="0">
            <a:off x="12866698"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138" r="0" b="-138"/>
            </a:stretch>
          </a:blipFill>
        </p:spPr>
      </p:sp>
      <p:sp>
        <p:nvSpPr>
          <p:cNvPr name="Freeform 5" id="5"/>
          <p:cNvSpPr/>
          <p:nvPr/>
        </p:nvSpPr>
        <p:spPr>
          <a:xfrm flipH="false" flipV="false" rot="0">
            <a:off x="5491106" y="-163184"/>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138" r="0" b="-138"/>
            </a:stretch>
          </a:blipFill>
        </p:spPr>
      </p:sp>
      <p:sp>
        <p:nvSpPr>
          <p:cNvPr name="Freeform 6" id="6"/>
          <p:cNvSpPr/>
          <p:nvPr/>
        </p:nvSpPr>
        <p:spPr>
          <a:xfrm flipH="false" flipV="false" rot="0">
            <a:off x="-1814682"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138" r="0" b="-138"/>
            </a:stretch>
          </a:blipFill>
        </p:spPr>
      </p:sp>
      <p:sp>
        <p:nvSpPr>
          <p:cNvPr name="TextBox 7" id="7"/>
          <p:cNvSpPr txBox="true"/>
          <p:nvPr/>
        </p:nvSpPr>
        <p:spPr>
          <a:xfrm rot="0">
            <a:off x="5655215" y="8406627"/>
            <a:ext cx="11071631" cy="936346"/>
          </a:xfrm>
          <a:prstGeom prst="rect">
            <a:avLst/>
          </a:prstGeom>
        </p:spPr>
        <p:txBody>
          <a:bodyPr anchor="t" rtlCol="false" tIns="0" lIns="0" bIns="0" rIns="0">
            <a:spAutoFit/>
          </a:bodyPr>
          <a:lstStyle/>
          <a:p>
            <a:pPr algn="ctr">
              <a:lnSpc>
                <a:spcPts val="7713"/>
              </a:lnSpc>
            </a:pPr>
            <a:r>
              <a:rPr lang="en-US" sz="5509">
                <a:solidFill>
                  <a:srgbClr val="460008"/>
                </a:solidFill>
                <a:latin typeface="Fraunces"/>
                <a:ea typeface="Fraunces"/>
                <a:cs typeface="Fraunces"/>
                <a:sym typeface="Fraunces"/>
              </a:rPr>
              <a:t>*ĐẶC ĐIỂM CỦA BI KỊCH</a:t>
            </a:r>
          </a:p>
        </p:txBody>
      </p:sp>
      <p:sp>
        <p:nvSpPr>
          <p:cNvPr name="Freeform 8" id="8"/>
          <p:cNvSpPr/>
          <p:nvPr/>
        </p:nvSpPr>
        <p:spPr>
          <a:xfrm flipH="true" flipV="false" rot="0">
            <a:off x="0" y="5963573"/>
            <a:ext cx="4279410" cy="4432534"/>
          </a:xfrm>
          <a:custGeom>
            <a:avLst/>
            <a:gdLst/>
            <a:ahLst/>
            <a:cxnLst/>
            <a:rect r="r" b="b" t="t" l="l"/>
            <a:pathLst>
              <a:path h="4432534" w="4279410">
                <a:moveTo>
                  <a:pt x="4279410" y="0"/>
                </a:moveTo>
                <a:lnTo>
                  <a:pt x="0" y="0"/>
                </a:lnTo>
                <a:lnTo>
                  <a:pt x="0" y="4432534"/>
                </a:lnTo>
                <a:lnTo>
                  <a:pt x="4279410" y="4432534"/>
                </a:lnTo>
                <a:lnTo>
                  <a:pt x="4279410" y="0"/>
                </a:lnTo>
                <a:close/>
              </a:path>
            </a:pathLst>
          </a:custGeom>
          <a:blipFill>
            <a:blip r:embed="rId5">
              <a:extLst>
                <a:ext uri="{96DAC541-7B7A-43D3-8B79-37D633B846F1}">
                  <asvg:svgBlip xmlns:asvg="http://schemas.microsoft.com/office/drawing/2016/SVG/main" r:embed="rId6"/>
                </a:ext>
              </a:extLst>
            </a:blip>
            <a:stretch>
              <a:fillRect l="0" t="-96" r="0" b="-96"/>
            </a:stretch>
          </a:blipFill>
        </p:spPr>
      </p:sp>
      <p:graphicFrame>
        <p:nvGraphicFramePr>
          <p:cNvPr name="Table 9" id="9"/>
          <p:cNvGraphicFramePr>
            <a:graphicFrameLocks noGrp="true"/>
          </p:cNvGraphicFramePr>
          <p:nvPr/>
        </p:nvGraphicFramePr>
        <p:xfrm>
          <a:off x="1233984" y="1693217"/>
          <a:ext cx="16217900" cy="4000500"/>
        </p:xfrm>
        <a:graphic>
          <a:graphicData uri="http://schemas.openxmlformats.org/drawingml/2006/table">
            <a:tbl>
              <a:tblPr/>
              <a:tblGrid>
                <a:gridCol w="2622737"/>
                <a:gridCol w="13595163"/>
              </a:tblGrid>
              <a:tr h="4000500">
                <a:tc>
                  <a:txBody>
                    <a:bodyPr anchor="t" rtlCol="false"/>
                    <a:lstStyle/>
                    <a:p>
                      <a:pPr algn="ctr">
                        <a:lnSpc>
                          <a:spcPts val="4900"/>
                        </a:lnSpc>
                        <a:defRPr/>
                      </a:pPr>
                      <a:r>
                        <a:rPr lang="en-US" sz="3500" b="true">
                          <a:solidFill>
                            <a:srgbClr val="802407"/>
                          </a:solidFill>
                          <a:latin typeface="Arimo Bold"/>
                          <a:ea typeface="Arimo Bold"/>
                          <a:cs typeface="Arimo Bold"/>
                          <a:sym typeface="Arimo Bold"/>
                        </a:rPr>
                        <a:t>Cốt truyện</a:t>
                      </a:r>
                      <a:endParaRPr lang="en-US" sz="1100"/>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DFCEE"/>
                    </a:solidFill>
                  </a:tcPr>
                </a:tc>
                <a:tc>
                  <a:txBody>
                    <a:bodyPr anchor="t" rtlCol="false"/>
                    <a:lstStyle/>
                    <a:p>
                      <a:pPr algn="just">
                        <a:lnSpc>
                          <a:spcPts val="5319"/>
                        </a:lnSpc>
                        <a:defRPr/>
                      </a:pPr>
                      <a:r>
                        <a:rPr lang="en-US" sz="3799">
                          <a:solidFill>
                            <a:srgbClr val="802407"/>
                          </a:solidFill>
                          <a:latin typeface="Roboto Condensed"/>
                          <a:ea typeface="Roboto Condensed"/>
                          <a:cs typeface="Roboto Condensed"/>
                          <a:sym typeface="Roboto Condensed"/>
                        </a:rPr>
                        <a:t>+ Thường mượn từ các truyện huyền thoại hoặc lịch sử.</a:t>
                      </a:r>
                      <a:endParaRPr lang="en-US" sz="1100"/>
                    </a:p>
                    <a:p>
                      <a:pPr algn="just">
                        <a:lnSpc>
                          <a:spcPts val="5319"/>
                        </a:lnSpc>
                      </a:pPr>
                      <a:r>
                        <a:rPr lang="en-US" sz="3799">
                          <a:solidFill>
                            <a:srgbClr val="802407"/>
                          </a:solidFill>
                          <a:latin typeface="Roboto Condensed"/>
                          <a:ea typeface="Roboto Condensed"/>
                          <a:cs typeface="Roboto Condensed"/>
                          <a:sym typeface="Roboto Condensed"/>
                        </a:rPr>
                        <a:t>+ Sự kiện, biến cố thường diễn ra gay cấn, bất ngờ, xoay quanh những mâu thuẫn không thể giải quyết dẫn đến xung đột và kết cục bi thảm (tai họa hay cái chết).</a:t>
                      </a:r>
                    </a:p>
                    <a:p>
                      <a:pPr algn="just">
                        <a:lnSpc>
                          <a:spcPts val="4900"/>
                        </a:lnSpc>
                      </a:pPr>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205284" y="8033377"/>
            <a:ext cx="18288000" cy="2253620"/>
            <a:chOff x="0" y="0"/>
            <a:chExt cx="24384000" cy="3004827"/>
          </a:xfrm>
        </p:grpSpPr>
        <p:sp>
          <p:nvSpPr>
            <p:cNvPr name="Freeform 3" id="3"/>
            <p:cNvSpPr/>
            <p:nvPr/>
          </p:nvSpPr>
          <p:spPr>
            <a:xfrm flipH="false" flipV="false" rot="0">
              <a:off x="0" y="0"/>
              <a:ext cx="24384000" cy="3004820"/>
            </a:xfrm>
            <a:custGeom>
              <a:avLst/>
              <a:gdLst/>
              <a:ahLst/>
              <a:cxnLst/>
              <a:rect r="r" b="b" t="t" l="l"/>
              <a:pathLst>
                <a:path h="3004820" w="24384000">
                  <a:moveTo>
                    <a:pt x="0" y="0"/>
                  </a:moveTo>
                  <a:lnTo>
                    <a:pt x="24384000" y="0"/>
                  </a:lnTo>
                  <a:lnTo>
                    <a:pt x="24384000" y="3004820"/>
                  </a:lnTo>
                  <a:lnTo>
                    <a:pt x="0" y="3004820"/>
                  </a:lnTo>
                  <a:close/>
                </a:path>
              </a:pathLst>
            </a:custGeom>
            <a:solidFill>
              <a:srgbClr val="C8A888"/>
            </a:solidFill>
          </p:spPr>
        </p:sp>
      </p:grpSp>
      <p:sp>
        <p:nvSpPr>
          <p:cNvPr name="Freeform 4" id="4"/>
          <p:cNvSpPr/>
          <p:nvPr/>
        </p:nvSpPr>
        <p:spPr>
          <a:xfrm flipH="false" flipV="false" rot="0">
            <a:off x="12866698"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5" id="5"/>
          <p:cNvSpPr/>
          <p:nvPr/>
        </p:nvSpPr>
        <p:spPr>
          <a:xfrm flipH="false" flipV="false" rot="0">
            <a:off x="5491106" y="-163184"/>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6" id="6"/>
          <p:cNvSpPr/>
          <p:nvPr/>
        </p:nvSpPr>
        <p:spPr>
          <a:xfrm flipH="false" flipV="false" rot="0">
            <a:off x="-1814682"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TextBox 7" id="7"/>
          <p:cNvSpPr txBox="true"/>
          <p:nvPr/>
        </p:nvSpPr>
        <p:spPr>
          <a:xfrm rot="0">
            <a:off x="5792071" y="8487209"/>
            <a:ext cx="11071631" cy="936346"/>
          </a:xfrm>
          <a:prstGeom prst="rect">
            <a:avLst/>
          </a:prstGeom>
        </p:spPr>
        <p:txBody>
          <a:bodyPr anchor="t" rtlCol="false" tIns="0" lIns="0" bIns="0" rIns="0">
            <a:spAutoFit/>
          </a:bodyPr>
          <a:lstStyle/>
          <a:p>
            <a:pPr algn="ctr">
              <a:lnSpc>
                <a:spcPts val="7713"/>
              </a:lnSpc>
            </a:pPr>
            <a:r>
              <a:rPr lang="en-US" sz="5509">
                <a:solidFill>
                  <a:srgbClr val="460008"/>
                </a:solidFill>
                <a:latin typeface="Fraunces"/>
                <a:ea typeface="Fraunces"/>
                <a:cs typeface="Fraunces"/>
                <a:sym typeface="Fraunces"/>
              </a:rPr>
              <a:t>*ĐẶC ĐIỂM CỦA BI KỊCH</a:t>
            </a:r>
          </a:p>
        </p:txBody>
      </p:sp>
      <p:sp>
        <p:nvSpPr>
          <p:cNvPr name="Freeform 8" id="8"/>
          <p:cNvSpPr/>
          <p:nvPr/>
        </p:nvSpPr>
        <p:spPr>
          <a:xfrm flipH="true" flipV="false" rot="0">
            <a:off x="0" y="5963573"/>
            <a:ext cx="4279410" cy="4432534"/>
          </a:xfrm>
          <a:custGeom>
            <a:avLst/>
            <a:gdLst/>
            <a:ahLst/>
            <a:cxnLst/>
            <a:rect r="r" b="b" t="t" l="l"/>
            <a:pathLst>
              <a:path h="4432534" w="4279410">
                <a:moveTo>
                  <a:pt x="4279410" y="0"/>
                </a:moveTo>
                <a:lnTo>
                  <a:pt x="0" y="0"/>
                </a:lnTo>
                <a:lnTo>
                  <a:pt x="0" y="4432534"/>
                </a:lnTo>
                <a:lnTo>
                  <a:pt x="4279410" y="4432534"/>
                </a:lnTo>
                <a:lnTo>
                  <a:pt x="4279410" y="0"/>
                </a:lnTo>
                <a:close/>
              </a:path>
            </a:pathLst>
          </a:custGeom>
          <a:blipFill>
            <a:blip r:embed="rId4">
              <a:extLst>
                <a:ext uri="{96DAC541-7B7A-43D3-8B79-37D633B846F1}">
                  <asvg:svgBlip xmlns:asvg="http://schemas.microsoft.com/office/drawing/2016/SVG/main" r:embed="rId5"/>
                </a:ext>
              </a:extLst>
            </a:blip>
            <a:stretch>
              <a:fillRect l="0" t="-96" r="0" b="-96"/>
            </a:stretch>
          </a:blipFill>
        </p:spPr>
      </p:sp>
      <p:graphicFrame>
        <p:nvGraphicFramePr>
          <p:cNvPr name="Table 9" id="9"/>
          <p:cNvGraphicFramePr>
            <a:graphicFrameLocks noGrp="true"/>
          </p:cNvGraphicFramePr>
          <p:nvPr/>
        </p:nvGraphicFramePr>
        <p:xfrm>
          <a:off x="1028700" y="2469887"/>
          <a:ext cx="16217900" cy="3381375"/>
        </p:xfrm>
        <a:graphic>
          <a:graphicData uri="http://schemas.openxmlformats.org/drawingml/2006/table">
            <a:tbl>
              <a:tblPr/>
              <a:tblGrid>
                <a:gridCol w="3261666"/>
                <a:gridCol w="12956234"/>
              </a:tblGrid>
              <a:tr h="3381375">
                <a:tc>
                  <a:txBody>
                    <a:bodyPr anchor="t" rtlCol="false"/>
                    <a:lstStyle/>
                    <a:p>
                      <a:pPr algn="ctr">
                        <a:lnSpc>
                          <a:spcPts val="4900"/>
                        </a:lnSpc>
                        <a:defRPr/>
                      </a:pPr>
                      <a:r>
                        <a:rPr lang="en-US" sz="3500" b="true">
                          <a:solidFill>
                            <a:srgbClr val="802407"/>
                          </a:solidFill>
                          <a:latin typeface="Arimo Bold"/>
                          <a:ea typeface="Arimo Bold"/>
                          <a:cs typeface="Arimo Bold"/>
                          <a:sym typeface="Arimo Bold"/>
                        </a:rPr>
                        <a:t>Nhân vật </a:t>
                      </a:r>
                      <a:endParaRPr lang="en-US" sz="1100"/>
                    </a:p>
                    <a:p>
                      <a:pPr algn="ctr">
                        <a:lnSpc>
                          <a:spcPts val="4900"/>
                        </a:lnSpc>
                      </a:pPr>
                      <a:r>
                        <a:rPr lang="en-US" sz="3500" b="true">
                          <a:solidFill>
                            <a:srgbClr val="802407"/>
                          </a:solidFill>
                          <a:latin typeface="Arimo Bold"/>
                          <a:ea typeface="Arimo Bold"/>
                          <a:cs typeface="Arimo Bold"/>
                          <a:sym typeface="Arimo Bold"/>
                        </a:rPr>
                        <a:t>bi kịch</a:t>
                      </a:r>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DFCEE"/>
                    </a:solidFill>
                  </a:tcPr>
                </a:tc>
                <a:tc>
                  <a:txBody>
                    <a:bodyPr anchor="t" rtlCol="false"/>
                    <a:lstStyle/>
                    <a:p>
                      <a:pPr algn="just">
                        <a:lnSpc>
                          <a:spcPts val="4900"/>
                        </a:lnSpc>
                        <a:defRPr/>
                      </a:pPr>
                      <a:r>
                        <a:rPr lang="en-US" sz="3500">
                          <a:solidFill>
                            <a:srgbClr val="802407"/>
                          </a:solidFill>
                          <a:latin typeface="Roboto Condensed"/>
                          <a:ea typeface="Roboto Condensed"/>
                          <a:cs typeface="Roboto Condensed"/>
                          <a:sym typeface="Roboto Condensed"/>
                        </a:rPr>
                        <a:t>thường là nhân vật anh hùng hoặc xuất thân từ cung đình (vua chúa, hoàng tử,công nương, tướng lĩnh,…), người có những phẩm chất năng lực vượt trội, có khát vọng lớn,… nhưng phải đối đầu với thực tế không thể hóa giải hoặc sai lầm của chính bản thân nên dẫn đến kết cục thất bại hay cái chết bi thảm.</a:t>
                      </a:r>
                      <a:endParaRPr lang="en-US" sz="1100"/>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205284" y="8033377"/>
            <a:ext cx="18288000" cy="2253620"/>
            <a:chOff x="0" y="0"/>
            <a:chExt cx="24384000" cy="3004827"/>
          </a:xfrm>
        </p:grpSpPr>
        <p:sp>
          <p:nvSpPr>
            <p:cNvPr name="Freeform 3" id="3"/>
            <p:cNvSpPr/>
            <p:nvPr/>
          </p:nvSpPr>
          <p:spPr>
            <a:xfrm flipH="false" flipV="false" rot="0">
              <a:off x="0" y="0"/>
              <a:ext cx="24384000" cy="3004820"/>
            </a:xfrm>
            <a:custGeom>
              <a:avLst/>
              <a:gdLst/>
              <a:ahLst/>
              <a:cxnLst/>
              <a:rect r="r" b="b" t="t" l="l"/>
              <a:pathLst>
                <a:path h="3004820" w="24384000">
                  <a:moveTo>
                    <a:pt x="0" y="0"/>
                  </a:moveTo>
                  <a:lnTo>
                    <a:pt x="24384000" y="0"/>
                  </a:lnTo>
                  <a:lnTo>
                    <a:pt x="24384000" y="3004820"/>
                  </a:lnTo>
                  <a:lnTo>
                    <a:pt x="0" y="3004820"/>
                  </a:lnTo>
                  <a:close/>
                </a:path>
              </a:pathLst>
            </a:custGeom>
            <a:solidFill>
              <a:srgbClr val="C8A888"/>
            </a:solidFill>
          </p:spPr>
        </p:sp>
      </p:grpSp>
      <p:sp>
        <p:nvSpPr>
          <p:cNvPr name="Freeform 4" id="4"/>
          <p:cNvSpPr/>
          <p:nvPr/>
        </p:nvSpPr>
        <p:spPr>
          <a:xfrm flipH="false" flipV="false" rot="0">
            <a:off x="12866698"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5" id="5"/>
          <p:cNvSpPr/>
          <p:nvPr/>
        </p:nvSpPr>
        <p:spPr>
          <a:xfrm flipH="false" flipV="false" rot="0">
            <a:off x="5491106" y="-163184"/>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6" id="6"/>
          <p:cNvSpPr/>
          <p:nvPr/>
        </p:nvSpPr>
        <p:spPr>
          <a:xfrm flipH="false" flipV="false" rot="0">
            <a:off x="-1814682"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TextBox 7" id="7"/>
          <p:cNvSpPr txBox="true"/>
          <p:nvPr/>
        </p:nvSpPr>
        <p:spPr>
          <a:xfrm rot="0">
            <a:off x="5792071" y="8477684"/>
            <a:ext cx="11071631" cy="945871"/>
          </a:xfrm>
          <a:prstGeom prst="rect">
            <a:avLst/>
          </a:prstGeom>
        </p:spPr>
        <p:txBody>
          <a:bodyPr anchor="t" rtlCol="false" tIns="0" lIns="0" bIns="0" rIns="0">
            <a:spAutoFit/>
          </a:bodyPr>
          <a:lstStyle/>
          <a:p>
            <a:pPr algn="ctr">
              <a:lnSpc>
                <a:spcPts val="7713"/>
              </a:lnSpc>
            </a:pPr>
            <a:r>
              <a:rPr lang="en-US" sz="5509" b="true">
                <a:solidFill>
                  <a:srgbClr val="460008"/>
                </a:solidFill>
                <a:latin typeface="Roboto Condensed Bold"/>
                <a:ea typeface="Roboto Condensed Bold"/>
                <a:cs typeface="Roboto Condensed Bold"/>
                <a:sym typeface="Roboto Condensed Bold"/>
              </a:rPr>
              <a:t>*ĐẶC ĐIỂM CỦA BI KỊCH</a:t>
            </a:r>
          </a:p>
        </p:txBody>
      </p:sp>
      <p:sp>
        <p:nvSpPr>
          <p:cNvPr name="Freeform 8" id="8"/>
          <p:cNvSpPr/>
          <p:nvPr/>
        </p:nvSpPr>
        <p:spPr>
          <a:xfrm flipH="true" flipV="false" rot="0">
            <a:off x="0" y="5963573"/>
            <a:ext cx="4279410" cy="4432534"/>
          </a:xfrm>
          <a:custGeom>
            <a:avLst/>
            <a:gdLst/>
            <a:ahLst/>
            <a:cxnLst/>
            <a:rect r="r" b="b" t="t" l="l"/>
            <a:pathLst>
              <a:path h="4432534" w="4279410">
                <a:moveTo>
                  <a:pt x="4279410" y="0"/>
                </a:moveTo>
                <a:lnTo>
                  <a:pt x="0" y="0"/>
                </a:lnTo>
                <a:lnTo>
                  <a:pt x="0" y="4432534"/>
                </a:lnTo>
                <a:lnTo>
                  <a:pt x="4279410" y="4432534"/>
                </a:lnTo>
                <a:lnTo>
                  <a:pt x="4279410" y="0"/>
                </a:lnTo>
                <a:close/>
              </a:path>
            </a:pathLst>
          </a:custGeom>
          <a:blipFill>
            <a:blip r:embed="rId4">
              <a:extLst>
                <a:ext uri="{96DAC541-7B7A-43D3-8B79-37D633B846F1}">
                  <asvg:svgBlip xmlns:asvg="http://schemas.microsoft.com/office/drawing/2016/SVG/main" r:embed="rId5"/>
                </a:ext>
              </a:extLst>
            </a:blip>
            <a:stretch>
              <a:fillRect l="0" t="-96" r="0" b="-96"/>
            </a:stretch>
          </a:blipFill>
        </p:spPr>
      </p:sp>
      <p:graphicFrame>
        <p:nvGraphicFramePr>
          <p:cNvPr name="Table 9" id="9"/>
          <p:cNvGraphicFramePr>
            <a:graphicFrameLocks noGrp="true"/>
          </p:cNvGraphicFramePr>
          <p:nvPr/>
        </p:nvGraphicFramePr>
        <p:xfrm>
          <a:off x="1233984" y="2582780"/>
          <a:ext cx="16834472" cy="3381375"/>
        </p:xfrm>
        <a:graphic>
          <a:graphicData uri="http://schemas.openxmlformats.org/drawingml/2006/table">
            <a:tbl>
              <a:tblPr/>
              <a:tblGrid>
                <a:gridCol w="2622624"/>
                <a:gridCol w="14211848"/>
              </a:tblGrid>
              <a:tr h="3381375">
                <a:tc>
                  <a:txBody>
                    <a:bodyPr anchor="t" rtlCol="false"/>
                    <a:lstStyle/>
                    <a:p>
                      <a:pPr algn="ctr">
                        <a:lnSpc>
                          <a:spcPts val="4900"/>
                        </a:lnSpc>
                        <a:defRPr/>
                      </a:pPr>
                      <a:r>
                        <a:rPr lang="en-US" sz="3500" b="true">
                          <a:solidFill>
                            <a:srgbClr val="802407"/>
                          </a:solidFill>
                          <a:latin typeface="Roboto Condensed Bold"/>
                          <a:ea typeface="Roboto Condensed Bold"/>
                          <a:cs typeface="Roboto Condensed Bold"/>
                          <a:sym typeface="Roboto Condensed Bold"/>
                        </a:rPr>
                        <a:t>Xung đột</a:t>
                      </a:r>
                      <a:endParaRPr lang="en-US" sz="1100"/>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DFCEE"/>
                    </a:solidFill>
                  </a:tcPr>
                </a:tc>
                <a:tc>
                  <a:txBody>
                    <a:bodyPr anchor="t" rtlCol="false"/>
                    <a:lstStyle/>
                    <a:p>
                      <a:pPr algn="just">
                        <a:lnSpc>
                          <a:spcPts val="4900"/>
                        </a:lnSpc>
                        <a:defRPr/>
                      </a:pPr>
                      <a:r>
                        <a:rPr lang="en-US" sz="3500">
                          <a:solidFill>
                            <a:srgbClr val="802407"/>
                          </a:solidFill>
                          <a:latin typeface="Roboto Condensed"/>
                          <a:ea typeface="Roboto Condensed"/>
                          <a:cs typeface="Roboto Condensed"/>
                          <a:sym typeface="Roboto Condensed"/>
                        </a:rPr>
                        <a:t>có 2 kiểu xung đột chính</a:t>
                      </a:r>
                      <a:endParaRPr lang="en-US" sz="1100"/>
                    </a:p>
                    <a:p>
                      <a:pPr algn="just">
                        <a:lnSpc>
                          <a:spcPts val="4900"/>
                        </a:lnSpc>
                      </a:pPr>
                      <a:r>
                        <a:rPr lang="en-US" sz="3500">
                          <a:solidFill>
                            <a:srgbClr val="802407"/>
                          </a:solidFill>
                          <a:latin typeface="Roboto Condensed"/>
                          <a:ea typeface="Roboto Condensed"/>
                          <a:cs typeface="Roboto Condensed"/>
                          <a:sym typeface="Roboto Condensed"/>
                        </a:rPr>
                        <a:t>+ Xung đột giữa những khát vọng đẹp đẽ của nhân vật với hoàn cảnh thực tế.</a:t>
                      </a:r>
                    </a:p>
                    <a:p>
                      <a:pPr algn="just">
                        <a:lnSpc>
                          <a:spcPts val="4900"/>
                        </a:lnSpc>
                      </a:pPr>
                      <a:r>
                        <a:rPr lang="en-US" sz="3500">
                          <a:solidFill>
                            <a:srgbClr val="802407"/>
                          </a:solidFill>
                          <a:latin typeface="Roboto Condensed"/>
                          <a:ea typeface="Roboto Condensed"/>
                          <a:cs typeface="Roboto Condensed"/>
                          <a:sym typeface="Roboto Condensed"/>
                        </a:rPr>
                        <a:t>+ Xung đột nằm trong chính nhân vật: Đó là cuộc đấu tranh giằng xé giữa vẻ đẹp khát vọng, những giá trị tích cực của nhân vật với phần bóng tối trong nội tâm nhân vật.</a:t>
                      </a:r>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205284" y="8033377"/>
            <a:ext cx="18288000" cy="2253620"/>
            <a:chOff x="0" y="0"/>
            <a:chExt cx="24384000" cy="3004827"/>
          </a:xfrm>
        </p:grpSpPr>
        <p:sp>
          <p:nvSpPr>
            <p:cNvPr name="Freeform 3" id="3"/>
            <p:cNvSpPr/>
            <p:nvPr/>
          </p:nvSpPr>
          <p:spPr>
            <a:xfrm flipH="false" flipV="false" rot="0">
              <a:off x="0" y="0"/>
              <a:ext cx="24384000" cy="3004820"/>
            </a:xfrm>
            <a:custGeom>
              <a:avLst/>
              <a:gdLst/>
              <a:ahLst/>
              <a:cxnLst/>
              <a:rect r="r" b="b" t="t" l="l"/>
              <a:pathLst>
                <a:path h="3004820" w="24384000">
                  <a:moveTo>
                    <a:pt x="0" y="0"/>
                  </a:moveTo>
                  <a:lnTo>
                    <a:pt x="24384000" y="0"/>
                  </a:lnTo>
                  <a:lnTo>
                    <a:pt x="24384000" y="3004820"/>
                  </a:lnTo>
                  <a:lnTo>
                    <a:pt x="0" y="3004820"/>
                  </a:lnTo>
                  <a:close/>
                </a:path>
              </a:pathLst>
            </a:custGeom>
            <a:solidFill>
              <a:srgbClr val="C8A888"/>
            </a:solidFill>
          </p:spPr>
        </p:sp>
      </p:grpSp>
      <p:sp>
        <p:nvSpPr>
          <p:cNvPr name="Freeform 4" id="4"/>
          <p:cNvSpPr/>
          <p:nvPr/>
        </p:nvSpPr>
        <p:spPr>
          <a:xfrm flipH="false" flipV="false" rot="0">
            <a:off x="12866698"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138" r="0" b="-138"/>
            </a:stretch>
          </a:blipFill>
        </p:spPr>
      </p:sp>
      <p:sp>
        <p:nvSpPr>
          <p:cNvPr name="Freeform 5" id="5"/>
          <p:cNvSpPr/>
          <p:nvPr/>
        </p:nvSpPr>
        <p:spPr>
          <a:xfrm flipH="false" flipV="false" rot="0">
            <a:off x="5491106" y="-163184"/>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138" r="0" b="-138"/>
            </a:stretch>
          </a:blipFill>
        </p:spPr>
      </p:sp>
      <p:sp>
        <p:nvSpPr>
          <p:cNvPr name="Freeform 6" id="6"/>
          <p:cNvSpPr/>
          <p:nvPr/>
        </p:nvSpPr>
        <p:spPr>
          <a:xfrm flipH="false" flipV="false" rot="0">
            <a:off x="-1814682"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138" r="0" b="-138"/>
            </a:stretch>
          </a:blipFill>
        </p:spPr>
      </p:sp>
      <p:sp>
        <p:nvSpPr>
          <p:cNvPr name="TextBox 7" id="7"/>
          <p:cNvSpPr txBox="true"/>
          <p:nvPr/>
        </p:nvSpPr>
        <p:spPr>
          <a:xfrm rot="0">
            <a:off x="5792071" y="8477684"/>
            <a:ext cx="11071631" cy="945871"/>
          </a:xfrm>
          <a:prstGeom prst="rect">
            <a:avLst/>
          </a:prstGeom>
        </p:spPr>
        <p:txBody>
          <a:bodyPr anchor="t" rtlCol="false" tIns="0" lIns="0" bIns="0" rIns="0">
            <a:spAutoFit/>
          </a:bodyPr>
          <a:lstStyle/>
          <a:p>
            <a:pPr algn="ctr">
              <a:lnSpc>
                <a:spcPts val="7713"/>
              </a:lnSpc>
            </a:pPr>
            <a:r>
              <a:rPr lang="en-US" sz="5509" b="true">
                <a:solidFill>
                  <a:srgbClr val="460008"/>
                </a:solidFill>
                <a:latin typeface="Roboto Condensed Bold"/>
                <a:ea typeface="Roboto Condensed Bold"/>
                <a:cs typeface="Roboto Condensed Bold"/>
                <a:sym typeface="Roboto Condensed Bold"/>
              </a:rPr>
              <a:t>*ĐẶC ĐIỂM CỦA BI KỊCH</a:t>
            </a:r>
          </a:p>
        </p:txBody>
      </p:sp>
      <p:sp>
        <p:nvSpPr>
          <p:cNvPr name="Freeform 8" id="8"/>
          <p:cNvSpPr/>
          <p:nvPr/>
        </p:nvSpPr>
        <p:spPr>
          <a:xfrm flipH="true" flipV="false" rot="0">
            <a:off x="0" y="5963573"/>
            <a:ext cx="4279410" cy="4432534"/>
          </a:xfrm>
          <a:custGeom>
            <a:avLst/>
            <a:gdLst/>
            <a:ahLst/>
            <a:cxnLst/>
            <a:rect r="r" b="b" t="t" l="l"/>
            <a:pathLst>
              <a:path h="4432534" w="4279410">
                <a:moveTo>
                  <a:pt x="4279410" y="0"/>
                </a:moveTo>
                <a:lnTo>
                  <a:pt x="0" y="0"/>
                </a:lnTo>
                <a:lnTo>
                  <a:pt x="0" y="4432534"/>
                </a:lnTo>
                <a:lnTo>
                  <a:pt x="4279410" y="4432534"/>
                </a:lnTo>
                <a:lnTo>
                  <a:pt x="4279410" y="0"/>
                </a:lnTo>
                <a:close/>
              </a:path>
            </a:pathLst>
          </a:custGeom>
          <a:blipFill>
            <a:blip r:embed="rId5">
              <a:extLst>
                <a:ext uri="{96DAC541-7B7A-43D3-8B79-37D633B846F1}">
                  <asvg:svgBlip xmlns:asvg="http://schemas.microsoft.com/office/drawing/2016/SVG/main" r:embed="rId6"/>
                </a:ext>
              </a:extLst>
            </a:blip>
            <a:stretch>
              <a:fillRect l="0" t="-96" r="0" b="-96"/>
            </a:stretch>
          </a:blipFill>
        </p:spPr>
      </p:sp>
      <p:graphicFrame>
        <p:nvGraphicFramePr>
          <p:cNvPr name="Table 9" id="9"/>
          <p:cNvGraphicFramePr>
            <a:graphicFrameLocks noGrp="true"/>
          </p:cNvGraphicFramePr>
          <p:nvPr/>
        </p:nvGraphicFramePr>
        <p:xfrm>
          <a:off x="1233984" y="3241735"/>
          <a:ext cx="16217900" cy="2719245"/>
        </p:xfrm>
        <a:graphic>
          <a:graphicData uri="http://schemas.openxmlformats.org/drawingml/2006/table">
            <a:tbl>
              <a:tblPr/>
              <a:tblGrid>
                <a:gridCol w="3261666"/>
                <a:gridCol w="12956234"/>
              </a:tblGrid>
              <a:tr h="2719245">
                <a:tc>
                  <a:txBody>
                    <a:bodyPr anchor="t" rtlCol="false"/>
                    <a:lstStyle/>
                    <a:p>
                      <a:pPr algn="ctr">
                        <a:lnSpc>
                          <a:spcPts val="4900"/>
                        </a:lnSpc>
                        <a:defRPr/>
                      </a:pPr>
                      <a:r>
                        <a:rPr lang="en-US" sz="3500" b="true">
                          <a:solidFill>
                            <a:srgbClr val="802407"/>
                          </a:solidFill>
                          <a:latin typeface="Roboto Condensed Bold"/>
                          <a:ea typeface="Roboto Condensed Bold"/>
                          <a:cs typeface="Roboto Condensed Bold"/>
                          <a:sym typeface="Roboto Condensed Bold"/>
                        </a:rPr>
                        <a:t>Lời thoại</a:t>
                      </a:r>
                      <a:endParaRPr lang="en-US" sz="1100"/>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DFCEE"/>
                    </a:solidFill>
                  </a:tcPr>
                </a:tc>
                <a:tc>
                  <a:txBody>
                    <a:bodyPr anchor="t" rtlCol="false"/>
                    <a:lstStyle/>
                    <a:p>
                      <a:pPr algn="just">
                        <a:lnSpc>
                          <a:spcPts val="4900"/>
                        </a:lnSpc>
                        <a:defRPr/>
                      </a:pPr>
                      <a:endParaRPr lang="en-US" sz="1100"/>
                    </a:p>
                    <a:p>
                      <a:pPr algn="just">
                        <a:lnSpc>
                          <a:spcPts val="4900"/>
                        </a:lnSpc>
                      </a:pPr>
                      <a:r>
                        <a:rPr lang="en-US" sz="3500">
                          <a:solidFill>
                            <a:srgbClr val="802407"/>
                          </a:solidFill>
                          <a:latin typeface="Roboto Condensed"/>
                          <a:ea typeface="Roboto Condensed"/>
                          <a:cs typeface="Roboto Condensed"/>
                          <a:sym typeface="Roboto Condensed"/>
                        </a:rPr>
                        <a:t>là lời của các nhân vật thể hiện suy nghĩ, tình cảm của nhân vật.</a:t>
                      </a:r>
                    </a:p>
                    <a:p>
                      <a:pPr algn="just">
                        <a:lnSpc>
                          <a:spcPts val="4900"/>
                        </a:lnSpc>
                      </a:pPr>
                    </a:p>
                  </a:txBody>
                  <a:tcPr marL="95250" marR="95250" marT="95250" marB="95250" anchor="ctr">
                    <a:lnL cmpd="sng" algn="ctr" cap="flat" w="19050">
                      <a:solidFill>
                        <a:srgbClr val="5684C6"/>
                      </a:solidFill>
                      <a:prstDash val="solid"/>
                      <a:round/>
                      <a:headEnd type="none" w="med" len="med"/>
                      <a:tailEnd type="none" w="med" len="med"/>
                    </a:lnL>
                    <a:lnR cmpd="sng" algn="ctr" cap="flat" w="19050">
                      <a:solidFill>
                        <a:srgbClr val="5684C6"/>
                      </a:solidFill>
                      <a:prstDash val="solid"/>
                      <a:round/>
                      <a:headEnd type="none" w="med" len="med"/>
                      <a:tailEnd type="none" w="med" len="med"/>
                    </a:lnR>
                    <a:lnT cmpd="sng" algn="ctr" cap="flat" w="19050">
                      <a:solidFill>
                        <a:srgbClr val="5684C6"/>
                      </a:solidFill>
                      <a:prstDash val="solid"/>
                      <a:round/>
                      <a:headEnd type="none" w="med" len="med"/>
                      <a:tailEnd type="none" w="med" len="med"/>
                    </a:lnT>
                    <a:lnB cmpd="sng" algn="ctr" cap="flat" w="19050">
                      <a:solidFill>
                        <a:srgbClr val="5684C6"/>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19887"/>
            <a:ext cx="18288000" cy="8538413"/>
            <a:chOff x="0" y="0"/>
            <a:chExt cx="24384000" cy="11384551"/>
          </a:xfrm>
        </p:grpSpPr>
        <p:sp>
          <p:nvSpPr>
            <p:cNvPr name="Freeform 3" id="3"/>
            <p:cNvSpPr/>
            <p:nvPr/>
          </p:nvSpPr>
          <p:spPr>
            <a:xfrm flipH="false" flipV="false" rot="0">
              <a:off x="0" y="0"/>
              <a:ext cx="24384000" cy="11384534"/>
            </a:xfrm>
            <a:custGeom>
              <a:avLst/>
              <a:gdLst/>
              <a:ahLst/>
              <a:cxnLst/>
              <a:rect r="r" b="b" t="t" l="l"/>
              <a:pathLst>
                <a:path h="11384534" w="24384000">
                  <a:moveTo>
                    <a:pt x="0" y="0"/>
                  </a:moveTo>
                  <a:lnTo>
                    <a:pt x="24384000" y="0"/>
                  </a:lnTo>
                  <a:lnTo>
                    <a:pt x="24384000" y="11384534"/>
                  </a:lnTo>
                  <a:lnTo>
                    <a:pt x="0" y="11384534"/>
                  </a:lnTo>
                  <a:close/>
                </a:path>
              </a:pathLst>
            </a:custGeom>
            <a:solidFill>
              <a:srgbClr val="C8A888"/>
            </a:solidFill>
          </p:spPr>
        </p:sp>
      </p:grpSp>
      <p:sp>
        <p:nvSpPr>
          <p:cNvPr name="Freeform 4" id="4"/>
          <p:cNvSpPr/>
          <p:nvPr/>
        </p:nvSpPr>
        <p:spPr>
          <a:xfrm flipH="false" flipV="false" rot="-1743551">
            <a:off x="10152325" y="1667184"/>
            <a:ext cx="10242174" cy="7337121"/>
          </a:xfrm>
          <a:custGeom>
            <a:avLst/>
            <a:gdLst/>
            <a:ahLst/>
            <a:cxnLst/>
            <a:rect r="r" b="b" t="t" l="l"/>
            <a:pathLst>
              <a:path h="7337121" w="10242174">
                <a:moveTo>
                  <a:pt x="0" y="0"/>
                </a:moveTo>
                <a:lnTo>
                  <a:pt x="10242174" y="0"/>
                </a:lnTo>
                <a:lnTo>
                  <a:pt x="10242174" y="7337121"/>
                </a:lnTo>
                <a:lnTo>
                  <a:pt x="0" y="7337121"/>
                </a:lnTo>
                <a:lnTo>
                  <a:pt x="0" y="0"/>
                </a:lnTo>
                <a:close/>
              </a:path>
            </a:pathLst>
          </a:custGeom>
          <a:blipFill>
            <a:blip r:embed="rId2">
              <a:extLst>
                <a:ext uri="{96DAC541-7B7A-43D3-8B79-37D633B846F1}">
                  <asvg:svgBlip xmlns:asvg="http://schemas.microsoft.com/office/drawing/2016/SVG/main" r:embed="rId3"/>
                </a:ext>
              </a:extLst>
            </a:blip>
            <a:stretch>
              <a:fillRect l="0" t="-12" r="0" b="-12"/>
            </a:stretch>
          </a:blipFill>
        </p:spPr>
      </p:sp>
      <p:sp>
        <p:nvSpPr>
          <p:cNvPr name="TextBox 5" id="5"/>
          <p:cNvSpPr txBox="true"/>
          <p:nvPr/>
        </p:nvSpPr>
        <p:spPr>
          <a:xfrm rot="0">
            <a:off x="777798" y="2286849"/>
            <a:ext cx="9292505" cy="4206875"/>
          </a:xfrm>
          <a:prstGeom prst="rect">
            <a:avLst/>
          </a:prstGeom>
        </p:spPr>
        <p:txBody>
          <a:bodyPr anchor="t" rtlCol="false" tIns="0" lIns="0" bIns="0" rIns="0">
            <a:spAutoFit/>
          </a:bodyPr>
          <a:lstStyle/>
          <a:p>
            <a:pPr algn="ctr">
              <a:lnSpc>
                <a:spcPts val="11200"/>
              </a:lnSpc>
            </a:pPr>
            <a:r>
              <a:rPr lang="en-US" sz="8000" b="true">
                <a:solidFill>
                  <a:srgbClr val="460008"/>
                </a:solidFill>
                <a:latin typeface="Fraunces Bold"/>
                <a:ea typeface="Fraunces Bold"/>
                <a:cs typeface="Fraunces Bold"/>
                <a:sym typeface="Fraunces Bold"/>
              </a:rPr>
              <a:t>II. ĐỌC HIỂU </a:t>
            </a:r>
          </a:p>
          <a:p>
            <a:pPr algn="ctr">
              <a:lnSpc>
                <a:spcPts val="11200"/>
              </a:lnSpc>
            </a:pPr>
            <a:r>
              <a:rPr lang="en-US" sz="8000" b="true">
                <a:solidFill>
                  <a:srgbClr val="460008"/>
                </a:solidFill>
                <a:latin typeface="Fraunces Bold"/>
                <a:ea typeface="Fraunces Bold"/>
                <a:cs typeface="Fraunces Bold"/>
                <a:sym typeface="Fraunces Bold"/>
              </a:rPr>
              <a:t>VĂN BẢN</a:t>
            </a:r>
          </a:p>
          <a:p>
            <a:pPr algn="ctr">
              <a:lnSpc>
                <a:spcPts val="11200"/>
              </a:lnSpc>
            </a:pPr>
            <a:r>
              <a:rPr lang="en-US" sz="8000" b="true">
                <a:solidFill>
                  <a:srgbClr val="460008"/>
                </a:solidFill>
                <a:latin typeface="Fraunces Bold"/>
                <a:ea typeface="Fraunces Bold"/>
                <a:cs typeface="Fraunces Bold"/>
                <a:sym typeface="Fraunces Bold"/>
              </a:rPr>
              <a:t> BI KỊCH</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1225272"/>
            <a:ext cx="18288000" cy="8318778"/>
            <a:chOff x="0" y="0"/>
            <a:chExt cx="24384000" cy="11091704"/>
          </a:xfrm>
        </p:grpSpPr>
        <p:sp>
          <p:nvSpPr>
            <p:cNvPr name="Freeform 3" id="3"/>
            <p:cNvSpPr/>
            <p:nvPr/>
          </p:nvSpPr>
          <p:spPr>
            <a:xfrm flipH="false" flipV="false" rot="0">
              <a:off x="0" y="0"/>
              <a:ext cx="24384000" cy="11091672"/>
            </a:xfrm>
            <a:custGeom>
              <a:avLst/>
              <a:gdLst/>
              <a:ahLst/>
              <a:cxnLst/>
              <a:rect r="r" b="b" t="t" l="l"/>
              <a:pathLst>
                <a:path h="11091672" w="24384000">
                  <a:moveTo>
                    <a:pt x="0" y="0"/>
                  </a:moveTo>
                  <a:lnTo>
                    <a:pt x="24384000" y="0"/>
                  </a:lnTo>
                  <a:lnTo>
                    <a:pt x="24384000" y="11091672"/>
                  </a:lnTo>
                  <a:lnTo>
                    <a:pt x="0" y="11091672"/>
                  </a:lnTo>
                  <a:close/>
                </a:path>
              </a:pathLst>
            </a:custGeom>
            <a:solidFill>
              <a:srgbClr val="C8A888"/>
            </a:solidFill>
          </p:spPr>
        </p:sp>
      </p:grpSp>
      <p:sp>
        <p:nvSpPr>
          <p:cNvPr name="Freeform 4" id="4"/>
          <p:cNvSpPr/>
          <p:nvPr/>
        </p:nvSpPr>
        <p:spPr>
          <a:xfrm flipH="false" flipV="false" rot="-1743551">
            <a:off x="14816442" y="7752415"/>
            <a:ext cx="3389667" cy="2428234"/>
          </a:xfrm>
          <a:custGeom>
            <a:avLst/>
            <a:gdLst/>
            <a:ahLst/>
            <a:cxnLst/>
            <a:rect r="r" b="b" t="t" l="l"/>
            <a:pathLst>
              <a:path h="2428234" w="3389667">
                <a:moveTo>
                  <a:pt x="0" y="0"/>
                </a:moveTo>
                <a:lnTo>
                  <a:pt x="3389667" y="0"/>
                </a:lnTo>
                <a:lnTo>
                  <a:pt x="3389667" y="2428234"/>
                </a:lnTo>
                <a:lnTo>
                  <a:pt x="0" y="2428234"/>
                </a:lnTo>
                <a:lnTo>
                  <a:pt x="0" y="0"/>
                </a:lnTo>
                <a:close/>
              </a:path>
            </a:pathLst>
          </a:custGeom>
          <a:blipFill>
            <a:blip r:embed="rId2">
              <a:extLst>
                <a:ext uri="{96DAC541-7B7A-43D3-8B79-37D633B846F1}">
                  <asvg:svgBlip xmlns:asvg="http://schemas.microsoft.com/office/drawing/2016/SVG/main" r:embed="rId3"/>
                </a:ext>
              </a:extLst>
            </a:blip>
            <a:stretch>
              <a:fillRect l="0" t="-191" r="0" b="-191"/>
            </a:stretch>
          </a:blipFill>
        </p:spPr>
      </p:sp>
      <p:grpSp>
        <p:nvGrpSpPr>
          <p:cNvPr name="Group 5" id="5"/>
          <p:cNvGrpSpPr/>
          <p:nvPr/>
        </p:nvGrpSpPr>
        <p:grpSpPr>
          <a:xfrm rot="0">
            <a:off x="5702144" y="1645361"/>
            <a:ext cx="6370663" cy="839480"/>
            <a:chOff x="0" y="0"/>
            <a:chExt cx="8494217" cy="1119307"/>
          </a:xfrm>
        </p:grpSpPr>
        <p:sp>
          <p:nvSpPr>
            <p:cNvPr name="Freeform 6" id="6"/>
            <p:cNvSpPr/>
            <p:nvPr/>
          </p:nvSpPr>
          <p:spPr>
            <a:xfrm flipH="false" flipV="false" rot="0">
              <a:off x="0" y="0"/>
              <a:ext cx="8494268" cy="1119251"/>
            </a:xfrm>
            <a:custGeom>
              <a:avLst/>
              <a:gdLst/>
              <a:ahLst/>
              <a:cxnLst/>
              <a:rect r="r" b="b" t="t" l="l"/>
              <a:pathLst>
                <a:path h="1119251" w="8494268">
                  <a:moveTo>
                    <a:pt x="0" y="0"/>
                  </a:moveTo>
                  <a:lnTo>
                    <a:pt x="8494268" y="0"/>
                  </a:lnTo>
                  <a:lnTo>
                    <a:pt x="8494268" y="1119251"/>
                  </a:lnTo>
                  <a:lnTo>
                    <a:pt x="0" y="1119251"/>
                  </a:lnTo>
                  <a:close/>
                </a:path>
              </a:pathLst>
            </a:custGeom>
            <a:solidFill>
              <a:srgbClr val="802407"/>
            </a:solidFill>
          </p:spPr>
        </p:sp>
      </p:grpSp>
      <p:sp>
        <p:nvSpPr>
          <p:cNvPr name="TextBox 7" id="7"/>
          <p:cNvSpPr txBox="true"/>
          <p:nvPr/>
        </p:nvSpPr>
        <p:spPr>
          <a:xfrm rot="0">
            <a:off x="5803744" y="1723788"/>
            <a:ext cx="6269063" cy="606425"/>
          </a:xfrm>
          <a:prstGeom prst="rect">
            <a:avLst/>
          </a:prstGeom>
        </p:spPr>
        <p:txBody>
          <a:bodyPr anchor="t" rtlCol="false" tIns="0" lIns="0" bIns="0" rIns="0">
            <a:spAutoFit/>
          </a:bodyPr>
          <a:lstStyle/>
          <a:p>
            <a:pPr algn="ctr">
              <a:lnSpc>
                <a:spcPts val="4900"/>
              </a:lnSpc>
            </a:pPr>
            <a:r>
              <a:rPr lang="en-US" sz="3500">
                <a:solidFill>
                  <a:srgbClr val="FFFFFF"/>
                </a:solidFill>
                <a:latin typeface="Fraunces"/>
                <a:ea typeface="Fraunces"/>
                <a:cs typeface="Fraunces"/>
                <a:sym typeface="Fraunces"/>
              </a:rPr>
              <a:t>BẢNG PHẤN </a:t>
            </a:r>
          </a:p>
        </p:txBody>
      </p:sp>
      <p:sp>
        <p:nvSpPr>
          <p:cNvPr name="TextBox 8" id="8"/>
          <p:cNvSpPr txBox="true"/>
          <p:nvPr/>
        </p:nvSpPr>
        <p:spPr>
          <a:xfrm rot="0">
            <a:off x="4241223" y="-28575"/>
            <a:ext cx="9292505" cy="1057275"/>
          </a:xfrm>
          <a:prstGeom prst="rect">
            <a:avLst/>
          </a:prstGeom>
        </p:spPr>
        <p:txBody>
          <a:bodyPr anchor="t" rtlCol="false" tIns="0" lIns="0" bIns="0" rIns="0">
            <a:spAutoFit/>
          </a:bodyPr>
          <a:lstStyle/>
          <a:p>
            <a:pPr algn="ctr">
              <a:lnSpc>
                <a:spcPts val="8400"/>
              </a:lnSpc>
            </a:pPr>
            <a:r>
              <a:rPr lang="en-US" sz="6000" b="true">
                <a:solidFill>
                  <a:srgbClr val="FFFFFF"/>
                </a:solidFill>
                <a:latin typeface="Arimo Bold"/>
                <a:ea typeface="Arimo Bold"/>
                <a:cs typeface="Arimo Bold"/>
                <a:sym typeface="Arimo Bold"/>
              </a:rPr>
              <a:t>SƠ ĐỒ VỊ TRÍ NHÓM</a:t>
            </a:r>
          </a:p>
        </p:txBody>
      </p:sp>
      <p:grpSp>
        <p:nvGrpSpPr>
          <p:cNvPr name="Group 9" id="9"/>
          <p:cNvGrpSpPr/>
          <p:nvPr/>
        </p:nvGrpSpPr>
        <p:grpSpPr>
          <a:xfrm rot="0">
            <a:off x="5702144" y="2854031"/>
            <a:ext cx="6370663" cy="2530630"/>
            <a:chOff x="0" y="0"/>
            <a:chExt cx="8494217" cy="3374173"/>
          </a:xfrm>
        </p:grpSpPr>
        <p:sp>
          <p:nvSpPr>
            <p:cNvPr name="Freeform 10" id="10"/>
            <p:cNvSpPr/>
            <p:nvPr/>
          </p:nvSpPr>
          <p:spPr>
            <a:xfrm flipH="false" flipV="false" rot="0">
              <a:off x="0" y="0"/>
              <a:ext cx="8494268" cy="3374136"/>
            </a:xfrm>
            <a:custGeom>
              <a:avLst/>
              <a:gdLst/>
              <a:ahLst/>
              <a:cxnLst/>
              <a:rect r="r" b="b" t="t" l="l"/>
              <a:pathLst>
                <a:path h="3374136" w="8494268">
                  <a:moveTo>
                    <a:pt x="0" y="0"/>
                  </a:moveTo>
                  <a:lnTo>
                    <a:pt x="8494268" y="0"/>
                  </a:lnTo>
                  <a:lnTo>
                    <a:pt x="8494268" y="3374136"/>
                  </a:lnTo>
                  <a:lnTo>
                    <a:pt x="0" y="3374136"/>
                  </a:lnTo>
                  <a:close/>
                </a:path>
              </a:pathLst>
            </a:custGeom>
            <a:solidFill>
              <a:srgbClr val="D1B266"/>
            </a:solidFill>
          </p:spPr>
        </p:sp>
      </p:grpSp>
      <p:sp>
        <p:nvSpPr>
          <p:cNvPr name="TextBox 11" id="11"/>
          <p:cNvSpPr txBox="true"/>
          <p:nvPr/>
        </p:nvSpPr>
        <p:spPr>
          <a:xfrm rot="0">
            <a:off x="5752944" y="3633372"/>
            <a:ext cx="6269063" cy="606425"/>
          </a:xfrm>
          <a:prstGeom prst="rect">
            <a:avLst/>
          </a:prstGeom>
        </p:spPr>
        <p:txBody>
          <a:bodyPr anchor="t" rtlCol="false" tIns="0" lIns="0" bIns="0" rIns="0">
            <a:spAutoFit/>
          </a:bodyPr>
          <a:lstStyle/>
          <a:p>
            <a:pPr algn="ctr">
              <a:lnSpc>
                <a:spcPts val="4900"/>
              </a:lnSpc>
            </a:pPr>
            <a:r>
              <a:rPr lang="en-US" sz="3500">
                <a:solidFill>
                  <a:srgbClr val="460008"/>
                </a:solidFill>
                <a:latin typeface="Fraunces"/>
                <a:ea typeface="Fraunces"/>
                <a:cs typeface="Fraunces"/>
                <a:sym typeface="Fraunces"/>
              </a:rPr>
              <a:t>SÂN KHẤU</a:t>
            </a:r>
          </a:p>
        </p:txBody>
      </p:sp>
      <p:grpSp>
        <p:nvGrpSpPr>
          <p:cNvPr name="Group 12" id="12"/>
          <p:cNvGrpSpPr/>
          <p:nvPr/>
        </p:nvGrpSpPr>
        <p:grpSpPr>
          <a:xfrm rot="0">
            <a:off x="2569981" y="2857144"/>
            <a:ext cx="2760896" cy="2527517"/>
            <a:chOff x="0" y="0"/>
            <a:chExt cx="3681195" cy="3370023"/>
          </a:xfrm>
        </p:grpSpPr>
        <p:sp>
          <p:nvSpPr>
            <p:cNvPr name="Freeform 13" id="13"/>
            <p:cNvSpPr/>
            <p:nvPr/>
          </p:nvSpPr>
          <p:spPr>
            <a:xfrm flipH="false" flipV="false" rot="0">
              <a:off x="0" y="0"/>
              <a:ext cx="3681222" cy="3370072"/>
            </a:xfrm>
            <a:custGeom>
              <a:avLst/>
              <a:gdLst/>
              <a:ahLst/>
              <a:cxnLst/>
              <a:rect r="r" b="b" t="t" l="l"/>
              <a:pathLst>
                <a:path h="3370072" w="3681222">
                  <a:moveTo>
                    <a:pt x="0" y="0"/>
                  </a:moveTo>
                  <a:lnTo>
                    <a:pt x="3681222" y="0"/>
                  </a:lnTo>
                  <a:lnTo>
                    <a:pt x="3681222" y="3370072"/>
                  </a:lnTo>
                  <a:lnTo>
                    <a:pt x="0" y="3370072"/>
                  </a:lnTo>
                  <a:close/>
                </a:path>
              </a:pathLst>
            </a:custGeom>
            <a:solidFill>
              <a:srgbClr val="460008"/>
            </a:solidFill>
          </p:spPr>
        </p:sp>
      </p:grpSp>
      <p:sp>
        <p:nvSpPr>
          <p:cNvPr name="TextBox 14" id="14"/>
          <p:cNvSpPr txBox="true"/>
          <p:nvPr/>
        </p:nvSpPr>
        <p:spPr>
          <a:xfrm rot="0">
            <a:off x="2620781" y="3221227"/>
            <a:ext cx="2659296" cy="1462405"/>
          </a:xfrm>
          <a:prstGeom prst="rect">
            <a:avLst/>
          </a:prstGeom>
        </p:spPr>
        <p:txBody>
          <a:bodyPr anchor="t" rtlCol="false" tIns="0" lIns="0" bIns="0" rIns="0">
            <a:spAutoFit/>
          </a:bodyPr>
          <a:lstStyle/>
          <a:p>
            <a:pPr algn="ctr">
              <a:lnSpc>
                <a:spcPts val="3920"/>
              </a:lnSpc>
            </a:pPr>
            <a:r>
              <a:rPr lang="en-US" sz="2800">
                <a:solidFill>
                  <a:srgbClr val="FFFFFF"/>
                </a:solidFill>
                <a:latin typeface="Fraunces"/>
                <a:ea typeface="Fraunces"/>
                <a:cs typeface="Fraunces"/>
                <a:sym typeface="Fraunces"/>
              </a:rPr>
              <a:t>NHÓM </a:t>
            </a:r>
          </a:p>
          <a:p>
            <a:pPr algn="ctr">
              <a:lnSpc>
                <a:spcPts val="3920"/>
              </a:lnSpc>
            </a:pPr>
            <a:r>
              <a:rPr lang="en-US" sz="2800">
                <a:solidFill>
                  <a:srgbClr val="FFFFFF"/>
                </a:solidFill>
                <a:latin typeface="Fraunces"/>
                <a:ea typeface="Fraunces"/>
                <a:cs typeface="Fraunces"/>
                <a:sym typeface="Fraunces"/>
              </a:rPr>
              <a:t>NHÀ </a:t>
            </a:r>
          </a:p>
          <a:p>
            <a:pPr algn="ctr">
              <a:lnSpc>
                <a:spcPts val="3920"/>
              </a:lnSpc>
            </a:pPr>
            <a:r>
              <a:rPr lang="en-US" sz="2800">
                <a:solidFill>
                  <a:srgbClr val="FFFFFF"/>
                </a:solidFill>
                <a:latin typeface="Fraunces"/>
                <a:ea typeface="Fraunces"/>
                <a:cs typeface="Fraunces"/>
                <a:sym typeface="Fraunces"/>
              </a:rPr>
              <a:t>PHÊ BÌNH</a:t>
            </a:r>
          </a:p>
        </p:txBody>
      </p:sp>
      <p:grpSp>
        <p:nvGrpSpPr>
          <p:cNvPr name="Group 15" id="15"/>
          <p:cNvGrpSpPr/>
          <p:nvPr/>
        </p:nvGrpSpPr>
        <p:grpSpPr>
          <a:xfrm rot="0">
            <a:off x="12543551" y="2790274"/>
            <a:ext cx="2760896" cy="2527517"/>
            <a:chOff x="0" y="0"/>
            <a:chExt cx="3681195" cy="3370023"/>
          </a:xfrm>
        </p:grpSpPr>
        <p:sp>
          <p:nvSpPr>
            <p:cNvPr name="Freeform 16" id="16"/>
            <p:cNvSpPr/>
            <p:nvPr/>
          </p:nvSpPr>
          <p:spPr>
            <a:xfrm flipH="false" flipV="false" rot="0">
              <a:off x="0" y="0"/>
              <a:ext cx="3681222" cy="3370072"/>
            </a:xfrm>
            <a:custGeom>
              <a:avLst/>
              <a:gdLst/>
              <a:ahLst/>
              <a:cxnLst/>
              <a:rect r="r" b="b" t="t" l="l"/>
              <a:pathLst>
                <a:path h="3370072" w="3681222">
                  <a:moveTo>
                    <a:pt x="0" y="0"/>
                  </a:moveTo>
                  <a:lnTo>
                    <a:pt x="3681222" y="0"/>
                  </a:lnTo>
                  <a:lnTo>
                    <a:pt x="3681222" y="3370072"/>
                  </a:lnTo>
                  <a:lnTo>
                    <a:pt x="0" y="3370072"/>
                  </a:lnTo>
                  <a:close/>
                </a:path>
              </a:pathLst>
            </a:custGeom>
            <a:solidFill>
              <a:srgbClr val="460008"/>
            </a:solidFill>
          </p:spPr>
        </p:sp>
      </p:grpSp>
      <p:sp>
        <p:nvSpPr>
          <p:cNvPr name="TextBox 17" id="17"/>
          <p:cNvSpPr txBox="true"/>
          <p:nvPr/>
        </p:nvSpPr>
        <p:spPr>
          <a:xfrm rot="0">
            <a:off x="12594351" y="3402007"/>
            <a:ext cx="2659296" cy="967105"/>
          </a:xfrm>
          <a:prstGeom prst="rect">
            <a:avLst/>
          </a:prstGeom>
        </p:spPr>
        <p:txBody>
          <a:bodyPr anchor="t" rtlCol="false" tIns="0" lIns="0" bIns="0" rIns="0">
            <a:spAutoFit/>
          </a:bodyPr>
          <a:lstStyle/>
          <a:p>
            <a:pPr algn="ctr">
              <a:lnSpc>
                <a:spcPts val="3920"/>
              </a:lnSpc>
            </a:pPr>
            <a:r>
              <a:rPr lang="en-US" sz="2800">
                <a:solidFill>
                  <a:srgbClr val="FFFFFF"/>
                </a:solidFill>
                <a:latin typeface="Fraunces"/>
                <a:ea typeface="Fraunces"/>
                <a:cs typeface="Fraunces"/>
                <a:sym typeface="Fraunces"/>
              </a:rPr>
              <a:t>NHÓM </a:t>
            </a:r>
          </a:p>
          <a:p>
            <a:pPr algn="ctr">
              <a:lnSpc>
                <a:spcPts val="3920"/>
              </a:lnSpc>
            </a:pPr>
            <a:r>
              <a:rPr lang="en-US" sz="2800">
                <a:solidFill>
                  <a:srgbClr val="FFFFFF"/>
                </a:solidFill>
                <a:latin typeface="Fraunces"/>
                <a:ea typeface="Fraunces"/>
                <a:cs typeface="Fraunces"/>
                <a:sym typeface="Fraunces"/>
              </a:rPr>
              <a:t>DIỄN VIÊN</a:t>
            </a:r>
          </a:p>
        </p:txBody>
      </p:sp>
      <p:grpSp>
        <p:nvGrpSpPr>
          <p:cNvPr name="Group 18" id="18"/>
          <p:cNvGrpSpPr/>
          <p:nvPr/>
        </p:nvGrpSpPr>
        <p:grpSpPr>
          <a:xfrm rot="0">
            <a:off x="9311912" y="5756415"/>
            <a:ext cx="2760896" cy="2527517"/>
            <a:chOff x="0" y="0"/>
            <a:chExt cx="3681195" cy="3370023"/>
          </a:xfrm>
        </p:grpSpPr>
        <p:sp>
          <p:nvSpPr>
            <p:cNvPr name="Freeform 19" id="19"/>
            <p:cNvSpPr/>
            <p:nvPr/>
          </p:nvSpPr>
          <p:spPr>
            <a:xfrm flipH="false" flipV="false" rot="0">
              <a:off x="0" y="0"/>
              <a:ext cx="3681222" cy="3370072"/>
            </a:xfrm>
            <a:custGeom>
              <a:avLst/>
              <a:gdLst/>
              <a:ahLst/>
              <a:cxnLst/>
              <a:rect r="r" b="b" t="t" l="l"/>
              <a:pathLst>
                <a:path h="3370072" w="3681222">
                  <a:moveTo>
                    <a:pt x="0" y="0"/>
                  </a:moveTo>
                  <a:lnTo>
                    <a:pt x="3681222" y="0"/>
                  </a:lnTo>
                  <a:lnTo>
                    <a:pt x="3681222" y="3370072"/>
                  </a:lnTo>
                  <a:lnTo>
                    <a:pt x="0" y="3370072"/>
                  </a:lnTo>
                  <a:close/>
                </a:path>
              </a:pathLst>
            </a:custGeom>
            <a:solidFill>
              <a:srgbClr val="460008"/>
            </a:solidFill>
          </p:spPr>
        </p:sp>
      </p:grpSp>
      <p:sp>
        <p:nvSpPr>
          <p:cNvPr name="TextBox 20" id="20"/>
          <p:cNvSpPr txBox="true"/>
          <p:nvPr/>
        </p:nvSpPr>
        <p:spPr>
          <a:xfrm rot="0">
            <a:off x="9795699" y="6833639"/>
            <a:ext cx="1860491" cy="851731"/>
          </a:xfrm>
          <a:prstGeom prst="rect">
            <a:avLst/>
          </a:prstGeom>
        </p:spPr>
        <p:txBody>
          <a:bodyPr anchor="t" rtlCol="false" tIns="0" lIns="0" bIns="0" rIns="0">
            <a:spAutoFit/>
          </a:bodyPr>
          <a:lstStyle/>
          <a:p>
            <a:pPr algn="ctr">
              <a:lnSpc>
                <a:spcPts val="3428"/>
              </a:lnSpc>
            </a:pPr>
            <a:r>
              <a:rPr lang="en-US" sz="2448">
                <a:solidFill>
                  <a:srgbClr val="FFFFFF"/>
                </a:solidFill>
                <a:latin typeface="Fraunces"/>
                <a:ea typeface="Fraunces"/>
                <a:cs typeface="Fraunces"/>
                <a:sym typeface="Fraunces"/>
              </a:rPr>
              <a:t>NHÓM </a:t>
            </a:r>
          </a:p>
          <a:p>
            <a:pPr algn="ctr">
              <a:lnSpc>
                <a:spcPts val="3428"/>
              </a:lnSpc>
            </a:pPr>
            <a:r>
              <a:rPr lang="en-US" sz="2448">
                <a:solidFill>
                  <a:srgbClr val="FFFFFF"/>
                </a:solidFill>
                <a:latin typeface="Fraunces"/>
                <a:ea typeface="Fraunces"/>
                <a:cs typeface="Fraunces"/>
                <a:sym typeface="Fraunces"/>
              </a:rPr>
              <a:t>ĐỘC GIẢ</a:t>
            </a:r>
          </a:p>
        </p:txBody>
      </p:sp>
      <p:grpSp>
        <p:nvGrpSpPr>
          <p:cNvPr name="Group 21" id="21"/>
          <p:cNvGrpSpPr/>
          <p:nvPr/>
        </p:nvGrpSpPr>
        <p:grpSpPr>
          <a:xfrm rot="0">
            <a:off x="5702144" y="5756415"/>
            <a:ext cx="2760896" cy="2527517"/>
            <a:chOff x="0" y="0"/>
            <a:chExt cx="3681195" cy="3370023"/>
          </a:xfrm>
        </p:grpSpPr>
        <p:sp>
          <p:nvSpPr>
            <p:cNvPr name="Freeform 22" id="22"/>
            <p:cNvSpPr/>
            <p:nvPr/>
          </p:nvSpPr>
          <p:spPr>
            <a:xfrm flipH="false" flipV="false" rot="0">
              <a:off x="0" y="0"/>
              <a:ext cx="3681222" cy="3370072"/>
            </a:xfrm>
            <a:custGeom>
              <a:avLst/>
              <a:gdLst/>
              <a:ahLst/>
              <a:cxnLst/>
              <a:rect r="r" b="b" t="t" l="l"/>
              <a:pathLst>
                <a:path h="3370072" w="3681222">
                  <a:moveTo>
                    <a:pt x="0" y="0"/>
                  </a:moveTo>
                  <a:lnTo>
                    <a:pt x="3681222" y="0"/>
                  </a:lnTo>
                  <a:lnTo>
                    <a:pt x="3681222" y="3370072"/>
                  </a:lnTo>
                  <a:lnTo>
                    <a:pt x="0" y="3370072"/>
                  </a:lnTo>
                  <a:close/>
                </a:path>
              </a:pathLst>
            </a:custGeom>
            <a:solidFill>
              <a:srgbClr val="460008"/>
            </a:solidFill>
          </p:spPr>
        </p:sp>
      </p:grpSp>
      <p:sp>
        <p:nvSpPr>
          <p:cNvPr name="TextBox 23" id="23"/>
          <p:cNvSpPr txBox="true"/>
          <p:nvPr/>
        </p:nvSpPr>
        <p:spPr>
          <a:xfrm rot="0">
            <a:off x="5995492" y="6598997"/>
            <a:ext cx="2183414" cy="991299"/>
          </a:xfrm>
          <a:prstGeom prst="rect">
            <a:avLst/>
          </a:prstGeom>
        </p:spPr>
        <p:txBody>
          <a:bodyPr anchor="t" rtlCol="false" tIns="0" lIns="0" bIns="0" rIns="0">
            <a:spAutoFit/>
          </a:bodyPr>
          <a:lstStyle/>
          <a:p>
            <a:pPr algn="ctr">
              <a:lnSpc>
                <a:spcPts val="4023"/>
              </a:lnSpc>
            </a:pPr>
            <a:r>
              <a:rPr lang="en-US" sz="2873">
                <a:solidFill>
                  <a:srgbClr val="FFFFFF"/>
                </a:solidFill>
                <a:latin typeface="Fraunces"/>
                <a:ea typeface="Fraunces"/>
                <a:cs typeface="Fraunces"/>
                <a:sym typeface="Fraunces"/>
              </a:rPr>
              <a:t>NHÓM </a:t>
            </a:r>
          </a:p>
          <a:p>
            <a:pPr algn="ctr">
              <a:lnSpc>
                <a:spcPts val="4023"/>
              </a:lnSpc>
            </a:pPr>
            <a:r>
              <a:rPr lang="en-US" sz="2873">
                <a:solidFill>
                  <a:srgbClr val="FFFFFF"/>
                </a:solidFill>
                <a:latin typeface="Fraunces"/>
                <a:ea typeface="Fraunces"/>
                <a:cs typeface="Fraunces"/>
                <a:sym typeface="Fraunces"/>
              </a:rPr>
              <a:t>KHÁN GIẢ</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460008"/>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242"/>
          <a:stretch>
            <a:fillRect/>
          </a:stretch>
        </p:blipFill>
        <p:spPr>
          <a:xfrm flipH="false" flipV="false" rot="0">
            <a:off x="15351948" y="-476232"/>
            <a:ext cx="2919569" cy="3009865"/>
          </a:xfrm>
          <a:prstGeom prst="rect">
            <a:avLst/>
          </a:prstGeom>
        </p:spPr>
      </p:pic>
      <p:sp>
        <p:nvSpPr>
          <p:cNvPr name="Freeform 3" id="3"/>
          <p:cNvSpPr/>
          <p:nvPr/>
        </p:nvSpPr>
        <p:spPr>
          <a:xfrm flipH="false" flipV="false" rot="0">
            <a:off x="468177" y="4269326"/>
            <a:ext cx="5333463" cy="5878567"/>
          </a:xfrm>
          <a:custGeom>
            <a:avLst/>
            <a:gdLst/>
            <a:ahLst/>
            <a:cxnLst/>
            <a:rect r="r" b="b" t="t" l="l"/>
            <a:pathLst>
              <a:path h="5878567" w="5333463">
                <a:moveTo>
                  <a:pt x="0" y="0"/>
                </a:moveTo>
                <a:lnTo>
                  <a:pt x="5333463" y="0"/>
                </a:lnTo>
                <a:lnTo>
                  <a:pt x="5333463" y="5878567"/>
                </a:lnTo>
                <a:lnTo>
                  <a:pt x="0" y="58785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960299" y="3600450"/>
            <a:ext cx="9851433" cy="4460466"/>
            <a:chOff x="0" y="0"/>
            <a:chExt cx="2594616" cy="1174773"/>
          </a:xfrm>
        </p:grpSpPr>
        <p:sp>
          <p:nvSpPr>
            <p:cNvPr name="Freeform 5" id="5"/>
            <p:cNvSpPr/>
            <p:nvPr/>
          </p:nvSpPr>
          <p:spPr>
            <a:xfrm flipH="false" flipV="false" rot="0">
              <a:off x="0" y="0"/>
              <a:ext cx="2594616" cy="1174773"/>
            </a:xfrm>
            <a:custGeom>
              <a:avLst/>
              <a:gdLst/>
              <a:ahLst/>
              <a:cxnLst/>
              <a:rect r="r" b="b" t="t" l="l"/>
              <a:pathLst>
                <a:path h="1174773" w="2594616">
                  <a:moveTo>
                    <a:pt x="40079" y="0"/>
                  </a:moveTo>
                  <a:lnTo>
                    <a:pt x="2554537" y="0"/>
                  </a:lnTo>
                  <a:cubicBezTo>
                    <a:pt x="2576672" y="0"/>
                    <a:pt x="2594616" y="17944"/>
                    <a:pt x="2594616" y="40079"/>
                  </a:cubicBezTo>
                  <a:lnTo>
                    <a:pt x="2594616" y="1134694"/>
                  </a:lnTo>
                  <a:cubicBezTo>
                    <a:pt x="2594616" y="1145323"/>
                    <a:pt x="2590393" y="1155518"/>
                    <a:pt x="2582877" y="1163034"/>
                  </a:cubicBezTo>
                  <a:cubicBezTo>
                    <a:pt x="2575361" y="1170550"/>
                    <a:pt x="2565166" y="1174773"/>
                    <a:pt x="2554537" y="1174773"/>
                  </a:cubicBezTo>
                  <a:lnTo>
                    <a:pt x="40079" y="1174773"/>
                  </a:lnTo>
                  <a:cubicBezTo>
                    <a:pt x="29450" y="1174773"/>
                    <a:pt x="19255" y="1170550"/>
                    <a:pt x="11739" y="1163034"/>
                  </a:cubicBezTo>
                  <a:cubicBezTo>
                    <a:pt x="4223" y="1155518"/>
                    <a:pt x="0" y="1145323"/>
                    <a:pt x="0" y="1134694"/>
                  </a:cubicBezTo>
                  <a:lnTo>
                    <a:pt x="0" y="40079"/>
                  </a:lnTo>
                  <a:cubicBezTo>
                    <a:pt x="0" y="29450"/>
                    <a:pt x="4223" y="19255"/>
                    <a:pt x="11739" y="11739"/>
                  </a:cubicBezTo>
                  <a:cubicBezTo>
                    <a:pt x="19255" y="4223"/>
                    <a:pt x="29450" y="0"/>
                    <a:pt x="40079" y="0"/>
                  </a:cubicBezTo>
                  <a:close/>
                </a:path>
              </a:pathLst>
            </a:custGeom>
            <a:solidFill>
              <a:srgbClr val="F6E0B9"/>
            </a:solidFill>
          </p:spPr>
        </p:sp>
        <p:sp>
          <p:nvSpPr>
            <p:cNvPr name="TextBox 6" id="6"/>
            <p:cNvSpPr txBox="true"/>
            <p:nvPr/>
          </p:nvSpPr>
          <p:spPr>
            <a:xfrm>
              <a:off x="0" y="-114300"/>
              <a:ext cx="2594616" cy="1289073"/>
            </a:xfrm>
            <a:prstGeom prst="rect">
              <a:avLst/>
            </a:prstGeom>
          </p:spPr>
          <p:txBody>
            <a:bodyPr anchor="ctr" rtlCol="false" tIns="50800" lIns="50800" bIns="50800" rIns="50800"/>
            <a:lstStyle/>
            <a:p>
              <a:pPr algn="ctr">
                <a:lnSpc>
                  <a:spcPts val="6859"/>
                </a:lnSpc>
              </a:pPr>
              <a:r>
                <a:rPr lang="en-US" sz="4899" i="true">
                  <a:solidFill>
                    <a:srgbClr val="5F1A1F"/>
                  </a:solidFill>
                  <a:latin typeface="#9Slide05 VL Fadilla"/>
                  <a:ea typeface="#9Slide05 VL Fadilla"/>
                  <a:cs typeface="#9Slide05 VL Fadilla"/>
                  <a:sym typeface="#9Slide05 VL Fadilla"/>
                </a:rPr>
                <a:t>Ở lớp 8, các em đã học về văn bản hài kịch; hôm nay chúng ta đọc hiểu văn bản bi kịch. </a:t>
              </a:r>
            </a:p>
            <a:p>
              <a:pPr algn="ctr">
                <a:lnSpc>
                  <a:spcPts val="6859"/>
                </a:lnSpc>
              </a:pPr>
              <a:r>
                <a:rPr lang="en-US" sz="4899" i="true">
                  <a:solidFill>
                    <a:srgbClr val="5F1A1F"/>
                  </a:solidFill>
                  <a:latin typeface="#9Slide05 VL Fadilla"/>
                  <a:ea typeface="#9Slide05 VL Fadilla"/>
                  <a:cs typeface="#9Slide05 VL Fadilla"/>
                  <a:sym typeface="#9Slide05 VL Fadilla"/>
                </a:rPr>
                <a:t>Em hiểu bi kịch là gì? </a:t>
              </a:r>
            </a:p>
            <a:p>
              <a:pPr algn="ctr">
                <a:lnSpc>
                  <a:spcPts val="6859"/>
                </a:lnSpc>
              </a:pPr>
              <a:r>
                <a:rPr lang="en-US" sz="4899" i="true">
                  <a:solidFill>
                    <a:srgbClr val="5F1A1F"/>
                  </a:solidFill>
                  <a:latin typeface="#9Slide05 VL Fadilla"/>
                  <a:ea typeface="#9Slide05 VL Fadilla"/>
                  <a:cs typeface="#9Slide05 VL Fadilla"/>
                  <a:sym typeface="#9Slide05 VL Fadilla"/>
                </a:rPr>
                <a:t>Bi kịch khác với hài kịch như thế nào?</a:t>
              </a:r>
            </a:p>
          </p:txBody>
        </p:sp>
      </p:grpSp>
      <p:sp>
        <p:nvSpPr>
          <p:cNvPr name="TextBox 7" id="7"/>
          <p:cNvSpPr txBox="true"/>
          <p:nvPr/>
        </p:nvSpPr>
        <p:spPr>
          <a:xfrm rot="0">
            <a:off x="192960" y="342900"/>
            <a:ext cx="9292505" cy="1028700"/>
          </a:xfrm>
          <a:prstGeom prst="rect">
            <a:avLst/>
          </a:prstGeom>
        </p:spPr>
        <p:txBody>
          <a:bodyPr anchor="t" rtlCol="false" tIns="0" lIns="0" bIns="0" rIns="0">
            <a:spAutoFit/>
          </a:bodyPr>
          <a:lstStyle/>
          <a:p>
            <a:pPr algn="l" marL="1371600" indent="-457200" lvl="2">
              <a:lnSpc>
                <a:spcPts val="8400"/>
              </a:lnSpc>
              <a:buAutoNum type="arabicPeriod" startAt="1"/>
            </a:pPr>
            <a:r>
              <a:rPr lang="en-US" b="true" sz="6000">
                <a:solidFill>
                  <a:srgbClr val="F1EBE0"/>
                </a:solidFill>
                <a:latin typeface="Fraunces Bold"/>
                <a:ea typeface="Fraunces Bold"/>
                <a:cs typeface="Fraunces Bold"/>
                <a:sym typeface="Fraunces Bold"/>
              </a:rPr>
              <a:t>CHUẨN BỊ ĐỌC</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24384000" cy="3059799"/>
          </a:xfrm>
        </p:grpSpPr>
        <p:sp>
          <p:nvSpPr>
            <p:cNvPr name="Freeform 3" id="3"/>
            <p:cNvSpPr/>
            <p:nvPr/>
          </p:nvSpPr>
          <p:spPr>
            <a:xfrm flipH="false" flipV="false" rot="0">
              <a:off x="0" y="0"/>
              <a:ext cx="24384000" cy="3059811"/>
            </a:xfrm>
            <a:custGeom>
              <a:avLst/>
              <a:gdLst/>
              <a:ahLst/>
              <a:cxnLst/>
              <a:rect r="r" b="b" t="t" l="l"/>
              <a:pathLst>
                <a:path h="3059811" w="24384000">
                  <a:moveTo>
                    <a:pt x="0" y="0"/>
                  </a:moveTo>
                  <a:lnTo>
                    <a:pt x="24384000" y="0"/>
                  </a:lnTo>
                  <a:lnTo>
                    <a:pt x="24384000" y="3059811"/>
                  </a:lnTo>
                  <a:lnTo>
                    <a:pt x="0" y="3059811"/>
                  </a:lnTo>
                  <a:close/>
                </a:path>
              </a:pathLst>
            </a:custGeom>
            <a:solidFill>
              <a:srgbClr val="1F222B"/>
            </a:solidFill>
          </p:spPr>
        </p:sp>
      </p:grpSp>
      <p:sp>
        <p:nvSpPr>
          <p:cNvPr name="Freeform 4" id="4"/>
          <p:cNvSpPr/>
          <p:nvPr/>
        </p:nvSpPr>
        <p:spPr>
          <a:xfrm flipH="false" flipV="false" rot="0">
            <a:off x="13184585"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5" id="5"/>
          <p:cNvSpPr/>
          <p:nvPr/>
        </p:nvSpPr>
        <p:spPr>
          <a:xfrm flipH="false" flipV="false" rot="0">
            <a:off x="4734549"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6" id="6"/>
          <p:cNvSpPr/>
          <p:nvPr/>
        </p:nvSpPr>
        <p:spPr>
          <a:xfrm flipH="false" flipV="false" rot="0">
            <a:off x="-3715487"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7" id="7"/>
          <p:cNvSpPr/>
          <p:nvPr/>
        </p:nvSpPr>
        <p:spPr>
          <a:xfrm flipH="false" flipV="false" rot="0">
            <a:off x="3233691" y="3933553"/>
            <a:ext cx="10726308" cy="492223"/>
          </a:xfrm>
          <a:custGeom>
            <a:avLst/>
            <a:gdLst/>
            <a:ahLst/>
            <a:cxnLst/>
            <a:rect r="r" b="b" t="t" l="l"/>
            <a:pathLst>
              <a:path h="492223" w="10726308">
                <a:moveTo>
                  <a:pt x="0" y="0"/>
                </a:moveTo>
                <a:lnTo>
                  <a:pt x="10726308" y="0"/>
                </a:lnTo>
                <a:lnTo>
                  <a:pt x="10726308" y="492224"/>
                </a:lnTo>
                <a:lnTo>
                  <a:pt x="0" y="4922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2426970" y="5748390"/>
            <a:ext cx="5861030" cy="5061798"/>
          </a:xfrm>
          <a:custGeom>
            <a:avLst/>
            <a:gdLst/>
            <a:ahLst/>
            <a:cxnLst/>
            <a:rect r="r" b="b" t="t" l="l"/>
            <a:pathLst>
              <a:path h="5061798" w="5861030">
                <a:moveTo>
                  <a:pt x="0" y="0"/>
                </a:moveTo>
                <a:lnTo>
                  <a:pt x="5861030" y="0"/>
                </a:lnTo>
                <a:lnTo>
                  <a:pt x="5861030" y="5061799"/>
                </a:lnTo>
                <a:lnTo>
                  <a:pt x="0" y="50617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315469" y="2824706"/>
            <a:ext cx="6602986" cy="486023"/>
          </a:xfrm>
          <a:prstGeom prst="rect">
            <a:avLst/>
          </a:prstGeom>
        </p:spPr>
        <p:txBody>
          <a:bodyPr anchor="t" rtlCol="false" tIns="0" lIns="0" bIns="0" rIns="0">
            <a:spAutoFit/>
          </a:bodyPr>
          <a:lstStyle/>
          <a:p>
            <a:pPr algn="l">
              <a:lnSpc>
                <a:spcPts val="4431"/>
              </a:lnSpc>
            </a:pPr>
            <a:r>
              <a:rPr lang="en-US" sz="5034" b="true">
                <a:solidFill>
                  <a:srgbClr val="D1B266"/>
                </a:solidFill>
                <a:latin typeface="Arimo Bold"/>
                <a:ea typeface="Arimo Bold"/>
                <a:cs typeface="Arimo Bold"/>
                <a:sym typeface="Arimo Bold"/>
              </a:rPr>
              <a:t>ĐỌC HIỂU VĂN BẢN</a:t>
            </a:r>
          </a:p>
        </p:txBody>
      </p:sp>
      <p:sp>
        <p:nvSpPr>
          <p:cNvPr name="TextBox 10" id="10"/>
          <p:cNvSpPr txBox="true"/>
          <p:nvPr/>
        </p:nvSpPr>
        <p:spPr>
          <a:xfrm rot="0">
            <a:off x="1855270" y="4763251"/>
            <a:ext cx="13832658" cy="985139"/>
          </a:xfrm>
          <a:prstGeom prst="rect">
            <a:avLst/>
          </a:prstGeom>
        </p:spPr>
        <p:txBody>
          <a:bodyPr anchor="t" rtlCol="false" tIns="0" lIns="0" bIns="0" rIns="0">
            <a:spAutoFit/>
          </a:bodyPr>
          <a:lstStyle/>
          <a:p>
            <a:pPr algn="ctr">
              <a:lnSpc>
                <a:spcPts val="6894"/>
              </a:lnSpc>
            </a:pPr>
            <a:r>
              <a:rPr lang="en-US" sz="7834" b="true">
                <a:solidFill>
                  <a:srgbClr val="FEFFFE"/>
                </a:solidFill>
                <a:latin typeface="Arimo Bold"/>
                <a:ea typeface="Arimo Bold"/>
                <a:cs typeface="Arimo Bold"/>
                <a:sym typeface="Arimo Bold"/>
              </a:rPr>
              <a:t>SỐNG, HAY KHÔNG SỐNG?</a:t>
            </a:r>
          </a:p>
        </p:txBody>
      </p:sp>
      <p:sp>
        <p:nvSpPr>
          <p:cNvPr name="TextBox 11" id="11"/>
          <p:cNvSpPr txBox="true"/>
          <p:nvPr/>
        </p:nvSpPr>
        <p:spPr>
          <a:xfrm rot="0">
            <a:off x="2298427" y="3883262"/>
            <a:ext cx="12946343" cy="592455"/>
          </a:xfrm>
          <a:prstGeom prst="rect">
            <a:avLst/>
          </a:prstGeom>
        </p:spPr>
        <p:txBody>
          <a:bodyPr anchor="t" rtlCol="false" tIns="0" lIns="0" bIns="0" rIns="0">
            <a:spAutoFit/>
          </a:bodyPr>
          <a:lstStyle/>
          <a:p>
            <a:pPr algn="ctr">
              <a:lnSpc>
                <a:spcPts val="4620"/>
              </a:lnSpc>
            </a:pPr>
            <a:r>
              <a:rPr lang="en-US" sz="3300" spc="1791">
                <a:solidFill>
                  <a:srgbClr val="FFFFFF"/>
                </a:solidFill>
                <a:latin typeface="Arimo"/>
                <a:ea typeface="Arimo"/>
                <a:cs typeface="Arimo"/>
                <a:sym typeface="Arimo"/>
              </a:rPr>
              <a:t>Sống, hay không sống?</a:t>
            </a:r>
          </a:p>
        </p:txBody>
      </p:sp>
      <p:sp>
        <p:nvSpPr>
          <p:cNvPr name="TextBox 12" id="12"/>
          <p:cNvSpPr txBox="true"/>
          <p:nvPr/>
        </p:nvSpPr>
        <p:spPr>
          <a:xfrm rot="0">
            <a:off x="4687219" y="6062715"/>
            <a:ext cx="7739751" cy="1180465"/>
          </a:xfrm>
          <a:prstGeom prst="rect">
            <a:avLst/>
          </a:prstGeom>
        </p:spPr>
        <p:txBody>
          <a:bodyPr anchor="t" rtlCol="false" tIns="0" lIns="0" bIns="0" rIns="0">
            <a:spAutoFit/>
          </a:bodyPr>
          <a:lstStyle/>
          <a:p>
            <a:pPr algn="just">
              <a:lnSpc>
                <a:spcPts val="4759"/>
              </a:lnSpc>
            </a:pPr>
            <a:r>
              <a:rPr lang="en-US" sz="3400">
                <a:solidFill>
                  <a:srgbClr val="FDFAF0"/>
                </a:solidFill>
                <a:latin typeface="Fraunces"/>
                <a:ea typeface="Fraunces"/>
                <a:cs typeface="Fraunces"/>
                <a:sym typeface="Fraunces"/>
              </a:rPr>
              <a:t>Trích </a:t>
            </a:r>
            <a:r>
              <a:rPr lang="en-US" sz="3400" i="true">
                <a:solidFill>
                  <a:srgbClr val="FDFAF0"/>
                </a:solidFill>
                <a:latin typeface="Fraunces Italics"/>
                <a:ea typeface="Fraunces Italics"/>
                <a:cs typeface="Fraunces Italics"/>
                <a:sym typeface="Fraunces Italics"/>
              </a:rPr>
              <a:t>Ham-lét, </a:t>
            </a:r>
            <a:r>
              <a:rPr lang="en-US" sz="3400">
                <a:solidFill>
                  <a:srgbClr val="FDFAF0"/>
                </a:solidFill>
                <a:latin typeface="Fraunces"/>
                <a:ea typeface="Fraunces"/>
                <a:cs typeface="Fraunces"/>
                <a:sym typeface="Fraunces"/>
              </a:rPr>
              <a:t>Uy - li - am Sếch - xpia</a:t>
            </a:r>
          </a:p>
          <a:p>
            <a:pPr algn="ctr">
              <a:lnSpc>
                <a:spcPts val="4759"/>
              </a:lnSpc>
            </a:pPr>
            <a:r>
              <a:rPr lang="en-US" sz="3400">
                <a:solidFill>
                  <a:srgbClr val="FDFAF0"/>
                </a:solidFill>
                <a:latin typeface="Fraunces"/>
                <a:ea typeface="Fraunces"/>
                <a:cs typeface="Fraunces"/>
                <a:sym typeface="Fraunces"/>
              </a:rPr>
              <a:t>HỒI THỨ III, CẢNH 1</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9578172" y="712476"/>
            <a:ext cx="8047827" cy="8862049"/>
            <a:chOff x="0" y="0"/>
            <a:chExt cx="10730436" cy="11816065"/>
          </a:xfrm>
        </p:grpSpPr>
        <p:sp>
          <p:nvSpPr>
            <p:cNvPr name="Freeform 3" id="3"/>
            <p:cNvSpPr/>
            <p:nvPr/>
          </p:nvSpPr>
          <p:spPr>
            <a:xfrm flipH="false" flipV="false" rot="0">
              <a:off x="0" y="0"/>
              <a:ext cx="10730484" cy="11816080"/>
            </a:xfrm>
            <a:custGeom>
              <a:avLst/>
              <a:gdLst/>
              <a:ahLst/>
              <a:cxnLst/>
              <a:rect r="r" b="b" t="t" l="l"/>
              <a:pathLst>
                <a:path h="11816080" w="10730484">
                  <a:moveTo>
                    <a:pt x="0" y="0"/>
                  </a:moveTo>
                  <a:lnTo>
                    <a:pt x="10730484" y="0"/>
                  </a:lnTo>
                  <a:lnTo>
                    <a:pt x="10730484" y="11816080"/>
                  </a:lnTo>
                  <a:lnTo>
                    <a:pt x="0" y="11816080"/>
                  </a:lnTo>
                  <a:close/>
                </a:path>
              </a:pathLst>
            </a:custGeom>
            <a:solidFill>
              <a:srgbClr val="F1EBE0"/>
            </a:solidFill>
          </p:spPr>
        </p:sp>
      </p:grpSp>
      <p:grpSp>
        <p:nvGrpSpPr>
          <p:cNvPr name="Group 4" id="4"/>
          <p:cNvGrpSpPr/>
          <p:nvPr/>
        </p:nvGrpSpPr>
        <p:grpSpPr>
          <a:xfrm rot="0">
            <a:off x="662001" y="712476"/>
            <a:ext cx="8047827" cy="8862049"/>
            <a:chOff x="0" y="0"/>
            <a:chExt cx="10730436" cy="11816065"/>
          </a:xfrm>
        </p:grpSpPr>
        <p:sp>
          <p:nvSpPr>
            <p:cNvPr name="Freeform 5" id="5"/>
            <p:cNvSpPr/>
            <p:nvPr/>
          </p:nvSpPr>
          <p:spPr>
            <a:xfrm flipH="false" flipV="false" rot="0">
              <a:off x="0" y="0"/>
              <a:ext cx="10730484" cy="11816080"/>
            </a:xfrm>
            <a:custGeom>
              <a:avLst/>
              <a:gdLst/>
              <a:ahLst/>
              <a:cxnLst/>
              <a:rect r="r" b="b" t="t" l="l"/>
              <a:pathLst>
                <a:path h="11816080" w="10730484">
                  <a:moveTo>
                    <a:pt x="0" y="0"/>
                  </a:moveTo>
                  <a:lnTo>
                    <a:pt x="10730484" y="0"/>
                  </a:lnTo>
                  <a:lnTo>
                    <a:pt x="10730484" y="11816080"/>
                  </a:lnTo>
                  <a:lnTo>
                    <a:pt x="0" y="11816080"/>
                  </a:lnTo>
                  <a:close/>
                </a:path>
              </a:pathLst>
            </a:custGeom>
            <a:solidFill>
              <a:srgbClr val="F1EBE0"/>
            </a:solidFill>
          </p:spPr>
        </p:sp>
      </p:grpSp>
      <p:sp>
        <p:nvSpPr>
          <p:cNvPr name="Freeform 6" id="6"/>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7" id="7"/>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8" id="8"/>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9" id="9"/>
          <p:cNvSpPr/>
          <p:nvPr/>
        </p:nvSpPr>
        <p:spPr>
          <a:xfrm flipH="false" flipV="false" rot="0">
            <a:off x="7840571" y="3856401"/>
            <a:ext cx="2347248" cy="6176967"/>
          </a:xfrm>
          <a:custGeom>
            <a:avLst/>
            <a:gdLst/>
            <a:ahLst/>
            <a:cxnLst/>
            <a:rect r="r" b="b" t="t" l="l"/>
            <a:pathLst>
              <a:path h="6176967" w="2347248">
                <a:moveTo>
                  <a:pt x="0" y="0"/>
                </a:moveTo>
                <a:lnTo>
                  <a:pt x="2347248" y="0"/>
                </a:lnTo>
                <a:lnTo>
                  <a:pt x="2347248" y="6176967"/>
                </a:lnTo>
                <a:lnTo>
                  <a:pt x="0" y="6176967"/>
                </a:lnTo>
                <a:lnTo>
                  <a:pt x="0" y="0"/>
                </a:lnTo>
                <a:close/>
              </a:path>
            </a:pathLst>
          </a:custGeom>
          <a:blipFill>
            <a:blip r:embed="rId4">
              <a:extLst>
                <a:ext uri="{96DAC541-7B7A-43D3-8B79-37D633B846F1}">
                  <asvg:svgBlip xmlns:asvg="http://schemas.microsoft.com/office/drawing/2016/SVG/main" r:embed="rId5"/>
                </a:ext>
              </a:extLst>
            </a:blip>
            <a:stretch>
              <a:fillRect l="-279" t="0" r="-279" b="0"/>
            </a:stretch>
          </a:blipFill>
        </p:spPr>
      </p:sp>
      <p:graphicFrame>
        <p:nvGraphicFramePr>
          <p:cNvPr name="Table 10" id="10"/>
          <p:cNvGraphicFramePr>
            <a:graphicFrameLocks noGrp="true"/>
          </p:cNvGraphicFramePr>
          <p:nvPr/>
        </p:nvGraphicFramePr>
        <p:xfrm>
          <a:off x="9745454" y="1288475"/>
          <a:ext cx="7880545" cy="7934325"/>
        </p:xfrm>
        <a:graphic>
          <a:graphicData uri="http://schemas.openxmlformats.org/drawingml/2006/table">
            <a:tbl>
              <a:tblPr/>
              <a:tblGrid>
                <a:gridCol w="4876555"/>
                <a:gridCol w="1268685"/>
                <a:gridCol w="1735306"/>
              </a:tblGrid>
              <a:tr h="1070656">
                <a:tc>
                  <a:txBody>
                    <a:bodyPr anchor="t" rtlCol="false"/>
                    <a:lstStyle/>
                    <a:p>
                      <a:pPr algn="ctr">
                        <a:lnSpc>
                          <a:spcPts val="4079"/>
                        </a:lnSpc>
                        <a:defRPr/>
                      </a:pPr>
                      <a:r>
                        <a:rPr lang="en-US" sz="3399" b="true">
                          <a:solidFill>
                            <a:srgbClr val="FDFAF0"/>
                          </a:solidFill>
                          <a:latin typeface="Roboto Condensed Bold"/>
                          <a:ea typeface="Roboto Condensed Bold"/>
                          <a:cs typeface="Roboto Condensed Bold"/>
                          <a:sym typeface="Roboto Condensed Bold"/>
                        </a:rPr>
                        <a:t> Tiêu chí</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solidFill>
                      <a:srgbClr val="4B635A"/>
                    </a:solidFill>
                  </a:tcPr>
                </a:tc>
                <a:tc>
                  <a:txBody>
                    <a:bodyPr anchor="t" rtlCol="false"/>
                    <a:lstStyle/>
                    <a:p>
                      <a:pPr algn="ctr">
                        <a:lnSpc>
                          <a:spcPts val="4079"/>
                        </a:lnSpc>
                        <a:defRPr/>
                      </a:pPr>
                      <a:r>
                        <a:rPr lang="en-US" sz="3399" b="true">
                          <a:solidFill>
                            <a:srgbClr val="FDFAF0"/>
                          </a:solidFill>
                          <a:latin typeface="Roboto Condensed Bold"/>
                          <a:ea typeface="Roboto Condensed Bold"/>
                          <a:cs typeface="Roboto Condensed Bold"/>
                          <a:sym typeface="Roboto Condensed Bold"/>
                        </a:rPr>
                        <a:t> Có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solidFill>
                      <a:srgbClr val="4B635A"/>
                    </a:solidFill>
                  </a:tcPr>
                </a:tc>
                <a:tc>
                  <a:txBody>
                    <a:bodyPr anchor="t" rtlCol="false"/>
                    <a:lstStyle/>
                    <a:p>
                      <a:pPr algn="ctr">
                        <a:lnSpc>
                          <a:spcPts val="4079"/>
                        </a:lnSpc>
                        <a:defRPr/>
                      </a:pPr>
                      <a:r>
                        <a:rPr lang="en-US" sz="3399" b="true">
                          <a:solidFill>
                            <a:srgbClr val="FDFAF0"/>
                          </a:solidFill>
                          <a:latin typeface="Roboto Condensed Bold"/>
                          <a:ea typeface="Roboto Condensed Bold"/>
                          <a:cs typeface="Roboto Condensed Bold"/>
                          <a:sym typeface="Roboto Condensed Bold"/>
                        </a:rPr>
                        <a:t> Không</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solidFill>
                      <a:srgbClr val="4B635A"/>
                    </a:solidFill>
                  </a:tcPr>
                </a:tc>
              </a:tr>
              <a:tr h="1586865">
                <a:tc>
                  <a:txBody>
                    <a:bodyPr anchor="t" rtlCol="false"/>
                    <a:lstStyle/>
                    <a:p>
                      <a:pPr algn="just">
                        <a:lnSpc>
                          <a:spcPts val="4079"/>
                        </a:lnSpc>
                        <a:defRPr/>
                      </a:pPr>
                      <a:r>
                        <a:rPr lang="en-US" sz="3399">
                          <a:solidFill>
                            <a:srgbClr val="000000"/>
                          </a:solidFill>
                          <a:latin typeface="Roboto Condensed"/>
                          <a:ea typeface="Roboto Condensed"/>
                          <a:cs typeface="Roboto Condensed"/>
                          <a:sym typeface="Roboto Condensed"/>
                        </a:rPr>
                        <a:t>Đọc trôi chảy, không bỏ từ, thêm từ.</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r>
              <a:tr h="2103074">
                <a:tc>
                  <a:txBody>
                    <a:bodyPr anchor="t" rtlCol="false"/>
                    <a:lstStyle/>
                    <a:p>
                      <a:pPr algn="just">
                        <a:lnSpc>
                          <a:spcPts val="4079"/>
                        </a:lnSpc>
                        <a:defRPr/>
                      </a:pPr>
                      <a:r>
                        <a:rPr lang="en-US" sz="3399">
                          <a:solidFill>
                            <a:srgbClr val="000000"/>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r>
              <a:tr h="1070656">
                <a:tc>
                  <a:txBody>
                    <a:bodyPr anchor="t" rtlCol="false"/>
                    <a:lstStyle/>
                    <a:p>
                      <a:pPr algn="just">
                        <a:lnSpc>
                          <a:spcPts val="4079"/>
                        </a:lnSpc>
                        <a:defRPr/>
                      </a:pPr>
                      <a:r>
                        <a:rPr lang="en-US" sz="3399">
                          <a:solidFill>
                            <a:srgbClr val="000000"/>
                          </a:solidFill>
                          <a:latin typeface="Roboto Condensed"/>
                          <a:ea typeface="Roboto Condensed"/>
                          <a:cs typeface="Roboto Condensed"/>
                          <a:sym typeface="Roboto Condensed"/>
                        </a:rPr>
                        <a:t>Tốc độ đọc phù hợp.</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r>
              <a:tr h="2103074">
                <a:tc>
                  <a:txBody>
                    <a:bodyPr anchor="t" rtlCol="false"/>
                    <a:lstStyle/>
                    <a:p>
                      <a:pPr algn="just">
                        <a:lnSpc>
                          <a:spcPts val="4079"/>
                        </a:lnSpc>
                        <a:defRPr/>
                      </a:pPr>
                      <a:r>
                        <a:rPr lang="en-US" sz="3399">
                          <a:solidFill>
                            <a:srgbClr val="000000"/>
                          </a:solidFill>
                          <a:latin typeface="Roboto Condensed"/>
                          <a:ea typeface="Roboto Condensed"/>
                          <a:cs typeface="Roboto Condensed"/>
                          <a:sym typeface="Roboto Condensed"/>
                        </a:rPr>
                        <a:t>Sử dụng giọng điệu khác nhau phù hợp với cảm xúc từng nhân vật.</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c>
                  <a:txBody>
                    <a:bodyPr anchor="t" rtlCol="false"/>
                    <a:lstStyle/>
                    <a:p>
                      <a:pPr algn="l">
                        <a:lnSpc>
                          <a:spcPts val="4079"/>
                        </a:lnSpc>
                        <a:defRPr/>
                      </a:pPr>
                      <a:r>
                        <a:rPr lang="en-US" sz="3399">
                          <a:solidFill>
                            <a:srgbClr val="000000"/>
                          </a:solidFill>
                          <a:latin typeface="Roboto Condensed"/>
                          <a:ea typeface="Roboto Condensed"/>
                          <a:cs typeface="Roboto Condensed"/>
                          <a:sym typeface="Roboto Condensed"/>
                        </a:rPr>
                        <a:t> </a:t>
                      </a:r>
                      <a:endParaRPr lang="en-US" sz="1100"/>
                    </a:p>
                  </a:txBody>
                  <a:tcPr marL="190500" marR="190500" marT="190500" marB="190500" anchor="ctr">
                    <a:lnL cmpd="sng" algn="ctr" cap="flat" w="28575">
                      <a:solidFill>
                        <a:srgbClr val="868F89"/>
                      </a:solidFill>
                      <a:prstDash val="solid"/>
                      <a:round/>
                      <a:headEnd type="none" w="med" len="med"/>
                      <a:tailEnd type="none" w="med" len="med"/>
                    </a:lnL>
                    <a:lnR cmpd="sng" algn="ctr" cap="flat" w="28575">
                      <a:solidFill>
                        <a:srgbClr val="868F89"/>
                      </a:solidFill>
                      <a:prstDash val="solid"/>
                      <a:round/>
                      <a:headEnd type="none" w="med" len="med"/>
                      <a:tailEnd type="none" w="med" len="med"/>
                    </a:lnR>
                    <a:lnT cmpd="sng" algn="ctr" cap="flat" w="28575">
                      <a:solidFill>
                        <a:srgbClr val="868F89"/>
                      </a:solidFill>
                      <a:prstDash val="solid"/>
                      <a:round/>
                      <a:headEnd type="none" w="med" len="med"/>
                      <a:tailEnd type="none" w="med" len="med"/>
                    </a:lnT>
                    <a:lnB cmpd="sng" algn="ctr" cap="flat" w="28575">
                      <a:solidFill>
                        <a:srgbClr val="868F89"/>
                      </a:solidFill>
                      <a:prstDash val="solid"/>
                      <a:round/>
                      <a:headEnd type="none" w="med" len="med"/>
                      <a:tailEnd type="none" w="med" len="med"/>
                    </a:lnB>
                  </a:tcPr>
                </a:tc>
              </a:tr>
            </a:tbl>
          </a:graphicData>
        </a:graphic>
      </p:graphicFrame>
      <p:sp>
        <p:nvSpPr>
          <p:cNvPr name="TextBox 11" id="11"/>
          <p:cNvSpPr txBox="true"/>
          <p:nvPr/>
        </p:nvSpPr>
        <p:spPr>
          <a:xfrm rot="0">
            <a:off x="1028700" y="1544465"/>
            <a:ext cx="7452212" cy="1028700"/>
          </a:xfrm>
          <a:prstGeom prst="rect">
            <a:avLst/>
          </a:prstGeom>
        </p:spPr>
        <p:txBody>
          <a:bodyPr anchor="t" rtlCol="false" tIns="0" lIns="0" bIns="0" rIns="0">
            <a:spAutoFit/>
          </a:bodyPr>
          <a:lstStyle/>
          <a:p>
            <a:pPr algn="ctr">
              <a:lnSpc>
                <a:spcPts val="8400"/>
              </a:lnSpc>
            </a:pPr>
            <a:r>
              <a:rPr lang="en-US" sz="6000" b="true">
                <a:solidFill>
                  <a:srgbClr val="460008"/>
                </a:solidFill>
                <a:latin typeface="Fraunces Bold"/>
                <a:ea typeface="Fraunces Bold"/>
                <a:cs typeface="Fraunces Bold"/>
                <a:sym typeface="Fraunces Bold"/>
              </a:rPr>
              <a:t>2. ĐỌC VĂN BẢN</a:t>
            </a:r>
          </a:p>
        </p:txBody>
      </p:sp>
      <p:sp>
        <p:nvSpPr>
          <p:cNvPr name="TextBox 12" id="12"/>
          <p:cNvSpPr txBox="true"/>
          <p:nvPr/>
        </p:nvSpPr>
        <p:spPr>
          <a:xfrm rot="0">
            <a:off x="1028700" y="3404205"/>
            <a:ext cx="7212849" cy="2990215"/>
          </a:xfrm>
          <a:prstGeom prst="rect">
            <a:avLst/>
          </a:prstGeom>
        </p:spPr>
        <p:txBody>
          <a:bodyPr anchor="t" rtlCol="false" tIns="0" lIns="0" bIns="0" rIns="0">
            <a:spAutoFit/>
          </a:bodyPr>
          <a:lstStyle/>
          <a:p>
            <a:pPr algn="just" marL="777240" indent="-259080" lvl="2">
              <a:lnSpc>
                <a:spcPts val="4759"/>
              </a:lnSpc>
              <a:buFont typeface="Arial"/>
              <a:buChar char="⚬"/>
            </a:pPr>
            <a:r>
              <a:rPr lang="en-US" sz="3400">
                <a:solidFill>
                  <a:srgbClr val="000000"/>
                </a:solidFill>
                <a:latin typeface="Roboto Condensed"/>
                <a:ea typeface="Roboto Condensed"/>
                <a:cs typeface="Roboto Condensed"/>
                <a:sym typeface="Roboto Condensed"/>
              </a:rPr>
              <a:t>Bảng kiểm đọc văn bản kịch (tham khảo)</a:t>
            </a:r>
          </a:p>
          <a:p>
            <a:pPr algn="just" marL="777240" indent="-259080" lvl="2">
              <a:lnSpc>
                <a:spcPts val="4759"/>
              </a:lnSpc>
              <a:buFont typeface="Arial"/>
              <a:buChar char="⚬"/>
            </a:pPr>
            <a:r>
              <a:rPr lang="en-US" sz="3400">
                <a:solidFill>
                  <a:srgbClr val="000000"/>
                </a:solidFill>
                <a:latin typeface="Roboto Condensed"/>
                <a:ea typeface="Roboto Condensed"/>
                <a:cs typeface="Roboto Condensed"/>
                <a:sym typeface="Roboto Condensed"/>
              </a:rPr>
              <a:t>Nhóm </a:t>
            </a:r>
            <a:r>
              <a:rPr lang="en-US" b="true" sz="3400">
                <a:solidFill>
                  <a:srgbClr val="000000"/>
                </a:solidFill>
                <a:latin typeface="Roboto Condensed Bold"/>
                <a:ea typeface="Roboto Condensed Bold"/>
                <a:cs typeface="Roboto Condensed Bold"/>
                <a:sym typeface="Roboto Condensed Bold"/>
              </a:rPr>
              <a:t>Diễn viên</a:t>
            </a:r>
            <a:r>
              <a:rPr lang="en-US" sz="3400">
                <a:solidFill>
                  <a:srgbClr val="000000"/>
                </a:solidFill>
                <a:latin typeface="Roboto Condensed"/>
                <a:ea typeface="Roboto Condensed"/>
                <a:cs typeface="Roboto Condensed"/>
                <a:sym typeface="Roboto Condensed"/>
              </a:rPr>
              <a:t> báo cáo sản phẩm: Sân khấu hóa 1 phần vở kịch </a:t>
            </a:r>
            <a:r>
              <a:rPr lang="en-US" sz="3400" i="true">
                <a:solidFill>
                  <a:srgbClr val="000000"/>
                </a:solidFill>
                <a:latin typeface="Roboto Condensed Italics"/>
                <a:ea typeface="Roboto Condensed Italics"/>
                <a:cs typeface="Roboto Condensed Italics"/>
                <a:sym typeface="Roboto Condensed Italics"/>
              </a:rPr>
              <a:t>Sống, hay không sống?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9016867"/>
            <a:ext cx="18288000" cy="1270133"/>
            <a:chOff x="0" y="0"/>
            <a:chExt cx="24384000" cy="1693511"/>
          </a:xfrm>
        </p:grpSpPr>
        <p:sp>
          <p:nvSpPr>
            <p:cNvPr name="Freeform 3" id="3"/>
            <p:cNvSpPr/>
            <p:nvPr/>
          </p:nvSpPr>
          <p:spPr>
            <a:xfrm flipH="false" flipV="false" rot="0">
              <a:off x="0" y="0"/>
              <a:ext cx="24384000" cy="1693545"/>
            </a:xfrm>
            <a:custGeom>
              <a:avLst/>
              <a:gdLst/>
              <a:ahLst/>
              <a:cxnLst/>
              <a:rect r="r" b="b" t="t" l="l"/>
              <a:pathLst>
                <a:path h="1693545" w="24384000">
                  <a:moveTo>
                    <a:pt x="0" y="0"/>
                  </a:moveTo>
                  <a:lnTo>
                    <a:pt x="24384000" y="0"/>
                  </a:lnTo>
                  <a:lnTo>
                    <a:pt x="24384000" y="1693545"/>
                  </a:lnTo>
                  <a:lnTo>
                    <a:pt x="0" y="1693545"/>
                  </a:lnTo>
                  <a:close/>
                </a:path>
              </a:pathLst>
            </a:custGeom>
            <a:solidFill>
              <a:srgbClr val="C8A888"/>
            </a:solidFill>
          </p:spPr>
        </p:sp>
      </p:grpSp>
      <p:sp>
        <p:nvSpPr>
          <p:cNvPr name="Freeform 4" id="4"/>
          <p:cNvSpPr/>
          <p:nvPr/>
        </p:nvSpPr>
        <p:spPr>
          <a:xfrm flipH="false" flipV="false" rot="0">
            <a:off x="15685649" y="-368661"/>
            <a:ext cx="5556875" cy="10020595"/>
          </a:xfrm>
          <a:custGeom>
            <a:avLst/>
            <a:gdLst/>
            <a:ahLst/>
            <a:cxnLst/>
            <a:rect r="r" b="b" t="t" l="l"/>
            <a:pathLst>
              <a:path h="10020595" w="5556875">
                <a:moveTo>
                  <a:pt x="0" y="0"/>
                </a:moveTo>
                <a:lnTo>
                  <a:pt x="5556875" y="0"/>
                </a:lnTo>
                <a:lnTo>
                  <a:pt x="5556875" y="10020595"/>
                </a:lnTo>
                <a:lnTo>
                  <a:pt x="0" y="10020595"/>
                </a:lnTo>
                <a:lnTo>
                  <a:pt x="0" y="0"/>
                </a:lnTo>
                <a:close/>
              </a:path>
            </a:pathLst>
          </a:custGeom>
          <a:blipFill>
            <a:blip r:embed="rId2">
              <a:extLst>
                <a:ext uri="{96DAC541-7B7A-43D3-8B79-37D633B846F1}">
                  <asvg:svgBlip xmlns:asvg="http://schemas.microsoft.com/office/drawing/2016/SVG/main" r:embed="rId3"/>
                </a:ext>
              </a:extLst>
            </a:blip>
            <a:stretch>
              <a:fillRect l="-262" t="0" r="-262" b="0"/>
            </a:stretch>
          </a:blipFill>
        </p:spPr>
      </p:sp>
      <p:sp>
        <p:nvSpPr>
          <p:cNvPr name="Freeform 5" id="5"/>
          <p:cNvSpPr/>
          <p:nvPr/>
        </p:nvSpPr>
        <p:spPr>
          <a:xfrm flipH="false" flipV="false" rot="0">
            <a:off x="-230149" y="6209031"/>
            <a:ext cx="5554582" cy="2948978"/>
          </a:xfrm>
          <a:custGeom>
            <a:avLst/>
            <a:gdLst/>
            <a:ahLst/>
            <a:cxnLst/>
            <a:rect r="r" b="b" t="t" l="l"/>
            <a:pathLst>
              <a:path h="2948978" w="5554582">
                <a:moveTo>
                  <a:pt x="0" y="0"/>
                </a:moveTo>
                <a:lnTo>
                  <a:pt x="5554582" y="0"/>
                </a:lnTo>
                <a:lnTo>
                  <a:pt x="5554582" y="2948978"/>
                </a:lnTo>
                <a:lnTo>
                  <a:pt x="0" y="2948978"/>
                </a:lnTo>
                <a:lnTo>
                  <a:pt x="0" y="0"/>
                </a:lnTo>
                <a:close/>
              </a:path>
            </a:pathLst>
          </a:custGeom>
          <a:blipFill>
            <a:blip r:embed="rId4">
              <a:extLst>
                <a:ext uri="{96DAC541-7B7A-43D3-8B79-37D633B846F1}">
                  <asvg:svgBlip xmlns:asvg="http://schemas.microsoft.com/office/drawing/2016/SVG/main" r:embed="rId5"/>
                </a:ext>
              </a:extLst>
            </a:blip>
            <a:stretch>
              <a:fillRect l="0" t="-314" r="0" b="-314"/>
            </a:stretch>
          </a:blipFill>
        </p:spPr>
      </p:sp>
      <p:sp>
        <p:nvSpPr>
          <p:cNvPr name="Freeform 6" id="6"/>
          <p:cNvSpPr/>
          <p:nvPr/>
        </p:nvSpPr>
        <p:spPr>
          <a:xfrm flipH="false" flipV="false" rot="0">
            <a:off x="11310450" y="-598347"/>
            <a:ext cx="4739039" cy="4661491"/>
          </a:xfrm>
          <a:custGeom>
            <a:avLst/>
            <a:gdLst/>
            <a:ahLst/>
            <a:cxnLst/>
            <a:rect r="r" b="b" t="t" l="l"/>
            <a:pathLst>
              <a:path h="4661491" w="4739039">
                <a:moveTo>
                  <a:pt x="0" y="0"/>
                </a:moveTo>
                <a:lnTo>
                  <a:pt x="4739039" y="0"/>
                </a:lnTo>
                <a:lnTo>
                  <a:pt x="4739039" y="4661491"/>
                </a:lnTo>
                <a:lnTo>
                  <a:pt x="0" y="4661491"/>
                </a:lnTo>
                <a:lnTo>
                  <a:pt x="0" y="0"/>
                </a:lnTo>
                <a:close/>
              </a:path>
            </a:pathLst>
          </a:custGeom>
          <a:blipFill>
            <a:blip r:embed="rId6">
              <a:extLst>
                <a:ext uri="{96DAC541-7B7A-43D3-8B79-37D633B846F1}">
                  <asvg:svgBlip xmlns:asvg="http://schemas.microsoft.com/office/drawing/2016/SVG/main" r:embed="rId7"/>
                </a:ext>
              </a:extLst>
            </a:blip>
            <a:stretch>
              <a:fillRect l="0" t="-15" r="0" b="-15"/>
            </a:stretch>
          </a:blipFill>
        </p:spPr>
      </p:sp>
      <p:sp>
        <p:nvSpPr>
          <p:cNvPr name="Freeform 7" id="7"/>
          <p:cNvSpPr/>
          <p:nvPr/>
        </p:nvSpPr>
        <p:spPr>
          <a:xfrm flipH="true" flipV="false" rot="0">
            <a:off x="12553828" y="4324103"/>
            <a:ext cx="4368188" cy="5200223"/>
          </a:xfrm>
          <a:custGeom>
            <a:avLst/>
            <a:gdLst/>
            <a:ahLst/>
            <a:cxnLst/>
            <a:rect r="r" b="b" t="t" l="l"/>
            <a:pathLst>
              <a:path h="5200223" w="4368188">
                <a:moveTo>
                  <a:pt x="4368188" y="0"/>
                </a:moveTo>
                <a:lnTo>
                  <a:pt x="0" y="0"/>
                </a:lnTo>
                <a:lnTo>
                  <a:pt x="0" y="5200223"/>
                </a:lnTo>
                <a:lnTo>
                  <a:pt x="4368188" y="5200223"/>
                </a:lnTo>
                <a:lnTo>
                  <a:pt x="4368188" y="0"/>
                </a:lnTo>
                <a:close/>
              </a:path>
            </a:pathLst>
          </a:custGeom>
          <a:blipFill>
            <a:blip r:embed="rId8">
              <a:extLst>
                <a:ext uri="{96DAC541-7B7A-43D3-8B79-37D633B846F1}">
                  <asvg:svgBlip xmlns:asvg="http://schemas.microsoft.com/office/drawing/2016/SVG/main" r:embed="rId9"/>
                </a:ext>
              </a:extLst>
            </a:blip>
            <a:stretch>
              <a:fillRect l="0" t="-143" r="0" b="-143"/>
            </a:stretch>
          </a:blipFill>
        </p:spPr>
      </p:sp>
      <p:sp>
        <p:nvSpPr>
          <p:cNvPr name="TextBox 8" id="8"/>
          <p:cNvSpPr txBox="true"/>
          <p:nvPr/>
        </p:nvSpPr>
        <p:spPr>
          <a:xfrm rot="0">
            <a:off x="2937387" y="2037198"/>
            <a:ext cx="6602986" cy="614172"/>
          </a:xfrm>
          <a:prstGeom prst="rect">
            <a:avLst/>
          </a:prstGeom>
        </p:spPr>
        <p:txBody>
          <a:bodyPr anchor="t" rtlCol="false" tIns="0" lIns="0" bIns="0" rIns="0">
            <a:spAutoFit/>
          </a:bodyPr>
          <a:lstStyle/>
          <a:p>
            <a:pPr algn="l">
              <a:lnSpc>
                <a:spcPts val="4431"/>
              </a:lnSpc>
            </a:pPr>
            <a:r>
              <a:rPr lang="en-US" sz="5034" b="true">
                <a:solidFill>
                  <a:srgbClr val="F1EBE0"/>
                </a:solidFill>
                <a:latin typeface="Fraunces Bold"/>
                <a:ea typeface="Fraunces Bold"/>
                <a:cs typeface="Fraunces Bold"/>
                <a:sym typeface="Fraunces Bold"/>
              </a:rPr>
              <a:t>NHÓM DIỄN VIÊN</a:t>
            </a:r>
          </a:p>
        </p:txBody>
      </p:sp>
      <p:sp>
        <p:nvSpPr>
          <p:cNvPr name="TextBox 9" id="9"/>
          <p:cNvSpPr txBox="true"/>
          <p:nvPr/>
        </p:nvSpPr>
        <p:spPr>
          <a:xfrm rot="0">
            <a:off x="1638645" y="2794573"/>
            <a:ext cx="8842745" cy="2797658"/>
          </a:xfrm>
          <a:prstGeom prst="rect">
            <a:avLst/>
          </a:prstGeom>
        </p:spPr>
        <p:txBody>
          <a:bodyPr anchor="t" rtlCol="false" tIns="0" lIns="0" bIns="0" rIns="0">
            <a:spAutoFit/>
          </a:bodyPr>
          <a:lstStyle/>
          <a:p>
            <a:pPr algn="ctr">
              <a:lnSpc>
                <a:spcPts val="7498"/>
              </a:lnSpc>
            </a:pPr>
            <a:r>
              <a:rPr lang="en-US" sz="5355">
                <a:solidFill>
                  <a:srgbClr val="F1EBE0"/>
                </a:solidFill>
                <a:latin typeface="Roboto Condensed"/>
                <a:ea typeface="Roboto Condensed"/>
                <a:cs typeface="Roboto Condensed"/>
                <a:sym typeface="Roboto Condensed"/>
              </a:rPr>
              <a:t>Sân khấu hóa 1 phần vở kịch </a:t>
            </a:r>
          </a:p>
          <a:p>
            <a:pPr algn="ctr">
              <a:lnSpc>
                <a:spcPts val="7498"/>
              </a:lnSpc>
            </a:pPr>
            <a:r>
              <a:rPr lang="en-US" sz="5355">
                <a:solidFill>
                  <a:srgbClr val="F1EBE0"/>
                </a:solidFill>
                <a:latin typeface="Roboto Condensed"/>
                <a:ea typeface="Roboto Condensed"/>
                <a:cs typeface="Roboto Condensed"/>
                <a:sym typeface="Roboto Condensed"/>
              </a:rPr>
              <a:t>“Sống, hay không sống?” </a:t>
            </a:r>
          </a:p>
          <a:p>
            <a:pPr algn="ctr">
              <a:lnSpc>
                <a:spcPts val="7498"/>
              </a:lnSpc>
            </a:pPr>
            <a:r>
              <a:rPr lang="en-US" sz="5355">
                <a:solidFill>
                  <a:srgbClr val="F1EBE0"/>
                </a:solidFill>
                <a:latin typeface="Roboto Condensed"/>
                <a:ea typeface="Roboto Condensed"/>
                <a:cs typeface="Roboto Condensed"/>
                <a:sym typeface="Roboto Condensed"/>
              </a:rPr>
              <a:t>(Trích Ham - lét)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Freeform 2" id="2"/>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3" id="3"/>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4" id="4"/>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grpSp>
        <p:nvGrpSpPr>
          <p:cNvPr name="Group 5" id="5"/>
          <p:cNvGrpSpPr/>
          <p:nvPr/>
        </p:nvGrpSpPr>
        <p:grpSpPr>
          <a:xfrm rot="0">
            <a:off x="16376572" y="7233899"/>
            <a:ext cx="2232580" cy="3053101"/>
            <a:chOff x="0" y="0"/>
            <a:chExt cx="2976773" cy="4070801"/>
          </a:xfrm>
        </p:grpSpPr>
        <p:sp>
          <p:nvSpPr>
            <p:cNvPr name="Freeform 6" id="6"/>
            <p:cNvSpPr/>
            <p:nvPr/>
          </p:nvSpPr>
          <p:spPr>
            <a:xfrm flipH="false" flipV="false" rot="0">
              <a:off x="0" y="0"/>
              <a:ext cx="2976753" cy="4070858"/>
            </a:xfrm>
            <a:custGeom>
              <a:avLst/>
              <a:gdLst/>
              <a:ahLst/>
              <a:cxnLst/>
              <a:rect r="r" b="b" t="t" l="l"/>
              <a:pathLst>
                <a:path h="4070858" w="2976753">
                  <a:moveTo>
                    <a:pt x="0" y="0"/>
                  </a:moveTo>
                  <a:lnTo>
                    <a:pt x="2976753" y="0"/>
                  </a:lnTo>
                  <a:lnTo>
                    <a:pt x="2976753" y="4070858"/>
                  </a:lnTo>
                  <a:lnTo>
                    <a:pt x="0" y="4070858"/>
                  </a:lnTo>
                  <a:lnTo>
                    <a:pt x="0" y="0"/>
                  </a:lnTo>
                  <a:close/>
                </a:path>
              </a:pathLst>
            </a:custGeom>
            <a:blipFill>
              <a:blip r:embed="rId4"/>
              <a:stretch>
                <a:fillRect l="0" t="-40" r="0" b="-39"/>
              </a:stretch>
            </a:blipFill>
          </p:spPr>
        </p:sp>
      </p:grpSp>
      <p:sp>
        <p:nvSpPr>
          <p:cNvPr name="TextBox 7" id="7"/>
          <p:cNvSpPr txBox="true"/>
          <p:nvPr/>
        </p:nvSpPr>
        <p:spPr>
          <a:xfrm rot="0">
            <a:off x="137897" y="2514867"/>
            <a:ext cx="7679905" cy="859053"/>
          </a:xfrm>
          <a:prstGeom prst="rect">
            <a:avLst/>
          </a:prstGeom>
        </p:spPr>
        <p:txBody>
          <a:bodyPr anchor="t" rtlCol="false" tIns="0" lIns="0" bIns="0" rIns="0">
            <a:spAutoFit/>
          </a:bodyPr>
          <a:lstStyle/>
          <a:p>
            <a:pPr algn="ctr">
              <a:lnSpc>
                <a:spcPts val="6088"/>
              </a:lnSpc>
            </a:pPr>
            <a:r>
              <a:rPr lang="en-US" sz="7336" b="true">
                <a:solidFill>
                  <a:srgbClr val="5F1A1F"/>
                </a:solidFill>
                <a:latin typeface="Fraunces Bold"/>
                <a:ea typeface="Fraunces Bold"/>
                <a:cs typeface="Fraunces Bold"/>
                <a:sym typeface="Fraunces Bold"/>
              </a:rPr>
              <a:t>KHỞI ĐỘNG</a:t>
            </a:r>
          </a:p>
        </p:txBody>
      </p:sp>
      <p:sp>
        <p:nvSpPr>
          <p:cNvPr name="TextBox 8" id="8"/>
          <p:cNvSpPr txBox="true"/>
          <p:nvPr/>
        </p:nvSpPr>
        <p:spPr>
          <a:xfrm rot="0">
            <a:off x="1164142" y="3484891"/>
            <a:ext cx="5106326" cy="2882900"/>
          </a:xfrm>
          <a:prstGeom prst="rect">
            <a:avLst/>
          </a:prstGeom>
        </p:spPr>
        <p:txBody>
          <a:bodyPr anchor="t" rtlCol="false" tIns="0" lIns="0" bIns="0" rIns="0">
            <a:spAutoFit/>
          </a:bodyPr>
          <a:lstStyle/>
          <a:p>
            <a:pPr algn="ctr">
              <a:lnSpc>
                <a:spcPts val="11200"/>
              </a:lnSpc>
            </a:pPr>
            <a:r>
              <a:rPr lang="en-US" sz="8000">
                <a:solidFill>
                  <a:srgbClr val="343741"/>
                </a:solidFill>
                <a:latin typeface="#9Slide07 Crocante"/>
                <a:ea typeface="#9Slide07 Crocante"/>
                <a:cs typeface="#9Slide07 Crocante"/>
                <a:sym typeface="#9Slide07 Crocante"/>
              </a:rPr>
              <a:t>Bí mật </a:t>
            </a:r>
          </a:p>
          <a:p>
            <a:pPr algn="ctr">
              <a:lnSpc>
                <a:spcPts val="11200"/>
              </a:lnSpc>
            </a:pPr>
            <a:r>
              <a:rPr lang="en-US" sz="8000">
                <a:solidFill>
                  <a:srgbClr val="343741"/>
                </a:solidFill>
                <a:latin typeface="#9Slide07 Crocante"/>
                <a:ea typeface="#9Slide07 Crocante"/>
                <a:cs typeface="#9Slide07 Crocante"/>
                <a:sym typeface="#9Slide07 Crocante"/>
              </a:rPr>
              <a:t> ẩn giấu</a:t>
            </a:r>
          </a:p>
        </p:txBody>
      </p:sp>
      <p:grpSp>
        <p:nvGrpSpPr>
          <p:cNvPr name="Group 9" id="9"/>
          <p:cNvGrpSpPr/>
          <p:nvPr/>
        </p:nvGrpSpPr>
        <p:grpSpPr>
          <a:xfrm rot="0">
            <a:off x="7776679" y="1200150"/>
            <a:ext cx="8673109" cy="8763927"/>
            <a:chOff x="0" y="0"/>
            <a:chExt cx="11564145" cy="11685236"/>
          </a:xfrm>
        </p:grpSpPr>
        <p:sp>
          <p:nvSpPr>
            <p:cNvPr name="Freeform 10" id="10"/>
            <p:cNvSpPr/>
            <p:nvPr/>
          </p:nvSpPr>
          <p:spPr>
            <a:xfrm flipH="false" flipV="false" rot="0">
              <a:off x="0" y="0"/>
              <a:ext cx="11564112" cy="11685270"/>
            </a:xfrm>
            <a:custGeom>
              <a:avLst/>
              <a:gdLst/>
              <a:ahLst/>
              <a:cxnLst/>
              <a:rect r="r" b="b" t="t" l="l"/>
              <a:pathLst>
                <a:path h="11685270" w="11564112">
                  <a:moveTo>
                    <a:pt x="0" y="0"/>
                  </a:moveTo>
                  <a:lnTo>
                    <a:pt x="11564112" y="0"/>
                  </a:lnTo>
                  <a:lnTo>
                    <a:pt x="11564112" y="11685270"/>
                  </a:lnTo>
                  <a:lnTo>
                    <a:pt x="0" y="11685270"/>
                  </a:lnTo>
                  <a:lnTo>
                    <a:pt x="0" y="0"/>
                  </a:lnTo>
                  <a:close/>
                </a:path>
              </a:pathLst>
            </a:custGeom>
            <a:blipFill>
              <a:blip r:embed="rId5"/>
              <a:stretch>
                <a:fillRect l="0" t="0" r="0" b="0"/>
              </a:stretch>
            </a:blipFill>
          </p:spPr>
        </p:sp>
      </p:grpSp>
      <p:sp>
        <p:nvSpPr>
          <p:cNvPr name="Freeform 11" id="11"/>
          <p:cNvSpPr/>
          <p:nvPr/>
        </p:nvSpPr>
        <p:spPr>
          <a:xfrm flipH="false" flipV="false" rot="0">
            <a:off x="602740" y="6726411"/>
            <a:ext cx="6645149" cy="1716770"/>
          </a:xfrm>
          <a:custGeom>
            <a:avLst/>
            <a:gdLst/>
            <a:ahLst/>
            <a:cxnLst/>
            <a:rect r="r" b="b" t="t" l="l"/>
            <a:pathLst>
              <a:path h="1716770" w="6645149">
                <a:moveTo>
                  <a:pt x="0" y="0"/>
                </a:moveTo>
                <a:lnTo>
                  <a:pt x="6645149" y="0"/>
                </a:lnTo>
                <a:lnTo>
                  <a:pt x="6645149" y="1716770"/>
                </a:lnTo>
                <a:lnTo>
                  <a:pt x="0" y="17167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745962" y="7052924"/>
            <a:ext cx="6425675" cy="1320800"/>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Tìm nhanh các từ / cụm từ trong </a:t>
            </a:r>
          </a:p>
          <a:p>
            <a:pPr algn="ctr">
              <a:lnSpc>
                <a:spcPts val="4900"/>
              </a:lnSpc>
            </a:pPr>
            <a:r>
              <a:rPr lang="en-US" sz="3500">
                <a:solidFill>
                  <a:srgbClr val="1F222B"/>
                </a:solidFill>
                <a:latin typeface="Roboto Condensed"/>
                <a:ea typeface="Roboto Condensed"/>
                <a:cs typeface="Roboto Condensed"/>
                <a:sym typeface="Roboto Condensed"/>
              </a:rPr>
              <a:t>ma trận chữ</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720794" y="2440164"/>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TextBox 4" id="4"/>
          <p:cNvSpPr txBox="true"/>
          <p:nvPr/>
        </p:nvSpPr>
        <p:spPr>
          <a:xfrm rot="0">
            <a:off x="4351101" y="536331"/>
            <a:ext cx="10980679" cy="1028700"/>
          </a:xfrm>
          <a:prstGeom prst="rect">
            <a:avLst/>
          </a:prstGeom>
        </p:spPr>
        <p:txBody>
          <a:bodyPr anchor="t" rtlCol="false" tIns="0" lIns="0" bIns="0" rIns="0">
            <a:spAutoFit/>
          </a:bodyPr>
          <a:lstStyle/>
          <a:p>
            <a:pPr algn="ctr">
              <a:lnSpc>
                <a:spcPts val="8400"/>
              </a:lnSpc>
            </a:pPr>
            <a:r>
              <a:rPr lang="en-US" sz="6000" b="true">
                <a:solidFill>
                  <a:srgbClr val="F1EBE0"/>
                </a:solidFill>
                <a:latin typeface="Fraunces Bold"/>
                <a:ea typeface="Fraunces Bold"/>
                <a:cs typeface="Fraunces Bold"/>
                <a:sym typeface="Fraunces Bold"/>
              </a:rPr>
              <a:t>3. KHÁM PHÁ VĂN BẢN</a:t>
            </a:r>
          </a:p>
        </p:txBody>
      </p:sp>
      <p:sp>
        <p:nvSpPr>
          <p:cNvPr name="Freeform 5" id="5"/>
          <p:cNvSpPr/>
          <p:nvPr/>
        </p:nvSpPr>
        <p:spPr>
          <a:xfrm flipH="false" flipV="false" rot="0">
            <a:off x="2586183" y="2449712"/>
            <a:ext cx="14851979" cy="5740149"/>
          </a:xfrm>
          <a:custGeom>
            <a:avLst/>
            <a:gdLst/>
            <a:ahLst/>
            <a:cxnLst/>
            <a:rect r="r" b="b" t="t" l="l"/>
            <a:pathLst>
              <a:path h="5740149" w="14851979">
                <a:moveTo>
                  <a:pt x="0" y="0"/>
                </a:moveTo>
                <a:lnTo>
                  <a:pt x="14851979" y="0"/>
                </a:lnTo>
                <a:lnTo>
                  <a:pt x="14851979" y="5740149"/>
                </a:lnTo>
                <a:lnTo>
                  <a:pt x="0" y="57401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706619" y="462229"/>
            <a:ext cx="3086100" cy="3086100"/>
            <a:chOff x="0" y="0"/>
            <a:chExt cx="4114800" cy="4114800"/>
          </a:xfrm>
        </p:grpSpPr>
        <p:sp>
          <p:nvSpPr>
            <p:cNvPr name="Freeform 7" id="7"/>
            <p:cNvSpPr/>
            <p:nvPr/>
          </p:nvSpPr>
          <p:spPr>
            <a:xfrm flipH="false" flipV="false" rot="0">
              <a:off x="0" y="0"/>
              <a:ext cx="4114800" cy="4114800"/>
            </a:xfrm>
            <a:custGeom>
              <a:avLst/>
              <a:gdLst/>
              <a:ahLst/>
              <a:cxnLst/>
              <a:rect r="r" b="b" t="t" l="l"/>
              <a:pathLst>
                <a:path h="4114800" w="4114800">
                  <a:moveTo>
                    <a:pt x="2057400" y="0"/>
                  </a:moveTo>
                  <a:lnTo>
                    <a:pt x="2456815" y="566928"/>
                  </a:lnTo>
                  <a:lnTo>
                    <a:pt x="3086100" y="275590"/>
                  </a:lnTo>
                  <a:lnTo>
                    <a:pt x="3148457" y="966216"/>
                  </a:lnTo>
                  <a:lnTo>
                    <a:pt x="3839210" y="1028700"/>
                  </a:lnTo>
                  <a:lnTo>
                    <a:pt x="3547872" y="1657985"/>
                  </a:lnTo>
                  <a:lnTo>
                    <a:pt x="4114800" y="2057400"/>
                  </a:lnTo>
                  <a:lnTo>
                    <a:pt x="3547872" y="2456815"/>
                  </a:lnTo>
                  <a:lnTo>
                    <a:pt x="3839210" y="3086100"/>
                  </a:lnTo>
                  <a:lnTo>
                    <a:pt x="3148584" y="3148457"/>
                  </a:lnTo>
                  <a:lnTo>
                    <a:pt x="3086100" y="3839210"/>
                  </a:lnTo>
                  <a:lnTo>
                    <a:pt x="2456815" y="3547872"/>
                  </a:lnTo>
                  <a:lnTo>
                    <a:pt x="2057400" y="4114800"/>
                  </a:lnTo>
                  <a:lnTo>
                    <a:pt x="1657985" y="3547872"/>
                  </a:lnTo>
                  <a:lnTo>
                    <a:pt x="1028700" y="3839210"/>
                  </a:lnTo>
                  <a:lnTo>
                    <a:pt x="966343" y="3148584"/>
                  </a:lnTo>
                  <a:lnTo>
                    <a:pt x="275590" y="3086100"/>
                  </a:lnTo>
                  <a:lnTo>
                    <a:pt x="566928" y="2456815"/>
                  </a:lnTo>
                  <a:lnTo>
                    <a:pt x="0" y="2057400"/>
                  </a:lnTo>
                  <a:lnTo>
                    <a:pt x="566928" y="1657985"/>
                  </a:lnTo>
                  <a:lnTo>
                    <a:pt x="275590" y="1028700"/>
                  </a:lnTo>
                  <a:lnTo>
                    <a:pt x="966216" y="966343"/>
                  </a:lnTo>
                  <a:lnTo>
                    <a:pt x="1028700" y="275590"/>
                  </a:lnTo>
                  <a:lnTo>
                    <a:pt x="1657985" y="566928"/>
                  </a:lnTo>
                  <a:lnTo>
                    <a:pt x="2057400" y="0"/>
                  </a:lnTo>
                  <a:close/>
                </a:path>
              </a:pathLst>
            </a:custGeom>
            <a:solidFill>
              <a:srgbClr val="9C601D"/>
            </a:solidFill>
          </p:spPr>
        </p:sp>
      </p:grpSp>
      <p:sp>
        <p:nvSpPr>
          <p:cNvPr name="TextBox 8" id="8"/>
          <p:cNvSpPr txBox="true"/>
          <p:nvPr/>
        </p:nvSpPr>
        <p:spPr>
          <a:xfrm rot="0">
            <a:off x="1239622" y="1308181"/>
            <a:ext cx="2020094" cy="1038200"/>
          </a:xfrm>
          <a:prstGeom prst="rect">
            <a:avLst/>
          </a:prstGeom>
        </p:spPr>
        <p:txBody>
          <a:bodyPr anchor="t" rtlCol="false" tIns="0" lIns="0" bIns="0" rIns="0">
            <a:spAutoFit/>
          </a:bodyPr>
          <a:lstStyle/>
          <a:p>
            <a:pPr algn="ctr">
              <a:lnSpc>
                <a:spcPts val="4198"/>
              </a:lnSpc>
            </a:pPr>
            <a:r>
              <a:rPr lang="en-US" sz="2999">
                <a:solidFill>
                  <a:srgbClr val="FFFFFF"/>
                </a:solidFill>
                <a:latin typeface="Arimo"/>
                <a:ea typeface="Arimo"/>
                <a:cs typeface="Arimo"/>
                <a:sym typeface="Arimo"/>
              </a:rPr>
              <a:t>Hoạt động nhóm</a:t>
            </a:r>
          </a:p>
        </p:txBody>
      </p:sp>
      <p:sp>
        <p:nvSpPr>
          <p:cNvPr name="TextBox 9" id="9"/>
          <p:cNvSpPr txBox="true"/>
          <p:nvPr/>
        </p:nvSpPr>
        <p:spPr>
          <a:xfrm rot="0">
            <a:off x="3158570" y="2900680"/>
            <a:ext cx="13716935" cy="5133975"/>
          </a:xfrm>
          <a:prstGeom prst="rect">
            <a:avLst/>
          </a:prstGeom>
        </p:spPr>
        <p:txBody>
          <a:bodyPr anchor="t" rtlCol="false" tIns="0" lIns="0" bIns="0" rIns="0">
            <a:spAutoFit/>
          </a:bodyPr>
          <a:lstStyle/>
          <a:p>
            <a:pPr algn="ctr">
              <a:lnSpc>
                <a:spcPts val="5459"/>
              </a:lnSpc>
            </a:pPr>
            <a:r>
              <a:rPr lang="en-US" sz="3899" b="true">
                <a:solidFill>
                  <a:srgbClr val="000000"/>
                </a:solidFill>
                <a:latin typeface="Roboto Condensed Bold"/>
                <a:ea typeface="Roboto Condensed Bold"/>
                <a:cs typeface="Roboto Condensed Bold"/>
                <a:sym typeface="Roboto Condensed Bold"/>
              </a:rPr>
              <a:t>NHÓM DIỄN VIÊN: </a:t>
            </a:r>
          </a:p>
          <a:p>
            <a:pPr algn="just" marL="822958" indent="-274319" lvl="2">
              <a:lnSpc>
                <a:spcPts val="5039"/>
              </a:lnSpc>
              <a:buFont typeface="Arial"/>
              <a:buChar char="⚬"/>
            </a:pPr>
            <a:r>
              <a:rPr lang="en-US" b="true" sz="3599" i="true">
                <a:solidFill>
                  <a:srgbClr val="000000"/>
                </a:solidFill>
                <a:latin typeface="Roboto Condensed Bold Italics"/>
                <a:ea typeface="Roboto Condensed Bold Italics"/>
                <a:cs typeface="Roboto Condensed Bold Italics"/>
                <a:sym typeface="Roboto Condensed Bold Italics"/>
              </a:rPr>
              <a:t>Giới thiệu về tác giả Uy-li-am Sếch-xpia</a:t>
            </a:r>
            <a:r>
              <a:rPr lang="en-US" sz="3599">
                <a:solidFill>
                  <a:srgbClr val="000000"/>
                </a:solidFill>
                <a:latin typeface="Roboto Condensed"/>
                <a:ea typeface="Roboto Condensed"/>
                <a:cs typeface="Roboto Condensed"/>
                <a:sym typeface="Roboto Condensed"/>
              </a:rPr>
              <a:t>: Tiểu sử, cuộc đời, phong cách sáng tác và những tác phẩm nổi bật. Hình thức: PPT / Poster</a:t>
            </a:r>
          </a:p>
          <a:p>
            <a:pPr algn="just" marL="822958" indent="-274319" lvl="2">
              <a:lnSpc>
                <a:spcPts val="5039"/>
              </a:lnSpc>
              <a:buFont typeface="Arial"/>
              <a:buChar char="⚬"/>
            </a:pPr>
            <a:r>
              <a:rPr lang="en-US" b="true" sz="3599" i="true">
                <a:solidFill>
                  <a:srgbClr val="000000"/>
                </a:solidFill>
                <a:latin typeface="Roboto Condensed Bold Italics"/>
                <a:ea typeface="Roboto Condensed Bold Italics"/>
                <a:cs typeface="Roboto Condensed Bold Italics"/>
                <a:sym typeface="Roboto Condensed Bold Italics"/>
              </a:rPr>
              <a:t>Giới thiệu vở kịch Ham - lét.</a:t>
            </a:r>
          </a:p>
          <a:p>
            <a:pPr algn="just" marL="822958" indent="-274319" lvl="2">
              <a:lnSpc>
                <a:spcPts val="5039"/>
              </a:lnSpc>
            </a:pPr>
            <a:r>
              <a:rPr lang="en-US" sz="3599">
                <a:solidFill>
                  <a:srgbClr val="000000"/>
                </a:solidFill>
                <a:latin typeface="Roboto Condensed"/>
                <a:ea typeface="Roboto Condensed"/>
                <a:cs typeface="Roboto Condensed"/>
                <a:sym typeface="Roboto Condensed"/>
              </a:rPr>
              <a:t>+ Sân khấu hóa Hồi thứ III, cảnh 1 của vở kịch.</a:t>
            </a:r>
          </a:p>
          <a:p>
            <a:pPr algn="just" marL="822958" indent="-274319" lvl="2">
              <a:lnSpc>
                <a:spcPts val="5039"/>
              </a:lnSpc>
            </a:pPr>
            <a:r>
              <a:rPr lang="en-US" sz="3599">
                <a:solidFill>
                  <a:srgbClr val="000000"/>
                </a:solidFill>
                <a:latin typeface="Roboto Condensed"/>
                <a:ea typeface="Roboto Condensed"/>
                <a:cs typeface="Roboto Condensed"/>
                <a:sym typeface="Roboto Condensed"/>
              </a:rPr>
              <a:t>+ Thời gian: 3-5 phút.</a:t>
            </a:r>
          </a:p>
          <a:p>
            <a:pPr algn="just" marL="822958" indent="-274319" lvl="2">
              <a:lnSpc>
                <a:spcPts val="5039"/>
              </a:lnSpc>
            </a:pPr>
            <a:r>
              <a:rPr lang="en-US" sz="3599">
                <a:solidFill>
                  <a:srgbClr val="000000"/>
                </a:solidFill>
                <a:latin typeface="Roboto Condensed"/>
                <a:ea typeface="Roboto Condensed"/>
                <a:cs typeface="Roboto Condensed"/>
                <a:sym typeface="Roboto Condensed"/>
              </a:rPr>
              <a:t>+ Hình thức: chú ý phân vai nhân vật, phục trang của nhân vật, bối cảnh, ngữ điệu lời thoại hợp lí.</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Freeform 2" id="2"/>
          <p:cNvSpPr/>
          <p:nvPr/>
        </p:nvSpPr>
        <p:spPr>
          <a:xfrm flipH="false" flipV="false" rot="0">
            <a:off x="4622046" y="2846352"/>
            <a:ext cx="11968697" cy="3240767"/>
          </a:xfrm>
          <a:custGeom>
            <a:avLst/>
            <a:gdLst/>
            <a:ahLst/>
            <a:cxnLst/>
            <a:rect r="r" b="b" t="t" l="l"/>
            <a:pathLst>
              <a:path h="3240767" w="11968697">
                <a:moveTo>
                  <a:pt x="0" y="0"/>
                </a:moveTo>
                <a:lnTo>
                  <a:pt x="11968697" y="0"/>
                </a:lnTo>
                <a:lnTo>
                  <a:pt x="11968697" y="3240767"/>
                </a:lnTo>
                <a:lnTo>
                  <a:pt x="0" y="32407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5729805" y="-22467"/>
            <a:ext cx="2558195" cy="2516333"/>
          </a:xfrm>
          <a:custGeom>
            <a:avLst/>
            <a:gdLst/>
            <a:ahLst/>
            <a:cxnLst/>
            <a:rect r="r" b="b" t="t" l="l"/>
            <a:pathLst>
              <a:path h="2516333" w="2558195">
                <a:moveTo>
                  <a:pt x="2558195" y="0"/>
                </a:moveTo>
                <a:lnTo>
                  <a:pt x="0" y="0"/>
                </a:lnTo>
                <a:lnTo>
                  <a:pt x="0" y="2516333"/>
                </a:lnTo>
                <a:lnTo>
                  <a:pt x="2558195" y="2516333"/>
                </a:lnTo>
                <a:lnTo>
                  <a:pt x="2558195" y="0"/>
                </a:lnTo>
                <a:close/>
              </a:path>
            </a:pathLst>
          </a:custGeom>
          <a:blipFill>
            <a:blip r:embed="rId4">
              <a:extLst>
                <a:ext uri="{96DAC541-7B7A-43D3-8B79-37D633B846F1}">
                  <asvg:svgBlip xmlns:asvg="http://schemas.microsoft.com/office/drawing/2016/SVG/main" r:embed="rId5"/>
                </a:ext>
              </a:extLst>
            </a:blip>
            <a:stretch>
              <a:fillRect l="0" t="-75" r="0" b="-75"/>
            </a:stretch>
          </a:blipFill>
        </p:spPr>
      </p:sp>
      <p:sp>
        <p:nvSpPr>
          <p:cNvPr name="Freeform 4" id="4"/>
          <p:cNvSpPr/>
          <p:nvPr/>
        </p:nvSpPr>
        <p:spPr>
          <a:xfrm flipH="false" flipV="false" rot="0">
            <a:off x="0" y="-22467"/>
            <a:ext cx="4263206" cy="9159231"/>
          </a:xfrm>
          <a:custGeom>
            <a:avLst/>
            <a:gdLst/>
            <a:ahLst/>
            <a:cxnLst/>
            <a:rect r="r" b="b" t="t" l="l"/>
            <a:pathLst>
              <a:path h="9159231" w="4263206">
                <a:moveTo>
                  <a:pt x="0" y="0"/>
                </a:moveTo>
                <a:lnTo>
                  <a:pt x="4263206" y="0"/>
                </a:lnTo>
                <a:lnTo>
                  <a:pt x="4263206" y="9159231"/>
                </a:lnTo>
                <a:lnTo>
                  <a:pt x="0" y="9159231"/>
                </a:lnTo>
                <a:lnTo>
                  <a:pt x="0" y="0"/>
                </a:lnTo>
                <a:close/>
              </a:path>
            </a:pathLst>
          </a:custGeom>
          <a:blipFill>
            <a:blip r:embed="rId6">
              <a:extLst>
                <a:ext uri="{96DAC541-7B7A-43D3-8B79-37D633B846F1}">
                  <asvg:svgBlip xmlns:asvg="http://schemas.microsoft.com/office/drawing/2016/SVG/main" r:embed="rId7"/>
                </a:ext>
              </a:extLst>
            </a:blip>
            <a:stretch>
              <a:fillRect l="-249" t="0" r="-249" b="0"/>
            </a:stretch>
          </a:blipFill>
        </p:spPr>
      </p:sp>
      <p:sp>
        <p:nvSpPr>
          <p:cNvPr name="Freeform 5" id="5"/>
          <p:cNvSpPr/>
          <p:nvPr/>
        </p:nvSpPr>
        <p:spPr>
          <a:xfrm flipH="false" flipV="false" rot="0">
            <a:off x="165853" y="6151599"/>
            <a:ext cx="5020214" cy="4135401"/>
          </a:xfrm>
          <a:custGeom>
            <a:avLst/>
            <a:gdLst/>
            <a:ahLst/>
            <a:cxnLst/>
            <a:rect r="r" b="b" t="t" l="l"/>
            <a:pathLst>
              <a:path h="4135401" w="5020214">
                <a:moveTo>
                  <a:pt x="0" y="0"/>
                </a:moveTo>
                <a:lnTo>
                  <a:pt x="5020214" y="0"/>
                </a:lnTo>
                <a:lnTo>
                  <a:pt x="5020214" y="4135401"/>
                </a:lnTo>
                <a:lnTo>
                  <a:pt x="0" y="4135401"/>
                </a:lnTo>
                <a:lnTo>
                  <a:pt x="0" y="0"/>
                </a:lnTo>
                <a:close/>
              </a:path>
            </a:pathLst>
          </a:custGeom>
          <a:blipFill>
            <a:blip r:embed="rId8">
              <a:extLst>
                <a:ext uri="{96DAC541-7B7A-43D3-8B79-37D633B846F1}">
                  <asvg:svgBlip xmlns:asvg="http://schemas.microsoft.com/office/drawing/2016/SVG/main" r:embed="rId9"/>
                </a:ext>
              </a:extLst>
            </a:blip>
            <a:stretch>
              <a:fillRect l="0" t="-6" r="0" b="-6"/>
            </a:stretch>
          </a:blipFill>
        </p:spPr>
      </p:sp>
      <p:sp>
        <p:nvSpPr>
          <p:cNvPr name="TextBox 6" id="6"/>
          <p:cNvSpPr txBox="true"/>
          <p:nvPr/>
        </p:nvSpPr>
        <p:spPr>
          <a:xfrm rot="0">
            <a:off x="6689527" y="2061112"/>
            <a:ext cx="7833734" cy="564183"/>
          </a:xfrm>
          <a:prstGeom prst="rect">
            <a:avLst/>
          </a:prstGeom>
        </p:spPr>
        <p:txBody>
          <a:bodyPr anchor="t" rtlCol="false" tIns="0" lIns="0" bIns="0" rIns="0">
            <a:spAutoFit/>
          </a:bodyPr>
          <a:lstStyle/>
          <a:p>
            <a:pPr algn="ctr">
              <a:lnSpc>
                <a:spcPts val="4172"/>
              </a:lnSpc>
            </a:pPr>
            <a:r>
              <a:rPr lang="en-US" sz="4741" b="true">
                <a:solidFill>
                  <a:srgbClr val="F1EBE0"/>
                </a:solidFill>
                <a:latin typeface="Fraunces Bold"/>
                <a:ea typeface="Fraunces Bold"/>
                <a:cs typeface="Fraunces Bold"/>
                <a:sym typeface="Fraunces Bold"/>
              </a:rPr>
              <a:t>*CÂU HỎI TƯ DUY</a:t>
            </a:r>
          </a:p>
        </p:txBody>
      </p:sp>
      <p:sp>
        <p:nvSpPr>
          <p:cNvPr name="TextBox 7" id="7"/>
          <p:cNvSpPr txBox="true"/>
          <p:nvPr/>
        </p:nvSpPr>
        <p:spPr>
          <a:xfrm rot="0">
            <a:off x="5482985" y="3501461"/>
            <a:ext cx="10246821" cy="1939925"/>
          </a:xfrm>
          <a:prstGeom prst="rect">
            <a:avLst/>
          </a:prstGeom>
        </p:spPr>
        <p:txBody>
          <a:bodyPr anchor="t" rtlCol="false" tIns="0" lIns="0" bIns="0" rIns="0">
            <a:spAutoFit/>
          </a:bodyPr>
          <a:lstStyle/>
          <a:p>
            <a:pPr algn="ctr">
              <a:lnSpc>
                <a:spcPts val="4900"/>
              </a:lnSpc>
            </a:pPr>
            <a:r>
              <a:rPr lang="en-US" sz="3500">
                <a:solidFill>
                  <a:srgbClr val="3A1C22"/>
                </a:solidFill>
                <a:latin typeface="Roboto Condensed"/>
                <a:ea typeface="Roboto Condensed"/>
                <a:cs typeface="Roboto Condensed"/>
                <a:sym typeface="Roboto Condensed"/>
              </a:rPr>
              <a:t>? Khi xem các bạn diễn vở kịch, em cảm nhận lời thoại có giống với lời ăn tiếng nói hàng ngày của chúng ta không? Điều đó cho thấy đặc điểm nào của ngôn ngữ bi kịch?</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867136" y="370335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447223" y="-1193529"/>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grpSp>
        <p:nvGrpSpPr>
          <p:cNvPr name="Group 4" id="4"/>
          <p:cNvGrpSpPr/>
          <p:nvPr/>
        </p:nvGrpSpPr>
        <p:grpSpPr>
          <a:xfrm rot="0">
            <a:off x="849698" y="3572552"/>
            <a:ext cx="3140380" cy="3810521"/>
            <a:chOff x="0" y="0"/>
            <a:chExt cx="4187173" cy="5080694"/>
          </a:xfrm>
        </p:grpSpPr>
        <p:sp>
          <p:nvSpPr>
            <p:cNvPr name="Freeform 5" id="5"/>
            <p:cNvSpPr/>
            <p:nvPr/>
          </p:nvSpPr>
          <p:spPr>
            <a:xfrm flipH="false" flipV="false" rot="0">
              <a:off x="0" y="0"/>
              <a:ext cx="4187190" cy="5080635"/>
            </a:xfrm>
            <a:custGeom>
              <a:avLst/>
              <a:gdLst/>
              <a:ahLst/>
              <a:cxnLst/>
              <a:rect r="r" b="b" t="t" l="l"/>
              <a:pathLst>
                <a:path h="5080635" w="4187190">
                  <a:moveTo>
                    <a:pt x="4187190" y="5080635"/>
                  </a:moveTo>
                  <a:lnTo>
                    <a:pt x="33020" y="4891024"/>
                  </a:lnTo>
                  <a:lnTo>
                    <a:pt x="0" y="162179"/>
                  </a:lnTo>
                  <a:lnTo>
                    <a:pt x="4187190" y="0"/>
                  </a:lnTo>
                  <a:close/>
                </a:path>
              </a:pathLst>
            </a:custGeom>
            <a:solidFill>
              <a:srgbClr val="BFBFBF"/>
            </a:solidFill>
          </p:spPr>
        </p:sp>
      </p:grpSp>
      <p:grpSp>
        <p:nvGrpSpPr>
          <p:cNvPr name="Group 6" id="6"/>
          <p:cNvGrpSpPr/>
          <p:nvPr/>
        </p:nvGrpSpPr>
        <p:grpSpPr>
          <a:xfrm rot="0">
            <a:off x="3755013" y="3523065"/>
            <a:ext cx="204135" cy="4049709"/>
            <a:chOff x="0" y="0"/>
            <a:chExt cx="272180" cy="5399612"/>
          </a:xfrm>
        </p:grpSpPr>
        <p:sp>
          <p:nvSpPr>
            <p:cNvPr name="Freeform 7" id="7"/>
            <p:cNvSpPr/>
            <p:nvPr/>
          </p:nvSpPr>
          <p:spPr>
            <a:xfrm flipH="false" flipV="false" rot="0">
              <a:off x="0" y="0"/>
              <a:ext cx="272161" cy="5399659"/>
            </a:xfrm>
            <a:custGeom>
              <a:avLst/>
              <a:gdLst/>
              <a:ahLst/>
              <a:cxnLst/>
              <a:rect r="r" b="b" t="t" l="l"/>
              <a:pathLst>
                <a:path h="5399659" w="272161">
                  <a:moveTo>
                    <a:pt x="0" y="5399659"/>
                  </a:moveTo>
                  <a:lnTo>
                    <a:pt x="272161" y="5138420"/>
                  </a:lnTo>
                  <a:lnTo>
                    <a:pt x="272161" y="68707"/>
                  </a:lnTo>
                  <a:lnTo>
                    <a:pt x="0" y="0"/>
                  </a:lnTo>
                  <a:close/>
                </a:path>
              </a:pathLst>
            </a:custGeom>
            <a:solidFill>
              <a:srgbClr val="FAFAFA"/>
            </a:solidFill>
          </p:spPr>
        </p:sp>
      </p:grpSp>
      <p:grpSp>
        <p:nvGrpSpPr>
          <p:cNvPr name="Group 8" id="8"/>
          <p:cNvGrpSpPr/>
          <p:nvPr/>
        </p:nvGrpSpPr>
        <p:grpSpPr>
          <a:xfrm rot="0">
            <a:off x="849698" y="3521003"/>
            <a:ext cx="2942431" cy="4053833"/>
            <a:chOff x="0" y="0"/>
            <a:chExt cx="3923241" cy="5405111"/>
          </a:xfrm>
        </p:grpSpPr>
        <p:sp>
          <p:nvSpPr>
            <p:cNvPr name="Freeform 9" id="9"/>
            <p:cNvSpPr/>
            <p:nvPr/>
          </p:nvSpPr>
          <p:spPr>
            <a:xfrm flipH="false" flipV="false" rot="0">
              <a:off x="0" y="0"/>
              <a:ext cx="3923284" cy="5405120"/>
            </a:xfrm>
            <a:custGeom>
              <a:avLst/>
              <a:gdLst/>
              <a:ahLst/>
              <a:cxnLst/>
              <a:rect r="r" b="b" t="t" l="l"/>
              <a:pathLst>
                <a:path h="5405120" w="3923284">
                  <a:moveTo>
                    <a:pt x="3923284" y="5405120"/>
                  </a:moveTo>
                  <a:lnTo>
                    <a:pt x="0" y="5204460"/>
                  </a:lnTo>
                  <a:lnTo>
                    <a:pt x="0" y="200660"/>
                  </a:lnTo>
                  <a:lnTo>
                    <a:pt x="3923284" y="0"/>
                  </a:lnTo>
                  <a:close/>
                </a:path>
              </a:pathLst>
            </a:custGeom>
            <a:solidFill>
              <a:srgbClr val="E9E9E9"/>
            </a:solidFill>
          </p:spPr>
        </p:sp>
      </p:grpSp>
      <p:grpSp>
        <p:nvGrpSpPr>
          <p:cNvPr name="Group 10" id="10"/>
          <p:cNvGrpSpPr/>
          <p:nvPr/>
        </p:nvGrpSpPr>
        <p:grpSpPr>
          <a:xfrm rot="0">
            <a:off x="901247" y="3665341"/>
            <a:ext cx="51549" cy="3765157"/>
            <a:chOff x="0" y="0"/>
            <a:chExt cx="68732" cy="5020210"/>
          </a:xfrm>
        </p:grpSpPr>
        <p:sp>
          <p:nvSpPr>
            <p:cNvPr name="Freeform 11" id="11"/>
            <p:cNvSpPr/>
            <p:nvPr/>
          </p:nvSpPr>
          <p:spPr>
            <a:xfrm flipH="false" flipV="false" rot="0">
              <a:off x="0" y="0"/>
              <a:ext cx="68707" cy="5020183"/>
            </a:xfrm>
            <a:custGeom>
              <a:avLst/>
              <a:gdLst/>
              <a:ahLst/>
              <a:cxnLst/>
              <a:rect r="r" b="b" t="t" l="l"/>
              <a:pathLst>
                <a:path h="5020183" w="68707">
                  <a:moveTo>
                    <a:pt x="68707" y="5020183"/>
                  </a:moveTo>
                  <a:lnTo>
                    <a:pt x="0" y="5014722"/>
                  </a:lnTo>
                  <a:lnTo>
                    <a:pt x="0" y="5461"/>
                  </a:lnTo>
                  <a:lnTo>
                    <a:pt x="68707" y="0"/>
                  </a:lnTo>
                  <a:close/>
                </a:path>
              </a:pathLst>
            </a:custGeom>
            <a:solidFill>
              <a:srgbClr val="CCCCCC"/>
            </a:solidFill>
          </p:spPr>
        </p:sp>
      </p:grpSp>
      <p:grpSp>
        <p:nvGrpSpPr>
          <p:cNvPr name="Group 12" id="12"/>
          <p:cNvGrpSpPr/>
          <p:nvPr/>
        </p:nvGrpSpPr>
        <p:grpSpPr>
          <a:xfrm rot="0">
            <a:off x="1035275" y="3609668"/>
            <a:ext cx="2657879" cy="3876504"/>
            <a:chOff x="0" y="0"/>
            <a:chExt cx="3543839" cy="5168671"/>
          </a:xfrm>
        </p:grpSpPr>
        <p:sp>
          <p:nvSpPr>
            <p:cNvPr name="Freeform 13" id="13"/>
            <p:cNvSpPr/>
            <p:nvPr/>
          </p:nvSpPr>
          <p:spPr>
            <a:xfrm flipH="false" flipV="false" rot="0">
              <a:off x="0" y="0"/>
              <a:ext cx="3543808" cy="5168646"/>
            </a:xfrm>
            <a:custGeom>
              <a:avLst/>
              <a:gdLst/>
              <a:ahLst/>
              <a:cxnLst/>
              <a:rect r="r" b="b" t="t" l="l"/>
              <a:pathLst>
                <a:path h="5168646" w="3543808">
                  <a:moveTo>
                    <a:pt x="3543808" y="5168646"/>
                  </a:moveTo>
                  <a:lnTo>
                    <a:pt x="0" y="4995418"/>
                  </a:lnTo>
                  <a:lnTo>
                    <a:pt x="0" y="173228"/>
                  </a:lnTo>
                  <a:lnTo>
                    <a:pt x="3543808" y="0"/>
                  </a:lnTo>
                  <a:close/>
                </a:path>
              </a:pathLst>
            </a:custGeom>
            <a:blipFill>
              <a:blip r:embed="rId6"/>
              <a:stretch>
                <a:fillRect l="0" t="-11129" r="0" b="-11129"/>
              </a:stretch>
            </a:blipFill>
          </p:spPr>
        </p:sp>
      </p:grpSp>
      <p:grpSp>
        <p:nvGrpSpPr>
          <p:cNvPr name="Group 14" id="14"/>
          <p:cNvGrpSpPr/>
          <p:nvPr/>
        </p:nvGrpSpPr>
        <p:grpSpPr>
          <a:xfrm rot="0">
            <a:off x="4768726" y="2512461"/>
            <a:ext cx="12592490" cy="1604780"/>
            <a:chOff x="0" y="0"/>
            <a:chExt cx="16789987" cy="2139707"/>
          </a:xfrm>
        </p:grpSpPr>
        <p:sp>
          <p:nvSpPr>
            <p:cNvPr name="Freeform 15" id="15"/>
            <p:cNvSpPr/>
            <p:nvPr/>
          </p:nvSpPr>
          <p:spPr>
            <a:xfrm flipH="false" flipV="false" rot="0">
              <a:off x="0" y="0"/>
              <a:ext cx="16790036" cy="2139696"/>
            </a:xfrm>
            <a:custGeom>
              <a:avLst/>
              <a:gdLst/>
              <a:ahLst/>
              <a:cxnLst/>
              <a:rect r="r" b="b" t="t" l="l"/>
              <a:pathLst>
                <a:path h="2139696" w="16790036">
                  <a:moveTo>
                    <a:pt x="0" y="0"/>
                  </a:moveTo>
                  <a:lnTo>
                    <a:pt x="16790036" y="0"/>
                  </a:lnTo>
                  <a:lnTo>
                    <a:pt x="16790036" y="2139696"/>
                  </a:lnTo>
                  <a:lnTo>
                    <a:pt x="0" y="2139696"/>
                  </a:lnTo>
                  <a:close/>
                </a:path>
              </a:pathLst>
            </a:custGeom>
            <a:solidFill>
              <a:srgbClr val="FDFCEE"/>
            </a:solidFill>
          </p:spPr>
        </p:sp>
      </p:grpSp>
      <p:sp>
        <p:nvSpPr>
          <p:cNvPr name="TextBox 16" id="16"/>
          <p:cNvSpPr txBox="true"/>
          <p:nvPr/>
        </p:nvSpPr>
        <p:spPr>
          <a:xfrm rot="0">
            <a:off x="4819526" y="2663155"/>
            <a:ext cx="12490890" cy="1235075"/>
          </a:xfrm>
          <a:prstGeom prst="rect">
            <a:avLst/>
          </a:prstGeom>
        </p:spPr>
        <p:txBody>
          <a:bodyPr anchor="t" rtlCol="false" tIns="0" lIns="0" bIns="0" rIns="0">
            <a:spAutoFit/>
          </a:bodyPr>
          <a:lstStyle/>
          <a:p>
            <a:pPr algn="l">
              <a:lnSpc>
                <a:spcPts val="4900"/>
              </a:lnSpc>
            </a:pPr>
            <a:r>
              <a:rPr lang="en-US" sz="3500" b="true">
                <a:solidFill>
                  <a:srgbClr val="000000"/>
                </a:solidFill>
                <a:latin typeface="Roboto Condensed Bold"/>
                <a:ea typeface="Roboto Condensed Bold"/>
                <a:cs typeface="Roboto Condensed Bold"/>
                <a:sym typeface="Roboto Condensed Bold"/>
              </a:rPr>
              <a:t>Uy-li-am Sếch-xpia</a:t>
            </a:r>
            <a:r>
              <a:rPr lang="en-US" sz="3500">
                <a:solidFill>
                  <a:srgbClr val="000000"/>
                </a:solidFill>
                <a:latin typeface="Roboto Condensed"/>
                <a:ea typeface="Roboto Condensed"/>
                <a:cs typeface="Roboto Condensed"/>
                <a:sym typeface="Roboto Condensed"/>
              </a:rPr>
              <a:t> (1564 - 1616) nhà viết kịch kiệt xuất ở Anh thời đại Phục hưng.</a:t>
            </a:r>
          </a:p>
        </p:txBody>
      </p:sp>
      <p:grpSp>
        <p:nvGrpSpPr>
          <p:cNvPr name="Group 17" id="17"/>
          <p:cNvGrpSpPr/>
          <p:nvPr/>
        </p:nvGrpSpPr>
        <p:grpSpPr>
          <a:xfrm rot="0">
            <a:off x="4768726" y="4486005"/>
            <a:ext cx="12592490" cy="1604780"/>
            <a:chOff x="0" y="0"/>
            <a:chExt cx="16789987" cy="2139707"/>
          </a:xfrm>
        </p:grpSpPr>
        <p:sp>
          <p:nvSpPr>
            <p:cNvPr name="Freeform 18" id="18"/>
            <p:cNvSpPr/>
            <p:nvPr/>
          </p:nvSpPr>
          <p:spPr>
            <a:xfrm flipH="false" flipV="false" rot="0">
              <a:off x="0" y="0"/>
              <a:ext cx="16790036" cy="2139696"/>
            </a:xfrm>
            <a:custGeom>
              <a:avLst/>
              <a:gdLst/>
              <a:ahLst/>
              <a:cxnLst/>
              <a:rect r="r" b="b" t="t" l="l"/>
              <a:pathLst>
                <a:path h="2139696" w="16790036">
                  <a:moveTo>
                    <a:pt x="0" y="0"/>
                  </a:moveTo>
                  <a:lnTo>
                    <a:pt x="16790036" y="0"/>
                  </a:lnTo>
                  <a:lnTo>
                    <a:pt x="16790036" y="2139696"/>
                  </a:lnTo>
                  <a:lnTo>
                    <a:pt x="0" y="2139696"/>
                  </a:lnTo>
                  <a:close/>
                </a:path>
              </a:pathLst>
            </a:custGeom>
            <a:solidFill>
              <a:srgbClr val="FDFCEE"/>
            </a:solidFill>
          </p:spPr>
        </p:sp>
      </p:grpSp>
      <p:sp>
        <p:nvSpPr>
          <p:cNvPr name="TextBox 19" id="19"/>
          <p:cNvSpPr txBox="true"/>
          <p:nvPr/>
        </p:nvSpPr>
        <p:spPr>
          <a:xfrm rot="0">
            <a:off x="4952013" y="4622066"/>
            <a:ext cx="12197462" cy="1235075"/>
          </a:xfrm>
          <a:prstGeom prst="rect">
            <a:avLst/>
          </a:prstGeom>
        </p:spPr>
        <p:txBody>
          <a:bodyPr anchor="t" rtlCol="false" tIns="0" lIns="0" bIns="0" rIns="0">
            <a:spAutoFit/>
          </a:bodyPr>
          <a:lstStyle/>
          <a:p>
            <a:pPr algn="just">
              <a:lnSpc>
                <a:spcPts val="4900"/>
              </a:lnSpc>
            </a:pPr>
            <a:r>
              <a:rPr lang="en-US" sz="3500">
                <a:solidFill>
                  <a:srgbClr val="000000"/>
                </a:solidFill>
                <a:latin typeface="Roboto Condensed"/>
                <a:ea typeface="Roboto Condensed"/>
                <a:cs typeface="Roboto Condensed"/>
                <a:sym typeface="Roboto Condensed"/>
              </a:rPr>
              <a:t> Từ 1585-1592, sự nghiệp của ông thành công vang dội tại thủ đô Luân Đôn với vai trò là một diễn viên, nhà văn và soạn kịch.</a:t>
            </a:r>
          </a:p>
        </p:txBody>
      </p:sp>
      <p:grpSp>
        <p:nvGrpSpPr>
          <p:cNvPr name="Group 20" id="20"/>
          <p:cNvGrpSpPr/>
          <p:nvPr/>
        </p:nvGrpSpPr>
        <p:grpSpPr>
          <a:xfrm rot="0">
            <a:off x="4768726" y="6522903"/>
            <a:ext cx="12592490" cy="2609218"/>
            <a:chOff x="0" y="0"/>
            <a:chExt cx="16789987" cy="3478957"/>
          </a:xfrm>
        </p:grpSpPr>
        <p:sp>
          <p:nvSpPr>
            <p:cNvPr name="Freeform 21" id="21"/>
            <p:cNvSpPr/>
            <p:nvPr/>
          </p:nvSpPr>
          <p:spPr>
            <a:xfrm flipH="false" flipV="false" rot="0">
              <a:off x="0" y="0"/>
              <a:ext cx="16790036" cy="3478911"/>
            </a:xfrm>
            <a:custGeom>
              <a:avLst/>
              <a:gdLst/>
              <a:ahLst/>
              <a:cxnLst/>
              <a:rect r="r" b="b" t="t" l="l"/>
              <a:pathLst>
                <a:path h="3478911" w="16790036">
                  <a:moveTo>
                    <a:pt x="0" y="0"/>
                  </a:moveTo>
                  <a:lnTo>
                    <a:pt x="16790036" y="0"/>
                  </a:lnTo>
                  <a:lnTo>
                    <a:pt x="16790036" y="3478911"/>
                  </a:lnTo>
                  <a:lnTo>
                    <a:pt x="0" y="3478911"/>
                  </a:lnTo>
                  <a:close/>
                </a:path>
              </a:pathLst>
            </a:custGeom>
            <a:solidFill>
              <a:srgbClr val="FDFCEE"/>
            </a:solidFill>
          </p:spPr>
        </p:sp>
      </p:grpSp>
      <p:sp>
        <p:nvSpPr>
          <p:cNvPr name="TextBox 22" id="22"/>
          <p:cNvSpPr txBox="true"/>
          <p:nvPr/>
        </p:nvSpPr>
        <p:spPr>
          <a:xfrm rot="0">
            <a:off x="4870326" y="6595610"/>
            <a:ext cx="12490890" cy="2473325"/>
          </a:xfrm>
          <a:prstGeom prst="rect">
            <a:avLst/>
          </a:prstGeom>
        </p:spPr>
        <p:txBody>
          <a:bodyPr anchor="t" rtlCol="false" tIns="0" lIns="0" bIns="0" rIns="0">
            <a:spAutoFit/>
          </a:bodyPr>
          <a:lstStyle/>
          <a:p>
            <a:pPr algn="just">
              <a:lnSpc>
                <a:spcPts val="4900"/>
              </a:lnSpc>
            </a:pPr>
            <a:r>
              <a:rPr lang="en-US" sz="3500">
                <a:solidFill>
                  <a:srgbClr val="000000"/>
                </a:solidFill>
                <a:latin typeface="Roboto Condensed"/>
                <a:ea typeface="Roboto Condensed"/>
                <a:cs typeface="Roboto Condensed"/>
                <a:sym typeface="Roboto Condensed"/>
              </a:rPr>
              <a:t>Ông sáng tác 39 vở kịch - nổi bật nhất là bi kịch, 154 bản sonnet, hai bản thơ tường thuật dài và vài bài thơ ngắn. Những vở kịch của ông đã được dịch ra nhiều ngôn ngữ lớn và được trình diễn nhiều hơn bất kì nhà viết kịch nào.</a:t>
            </a:r>
          </a:p>
        </p:txBody>
      </p:sp>
      <p:grpSp>
        <p:nvGrpSpPr>
          <p:cNvPr name="Group 23" id="23"/>
          <p:cNvGrpSpPr/>
          <p:nvPr/>
        </p:nvGrpSpPr>
        <p:grpSpPr>
          <a:xfrm rot="0">
            <a:off x="1803284" y="6300336"/>
            <a:ext cx="4572880" cy="2286440"/>
            <a:chOff x="0" y="0"/>
            <a:chExt cx="6097173" cy="3048587"/>
          </a:xfrm>
        </p:grpSpPr>
        <p:sp>
          <p:nvSpPr>
            <p:cNvPr name="Freeform 24" id="24"/>
            <p:cNvSpPr/>
            <p:nvPr/>
          </p:nvSpPr>
          <p:spPr>
            <a:xfrm flipH="false" flipV="false" rot="0">
              <a:off x="0" y="0"/>
              <a:ext cx="6097143" cy="3048635"/>
            </a:xfrm>
            <a:custGeom>
              <a:avLst/>
              <a:gdLst/>
              <a:ahLst/>
              <a:cxnLst/>
              <a:rect r="r" b="b" t="t" l="l"/>
              <a:pathLst>
                <a:path h="3048635" w="6097143">
                  <a:moveTo>
                    <a:pt x="0" y="0"/>
                  </a:moveTo>
                  <a:lnTo>
                    <a:pt x="6097143" y="0"/>
                  </a:lnTo>
                  <a:lnTo>
                    <a:pt x="6097143" y="3048635"/>
                  </a:lnTo>
                  <a:lnTo>
                    <a:pt x="0" y="3048635"/>
                  </a:lnTo>
                  <a:lnTo>
                    <a:pt x="0" y="0"/>
                  </a:lnTo>
                  <a:close/>
                </a:path>
              </a:pathLst>
            </a:custGeom>
            <a:blipFill>
              <a:blip r:embed="rId7"/>
              <a:stretch>
                <a:fillRect l="0" t="0" r="0" b="1"/>
              </a:stretch>
            </a:blipFill>
          </p:spPr>
        </p:sp>
      </p:grpSp>
      <p:sp>
        <p:nvSpPr>
          <p:cNvPr name="TextBox 25" id="25"/>
          <p:cNvSpPr txBox="true"/>
          <p:nvPr/>
        </p:nvSpPr>
        <p:spPr>
          <a:xfrm rot="0">
            <a:off x="2057300" y="41275"/>
            <a:ext cx="7850643" cy="863600"/>
          </a:xfrm>
          <a:prstGeom prst="rect">
            <a:avLst/>
          </a:prstGeom>
        </p:spPr>
        <p:txBody>
          <a:bodyPr anchor="t" rtlCol="false" tIns="0" lIns="0" bIns="0" rIns="0">
            <a:spAutoFit/>
          </a:bodyPr>
          <a:lstStyle/>
          <a:p>
            <a:pPr algn="ctr">
              <a:lnSpc>
                <a:spcPts val="7000"/>
              </a:lnSpc>
            </a:pPr>
            <a:r>
              <a:rPr lang="en-US" sz="4999" b="true">
                <a:solidFill>
                  <a:srgbClr val="F1EBE0"/>
                </a:solidFill>
                <a:latin typeface="Fraunces Bold"/>
                <a:ea typeface="Fraunces Bold"/>
                <a:cs typeface="Fraunces Bold"/>
                <a:sym typeface="Fraunces Bold"/>
              </a:rPr>
              <a:t>3. KHÁM PHÁ VĂN BẢN</a:t>
            </a:r>
          </a:p>
        </p:txBody>
      </p:sp>
      <p:sp>
        <p:nvSpPr>
          <p:cNvPr name="TextBox 26" id="26"/>
          <p:cNvSpPr txBox="true"/>
          <p:nvPr/>
        </p:nvSpPr>
        <p:spPr>
          <a:xfrm rot="0">
            <a:off x="2181932" y="894280"/>
            <a:ext cx="9607004" cy="736600"/>
          </a:xfrm>
          <a:prstGeom prst="rect">
            <a:avLst/>
          </a:prstGeom>
        </p:spPr>
        <p:txBody>
          <a:bodyPr anchor="t" rtlCol="false" tIns="0" lIns="0" bIns="0" rIns="0">
            <a:spAutoFit/>
          </a:bodyPr>
          <a:lstStyle/>
          <a:p>
            <a:pPr algn="ctr">
              <a:lnSpc>
                <a:spcPts val="5598"/>
              </a:lnSpc>
            </a:pPr>
            <a:r>
              <a:rPr lang="en-US" sz="3999">
                <a:solidFill>
                  <a:srgbClr val="F1EBE0"/>
                </a:solidFill>
                <a:latin typeface="Fraunces"/>
                <a:ea typeface="Fraunces"/>
                <a:cs typeface="Fraunces"/>
                <a:sym typeface="Fraunces"/>
              </a:rPr>
              <a:t>3.1. Tìm hiểu chung về tác giả và văn bản</a:t>
            </a:r>
          </a:p>
        </p:txBody>
      </p:sp>
      <p:sp>
        <p:nvSpPr>
          <p:cNvPr name="TextBox 27" id="27"/>
          <p:cNvSpPr txBox="true"/>
          <p:nvPr/>
        </p:nvSpPr>
        <p:spPr>
          <a:xfrm rot="0">
            <a:off x="1803284" y="1535630"/>
            <a:ext cx="7125939"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a. Tác giả Uy -li-am Sếch-xpia</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867136" y="370335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447223" y="-1193529"/>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grpSp>
        <p:nvGrpSpPr>
          <p:cNvPr name="Group 4" id="4"/>
          <p:cNvGrpSpPr/>
          <p:nvPr/>
        </p:nvGrpSpPr>
        <p:grpSpPr>
          <a:xfrm rot="0">
            <a:off x="849698" y="3572552"/>
            <a:ext cx="3140380" cy="3810521"/>
            <a:chOff x="0" y="0"/>
            <a:chExt cx="4187173" cy="5080694"/>
          </a:xfrm>
        </p:grpSpPr>
        <p:sp>
          <p:nvSpPr>
            <p:cNvPr name="Freeform 5" id="5"/>
            <p:cNvSpPr/>
            <p:nvPr/>
          </p:nvSpPr>
          <p:spPr>
            <a:xfrm flipH="false" flipV="false" rot="0">
              <a:off x="0" y="0"/>
              <a:ext cx="4187190" cy="5080635"/>
            </a:xfrm>
            <a:custGeom>
              <a:avLst/>
              <a:gdLst/>
              <a:ahLst/>
              <a:cxnLst/>
              <a:rect r="r" b="b" t="t" l="l"/>
              <a:pathLst>
                <a:path h="5080635" w="4187190">
                  <a:moveTo>
                    <a:pt x="4187190" y="5080635"/>
                  </a:moveTo>
                  <a:lnTo>
                    <a:pt x="33020" y="4891024"/>
                  </a:lnTo>
                  <a:lnTo>
                    <a:pt x="0" y="162179"/>
                  </a:lnTo>
                  <a:lnTo>
                    <a:pt x="4187190" y="0"/>
                  </a:lnTo>
                  <a:close/>
                </a:path>
              </a:pathLst>
            </a:custGeom>
            <a:solidFill>
              <a:srgbClr val="BFBFBF"/>
            </a:solidFill>
          </p:spPr>
        </p:sp>
      </p:grpSp>
      <p:grpSp>
        <p:nvGrpSpPr>
          <p:cNvPr name="Group 6" id="6"/>
          <p:cNvGrpSpPr/>
          <p:nvPr/>
        </p:nvGrpSpPr>
        <p:grpSpPr>
          <a:xfrm rot="0">
            <a:off x="3755013" y="3523065"/>
            <a:ext cx="204135" cy="4049709"/>
            <a:chOff x="0" y="0"/>
            <a:chExt cx="272180" cy="5399612"/>
          </a:xfrm>
        </p:grpSpPr>
        <p:sp>
          <p:nvSpPr>
            <p:cNvPr name="Freeform 7" id="7"/>
            <p:cNvSpPr/>
            <p:nvPr/>
          </p:nvSpPr>
          <p:spPr>
            <a:xfrm flipH="false" flipV="false" rot="0">
              <a:off x="0" y="0"/>
              <a:ext cx="272161" cy="5399659"/>
            </a:xfrm>
            <a:custGeom>
              <a:avLst/>
              <a:gdLst/>
              <a:ahLst/>
              <a:cxnLst/>
              <a:rect r="r" b="b" t="t" l="l"/>
              <a:pathLst>
                <a:path h="5399659" w="272161">
                  <a:moveTo>
                    <a:pt x="0" y="5399659"/>
                  </a:moveTo>
                  <a:lnTo>
                    <a:pt x="272161" y="5138420"/>
                  </a:lnTo>
                  <a:lnTo>
                    <a:pt x="272161" y="68707"/>
                  </a:lnTo>
                  <a:lnTo>
                    <a:pt x="0" y="0"/>
                  </a:lnTo>
                  <a:close/>
                </a:path>
              </a:pathLst>
            </a:custGeom>
            <a:solidFill>
              <a:srgbClr val="FAFAFA"/>
            </a:solidFill>
          </p:spPr>
        </p:sp>
      </p:grpSp>
      <p:grpSp>
        <p:nvGrpSpPr>
          <p:cNvPr name="Group 8" id="8"/>
          <p:cNvGrpSpPr/>
          <p:nvPr/>
        </p:nvGrpSpPr>
        <p:grpSpPr>
          <a:xfrm rot="0">
            <a:off x="849698" y="3521003"/>
            <a:ext cx="2942431" cy="4053833"/>
            <a:chOff x="0" y="0"/>
            <a:chExt cx="3923241" cy="5405111"/>
          </a:xfrm>
        </p:grpSpPr>
        <p:sp>
          <p:nvSpPr>
            <p:cNvPr name="Freeform 9" id="9"/>
            <p:cNvSpPr/>
            <p:nvPr/>
          </p:nvSpPr>
          <p:spPr>
            <a:xfrm flipH="false" flipV="false" rot="0">
              <a:off x="0" y="0"/>
              <a:ext cx="3923284" cy="5405120"/>
            </a:xfrm>
            <a:custGeom>
              <a:avLst/>
              <a:gdLst/>
              <a:ahLst/>
              <a:cxnLst/>
              <a:rect r="r" b="b" t="t" l="l"/>
              <a:pathLst>
                <a:path h="5405120" w="3923284">
                  <a:moveTo>
                    <a:pt x="3923284" y="5405120"/>
                  </a:moveTo>
                  <a:lnTo>
                    <a:pt x="0" y="5204460"/>
                  </a:lnTo>
                  <a:lnTo>
                    <a:pt x="0" y="200660"/>
                  </a:lnTo>
                  <a:lnTo>
                    <a:pt x="3923284" y="0"/>
                  </a:lnTo>
                  <a:close/>
                </a:path>
              </a:pathLst>
            </a:custGeom>
            <a:solidFill>
              <a:srgbClr val="E9E9E9"/>
            </a:solidFill>
          </p:spPr>
        </p:sp>
      </p:grpSp>
      <p:grpSp>
        <p:nvGrpSpPr>
          <p:cNvPr name="Group 10" id="10"/>
          <p:cNvGrpSpPr/>
          <p:nvPr/>
        </p:nvGrpSpPr>
        <p:grpSpPr>
          <a:xfrm rot="0">
            <a:off x="901247" y="3665341"/>
            <a:ext cx="51549" cy="3765157"/>
            <a:chOff x="0" y="0"/>
            <a:chExt cx="68732" cy="5020210"/>
          </a:xfrm>
        </p:grpSpPr>
        <p:sp>
          <p:nvSpPr>
            <p:cNvPr name="Freeform 11" id="11"/>
            <p:cNvSpPr/>
            <p:nvPr/>
          </p:nvSpPr>
          <p:spPr>
            <a:xfrm flipH="false" flipV="false" rot="0">
              <a:off x="0" y="0"/>
              <a:ext cx="68707" cy="5020183"/>
            </a:xfrm>
            <a:custGeom>
              <a:avLst/>
              <a:gdLst/>
              <a:ahLst/>
              <a:cxnLst/>
              <a:rect r="r" b="b" t="t" l="l"/>
              <a:pathLst>
                <a:path h="5020183" w="68707">
                  <a:moveTo>
                    <a:pt x="68707" y="5020183"/>
                  </a:moveTo>
                  <a:lnTo>
                    <a:pt x="0" y="5014722"/>
                  </a:lnTo>
                  <a:lnTo>
                    <a:pt x="0" y="5461"/>
                  </a:lnTo>
                  <a:lnTo>
                    <a:pt x="68707" y="0"/>
                  </a:lnTo>
                  <a:close/>
                </a:path>
              </a:pathLst>
            </a:custGeom>
            <a:solidFill>
              <a:srgbClr val="CCCCCC"/>
            </a:solidFill>
          </p:spPr>
        </p:sp>
      </p:grpSp>
      <p:grpSp>
        <p:nvGrpSpPr>
          <p:cNvPr name="Group 12" id="12"/>
          <p:cNvGrpSpPr/>
          <p:nvPr/>
        </p:nvGrpSpPr>
        <p:grpSpPr>
          <a:xfrm rot="0">
            <a:off x="1035275" y="3609668"/>
            <a:ext cx="2657879" cy="3876504"/>
            <a:chOff x="0" y="0"/>
            <a:chExt cx="3543839" cy="5168671"/>
          </a:xfrm>
        </p:grpSpPr>
        <p:sp>
          <p:nvSpPr>
            <p:cNvPr name="Freeform 13" id="13"/>
            <p:cNvSpPr/>
            <p:nvPr/>
          </p:nvSpPr>
          <p:spPr>
            <a:xfrm flipH="false" flipV="false" rot="0">
              <a:off x="0" y="0"/>
              <a:ext cx="3543808" cy="5168646"/>
            </a:xfrm>
            <a:custGeom>
              <a:avLst/>
              <a:gdLst/>
              <a:ahLst/>
              <a:cxnLst/>
              <a:rect r="r" b="b" t="t" l="l"/>
              <a:pathLst>
                <a:path h="5168646" w="3543808">
                  <a:moveTo>
                    <a:pt x="3543808" y="5168646"/>
                  </a:moveTo>
                  <a:lnTo>
                    <a:pt x="0" y="4995418"/>
                  </a:lnTo>
                  <a:lnTo>
                    <a:pt x="0" y="173228"/>
                  </a:lnTo>
                  <a:lnTo>
                    <a:pt x="3543808" y="0"/>
                  </a:lnTo>
                  <a:close/>
                </a:path>
              </a:pathLst>
            </a:custGeom>
            <a:blipFill>
              <a:blip r:embed="rId6"/>
              <a:stretch>
                <a:fillRect l="0" t="-11129" r="0" b="-11129"/>
              </a:stretch>
            </a:blipFill>
          </p:spPr>
        </p:sp>
      </p:grpSp>
      <p:grpSp>
        <p:nvGrpSpPr>
          <p:cNvPr name="Group 14" id="14"/>
          <p:cNvGrpSpPr/>
          <p:nvPr/>
        </p:nvGrpSpPr>
        <p:grpSpPr>
          <a:xfrm rot="0">
            <a:off x="4866287" y="3045861"/>
            <a:ext cx="12592490" cy="1604780"/>
            <a:chOff x="0" y="0"/>
            <a:chExt cx="16789987" cy="2139707"/>
          </a:xfrm>
        </p:grpSpPr>
        <p:sp>
          <p:nvSpPr>
            <p:cNvPr name="Freeform 15" id="15"/>
            <p:cNvSpPr/>
            <p:nvPr/>
          </p:nvSpPr>
          <p:spPr>
            <a:xfrm flipH="false" flipV="false" rot="0">
              <a:off x="0" y="0"/>
              <a:ext cx="16790036" cy="2139696"/>
            </a:xfrm>
            <a:custGeom>
              <a:avLst/>
              <a:gdLst/>
              <a:ahLst/>
              <a:cxnLst/>
              <a:rect r="r" b="b" t="t" l="l"/>
              <a:pathLst>
                <a:path h="2139696" w="16790036">
                  <a:moveTo>
                    <a:pt x="0" y="0"/>
                  </a:moveTo>
                  <a:lnTo>
                    <a:pt x="16790036" y="0"/>
                  </a:lnTo>
                  <a:lnTo>
                    <a:pt x="16790036" y="2139696"/>
                  </a:lnTo>
                  <a:lnTo>
                    <a:pt x="0" y="2139696"/>
                  </a:lnTo>
                  <a:close/>
                </a:path>
              </a:pathLst>
            </a:custGeom>
            <a:solidFill>
              <a:srgbClr val="FDFCEE"/>
            </a:solidFill>
          </p:spPr>
        </p:sp>
      </p:grpSp>
      <p:sp>
        <p:nvSpPr>
          <p:cNvPr name="TextBox 16" id="16"/>
          <p:cNvSpPr txBox="true"/>
          <p:nvPr/>
        </p:nvSpPr>
        <p:spPr>
          <a:xfrm rot="0">
            <a:off x="4213382" y="3187851"/>
            <a:ext cx="12838672" cy="1235075"/>
          </a:xfrm>
          <a:prstGeom prst="rect">
            <a:avLst/>
          </a:prstGeom>
        </p:spPr>
        <p:txBody>
          <a:bodyPr anchor="t" rtlCol="false" tIns="0" lIns="0" bIns="0" rIns="0">
            <a:spAutoFit/>
          </a:bodyPr>
          <a:lstStyle/>
          <a:p>
            <a:pPr algn="l" marL="1511300" indent="-503767" lvl="2">
              <a:lnSpc>
                <a:spcPts val="4900"/>
              </a:lnSpc>
              <a:buFont typeface="Arial"/>
              <a:buChar char="⚬"/>
            </a:pPr>
            <a:r>
              <a:rPr lang="en-US" sz="3500">
                <a:solidFill>
                  <a:srgbClr val="000000"/>
                </a:solidFill>
                <a:latin typeface="Roboto Condensed"/>
                <a:ea typeface="Roboto Condensed"/>
                <a:cs typeface="Roboto Condensed"/>
                <a:sym typeface="Roboto Condensed"/>
              </a:rPr>
              <a:t>Sáng tác của ông thấm đẫm tình yêu thương và lòng tin đối với con người</a:t>
            </a:r>
          </a:p>
        </p:txBody>
      </p:sp>
      <p:grpSp>
        <p:nvGrpSpPr>
          <p:cNvPr name="Group 17" id="17"/>
          <p:cNvGrpSpPr/>
          <p:nvPr/>
        </p:nvGrpSpPr>
        <p:grpSpPr>
          <a:xfrm rot="0">
            <a:off x="4866287" y="5019405"/>
            <a:ext cx="12592490" cy="1604780"/>
            <a:chOff x="0" y="0"/>
            <a:chExt cx="16789987" cy="2139707"/>
          </a:xfrm>
        </p:grpSpPr>
        <p:sp>
          <p:nvSpPr>
            <p:cNvPr name="Freeform 18" id="18"/>
            <p:cNvSpPr/>
            <p:nvPr/>
          </p:nvSpPr>
          <p:spPr>
            <a:xfrm flipH="false" flipV="false" rot="0">
              <a:off x="0" y="0"/>
              <a:ext cx="16790036" cy="2139696"/>
            </a:xfrm>
            <a:custGeom>
              <a:avLst/>
              <a:gdLst/>
              <a:ahLst/>
              <a:cxnLst/>
              <a:rect r="r" b="b" t="t" l="l"/>
              <a:pathLst>
                <a:path h="2139696" w="16790036">
                  <a:moveTo>
                    <a:pt x="0" y="0"/>
                  </a:moveTo>
                  <a:lnTo>
                    <a:pt x="16790036" y="0"/>
                  </a:lnTo>
                  <a:lnTo>
                    <a:pt x="16790036" y="2139696"/>
                  </a:lnTo>
                  <a:lnTo>
                    <a:pt x="0" y="2139696"/>
                  </a:lnTo>
                  <a:close/>
                </a:path>
              </a:pathLst>
            </a:custGeom>
            <a:solidFill>
              <a:srgbClr val="FDFCEE"/>
            </a:solidFill>
          </p:spPr>
        </p:sp>
      </p:grpSp>
      <p:sp>
        <p:nvSpPr>
          <p:cNvPr name="TextBox 19" id="19"/>
          <p:cNvSpPr txBox="true"/>
          <p:nvPr/>
        </p:nvSpPr>
        <p:spPr>
          <a:xfrm rot="0">
            <a:off x="4952013" y="5161395"/>
            <a:ext cx="12490890" cy="1235075"/>
          </a:xfrm>
          <a:prstGeom prst="rect">
            <a:avLst/>
          </a:prstGeom>
        </p:spPr>
        <p:txBody>
          <a:bodyPr anchor="t" rtlCol="false" tIns="0" lIns="0" bIns="0" rIns="0">
            <a:spAutoFit/>
          </a:bodyPr>
          <a:lstStyle/>
          <a:p>
            <a:pPr algn="ctr"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Đặc điểm trong tác phẩm của ông: nội dung đa dạng, tư tưởng lớn lao, hình tượng sắc nét, ngôn ngữ điêu luyện</a:t>
            </a:r>
          </a:p>
        </p:txBody>
      </p:sp>
      <p:grpSp>
        <p:nvGrpSpPr>
          <p:cNvPr name="Group 20" id="20"/>
          <p:cNvGrpSpPr/>
          <p:nvPr/>
        </p:nvGrpSpPr>
        <p:grpSpPr>
          <a:xfrm rot="0">
            <a:off x="4866287" y="7056303"/>
            <a:ext cx="12592490" cy="1604780"/>
            <a:chOff x="0" y="0"/>
            <a:chExt cx="16789987" cy="2139707"/>
          </a:xfrm>
        </p:grpSpPr>
        <p:sp>
          <p:nvSpPr>
            <p:cNvPr name="Freeform 21" id="21"/>
            <p:cNvSpPr/>
            <p:nvPr/>
          </p:nvSpPr>
          <p:spPr>
            <a:xfrm flipH="false" flipV="false" rot="0">
              <a:off x="0" y="0"/>
              <a:ext cx="16790036" cy="2139696"/>
            </a:xfrm>
            <a:custGeom>
              <a:avLst/>
              <a:gdLst/>
              <a:ahLst/>
              <a:cxnLst/>
              <a:rect r="r" b="b" t="t" l="l"/>
              <a:pathLst>
                <a:path h="2139696" w="16790036">
                  <a:moveTo>
                    <a:pt x="0" y="0"/>
                  </a:moveTo>
                  <a:lnTo>
                    <a:pt x="16790036" y="0"/>
                  </a:lnTo>
                  <a:lnTo>
                    <a:pt x="16790036" y="2139696"/>
                  </a:lnTo>
                  <a:lnTo>
                    <a:pt x="0" y="2139696"/>
                  </a:lnTo>
                  <a:close/>
                </a:path>
              </a:pathLst>
            </a:custGeom>
            <a:solidFill>
              <a:srgbClr val="FDFCEE"/>
            </a:solidFill>
          </p:spPr>
        </p:sp>
      </p:grpSp>
      <p:sp>
        <p:nvSpPr>
          <p:cNvPr name="TextBox 22" id="22"/>
          <p:cNvSpPr txBox="true"/>
          <p:nvPr/>
        </p:nvSpPr>
        <p:spPr>
          <a:xfrm rot="0">
            <a:off x="4952013" y="7297348"/>
            <a:ext cx="12490890" cy="1235075"/>
          </a:xfrm>
          <a:prstGeom prst="rect">
            <a:avLst/>
          </a:prstGeom>
        </p:spPr>
        <p:txBody>
          <a:bodyPr anchor="t" rtlCol="false" tIns="0" lIns="0" bIns="0" rIns="0">
            <a:spAutoFit/>
          </a:bodyPr>
          <a:lstStyle/>
          <a:p>
            <a:pPr algn="ctr"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Tác phẩm nổi tiếng: </a:t>
            </a:r>
            <a:r>
              <a:rPr lang="en-US" sz="3500" i="true">
                <a:solidFill>
                  <a:srgbClr val="000000"/>
                </a:solidFill>
                <a:latin typeface="Roboto Condensed Italics"/>
                <a:ea typeface="Roboto Condensed Italics"/>
                <a:cs typeface="Roboto Condensed Italics"/>
                <a:sym typeface="Roboto Condensed Italics"/>
              </a:rPr>
              <a:t>Rô-mê-ô và Giu-li-ét, Hăm-let, Mắc-bét, Vua Lia, Ô-ten-lô,...</a:t>
            </a:r>
          </a:p>
        </p:txBody>
      </p:sp>
      <p:grpSp>
        <p:nvGrpSpPr>
          <p:cNvPr name="Group 23" id="23"/>
          <p:cNvGrpSpPr/>
          <p:nvPr/>
        </p:nvGrpSpPr>
        <p:grpSpPr>
          <a:xfrm rot="0">
            <a:off x="1803284" y="6300336"/>
            <a:ext cx="4572880" cy="2286440"/>
            <a:chOff x="0" y="0"/>
            <a:chExt cx="6097173" cy="3048587"/>
          </a:xfrm>
        </p:grpSpPr>
        <p:sp>
          <p:nvSpPr>
            <p:cNvPr name="Freeform 24" id="24"/>
            <p:cNvSpPr/>
            <p:nvPr/>
          </p:nvSpPr>
          <p:spPr>
            <a:xfrm flipH="false" flipV="false" rot="0">
              <a:off x="0" y="0"/>
              <a:ext cx="6097143" cy="3048635"/>
            </a:xfrm>
            <a:custGeom>
              <a:avLst/>
              <a:gdLst/>
              <a:ahLst/>
              <a:cxnLst/>
              <a:rect r="r" b="b" t="t" l="l"/>
              <a:pathLst>
                <a:path h="3048635" w="6097143">
                  <a:moveTo>
                    <a:pt x="0" y="0"/>
                  </a:moveTo>
                  <a:lnTo>
                    <a:pt x="6097143" y="0"/>
                  </a:lnTo>
                  <a:lnTo>
                    <a:pt x="6097143" y="3048635"/>
                  </a:lnTo>
                  <a:lnTo>
                    <a:pt x="0" y="3048635"/>
                  </a:lnTo>
                  <a:lnTo>
                    <a:pt x="0" y="0"/>
                  </a:lnTo>
                  <a:close/>
                </a:path>
              </a:pathLst>
            </a:custGeom>
            <a:blipFill>
              <a:blip r:embed="rId7"/>
              <a:stretch>
                <a:fillRect l="0" t="0" r="0" b="1"/>
              </a:stretch>
            </a:blipFill>
          </p:spPr>
        </p:sp>
      </p:grpSp>
      <p:sp>
        <p:nvSpPr>
          <p:cNvPr name="TextBox 25" id="25"/>
          <p:cNvSpPr txBox="true"/>
          <p:nvPr/>
        </p:nvSpPr>
        <p:spPr>
          <a:xfrm rot="0">
            <a:off x="885825" y="117475"/>
            <a:ext cx="10980679" cy="920090"/>
          </a:xfrm>
          <a:prstGeom prst="rect">
            <a:avLst/>
          </a:prstGeom>
        </p:spPr>
        <p:txBody>
          <a:bodyPr anchor="t" rtlCol="false" tIns="0" lIns="0" bIns="0" rIns="0">
            <a:spAutoFit/>
          </a:bodyPr>
          <a:lstStyle/>
          <a:p>
            <a:pPr algn="ctr">
              <a:lnSpc>
                <a:spcPts val="7558"/>
              </a:lnSpc>
            </a:pPr>
            <a:r>
              <a:rPr lang="en-US" sz="5398" b="true">
                <a:solidFill>
                  <a:srgbClr val="F1EBE0"/>
                </a:solidFill>
                <a:latin typeface="Fraunces Bold"/>
                <a:ea typeface="Fraunces Bold"/>
                <a:cs typeface="Fraunces Bold"/>
                <a:sym typeface="Fraunces Bold"/>
              </a:rPr>
              <a:t>3. KHÁM PHÁ VĂN BẢN</a:t>
            </a:r>
          </a:p>
        </p:txBody>
      </p:sp>
      <p:sp>
        <p:nvSpPr>
          <p:cNvPr name="TextBox 26" id="26"/>
          <p:cNvSpPr txBox="true"/>
          <p:nvPr/>
        </p:nvSpPr>
        <p:spPr>
          <a:xfrm rot="0">
            <a:off x="2018566" y="933450"/>
            <a:ext cx="9365605" cy="739140"/>
          </a:xfrm>
          <a:prstGeom prst="rect">
            <a:avLst/>
          </a:prstGeom>
        </p:spPr>
        <p:txBody>
          <a:bodyPr anchor="t" rtlCol="false" tIns="0" lIns="0" bIns="0" rIns="0">
            <a:spAutoFit/>
          </a:bodyPr>
          <a:lstStyle/>
          <a:p>
            <a:pPr algn="ctr">
              <a:lnSpc>
                <a:spcPts val="5458"/>
              </a:lnSpc>
            </a:pPr>
            <a:r>
              <a:rPr lang="en-US" sz="3898">
                <a:solidFill>
                  <a:srgbClr val="F1EBE0"/>
                </a:solidFill>
                <a:latin typeface="Fraunces"/>
                <a:ea typeface="Fraunces"/>
                <a:cs typeface="Fraunces"/>
                <a:sym typeface="Fraunces"/>
              </a:rPr>
              <a:t>3.1. Tìm hiểu chung về tác giả và văn bản</a:t>
            </a:r>
          </a:p>
        </p:txBody>
      </p:sp>
      <p:sp>
        <p:nvSpPr>
          <p:cNvPr name="TextBox 27" id="27"/>
          <p:cNvSpPr txBox="true"/>
          <p:nvPr/>
        </p:nvSpPr>
        <p:spPr>
          <a:xfrm rot="0">
            <a:off x="2070557" y="1658386"/>
            <a:ext cx="7390685" cy="681965"/>
          </a:xfrm>
          <a:prstGeom prst="rect">
            <a:avLst/>
          </a:prstGeom>
        </p:spPr>
        <p:txBody>
          <a:bodyPr anchor="t" rtlCol="false" tIns="0" lIns="0" bIns="0" rIns="0">
            <a:spAutoFit/>
          </a:bodyPr>
          <a:lstStyle/>
          <a:p>
            <a:pPr algn="ctr">
              <a:lnSpc>
                <a:spcPts val="5458"/>
              </a:lnSpc>
            </a:pPr>
            <a:r>
              <a:rPr lang="en-US" sz="3898">
                <a:solidFill>
                  <a:srgbClr val="F1EBE0"/>
                </a:solidFill>
                <a:latin typeface="#9Slide05 Aphrodite Pro"/>
                <a:ea typeface="#9Slide05 Aphrodite Pro"/>
                <a:cs typeface="#9Slide05 Aphrodite Pro"/>
                <a:sym typeface="#9Slide05 Aphrodite Pro"/>
              </a:rPr>
              <a:t>a. Tác giả Uy -li-am Sếch-xpia</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867136" y="370335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3">
              <a:extLst>
                <a:ext uri="{96DAC541-7B7A-43D3-8B79-37D633B846F1}">
                  <asvg:svgBlip xmlns:asvg="http://schemas.microsoft.com/office/drawing/2016/SVG/main" r:embed="rId4"/>
                </a:ext>
              </a:extLst>
            </a:blip>
            <a:stretch>
              <a:fillRect l="0" t="-66" r="0" b="-66"/>
            </a:stretch>
          </a:blipFill>
        </p:spPr>
      </p:sp>
      <p:sp>
        <p:nvSpPr>
          <p:cNvPr name="Freeform 3" id="3"/>
          <p:cNvSpPr/>
          <p:nvPr/>
        </p:nvSpPr>
        <p:spPr>
          <a:xfrm flipH="false" flipV="false" rot="-2445240">
            <a:off x="-6594035" y="-1782610"/>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5">
              <a:extLst>
                <a:ext uri="{96DAC541-7B7A-43D3-8B79-37D633B846F1}">
                  <asvg:svgBlip xmlns:asvg="http://schemas.microsoft.com/office/drawing/2016/SVG/main" r:embed="rId6"/>
                </a:ext>
              </a:extLst>
            </a:blip>
            <a:stretch>
              <a:fillRect l="0" t="-66" r="0" b="-66"/>
            </a:stretch>
          </a:blipFill>
        </p:spPr>
      </p:sp>
      <p:grpSp>
        <p:nvGrpSpPr>
          <p:cNvPr name="Group 4" id="4"/>
          <p:cNvGrpSpPr/>
          <p:nvPr/>
        </p:nvGrpSpPr>
        <p:grpSpPr>
          <a:xfrm rot="0">
            <a:off x="7725571" y="2809501"/>
            <a:ext cx="8641701" cy="1274813"/>
            <a:chOff x="0" y="0"/>
            <a:chExt cx="11522268" cy="1699750"/>
          </a:xfrm>
        </p:grpSpPr>
        <p:sp>
          <p:nvSpPr>
            <p:cNvPr name="Freeform 5" id="5"/>
            <p:cNvSpPr/>
            <p:nvPr/>
          </p:nvSpPr>
          <p:spPr>
            <a:xfrm flipH="false" flipV="false" rot="0">
              <a:off x="0" y="0"/>
              <a:ext cx="11522270" cy="1699742"/>
            </a:xfrm>
            <a:custGeom>
              <a:avLst/>
              <a:gdLst/>
              <a:ahLst/>
              <a:cxnLst/>
              <a:rect r="r" b="b" t="t" l="l"/>
              <a:pathLst>
                <a:path h="1699742" w="11522270">
                  <a:moveTo>
                    <a:pt x="0" y="0"/>
                  </a:moveTo>
                  <a:lnTo>
                    <a:pt x="11522270" y="0"/>
                  </a:lnTo>
                  <a:lnTo>
                    <a:pt x="11522270" y="1699742"/>
                  </a:lnTo>
                  <a:lnTo>
                    <a:pt x="0" y="1699742"/>
                  </a:lnTo>
                  <a:close/>
                </a:path>
              </a:pathLst>
            </a:custGeom>
            <a:solidFill>
              <a:srgbClr val="FDFCEE"/>
            </a:solidFill>
          </p:spPr>
        </p:sp>
      </p:grpSp>
      <p:sp>
        <p:nvSpPr>
          <p:cNvPr name="TextBox 6" id="6"/>
          <p:cNvSpPr txBox="true"/>
          <p:nvPr/>
        </p:nvSpPr>
        <p:spPr>
          <a:xfrm rot="0">
            <a:off x="7420647" y="2849239"/>
            <a:ext cx="9234454" cy="1235075"/>
          </a:xfrm>
          <a:prstGeom prst="rect">
            <a:avLst/>
          </a:prstGeom>
        </p:spPr>
        <p:txBody>
          <a:bodyPr anchor="t" rtlCol="false" tIns="0" lIns="0" bIns="0" rIns="0">
            <a:spAutoFit/>
          </a:bodyPr>
          <a:lstStyle/>
          <a:p>
            <a:pPr algn="l"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viết vào khoảng 1601 và được công diễn vào 1602.</a:t>
            </a:r>
          </a:p>
        </p:txBody>
      </p:sp>
      <p:grpSp>
        <p:nvGrpSpPr>
          <p:cNvPr name="Group 7" id="7"/>
          <p:cNvGrpSpPr/>
          <p:nvPr/>
        </p:nvGrpSpPr>
        <p:grpSpPr>
          <a:xfrm rot="0">
            <a:off x="7725571" y="4588978"/>
            <a:ext cx="8624608" cy="3414644"/>
            <a:chOff x="0" y="0"/>
            <a:chExt cx="11499477" cy="4552858"/>
          </a:xfrm>
        </p:grpSpPr>
        <p:sp>
          <p:nvSpPr>
            <p:cNvPr name="Freeform 8" id="8"/>
            <p:cNvSpPr/>
            <p:nvPr/>
          </p:nvSpPr>
          <p:spPr>
            <a:xfrm flipH="false" flipV="false" rot="0">
              <a:off x="0" y="0"/>
              <a:ext cx="11499479" cy="4552823"/>
            </a:xfrm>
            <a:custGeom>
              <a:avLst/>
              <a:gdLst/>
              <a:ahLst/>
              <a:cxnLst/>
              <a:rect r="r" b="b" t="t" l="l"/>
              <a:pathLst>
                <a:path h="4552823" w="11499479">
                  <a:moveTo>
                    <a:pt x="0" y="0"/>
                  </a:moveTo>
                  <a:lnTo>
                    <a:pt x="11499479" y="0"/>
                  </a:lnTo>
                  <a:lnTo>
                    <a:pt x="11499479" y="4552823"/>
                  </a:lnTo>
                  <a:lnTo>
                    <a:pt x="0" y="4552823"/>
                  </a:lnTo>
                  <a:close/>
                </a:path>
              </a:pathLst>
            </a:custGeom>
            <a:solidFill>
              <a:srgbClr val="FDFCEE"/>
            </a:solidFill>
          </p:spPr>
        </p:sp>
      </p:grpSp>
      <p:grpSp>
        <p:nvGrpSpPr>
          <p:cNvPr name="Group 9" id="9"/>
          <p:cNvGrpSpPr/>
          <p:nvPr/>
        </p:nvGrpSpPr>
        <p:grpSpPr>
          <a:xfrm rot="0">
            <a:off x="14378169" y="1892818"/>
            <a:ext cx="3909831" cy="1954916"/>
            <a:chOff x="0" y="0"/>
            <a:chExt cx="5213108" cy="2606555"/>
          </a:xfrm>
        </p:grpSpPr>
        <p:sp>
          <p:nvSpPr>
            <p:cNvPr name="Freeform 10" id="10"/>
            <p:cNvSpPr/>
            <p:nvPr/>
          </p:nvSpPr>
          <p:spPr>
            <a:xfrm flipH="false" flipV="false" rot="0">
              <a:off x="0" y="0"/>
              <a:ext cx="5213096" cy="2606548"/>
            </a:xfrm>
            <a:custGeom>
              <a:avLst/>
              <a:gdLst/>
              <a:ahLst/>
              <a:cxnLst/>
              <a:rect r="r" b="b" t="t" l="l"/>
              <a:pathLst>
                <a:path h="2606548" w="5213096">
                  <a:moveTo>
                    <a:pt x="0" y="0"/>
                  </a:moveTo>
                  <a:lnTo>
                    <a:pt x="5213096" y="0"/>
                  </a:lnTo>
                  <a:lnTo>
                    <a:pt x="5213096" y="2606548"/>
                  </a:lnTo>
                  <a:lnTo>
                    <a:pt x="0" y="2606548"/>
                  </a:lnTo>
                  <a:lnTo>
                    <a:pt x="0" y="0"/>
                  </a:lnTo>
                  <a:close/>
                </a:path>
              </a:pathLst>
            </a:custGeom>
            <a:blipFill>
              <a:blip r:embed="rId7"/>
              <a:stretch>
                <a:fillRect l="0" t="0" r="0" b="0"/>
              </a:stretch>
            </a:blipFill>
          </p:spPr>
        </p:sp>
      </p:grpSp>
      <p:grpSp>
        <p:nvGrpSpPr>
          <p:cNvPr name="Group 11" id="11"/>
          <p:cNvGrpSpPr/>
          <p:nvPr/>
        </p:nvGrpSpPr>
        <p:grpSpPr>
          <a:xfrm rot="0">
            <a:off x="7708477" y="8432434"/>
            <a:ext cx="8658795" cy="1141482"/>
            <a:chOff x="0" y="0"/>
            <a:chExt cx="11545060" cy="1521976"/>
          </a:xfrm>
        </p:grpSpPr>
        <p:sp>
          <p:nvSpPr>
            <p:cNvPr name="Freeform 12" id="12"/>
            <p:cNvSpPr/>
            <p:nvPr/>
          </p:nvSpPr>
          <p:spPr>
            <a:xfrm flipH="false" flipV="false" rot="0">
              <a:off x="0" y="0"/>
              <a:ext cx="11545062" cy="1521968"/>
            </a:xfrm>
            <a:custGeom>
              <a:avLst/>
              <a:gdLst/>
              <a:ahLst/>
              <a:cxnLst/>
              <a:rect r="r" b="b" t="t" l="l"/>
              <a:pathLst>
                <a:path h="1521968" w="11545062">
                  <a:moveTo>
                    <a:pt x="0" y="0"/>
                  </a:moveTo>
                  <a:lnTo>
                    <a:pt x="11545062" y="0"/>
                  </a:lnTo>
                  <a:lnTo>
                    <a:pt x="11545062" y="1521968"/>
                  </a:lnTo>
                  <a:lnTo>
                    <a:pt x="0" y="1521968"/>
                  </a:lnTo>
                  <a:close/>
                </a:path>
              </a:pathLst>
            </a:custGeom>
            <a:solidFill>
              <a:srgbClr val="FDFCEE"/>
            </a:solidFill>
          </p:spPr>
        </p:sp>
      </p:grpSp>
      <p:grpSp>
        <p:nvGrpSpPr>
          <p:cNvPr name="Group 13" id="13"/>
          <p:cNvGrpSpPr>
            <a:grpSpLocks noChangeAspect="true"/>
          </p:cNvGrpSpPr>
          <p:nvPr/>
        </p:nvGrpSpPr>
        <p:grpSpPr>
          <a:xfrm rot="0">
            <a:off x="1686213" y="2572921"/>
            <a:ext cx="4033263" cy="7000995"/>
            <a:chOff x="0" y="0"/>
            <a:chExt cx="3446780" cy="5982970"/>
          </a:xfrm>
        </p:grpSpPr>
        <p:sp>
          <p:nvSpPr>
            <p:cNvPr name="Freeform 14" id="14"/>
            <p:cNvSpPr/>
            <p:nvPr/>
          </p:nvSpPr>
          <p:spPr>
            <a:xfrm flipH="false" flipV="false" rot="0">
              <a:off x="39370" y="34290"/>
              <a:ext cx="3370580" cy="5911850"/>
            </a:xfrm>
            <a:custGeom>
              <a:avLst/>
              <a:gdLst/>
              <a:ahLst/>
              <a:cxnLst/>
              <a:rect r="r" b="b" t="t" l="l"/>
              <a:pathLst>
                <a:path h="5911850" w="3370580">
                  <a:moveTo>
                    <a:pt x="3370580" y="5911850"/>
                  </a:moveTo>
                  <a:lnTo>
                    <a:pt x="0" y="5911850"/>
                  </a:lnTo>
                  <a:lnTo>
                    <a:pt x="0" y="0"/>
                  </a:lnTo>
                  <a:lnTo>
                    <a:pt x="3370580" y="0"/>
                  </a:lnTo>
                  <a:lnTo>
                    <a:pt x="3370580" y="5911850"/>
                  </a:lnTo>
                  <a:close/>
                </a:path>
              </a:pathLst>
            </a:custGeom>
            <a:blipFill>
              <a:blip r:embed="rId8"/>
              <a:stretch>
                <a:fillRect l="-16431" t="0" r="-16431" b="0"/>
              </a:stretch>
            </a:blipFill>
          </p:spPr>
        </p:sp>
        <p:sp>
          <p:nvSpPr>
            <p:cNvPr name="Freeform 15" id="15"/>
            <p:cNvSpPr/>
            <p:nvPr/>
          </p:nvSpPr>
          <p:spPr>
            <a:xfrm flipH="false" flipV="false" rot="0">
              <a:off x="6350" y="6350"/>
              <a:ext cx="3434080" cy="5970270"/>
            </a:xfrm>
            <a:custGeom>
              <a:avLst/>
              <a:gdLst/>
              <a:ahLst/>
              <a:cxnLst/>
              <a:rect r="r" b="b" t="t" l="l"/>
              <a:pathLst>
                <a:path h="5970270" w="3434080">
                  <a:moveTo>
                    <a:pt x="0" y="0"/>
                  </a:moveTo>
                  <a:lnTo>
                    <a:pt x="60960" y="0"/>
                  </a:lnTo>
                  <a:lnTo>
                    <a:pt x="60960" y="60960"/>
                  </a:lnTo>
                  <a:lnTo>
                    <a:pt x="0" y="60960"/>
                  </a:lnTo>
                  <a:lnTo>
                    <a:pt x="0" y="0"/>
                  </a:lnTo>
                  <a:close/>
                  <a:moveTo>
                    <a:pt x="3373120" y="0"/>
                  </a:moveTo>
                  <a:lnTo>
                    <a:pt x="3434080" y="0"/>
                  </a:lnTo>
                  <a:lnTo>
                    <a:pt x="3434080" y="60960"/>
                  </a:lnTo>
                  <a:lnTo>
                    <a:pt x="3373120" y="60960"/>
                  </a:lnTo>
                  <a:lnTo>
                    <a:pt x="3373120" y="0"/>
                  </a:lnTo>
                  <a:close/>
                  <a:moveTo>
                    <a:pt x="1686560" y="0"/>
                  </a:moveTo>
                  <a:lnTo>
                    <a:pt x="1747520" y="0"/>
                  </a:lnTo>
                  <a:lnTo>
                    <a:pt x="1747520" y="60960"/>
                  </a:lnTo>
                  <a:lnTo>
                    <a:pt x="1686560" y="60960"/>
                  </a:lnTo>
                  <a:lnTo>
                    <a:pt x="1686560" y="0"/>
                  </a:lnTo>
                  <a:close/>
                  <a:moveTo>
                    <a:pt x="0" y="5909310"/>
                  </a:moveTo>
                  <a:lnTo>
                    <a:pt x="60960" y="5909310"/>
                  </a:lnTo>
                  <a:lnTo>
                    <a:pt x="60960" y="5970270"/>
                  </a:lnTo>
                  <a:lnTo>
                    <a:pt x="0" y="5970270"/>
                  </a:lnTo>
                  <a:lnTo>
                    <a:pt x="0" y="5909310"/>
                  </a:lnTo>
                  <a:close/>
                  <a:moveTo>
                    <a:pt x="3373120" y="5909310"/>
                  </a:moveTo>
                  <a:lnTo>
                    <a:pt x="3434080" y="5909310"/>
                  </a:lnTo>
                  <a:lnTo>
                    <a:pt x="3434080" y="5970270"/>
                  </a:lnTo>
                  <a:lnTo>
                    <a:pt x="3373120" y="5970270"/>
                  </a:lnTo>
                  <a:lnTo>
                    <a:pt x="3373120" y="5909310"/>
                  </a:lnTo>
                  <a:close/>
                  <a:moveTo>
                    <a:pt x="1686560" y="5909310"/>
                  </a:moveTo>
                  <a:lnTo>
                    <a:pt x="1747520" y="5909310"/>
                  </a:lnTo>
                  <a:lnTo>
                    <a:pt x="1747520" y="5970270"/>
                  </a:lnTo>
                  <a:lnTo>
                    <a:pt x="1686560" y="5970270"/>
                  </a:lnTo>
                  <a:lnTo>
                    <a:pt x="1686560" y="5909310"/>
                  </a:lnTo>
                  <a:close/>
                  <a:moveTo>
                    <a:pt x="3373120" y="2955290"/>
                  </a:moveTo>
                  <a:lnTo>
                    <a:pt x="3434080" y="2955290"/>
                  </a:lnTo>
                  <a:lnTo>
                    <a:pt x="3434080" y="3016250"/>
                  </a:lnTo>
                  <a:lnTo>
                    <a:pt x="3373120" y="3016250"/>
                  </a:lnTo>
                  <a:lnTo>
                    <a:pt x="3373120" y="2955290"/>
                  </a:lnTo>
                  <a:close/>
                  <a:moveTo>
                    <a:pt x="0" y="2955290"/>
                  </a:moveTo>
                  <a:lnTo>
                    <a:pt x="60960" y="2955290"/>
                  </a:lnTo>
                  <a:lnTo>
                    <a:pt x="60960" y="3016250"/>
                  </a:lnTo>
                  <a:lnTo>
                    <a:pt x="0" y="3016250"/>
                  </a:lnTo>
                  <a:lnTo>
                    <a:pt x="0" y="2955290"/>
                  </a:lnTo>
                  <a:close/>
                </a:path>
              </a:pathLst>
            </a:custGeom>
            <a:solidFill>
              <a:srgbClr val="9C601D"/>
            </a:solidFill>
          </p:spPr>
        </p:sp>
        <p:sp>
          <p:nvSpPr>
            <p:cNvPr name="Freeform 16" id="16"/>
            <p:cNvSpPr/>
            <p:nvPr/>
          </p:nvSpPr>
          <p:spPr>
            <a:xfrm flipH="false" flipV="false" rot="0">
              <a:off x="0" y="0"/>
              <a:ext cx="3446780" cy="5984240"/>
            </a:xfrm>
            <a:custGeom>
              <a:avLst/>
              <a:gdLst/>
              <a:ahLst/>
              <a:cxnLst/>
              <a:rect r="r" b="b" t="t" l="l"/>
              <a:pathLst>
                <a:path h="5984240" w="3446780">
                  <a:moveTo>
                    <a:pt x="3446780" y="73660"/>
                  </a:moveTo>
                  <a:lnTo>
                    <a:pt x="3446780" y="0"/>
                  </a:lnTo>
                  <a:lnTo>
                    <a:pt x="3373120" y="0"/>
                  </a:lnTo>
                  <a:lnTo>
                    <a:pt x="3373120" y="30480"/>
                  </a:lnTo>
                  <a:lnTo>
                    <a:pt x="1760220" y="30480"/>
                  </a:lnTo>
                  <a:lnTo>
                    <a:pt x="1760220" y="0"/>
                  </a:lnTo>
                  <a:lnTo>
                    <a:pt x="1686560" y="0"/>
                  </a:lnTo>
                  <a:lnTo>
                    <a:pt x="1686560" y="30480"/>
                  </a:lnTo>
                  <a:lnTo>
                    <a:pt x="73660" y="30480"/>
                  </a:lnTo>
                  <a:lnTo>
                    <a:pt x="73660" y="0"/>
                  </a:lnTo>
                  <a:lnTo>
                    <a:pt x="0" y="0"/>
                  </a:lnTo>
                  <a:lnTo>
                    <a:pt x="0" y="73660"/>
                  </a:lnTo>
                  <a:lnTo>
                    <a:pt x="30480" y="73660"/>
                  </a:lnTo>
                  <a:lnTo>
                    <a:pt x="30480" y="2955290"/>
                  </a:lnTo>
                  <a:lnTo>
                    <a:pt x="0" y="2955290"/>
                  </a:lnTo>
                  <a:lnTo>
                    <a:pt x="0" y="3028950"/>
                  </a:lnTo>
                  <a:lnTo>
                    <a:pt x="30480" y="3028950"/>
                  </a:lnTo>
                  <a:lnTo>
                    <a:pt x="30480" y="5910580"/>
                  </a:lnTo>
                  <a:lnTo>
                    <a:pt x="0" y="5910580"/>
                  </a:lnTo>
                  <a:lnTo>
                    <a:pt x="0" y="5984240"/>
                  </a:lnTo>
                  <a:lnTo>
                    <a:pt x="73660" y="5984240"/>
                  </a:lnTo>
                  <a:lnTo>
                    <a:pt x="73660" y="5953760"/>
                  </a:lnTo>
                  <a:lnTo>
                    <a:pt x="1686560" y="5953760"/>
                  </a:lnTo>
                  <a:lnTo>
                    <a:pt x="1686560" y="5984240"/>
                  </a:lnTo>
                  <a:lnTo>
                    <a:pt x="1760220" y="5984240"/>
                  </a:lnTo>
                  <a:lnTo>
                    <a:pt x="1760220" y="5953760"/>
                  </a:lnTo>
                  <a:lnTo>
                    <a:pt x="3373120" y="5953760"/>
                  </a:lnTo>
                  <a:lnTo>
                    <a:pt x="3373120" y="5984240"/>
                  </a:lnTo>
                  <a:lnTo>
                    <a:pt x="3446780" y="5984240"/>
                  </a:lnTo>
                  <a:lnTo>
                    <a:pt x="3446780" y="5910580"/>
                  </a:lnTo>
                  <a:lnTo>
                    <a:pt x="3416300" y="5910580"/>
                  </a:lnTo>
                  <a:lnTo>
                    <a:pt x="3416300" y="3028950"/>
                  </a:lnTo>
                  <a:lnTo>
                    <a:pt x="3403600" y="3028950"/>
                  </a:lnTo>
                  <a:lnTo>
                    <a:pt x="3403600" y="5910580"/>
                  </a:lnTo>
                  <a:lnTo>
                    <a:pt x="3373120" y="5910580"/>
                  </a:lnTo>
                  <a:lnTo>
                    <a:pt x="3373120" y="5941060"/>
                  </a:lnTo>
                  <a:lnTo>
                    <a:pt x="1760220" y="5941060"/>
                  </a:lnTo>
                  <a:lnTo>
                    <a:pt x="1760220" y="5910580"/>
                  </a:lnTo>
                  <a:lnTo>
                    <a:pt x="1686560" y="5910580"/>
                  </a:lnTo>
                  <a:lnTo>
                    <a:pt x="1686560" y="5941060"/>
                  </a:lnTo>
                  <a:lnTo>
                    <a:pt x="73660" y="5941060"/>
                  </a:lnTo>
                  <a:lnTo>
                    <a:pt x="73660" y="5910580"/>
                  </a:lnTo>
                  <a:lnTo>
                    <a:pt x="43180" y="5910580"/>
                  </a:lnTo>
                  <a:lnTo>
                    <a:pt x="43180" y="3028950"/>
                  </a:lnTo>
                  <a:lnTo>
                    <a:pt x="73660" y="3028950"/>
                  </a:lnTo>
                  <a:lnTo>
                    <a:pt x="73660" y="2955290"/>
                  </a:lnTo>
                  <a:lnTo>
                    <a:pt x="43180" y="2955290"/>
                  </a:lnTo>
                  <a:lnTo>
                    <a:pt x="43180" y="73660"/>
                  </a:lnTo>
                  <a:lnTo>
                    <a:pt x="73660" y="73660"/>
                  </a:lnTo>
                  <a:lnTo>
                    <a:pt x="73660" y="43180"/>
                  </a:lnTo>
                  <a:lnTo>
                    <a:pt x="1686560" y="43180"/>
                  </a:lnTo>
                  <a:lnTo>
                    <a:pt x="1686560" y="73660"/>
                  </a:lnTo>
                  <a:lnTo>
                    <a:pt x="1760220" y="73660"/>
                  </a:lnTo>
                  <a:lnTo>
                    <a:pt x="1760220" y="43180"/>
                  </a:lnTo>
                  <a:lnTo>
                    <a:pt x="3373120" y="43180"/>
                  </a:lnTo>
                  <a:lnTo>
                    <a:pt x="3373120" y="73660"/>
                  </a:lnTo>
                  <a:lnTo>
                    <a:pt x="3403600" y="73660"/>
                  </a:lnTo>
                  <a:lnTo>
                    <a:pt x="3403600" y="2955290"/>
                  </a:lnTo>
                  <a:lnTo>
                    <a:pt x="3373120" y="2955290"/>
                  </a:lnTo>
                  <a:lnTo>
                    <a:pt x="3373120" y="3028950"/>
                  </a:lnTo>
                  <a:lnTo>
                    <a:pt x="3446780" y="3028950"/>
                  </a:lnTo>
                  <a:lnTo>
                    <a:pt x="3446780" y="2955290"/>
                  </a:lnTo>
                  <a:lnTo>
                    <a:pt x="3416300" y="2955290"/>
                  </a:lnTo>
                  <a:lnTo>
                    <a:pt x="3416300" y="73660"/>
                  </a:lnTo>
                  <a:lnTo>
                    <a:pt x="3446780" y="73660"/>
                  </a:lnTo>
                  <a:close/>
                  <a:moveTo>
                    <a:pt x="3385820" y="5922010"/>
                  </a:moveTo>
                  <a:lnTo>
                    <a:pt x="3434080" y="5922010"/>
                  </a:lnTo>
                  <a:lnTo>
                    <a:pt x="3434080" y="5970270"/>
                  </a:lnTo>
                  <a:lnTo>
                    <a:pt x="3385820" y="5970270"/>
                  </a:lnTo>
                  <a:lnTo>
                    <a:pt x="3385820" y="5922010"/>
                  </a:lnTo>
                  <a:close/>
                  <a:moveTo>
                    <a:pt x="1699260" y="5922010"/>
                  </a:moveTo>
                  <a:lnTo>
                    <a:pt x="1747520" y="5922010"/>
                  </a:lnTo>
                  <a:lnTo>
                    <a:pt x="1747520" y="5970270"/>
                  </a:lnTo>
                  <a:lnTo>
                    <a:pt x="1699260" y="5970270"/>
                  </a:lnTo>
                  <a:lnTo>
                    <a:pt x="1699260" y="5922010"/>
                  </a:lnTo>
                  <a:close/>
                  <a:moveTo>
                    <a:pt x="60960" y="5970270"/>
                  </a:moveTo>
                  <a:lnTo>
                    <a:pt x="12700" y="5970270"/>
                  </a:lnTo>
                  <a:lnTo>
                    <a:pt x="12700" y="5922010"/>
                  </a:lnTo>
                  <a:lnTo>
                    <a:pt x="60960" y="5922010"/>
                  </a:lnTo>
                  <a:lnTo>
                    <a:pt x="60960" y="5970270"/>
                  </a:lnTo>
                  <a:close/>
                  <a:moveTo>
                    <a:pt x="60960" y="3016250"/>
                  </a:moveTo>
                  <a:lnTo>
                    <a:pt x="12700" y="3016250"/>
                  </a:lnTo>
                  <a:lnTo>
                    <a:pt x="12700" y="2967990"/>
                  </a:lnTo>
                  <a:lnTo>
                    <a:pt x="60960" y="2967990"/>
                  </a:lnTo>
                  <a:lnTo>
                    <a:pt x="60960" y="3016250"/>
                  </a:lnTo>
                  <a:close/>
                  <a:moveTo>
                    <a:pt x="60960" y="60960"/>
                  </a:moveTo>
                  <a:lnTo>
                    <a:pt x="12700" y="60960"/>
                  </a:lnTo>
                  <a:lnTo>
                    <a:pt x="12700" y="12700"/>
                  </a:lnTo>
                  <a:lnTo>
                    <a:pt x="60960" y="12700"/>
                  </a:lnTo>
                  <a:lnTo>
                    <a:pt x="60960" y="60960"/>
                  </a:lnTo>
                  <a:close/>
                  <a:moveTo>
                    <a:pt x="1747520" y="60960"/>
                  </a:moveTo>
                  <a:lnTo>
                    <a:pt x="1699260" y="60960"/>
                  </a:lnTo>
                  <a:lnTo>
                    <a:pt x="1699260" y="12700"/>
                  </a:lnTo>
                  <a:lnTo>
                    <a:pt x="1747520" y="12700"/>
                  </a:lnTo>
                  <a:lnTo>
                    <a:pt x="1747520" y="60960"/>
                  </a:lnTo>
                  <a:close/>
                  <a:moveTo>
                    <a:pt x="3434080" y="3016250"/>
                  </a:moveTo>
                  <a:lnTo>
                    <a:pt x="3385820" y="3016250"/>
                  </a:lnTo>
                  <a:lnTo>
                    <a:pt x="3385820" y="2967990"/>
                  </a:lnTo>
                  <a:lnTo>
                    <a:pt x="3434080" y="2967990"/>
                  </a:lnTo>
                  <a:lnTo>
                    <a:pt x="3434080" y="3016250"/>
                  </a:lnTo>
                  <a:close/>
                  <a:moveTo>
                    <a:pt x="3385820" y="12700"/>
                  </a:moveTo>
                  <a:lnTo>
                    <a:pt x="3434080" y="12700"/>
                  </a:lnTo>
                  <a:lnTo>
                    <a:pt x="3434080" y="60960"/>
                  </a:lnTo>
                  <a:lnTo>
                    <a:pt x="3385820" y="60960"/>
                  </a:lnTo>
                  <a:lnTo>
                    <a:pt x="3385820" y="12700"/>
                  </a:lnTo>
                  <a:close/>
                </a:path>
              </a:pathLst>
            </a:custGeom>
            <a:solidFill>
              <a:srgbClr val="868F89"/>
            </a:solidFill>
          </p:spPr>
        </p:sp>
      </p:grpSp>
      <p:sp>
        <p:nvSpPr>
          <p:cNvPr name="TextBox 17" id="17"/>
          <p:cNvSpPr txBox="true"/>
          <p:nvPr/>
        </p:nvSpPr>
        <p:spPr>
          <a:xfrm rot="0">
            <a:off x="7606488" y="4707212"/>
            <a:ext cx="8593804" cy="3092450"/>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Hamlet có cốt truyện phỏng theo câu chuyện cổ Đan Mạch. Truyện này được Saxo Grammaticus, một thầy tu Đan Mạch sống vào thế kỉ XII, ghi lại trong cuốn truyện lịch sử Đan Mạch. </a:t>
            </a:r>
          </a:p>
        </p:txBody>
      </p:sp>
      <p:sp>
        <p:nvSpPr>
          <p:cNvPr name="TextBox 18" id="18"/>
          <p:cNvSpPr txBox="true"/>
          <p:nvPr/>
        </p:nvSpPr>
        <p:spPr>
          <a:xfrm rot="0">
            <a:off x="1405043" y="111313"/>
            <a:ext cx="10980679" cy="920090"/>
          </a:xfrm>
          <a:prstGeom prst="rect">
            <a:avLst/>
          </a:prstGeom>
        </p:spPr>
        <p:txBody>
          <a:bodyPr anchor="t" rtlCol="false" tIns="0" lIns="0" bIns="0" rIns="0">
            <a:spAutoFit/>
          </a:bodyPr>
          <a:lstStyle/>
          <a:p>
            <a:pPr algn="ctr">
              <a:lnSpc>
                <a:spcPts val="7558"/>
              </a:lnSpc>
            </a:pPr>
            <a:r>
              <a:rPr lang="en-US" sz="5398" b="true">
                <a:solidFill>
                  <a:srgbClr val="F1EBE0"/>
                </a:solidFill>
                <a:latin typeface="Fraunces Bold"/>
                <a:ea typeface="Fraunces Bold"/>
                <a:cs typeface="Fraunces Bold"/>
                <a:sym typeface="Fraunces Bold"/>
              </a:rPr>
              <a:t>3. KHÁM PHÁ VĂN BẢN</a:t>
            </a:r>
          </a:p>
        </p:txBody>
      </p:sp>
      <p:sp>
        <p:nvSpPr>
          <p:cNvPr name="TextBox 19" id="19"/>
          <p:cNvSpPr txBox="true"/>
          <p:nvPr/>
        </p:nvSpPr>
        <p:spPr>
          <a:xfrm rot="0">
            <a:off x="2537785" y="927288"/>
            <a:ext cx="9365605" cy="739140"/>
          </a:xfrm>
          <a:prstGeom prst="rect">
            <a:avLst/>
          </a:prstGeom>
        </p:spPr>
        <p:txBody>
          <a:bodyPr anchor="t" rtlCol="false" tIns="0" lIns="0" bIns="0" rIns="0">
            <a:spAutoFit/>
          </a:bodyPr>
          <a:lstStyle/>
          <a:p>
            <a:pPr algn="ctr">
              <a:lnSpc>
                <a:spcPts val="5458"/>
              </a:lnSpc>
            </a:pPr>
            <a:r>
              <a:rPr lang="en-US" sz="3898">
                <a:solidFill>
                  <a:srgbClr val="F1EBE0"/>
                </a:solidFill>
                <a:latin typeface="Fraunces"/>
                <a:ea typeface="Fraunces"/>
                <a:cs typeface="Fraunces"/>
                <a:sym typeface="Fraunces"/>
              </a:rPr>
              <a:t>3.1. Tìm hiểu chung về tác giả và văn bản</a:t>
            </a:r>
          </a:p>
        </p:txBody>
      </p:sp>
      <p:sp>
        <p:nvSpPr>
          <p:cNvPr name="TextBox 20" id="20"/>
          <p:cNvSpPr txBox="true"/>
          <p:nvPr/>
        </p:nvSpPr>
        <p:spPr>
          <a:xfrm rot="0">
            <a:off x="2541146" y="1622872"/>
            <a:ext cx="6132359" cy="681965"/>
          </a:xfrm>
          <a:prstGeom prst="rect">
            <a:avLst/>
          </a:prstGeom>
        </p:spPr>
        <p:txBody>
          <a:bodyPr anchor="t" rtlCol="false" tIns="0" lIns="0" bIns="0" rIns="0">
            <a:spAutoFit/>
          </a:bodyPr>
          <a:lstStyle/>
          <a:p>
            <a:pPr algn="ctr">
              <a:lnSpc>
                <a:spcPts val="5458"/>
              </a:lnSpc>
            </a:pPr>
            <a:r>
              <a:rPr lang="en-US" sz="3898">
                <a:solidFill>
                  <a:srgbClr val="F1EBE0"/>
                </a:solidFill>
                <a:latin typeface="#9Slide05 Aphrodite Pro"/>
                <a:ea typeface="#9Slide05 Aphrodite Pro"/>
                <a:cs typeface="#9Slide05 Aphrodite Pro"/>
                <a:sym typeface="#9Slide05 Aphrodite Pro"/>
              </a:rPr>
              <a:t>b. Tác phẩm Ham - lét</a:t>
            </a:r>
          </a:p>
        </p:txBody>
      </p:sp>
      <p:sp>
        <p:nvSpPr>
          <p:cNvPr name="TextBox 21" id="21"/>
          <p:cNvSpPr txBox="true"/>
          <p:nvPr/>
        </p:nvSpPr>
        <p:spPr>
          <a:xfrm rot="0">
            <a:off x="7759277" y="8659140"/>
            <a:ext cx="8557195" cy="615950"/>
          </a:xfrm>
          <a:prstGeom prst="rect">
            <a:avLst/>
          </a:prstGeom>
        </p:spPr>
        <p:txBody>
          <a:bodyPr anchor="t" rtlCol="false" tIns="0" lIns="0" bIns="0" rIns="0">
            <a:spAutoFit/>
          </a:bodyPr>
          <a:lstStyle/>
          <a:p>
            <a:pPr algn="l"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Đoạn trích là Hồi thứ ba, Cảnh 1 của vở kịch</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72931" r="0" b="-72931"/>
              </a:stretch>
            </a:blipFill>
          </p:spPr>
        </p:sp>
      </p:grpSp>
      <p:sp>
        <p:nvSpPr>
          <p:cNvPr name="Freeform 4" id="4"/>
          <p:cNvSpPr/>
          <p:nvPr/>
        </p:nvSpPr>
        <p:spPr>
          <a:xfrm flipH="false" flipV="false" rot="-2445240">
            <a:off x="-6099295" y="-365975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3">
              <a:extLst>
                <a:ext uri="{96DAC541-7B7A-43D3-8B79-37D633B846F1}">
                  <asvg:svgBlip xmlns:asvg="http://schemas.microsoft.com/office/drawing/2016/SVG/main" r:embed="rId4"/>
                </a:ext>
              </a:extLst>
            </a:blip>
            <a:stretch>
              <a:fillRect l="0" t="-66" r="0" b="-66"/>
            </a:stretch>
          </a:blipFill>
        </p:spPr>
      </p:sp>
      <p:sp>
        <p:nvSpPr>
          <p:cNvPr name="TextBox 5" id="5"/>
          <p:cNvSpPr txBox="true"/>
          <p:nvPr/>
        </p:nvSpPr>
        <p:spPr>
          <a:xfrm rot="0">
            <a:off x="3938857" y="348365"/>
            <a:ext cx="9829307" cy="1431011"/>
          </a:xfrm>
          <a:prstGeom prst="rect">
            <a:avLst/>
          </a:prstGeom>
        </p:spPr>
        <p:txBody>
          <a:bodyPr anchor="t" rtlCol="false" tIns="0" lIns="0" bIns="0" rIns="0">
            <a:spAutoFit/>
          </a:bodyPr>
          <a:lstStyle/>
          <a:p>
            <a:pPr algn="l">
              <a:lnSpc>
                <a:spcPts val="5653"/>
              </a:lnSpc>
            </a:pPr>
            <a:r>
              <a:rPr lang="en-US" sz="4039">
                <a:solidFill>
                  <a:srgbClr val="FFFFFF"/>
                </a:solidFill>
                <a:latin typeface="#9Slide05 Aphrodite Pro"/>
                <a:ea typeface="#9Slide05 Aphrodite Pro"/>
                <a:cs typeface="#9Slide05 Aphrodite Pro"/>
                <a:sym typeface="#9Slide05 Aphrodite Pro"/>
              </a:rPr>
              <a:t>b. Tác phẩm Ham - lét</a:t>
            </a:r>
          </a:p>
          <a:p>
            <a:pPr algn="l" marL="923326" indent="-307775" lvl="2">
              <a:lnSpc>
                <a:spcPts val="5653"/>
              </a:lnSpc>
              <a:buFont typeface="Arial"/>
              <a:buChar char="⚬"/>
            </a:pPr>
            <a:r>
              <a:rPr lang="en-US" b="true" sz="4039">
                <a:solidFill>
                  <a:srgbClr val="FFFFFF"/>
                </a:solidFill>
                <a:latin typeface="Fraunces Bold"/>
                <a:ea typeface="Fraunces Bold"/>
                <a:cs typeface="Fraunces Bold"/>
                <a:sym typeface="Fraunces Bold"/>
              </a:rPr>
              <a:t>Tóm tắt vở kịch</a:t>
            </a:r>
          </a:p>
        </p:txBody>
      </p:sp>
      <p:sp>
        <p:nvSpPr>
          <p:cNvPr name="TextBox 6" id="6"/>
          <p:cNvSpPr txBox="true"/>
          <p:nvPr/>
        </p:nvSpPr>
        <p:spPr>
          <a:xfrm rot="0">
            <a:off x="2191987" y="2201769"/>
            <a:ext cx="14301877" cy="1118870"/>
          </a:xfrm>
          <a:prstGeom prst="rect">
            <a:avLst/>
          </a:prstGeom>
        </p:spPr>
        <p:txBody>
          <a:bodyPr anchor="t" rtlCol="false" tIns="0" lIns="0" bIns="0" rIns="0">
            <a:spAutoFit/>
          </a:bodyPr>
          <a:lstStyle/>
          <a:p>
            <a:pPr algn="just" marL="731521" indent="-243840" lvl="2">
              <a:lnSpc>
                <a:spcPts val="4480"/>
              </a:lnSpc>
              <a:buFont typeface="Arial"/>
              <a:buChar char="⚬"/>
            </a:pPr>
            <a:r>
              <a:rPr lang="en-US" sz="3200">
                <a:solidFill>
                  <a:srgbClr val="FFFFFF"/>
                </a:solidFill>
                <a:latin typeface="Roboto Condensed"/>
                <a:ea typeface="Roboto Condensed"/>
                <a:cs typeface="Roboto Condensed"/>
                <a:sym typeface="Roboto Condensed"/>
              </a:rPr>
              <a:t>Hamlet được vua cha báo mộng người giết mình và cướp hoàng hậu chính là em trai ruột Clô-đi-út (chú của Hamlet).</a:t>
            </a:r>
          </a:p>
        </p:txBody>
      </p:sp>
      <p:sp>
        <p:nvSpPr>
          <p:cNvPr name="TextBox 7" id="7"/>
          <p:cNvSpPr txBox="true"/>
          <p:nvPr/>
        </p:nvSpPr>
        <p:spPr>
          <a:xfrm rot="0">
            <a:off x="2191988" y="4001811"/>
            <a:ext cx="14301877" cy="556895"/>
          </a:xfrm>
          <a:prstGeom prst="rect">
            <a:avLst/>
          </a:prstGeom>
        </p:spPr>
        <p:txBody>
          <a:bodyPr anchor="t" rtlCol="false" tIns="0" lIns="0" bIns="0" rIns="0">
            <a:spAutoFit/>
          </a:bodyPr>
          <a:lstStyle/>
          <a:p>
            <a:pPr algn="just" marL="731521" indent="-243840" lvl="2">
              <a:lnSpc>
                <a:spcPts val="4480"/>
              </a:lnSpc>
              <a:buFont typeface="Arial"/>
              <a:buChar char="⚬"/>
            </a:pPr>
            <a:r>
              <a:rPr lang="en-US" sz="3200">
                <a:solidFill>
                  <a:srgbClr val="FFFFFF"/>
                </a:solidFill>
                <a:latin typeface="Roboto Condensed"/>
                <a:ea typeface="Roboto Condensed"/>
                <a:cs typeface="Roboto Condensed"/>
                <a:sym typeface="Roboto Condensed"/>
              </a:rPr>
              <a:t>Hamlet đau khổ, căm giận vô cùng và được hồn ma kêu gọi trả thù cho vua cha.</a:t>
            </a:r>
          </a:p>
        </p:txBody>
      </p:sp>
      <p:sp>
        <p:nvSpPr>
          <p:cNvPr name="TextBox 8" id="8"/>
          <p:cNvSpPr txBox="true"/>
          <p:nvPr/>
        </p:nvSpPr>
        <p:spPr>
          <a:xfrm rot="0">
            <a:off x="2191988" y="5244506"/>
            <a:ext cx="14301877" cy="556895"/>
          </a:xfrm>
          <a:prstGeom prst="rect">
            <a:avLst/>
          </a:prstGeom>
        </p:spPr>
        <p:txBody>
          <a:bodyPr anchor="t" rtlCol="false" tIns="0" lIns="0" bIns="0" rIns="0">
            <a:spAutoFit/>
          </a:bodyPr>
          <a:lstStyle/>
          <a:p>
            <a:pPr algn="just" marL="731521" indent="-243840" lvl="2">
              <a:lnSpc>
                <a:spcPts val="4480"/>
              </a:lnSpc>
              <a:buFont typeface="Arial"/>
              <a:buChar char="⚬"/>
            </a:pPr>
            <a:r>
              <a:rPr lang="en-US" sz="3200">
                <a:solidFill>
                  <a:srgbClr val="FFFFFF"/>
                </a:solidFill>
                <a:latin typeface="Roboto Condensed"/>
                <a:ea typeface="Roboto Condensed"/>
                <a:cs typeface="Roboto Condensed"/>
                <a:sym typeface="Roboto Condensed"/>
              </a:rPr>
              <a:t>Chàng quyết định giả điên để tìm hiểu sự thật cái chết của cha và trả thù.</a:t>
            </a:r>
          </a:p>
        </p:txBody>
      </p:sp>
      <p:sp>
        <p:nvSpPr>
          <p:cNvPr name="TextBox 9" id="9"/>
          <p:cNvSpPr txBox="true"/>
          <p:nvPr/>
        </p:nvSpPr>
        <p:spPr>
          <a:xfrm rot="0">
            <a:off x="2191988" y="6560710"/>
            <a:ext cx="14301877" cy="1118870"/>
          </a:xfrm>
          <a:prstGeom prst="rect">
            <a:avLst/>
          </a:prstGeom>
        </p:spPr>
        <p:txBody>
          <a:bodyPr anchor="t" rtlCol="false" tIns="0" lIns="0" bIns="0" rIns="0">
            <a:spAutoFit/>
          </a:bodyPr>
          <a:lstStyle/>
          <a:p>
            <a:pPr algn="just" marL="731521" indent="-243840" lvl="2">
              <a:lnSpc>
                <a:spcPts val="4480"/>
              </a:lnSpc>
              <a:buFont typeface="Arial"/>
              <a:buChar char="⚬"/>
            </a:pPr>
            <a:r>
              <a:rPr lang="en-US" sz="3200">
                <a:solidFill>
                  <a:srgbClr val="FFFFFF"/>
                </a:solidFill>
                <a:latin typeface="Roboto Condensed"/>
                <a:ea typeface="Roboto Condensed"/>
                <a:cs typeface="Roboto Condensed"/>
                <a:sym typeface="Roboto Condensed"/>
              </a:rPr>
              <a:t>Clô-đi-út tìm mọi cách để giết Hamlet nhưng không thành. Còn Hamlet trong khi trả thù cũng đã giết nhầm cha của người yêu Ô – phê – li – a.</a:t>
            </a:r>
          </a:p>
        </p:txBody>
      </p:sp>
      <p:sp>
        <p:nvSpPr>
          <p:cNvPr name="TextBox 10" id="10"/>
          <p:cNvSpPr txBox="true"/>
          <p:nvPr/>
        </p:nvSpPr>
        <p:spPr>
          <a:xfrm rot="0">
            <a:off x="2191987" y="8139430"/>
            <a:ext cx="14301877" cy="1118870"/>
          </a:xfrm>
          <a:prstGeom prst="rect">
            <a:avLst/>
          </a:prstGeom>
        </p:spPr>
        <p:txBody>
          <a:bodyPr anchor="t" rtlCol="false" tIns="0" lIns="0" bIns="0" rIns="0">
            <a:spAutoFit/>
          </a:bodyPr>
          <a:lstStyle/>
          <a:p>
            <a:pPr algn="just" marL="731521" indent="-243840" lvl="2">
              <a:lnSpc>
                <a:spcPts val="4480"/>
              </a:lnSpc>
              <a:buFont typeface="Arial"/>
              <a:buChar char="⚬"/>
            </a:pPr>
            <a:r>
              <a:rPr lang="en-US" sz="3200">
                <a:solidFill>
                  <a:srgbClr val="FFFFFF"/>
                </a:solidFill>
                <a:latin typeface="Roboto Condensed"/>
                <a:ea typeface="Roboto Condensed"/>
                <a:cs typeface="Roboto Condensed"/>
                <a:sym typeface="Roboto Condensed"/>
              </a:rPr>
              <a:t>Cuối cùng, hoàng hậu chết bởi uống rượu độc, người yêu chàng chết đuối. Còn Hamlet chết vì trúng kiếm độc, chàng dùng kiếm đó đâm chết Clô-đi-út.</a:t>
            </a:r>
          </a:p>
        </p:txBody>
      </p:sp>
      <p:grpSp>
        <p:nvGrpSpPr>
          <p:cNvPr name="Group 11" id="11"/>
          <p:cNvGrpSpPr/>
          <p:nvPr/>
        </p:nvGrpSpPr>
        <p:grpSpPr>
          <a:xfrm rot="0">
            <a:off x="812802" y="3717078"/>
            <a:ext cx="1379186" cy="1206535"/>
            <a:chOff x="0" y="0"/>
            <a:chExt cx="1838915" cy="1608713"/>
          </a:xfrm>
        </p:grpSpPr>
        <p:sp>
          <p:nvSpPr>
            <p:cNvPr name="Freeform 12" id="12"/>
            <p:cNvSpPr/>
            <p:nvPr/>
          </p:nvSpPr>
          <p:spPr>
            <a:xfrm flipH="false" flipV="false" rot="0">
              <a:off x="0" y="0"/>
              <a:ext cx="1838833" cy="1608709"/>
            </a:xfrm>
            <a:custGeom>
              <a:avLst/>
              <a:gdLst/>
              <a:ahLst/>
              <a:cxnLst/>
              <a:rect r="r" b="b" t="t" l="l"/>
              <a:pathLst>
                <a:path h="1608709" w="1838833">
                  <a:moveTo>
                    <a:pt x="804418" y="0"/>
                  </a:moveTo>
                  <a:lnTo>
                    <a:pt x="1034542" y="0"/>
                  </a:lnTo>
                  <a:cubicBezTo>
                    <a:pt x="1478788" y="0"/>
                    <a:pt x="1838833" y="360172"/>
                    <a:pt x="1838833" y="804418"/>
                  </a:cubicBezTo>
                  <a:cubicBezTo>
                    <a:pt x="1838833" y="1017778"/>
                    <a:pt x="1754124" y="1222375"/>
                    <a:pt x="1603248" y="1373124"/>
                  </a:cubicBezTo>
                  <a:cubicBezTo>
                    <a:pt x="1452372" y="1523873"/>
                    <a:pt x="1247775" y="1608709"/>
                    <a:pt x="1034542" y="1608709"/>
                  </a:cubicBezTo>
                  <a:lnTo>
                    <a:pt x="804418" y="1608709"/>
                  </a:lnTo>
                  <a:cubicBezTo>
                    <a:pt x="591058" y="1608709"/>
                    <a:pt x="386461" y="1524000"/>
                    <a:pt x="235585" y="1373124"/>
                  </a:cubicBezTo>
                  <a:cubicBezTo>
                    <a:pt x="84709" y="1222248"/>
                    <a:pt x="0" y="1017651"/>
                    <a:pt x="0" y="804418"/>
                  </a:cubicBezTo>
                  <a:cubicBezTo>
                    <a:pt x="0" y="591185"/>
                    <a:pt x="84709" y="386461"/>
                    <a:pt x="235585" y="235585"/>
                  </a:cubicBezTo>
                  <a:cubicBezTo>
                    <a:pt x="386461" y="84709"/>
                    <a:pt x="591058" y="0"/>
                    <a:pt x="804418" y="0"/>
                  </a:cubicBezTo>
                  <a:close/>
                </a:path>
              </a:pathLst>
            </a:custGeom>
            <a:solidFill>
              <a:srgbClr val="9D3E1E"/>
            </a:solidFill>
          </p:spPr>
        </p:sp>
      </p:grpSp>
      <p:sp>
        <p:nvSpPr>
          <p:cNvPr name="TextBox 13" id="13"/>
          <p:cNvSpPr txBox="true"/>
          <p:nvPr/>
        </p:nvSpPr>
        <p:spPr>
          <a:xfrm rot="0">
            <a:off x="871176" y="3785606"/>
            <a:ext cx="1262438" cy="932155"/>
          </a:xfrm>
          <a:prstGeom prst="rect">
            <a:avLst/>
          </a:prstGeom>
        </p:spPr>
        <p:txBody>
          <a:bodyPr anchor="t" rtlCol="false" tIns="0" lIns="0" bIns="0" rIns="0">
            <a:spAutoFit/>
          </a:bodyPr>
          <a:lstStyle/>
          <a:p>
            <a:pPr algn="ctr">
              <a:lnSpc>
                <a:spcPts val="7419"/>
              </a:lnSpc>
            </a:pPr>
            <a:r>
              <a:rPr lang="en-US" sz="5299" b="true">
                <a:solidFill>
                  <a:srgbClr val="FFFFFF"/>
                </a:solidFill>
                <a:latin typeface="Arimo Bold"/>
                <a:ea typeface="Arimo Bold"/>
                <a:cs typeface="Arimo Bold"/>
                <a:sym typeface="Arimo Bold"/>
              </a:rPr>
              <a:t>02</a:t>
            </a:r>
          </a:p>
        </p:txBody>
      </p:sp>
      <p:grpSp>
        <p:nvGrpSpPr>
          <p:cNvPr name="Group 14" id="14"/>
          <p:cNvGrpSpPr/>
          <p:nvPr/>
        </p:nvGrpSpPr>
        <p:grpSpPr>
          <a:xfrm rot="0">
            <a:off x="812802" y="5076013"/>
            <a:ext cx="1379186" cy="1206535"/>
            <a:chOff x="0" y="0"/>
            <a:chExt cx="1838915" cy="1608713"/>
          </a:xfrm>
        </p:grpSpPr>
        <p:sp>
          <p:nvSpPr>
            <p:cNvPr name="Freeform 15" id="15"/>
            <p:cNvSpPr/>
            <p:nvPr/>
          </p:nvSpPr>
          <p:spPr>
            <a:xfrm flipH="false" flipV="false" rot="0">
              <a:off x="0" y="0"/>
              <a:ext cx="1838833" cy="1608709"/>
            </a:xfrm>
            <a:custGeom>
              <a:avLst/>
              <a:gdLst/>
              <a:ahLst/>
              <a:cxnLst/>
              <a:rect r="r" b="b" t="t" l="l"/>
              <a:pathLst>
                <a:path h="1608709" w="1838833">
                  <a:moveTo>
                    <a:pt x="804418" y="0"/>
                  </a:moveTo>
                  <a:lnTo>
                    <a:pt x="1034542" y="0"/>
                  </a:lnTo>
                  <a:cubicBezTo>
                    <a:pt x="1478788" y="0"/>
                    <a:pt x="1838833" y="360172"/>
                    <a:pt x="1838833" y="804418"/>
                  </a:cubicBezTo>
                  <a:cubicBezTo>
                    <a:pt x="1838833" y="1017778"/>
                    <a:pt x="1754124" y="1222375"/>
                    <a:pt x="1603248" y="1373124"/>
                  </a:cubicBezTo>
                  <a:cubicBezTo>
                    <a:pt x="1452372" y="1523873"/>
                    <a:pt x="1247775" y="1608709"/>
                    <a:pt x="1034542" y="1608709"/>
                  </a:cubicBezTo>
                  <a:lnTo>
                    <a:pt x="804418" y="1608709"/>
                  </a:lnTo>
                  <a:cubicBezTo>
                    <a:pt x="591058" y="1608709"/>
                    <a:pt x="386461" y="1524000"/>
                    <a:pt x="235585" y="1373124"/>
                  </a:cubicBezTo>
                  <a:cubicBezTo>
                    <a:pt x="84709" y="1222248"/>
                    <a:pt x="0" y="1017651"/>
                    <a:pt x="0" y="804418"/>
                  </a:cubicBezTo>
                  <a:cubicBezTo>
                    <a:pt x="0" y="591185"/>
                    <a:pt x="84709" y="386461"/>
                    <a:pt x="235585" y="235585"/>
                  </a:cubicBezTo>
                  <a:cubicBezTo>
                    <a:pt x="386461" y="84709"/>
                    <a:pt x="591058" y="0"/>
                    <a:pt x="804418" y="0"/>
                  </a:cubicBezTo>
                  <a:close/>
                </a:path>
              </a:pathLst>
            </a:custGeom>
            <a:solidFill>
              <a:srgbClr val="BD64A8"/>
            </a:solidFill>
          </p:spPr>
        </p:sp>
      </p:grpSp>
      <p:sp>
        <p:nvSpPr>
          <p:cNvPr name="TextBox 16" id="16"/>
          <p:cNvSpPr txBox="true"/>
          <p:nvPr/>
        </p:nvSpPr>
        <p:spPr>
          <a:xfrm rot="0">
            <a:off x="871176" y="5146528"/>
            <a:ext cx="1262438" cy="932155"/>
          </a:xfrm>
          <a:prstGeom prst="rect">
            <a:avLst/>
          </a:prstGeom>
        </p:spPr>
        <p:txBody>
          <a:bodyPr anchor="t" rtlCol="false" tIns="0" lIns="0" bIns="0" rIns="0">
            <a:spAutoFit/>
          </a:bodyPr>
          <a:lstStyle/>
          <a:p>
            <a:pPr algn="ctr">
              <a:lnSpc>
                <a:spcPts val="7419"/>
              </a:lnSpc>
            </a:pPr>
            <a:r>
              <a:rPr lang="en-US" sz="5299" b="true">
                <a:solidFill>
                  <a:srgbClr val="000000"/>
                </a:solidFill>
                <a:latin typeface="Arimo Bold"/>
                <a:ea typeface="Arimo Bold"/>
                <a:cs typeface="Arimo Bold"/>
                <a:sym typeface="Arimo Bold"/>
              </a:rPr>
              <a:t>03</a:t>
            </a:r>
          </a:p>
        </p:txBody>
      </p:sp>
      <p:grpSp>
        <p:nvGrpSpPr>
          <p:cNvPr name="Group 17" id="17"/>
          <p:cNvGrpSpPr/>
          <p:nvPr/>
        </p:nvGrpSpPr>
        <p:grpSpPr>
          <a:xfrm rot="0">
            <a:off x="812802" y="6554977"/>
            <a:ext cx="1379186" cy="1206535"/>
            <a:chOff x="0" y="0"/>
            <a:chExt cx="1838915" cy="1608713"/>
          </a:xfrm>
        </p:grpSpPr>
        <p:sp>
          <p:nvSpPr>
            <p:cNvPr name="Freeform 18" id="18"/>
            <p:cNvSpPr/>
            <p:nvPr/>
          </p:nvSpPr>
          <p:spPr>
            <a:xfrm flipH="false" flipV="false" rot="0">
              <a:off x="0" y="0"/>
              <a:ext cx="1838833" cy="1608709"/>
            </a:xfrm>
            <a:custGeom>
              <a:avLst/>
              <a:gdLst/>
              <a:ahLst/>
              <a:cxnLst/>
              <a:rect r="r" b="b" t="t" l="l"/>
              <a:pathLst>
                <a:path h="1608709" w="1838833">
                  <a:moveTo>
                    <a:pt x="804418" y="0"/>
                  </a:moveTo>
                  <a:lnTo>
                    <a:pt x="1034542" y="0"/>
                  </a:lnTo>
                  <a:cubicBezTo>
                    <a:pt x="1478788" y="0"/>
                    <a:pt x="1838833" y="360172"/>
                    <a:pt x="1838833" y="804418"/>
                  </a:cubicBezTo>
                  <a:cubicBezTo>
                    <a:pt x="1838833" y="1017778"/>
                    <a:pt x="1754124" y="1222375"/>
                    <a:pt x="1603248" y="1373124"/>
                  </a:cubicBezTo>
                  <a:cubicBezTo>
                    <a:pt x="1452372" y="1523873"/>
                    <a:pt x="1247775" y="1608709"/>
                    <a:pt x="1034542" y="1608709"/>
                  </a:cubicBezTo>
                  <a:lnTo>
                    <a:pt x="804418" y="1608709"/>
                  </a:lnTo>
                  <a:cubicBezTo>
                    <a:pt x="591058" y="1608709"/>
                    <a:pt x="386461" y="1524000"/>
                    <a:pt x="235585" y="1373124"/>
                  </a:cubicBezTo>
                  <a:cubicBezTo>
                    <a:pt x="84709" y="1222248"/>
                    <a:pt x="0" y="1017651"/>
                    <a:pt x="0" y="804418"/>
                  </a:cubicBezTo>
                  <a:cubicBezTo>
                    <a:pt x="0" y="591185"/>
                    <a:pt x="84709" y="386461"/>
                    <a:pt x="235585" y="235585"/>
                  </a:cubicBezTo>
                  <a:cubicBezTo>
                    <a:pt x="386461" y="84709"/>
                    <a:pt x="591058" y="0"/>
                    <a:pt x="804418" y="0"/>
                  </a:cubicBezTo>
                  <a:close/>
                </a:path>
              </a:pathLst>
            </a:custGeom>
            <a:solidFill>
              <a:srgbClr val="6A637B"/>
            </a:solidFill>
          </p:spPr>
        </p:sp>
      </p:grpSp>
      <p:sp>
        <p:nvSpPr>
          <p:cNvPr name="TextBox 19" id="19"/>
          <p:cNvSpPr txBox="true"/>
          <p:nvPr/>
        </p:nvSpPr>
        <p:spPr>
          <a:xfrm rot="0">
            <a:off x="871176" y="6655966"/>
            <a:ext cx="1262438" cy="932155"/>
          </a:xfrm>
          <a:prstGeom prst="rect">
            <a:avLst/>
          </a:prstGeom>
        </p:spPr>
        <p:txBody>
          <a:bodyPr anchor="t" rtlCol="false" tIns="0" lIns="0" bIns="0" rIns="0">
            <a:spAutoFit/>
          </a:bodyPr>
          <a:lstStyle/>
          <a:p>
            <a:pPr algn="ctr">
              <a:lnSpc>
                <a:spcPts val="7419"/>
              </a:lnSpc>
            </a:pPr>
            <a:r>
              <a:rPr lang="en-US" sz="5299" b="true">
                <a:solidFill>
                  <a:srgbClr val="FEFFFE"/>
                </a:solidFill>
                <a:latin typeface="Arimo Bold"/>
                <a:ea typeface="Arimo Bold"/>
                <a:cs typeface="Arimo Bold"/>
                <a:sym typeface="Arimo Bold"/>
              </a:rPr>
              <a:t>04</a:t>
            </a:r>
          </a:p>
        </p:txBody>
      </p:sp>
      <p:grpSp>
        <p:nvGrpSpPr>
          <p:cNvPr name="Group 20" id="20"/>
          <p:cNvGrpSpPr/>
          <p:nvPr/>
        </p:nvGrpSpPr>
        <p:grpSpPr>
          <a:xfrm rot="0">
            <a:off x="812802" y="2354169"/>
            <a:ext cx="1379186" cy="1206535"/>
            <a:chOff x="0" y="0"/>
            <a:chExt cx="1838915" cy="1608713"/>
          </a:xfrm>
        </p:grpSpPr>
        <p:sp>
          <p:nvSpPr>
            <p:cNvPr name="Freeform 21" id="21"/>
            <p:cNvSpPr/>
            <p:nvPr/>
          </p:nvSpPr>
          <p:spPr>
            <a:xfrm flipH="false" flipV="false" rot="0">
              <a:off x="0" y="0"/>
              <a:ext cx="1838833" cy="1608709"/>
            </a:xfrm>
            <a:custGeom>
              <a:avLst/>
              <a:gdLst/>
              <a:ahLst/>
              <a:cxnLst/>
              <a:rect r="r" b="b" t="t" l="l"/>
              <a:pathLst>
                <a:path h="1608709" w="1838833">
                  <a:moveTo>
                    <a:pt x="804418" y="0"/>
                  </a:moveTo>
                  <a:lnTo>
                    <a:pt x="1034542" y="0"/>
                  </a:lnTo>
                  <a:cubicBezTo>
                    <a:pt x="1478788" y="0"/>
                    <a:pt x="1838833" y="360172"/>
                    <a:pt x="1838833" y="804418"/>
                  </a:cubicBezTo>
                  <a:cubicBezTo>
                    <a:pt x="1838833" y="1017778"/>
                    <a:pt x="1754124" y="1222375"/>
                    <a:pt x="1603248" y="1373124"/>
                  </a:cubicBezTo>
                  <a:cubicBezTo>
                    <a:pt x="1452372" y="1523873"/>
                    <a:pt x="1247775" y="1608709"/>
                    <a:pt x="1034542" y="1608709"/>
                  </a:cubicBezTo>
                  <a:lnTo>
                    <a:pt x="804418" y="1608709"/>
                  </a:lnTo>
                  <a:cubicBezTo>
                    <a:pt x="591058" y="1608709"/>
                    <a:pt x="386461" y="1524000"/>
                    <a:pt x="235585" y="1373124"/>
                  </a:cubicBezTo>
                  <a:cubicBezTo>
                    <a:pt x="84709" y="1222248"/>
                    <a:pt x="0" y="1017651"/>
                    <a:pt x="0" y="804418"/>
                  </a:cubicBezTo>
                  <a:cubicBezTo>
                    <a:pt x="0" y="591185"/>
                    <a:pt x="84709" y="386461"/>
                    <a:pt x="235585" y="235585"/>
                  </a:cubicBezTo>
                  <a:cubicBezTo>
                    <a:pt x="386461" y="84709"/>
                    <a:pt x="591058" y="0"/>
                    <a:pt x="804418" y="0"/>
                  </a:cubicBezTo>
                  <a:close/>
                </a:path>
              </a:pathLst>
            </a:custGeom>
            <a:solidFill>
              <a:srgbClr val="CCCCCC"/>
            </a:solidFill>
          </p:spPr>
        </p:sp>
      </p:grpSp>
      <p:sp>
        <p:nvSpPr>
          <p:cNvPr name="TextBox 22" id="22"/>
          <p:cNvSpPr txBox="true"/>
          <p:nvPr/>
        </p:nvSpPr>
        <p:spPr>
          <a:xfrm rot="0">
            <a:off x="812802" y="2388484"/>
            <a:ext cx="1262438" cy="932155"/>
          </a:xfrm>
          <a:prstGeom prst="rect">
            <a:avLst/>
          </a:prstGeom>
        </p:spPr>
        <p:txBody>
          <a:bodyPr anchor="t" rtlCol="false" tIns="0" lIns="0" bIns="0" rIns="0">
            <a:spAutoFit/>
          </a:bodyPr>
          <a:lstStyle/>
          <a:p>
            <a:pPr algn="ctr">
              <a:lnSpc>
                <a:spcPts val="7419"/>
              </a:lnSpc>
            </a:pPr>
            <a:r>
              <a:rPr lang="en-US" sz="5299" b="true">
                <a:solidFill>
                  <a:srgbClr val="000000"/>
                </a:solidFill>
                <a:latin typeface="Arimo Bold"/>
                <a:ea typeface="Arimo Bold"/>
                <a:cs typeface="Arimo Bold"/>
                <a:sym typeface="Arimo Bold"/>
              </a:rPr>
              <a:t>01</a:t>
            </a:r>
          </a:p>
        </p:txBody>
      </p:sp>
      <p:grpSp>
        <p:nvGrpSpPr>
          <p:cNvPr name="Group 23" id="23"/>
          <p:cNvGrpSpPr/>
          <p:nvPr/>
        </p:nvGrpSpPr>
        <p:grpSpPr>
          <a:xfrm rot="0">
            <a:off x="812802" y="8094888"/>
            <a:ext cx="1379186" cy="1206535"/>
            <a:chOff x="0" y="0"/>
            <a:chExt cx="1838915" cy="1608713"/>
          </a:xfrm>
        </p:grpSpPr>
        <p:sp>
          <p:nvSpPr>
            <p:cNvPr name="Freeform 24" id="24"/>
            <p:cNvSpPr/>
            <p:nvPr/>
          </p:nvSpPr>
          <p:spPr>
            <a:xfrm flipH="false" flipV="false" rot="0">
              <a:off x="0" y="0"/>
              <a:ext cx="1838833" cy="1608709"/>
            </a:xfrm>
            <a:custGeom>
              <a:avLst/>
              <a:gdLst/>
              <a:ahLst/>
              <a:cxnLst/>
              <a:rect r="r" b="b" t="t" l="l"/>
              <a:pathLst>
                <a:path h="1608709" w="1838833">
                  <a:moveTo>
                    <a:pt x="804418" y="0"/>
                  </a:moveTo>
                  <a:lnTo>
                    <a:pt x="1034542" y="0"/>
                  </a:lnTo>
                  <a:cubicBezTo>
                    <a:pt x="1478788" y="0"/>
                    <a:pt x="1838833" y="360172"/>
                    <a:pt x="1838833" y="804418"/>
                  </a:cubicBezTo>
                  <a:cubicBezTo>
                    <a:pt x="1838833" y="1017778"/>
                    <a:pt x="1754124" y="1222375"/>
                    <a:pt x="1603248" y="1373124"/>
                  </a:cubicBezTo>
                  <a:cubicBezTo>
                    <a:pt x="1452372" y="1523873"/>
                    <a:pt x="1247775" y="1608709"/>
                    <a:pt x="1034542" y="1608709"/>
                  </a:cubicBezTo>
                  <a:lnTo>
                    <a:pt x="804418" y="1608709"/>
                  </a:lnTo>
                  <a:cubicBezTo>
                    <a:pt x="591058" y="1608709"/>
                    <a:pt x="386461" y="1524000"/>
                    <a:pt x="235585" y="1373124"/>
                  </a:cubicBezTo>
                  <a:cubicBezTo>
                    <a:pt x="84709" y="1222248"/>
                    <a:pt x="0" y="1017651"/>
                    <a:pt x="0" y="804418"/>
                  </a:cubicBezTo>
                  <a:cubicBezTo>
                    <a:pt x="0" y="591185"/>
                    <a:pt x="84709" y="386461"/>
                    <a:pt x="235585" y="235585"/>
                  </a:cubicBezTo>
                  <a:cubicBezTo>
                    <a:pt x="386461" y="84709"/>
                    <a:pt x="591058" y="0"/>
                    <a:pt x="804418" y="0"/>
                  </a:cubicBezTo>
                  <a:close/>
                </a:path>
              </a:pathLst>
            </a:custGeom>
            <a:solidFill>
              <a:srgbClr val="966883"/>
            </a:solidFill>
          </p:spPr>
        </p:sp>
      </p:grpSp>
      <p:sp>
        <p:nvSpPr>
          <p:cNvPr name="TextBox 25" id="25"/>
          <p:cNvSpPr txBox="true"/>
          <p:nvPr/>
        </p:nvSpPr>
        <p:spPr>
          <a:xfrm rot="0">
            <a:off x="871176" y="8165403"/>
            <a:ext cx="1262438" cy="932155"/>
          </a:xfrm>
          <a:prstGeom prst="rect">
            <a:avLst/>
          </a:prstGeom>
        </p:spPr>
        <p:txBody>
          <a:bodyPr anchor="t" rtlCol="false" tIns="0" lIns="0" bIns="0" rIns="0">
            <a:spAutoFit/>
          </a:bodyPr>
          <a:lstStyle/>
          <a:p>
            <a:pPr algn="ctr">
              <a:lnSpc>
                <a:spcPts val="7419"/>
              </a:lnSpc>
            </a:pPr>
            <a:r>
              <a:rPr lang="en-US" sz="5299" b="true">
                <a:solidFill>
                  <a:srgbClr val="000000"/>
                </a:solidFill>
                <a:latin typeface="Arimo Bold"/>
                <a:ea typeface="Arimo Bold"/>
                <a:cs typeface="Arimo Bold"/>
                <a:sym typeface="Arimo Bold"/>
              </a:rPr>
              <a:t>05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72931" r="0" b="-72931"/>
              </a:stretch>
            </a:blipFill>
          </p:spPr>
        </p:sp>
      </p:grpSp>
      <p:graphicFrame>
        <p:nvGraphicFramePr>
          <p:cNvPr name="Table 4" id="4"/>
          <p:cNvGraphicFramePr>
            <a:graphicFrameLocks noGrp="true"/>
          </p:cNvGraphicFramePr>
          <p:nvPr/>
        </p:nvGraphicFramePr>
        <p:xfrm>
          <a:off x="1415473" y="1985160"/>
          <a:ext cx="15367000" cy="6400800"/>
        </p:xfrm>
        <a:graphic>
          <a:graphicData uri="http://schemas.openxmlformats.org/drawingml/2006/table">
            <a:tbl>
              <a:tblPr/>
              <a:tblGrid>
                <a:gridCol w="7683500"/>
                <a:gridCol w="7683500"/>
              </a:tblGrid>
              <a:tr h="2133600">
                <a:tc>
                  <a:txBody>
                    <a:bodyPr anchor="t" rtlCol="false"/>
                    <a:lstStyle/>
                    <a:p>
                      <a:pPr algn="ctr">
                        <a:lnSpc>
                          <a:spcPts val="5599"/>
                        </a:lnSpc>
                        <a:defRPr/>
                      </a:pPr>
                      <a:r>
                        <a:rPr lang="en-US" sz="3999" b="true">
                          <a:solidFill>
                            <a:srgbClr val="000000"/>
                          </a:solidFill>
                          <a:latin typeface="Roboto Condensed Bold"/>
                          <a:ea typeface="Roboto Condensed Bold"/>
                          <a:cs typeface="Roboto Condensed Bold"/>
                          <a:sym typeface="Roboto Condensed Bold"/>
                        </a:rPr>
                        <a:t>Phần 1</a:t>
                      </a:r>
                      <a:endParaRPr lang="en-US" sz="1100"/>
                    </a:p>
                  </a:txBody>
                  <a:tcPr marL="190500" marR="190500" marT="190500" marB="190500" anchor="ctr">
                    <a:lnL cmpd="sng" algn="ctr" cap="flat" w="38100">
                      <a:solidFill>
                        <a:srgbClr val="FF9999"/>
                      </a:solidFill>
                      <a:prstDash val="solid"/>
                      <a:round/>
                      <a:headEnd type="none" w="med" len="med"/>
                      <a:tailEnd type="none" w="med" len="med"/>
                    </a:lnL>
                    <a:lnR cmpd="sng" algn="ctr" cap="flat" w="38100">
                      <a:solidFill>
                        <a:srgbClr val="FF9999"/>
                      </a:solidFill>
                      <a:prstDash val="solid"/>
                      <a:round/>
                      <a:headEnd type="none" w="med" len="med"/>
                      <a:tailEnd type="none" w="med" len="med"/>
                    </a:lnR>
                    <a:lnT cmpd="sng" algn="ctr" cap="flat" w="38100">
                      <a:solidFill>
                        <a:srgbClr val="FF9999"/>
                      </a:solidFill>
                      <a:prstDash val="solid"/>
                      <a:round/>
                      <a:headEnd type="none" w="med" len="med"/>
                      <a:tailEnd type="none" w="med" len="med"/>
                    </a:lnT>
                    <a:lnB cmpd="sng" algn="ctr" cap="flat" w="38100">
                      <a:solidFill>
                        <a:srgbClr val="FF9999"/>
                      </a:solidFill>
                      <a:prstDash val="solid"/>
                      <a:round/>
                      <a:headEnd type="none" w="med" len="med"/>
                      <a:tailEnd type="none" w="med" len="med"/>
                    </a:lnB>
                    <a:solidFill>
                      <a:srgbClr val="FFCDCD"/>
                    </a:solidFill>
                  </a:tcPr>
                </a:tc>
                <a:tc>
                  <a:txBody>
                    <a:bodyPr anchor="t" rtlCol="false"/>
                    <a:lstStyle/>
                    <a:p>
                      <a:pPr algn="ctr">
                        <a:lnSpc>
                          <a:spcPts val="5599"/>
                        </a:lnSpc>
                        <a:defRPr/>
                      </a:pPr>
                      <a:r>
                        <a:rPr lang="en-US" sz="3999" b="true">
                          <a:solidFill>
                            <a:srgbClr val="000000"/>
                          </a:solidFill>
                          <a:latin typeface="Roboto Condensed Bold"/>
                          <a:ea typeface="Roboto Condensed Bold"/>
                          <a:cs typeface="Roboto Condensed Bold"/>
                          <a:sym typeface="Roboto Condensed Bold"/>
                        </a:rPr>
                        <a:t>Phần 2</a:t>
                      </a:r>
                      <a:endParaRPr lang="en-US" sz="1100"/>
                    </a:p>
                  </a:txBody>
                  <a:tcPr marL="190500" marR="190500" marT="190500" marB="190500" anchor="ctr">
                    <a:lnL cmpd="sng" algn="ctr" cap="flat" w="38100">
                      <a:solidFill>
                        <a:srgbClr val="FF9999"/>
                      </a:solidFill>
                      <a:prstDash val="solid"/>
                      <a:round/>
                      <a:headEnd type="none" w="med" len="med"/>
                      <a:tailEnd type="none" w="med" len="med"/>
                    </a:lnL>
                    <a:lnR cmpd="sng" algn="ctr" cap="flat" w="38100">
                      <a:solidFill>
                        <a:srgbClr val="FF9999"/>
                      </a:solidFill>
                      <a:prstDash val="solid"/>
                      <a:round/>
                      <a:headEnd type="none" w="med" len="med"/>
                      <a:tailEnd type="none" w="med" len="med"/>
                    </a:lnR>
                    <a:lnT cmpd="sng" algn="ctr" cap="flat" w="38100">
                      <a:solidFill>
                        <a:srgbClr val="FF9999"/>
                      </a:solidFill>
                      <a:prstDash val="solid"/>
                      <a:round/>
                      <a:headEnd type="none" w="med" len="med"/>
                      <a:tailEnd type="none" w="med" len="med"/>
                    </a:lnT>
                    <a:lnB cmpd="sng" algn="ctr" cap="flat" w="38100">
                      <a:solidFill>
                        <a:srgbClr val="FF9999"/>
                      </a:solidFill>
                      <a:prstDash val="solid"/>
                      <a:round/>
                      <a:headEnd type="none" w="med" len="med"/>
                      <a:tailEnd type="none" w="med" len="med"/>
                    </a:lnB>
                    <a:solidFill>
                      <a:srgbClr val="FFCDCD"/>
                    </a:solidFill>
                  </a:tcPr>
                </a:tc>
              </a:tr>
              <a:tr h="2133600">
                <a:tc>
                  <a:txBody>
                    <a:bodyPr anchor="t" rtlCol="false"/>
                    <a:lstStyle/>
                    <a:p>
                      <a:pPr algn="l">
                        <a:lnSpc>
                          <a:spcPts val="1679"/>
                        </a:lnSpc>
                        <a:defRPr/>
                      </a:pPr>
                      <a:endParaRPr lang="en-US" sz="1100"/>
                    </a:p>
                  </a:txBody>
                  <a:tcPr marL="190500" marR="190500" marT="190500" marB="190500" anchor="ctr">
                    <a:lnL cmpd="sng" algn="ctr" cap="flat" w="38100">
                      <a:solidFill>
                        <a:srgbClr val="FF9999"/>
                      </a:solidFill>
                      <a:prstDash val="solid"/>
                      <a:round/>
                      <a:headEnd type="none" w="med" len="med"/>
                      <a:tailEnd type="none" w="med" len="med"/>
                    </a:lnL>
                    <a:lnR cmpd="sng" algn="ctr" cap="flat" w="38100">
                      <a:solidFill>
                        <a:srgbClr val="FF9999"/>
                      </a:solidFill>
                      <a:prstDash val="solid"/>
                      <a:round/>
                      <a:headEnd type="none" w="med" len="med"/>
                      <a:tailEnd type="none" w="med" len="med"/>
                    </a:lnR>
                    <a:lnT cmpd="sng" algn="ctr" cap="flat" w="38100">
                      <a:solidFill>
                        <a:srgbClr val="FF9999"/>
                      </a:solidFill>
                      <a:prstDash val="solid"/>
                      <a:round/>
                      <a:headEnd type="none" w="med" len="med"/>
                      <a:tailEnd type="none" w="med" len="med"/>
                    </a:lnT>
                    <a:lnB cmpd="sng" algn="ctr" cap="flat" w="38100">
                      <a:solidFill>
                        <a:srgbClr val="FF9999"/>
                      </a:solidFill>
                      <a:prstDash val="solid"/>
                      <a:round/>
                      <a:headEnd type="none" w="med" len="med"/>
                      <a:tailEnd type="none" w="med" len="med"/>
                    </a:lnB>
                    <a:solidFill>
                      <a:srgbClr val="FEFFFE"/>
                    </a:solidFill>
                  </a:tcPr>
                </a:tc>
                <a:tc>
                  <a:txBody>
                    <a:bodyPr anchor="t" rtlCol="false"/>
                    <a:lstStyle/>
                    <a:p>
                      <a:pPr algn="l">
                        <a:lnSpc>
                          <a:spcPts val="1679"/>
                        </a:lnSpc>
                        <a:defRPr/>
                      </a:pPr>
                      <a:endParaRPr lang="en-US" sz="1100"/>
                    </a:p>
                  </a:txBody>
                  <a:tcPr marL="190500" marR="190500" marT="190500" marB="190500" anchor="ctr">
                    <a:lnL cmpd="sng" algn="ctr" cap="flat" w="38100">
                      <a:solidFill>
                        <a:srgbClr val="FF9999"/>
                      </a:solidFill>
                      <a:prstDash val="solid"/>
                      <a:round/>
                      <a:headEnd type="none" w="med" len="med"/>
                      <a:tailEnd type="none" w="med" len="med"/>
                    </a:lnL>
                    <a:lnR cmpd="sng" algn="ctr" cap="flat" w="38100">
                      <a:solidFill>
                        <a:srgbClr val="FF9999"/>
                      </a:solidFill>
                      <a:prstDash val="solid"/>
                      <a:round/>
                      <a:headEnd type="none" w="med" len="med"/>
                      <a:tailEnd type="none" w="med" len="med"/>
                    </a:lnR>
                    <a:lnT cmpd="sng" algn="ctr" cap="flat" w="38100">
                      <a:solidFill>
                        <a:srgbClr val="FF9999"/>
                      </a:solidFill>
                      <a:prstDash val="solid"/>
                      <a:round/>
                      <a:headEnd type="none" w="med" len="med"/>
                      <a:tailEnd type="none" w="med" len="med"/>
                    </a:lnT>
                    <a:lnB cmpd="sng" algn="ctr" cap="flat" w="38100">
                      <a:solidFill>
                        <a:srgbClr val="FF9999"/>
                      </a:solidFill>
                      <a:prstDash val="solid"/>
                      <a:round/>
                      <a:headEnd type="none" w="med" len="med"/>
                      <a:tailEnd type="none" w="med" len="med"/>
                    </a:lnB>
                    <a:solidFill>
                      <a:srgbClr val="FEFFFE"/>
                    </a:solidFill>
                  </a:tcPr>
                </a:tc>
              </a:tr>
              <a:tr h="2133600">
                <a:tc>
                  <a:txBody>
                    <a:bodyPr anchor="t" rtlCol="false"/>
                    <a:lstStyle/>
                    <a:p>
                      <a:pPr algn="l">
                        <a:lnSpc>
                          <a:spcPts val="1679"/>
                        </a:lnSpc>
                        <a:defRPr/>
                      </a:pPr>
                      <a:endParaRPr lang="en-US" sz="1100"/>
                    </a:p>
                  </a:txBody>
                  <a:tcPr marL="190500" marR="190500" marT="190500" marB="190500" anchor="ctr">
                    <a:lnL cmpd="sng" algn="ctr" cap="flat" w="38100">
                      <a:solidFill>
                        <a:srgbClr val="FF9999"/>
                      </a:solidFill>
                      <a:prstDash val="solid"/>
                      <a:round/>
                      <a:headEnd type="none" w="med" len="med"/>
                      <a:tailEnd type="none" w="med" len="med"/>
                    </a:lnL>
                    <a:lnR cmpd="sng" algn="ctr" cap="flat" w="38100">
                      <a:solidFill>
                        <a:srgbClr val="FF9999"/>
                      </a:solidFill>
                      <a:prstDash val="solid"/>
                      <a:round/>
                      <a:headEnd type="none" w="med" len="med"/>
                      <a:tailEnd type="none" w="med" len="med"/>
                    </a:lnR>
                    <a:lnT cmpd="sng" algn="ctr" cap="flat" w="38100">
                      <a:solidFill>
                        <a:srgbClr val="FF9999"/>
                      </a:solidFill>
                      <a:prstDash val="solid"/>
                      <a:round/>
                      <a:headEnd type="none" w="med" len="med"/>
                      <a:tailEnd type="none" w="med" len="med"/>
                    </a:lnT>
                    <a:lnB cmpd="sng" algn="ctr" cap="flat" w="38100">
                      <a:solidFill>
                        <a:srgbClr val="FF9999"/>
                      </a:solidFill>
                      <a:prstDash val="solid"/>
                      <a:round/>
                      <a:headEnd type="none" w="med" len="med"/>
                      <a:tailEnd type="none" w="med" len="med"/>
                    </a:lnB>
                    <a:solidFill>
                      <a:srgbClr val="FEFFFE"/>
                    </a:solidFill>
                  </a:tcPr>
                </a:tc>
                <a:tc>
                  <a:txBody>
                    <a:bodyPr anchor="t" rtlCol="false"/>
                    <a:lstStyle/>
                    <a:p>
                      <a:pPr algn="l">
                        <a:lnSpc>
                          <a:spcPts val="1679"/>
                        </a:lnSpc>
                        <a:defRPr/>
                      </a:pPr>
                      <a:endParaRPr lang="en-US" sz="1100"/>
                    </a:p>
                  </a:txBody>
                  <a:tcPr marL="190500" marR="190500" marT="190500" marB="190500" anchor="ctr">
                    <a:lnL cmpd="sng" algn="ctr" cap="flat" w="38100">
                      <a:solidFill>
                        <a:srgbClr val="FF9999"/>
                      </a:solidFill>
                      <a:prstDash val="solid"/>
                      <a:round/>
                      <a:headEnd type="none" w="med" len="med"/>
                      <a:tailEnd type="none" w="med" len="med"/>
                    </a:lnL>
                    <a:lnR cmpd="sng" algn="ctr" cap="flat" w="38100">
                      <a:solidFill>
                        <a:srgbClr val="FF9999"/>
                      </a:solidFill>
                      <a:prstDash val="solid"/>
                      <a:round/>
                      <a:headEnd type="none" w="med" len="med"/>
                      <a:tailEnd type="none" w="med" len="med"/>
                    </a:lnR>
                    <a:lnT cmpd="sng" algn="ctr" cap="flat" w="38100">
                      <a:solidFill>
                        <a:srgbClr val="FF9999"/>
                      </a:solidFill>
                      <a:prstDash val="solid"/>
                      <a:round/>
                      <a:headEnd type="none" w="med" len="med"/>
                      <a:tailEnd type="none" w="med" len="med"/>
                    </a:lnT>
                    <a:lnB cmpd="sng" algn="ctr" cap="flat" w="38100">
                      <a:solidFill>
                        <a:srgbClr val="FF9999"/>
                      </a:solidFill>
                      <a:prstDash val="solid"/>
                      <a:round/>
                      <a:headEnd type="none" w="med" len="med"/>
                      <a:tailEnd type="none" w="med" len="med"/>
                    </a:lnB>
                    <a:solidFill>
                      <a:srgbClr val="FEFFFE"/>
                    </a:solidFill>
                  </a:tcPr>
                </a:tc>
              </a:tr>
            </a:tbl>
          </a:graphicData>
        </a:graphic>
      </p:graphicFrame>
      <p:sp>
        <p:nvSpPr>
          <p:cNvPr name="TextBox 5" id="5"/>
          <p:cNvSpPr txBox="true"/>
          <p:nvPr/>
        </p:nvSpPr>
        <p:spPr>
          <a:xfrm rot="0">
            <a:off x="1863215" y="4765686"/>
            <a:ext cx="7051533" cy="679427"/>
          </a:xfrm>
          <a:prstGeom prst="rect">
            <a:avLst/>
          </a:prstGeom>
        </p:spPr>
        <p:txBody>
          <a:bodyPr anchor="t" rtlCol="false" tIns="0" lIns="0" bIns="0" rIns="0">
            <a:spAutoFit/>
          </a:bodyPr>
          <a:lstStyle/>
          <a:p>
            <a:pPr algn="ctr">
              <a:lnSpc>
                <a:spcPts val="5598"/>
              </a:lnSpc>
            </a:pPr>
            <a:r>
              <a:rPr lang="en-US" sz="3999" b="true">
                <a:solidFill>
                  <a:srgbClr val="000000"/>
                </a:solidFill>
                <a:latin typeface="Roboto Condensed Bold"/>
                <a:ea typeface="Roboto Condensed Bold"/>
                <a:cs typeface="Roboto Condensed Bold"/>
                <a:sym typeface="Roboto Condensed Bold"/>
              </a:rPr>
              <a:t>Từ đầu …Ôi, gánh nặng của tội ác!</a:t>
            </a:r>
          </a:p>
        </p:txBody>
      </p:sp>
      <p:sp>
        <p:nvSpPr>
          <p:cNvPr name="TextBox 6" id="6"/>
          <p:cNvSpPr txBox="true"/>
          <p:nvPr/>
        </p:nvSpPr>
        <p:spPr>
          <a:xfrm rot="0">
            <a:off x="1657263" y="520090"/>
            <a:ext cx="9839574" cy="741020"/>
          </a:xfrm>
          <a:prstGeom prst="rect">
            <a:avLst/>
          </a:prstGeom>
        </p:spPr>
        <p:txBody>
          <a:bodyPr anchor="t" rtlCol="false" tIns="0" lIns="0" bIns="0" rIns="0">
            <a:spAutoFit/>
          </a:bodyPr>
          <a:lstStyle/>
          <a:p>
            <a:pPr algn="ctr">
              <a:lnSpc>
                <a:spcPts val="5878"/>
              </a:lnSpc>
            </a:pPr>
            <a:r>
              <a:rPr lang="en-US" sz="4198">
                <a:solidFill>
                  <a:srgbClr val="FFFFFF"/>
                </a:solidFill>
                <a:latin typeface="#9Slide05 Aphrodite Pro"/>
                <a:ea typeface="#9Slide05 Aphrodite Pro"/>
                <a:cs typeface="#9Slide05 Aphrodite Pro"/>
                <a:sym typeface="#9Slide05 Aphrodite Pro"/>
              </a:rPr>
              <a:t>c. Đoạn trích Sống, hay không sống:</a:t>
            </a:r>
          </a:p>
        </p:txBody>
      </p:sp>
      <p:sp>
        <p:nvSpPr>
          <p:cNvPr name="TextBox 7" id="7"/>
          <p:cNvSpPr txBox="true"/>
          <p:nvPr/>
        </p:nvSpPr>
        <p:spPr>
          <a:xfrm rot="0">
            <a:off x="2937078" y="6435993"/>
            <a:ext cx="4903806" cy="1384277"/>
          </a:xfrm>
          <a:prstGeom prst="rect">
            <a:avLst/>
          </a:prstGeom>
        </p:spPr>
        <p:txBody>
          <a:bodyPr anchor="t" rtlCol="false" tIns="0" lIns="0" bIns="0" rIns="0">
            <a:spAutoFit/>
          </a:bodyPr>
          <a:lstStyle/>
          <a:p>
            <a:pPr algn="ctr">
              <a:lnSpc>
                <a:spcPts val="5598"/>
              </a:lnSpc>
            </a:pPr>
            <a:r>
              <a:rPr lang="en-US" sz="3999">
                <a:solidFill>
                  <a:srgbClr val="000000"/>
                </a:solidFill>
                <a:latin typeface="Roboto Condensed"/>
                <a:ea typeface="Roboto Condensed"/>
                <a:cs typeface="Roboto Condensed"/>
                <a:sym typeface="Roboto Condensed"/>
              </a:rPr>
              <a:t>Sự dò la của nhà vua về tình hình Ham-lét.</a:t>
            </a:r>
          </a:p>
        </p:txBody>
      </p:sp>
      <p:sp>
        <p:nvSpPr>
          <p:cNvPr name="TextBox 8" id="8"/>
          <p:cNvSpPr txBox="true"/>
          <p:nvPr/>
        </p:nvSpPr>
        <p:spPr>
          <a:xfrm rot="0">
            <a:off x="12008575" y="4663465"/>
            <a:ext cx="2554717" cy="679427"/>
          </a:xfrm>
          <a:prstGeom prst="rect">
            <a:avLst/>
          </a:prstGeom>
        </p:spPr>
        <p:txBody>
          <a:bodyPr anchor="t" rtlCol="false" tIns="0" lIns="0" bIns="0" rIns="0">
            <a:spAutoFit/>
          </a:bodyPr>
          <a:lstStyle/>
          <a:p>
            <a:pPr algn="ctr">
              <a:lnSpc>
                <a:spcPts val="5598"/>
              </a:lnSpc>
            </a:pPr>
            <a:r>
              <a:rPr lang="en-US" sz="3999" b="true">
                <a:solidFill>
                  <a:srgbClr val="3A1C22"/>
                </a:solidFill>
                <a:latin typeface="Roboto Condensed Bold"/>
                <a:ea typeface="Roboto Condensed Bold"/>
                <a:cs typeface="Roboto Condensed Bold"/>
                <a:sym typeface="Roboto Condensed Bold"/>
              </a:rPr>
              <a:t>Còn lại</a:t>
            </a:r>
          </a:p>
        </p:txBody>
      </p:sp>
      <p:sp>
        <p:nvSpPr>
          <p:cNvPr name="TextBox 9" id="9"/>
          <p:cNvSpPr txBox="true"/>
          <p:nvPr/>
        </p:nvSpPr>
        <p:spPr>
          <a:xfrm rot="0">
            <a:off x="9742815" y="6435993"/>
            <a:ext cx="6267845" cy="1384277"/>
          </a:xfrm>
          <a:prstGeom prst="rect">
            <a:avLst/>
          </a:prstGeom>
        </p:spPr>
        <p:txBody>
          <a:bodyPr anchor="t" rtlCol="false" tIns="0" lIns="0" bIns="0" rIns="0">
            <a:spAutoFit/>
          </a:bodyPr>
          <a:lstStyle/>
          <a:p>
            <a:pPr algn="ctr">
              <a:lnSpc>
                <a:spcPts val="5598"/>
              </a:lnSpc>
            </a:pPr>
            <a:r>
              <a:rPr lang="en-US" sz="3999">
                <a:solidFill>
                  <a:srgbClr val="000000"/>
                </a:solidFill>
                <a:latin typeface="Roboto Condensed"/>
                <a:ea typeface="Roboto Condensed"/>
                <a:cs typeface="Roboto Condensed"/>
                <a:sym typeface="Roboto Condensed"/>
              </a:rPr>
              <a:t>Cuộc trò chuyện của Ham-lét và Ô-phê-li-a.</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720794" y="2440164"/>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TextBox 4" id="4"/>
          <p:cNvSpPr txBox="true"/>
          <p:nvPr/>
        </p:nvSpPr>
        <p:spPr>
          <a:xfrm rot="0">
            <a:off x="4351101" y="536331"/>
            <a:ext cx="10980679" cy="1028700"/>
          </a:xfrm>
          <a:prstGeom prst="rect">
            <a:avLst/>
          </a:prstGeom>
        </p:spPr>
        <p:txBody>
          <a:bodyPr anchor="t" rtlCol="false" tIns="0" lIns="0" bIns="0" rIns="0">
            <a:spAutoFit/>
          </a:bodyPr>
          <a:lstStyle/>
          <a:p>
            <a:pPr algn="ctr">
              <a:lnSpc>
                <a:spcPts val="8400"/>
              </a:lnSpc>
            </a:pPr>
            <a:r>
              <a:rPr lang="en-US" sz="6000" b="true">
                <a:solidFill>
                  <a:srgbClr val="F1EBE0"/>
                </a:solidFill>
                <a:latin typeface="Fraunces Bold"/>
                <a:ea typeface="Fraunces Bold"/>
                <a:cs typeface="Fraunces Bold"/>
                <a:sym typeface="Fraunces Bold"/>
              </a:rPr>
              <a:t>3. KHÁM PHÁ VĂN BẢN</a:t>
            </a:r>
          </a:p>
        </p:txBody>
      </p:sp>
      <p:sp>
        <p:nvSpPr>
          <p:cNvPr name="Freeform 5" id="5"/>
          <p:cNvSpPr/>
          <p:nvPr/>
        </p:nvSpPr>
        <p:spPr>
          <a:xfrm flipH="false" flipV="false" rot="0">
            <a:off x="2591048" y="2202103"/>
            <a:ext cx="14851979" cy="6406818"/>
          </a:xfrm>
          <a:custGeom>
            <a:avLst/>
            <a:gdLst/>
            <a:ahLst/>
            <a:cxnLst/>
            <a:rect r="r" b="b" t="t" l="l"/>
            <a:pathLst>
              <a:path h="6406818" w="14851979">
                <a:moveTo>
                  <a:pt x="0" y="0"/>
                </a:moveTo>
                <a:lnTo>
                  <a:pt x="14851979" y="0"/>
                </a:lnTo>
                <a:lnTo>
                  <a:pt x="14851979" y="6406818"/>
                </a:lnTo>
                <a:lnTo>
                  <a:pt x="0" y="64068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706619" y="462229"/>
            <a:ext cx="3086100" cy="3086100"/>
            <a:chOff x="0" y="0"/>
            <a:chExt cx="4114800" cy="4114800"/>
          </a:xfrm>
        </p:grpSpPr>
        <p:sp>
          <p:nvSpPr>
            <p:cNvPr name="Freeform 7" id="7"/>
            <p:cNvSpPr/>
            <p:nvPr/>
          </p:nvSpPr>
          <p:spPr>
            <a:xfrm flipH="false" flipV="false" rot="0">
              <a:off x="0" y="0"/>
              <a:ext cx="4114800" cy="4114800"/>
            </a:xfrm>
            <a:custGeom>
              <a:avLst/>
              <a:gdLst/>
              <a:ahLst/>
              <a:cxnLst/>
              <a:rect r="r" b="b" t="t" l="l"/>
              <a:pathLst>
                <a:path h="4114800" w="4114800">
                  <a:moveTo>
                    <a:pt x="2057400" y="0"/>
                  </a:moveTo>
                  <a:lnTo>
                    <a:pt x="2456815" y="566928"/>
                  </a:lnTo>
                  <a:lnTo>
                    <a:pt x="3086100" y="275590"/>
                  </a:lnTo>
                  <a:lnTo>
                    <a:pt x="3148457" y="966216"/>
                  </a:lnTo>
                  <a:lnTo>
                    <a:pt x="3839210" y="1028700"/>
                  </a:lnTo>
                  <a:lnTo>
                    <a:pt x="3547872" y="1657985"/>
                  </a:lnTo>
                  <a:lnTo>
                    <a:pt x="4114800" y="2057400"/>
                  </a:lnTo>
                  <a:lnTo>
                    <a:pt x="3547872" y="2456815"/>
                  </a:lnTo>
                  <a:lnTo>
                    <a:pt x="3839210" y="3086100"/>
                  </a:lnTo>
                  <a:lnTo>
                    <a:pt x="3148584" y="3148457"/>
                  </a:lnTo>
                  <a:lnTo>
                    <a:pt x="3086100" y="3839210"/>
                  </a:lnTo>
                  <a:lnTo>
                    <a:pt x="2456815" y="3547872"/>
                  </a:lnTo>
                  <a:lnTo>
                    <a:pt x="2057400" y="4114800"/>
                  </a:lnTo>
                  <a:lnTo>
                    <a:pt x="1657985" y="3547872"/>
                  </a:lnTo>
                  <a:lnTo>
                    <a:pt x="1028700" y="3839210"/>
                  </a:lnTo>
                  <a:lnTo>
                    <a:pt x="966343" y="3148584"/>
                  </a:lnTo>
                  <a:lnTo>
                    <a:pt x="275590" y="3086100"/>
                  </a:lnTo>
                  <a:lnTo>
                    <a:pt x="566928" y="2456815"/>
                  </a:lnTo>
                  <a:lnTo>
                    <a:pt x="0" y="2057400"/>
                  </a:lnTo>
                  <a:lnTo>
                    <a:pt x="566928" y="1657985"/>
                  </a:lnTo>
                  <a:lnTo>
                    <a:pt x="275590" y="1028700"/>
                  </a:lnTo>
                  <a:lnTo>
                    <a:pt x="966216" y="966343"/>
                  </a:lnTo>
                  <a:lnTo>
                    <a:pt x="1028700" y="275590"/>
                  </a:lnTo>
                  <a:lnTo>
                    <a:pt x="1657985" y="566928"/>
                  </a:lnTo>
                  <a:lnTo>
                    <a:pt x="2057400" y="0"/>
                  </a:lnTo>
                  <a:close/>
                </a:path>
              </a:pathLst>
            </a:custGeom>
            <a:solidFill>
              <a:srgbClr val="9C601D"/>
            </a:solidFill>
          </p:spPr>
        </p:sp>
      </p:grpSp>
      <p:sp>
        <p:nvSpPr>
          <p:cNvPr name="TextBox 8" id="8"/>
          <p:cNvSpPr txBox="true"/>
          <p:nvPr/>
        </p:nvSpPr>
        <p:spPr>
          <a:xfrm rot="0">
            <a:off x="1239622" y="1308181"/>
            <a:ext cx="2020094" cy="1038200"/>
          </a:xfrm>
          <a:prstGeom prst="rect">
            <a:avLst/>
          </a:prstGeom>
        </p:spPr>
        <p:txBody>
          <a:bodyPr anchor="t" rtlCol="false" tIns="0" lIns="0" bIns="0" rIns="0">
            <a:spAutoFit/>
          </a:bodyPr>
          <a:lstStyle/>
          <a:p>
            <a:pPr algn="ctr">
              <a:lnSpc>
                <a:spcPts val="4198"/>
              </a:lnSpc>
            </a:pPr>
            <a:r>
              <a:rPr lang="en-US" sz="2999">
                <a:solidFill>
                  <a:srgbClr val="FFFFFF"/>
                </a:solidFill>
                <a:latin typeface="Arimo"/>
                <a:ea typeface="Arimo"/>
                <a:cs typeface="Arimo"/>
                <a:sym typeface="Arimo"/>
              </a:rPr>
              <a:t>Hoạt động nhóm</a:t>
            </a:r>
          </a:p>
        </p:txBody>
      </p:sp>
      <p:sp>
        <p:nvSpPr>
          <p:cNvPr name="TextBox 9" id="9"/>
          <p:cNvSpPr txBox="true"/>
          <p:nvPr/>
        </p:nvSpPr>
        <p:spPr>
          <a:xfrm rot="0">
            <a:off x="3158570" y="3872304"/>
            <a:ext cx="13365993" cy="3498850"/>
          </a:xfrm>
          <a:prstGeom prst="rect">
            <a:avLst/>
          </a:prstGeom>
        </p:spPr>
        <p:txBody>
          <a:bodyPr anchor="t" rtlCol="false" tIns="0" lIns="0" bIns="0" rIns="0">
            <a:spAutoFit/>
          </a:bodyPr>
          <a:lstStyle/>
          <a:p>
            <a:pPr algn="ctr">
              <a:lnSpc>
                <a:spcPts val="5599"/>
              </a:lnSpc>
            </a:pPr>
            <a:r>
              <a:rPr lang="en-US" sz="3999" b="true">
                <a:solidFill>
                  <a:srgbClr val="000000"/>
                </a:solidFill>
                <a:latin typeface="Roboto Condensed Bold"/>
                <a:ea typeface="Roboto Condensed Bold"/>
                <a:cs typeface="Roboto Condensed Bold"/>
                <a:sym typeface="Roboto Condensed Bold"/>
              </a:rPr>
              <a:t>NHÓM ĐỘC GIẢ: </a:t>
            </a:r>
          </a:p>
          <a:p>
            <a:pPr algn="just" marL="914399" indent="-304800" lvl="2">
              <a:lnSpc>
                <a:spcPts val="5599"/>
              </a:lnSpc>
              <a:buFont typeface="Arial"/>
              <a:buChar char="⚬"/>
            </a:pPr>
            <a:r>
              <a:rPr lang="en-US" sz="3999">
                <a:solidFill>
                  <a:srgbClr val="000000"/>
                </a:solidFill>
                <a:latin typeface="Roboto Condensed"/>
                <a:ea typeface="Roboto Condensed"/>
                <a:cs typeface="Roboto Condensed"/>
                <a:sym typeface="Roboto Condensed"/>
              </a:rPr>
              <a:t>Hoàn thiện và trình bày PHT số 1 trên lớp để tái hiện những đặc trưng của bi kịch. </a:t>
            </a:r>
          </a:p>
          <a:p>
            <a:pPr algn="just" marL="914399" indent="-304800" lvl="2">
              <a:lnSpc>
                <a:spcPts val="5599"/>
              </a:lnSpc>
              <a:buFont typeface="Arial"/>
              <a:buChar char="⚬"/>
            </a:pPr>
            <a:r>
              <a:rPr lang="en-US" sz="3999">
                <a:solidFill>
                  <a:srgbClr val="000000"/>
                </a:solidFill>
                <a:latin typeface="Roboto Condensed"/>
                <a:ea typeface="Roboto Condensed"/>
                <a:cs typeface="Roboto Condensed"/>
                <a:sym typeface="Roboto Condensed"/>
              </a:rPr>
              <a:t>Đoạn trích cho thấy những xung đột gì trong toàn bộ vở kịch? Xung đột đó dẫn đến kết cục như thế nào?</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60782" y="3944921"/>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TextBox 4" id="4"/>
          <p:cNvSpPr txBox="true"/>
          <p:nvPr/>
        </p:nvSpPr>
        <p:spPr>
          <a:xfrm rot="0">
            <a:off x="1752063" y="60375"/>
            <a:ext cx="10980679" cy="863600"/>
          </a:xfrm>
          <a:prstGeom prst="rect">
            <a:avLst/>
          </a:prstGeom>
        </p:spPr>
        <p:txBody>
          <a:bodyPr anchor="t" rtlCol="false" tIns="0" lIns="0" bIns="0" rIns="0">
            <a:spAutoFit/>
          </a:bodyPr>
          <a:lstStyle/>
          <a:p>
            <a:pPr algn="ctr">
              <a:lnSpc>
                <a:spcPts val="7000"/>
              </a:lnSpc>
            </a:pPr>
            <a:r>
              <a:rPr lang="en-US" sz="4999" b="true">
                <a:solidFill>
                  <a:srgbClr val="F1EBE0"/>
                </a:solidFill>
                <a:latin typeface="Fraunces Bold"/>
                <a:ea typeface="Fraunces Bold"/>
                <a:cs typeface="Fraunces Bold"/>
                <a:sym typeface="Fraunces Bold"/>
              </a:rPr>
              <a:t>3. KHÁM PHÁ VĂN BẢN</a:t>
            </a:r>
          </a:p>
        </p:txBody>
      </p:sp>
      <p:sp>
        <p:nvSpPr>
          <p:cNvPr name="TextBox 5" id="5"/>
          <p:cNvSpPr txBox="true"/>
          <p:nvPr/>
        </p:nvSpPr>
        <p:spPr>
          <a:xfrm rot="0">
            <a:off x="3473901" y="984122"/>
            <a:ext cx="5975697" cy="682625"/>
          </a:xfrm>
          <a:prstGeom prst="rect">
            <a:avLst/>
          </a:prstGeom>
        </p:spPr>
        <p:txBody>
          <a:bodyPr anchor="t" rtlCol="false" tIns="0" lIns="0" bIns="0" rIns="0">
            <a:spAutoFit/>
          </a:bodyPr>
          <a:lstStyle/>
          <a:p>
            <a:pPr algn="ctr">
              <a:lnSpc>
                <a:spcPts val="4900"/>
              </a:lnSpc>
            </a:pPr>
            <a:r>
              <a:rPr lang="en-US" sz="3500">
                <a:solidFill>
                  <a:srgbClr val="F1EBE0"/>
                </a:solidFill>
                <a:latin typeface="Fraunces"/>
                <a:ea typeface="Fraunces"/>
                <a:cs typeface="Fraunces"/>
                <a:sym typeface="Fraunces"/>
              </a:rPr>
              <a:t>3.2. Tìm hiểu chi tiết văn bản</a:t>
            </a:r>
          </a:p>
        </p:txBody>
      </p:sp>
      <p:sp>
        <p:nvSpPr>
          <p:cNvPr name="TextBox 6" id="6"/>
          <p:cNvSpPr txBox="true"/>
          <p:nvPr/>
        </p:nvSpPr>
        <p:spPr>
          <a:xfrm rot="0">
            <a:off x="3290856" y="1571497"/>
            <a:ext cx="8543746"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a. Đặc trưng của bi kịch trong văn bản</a:t>
            </a:r>
          </a:p>
        </p:txBody>
      </p:sp>
      <p:graphicFrame>
        <p:nvGraphicFramePr>
          <p:cNvPr name="Table 7" id="7"/>
          <p:cNvGraphicFramePr>
            <a:graphicFrameLocks noGrp="true"/>
          </p:cNvGraphicFramePr>
          <p:nvPr/>
        </p:nvGraphicFramePr>
        <p:xfrm>
          <a:off x="1340648" y="2679159"/>
          <a:ext cx="16217900" cy="5759450"/>
        </p:xfrm>
        <a:graphic>
          <a:graphicData uri="http://schemas.openxmlformats.org/drawingml/2006/table">
            <a:tbl>
              <a:tblPr/>
              <a:tblGrid>
                <a:gridCol w="3261666"/>
                <a:gridCol w="12956234"/>
              </a:tblGrid>
              <a:tr h="2879725">
                <a:tc>
                  <a:txBody>
                    <a:bodyPr anchor="t" rtlCol="false"/>
                    <a:lstStyle/>
                    <a:p>
                      <a:pPr algn="ctr">
                        <a:lnSpc>
                          <a:spcPts val="4900"/>
                        </a:lnSpc>
                        <a:defRPr/>
                      </a:pPr>
                      <a:r>
                        <a:rPr lang="en-US" sz="3500" b="true">
                          <a:solidFill>
                            <a:srgbClr val="802407"/>
                          </a:solidFill>
                          <a:latin typeface="Roboto Condensed Bold"/>
                          <a:ea typeface="Roboto Condensed Bold"/>
                          <a:cs typeface="Roboto Condensed Bold"/>
                          <a:sym typeface="Roboto Condensed Bold"/>
                        </a:rPr>
                        <a:t>Hình thức </a:t>
                      </a:r>
                      <a:endParaRPr lang="en-US" sz="1100"/>
                    </a:p>
                    <a:p>
                      <a:pPr algn="ctr">
                        <a:lnSpc>
                          <a:spcPts val="4900"/>
                        </a:lnSpc>
                      </a:pPr>
                      <a:r>
                        <a:rPr lang="en-US" sz="3500" b="true">
                          <a:solidFill>
                            <a:srgbClr val="802407"/>
                          </a:solidFill>
                          <a:latin typeface="Roboto Condensed Bold"/>
                          <a:ea typeface="Roboto Condensed Bold"/>
                          <a:cs typeface="Roboto Condensed Bold"/>
                          <a:sym typeface="Roboto Condensed Bold"/>
                        </a:rPr>
                        <a:t>trình bày </a:t>
                      </a:r>
                    </a:p>
                    <a:p>
                      <a:pPr algn="ctr">
                        <a:lnSpc>
                          <a:spcPts val="4900"/>
                        </a:lnSpc>
                      </a:pPr>
                      <a:r>
                        <a:rPr lang="en-US" sz="3500" b="true">
                          <a:solidFill>
                            <a:srgbClr val="802407"/>
                          </a:solidFill>
                          <a:latin typeface="Roboto Condensed Bold"/>
                          <a:ea typeface="Roboto Condensed Bold"/>
                          <a:cs typeface="Roboto Condensed Bold"/>
                          <a:sym typeface="Roboto Condensed Bold"/>
                        </a:rPr>
                        <a:t>văn bản kịch </a:t>
                      </a:r>
                    </a:p>
                  </a:txBody>
                  <a:tcPr marL="95250" marR="95250" marT="95250" marB="95250" anchor="ctr">
                    <a:lnL cmpd="sng" algn="ctr" cap="flat" w="38100">
                      <a:solidFill>
                        <a:srgbClr val="F6E0B9"/>
                      </a:solidFill>
                      <a:prstDash val="solid"/>
                      <a:round/>
                      <a:headEnd type="none" w="med" len="med"/>
                      <a:tailEnd type="none" w="med" len="med"/>
                    </a:lnL>
                    <a:lnR cmpd="sng" algn="ctr" cap="flat" w="38100">
                      <a:solidFill>
                        <a:srgbClr val="F6E0B9"/>
                      </a:solidFill>
                      <a:prstDash val="solid"/>
                      <a:round/>
                      <a:headEnd type="none" w="med" len="med"/>
                      <a:tailEnd type="none" w="med" len="med"/>
                    </a:lnR>
                    <a:lnT cmpd="sng" algn="ctr" cap="flat" w="38100">
                      <a:solidFill>
                        <a:srgbClr val="F6E0B9"/>
                      </a:solidFill>
                      <a:prstDash val="solid"/>
                      <a:round/>
                      <a:headEnd type="none" w="med" len="med"/>
                      <a:tailEnd type="none" w="med" len="med"/>
                    </a:lnT>
                    <a:lnB cmpd="sng" algn="ctr" cap="flat" w="38100">
                      <a:solidFill>
                        <a:srgbClr val="F6E0B9"/>
                      </a:solidFill>
                      <a:prstDash val="solid"/>
                      <a:round/>
                      <a:headEnd type="none" w="med" len="med"/>
                      <a:tailEnd type="none" w="med" len="med"/>
                    </a:lnB>
                    <a:solidFill>
                      <a:srgbClr val="FDFCEE"/>
                    </a:solidFill>
                  </a:tcPr>
                </a:tc>
                <a:tc>
                  <a:txBody>
                    <a:bodyPr anchor="t" rtlCol="false"/>
                    <a:lstStyle/>
                    <a:p>
                      <a:pPr algn="l">
                        <a:lnSpc>
                          <a:spcPts val="1679"/>
                        </a:lnSpc>
                        <a:defRPr/>
                      </a:pPr>
                      <a:endParaRPr lang="en-US" sz="1100"/>
                    </a:p>
                  </a:txBody>
                  <a:tcPr marL="95250" marR="95250" marT="95250" marB="95250" anchor="ctr">
                    <a:lnL cmpd="sng" algn="ctr" cap="flat" w="38100">
                      <a:solidFill>
                        <a:srgbClr val="F6E0B9"/>
                      </a:solidFill>
                      <a:prstDash val="solid"/>
                      <a:round/>
                      <a:headEnd type="none" w="med" len="med"/>
                      <a:tailEnd type="none" w="med" len="med"/>
                    </a:lnL>
                    <a:lnR cmpd="sng" algn="ctr" cap="flat" w="38100">
                      <a:solidFill>
                        <a:srgbClr val="F6E0B9"/>
                      </a:solidFill>
                      <a:prstDash val="solid"/>
                      <a:round/>
                      <a:headEnd type="none" w="med" len="med"/>
                      <a:tailEnd type="none" w="med" len="med"/>
                    </a:lnR>
                    <a:lnT cmpd="sng" algn="ctr" cap="flat" w="38100">
                      <a:solidFill>
                        <a:srgbClr val="F6E0B9"/>
                      </a:solidFill>
                      <a:prstDash val="solid"/>
                      <a:round/>
                      <a:headEnd type="none" w="med" len="med"/>
                      <a:tailEnd type="none" w="med" len="med"/>
                    </a:lnT>
                    <a:lnB cmpd="sng" algn="ctr" cap="flat" w="38100">
                      <a:solidFill>
                        <a:srgbClr val="F6E0B9"/>
                      </a:solidFill>
                      <a:prstDash val="solid"/>
                      <a:round/>
                      <a:headEnd type="none" w="med" len="med"/>
                      <a:tailEnd type="none" w="med" len="med"/>
                    </a:lnB>
                    <a:solidFill>
                      <a:srgbClr val="FFFFFF"/>
                    </a:solidFill>
                  </a:tcPr>
                </a:tc>
              </a:tr>
              <a:tr h="2879725">
                <a:tc>
                  <a:txBody>
                    <a:bodyPr anchor="t" rtlCol="false"/>
                    <a:lstStyle/>
                    <a:p>
                      <a:pPr algn="ctr">
                        <a:lnSpc>
                          <a:spcPts val="4900"/>
                        </a:lnSpc>
                        <a:defRPr/>
                      </a:pPr>
                      <a:r>
                        <a:rPr lang="en-US" sz="3500" b="true">
                          <a:solidFill>
                            <a:srgbClr val="802407"/>
                          </a:solidFill>
                          <a:latin typeface="Roboto Condensed Bold"/>
                          <a:ea typeface="Roboto Condensed Bold"/>
                          <a:cs typeface="Roboto Condensed Bold"/>
                          <a:sym typeface="Roboto Condensed Bold"/>
                        </a:rPr>
                        <a:t>Cốt truyện</a:t>
                      </a:r>
                      <a:endParaRPr lang="en-US" sz="1100"/>
                    </a:p>
                  </a:txBody>
                  <a:tcPr marL="95250" marR="95250" marT="95250" marB="95250" anchor="ctr">
                    <a:lnL cmpd="sng" algn="ctr" cap="flat" w="38100">
                      <a:solidFill>
                        <a:srgbClr val="F6E0B9"/>
                      </a:solidFill>
                      <a:prstDash val="solid"/>
                      <a:round/>
                      <a:headEnd type="none" w="med" len="med"/>
                      <a:tailEnd type="none" w="med" len="med"/>
                    </a:lnL>
                    <a:lnR cmpd="sng" algn="ctr" cap="flat" w="38100">
                      <a:solidFill>
                        <a:srgbClr val="F6E0B9"/>
                      </a:solidFill>
                      <a:prstDash val="solid"/>
                      <a:round/>
                      <a:headEnd type="none" w="med" len="med"/>
                      <a:tailEnd type="none" w="med" len="med"/>
                    </a:lnR>
                    <a:lnT cmpd="sng" algn="ctr" cap="flat" w="38100">
                      <a:solidFill>
                        <a:srgbClr val="F6E0B9"/>
                      </a:solidFill>
                      <a:prstDash val="solid"/>
                      <a:round/>
                      <a:headEnd type="none" w="med" len="med"/>
                      <a:tailEnd type="none" w="med" len="med"/>
                    </a:lnT>
                    <a:lnB cmpd="sng" algn="ctr" cap="flat" w="38100">
                      <a:solidFill>
                        <a:srgbClr val="F6E0B9"/>
                      </a:solidFill>
                      <a:prstDash val="solid"/>
                      <a:round/>
                      <a:headEnd type="none" w="med" len="med"/>
                      <a:tailEnd type="none" w="med" len="med"/>
                    </a:lnB>
                    <a:solidFill>
                      <a:srgbClr val="FDFCEE"/>
                    </a:solidFill>
                  </a:tcPr>
                </a:tc>
                <a:tc>
                  <a:txBody>
                    <a:bodyPr anchor="t" rtlCol="false"/>
                    <a:lstStyle/>
                    <a:p>
                      <a:pPr algn="l">
                        <a:lnSpc>
                          <a:spcPts val="1679"/>
                        </a:lnSpc>
                        <a:defRPr/>
                      </a:pPr>
                      <a:endParaRPr lang="en-US" sz="1100"/>
                    </a:p>
                  </a:txBody>
                  <a:tcPr marL="95250" marR="95250" marT="95250" marB="95250" anchor="ctr">
                    <a:lnL cmpd="sng" algn="ctr" cap="flat" w="38100">
                      <a:solidFill>
                        <a:srgbClr val="F6E0B9"/>
                      </a:solidFill>
                      <a:prstDash val="solid"/>
                      <a:round/>
                      <a:headEnd type="none" w="med" len="med"/>
                      <a:tailEnd type="none" w="med" len="med"/>
                    </a:lnL>
                    <a:lnR cmpd="sng" algn="ctr" cap="flat" w="38100">
                      <a:solidFill>
                        <a:srgbClr val="F6E0B9"/>
                      </a:solidFill>
                      <a:prstDash val="solid"/>
                      <a:round/>
                      <a:headEnd type="none" w="med" len="med"/>
                      <a:tailEnd type="none" w="med" len="med"/>
                    </a:lnR>
                    <a:lnT cmpd="sng" algn="ctr" cap="flat" w="38100">
                      <a:solidFill>
                        <a:srgbClr val="F6E0B9"/>
                      </a:solidFill>
                      <a:prstDash val="solid"/>
                      <a:round/>
                      <a:headEnd type="none" w="med" len="med"/>
                      <a:tailEnd type="none" w="med" len="med"/>
                    </a:lnT>
                    <a:lnB cmpd="sng" algn="ctr" cap="flat" w="38100">
                      <a:solidFill>
                        <a:srgbClr val="F6E0B9"/>
                      </a:solidFill>
                      <a:prstDash val="solid"/>
                      <a:round/>
                      <a:headEnd type="none" w="med" len="med"/>
                      <a:tailEnd type="none" w="med" len="med"/>
                    </a:lnB>
                    <a:solidFill>
                      <a:srgbClr val="FFFFFF"/>
                    </a:solidFill>
                  </a:tcPr>
                </a:tc>
              </a:tr>
            </a:tbl>
          </a:graphicData>
        </a:graphic>
      </p:graphicFrame>
      <p:sp>
        <p:nvSpPr>
          <p:cNvPr name="TextBox 8" id="8"/>
          <p:cNvSpPr txBox="true"/>
          <p:nvPr/>
        </p:nvSpPr>
        <p:spPr>
          <a:xfrm rot="0">
            <a:off x="4908505" y="2889980"/>
            <a:ext cx="12350795" cy="2559050"/>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Chia thành các hồi và các cảnh</a:t>
            </a:r>
          </a:p>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Có lời chỉ dẫn sân khấu</a:t>
            </a:r>
          </a:p>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Có các lượt lời luân phiên của nhân vật. </a:t>
            </a:r>
          </a:p>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Tên nhân vật được in đậm trước mỗi lời thoại</a:t>
            </a:r>
          </a:p>
        </p:txBody>
      </p:sp>
      <p:sp>
        <p:nvSpPr>
          <p:cNvPr name="TextBox 9" id="9"/>
          <p:cNvSpPr txBox="true"/>
          <p:nvPr/>
        </p:nvSpPr>
        <p:spPr>
          <a:xfrm rot="0">
            <a:off x="4908505" y="6142038"/>
            <a:ext cx="12350795" cy="1235075"/>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Viết về câu chuyện buồn, tâm trạng dằn vặt, đau đớn của nhân vật Ham-lét.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60782" y="3944921"/>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TextBox 4" id="4"/>
          <p:cNvSpPr txBox="true"/>
          <p:nvPr/>
        </p:nvSpPr>
        <p:spPr>
          <a:xfrm rot="0">
            <a:off x="1642238" y="90754"/>
            <a:ext cx="10980679" cy="863600"/>
          </a:xfrm>
          <a:prstGeom prst="rect">
            <a:avLst/>
          </a:prstGeom>
        </p:spPr>
        <p:txBody>
          <a:bodyPr anchor="t" rtlCol="false" tIns="0" lIns="0" bIns="0" rIns="0">
            <a:spAutoFit/>
          </a:bodyPr>
          <a:lstStyle/>
          <a:p>
            <a:pPr algn="ctr">
              <a:lnSpc>
                <a:spcPts val="7000"/>
              </a:lnSpc>
            </a:pPr>
            <a:r>
              <a:rPr lang="en-US" sz="4999" b="true">
                <a:solidFill>
                  <a:srgbClr val="F1EBE0"/>
                </a:solidFill>
                <a:latin typeface="Fraunces Bold"/>
                <a:ea typeface="Fraunces Bold"/>
                <a:cs typeface="Fraunces Bold"/>
                <a:sym typeface="Fraunces Bold"/>
              </a:rPr>
              <a:t>3. KHÁM PHÁ VĂN BẢN</a:t>
            </a:r>
          </a:p>
        </p:txBody>
      </p:sp>
      <p:sp>
        <p:nvSpPr>
          <p:cNvPr name="TextBox 5" id="5"/>
          <p:cNvSpPr txBox="true"/>
          <p:nvPr/>
        </p:nvSpPr>
        <p:spPr>
          <a:xfrm rot="0">
            <a:off x="3341522" y="931138"/>
            <a:ext cx="5975697" cy="682625"/>
          </a:xfrm>
          <a:prstGeom prst="rect">
            <a:avLst/>
          </a:prstGeom>
        </p:spPr>
        <p:txBody>
          <a:bodyPr anchor="t" rtlCol="false" tIns="0" lIns="0" bIns="0" rIns="0">
            <a:spAutoFit/>
          </a:bodyPr>
          <a:lstStyle/>
          <a:p>
            <a:pPr algn="ctr">
              <a:lnSpc>
                <a:spcPts val="4900"/>
              </a:lnSpc>
            </a:pPr>
            <a:r>
              <a:rPr lang="en-US" sz="3500">
                <a:solidFill>
                  <a:srgbClr val="F1EBE0"/>
                </a:solidFill>
                <a:latin typeface="Fraunces"/>
                <a:ea typeface="Fraunces"/>
                <a:cs typeface="Fraunces"/>
                <a:sym typeface="Fraunces"/>
              </a:rPr>
              <a:t>3.2. Tìm hiểu chi tiết văn bản</a:t>
            </a:r>
          </a:p>
        </p:txBody>
      </p:sp>
      <p:sp>
        <p:nvSpPr>
          <p:cNvPr name="TextBox 6" id="6"/>
          <p:cNvSpPr txBox="true"/>
          <p:nvPr/>
        </p:nvSpPr>
        <p:spPr>
          <a:xfrm rot="0">
            <a:off x="3181030" y="1533229"/>
            <a:ext cx="8415616"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a. Đặc trưng của bi kịch trong văn bản</a:t>
            </a:r>
          </a:p>
        </p:txBody>
      </p:sp>
      <p:graphicFrame>
        <p:nvGraphicFramePr>
          <p:cNvPr name="Table 7" id="7"/>
          <p:cNvGraphicFramePr>
            <a:graphicFrameLocks noGrp="true"/>
          </p:cNvGraphicFramePr>
          <p:nvPr/>
        </p:nvGraphicFramePr>
        <p:xfrm>
          <a:off x="590172" y="2679159"/>
          <a:ext cx="17389375" cy="6581194"/>
        </p:xfrm>
        <a:graphic>
          <a:graphicData uri="http://schemas.openxmlformats.org/drawingml/2006/table">
            <a:tbl>
              <a:tblPr/>
              <a:tblGrid>
                <a:gridCol w="3023191"/>
                <a:gridCol w="14366185"/>
              </a:tblGrid>
              <a:tr h="4402553">
                <a:tc>
                  <a:txBody>
                    <a:bodyPr anchor="t" rtlCol="false"/>
                    <a:lstStyle/>
                    <a:p>
                      <a:pPr algn="ctr">
                        <a:lnSpc>
                          <a:spcPts val="4900"/>
                        </a:lnSpc>
                        <a:defRPr/>
                      </a:pPr>
                      <a:r>
                        <a:rPr lang="en-US" sz="3500" b="true">
                          <a:solidFill>
                            <a:srgbClr val="802407"/>
                          </a:solidFill>
                          <a:latin typeface="Arimo Bold"/>
                          <a:ea typeface="Arimo Bold"/>
                          <a:cs typeface="Arimo Bold"/>
                          <a:sym typeface="Arimo Bold"/>
                        </a:rPr>
                        <a:t>Xung đột</a:t>
                      </a:r>
                      <a:endParaRPr lang="en-US" sz="1100"/>
                    </a:p>
                  </a:txBody>
                  <a:tcPr marL="95250" marR="95250" marT="95250" marB="95250" anchor="ctr">
                    <a:lnL cmpd="sng" algn="ctr" cap="flat" w="19050">
                      <a:solidFill>
                        <a:srgbClr val="F0C6AC"/>
                      </a:solidFill>
                      <a:prstDash val="solid"/>
                      <a:round/>
                      <a:headEnd type="none" w="med" len="med"/>
                      <a:tailEnd type="none" w="med" len="med"/>
                    </a:lnL>
                    <a:lnR cmpd="sng" algn="ctr" cap="flat" w="19050">
                      <a:solidFill>
                        <a:srgbClr val="F0C6AC"/>
                      </a:solidFill>
                      <a:prstDash val="solid"/>
                      <a:round/>
                      <a:headEnd type="none" w="med" len="med"/>
                      <a:tailEnd type="none" w="med" len="med"/>
                    </a:lnR>
                    <a:lnT cmpd="sng" algn="ctr" cap="flat" w="19050">
                      <a:solidFill>
                        <a:srgbClr val="F0C6AC"/>
                      </a:solidFill>
                      <a:prstDash val="solid"/>
                      <a:round/>
                      <a:headEnd type="none" w="med" len="med"/>
                      <a:tailEnd type="none" w="med" len="med"/>
                    </a:lnT>
                    <a:lnB cmpd="sng" algn="ctr" cap="flat" w="19050">
                      <a:solidFill>
                        <a:srgbClr val="F0C6AC"/>
                      </a:solidFill>
                      <a:prstDash val="solid"/>
                      <a:round/>
                      <a:headEnd type="none" w="med" len="med"/>
                      <a:tailEnd type="none" w="med" len="med"/>
                    </a:lnB>
                    <a:solidFill>
                      <a:srgbClr val="FDFCEE"/>
                    </a:solidFill>
                  </a:tcPr>
                </a:tc>
                <a:tc>
                  <a:txBody>
                    <a:bodyPr anchor="t" rtlCol="false"/>
                    <a:lstStyle/>
                    <a:p>
                      <a:pPr algn="l">
                        <a:lnSpc>
                          <a:spcPts val="1679"/>
                        </a:lnSpc>
                        <a:defRPr/>
                      </a:pPr>
                      <a:endParaRPr lang="en-US" sz="1100"/>
                    </a:p>
                  </a:txBody>
                  <a:tcPr marL="95250" marR="95250" marT="95250" marB="95250" anchor="ctr">
                    <a:lnL cmpd="sng" algn="ctr" cap="flat" w="19050">
                      <a:solidFill>
                        <a:srgbClr val="F0C6AC"/>
                      </a:solidFill>
                      <a:prstDash val="solid"/>
                      <a:round/>
                      <a:headEnd type="none" w="med" len="med"/>
                      <a:tailEnd type="none" w="med" len="med"/>
                    </a:lnL>
                    <a:lnR cmpd="sng" algn="ctr" cap="flat" w="19050">
                      <a:solidFill>
                        <a:srgbClr val="F0C6AC"/>
                      </a:solidFill>
                      <a:prstDash val="solid"/>
                      <a:round/>
                      <a:headEnd type="none" w="med" len="med"/>
                      <a:tailEnd type="none" w="med" len="med"/>
                    </a:lnR>
                    <a:lnT cmpd="sng" algn="ctr" cap="flat" w="19050">
                      <a:solidFill>
                        <a:srgbClr val="F0C6AC"/>
                      </a:solidFill>
                      <a:prstDash val="solid"/>
                      <a:round/>
                      <a:headEnd type="none" w="med" len="med"/>
                      <a:tailEnd type="none" w="med" len="med"/>
                    </a:lnT>
                    <a:lnB cmpd="sng" algn="ctr" cap="flat" w="19050">
                      <a:solidFill>
                        <a:srgbClr val="F0C6AC"/>
                      </a:solidFill>
                      <a:prstDash val="solid"/>
                      <a:round/>
                      <a:headEnd type="none" w="med" len="med"/>
                      <a:tailEnd type="none" w="med" len="med"/>
                    </a:lnB>
                    <a:solidFill>
                      <a:srgbClr val="FFFFFF"/>
                    </a:solidFill>
                  </a:tcPr>
                </a:tc>
              </a:tr>
              <a:tr h="2178640">
                <a:tc>
                  <a:txBody>
                    <a:bodyPr anchor="t" rtlCol="false"/>
                    <a:lstStyle/>
                    <a:p>
                      <a:pPr algn="ctr">
                        <a:lnSpc>
                          <a:spcPts val="4900"/>
                        </a:lnSpc>
                        <a:defRPr/>
                      </a:pPr>
                      <a:r>
                        <a:rPr lang="en-US" sz="3500" b="true">
                          <a:solidFill>
                            <a:srgbClr val="802407"/>
                          </a:solidFill>
                          <a:latin typeface="Arimo Bold"/>
                          <a:ea typeface="Arimo Bold"/>
                          <a:cs typeface="Arimo Bold"/>
                          <a:sym typeface="Arimo Bold"/>
                        </a:rPr>
                        <a:t>Nhân vật chính </a:t>
                      </a:r>
                      <a:endParaRPr lang="en-US" sz="1100"/>
                    </a:p>
                  </a:txBody>
                  <a:tcPr marL="95250" marR="95250" marT="95250" marB="95250" anchor="ctr">
                    <a:lnL cmpd="sng" algn="ctr" cap="flat" w="19050">
                      <a:solidFill>
                        <a:srgbClr val="F0C6AC"/>
                      </a:solidFill>
                      <a:prstDash val="solid"/>
                      <a:round/>
                      <a:headEnd type="none" w="med" len="med"/>
                      <a:tailEnd type="none" w="med" len="med"/>
                    </a:lnL>
                    <a:lnR cmpd="sng" algn="ctr" cap="flat" w="19050">
                      <a:solidFill>
                        <a:srgbClr val="F0C6AC"/>
                      </a:solidFill>
                      <a:prstDash val="solid"/>
                      <a:round/>
                      <a:headEnd type="none" w="med" len="med"/>
                      <a:tailEnd type="none" w="med" len="med"/>
                    </a:lnR>
                    <a:lnT cmpd="sng" algn="ctr" cap="flat" w="19050">
                      <a:solidFill>
                        <a:srgbClr val="F0C6AC"/>
                      </a:solidFill>
                      <a:prstDash val="solid"/>
                      <a:round/>
                      <a:headEnd type="none" w="med" len="med"/>
                      <a:tailEnd type="none" w="med" len="med"/>
                    </a:lnT>
                    <a:lnB cmpd="sng" algn="ctr" cap="flat" w="19050">
                      <a:solidFill>
                        <a:srgbClr val="F0C6AC"/>
                      </a:solidFill>
                      <a:prstDash val="solid"/>
                      <a:round/>
                      <a:headEnd type="none" w="med" len="med"/>
                      <a:tailEnd type="none" w="med" len="med"/>
                    </a:lnB>
                    <a:solidFill>
                      <a:srgbClr val="FDFCEE"/>
                    </a:solidFill>
                  </a:tcPr>
                </a:tc>
                <a:tc>
                  <a:txBody>
                    <a:bodyPr anchor="t" rtlCol="false"/>
                    <a:lstStyle/>
                    <a:p>
                      <a:pPr algn="l">
                        <a:lnSpc>
                          <a:spcPts val="1679"/>
                        </a:lnSpc>
                        <a:defRPr/>
                      </a:pPr>
                      <a:endParaRPr lang="en-US" sz="1100"/>
                    </a:p>
                  </a:txBody>
                  <a:tcPr marL="95250" marR="95250" marT="95250" marB="95250" anchor="ctr">
                    <a:lnL cmpd="sng" algn="ctr" cap="flat" w="19050">
                      <a:solidFill>
                        <a:srgbClr val="F0C6AC"/>
                      </a:solidFill>
                      <a:prstDash val="solid"/>
                      <a:round/>
                      <a:headEnd type="none" w="med" len="med"/>
                      <a:tailEnd type="none" w="med" len="med"/>
                    </a:lnL>
                    <a:lnR cmpd="sng" algn="ctr" cap="flat" w="19050">
                      <a:solidFill>
                        <a:srgbClr val="F0C6AC"/>
                      </a:solidFill>
                      <a:prstDash val="solid"/>
                      <a:round/>
                      <a:headEnd type="none" w="med" len="med"/>
                      <a:tailEnd type="none" w="med" len="med"/>
                    </a:lnR>
                    <a:lnT cmpd="sng" algn="ctr" cap="flat" w="19050">
                      <a:solidFill>
                        <a:srgbClr val="F0C6AC"/>
                      </a:solidFill>
                      <a:prstDash val="solid"/>
                      <a:round/>
                      <a:headEnd type="none" w="med" len="med"/>
                      <a:tailEnd type="none" w="med" len="med"/>
                    </a:lnT>
                    <a:lnB cmpd="sng" algn="ctr" cap="flat" w="19050">
                      <a:solidFill>
                        <a:srgbClr val="F0C6AC"/>
                      </a:solidFill>
                      <a:prstDash val="solid"/>
                      <a:round/>
                      <a:headEnd type="none" w="med" len="med"/>
                      <a:tailEnd type="none" w="med" len="med"/>
                    </a:lnB>
                    <a:solidFill>
                      <a:srgbClr val="FFFFFF"/>
                    </a:solidFill>
                  </a:tcPr>
                </a:tc>
              </a:tr>
            </a:tbl>
          </a:graphicData>
        </a:graphic>
      </p:graphicFrame>
      <p:sp>
        <p:nvSpPr>
          <p:cNvPr name="TextBox 8" id="8"/>
          <p:cNvSpPr txBox="true"/>
          <p:nvPr/>
        </p:nvSpPr>
        <p:spPr>
          <a:xfrm rot="0">
            <a:off x="3692675" y="2962634"/>
            <a:ext cx="13979878" cy="3711575"/>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 Xung đột giữa những khát vọng đẹp đẽ của nhân vật với hoàn cảnh thực tế: người có khát vọng cao cả, trong sáng như Ham-lét &gt;&lt; những âm mưu và hành động bỉ ối, thối nát của bọn vua chúa, nịnh thần.</a:t>
            </a:r>
          </a:p>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Xung đột nằm trong chính nhân vật: Cuộc đấu tranh giằng xé giữa vẻ đẹp khát vọng, những giá trị tích cực của nhân vật với phần bóng tối trong nội tâm nhân vật.</a:t>
            </a:r>
          </a:p>
        </p:txBody>
      </p:sp>
      <p:sp>
        <p:nvSpPr>
          <p:cNvPr name="TextBox 9" id="9"/>
          <p:cNvSpPr txBox="true"/>
          <p:nvPr/>
        </p:nvSpPr>
        <p:spPr>
          <a:xfrm rot="0">
            <a:off x="3692675" y="7232835"/>
            <a:ext cx="13979878" cy="1854200"/>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Xuất thân từ cung đình (vua, hoàng hậu, hoàng tử…); đặc biệt Ham-lét – nhân vật thể hiện cho những phẩm chất, năng lực vượt trội và có khát vọng lớn…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1960399">
            <a:off x="9927942" y="1570697"/>
            <a:ext cx="12500266" cy="6568321"/>
          </a:xfrm>
          <a:custGeom>
            <a:avLst/>
            <a:gdLst/>
            <a:ahLst/>
            <a:cxnLst/>
            <a:rect r="r" b="b" t="t" l="l"/>
            <a:pathLst>
              <a:path h="6568321" w="12500266">
                <a:moveTo>
                  <a:pt x="0" y="0"/>
                </a:moveTo>
                <a:lnTo>
                  <a:pt x="12500266" y="0"/>
                </a:lnTo>
                <a:lnTo>
                  <a:pt x="12500266" y="6568321"/>
                </a:lnTo>
                <a:lnTo>
                  <a:pt x="0" y="6568321"/>
                </a:lnTo>
                <a:lnTo>
                  <a:pt x="0" y="0"/>
                </a:lnTo>
                <a:close/>
              </a:path>
            </a:pathLst>
          </a:custGeom>
          <a:blipFill>
            <a:blip r:embed="rId2">
              <a:extLst>
                <a:ext uri="{96DAC541-7B7A-43D3-8B79-37D633B846F1}">
                  <asvg:svgBlip xmlns:asvg="http://schemas.microsoft.com/office/drawing/2016/SVG/main" r:embed="rId3"/>
                </a:ext>
              </a:extLst>
            </a:blip>
            <a:stretch>
              <a:fillRect l="0" t="-150" r="0" b="-150"/>
            </a:stretch>
          </a:blipFill>
        </p:spPr>
      </p:sp>
      <p:grpSp>
        <p:nvGrpSpPr>
          <p:cNvPr name="Group 3" id="3"/>
          <p:cNvGrpSpPr/>
          <p:nvPr/>
        </p:nvGrpSpPr>
        <p:grpSpPr>
          <a:xfrm rot="0">
            <a:off x="8616129" y="660540"/>
            <a:ext cx="8872200" cy="8965920"/>
            <a:chOff x="0" y="0"/>
            <a:chExt cx="11829600" cy="11954560"/>
          </a:xfrm>
        </p:grpSpPr>
        <p:sp>
          <p:nvSpPr>
            <p:cNvPr name="Freeform 4" id="4"/>
            <p:cNvSpPr/>
            <p:nvPr/>
          </p:nvSpPr>
          <p:spPr>
            <a:xfrm flipH="false" flipV="false" rot="0">
              <a:off x="0" y="0"/>
              <a:ext cx="11829542" cy="11954510"/>
            </a:xfrm>
            <a:custGeom>
              <a:avLst/>
              <a:gdLst/>
              <a:ahLst/>
              <a:cxnLst/>
              <a:rect r="r" b="b" t="t" l="l"/>
              <a:pathLst>
                <a:path h="11954510" w="11829542">
                  <a:moveTo>
                    <a:pt x="0" y="0"/>
                  </a:moveTo>
                  <a:lnTo>
                    <a:pt x="11829542" y="0"/>
                  </a:lnTo>
                  <a:lnTo>
                    <a:pt x="11829542" y="11954510"/>
                  </a:lnTo>
                  <a:lnTo>
                    <a:pt x="0" y="11954510"/>
                  </a:lnTo>
                  <a:lnTo>
                    <a:pt x="0" y="0"/>
                  </a:lnTo>
                  <a:close/>
                </a:path>
              </a:pathLst>
            </a:custGeom>
            <a:blipFill>
              <a:blip r:embed="rId4"/>
              <a:stretch>
                <a:fillRect l="0" t="0" r="0" b="0"/>
              </a:stretch>
            </a:blipFill>
          </p:spPr>
        </p:sp>
      </p:grpSp>
      <p:sp>
        <p:nvSpPr>
          <p:cNvPr name="Freeform 5" id="5"/>
          <p:cNvSpPr/>
          <p:nvPr/>
        </p:nvSpPr>
        <p:spPr>
          <a:xfrm flipH="false" flipV="false" rot="0">
            <a:off x="708467" y="1446993"/>
            <a:ext cx="7393014" cy="7393014"/>
          </a:xfrm>
          <a:custGeom>
            <a:avLst/>
            <a:gdLst/>
            <a:ahLst/>
            <a:cxnLst/>
            <a:rect r="r" b="b" t="t" l="l"/>
            <a:pathLst>
              <a:path h="7393014" w="7393014">
                <a:moveTo>
                  <a:pt x="0" y="0"/>
                </a:moveTo>
                <a:lnTo>
                  <a:pt x="7393014" y="0"/>
                </a:lnTo>
                <a:lnTo>
                  <a:pt x="7393014" y="7393014"/>
                </a:lnTo>
                <a:lnTo>
                  <a:pt x="0" y="73930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800846" y="4439828"/>
            <a:ext cx="5416921" cy="1331143"/>
          </a:xfrm>
          <a:prstGeom prst="rect">
            <a:avLst/>
          </a:prstGeom>
        </p:spPr>
        <p:txBody>
          <a:bodyPr anchor="t" rtlCol="false" tIns="0" lIns="0" bIns="0" rIns="0">
            <a:spAutoFit/>
          </a:bodyPr>
          <a:lstStyle/>
          <a:p>
            <a:pPr algn="ctr">
              <a:lnSpc>
                <a:spcPts val="5377"/>
              </a:lnSpc>
            </a:pPr>
            <a:r>
              <a:rPr lang="en-US" sz="3840" i="true">
                <a:solidFill>
                  <a:srgbClr val="000000"/>
                </a:solidFill>
                <a:latin typeface="Roboto Condensed Italics"/>
                <a:ea typeface="Roboto Condensed Italics"/>
                <a:cs typeface="Roboto Condensed Italics"/>
                <a:sym typeface="Roboto Condensed Italics"/>
              </a:rPr>
              <a:t>Các từ ngữ vừa tìm được gợi nhắc thể loại nào đã học?</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60782" y="3944921"/>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TextBox 4" id="4"/>
          <p:cNvSpPr txBox="true"/>
          <p:nvPr/>
        </p:nvSpPr>
        <p:spPr>
          <a:xfrm rot="0">
            <a:off x="1463118" y="399040"/>
            <a:ext cx="10980679" cy="863600"/>
          </a:xfrm>
          <a:prstGeom prst="rect">
            <a:avLst/>
          </a:prstGeom>
        </p:spPr>
        <p:txBody>
          <a:bodyPr anchor="t" rtlCol="false" tIns="0" lIns="0" bIns="0" rIns="0">
            <a:spAutoFit/>
          </a:bodyPr>
          <a:lstStyle/>
          <a:p>
            <a:pPr algn="ctr">
              <a:lnSpc>
                <a:spcPts val="7000"/>
              </a:lnSpc>
            </a:pPr>
            <a:r>
              <a:rPr lang="en-US" sz="4999" b="true">
                <a:solidFill>
                  <a:srgbClr val="F1EBE0"/>
                </a:solidFill>
                <a:latin typeface="Fraunces Bold"/>
                <a:ea typeface="Fraunces Bold"/>
                <a:cs typeface="Fraunces Bold"/>
                <a:sym typeface="Fraunces Bold"/>
              </a:rPr>
              <a:t>3. KHÁM PHÁ VĂN BẢN</a:t>
            </a:r>
          </a:p>
        </p:txBody>
      </p:sp>
      <p:sp>
        <p:nvSpPr>
          <p:cNvPr name="TextBox 5" id="5"/>
          <p:cNvSpPr txBox="true"/>
          <p:nvPr/>
        </p:nvSpPr>
        <p:spPr>
          <a:xfrm rot="0">
            <a:off x="3008587" y="1260786"/>
            <a:ext cx="5975697" cy="682625"/>
          </a:xfrm>
          <a:prstGeom prst="rect">
            <a:avLst/>
          </a:prstGeom>
        </p:spPr>
        <p:txBody>
          <a:bodyPr anchor="t" rtlCol="false" tIns="0" lIns="0" bIns="0" rIns="0">
            <a:spAutoFit/>
          </a:bodyPr>
          <a:lstStyle/>
          <a:p>
            <a:pPr algn="ctr">
              <a:lnSpc>
                <a:spcPts val="4900"/>
              </a:lnSpc>
            </a:pPr>
            <a:r>
              <a:rPr lang="en-US" sz="3500">
                <a:solidFill>
                  <a:srgbClr val="F1EBE0"/>
                </a:solidFill>
                <a:latin typeface="Fraunces"/>
                <a:ea typeface="Fraunces"/>
                <a:cs typeface="Fraunces"/>
                <a:sym typeface="Fraunces"/>
              </a:rPr>
              <a:t>3.2. Tìm hiểu chi tiết văn bản</a:t>
            </a:r>
          </a:p>
        </p:txBody>
      </p:sp>
      <p:sp>
        <p:nvSpPr>
          <p:cNvPr name="TextBox 6" id="6"/>
          <p:cNvSpPr txBox="true"/>
          <p:nvPr/>
        </p:nvSpPr>
        <p:spPr>
          <a:xfrm rot="0">
            <a:off x="3008587" y="1848161"/>
            <a:ext cx="8195700"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a. Đặc trưng của bi kịch trong văn bản</a:t>
            </a:r>
          </a:p>
        </p:txBody>
      </p:sp>
      <p:graphicFrame>
        <p:nvGraphicFramePr>
          <p:cNvPr name="Table 7" id="7"/>
          <p:cNvGraphicFramePr>
            <a:graphicFrameLocks noGrp="true"/>
          </p:cNvGraphicFramePr>
          <p:nvPr/>
        </p:nvGraphicFramePr>
        <p:xfrm>
          <a:off x="1463118" y="3778327"/>
          <a:ext cx="16217900" cy="4444462"/>
        </p:xfrm>
        <a:graphic>
          <a:graphicData uri="http://schemas.openxmlformats.org/drawingml/2006/table">
            <a:tbl>
              <a:tblPr/>
              <a:tblGrid>
                <a:gridCol w="3261666"/>
                <a:gridCol w="12956234"/>
              </a:tblGrid>
              <a:tr h="1474738">
                <a:tc>
                  <a:txBody>
                    <a:bodyPr anchor="t" rtlCol="false"/>
                    <a:lstStyle/>
                    <a:p>
                      <a:pPr algn="ctr">
                        <a:lnSpc>
                          <a:spcPts val="4900"/>
                        </a:lnSpc>
                        <a:defRPr/>
                      </a:pPr>
                      <a:r>
                        <a:rPr lang="en-US" sz="3500" b="true">
                          <a:solidFill>
                            <a:srgbClr val="802407"/>
                          </a:solidFill>
                          <a:latin typeface="Roboto Condensed Bold"/>
                          <a:ea typeface="Roboto Condensed Bold"/>
                          <a:cs typeface="Roboto Condensed Bold"/>
                          <a:sym typeface="Roboto Condensed Bold"/>
                        </a:rPr>
                        <a:t>Lời thoại</a:t>
                      </a:r>
                      <a:endParaRPr lang="en-US" sz="1100"/>
                    </a:p>
                  </a:txBody>
                  <a:tcPr marL="95250" marR="95250" marT="95250" marB="95250" anchor="ctr">
                    <a:lnL cmpd="sng" algn="ctr" cap="flat" w="19050">
                      <a:solidFill>
                        <a:srgbClr val="F6E0B9"/>
                      </a:solidFill>
                      <a:prstDash val="solid"/>
                      <a:round/>
                      <a:headEnd type="none" w="med" len="med"/>
                      <a:tailEnd type="none" w="med" len="med"/>
                    </a:lnL>
                    <a:lnR cmpd="sng" algn="ctr" cap="flat" w="19050">
                      <a:solidFill>
                        <a:srgbClr val="F6E0B9"/>
                      </a:solidFill>
                      <a:prstDash val="solid"/>
                      <a:round/>
                      <a:headEnd type="none" w="med" len="med"/>
                      <a:tailEnd type="none" w="med" len="med"/>
                    </a:lnR>
                    <a:lnT cmpd="sng" algn="ctr" cap="flat" w="19050">
                      <a:solidFill>
                        <a:srgbClr val="F6E0B9"/>
                      </a:solidFill>
                      <a:prstDash val="solid"/>
                      <a:round/>
                      <a:headEnd type="none" w="med" len="med"/>
                      <a:tailEnd type="none" w="med" len="med"/>
                    </a:lnT>
                    <a:lnB cmpd="sng" algn="ctr" cap="flat" w="19050">
                      <a:solidFill>
                        <a:srgbClr val="F6E0B9"/>
                      </a:solidFill>
                      <a:prstDash val="solid"/>
                      <a:round/>
                      <a:headEnd type="none" w="med" len="med"/>
                      <a:tailEnd type="none" w="med" len="med"/>
                    </a:lnB>
                    <a:solidFill>
                      <a:srgbClr val="FDFCEE"/>
                    </a:solidFill>
                  </a:tcPr>
                </a:tc>
                <a:tc>
                  <a:txBody>
                    <a:bodyPr anchor="t" rtlCol="false"/>
                    <a:lstStyle/>
                    <a:p>
                      <a:pPr algn="l">
                        <a:lnSpc>
                          <a:spcPts val="1679"/>
                        </a:lnSpc>
                        <a:defRPr/>
                      </a:pPr>
                      <a:endParaRPr lang="en-US" sz="1100"/>
                    </a:p>
                  </a:txBody>
                  <a:tcPr marL="95250" marR="95250" marT="95250" marB="95250" anchor="ctr">
                    <a:lnL cmpd="sng" algn="ctr" cap="flat" w="19050">
                      <a:solidFill>
                        <a:srgbClr val="F6E0B9"/>
                      </a:solidFill>
                      <a:prstDash val="solid"/>
                      <a:round/>
                      <a:headEnd type="none" w="med" len="med"/>
                      <a:tailEnd type="none" w="med" len="med"/>
                    </a:lnL>
                    <a:lnR cmpd="sng" algn="ctr" cap="flat" w="19050">
                      <a:solidFill>
                        <a:srgbClr val="F6E0B9"/>
                      </a:solidFill>
                      <a:prstDash val="solid"/>
                      <a:round/>
                      <a:headEnd type="none" w="med" len="med"/>
                      <a:tailEnd type="none" w="med" len="med"/>
                    </a:lnR>
                    <a:lnT cmpd="sng" algn="ctr" cap="flat" w="19050">
                      <a:solidFill>
                        <a:srgbClr val="F6E0B9"/>
                      </a:solidFill>
                      <a:prstDash val="solid"/>
                      <a:round/>
                      <a:headEnd type="none" w="med" len="med"/>
                      <a:tailEnd type="none" w="med" len="med"/>
                    </a:lnT>
                    <a:lnB cmpd="sng" algn="ctr" cap="flat" w="19050">
                      <a:solidFill>
                        <a:srgbClr val="F6E0B9"/>
                      </a:solidFill>
                      <a:prstDash val="solid"/>
                      <a:round/>
                      <a:headEnd type="none" w="med" len="med"/>
                      <a:tailEnd type="none" w="med" len="med"/>
                    </a:lnB>
                    <a:solidFill>
                      <a:srgbClr val="FFFFFF"/>
                    </a:solidFill>
                  </a:tcPr>
                </a:tc>
              </a:tr>
              <a:tr h="2969724">
                <a:tc>
                  <a:txBody>
                    <a:bodyPr anchor="t" rtlCol="false"/>
                    <a:lstStyle/>
                    <a:p>
                      <a:pPr algn="ctr">
                        <a:lnSpc>
                          <a:spcPts val="4900"/>
                        </a:lnSpc>
                        <a:defRPr/>
                      </a:pPr>
                      <a:r>
                        <a:rPr lang="en-US" sz="3500" b="true">
                          <a:solidFill>
                            <a:srgbClr val="802407"/>
                          </a:solidFill>
                          <a:latin typeface="Roboto Condensed Bold"/>
                          <a:ea typeface="Roboto Condensed Bold"/>
                          <a:cs typeface="Roboto Condensed Bold"/>
                          <a:sym typeface="Roboto Condensed Bold"/>
                        </a:rPr>
                        <a:t>Ý nghĩa vở kịch / Thông điệp</a:t>
                      </a:r>
                      <a:endParaRPr lang="en-US" sz="1100"/>
                    </a:p>
                  </a:txBody>
                  <a:tcPr marL="95250" marR="95250" marT="95250" marB="95250" anchor="ctr">
                    <a:lnL cmpd="sng" algn="ctr" cap="flat" w="19050">
                      <a:solidFill>
                        <a:srgbClr val="F6E0B9"/>
                      </a:solidFill>
                      <a:prstDash val="solid"/>
                      <a:round/>
                      <a:headEnd type="none" w="med" len="med"/>
                      <a:tailEnd type="none" w="med" len="med"/>
                    </a:lnL>
                    <a:lnR cmpd="sng" algn="ctr" cap="flat" w="19050">
                      <a:solidFill>
                        <a:srgbClr val="F6E0B9"/>
                      </a:solidFill>
                      <a:prstDash val="solid"/>
                      <a:round/>
                      <a:headEnd type="none" w="med" len="med"/>
                      <a:tailEnd type="none" w="med" len="med"/>
                    </a:lnR>
                    <a:lnT cmpd="sng" algn="ctr" cap="flat" w="19050">
                      <a:solidFill>
                        <a:srgbClr val="F6E0B9"/>
                      </a:solidFill>
                      <a:prstDash val="solid"/>
                      <a:round/>
                      <a:headEnd type="none" w="med" len="med"/>
                      <a:tailEnd type="none" w="med" len="med"/>
                    </a:lnT>
                    <a:lnB cmpd="sng" algn="ctr" cap="flat" w="19050">
                      <a:solidFill>
                        <a:srgbClr val="F6E0B9"/>
                      </a:solidFill>
                      <a:prstDash val="solid"/>
                      <a:round/>
                      <a:headEnd type="none" w="med" len="med"/>
                      <a:tailEnd type="none" w="med" len="med"/>
                    </a:lnB>
                    <a:solidFill>
                      <a:srgbClr val="FDFCEE"/>
                    </a:solidFill>
                  </a:tcPr>
                </a:tc>
                <a:tc>
                  <a:txBody>
                    <a:bodyPr anchor="t" rtlCol="false"/>
                    <a:lstStyle/>
                    <a:p>
                      <a:pPr algn="l">
                        <a:lnSpc>
                          <a:spcPts val="1679"/>
                        </a:lnSpc>
                        <a:defRPr/>
                      </a:pPr>
                      <a:endParaRPr lang="en-US" sz="1100"/>
                    </a:p>
                  </a:txBody>
                  <a:tcPr marL="95250" marR="95250" marT="95250" marB="95250" anchor="ctr">
                    <a:lnL cmpd="sng" algn="ctr" cap="flat" w="19050">
                      <a:solidFill>
                        <a:srgbClr val="F6E0B9"/>
                      </a:solidFill>
                      <a:prstDash val="solid"/>
                      <a:round/>
                      <a:headEnd type="none" w="med" len="med"/>
                      <a:tailEnd type="none" w="med" len="med"/>
                    </a:lnL>
                    <a:lnR cmpd="sng" algn="ctr" cap="flat" w="19050">
                      <a:solidFill>
                        <a:srgbClr val="F6E0B9"/>
                      </a:solidFill>
                      <a:prstDash val="solid"/>
                      <a:round/>
                      <a:headEnd type="none" w="med" len="med"/>
                      <a:tailEnd type="none" w="med" len="med"/>
                    </a:lnR>
                    <a:lnT cmpd="sng" algn="ctr" cap="flat" w="19050">
                      <a:solidFill>
                        <a:srgbClr val="F6E0B9"/>
                      </a:solidFill>
                      <a:prstDash val="solid"/>
                      <a:round/>
                      <a:headEnd type="none" w="med" len="med"/>
                      <a:tailEnd type="none" w="med" len="med"/>
                    </a:lnT>
                    <a:lnB cmpd="sng" algn="ctr" cap="flat" w="19050">
                      <a:solidFill>
                        <a:srgbClr val="F6E0B9"/>
                      </a:solidFill>
                      <a:prstDash val="solid"/>
                      <a:round/>
                      <a:headEnd type="none" w="med" len="med"/>
                      <a:tailEnd type="none" w="med" len="med"/>
                    </a:lnB>
                    <a:solidFill>
                      <a:srgbClr val="FFFFFF"/>
                    </a:solidFill>
                  </a:tcPr>
                </a:tc>
              </a:tr>
            </a:tbl>
          </a:graphicData>
        </a:graphic>
      </p:graphicFrame>
      <p:sp>
        <p:nvSpPr>
          <p:cNvPr name="TextBox 8" id="8"/>
          <p:cNvSpPr txBox="true"/>
          <p:nvPr/>
        </p:nvSpPr>
        <p:spPr>
          <a:xfrm rot="0">
            <a:off x="4615636" y="4284736"/>
            <a:ext cx="12350795" cy="701675"/>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Lời đối thoại, lời độc thoại</a:t>
            </a:r>
          </a:p>
        </p:txBody>
      </p:sp>
      <p:sp>
        <p:nvSpPr>
          <p:cNvPr name="TextBox 9" id="9"/>
          <p:cNvSpPr txBox="true"/>
          <p:nvPr/>
        </p:nvSpPr>
        <p:spPr>
          <a:xfrm rot="0">
            <a:off x="4615636" y="6064512"/>
            <a:ext cx="12350795" cy="1235075"/>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Làm nổi bật quan niệm sống trong sạch, mạnh mẽ; sống cho cao đẹp, có ý nghĩa… cần có trong mỗi con người.</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31371" y="0"/>
            <a:ext cx="9175371" cy="5143500"/>
            <a:chOff x="0" y="0"/>
            <a:chExt cx="12233828" cy="6858000"/>
          </a:xfrm>
        </p:grpSpPr>
        <p:sp>
          <p:nvSpPr>
            <p:cNvPr name="Freeform 3" id="3"/>
            <p:cNvSpPr/>
            <p:nvPr/>
          </p:nvSpPr>
          <p:spPr>
            <a:xfrm flipH="false" flipV="false" rot="0">
              <a:off x="0" y="0"/>
              <a:ext cx="12233783" cy="6858000"/>
            </a:xfrm>
            <a:custGeom>
              <a:avLst/>
              <a:gdLst/>
              <a:ahLst/>
              <a:cxnLst/>
              <a:rect r="r" b="b" t="t" l="l"/>
              <a:pathLst>
                <a:path h="6858000" w="12233783">
                  <a:moveTo>
                    <a:pt x="0" y="0"/>
                  </a:moveTo>
                  <a:lnTo>
                    <a:pt x="12233783" y="0"/>
                  </a:lnTo>
                  <a:lnTo>
                    <a:pt x="12233783" y="6858000"/>
                  </a:lnTo>
                  <a:lnTo>
                    <a:pt x="0" y="6858000"/>
                  </a:lnTo>
                  <a:close/>
                </a:path>
              </a:pathLst>
            </a:custGeom>
            <a:solidFill>
              <a:srgbClr val="1F222B"/>
            </a:solidFill>
          </p:spPr>
        </p:sp>
      </p:grpSp>
      <p:sp>
        <p:nvSpPr>
          <p:cNvPr name="Freeform 4" id="4"/>
          <p:cNvSpPr/>
          <p:nvPr/>
        </p:nvSpPr>
        <p:spPr>
          <a:xfrm flipH="false" flipV="false" rot="0">
            <a:off x="-204864" y="-175052"/>
            <a:ext cx="2016774" cy="10637104"/>
          </a:xfrm>
          <a:custGeom>
            <a:avLst/>
            <a:gdLst/>
            <a:ahLst/>
            <a:cxnLst/>
            <a:rect r="r" b="b" t="t" l="l"/>
            <a:pathLst>
              <a:path h="10637104" w="201677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l="-309569" t="0" r="-309569" b="0"/>
            </a:stretch>
          </a:blipFill>
        </p:spPr>
      </p:sp>
      <p:grpSp>
        <p:nvGrpSpPr>
          <p:cNvPr name="Group 5" id="5"/>
          <p:cNvGrpSpPr/>
          <p:nvPr/>
        </p:nvGrpSpPr>
        <p:grpSpPr>
          <a:xfrm rot="0">
            <a:off x="9144000" y="5143500"/>
            <a:ext cx="9175371" cy="5143500"/>
            <a:chOff x="0" y="0"/>
            <a:chExt cx="12233828" cy="6858000"/>
          </a:xfrm>
        </p:grpSpPr>
        <p:sp>
          <p:nvSpPr>
            <p:cNvPr name="Freeform 6" id="6"/>
            <p:cNvSpPr/>
            <p:nvPr/>
          </p:nvSpPr>
          <p:spPr>
            <a:xfrm flipH="false" flipV="false" rot="0">
              <a:off x="0" y="0"/>
              <a:ext cx="12233783" cy="6858000"/>
            </a:xfrm>
            <a:custGeom>
              <a:avLst/>
              <a:gdLst/>
              <a:ahLst/>
              <a:cxnLst/>
              <a:rect r="r" b="b" t="t" l="l"/>
              <a:pathLst>
                <a:path h="6858000" w="12233783">
                  <a:moveTo>
                    <a:pt x="0" y="0"/>
                  </a:moveTo>
                  <a:lnTo>
                    <a:pt x="12233783" y="0"/>
                  </a:lnTo>
                  <a:lnTo>
                    <a:pt x="12233783" y="6858000"/>
                  </a:lnTo>
                  <a:lnTo>
                    <a:pt x="0" y="6858000"/>
                  </a:lnTo>
                  <a:close/>
                </a:path>
              </a:pathLst>
            </a:custGeom>
            <a:solidFill>
              <a:srgbClr val="1F222B"/>
            </a:solidFill>
          </p:spPr>
        </p:sp>
      </p:grpSp>
      <p:sp>
        <p:nvSpPr>
          <p:cNvPr name="Freeform 7" id="7"/>
          <p:cNvSpPr/>
          <p:nvPr/>
        </p:nvSpPr>
        <p:spPr>
          <a:xfrm flipH="true" flipV="false" rot="0">
            <a:off x="16468628" y="-175052"/>
            <a:ext cx="2016774" cy="10637104"/>
          </a:xfrm>
          <a:custGeom>
            <a:avLst/>
            <a:gdLst/>
            <a:ahLst/>
            <a:cxnLst/>
            <a:rect r="r" b="b" t="t" l="l"/>
            <a:pathLst>
              <a:path h="10637104" w="2016774">
                <a:moveTo>
                  <a:pt x="2016774" y="0"/>
                </a:moveTo>
                <a:lnTo>
                  <a:pt x="0" y="0"/>
                </a:lnTo>
                <a:lnTo>
                  <a:pt x="0" y="10637104"/>
                </a:lnTo>
                <a:lnTo>
                  <a:pt x="2016774" y="10637104"/>
                </a:lnTo>
                <a:lnTo>
                  <a:pt x="2016774" y="0"/>
                </a:lnTo>
                <a:close/>
              </a:path>
            </a:pathLst>
          </a:custGeom>
          <a:blipFill>
            <a:blip r:embed="rId2">
              <a:extLst>
                <a:ext uri="{96DAC541-7B7A-43D3-8B79-37D633B846F1}">
                  <asvg:svgBlip xmlns:asvg="http://schemas.microsoft.com/office/drawing/2016/SVG/main" r:embed="rId3"/>
                </a:ext>
              </a:extLst>
            </a:blip>
            <a:stretch>
              <a:fillRect l="-309569" t="0" r="-309569" b="0"/>
            </a:stretch>
          </a:blipFill>
        </p:spPr>
      </p:sp>
      <p:sp>
        <p:nvSpPr>
          <p:cNvPr name="Freeform 8" id="8"/>
          <p:cNvSpPr/>
          <p:nvPr/>
        </p:nvSpPr>
        <p:spPr>
          <a:xfrm flipH="false" flipV="false" rot="-923143">
            <a:off x="11176586" y="771531"/>
            <a:ext cx="3404050" cy="3600437"/>
          </a:xfrm>
          <a:custGeom>
            <a:avLst/>
            <a:gdLst/>
            <a:ahLst/>
            <a:cxnLst/>
            <a:rect r="r" b="b" t="t" l="l"/>
            <a:pathLst>
              <a:path h="3600437" w="3404050">
                <a:moveTo>
                  <a:pt x="0" y="0"/>
                </a:moveTo>
                <a:lnTo>
                  <a:pt x="3404050" y="0"/>
                </a:lnTo>
                <a:lnTo>
                  <a:pt x="3404050" y="3600437"/>
                </a:lnTo>
                <a:lnTo>
                  <a:pt x="0" y="3600437"/>
                </a:lnTo>
                <a:lnTo>
                  <a:pt x="0" y="0"/>
                </a:lnTo>
                <a:close/>
              </a:path>
            </a:pathLst>
          </a:custGeom>
          <a:blipFill>
            <a:blip r:embed="rId4">
              <a:extLst>
                <a:ext uri="{96DAC541-7B7A-43D3-8B79-37D633B846F1}">
                  <asvg:svgBlip xmlns:asvg="http://schemas.microsoft.com/office/drawing/2016/SVG/main" r:embed="rId5"/>
                </a:ext>
              </a:extLst>
            </a:blip>
            <a:stretch>
              <a:fillRect l="0" t="-177" r="0" b="-177"/>
            </a:stretch>
          </a:blipFill>
        </p:spPr>
      </p:sp>
      <p:sp>
        <p:nvSpPr>
          <p:cNvPr name="Freeform 9" id="9"/>
          <p:cNvSpPr/>
          <p:nvPr/>
        </p:nvSpPr>
        <p:spPr>
          <a:xfrm flipH="false" flipV="false" rot="0">
            <a:off x="10338882" y="5795137"/>
            <a:ext cx="3980134" cy="4114800"/>
          </a:xfrm>
          <a:custGeom>
            <a:avLst/>
            <a:gdLst/>
            <a:ahLst/>
            <a:cxnLst/>
            <a:rect r="r" b="b" t="t" l="l"/>
            <a:pathLst>
              <a:path h="4114800" w="3980134">
                <a:moveTo>
                  <a:pt x="0" y="0"/>
                </a:moveTo>
                <a:lnTo>
                  <a:pt x="3980134" y="0"/>
                </a:lnTo>
                <a:lnTo>
                  <a:pt x="3980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161716" y="1889785"/>
            <a:ext cx="5493521" cy="681965"/>
          </a:xfrm>
          <a:prstGeom prst="rect">
            <a:avLst/>
          </a:prstGeom>
        </p:spPr>
        <p:txBody>
          <a:bodyPr anchor="t" rtlCol="false" tIns="0" lIns="0" bIns="0" rIns="0">
            <a:spAutoFit/>
          </a:bodyPr>
          <a:lstStyle/>
          <a:p>
            <a:pPr algn="ctr">
              <a:lnSpc>
                <a:spcPts val="5458"/>
              </a:lnSpc>
            </a:pPr>
            <a:r>
              <a:rPr lang="en-US" sz="3898">
                <a:solidFill>
                  <a:srgbClr val="FFFFFF"/>
                </a:solidFill>
                <a:latin typeface="#9Slide05 Aphrodite Pro"/>
                <a:ea typeface="#9Slide05 Aphrodite Pro"/>
                <a:cs typeface="#9Slide05 Aphrodite Pro"/>
                <a:sym typeface="#9Slide05 Aphrodite Pro"/>
              </a:rPr>
              <a:t>b. Phân tích nhân vật</a:t>
            </a:r>
          </a:p>
        </p:txBody>
      </p:sp>
      <p:sp>
        <p:nvSpPr>
          <p:cNvPr name="TextBox 11" id="11"/>
          <p:cNvSpPr txBox="true"/>
          <p:nvPr/>
        </p:nvSpPr>
        <p:spPr>
          <a:xfrm rot="0">
            <a:off x="1883148" y="895350"/>
            <a:ext cx="6828234" cy="736575"/>
          </a:xfrm>
          <a:prstGeom prst="rect">
            <a:avLst/>
          </a:prstGeom>
        </p:spPr>
        <p:txBody>
          <a:bodyPr anchor="t" rtlCol="false" tIns="0" lIns="0" bIns="0" rIns="0">
            <a:spAutoFit/>
          </a:bodyPr>
          <a:lstStyle/>
          <a:p>
            <a:pPr algn="ctr">
              <a:lnSpc>
                <a:spcPts val="5598"/>
              </a:lnSpc>
            </a:pPr>
            <a:r>
              <a:rPr lang="en-US" sz="3999">
                <a:solidFill>
                  <a:srgbClr val="FFFFFF"/>
                </a:solidFill>
                <a:latin typeface="Fraunces"/>
                <a:ea typeface="Fraunces"/>
                <a:cs typeface="Fraunces"/>
                <a:sym typeface="Fraunces"/>
              </a:rPr>
              <a:t>3.2. Tìm hiểu chi tiết văn bản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753314" y="498598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Freeform 4" id="4"/>
          <p:cNvSpPr/>
          <p:nvPr/>
        </p:nvSpPr>
        <p:spPr>
          <a:xfrm flipH="false" flipV="false" rot="0">
            <a:off x="2591048" y="1510128"/>
            <a:ext cx="14805719" cy="2561404"/>
          </a:xfrm>
          <a:custGeom>
            <a:avLst/>
            <a:gdLst/>
            <a:ahLst/>
            <a:cxnLst/>
            <a:rect r="r" b="b" t="t" l="l"/>
            <a:pathLst>
              <a:path h="2561404" w="14805719">
                <a:moveTo>
                  <a:pt x="0" y="0"/>
                </a:moveTo>
                <a:lnTo>
                  <a:pt x="14805719" y="0"/>
                </a:lnTo>
                <a:lnTo>
                  <a:pt x="14805719" y="2561404"/>
                </a:lnTo>
                <a:lnTo>
                  <a:pt x="0" y="25614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706619" y="462229"/>
            <a:ext cx="3086100" cy="3086100"/>
            <a:chOff x="0" y="0"/>
            <a:chExt cx="4114800" cy="4114800"/>
          </a:xfrm>
        </p:grpSpPr>
        <p:sp>
          <p:nvSpPr>
            <p:cNvPr name="Freeform 6" id="6"/>
            <p:cNvSpPr/>
            <p:nvPr/>
          </p:nvSpPr>
          <p:spPr>
            <a:xfrm flipH="false" flipV="false" rot="0">
              <a:off x="0" y="0"/>
              <a:ext cx="4114800" cy="4114800"/>
            </a:xfrm>
            <a:custGeom>
              <a:avLst/>
              <a:gdLst/>
              <a:ahLst/>
              <a:cxnLst/>
              <a:rect r="r" b="b" t="t" l="l"/>
              <a:pathLst>
                <a:path h="4114800" w="4114800">
                  <a:moveTo>
                    <a:pt x="2057400" y="0"/>
                  </a:moveTo>
                  <a:lnTo>
                    <a:pt x="2456815" y="566928"/>
                  </a:lnTo>
                  <a:lnTo>
                    <a:pt x="3086100" y="275590"/>
                  </a:lnTo>
                  <a:lnTo>
                    <a:pt x="3148457" y="966216"/>
                  </a:lnTo>
                  <a:lnTo>
                    <a:pt x="3839210" y="1028700"/>
                  </a:lnTo>
                  <a:lnTo>
                    <a:pt x="3547872" y="1657985"/>
                  </a:lnTo>
                  <a:lnTo>
                    <a:pt x="4114800" y="2057400"/>
                  </a:lnTo>
                  <a:lnTo>
                    <a:pt x="3547872" y="2456815"/>
                  </a:lnTo>
                  <a:lnTo>
                    <a:pt x="3839210" y="3086100"/>
                  </a:lnTo>
                  <a:lnTo>
                    <a:pt x="3148584" y="3148457"/>
                  </a:lnTo>
                  <a:lnTo>
                    <a:pt x="3086100" y="3839210"/>
                  </a:lnTo>
                  <a:lnTo>
                    <a:pt x="2456815" y="3547872"/>
                  </a:lnTo>
                  <a:lnTo>
                    <a:pt x="2057400" y="4114800"/>
                  </a:lnTo>
                  <a:lnTo>
                    <a:pt x="1657985" y="3547872"/>
                  </a:lnTo>
                  <a:lnTo>
                    <a:pt x="1028700" y="3839210"/>
                  </a:lnTo>
                  <a:lnTo>
                    <a:pt x="966343" y="3148584"/>
                  </a:lnTo>
                  <a:lnTo>
                    <a:pt x="275590" y="3086100"/>
                  </a:lnTo>
                  <a:lnTo>
                    <a:pt x="566928" y="2456815"/>
                  </a:lnTo>
                  <a:lnTo>
                    <a:pt x="0" y="2057400"/>
                  </a:lnTo>
                  <a:lnTo>
                    <a:pt x="566928" y="1657985"/>
                  </a:lnTo>
                  <a:lnTo>
                    <a:pt x="275590" y="1028700"/>
                  </a:lnTo>
                  <a:lnTo>
                    <a:pt x="966216" y="966343"/>
                  </a:lnTo>
                  <a:lnTo>
                    <a:pt x="1028700" y="275590"/>
                  </a:lnTo>
                  <a:lnTo>
                    <a:pt x="1657985" y="566928"/>
                  </a:lnTo>
                  <a:lnTo>
                    <a:pt x="2057400" y="0"/>
                  </a:lnTo>
                  <a:close/>
                </a:path>
              </a:pathLst>
            </a:custGeom>
            <a:solidFill>
              <a:srgbClr val="9C601D"/>
            </a:solidFill>
          </p:spPr>
        </p:sp>
      </p:grpSp>
      <p:grpSp>
        <p:nvGrpSpPr>
          <p:cNvPr name="Group 7" id="7"/>
          <p:cNvGrpSpPr/>
          <p:nvPr/>
        </p:nvGrpSpPr>
        <p:grpSpPr>
          <a:xfrm rot="422117">
            <a:off x="10579680" y="4422435"/>
            <a:ext cx="3780402" cy="5343325"/>
            <a:chOff x="0" y="0"/>
            <a:chExt cx="5040536" cy="7124433"/>
          </a:xfrm>
        </p:grpSpPr>
        <p:sp>
          <p:nvSpPr>
            <p:cNvPr name="Freeform 8" id="8"/>
            <p:cNvSpPr/>
            <p:nvPr/>
          </p:nvSpPr>
          <p:spPr>
            <a:xfrm flipH="false" flipV="false" rot="0">
              <a:off x="0" y="0"/>
              <a:ext cx="5040503" cy="7124446"/>
            </a:xfrm>
            <a:custGeom>
              <a:avLst/>
              <a:gdLst/>
              <a:ahLst/>
              <a:cxnLst/>
              <a:rect r="r" b="b" t="t" l="l"/>
              <a:pathLst>
                <a:path h="7124446" w="5040503">
                  <a:moveTo>
                    <a:pt x="0" y="0"/>
                  </a:moveTo>
                  <a:lnTo>
                    <a:pt x="5040503" y="0"/>
                  </a:lnTo>
                  <a:lnTo>
                    <a:pt x="5040503" y="7124446"/>
                  </a:lnTo>
                  <a:lnTo>
                    <a:pt x="0" y="7124446"/>
                  </a:lnTo>
                  <a:lnTo>
                    <a:pt x="0" y="0"/>
                  </a:lnTo>
                  <a:close/>
                </a:path>
              </a:pathLst>
            </a:custGeom>
            <a:blipFill>
              <a:blip r:embed="rId8"/>
              <a:stretch>
                <a:fillRect l="-2140" t="0" r="-2140" b="0"/>
              </a:stretch>
            </a:blipFill>
          </p:spPr>
        </p:sp>
      </p:grpSp>
      <p:grpSp>
        <p:nvGrpSpPr>
          <p:cNvPr name="Group 9" id="9"/>
          <p:cNvGrpSpPr/>
          <p:nvPr/>
        </p:nvGrpSpPr>
        <p:grpSpPr>
          <a:xfrm rot="460455">
            <a:off x="5676434" y="4434833"/>
            <a:ext cx="3702747" cy="5233565"/>
            <a:chOff x="0" y="0"/>
            <a:chExt cx="4936996" cy="6978087"/>
          </a:xfrm>
        </p:grpSpPr>
        <p:sp>
          <p:nvSpPr>
            <p:cNvPr name="Freeform 10" id="10"/>
            <p:cNvSpPr/>
            <p:nvPr/>
          </p:nvSpPr>
          <p:spPr>
            <a:xfrm flipH="false" flipV="false" rot="0">
              <a:off x="0" y="0"/>
              <a:ext cx="4936998" cy="6978142"/>
            </a:xfrm>
            <a:custGeom>
              <a:avLst/>
              <a:gdLst/>
              <a:ahLst/>
              <a:cxnLst/>
              <a:rect r="r" b="b" t="t" l="l"/>
              <a:pathLst>
                <a:path h="6978142" w="4936998">
                  <a:moveTo>
                    <a:pt x="0" y="0"/>
                  </a:moveTo>
                  <a:lnTo>
                    <a:pt x="4936998" y="0"/>
                  </a:lnTo>
                  <a:lnTo>
                    <a:pt x="4936998" y="6978142"/>
                  </a:lnTo>
                  <a:lnTo>
                    <a:pt x="0" y="6978142"/>
                  </a:lnTo>
                  <a:lnTo>
                    <a:pt x="0" y="0"/>
                  </a:lnTo>
                  <a:close/>
                </a:path>
              </a:pathLst>
            </a:custGeom>
            <a:blipFill>
              <a:blip r:embed="rId9"/>
              <a:stretch>
                <a:fillRect l="-733" t="0" r="-733" b="0"/>
              </a:stretch>
            </a:blipFill>
          </p:spPr>
        </p:sp>
      </p:grpSp>
      <p:grpSp>
        <p:nvGrpSpPr>
          <p:cNvPr name="Group 11" id="11"/>
          <p:cNvGrpSpPr/>
          <p:nvPr/>
        </p:nvGrpSpPr>
        <p:grpSpPr>
          <a:xfrm rot="0">
            <a:off x="2904433" y="6688820"/>
            <a:ext cx="3450923" cy="3045440"/>
            <a:chOff x="0" y="0"/>
            <a:chExt cx="4601231" cy="4060587"/>
          </a:xfrm>
        </p:grpSpPr>
        <p:sp>
          <p:nvSpPr>
            <p:cNvPr name="Freeform 12" id="12"/>
            <p:cNvSpPr/>
            <p:nvPr/>
          </p:nvSpPr>
          <p:spPr>
            <a:xfrm flipH="true" flipV="false" rot="0">
              <a:off x="0" y="0"/>
              <a:ext cx="4601210" cy="4060571"/>
            </a:xfrm>
            <a:custGeom>
              <a:avLst/>
              <a:gdLst/>
              <a:ahLst/>
              <a:cxnLst/>
              <a:rect r="r" b="b" t="t" l="l"/>
              <a:pathLst>
                <a:path h="4060571" w="4601210">
                  <a:moveTo>
                    <a:pt x="4601210" y="0"/>
                  </a:moveTo>
                  <a:lnTo>
                    <a:pt x="0" y="0"/>
                  </a:lnTo>
                  <a:lnTo>
                    <a:pt x="0" y="4060571"/>
                  </a:lnTo>
                  <a:lnTo>
                    <a:pt x="4601210" y="4060571"/>
                  </a:lnTo>
                  <a:lnTo>
                    <a:pt x="4601210" y="0"/>
                  </a:lnTo>
                  <a:close/>
                </a:path>
              </a:pathLst>
            </a:custGeom>
            <a:blipFill>
              <a:blip r:embed="rId10"/>
              <a:stretch>
                <a:fillRect l="-78" t="0" r="-78" b="0"/>
              </a:stretch>
            </a:blipFill>
          </p:spPr>
        </p:sp>
      </p:grpSp>
      <p:sp>
        <p:nvSpPr>
          <p:cNvPr name="TextBox 13" id="13"/>
          <p:cNvSpPr txBox="true"/>
          <p:nvPr/>
        </p:nvSpPr>
        <p:spPr>
          <a:xfrm rot="0">
            <a:off x="1239622" y="1308181"/>
            <a:ext cx="2020094" cy="1038200"/>
          </a:xfrm>
          <a:prstGeom prst="rect">
            <a:avLst/>
          </a:prstGeom>
        </p:spPr>
        <p:txBody>
          <a:bodyPr anchor="t" rtlCol="false" tIns="0" lIns="0" bIns="0" rIns="0">
            <a:spAutoFit/>
          </a:bodyPr>
          <a:lstStyle/>
          <a:p>
            <a:pPr algn="ctr">
              <a:lnSpc>
                <a:spcPts val="4198"/>
              </a:lnSpc>
            </a:pPr>
            <a:r>
              <a:rPr lang="en-US" sz="2999" b="true">
                <a:solidFill>
                  <a:srgbClr val="FFFFFF"/>
                </a:solidFill>
                <a:latin typeface="Roboto Condensed Bold"/>
                <a:ea typeface="Roboto Condensed Bold"/>
                <a:cs typeface="Roboto Condensed Bold"/>
                <a:sym typeface="Roboto Condensed Bold"/>
              </a:rPr>
              <a:t>Hoạt động nhóm</a:t>
            </a:r>
          </a:p>
        </p:txBody>
      </p:sp>
      <p:sp>
        <p:nvSpPr>
          <p:cNvPr name="TextBox 14" id="14"/>
          <p:cNvSpPr txBox="true"/>
          <p:nvPr/>
        </p:nvSpPr>
        <p:spPr>
          <a:xfrm rot="0">
            <a:off x="4351101" y="205054"/>
            <a:ext cx="10980679" cy="1028700"/>
          </a:xfrm>
          <a:prstGeom prst="rect">
            <a:avLst/>
          </a:prstGeom>
        </p:spPr>
        <p:txBody>
          <a:bodyPr anchor="t" rtlCol="false" tIns="0" lIns="0" bIns="0" rIns="0">
            <a:spAutoFit/>
          </a:bodyPr>
          <a:lstStyle/>
          <a:p>
            <a:pPr algn="ctr">
              <a:lnSpc>
                <a:spcPts val="8400"/>
              </a:lnSpc>
            </a:pPr>
            <a:r>
              <a:rPr lang="en-US" sz="6000" b="true">
                <a:solidFill>
                  <a:srgbClr val="FFFFFF"/>
                </a:solidFill>
                <a:latin typeface="Fraunces Bold"/>
                <a:ea typeface="Fraunces Bold"/>
                <a:cs typeface="Fraunces Bold"/>
                <a:sym typeface="Fraunces Bold"/>
              </a:rPr>
              <a:t>3. KHÁM PHÁ VĂN BẢN</a:t>
            </a:r>
          </a:p>
        </p:txBody>
      </p:sp>
      <p:sp>
        <p:nvSpPr>
          <p:cNvPr name="TextBox 15" id="15"/>
          <p:cNvSpPr txBox="true"/>
          <p:nvPr/>
        </p:nvSpPr>
        <p:spPr>
          <a:xfrm rot="0">
            <a:off x="3135440" y="1666226"/>
            <a:ext cx="13716935" cy="2390140"/>
          </a:xfrm>
          <a:prstGeom prst="rect">
            <a:avLst/>
          </a:prstGeom>
        </p:spPr>
        <p:txBody>
          <a:bodyPr anchor="t" rtlCol="false" tIns="0" lIns="0" bIns="0" rIns="0">
            <a:spAutoFit/>
          </a:bodyPr>
          <a:lstStyle/>
          <a:p>
            <a:pPr algn="ctr">
              <a:lnSpc>
                <a:spcPts val="4759"/>
              </a:lnSpc>
            </a:pPr>
            <a:r>
              <a:rPr lang="en-US" sz="3400" b="true">
                <a:solidFill>
                  <a:srgbClr val="000000"/>
                </a:solidFill>
                <a:latin typeface="Roboto Condensed Bold"/>
                <a:ea typeface="Roboto Condensed Bold"/>
                <a:cs typeface="Roboto Condensed Bold"/>
                <a:sym typeface="Roboto Condensed Bold"/>
              </a:rPr>
              <a:t>NHÓM KHÁN GIẢ: </a:t>
            </a:r>
          </a:p>
          <a:p>
            <a:pPr algn="just" marL="777240" indent="-259080" lvl="2">
              <a:lnSpc>
                <a:spcPts val="4759"/>
              </a:lnSpc>
              <a:buFont typeface="Arial"/>
              <a:buChar char="⚬"/>
            </a:pPr>
            <a:r>
              <a:rPr lang="en-US" sz="3400">
                <a:solidFill>
                  <a:srgbClr val="000000"/>
                </a:solidFill>
                <a:latin typeface="Roboto Condensed"/>
                <a:ea typeface="Roboto Condensed"/>
                <a:cs typeface="Roboto Condensed"/>
                <a:sym typeface="Roboto Condensed"/>
              </a:rPr>
              <a:t>Đọc kĩ trích đoạn </a:t>
            </a:r>
            <a:r>
              <a:rPr lang="en-US" sz="3400" i="true">
                <a:solidFill>
                  <a:srgbClr val="000000"/>
                </a:solidFill>
                <a:latin typeface="Roboto Condensed Italics"/>
                <a:ea typeface="Roboto Condensed Italics"/>
                <a:cs typeface="Roboto Condensed Italics"/>
                <a:sym typeface="Roboto Condensed Italics"/>
              </a:rPr>
              <a:t>Sống, hay không sống</a:t>
            </a:r>
            <a:r>
              <a:rPr lang="en-US" sz="3400">
                <a:solidFill>
                  <a:srgbClr val="000000"/>
                </a:solidFill>
                <a:latin typeface="Roboto Condensed"/>
                <a:ea typeface="Roboto Condensed"/>
                <a:cs typeface="Roboto Condensed"/>
                <a:sym typeface="Roboto Condensed"/>
              </a:rPr>
              <a:t>? của vở kịch và xác định hai tuyến nhân vật đối lập trong đoạn trích. Nhận xét đặc điểm tính cách của hai tuyến nhân vật theo gợi dẫn (PHT số 3).</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60782" y="3762333"/>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1175788" y="2279878"/>
            <a:ext cx="12908136" cy="6225330"/>
          </a:xfrm>
          <a:custGeom>
            <a:avLst/>
            <a:gdLst/>
            <a:ahLst/>
            <a:cxnLst/>
            <a:rect r="r" b="b" t="t" l="l"/>
            <a:pathLst>
              <a:path h="6225330" w="12908136">
                <a:moveTo>
                  <a:pt x="0" y="0"/>
                </a:moveTo>
                <a:lnTo>
                  <a:pt x="12908136" y="0"/>
                </a:lnTo>
                <a:lnTo>
                  <a:pt x="12908136" y="6225330"/>
                </a:lnTo>
                <a:lnTo>
                  <a:pt x="0" y="62253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2445240">
            <a:off x="-6630727" y="-215754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l="0" t="-66" r="0" b="-66"/>
            </a:stretch>
          </a:blipFill>
        </p:spPr>
      </p:sp>
      <p:sp>
        <p:nvSpPr>
          <p:cNvPr name="TextBox 5" id="5"/>
          <p:cNvSpPr txBox="true"/>
          <p:nvPr/>
        </p:nvSpPr>
        <p:spPr>
          <a:xfrm rot="0">
            <a:off x="2908492" y="228172"/>
            <a:ext cx="8023448" cy="899845"/>
          </a:xfrm>
          <a:prstGeom prst="rect">
            <a:avLst/>
          </a:prstGeom>
        </p:spPr>
        <p:txBody>
          <a:bodyPr anchor="t" rtlCol="false" tIns="0" lIns="0" bIns="0" rIns="0">
            <a:spAutoFit/>
          </a:bodyPr>
          <a:lstStyle/>
          <a:p>
            <a:pPr algn="ctr">
              <a:lnSpc>
                <a:spcPts val="6578"/>
              </a:lnSpc>
            </a:pPr>
            <a:r>
              <a:rPr lang="en-US" sz="4699">
                <a:solidFill>
                  <a:srgbClr val="F1EBE0"/>
                </a:solidFill>
                <a:latin typeface="Fraunces"/>
                <a:ea typeface="Fraunces"/>
                <a:cs typeface="Fraunces"/>
                <a:sym typeface="Fraunces"/>
              </a:rPr>
              <a:t>3.2. Tìm hiểu chi tiết văn bản</a:t>
            </a:r>
          </a:p>
        </p:txBody>
      </p:sp>
      <p:sp>
        <p:nvSpPr>
          <p:cNvPr name="TextBox 6" id="6"/>
          <p:cNvSpPr txBox="true"/>
          <p:nvPr/>
        </p:nvSpPr>
        <p:spPr>
          <a:xfrm rot="0">
            <a:off x="2652605" y="1089917"/>
            <a:ext cx="5933535" cy="734035"/>
          </a:xfrm>
          <a:prstGeom prst="rect">
            <a:avLst/>
          </a:prstGeom>
        </p:spPr>
        <p:txBody>
          <a:bodyPr anchor="t" rtlCol="false" tIns="0" lIns="0" bIns="0" rIns="0">
            <a:spAutoFit/>
          </a:bodyPr>
          <a:lstStyle/>
          <a:p>
            <a:pPr algn="ctr">
              <a:lnSpc>
                <a:spcPts val="5739"/>
              </a:lnSpc>
            </a:pPr>
            <a:r>
              <a:rPr lang="en-US" sz="4099">
                <a:solidFill>
                  <a:srgbClr val="F1EBE0"/>
                </a:solidFill>
                <a:latin typeface="#9Slide05 Aphrodite Pro"/>
                <a:ea typeface="#9Slide05 Aphrodite Pro"/>
                <a:cs typeface="#9Slide05 Aphrodite Pro"/>
                <a:sym typeface="#9Slide05 Aphrodite Pro"/>
              </a:rPr>
              <a:t>b. Phân tích nhân vật</a:t>
            </a:r>
          </a:p>
        </p:txBody>
      </p:sp>
      <p:sp>
        <p:nvSpPr>
          <p:cNvPr name="Freeform 7" id="7"/>
          <p:cNvSpPr/>
          <p:nvPr/>
        </p:nvSpPr>
        <p:spPr>
          <a:xfrm flipH="true" flipV="false" rot="0">
            <a:off x="14228421" y="2657095"/>
            <a:ext cx="3880781" cy="8305174"/>
          </a:xfrm>
          <a:custGeom>
            <a:avLst/>
            <a:gdLst/>
            <a:ahLst/>
            <a:cxnLst/>
            <a:rect r="r" b="b" t="t" l="l"/>
            <a:pathLst>
              <a:path h="8305174" w="3880781">
                <a:moveTo>
                  <a:pt x="3880781" y="0"/>
                </a:moveTo>
                <a:lnTo>
                  <a:pt x="0" y="0"/>
                </a:lnTo>
                <a:lnTo>
                  <a:pt x="0" y="8305174"/>
                </a:lnTo>
                <a:lnTo>
                  <a:pt x="3880781" y="8305174"/>
                </a:lnTo>
                <a:lnTo>
                  <a:pt x="3880781" y="0"/>
                </a:lnTo>
                <a:close/>
              </a:path>
            </a:pathLst>
          </a:custGeom>
          <a:blipFill>
            <a:blip r:embed="rId8">
              <a:extLst>
                <a:ext uri="{96DAC541-7B7A-43D3-8B79-37D633B846F1}">
                  <asvg:svgBlip xmlns:asvg="http://schemas.microsoft.com/office/drawing/2016/SVG/main" r:embed="rId9"/>
                </a:ext>
              </a:extLst>
            </a:blip>
            <a:stretch>
              <a:fillRect l="-188" t="0" r="-188" b="0"/>
            </a:stretch>
          </a:blipFill>
        </p:spPr>
      </p:sp>
      <p:sp>
        <p:nvSpPr>
          <p:cNvPr name="TextBox 8" id="8"/>
          <p:cNvSpPr txBox="true"/>
          <p:nvPr/>
        </p:nvSpPr>
        <p:spPr>
          <a:xfrm rot="0">
            <a:off x="1830050" y="2900168"/>
            <a:ext cx="11599612" cy="4908550"/>
          </a:xfrm>
          <a:prstGeom prst="rect">
            <a:avLst/>
          </a:prstGeom>
        </p:spPr>
        <p:txBody>
          <a:bodyPr anchor="t" rtlCol="false" tIns="0" lIns="0" bIns="0" rIns="0">
            <a:spAutoFit/>
          </a:bodyPr>
          <a:lstStyle/>
          <a:p>
            <a:pPr algn="just" marL="863598" indent="-431799" lvl="1">
              <a:lnSpc>
                <a:spcPts val="5599"/>
              </a:lnSpc>
              <a:buFont typeface="Arial"/>
              <a:buChar char="•"/>
            </a:pPr>
            <a:r>
              <a:rPr lang="en-US" sz="3999">
                <a:solidFill>
                  <a:srgbClr val="000000"/>
                </a:solidFill>
                <a:latin typeface="Roboto Condensed"/>
                <a:ea typeface="Roboto Condensed"/>
                <a:cs typeface="Roboto Condensed"/>
                <a:sym typeface="Roboto Condensed"/>
              </a:rPr>
              <a:t>Hai tuyến nhân vật:</a:t>
            </a:r>
          </a:p>
          <a:p>
            <a:pPr algn="just">
              <a:lnSpc>
                <a:spcPts val="5599"/>
              </a:lnSpc>
            </a:pPr>
            <a:r>
              <a:rPr lang="en-US" sz="3999">
                <a:solidFill>
                  <a:srgbClr val="000000"/>
                </a:solidFill>
                <a:latin typeface="Roboto Condensed"/>
                <a:ea typeface="Roboto Condensed"/>
                <a:cs typeface="Roboto Condensed"/>
                <a:sym typeface="Roboto Condensed"/>
              </a:rPr>
              <a:t>     + Tuyến nhân vật chính diện: Ham-lét</a:t>
            </a:r>
          </a:p>
          <a:p>
            <a:pPr algn="just">
              <a:lnSpc>
                <a:spcPts val="5599"/>
              </a:lnSpc>
            </a:pPr>
            <a:r>
              <a:rPr lang="en-US" sz="3999">
                <a:solidFill>
                  <a:srgbClr val="000000"/>
                </a:solidFill>
                <a:latin typeface="Roboto Condensed"/>
                <a:ea typeface="Roboto Condensed"/>
                <a:cs typeface="Roboto Condensed"/>
                <a:sym typeface="Roboto Condensed"/>
              </a:rPr>
              <a:t>     </a:t>
            </a:r>
            <a:r>
              <a:rPr lang="en-US" sz="3999">
                <a:solidFill>
                  <a:srgbClr val="000000"/>
                </a:solidFill>
                <a:latin typeface="Roboto Condensed"/>
                <a:ea typeface="Roboto Condensed"/>
                <a:cs typeface="Roboto Condensed"/>
                <a:sym typeface="Roboto Condensed"/>
              </a:rPr>
              <a:t>+ Tuyến nhân vật phản diện: nhà vua, hoàng hậu và Pô-lô-ni-út.</a:t>
            </a:r>
          </a:p>
          <a:p>
            <a:pPr algn="just" marL="863598" indent="-431799" lvl="1">
              <a:lnSpc>
                <a:spcPts val="5599"/>
              </a:lnSpc>
              <a:buFont typeface="Arial"/>
              <a:buChar char="•"/>
            </a:pPr>
            <a:r>
              <a:rPr lang="en-US" sz="3999">
                <a:solidFill>
                  <a:srgbClr val="000000"/>
                </a:solidFill>
                <a:latin typeface="Roboto Condensed"/>
                <a:ea typeface="Roboto Condensed"/>
                <a:cs typeface="Roboto Condensed"/>
                <a:sym typeface="Roboto Condensed"/>
              </a:rPr>
              <a:t>Hoàn cảnh: Ham-lét đang phải giả điên trước nhà vua và người yêu để che mắt kẻ thù và thực hiện nghĩa vụ trả thù của mình.</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60782" y="3762333"/>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956370" y="2283251"/>
            <a:ext cx="10343372" cy="5509603"/>
          </a:xfrm>
          <a:custGeom>
            <a:avLst/>
            <a:gdLst/>
            <a:ahLst/>
            <a:cxnLst/>
            <a:rect r="r" b="b" t="t" l="l"/>
            <a:pathLst>
              <a:path h="5509603" w="10343372">
                <a:moveTo>
                  <a:pt x="0" y="0"/>
                </a:moveTo>
                <a:lnTo>
                  <a:pt x="10343371" y="0"/>
                </a:lnTo>
                <a:lnTo>
                  <a:pt x="10343371" y="5509603"/>
                </a:lnTo>
                <a:lnTo>
                  <a:pt x="0" y="55096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2445240">
            <a:off x="-6630727" y="-215754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l="0" t="-66" r="0" b="-66"/>
            </a:stretch>
          </a:blipFill>
        </p:spPr>
      </p:sp>
      <p:grpSp>
        <p:nvGrpSpPr>
          <p:cNvPr name="Group 5" id="5"/>
          <p:cNvGrpSpPr/>
          <p:nvPr/>
        </p:nvGrpSpPr>
        <p:grpSpPr>
          <a:xfrm rot="-363832">
            <a:off x="-683404" y="7606500"/>
            <a:ext cx="4340648" cy="2219156"/>
            <a:chOff x="0" y="0"/>
            <a:chExt cx="5787531" cy="2958875"/>
          </a:xfrm>
        </p:grpSpPr>
        <p:sp>
          <p:nvSpPr>
            <p:cNvPr name="Freeform 6" id="6"/>
            <p:cNvSpPr/>
            <p:nvPr/>
          </p:nvSpPr>
          <p:spPr>
            <a:xfrm flipH="false" flipV="false" rot="0">
              <a:off x="0" y="0"/>
              <a:ext cx="5787517" cy="2958846"/>
            </a:xfrm>
            <a:custGeom>
              <a:avLst/>
              <a:gdLst/>
              <a:ahLst/>
              <a:cxnLst/>
              <a:rect r="r" b="b" t="t" l="l"/>
              <a:pathLst>
                <a:path h="2958846" w="5787517">
                  <a:moveTo>
                    <a:pt x="0" y="0"/>
                  </a:moveTo>
                  <a:lnTo>
                    <a:pt x="5787517" y="0"/>
                  </a:lnTo>
                  <a:lnTo>
                    <a:pt x="5787517" y="2958846"/>
                  </a:lnTo>
                  <a:lnTo>
                    <a:pt x="0" y="2958846"/>
                  </a:lnTo>
                  <a:lnTo>
                    <a:pt x="0" y="0"/>
                  </a:lnTo>
                  <a:close/>
                </a:path>
              </a:pathLst>
            </a:custGeom>
            <a:blipFill>
              <a:blip r:embed="rId8"/>
              <a:stretch>
                <a:fillRect l="-52" t="0" r="-52" b="0"/>
              </a:stretch>
            </a:blipFill>
          </p:spPr>
        </p:sp>
      </p:grpSp>
      <p:sp>
        <p:nvSpPr>
          <p:cNvPr name="Freeform 7" id="7"/>
          <p:cNvSpPr/>
          <p:nvPr/>
        </p:nvSpPr>
        <p:spPr>
          <a:xfrm flipH="false" flipV="false" rot="0">
            <a:off x="10043308" y="3746213"/>
            <a:ext cx="7595714" cy="6559935"/>
          </a:xfrm>
          <a:custGeom>
            <a:avLst/>
            <a:gdLst/>
            <a:ahLst/>
            <a:cxnLst/>
            <a:rect r="r" b="b" t="t" l="l"/>
            <a:pathLst>
              <a:path h="6559935" w="7595714">
                <a:moveTo>
                  <a:pt x="0" y="0"/>
                </a:moveTo>
                <a:lnTo>
                  <a:pt x="7595715" y="0"/>
                </a:lnTo>
                <a:lnTo>
                  <a:pt x="7595715" y="6559936"/>
                </a:lnTo>
                <a:lnTo>
                  <a:pt x="0" y="65599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701441" y="502965"/>
            <a:ext cx="7511231" cy="821740"/>
          </a:xfrm>
          <a:prstGeom prst="rect">
            <a:avLst/>
          </a:prstGeom>
        </p:spPr>
        <p:txBody>
          <a:bodyPr anchor="t" rtlCol="false" tIns="0" lIns="0" bIns="0" rIns="0">
            <a:spAutoFit/>
          </a:bodyPr>
          <a:lstStyle/>
          <a:p>
            <a:pPr algn="ctr">
              <a:lnSpc>
                <a:spcPts val="6159"/>
              </a:lnSpc>
            </a:pPr>
            <a:r>
              <a:rPr lang="en-US" sz="4399">
                <a:solidFill>
                  <a:srgbClr val="F1EBE0"/>
                </a:solidFill>
                <a:latin typeface="Fraunces"/>
                <a:ea typeface="Fraunces"/>
                <a:cs typeface="Fraunces"/>
                <a:sym typeface="Fraunces"/>
              </a:rPr>
              <a:t>3.2. Tìm hiểu chi tiết văn bản</a:t>
            </a:r>
          </a:p>
        </p:txBody>
      </p:sp>
      <p:sp>
        <p:nvSpPr>
          <p:cNvPr name="TextBox 9" id="9"/>
          <p:cNvSpPr txBox="true"/>
          <p:nvPr/>
        </p:nvSpPr>
        <p:spPr>
          <a:xfrm rot="0">
            <a:off x="2701441" y="1297121"/>
            <a:ext cx="5535748" cy="767055"/>
          </a:xfrm>
          <a:prstGeom prst="rect">
            <a:avLst/>
          </a:prstGeom>
        </p:spPr>
        <p:txBody>
          <a:bodyPr anchor="t" rtlCol="false" tIns="0" lIns="0" bIns="0" rIns="0">
            <a:spAutoFit/>
          </a:bodyPr>
          <a:lstStyle/>
          <a:p>
            <a:pPr algn="ctr">
              <a:lnSpc>
                <a:spcPts val="6019"/>
              </a:lnSpc>
            </a:pPr>
            <a:r>
              <a:rPr lang="en-US" sz="4299">
                <a:solidFill>
                  <a:srgbClr val="F1EBE0"/>
                </a:solidFill>
                <a:latin typeface="#9Slide05 Aphrodite Pro"/>
                <a:ea typeface="#9Slide05 Aphrodite Pro"/>
                <a:cs typeface="#9Slide05 Aphrodite Pro"/>
                <a:sym typeface="#9Slide05 Aphrodite Pro"/>
              </a:rPr>
              <a:t>b. Phân tích nhân vật</a:t>
            </a:r>
          </a:p>
        </p:txBody>
      </p:sp>
      <p:sp>
        <p:nvSpPr>
          <p:cNvPr name="TextBox 10" id="10"/>
          <p:cNvSpPr txBox="true"/>
          <p:nvPr/>
        </p:nvSpPr>
        <p:spPr>
          <a:xfrm rot="0">
            <a:off x="1486920" y="2571370"/>
            <a:ext cx="5395160" cy="721995"/>
          </a:xfrm>
          <a:prstGeom prst="rect">
            <a:avLst/>
          </a:prstGeom>
        </p:spPr>
        <p:txBody>
          <a:bodyPr anchor="t" rtlCol="false" tIns="0" lIns="0" bIns="0" rIns="0">
            <a:spAutoFit/>
          </a:bodyPr>
          <a:lstStyle/>
          <a:p>
            <a:pPr algn="ctr">
              <a:lnSpc>
                <a:spcPts val="5880"/>
              </a:lnSpc>
            </a:pPr>
            <a:r>
              <a:rPr lang="en-US" sz="4200" b="true">
                <a:solidFill>
                  <a:srgbClr val="000000"/>
                </a:solidFill>
                <a:latin typeface="Roboto Condensed Bold"/>
                <a:ea typeface="Roboto Condensed Bold"/>
                <a:cs typeface="Roboto Condensed Bold"/>
                <a:sym typeface="Roboto Condensed Bold"/>
              </a:rPr>
              <a:t>* Nhân vật Ham - lét</a:t>
            </a:r>
          </a:p>
        </p:txBody>
      </p:sp>
      <p:sp>
        <p:nvSpPr>
          <p:cNvPr name="TextBox 11" id="11"/>
          <p:cNvSpPr txBox="true"/>
          <p:nvPr/>
        </p:nvSpPr>
        <p:spPr>
          <a:xfrm rot="0">
            <a:off x="1486920" y="3471324"/>
            <a:ext cx="8931080" cy="3554857"/>
          </a:xfrm>
          <a:prstGeom prst="rect">
            <a:avLst/>
          </a:prstGeom>
        </p:spPr>
        <p:txBody>
          <a:bodyPr anchor="t" rtlCol="false" tIns="0" lIns="0" bIns="0" rIns="0">
            <a:spAutoFit/>
          </a:bodyPr>
          <a:lstStyle/>
          <a:p>
            <a:pPr algn="just" marL="873318" indent="-436659" lvl="1">
              <a:lnSpc>
                <a:spcPts val="5663"/>
              </a:lnSpc>
              <a:buFont typeface="Arial"/>
              <a:buChar char="•"/>
            </a:pPr>
            <a:r>
              <a:rPr lang="en-US" sz="4045">
                <a:solidFill>
                  <a:srgbClr val="000000"/>
                </a:solidFill>
                <a:latin typeface="Roboto Condensed"/>
                <a:ea typeface="Roboto Condensed"/>
                <a:cs typeface="Roboto Condensed"/>
                <a:sym typeface="Roboto Condensed"/>
              </a:rPr>
              <a:t>Lời độc thoại: thể hiện tâm trạng dằn vặt, đau khổ và đầy mâu thuẫn trong tâm hồn Ham -lét.</a:t>
            </a:r>
          </a:p>
          <a:p>
            <a:pPr algn="just" marL="873318" indent="-436659" lvl="1">
              <a:lnSpc>
                <a:spcPts val="5663"/>
              </a:lnSpc>
              <a:buFont typeface="Arial"/>
              <a:buChar char="•"/>
            </a:pPr>
            <a:r>
              <a:rPr lang="en-US" sz="4045">
                <a:solidFill>
                  <a:srgbClr val="000000"/>
                </a:solidFill>
                <a:latin typeface="Roboto Condensed"/>
                <a:ea typeface="Roboto Condensed"/>
                <a:cs typeface="Roboto Condensed"/>
                <a:sym typeface="Roboto Condensed"/>
              </a:rPr>
              <a:t>Theo mạch suy nghĩ của Ham-lét, lời độc thoại có thể chia làm ba phần:</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graphicFrame>
        <p:nvGraphicFramePr>
          <p:cNvPr name="Table 3" id="3"/>
          <p:cNvGraphicFramePr>
            <a:graphicFrameLocks noGrp="true"/>
          </p:cNvGraphicFramePr>
          <p:nvPr/>
        </p:nvGraphicFramePr>
        <p:xfrm>
          <a:off x="86400" y="362281"/>
          <a:ext cx="18115200" cy="9704911"/>
        </p:xfrm>
        <a:graphic>
          <a:graphicData uri="http://schemas.openxmlformats.org/drawingml/2006/table">
            <a:tbl>
              <a:tblPr/>
              <a:tblGrid>
                <a:gridCol w="8545070"/>
                <a:gridCol w="9570130"/>
              </a:tblGrid>
              <a:tr h="983873">
                <a:tc>
                  <a:txBody>
                    <a:bodyPr anchor="t" rtlCol="false"/>
                    <a:lstStyle/>
                    <a:p>
                      <a:pPr algn="ctr">
                        <a:lnSpc>
                          <a:spcPts val="3919"/>
                        </a:lnSpc>
                        <a:defRPr/>
                      </a:pPr>
                      <a:r>
                        <a:rPr lang="en-US" sz="3499" b="true">
                          <a:solidFill>
                            <a:srgbClr val="FFFFFF"/>
                          </a:solidFill>
                          <a:latin typeface="Roboto Condensed Bold"/>
                          <a:ea typeface="Roboto Condensed Bold"/>
                          <a:cs typeface="Roboto Condensed Bold"/>
                          <a:sym typeface="Roboto Condensed Bold"/>
                        </a:rPr>
                        <a:t>Lời độc thoại</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7F3155"/>
                    </a:solidFill>
                  </a:tcPr>
                </a:tc>
                <a:tc>
                  <a:txBody>
                    <a:bodyPr anchor="t" rtlCol="false"/>
                    <a:lstStyle/>
                    <a:p>
                      <a:pPr algn="ctr">
                        <a:lnSpc>
                          <a:spcPts val="3919"/>
                        </a:lnSpc>
                        <a:defRPr/>
                      </a:pPr>
                      <a:r>
                        <a:rPr lang="en-US" sz="3499" b="true">
                          <a:solidFill>
                            <a:srgbClr val="FFFFFF"/>
                          </a:solidFill>
                          <a:latin typeface="Roboto Condensed Bold"/>
                          <a:ea typeface="Roboto Condensed Bold"/>
                          <a:cs typeface="Roboto Condensed Bold"/>
                          <a:sym typeface="Roboto Condensed Bold"/>
                        </a:rPr>
                        <a:t>Nội dung</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7F3155"/>
                    </a:solidFill>
                  </a:tcPr>
                </a:tc>
              </a:tr>
              <a:tr h="2907012">
                <a:tc>
                  <a:txBody>
                    <a:bodyPr anchor="t" rtlCol="false"/>
                    <a:lstStyle/>
                    <a:p>
                      <a:pPr algn="just">
                        <a:lnSpc>
                          <a:spcPts val="3919"/>
                        </a:lnSpc>
                        <a:defRPr/>
                      </a:pPr>
                      <a:r>
                        <a:rPr lang="en-US" sz="3499">
                          <a:solidFill>
                            <a:srgbClr val="FFFFFF"/>
                          </a:solidFill>
                          <a:latin typeface="Roboto Condensed"/>
                          <a:ea typeface="Roboto Condensed"/>
                          <a:cs typeface="Roboto Condensed"/>
                          <a:sym typeface="Roboto Condensed"/>
                        </a:rPr>
                        <a:t> Sống, hay không sống – đó là vấn đề. Chịu đựng tất cả những viên đá, những mũi tên của số mệnh phũ phàng hay là cầm vũ khí vùng lên mà chống lại với sóng gió của biển khố, chống lại để mà diệt chúng đi, đằng nào cao quý hơn?</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966883"/>
                    </a:solidFill>
                  </a:tcPr>
                </a:tc>
                <a:tc>
                  <a:txBody>
                    <a:bodyPr anchor="t" rtlCol="false"/>
                    <a:lstStyle/>
                    <a:p>
                      <a:pPr algn="just">
                        <a:lnSpc>
                          <a:spcPts val="3919"/>
                        </a:lnSpc>
                        <a:defRPr/>
                      </a:pPr>
                      <a:r>
                        <a:rPr lang="en-US" sz="3499">
                          <a:solidFill>
                            <a:srgbClr val="FFFFFF"/>
                          </a:solidFill>
                          <a:latin typeface="Roboto Condensed"/>
                          <a:ea typeface="Roboto Condensed"/>
                          <a:cs typeface="Roboto Condensed"/>
                          <a:sym typeface="Roboto Condensed"/>
                        </a:rPr>
                        <a:t>Lời mở đầu của Ham-lét bằng một câu hỏi tu từ, đặt ra sự suy ngẫm về ý nghĩa của cuộc sống và cái chết.</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966883"/>
                    </a:solidFill>
                  </a:tcPr>
                </a:tc>
              </a:tr>
              <a:tr h="3404265">
                <a:tc>
                  <a:txBody>
                    <a:bodyPr anchor="t" rtlCol="false"/>
                    <a:lstStyle/>
                    <a:p>
                      <a:pPr algn="just">
                        <a:lnSpc>
                          <a:spcPts val="3919"/>
                        </a:lnSpc>
                        <a:defRPr/>
                      </a:pPr>
                      <a:r>
                        <a:rPr lang="en-US" sz="3499">
                          <a:solidFill>
                            <a:srgbClr val="FFFFFF"/>
                          </a:solidFill>
                          <a:latin typeface="Roboto Condensed"/>
                          <a:ea typeface="Roboto Condensed"/>
                          <a:cs typeface="Roboto Condensed"/>
                          <a:sym typeface="Roboto Condensed"/>
                        </a:rPr>
                        <a:t>Chết là ngủ. Không hơn…nỗi sợ làm cho tấm trí rối bời và bắt ta phải cam chịu mọi khổ nhục trên cõi thế này còn hơn là bay tới những nỗi khổ nhục khác mà ta chưa hề biết tới? </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966883"/>
                    </a:solidFill>
                  </a:tcPr>
                </a:tc>
                <a:tc>
                  <a:txBody>
                    <a:bodyPr anchor="t" rtlCol="false"/>
                    <a:lstStyle/>
                    <a:p>
                      <a:pPr algn="just">
                        <a:lnSpc>
                          <a:spcPts val="3919"/>
                        </a:lnSpc>
                        <a:defRPr/>
                      </a:pPr>
                      <a:r>
                        <a:rPr lang="en-US" sz="3499">
                          <a:solidFill>
                            <a:srgbClr val="FFFFFF"/>
                          </a:solidFill>
                          <a:latin typeface="Roboto Condensed"/>
                          <a:ea typeface="Roboto Condensed"/>
                          <a:cs typeface="Roboto Condensed"/>
                          <a:sym typeface="Roboto Condensed"/>
                        </a:rPr>
                        <a:t>Ham-lét định nghĩa khái niệm chết và chia sẻ những suy ngẫm sâu sắc về cuộc sống và ý nghĩa của nó. Ham-lét bày tỏ sự chán nản và mất niềm tin vào thế giới xung quanh, so sánh nó với một “nhà tù” và tuyên bố ràng không ai có thể thoát khỏi sự trống rỗng và khổ đau của cuộc sống.</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966883"/>
                    </a:solidFill>
                  </a:tcPr>
                </a:tc>
              </a:tr>
              <a:tr h="2409760">
                <a:tc>
                  <a:txBody>
                    <a:bodyPr anchor="t" rtlCol="false"/>
                    <a:lstStyle/>
                    <a:p>
                      <a:pPr algn="just">
                        <a:lnSpc>
                          <a:spcPts val="3919"/>
                        </a:lnSpc>
                        <a:defRPr/>
                      </a:pPr>
                      <a:r>
                        <a:rPr lang="en-US" sz="3499">
                          <a:solidFill>
                            <a:srgbClr val="FFFFFF"/>
                          </a:solidFill>
                          <a:latin typeface="Roboto Condensed"/>
                          <a:ea typeface="Roboto Condensed"/>
                          <a:cs typeface="Roboto Condensed"/>
                          <a:sym typeface="Roboto Condensed"/>
                        </a:rPr>
                        <a:t>Còn lại</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966883"/>
                    </a:solidFill>
                  </a:tcPr>
                </a:tc>
                <a:tc>
                  <a:txBody>
                    <a:bodyPr anchor="t" rtlCol="false"/>
                    <a:lstStyle/>
                    <a:p>
                      <a:pPr algn="just">
                        <a:lnSpc>
                          <a:spcPts val="3919"/>
                        </a:lnSpc>
                        <a:defRPr/>
                      </a:pPr>
                      <a:r>
                        <a:rPr lang="en-US" sz="3499">
                          <a:solidFill>
                            <a:srgbClr val="FFFFFF"/>
                          </a:solidFill>
                          <a:latin typeface="Roboto Condensed"/>
                          <a:ea typeface="Roboto Condensed"/>
                          <a:cs typeface="Roboto Condensed"/>
                          <a:sym typeface="Roboto Condensed"/>
                        </a:rPr>
                        <a:t>Lời kết thể hiện rõ tâm trạng đang giằng xé và cuộc đấu tranh kịch liệt của Ham-lét trong hoàn cảnh khó khăn của chính bản thân mình. Ham-lét bày tỏ sự bối rối và không biết phải làm gì.</a:t>
                      </a:r>
                      <a:endParaRPr lang="en-US" sz="1100"/>
                    </a:p>
                  </a:txBody>
                  <a:tcPr marL="95250" marR="95250" marT="95250" marB="95250" anchor="ct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966883"/>
                    </a:solidFill>
                  </a:tcPr>
                </a:tc>
              </a:tr>
            </a:tbl>
          </a:graphicData>
        </a:graphic>
      </p:graphicFrame>
      <p:sp>
        <p:nvSpPr>
          <p:cNvPr name="Freeform 4" id="4"/>
          <p:cNvSpPr/>
          <p:nvPr/>
        </p:nvSpPr>
        <p:spPr>
          <a:xfrm flipH="false" flipV="false" rot="0">
            <a:off x="5801019" y="153813"/>
            <a:ext cx="6352201" cy="930652"/>
          </a:xfrm>
          <a:custGeom>
            <a:avLst/>
            <a:gdLst/>
            <a:ahLst/>
            <a:cxnLst/>
            <a:rect r="r" b="b" t="t" l="l"/>
            <a:pathLst>
              <a:path h="930652" w="6352201">
                <a:moveTo>
                  <a:pt x="0" y="0"/>
                </a:moveTo>
                <a:lnTo>
                  <a:pt x="6352201" y="0"/>
                </a:lnTo>
                <a:lnTo>
                  <a:pt x="6352201" y="930652"/>
                </a:lnTo>
                <a:lnTo>
                  <a:pt x="0" y="930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906299" y="286081"/>
            <a:ext cx="6475402" cy="589915"/>
          </a:xfrm>
          <a:prstGeom prst="rect">
            <a:avLst/>
          </a:prstGeom>
        </p:spPr>
        <p:txBody>
          <a:bodyPr anchor="t" rtlCol="false" tIns="0" lIns="0" bIns="0" rIns="0">
            <a:spAutoFit/>
          </a:bodyPr>
          <a:lstStyle/>
          <a:p>
            <a:pPr algn="ctr">
              <a:lnSpc>
                <a:spcPts val="4759"/>
              </a:lnSpc>
            </a:pPr>
            <a:r>
              <a:rPr lang="en-US" sz="3400" b="true">
                <a:solidFill>
                  <a:srgbClr val="000000"/>
                </a:solidFill>
                <a:latin typeface="Roboto Condensed Bold"/>
                <a:ea typeface="Roboto Condensed Bold"/>
                <a:cs typeface="Roboto Condensed Bold"/>
                <a:sym typeface="Roboto Condensed Bold"/>
              </a:rPr>
              <a:t>NHÂN VẬT HAM - LÉT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5622538" y="327112"/>
            <a:ext cx="7042924" cy="1031849"/>
          </a:xfrm>
          <a:custGeom>
            <a:avLst/>
            <a:gdLst/>
            <a:ahLst/>
            <a:cxnLst/>
            <a:rect r="r" b="b" t="t" l="l"/>
            <a:pathLst>
              <a:path h="1031849" w="7042924">
                <a:moveTo>
                  <a:pt x="0" y="0"/>
                </a:moveTo>
                <a:lnTo>
                  <a:pt x="7042924" y="0"/>
                </a:lnTo>
                <a:lnTo>
                  <a:pt x="7042924" y="1031849"/>
                </a:lnTo>
                <a:lnTo>
                  <a:pt x="0" y="1031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539892">
            <a:off x="15797708" y="7770525"/>
            <a:ext cx="2479638" cy="2281267"/>
          </a:xfrm>
          <a:custGeom>
            <a:avLst/>
            <a:gdLst/>
            <a:ahLst/>
            <a:cxnLst/>
            <a:rect r="r" b="b" t="t" l="l"/>
            <a:pathLst>
              <a:path h="2281267" w="2479638">
                <a:moveTo>
                  <a:pt x="0" y="0"/>
                </a:moveTo>
                <a:lnTo>
                  <a:pt x="2479639" y="0"/>
                </a:lnTo>
                <a:lnTo>
                  <a:pt x="2479639" y="2281267"/>
                </a:lnTo>
                <a:lnTo>
                  <a:pt x="0" y="22812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1282356"/>
            <a:ext cx="5443887" cy="2844431"/>
          </a:xfrm>
          <a:custGeom>
            <a:avLst/>
            <a:gdLst/>
            <a:ahLst/>
            <a:cxnLst/>
            <a:rect r="r" b="b" t="t" l="l"/>
            <a:pathLst>
              <a:path h="2844431" w="5443887">
                <a:moveTo>
                  <a:pt x="0" y="0"/>
                </a:moveTo>
                <a:lnTo>
                  <a:pt x="5443887" y="0"/>
                </a:lnTo>
                <a:lnTo>
                  <a:pt x="5443887" y="2844431"/>
                </a:lnTo>
                <a:lnTo>
                  <a:pt x="0" y="2844431"/>
                </a:lnTo>
                <a:lnTo>
                  <a:pt x="0" y="0"/>
                </a:lnTo>
                <a:close/>
              </a:path>
            </a:pathLst>
          </a:custGeom>
          <a:blipFill>
            <a:blip r:embed="rId8"/>
            <a:stretch>
              <a:fillRect l="0" t="0" r="0" b="0"/>
            </a:stretch>
          </a:blipFill>
        </p:spPr>
      </p:sp>
      <p:grpSp>
        <p:nvGrpSpPr>
          <p:cNvPr name="Group 6" id="6"/>
          <p:cNvGrpSpPr/>
          <p:nvPr/>
        </p:nvGrpSpPr>
        <p:grpSpPr>
          <a:xfrm rot="0">
            <a:off x="6996908" y="1794785"/>
            <a:ext cx="10262392" cy="1964053"/>
            <a:chOff x="0" y="0"/>
            <a:chExt cx="2702852" cy="517281"/>
          </a:xfrm>
        </p:grpSpPr>
        <p:sp>
          <p:nvSpPr>
            <p:cNvPr name="Freeform 7" id="7"/>
            <p:cNvSpPr/>
            <p:nvPr/>
          </p:nvSpPr>
          <p:spPr>
            <a:xfrm flipH="false" flipV="false" rot="0">
              <a:off x="0" y="0"/>
              <a:ext cx="2702852" cy="517282"/>
            </a:xfrm>
            <a:custGeom>
              <a:avLst/>
              <a:gdLst/>
              <a:ahLst/>
              <a:cxnLst/>
              <a:rect r="r" b="b" t="t" l="l"/>
              <a:pathLst>
                <a:path h="517282" w="2702852">
                  <a:moveTo>
                    <a:pt x="38474" y="0"/>
                  </a:moveTo>
                  <a:lnTo>
                    <a:pt x="2664378" y="0"/>
                  </a:lnTo>
                  <a:cubicBezTo>
                    <a:pt x="2674582" y="0"/>
                    <a:pt x="2684368" y="4054"/>
                    <a:pt x="2691583" y="11269"/>
                  </a:cubicBezTo>
                  <a:cubicBezTo>
                    <a:pt x="2698799" y="18484"/>
                    <a:pt x="2702852" y="28270"/>
                    <a:pt x="2702852" y="38474"/>
                  </a:cubicBezTo>
                  <a:lnTo>
                    <a:pt x="2702852" y="478807"/>
                  </a:lnTo>
                  <a:cubicBezTo>
                    <a:pt x="2702852" y="500056"/>
                    <a:pt x="2685627" y="517282"/>
                    <a:pt x="2664378" y="517282"/>
                  </a:cubicBezTo>
                  <a:lnTo>
                    <a:pt x="38474" y="517282"/>
                  </a:lnTo>
                  <a:cubicBezTo>
                    <a:pt x="28270" y="517282"/>
                    <a:pt x="18484" y="513228"/>
                    <a:pt x="11269" y="506013"/>
                  </a:cubicBezTo>
                  <a:cubicBezTo>
                    <a:pt x="4054" y="498797"/>
                    <a:pt x="0" y="489011"/>
                    <a:pt x="0" y="478807"/>
                  </a:cubicBezTo>
                  <a:lnTo>
                    <a:pt x="0" y="38474"/>
                  </a:lnTo>
                  <a:cubicBezTo>
                    <a:pt x="0" y="28270"/>
                    <a:pt x="4054" y="18484"/>
                    <a:pt x="11269" y="11269"/>
                  </a:cubicBezTo>
                  <a:cubicBezTo>
                    <a:pt x="18484" y="4054"/>
                    <a:pt x="28270" y="0"/>
                    <a:pt x="38474" y="0"/>
                  </a:cubicBezTo>
                  <a:close/>
                </a:path>
              </a:pathLst>
            </a:custGeom>
            <a:solidFill>
              <a:srgbClr val="F0C6AC"/>
            </a:solidFill>
          </p:spPr>
        </p:sp>
        <p:sp>
          <p:nvSpPr>
            <p:cNvPr name="TextBox 8" id="8"/>
            <p:cNvSpPr txBox="true"/>
            <p:nvPr/>
          </p:nvSpPr>
          <p:spPr>
            <a:xfrm>
              <a:off x="0" y="-114300"/>
              <a:ext cx="2702852" cy="631581"/>
            </a:xfrm>
            <a:prstGeom prst="rect">
              <a:avLst/>
            </a:prstGeom>
          </p:spPr>
          <p:txBody>
            <a:bodyPr anchor="ctr" rtlCol="false" tIns="50800" lIns="50800" bIns="50800" rIns="50800"/>
            <a:lstStyle/>
            <a:p>
              <a:pPr algn="ctr">
                <a:lnSpc>
                  <a:spcPts val="6999"/>
                </a:lnSpc>
              </a:pPr>
              <a:r>
                <a:rPr lang="en-US" sz="4999">
                  <a:solidFill>
                    <a:srgbClr val="000000"/>
                  </a:solidFill>
                  <a:latin typeface="#9Slide05 VL Fadilla"/>
                  <a:ea typeface="#9Slide05 VL Fadilla"/>
                  <a:cs typeface="#9Slide05 VL Fadilla"/>
                  <a:sym typeface="#9Slide05 VL Fadilla"/>
                </a:rPr>
                <a:t>thể hiện tâm trạng đau khổ, day dứt trong tâm hồn Ham-lét. </a:t>
              </a:r>
            </a:p>
          </p:txBody>
        </p:sp>
      </p:grpSp>
      <p:grpSp>
        <p:nvGrpSpPr>
          <p:cNvPr name="Group 9" id="9"/>
          <p:cNvGrpSpPr/>
          <p:nvPr/>
        </p:nvGrpSpPr>
        <p:grpSpPr>
          <a:xfrm rot="0">
            <a:off x="6996908" y="4161473"/>
            <a:ext cx="10262392" cy="1964053"/>
            <a:chOff x="0" y="0"/>
            <a:chExt cx="2702852" cy="517281"/>
          </a:xfrm>
        </p:grpSpPr>
        <p:sp>
          <p:nvSpPr>
            <p:cNvPr name="Freeform 10" id="10"/>
            <p:cNvSpPr/>
            <p:nvPr/>
          </p:nvSpPr>
          <p:spPr>
            <a:xfrm flipH="false" flipV="false" rot="0">
              <a:off x="0" y="0"/>
              <a:ext cx="2702852" cy="517282"/>
            </a:xfrm>
            <a:custGeom>
              <a:avLst/>
              <a:gdLst/>
              <a:ahLst/>
              <a:cxnLst/>
              <a:rect r="r" b="b" t="t" l="l"/>
              <a:pathLst>
                <a:path h="517282" w="2702852">
                  <a:moveTo>
                    <a:pt x="38474" y="0"/>
                  </a:moveTo>
                  <a:lnTo>
                    <a:pt x="2664378" y="0"/>
                  </a:lnTo>
                  <a:cubicBezTo>
                    <a:pt x="2674582" y="0"/>
                    <a:pt x="2684368" y="4054"/>
                    <a:pt x="2691583" y="11269"/>
                  </a:cubicBezTo>
                  <a:cubicBezTo>
                    <a:pt x="2698799" y="18484"/>
                    <a:pt x="2702852" y="28270"/>
                    <a:pt x="2702852" y="38474"/>
                  </a:cubicBezTo>
                  <a:lnTo>
                    <a:pt x="2702852" y="478807"/>
                  </a:lnTo>
                  <a:cubicBezTo>
                    <a:pt x="2702852" y="500056"/>
                    <a:pt x="2685627" y="517282"/>
                    <a:pt x="2664378" y="517282"/>
                  </a:cubicBezTo>
                  <a:lnTo>
                    <a:pt x="38474" y="517282"/>
                  </a:lnTo>
                  <a:cubicBezTo>
                    <a:pt x="28270" y="517282"/>
                    <a:pt x="18484" y="513228"/>
                    <a:pt x="11269" y="506013"/>
                  </a:cubicBezTo>
                  <a:cubicBezTo>
                    <a:pt x="4054" y="498797"/>
                    <a:pt x="0" y="489011"/>
                    <a:pt x="0" y="478807"/>
                  </a:cubicBezTo>
                  <a:lnTo>
                    <a:pt x="0" y="38474"/>
                  </a:lnTo>
                  <a:cubicBezTo>
                    <a:pt x="0" y="28270"/>
                    <a:pt x="4054" y="18484"/>
                    <a:pt x="11269" y="11269"/>
                  </a:cubicBezTo>
                  <a:cubicBezTo>
                    <a:pt x="18484" y="4054"/>
                    <a:pt x="28270" y="0"/>
                    <a:pt x="38474" y="0"/>
                  </a:cubicBezTo>
                  <a:close/>
                </a:path>
              </a:pathLst>
            </a:custGeom>
            <a:solidFill>
              <a:srgbClr val="F0C6AC"/>
            </a:solidFill>
          </p:spPr>
        </p:sp>
        <p:sp>
          <p:nvSpPr>
            <p:cNvPr name="TextBox 11" id="11"/>
            <p:cNvSpPr txBox="true"/>
            <p:nvPr/>
          </p:nvSpPr>
          <p:spPr>
            <a:xfrm>
              <a:off x="0" y="-114300"/>
              <a:ext cx="2702852" cy="631581"/>
            </a:xfrm>
            <a:prstGeom prst="rect">
              <a:avLst/>
            </a:prstGeom>
          </p:spPr>
          <p:txBody>
            <a:bodyPr anchor="ctr" rtlCol="false" tIns="50800" lIns="50800" bIns="50800" rIns="50800"/>
            <a:lstStyle/>
            <a:p>
              <a:pPr algn="ctr">
                <a:lnSpc>
                  <a:spcPts val="6999"/>
                </a:lnSpc>
              </a:pPr>
              <a:r>
                <a:rPr lang="en-US" sz="4999">
                  <a:solidFill>
                    <a:srgbClr val="000000"/>
                  </a:solidFill>
                  <a:latin typeface="#9Slide05 VL Fadilla"/>
                  <a:ea typeface="#9Slide05 VL Fadilla"/>
                  <a:cs typeface="#9Slide05 VL Fadilla"/>
                  <a:sym typeface="#9Slide05 VL Fadilla"/>
                </a:rPr>
                <a:t>thể hiện rõ nhất tính bi kịch ở xung đột nội tâm nhân vật. </a:t>
              </a:r>
            </a:p>
          </p:txBody>
        </p:sp>
      </p:grpSp>
      <p:sp>
        <p:nvSpPr>
          <p:cNvPr name="Freeform 12" id="12"/>
          <p:cNvSpPr/>
          <p:nvPr/>
        </p:nvSpPr>
        <p:spPr>
          <a:xfrm flipH="false" flipV="false" rot="0">
            <a:off x="439725" y="6805488"/>
            <a:ext cx="2021444" cy="2105670"/>
          </a:xfrm>
          <a:custGeom>
            <a:avLst/>
            <a:gdLst/>
            <a:ahLst/>
            <a:cxnLst/>
            <a:rect r="r" b="b" t="t" l="l"/>
            <a:pathLst>
              <a:path h="2105670" w="2021444">
                <a:moveTo>
                  <a:pt x="0" y="0"/>
                </a:moveTo>
                <a:lnTo>
                  <a:pt x="2021444" y="0"/>
                </a:lnTo>
                <a:lnTo>
                  <a:pt x="2021444" y="2105671"/>
                </a:lnTo>
                <a:lnTo>
                  <a:pt x="0" y="21056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758975">
            <a:off x="5645512" y="2196805"/>
            <a:ext cx="1372184" cy="361913"/>
          </a:xfrm>
          <a:custGeom>
            <a:avLst/>
            <a:gdLst/>
            <a:ahLst/>
            <a:cxnLst/>
            <a:rect r="r" b="b" t="t" l="l"/>
            <a:pathLst>
              <a:path h="361913" w="1372184">
                <a:moveTo>
                  <a:pt x="0" y="0"/>
                </a:moveTo>
                <a:lnTo>
                  <a:pt x="1372184" y="0"/>
                </a:lnTo>
                <a:lnTo>
                  <a:pt x="1372184" y="361913"/>
                </a:lnTo>
                <a:lnTo>
                  <a:pt x="0" y="36191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1451887">
            <a:off x="4473160" y="4647308"/>
            <a:ext cx="2523748" cy="712959"/>
          </a:xfrm>
          <a:custGeom>
            <a:avLst/>
            <a:gdLst/>
            <a:ahLst/>
            <a:cxnLst/>
            <a:rect r="r" b="b" t="t" l="l"/>
            <a:pathLst>
              <a:path h="712959" w="2523748">
                <a:moveTo>
                  <a:pt x="0" y="0"/>
                </a:moveTo>
                <a:lnTo>
                  <a:pt x="2523748" y="0"/>
                </a:lnTo>
                <a:lnTo>
                  <a:pt x="2523748" y="712959"/>
                </a:lnTo>
                <a:lnTo>
                  <a:pt x="0" y="71295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5906299" y="663866"/>
            <a:ext cx="6475402" cy="596900"/>
          </a:xfrm>
          <a:prstGeom prst="rect">
            <a:avLst/>
          </a:prstGeom>
        </p:spPr>
        <p:txBody>
          <a:bodyPr anchor="t" rtlCol="false" tIns="0" lIns="0" bIns="0" rIns="0">
            <a:spAutoFit/>
          </a:bodyPr>
          <a:lstStyle/>
          <a:p>
            <a:pPr algn="ctr">
              <a:lnSpc>
                <a:spcPts val="4899"/>
              </a:lnSpc>
            </a:pPr>
            <a:r>
              <a:rPr lang="en-US" sz="3499" b="true">
                <a:solidFill>
                  <a:srgbClr val="000000"/>
                </a:solidFill>
                <a:latin typeface="Roboto Condensed Bold"/>
                <a:ea typeface="Roboto Condensed Bold"/>
                <a:cs typeface="Roboto Condensed Bold"/>
                <a:sym typeface="Roboto Condensed Bold"/>
              </a:rPr>
              <a:t>NHÂN VẬT HAM - LÉT</a:t>
            </a:r>
          </a:p>
        </p:txBody>
      </p:sp>
      <p:sp>
        <p:nvSpPr>
          <p:cNvPr name="TextBox 16" id="16"/>
          <p:cNvSpPr txBox="true"/>
          <p:nvPr/>
        </p:nvSpPr>
        <p:spPr>
          <a:xfrm rot="0">
            <a:off x="891356" y="1676507"/>
            <a:ext cx="5718575" cy="1979929"/>
          </a:xfrm>
          <a:prstGeom prst="rect">
            <a:avLst/>
          </a:prstGeom>
        </p:spPr>
        <p:txBody>
          <a:bodyPr anchor="t" rtlCol="false" tIns="0" lIns="0" bIns="0" rIns="0">
            <a:spAutoFit/>
          </a:bodyPr>
          <a:lstStyle/>
          <a:p>
            <a:pPr algn="ctr">
              <a:lnSpc>
                <a:spcPts val="5320"/>
              </a:lnSpc>
            </a:pPr>
            <a:r>
              <a:rPr lang="en-US" sz="3800" b="true">
                <a:solidFill>
                  <a:srgbClr val="FF3131"/>
                </a:solidFill>
                <a:latin typeface="Fraunces Bold"/>
                <a:ea typeface="Fraunces Bold"/>
                <a:cs typeface="Fraunces Bold"/>
                <a:sym typeface="Fraunces Bold"/>
              </a:rPr>
              <a:t>SỐNG </a:t>
            </a:r>
          </a:p>
          <a:p>
            <a:pPr algn="ctr">
              <a:lnSpc>
                <a:spcPts val="5320"/>
              </a:lnSpc>
            </a:pPr>
            <a:r>
              <a:rPr lang="en-US" sz="3800" b="true">
                <a:solidFill>
                  <a:srgbClr val="FF3131"/>
                </a:solidFill>
                <a:latin typeface="Fraunces Bold"/>
                <a:ea typeface="Fraunces Bold"/>
                <a:cs typeface="Fraunces Bold"/>
                <a:sym typeface="Fraunces Bold"/>
              </a:rPr>
              <a:t>HAY </a:t>
            </a:r>
          </a:p>
          <a:p>
            <a:pPr algn="ctr">
              <a:lnSpc>
                <a:spcPts val="5320"/>
              </a:lnSpc>
            </a:pPr>
            <a:r>
              <a:rPr lang="en-US" sz="3800" b="true">
                <a:solidFill>
                  <a:srgbClr val="FF3131"/>
                </a:solidFill>
                <a:latin typeface="Fraunces Bold"/>
                <a:ea typeface="Fraunces Bold"/>
                <a:cs typeface="Fraunces Bold"/>
                <a:sym typeface="Fraunces Bold"/>
              </a:rPr>
              <a:t>KHÔNG SỐNG?</a:t>
            </a:r>
          </a:p>
        </p:txBody>
      </p:sp>
      <p:sp>
        <p:nvSpPr>
          <p:cNvPr name="TextBox 17" id="17"/>
          <p:cNvSpPr txBox="true"/>
          <p:nvPr/>
        </p:nvSpPr>
        <p:spPr>
          <a:xfrm rot="0">
            <a:off x="2245874" y="6868160"/>
            <a:ext cx="12891708" cy="2390140"/>
          </a:xfrm>
          <a:prstGeom prst="rect">
            <a:avLst/>
          </a:prstGeom>
        </p:spPr>
        <p:txBody>
          <a:bodyPr anchor="t" rtlCol="false" tIns="0" lIns="0" bIns="0" rIns="0">
            <a:spAutoFit/>
          </a:bodyPr>
          <a:lstStyle/>
          <a:p>
            <a:pPr algn="ctr">
              <a:lnSpc>
                <a:spcPts val="4759"/>
              </a:lnSpc>
              <a:spcBef>
                <a:spcPct val="0"/>
              </a:spcBef>
            </a:pPr>
            <a:r>
              <a:rPr lang="en-US" b="true" sz="3399">
                <a:solidFill>
                  <a:srgbClr val="FFFFFF"/>
                </a:solidFill>
                <a:latin typeface="Roboto Condensed Bold"/>
                <a:ea typeface="Roboto Condensed Bold"/>
                <a:cs typeface="Roboto Condensed Bold"/>
                <a:sym typeface="Roboto Condensed Bold"/>
              </a:rPr>
              <a:t>  Sau cuộc đấu tranh nội tâm, Ham-lét đã quyết định cầm vũ khí chống bạo ngược, cường quyền. Đây là biểu hiện xung đột giữa khát vọng đẹp đẽ của nhân vật với hoàn cảnh thực tế. Cả hai đều nói lên tính cách mạnh mẽ, quyết liệt của Ham-lét từ suy nghĩ đến hành động.</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5622538" y="240982"/>
            <a:ext cx="7042924" cy="1031849"/>
          </a:xfrm>
          <a:custGeom>
            <a:avLst/>
            <a:gdLst/>
            <a:ahLst/>
            <a:cxnLst/>
            <a:rect r="r" b="b" t="t" l="l"/>
            <a:pathLst>
              <a:path h="1031849" w="7042924">
                <a:moveTo>
                  <a:pt x="0" y="0"/>
                </a:moveTo>
                <a:lnTo>
                  <a:pt x="7042924" y="0"/>
                </a:lnTo>
                <a:lnTo>
                  <a:pt x="7042924" y="1031849"/>
                </a:lnTo>
                <a:lnTo>
                  <a:pt x="0" y="1031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017968" y="4722964"/>
            <a:ext cx="5270032" cy="6076556"/>
          </a:xfrm>
          <a:custGeom>
            <a:avLst/>
            <a:gdLst/>
            <a:ahLst/>
            <a:cxnLst/>
            <a:rect r="r" b="b" t="t" l="l"/>
            <a:pathLst>
              <a:path h="6076556" w="5270032">
                <a:moveTo>
                  <a:pt x="0" y="0"/>
                </a:moveTo>
                <a:lnTo>
                  <a:pt x="5270032" y="0"/>
                </a:lnTo>
                <a:lnTo>
                  <a:pt x="5270032" y="6076556"/>
                </a:lnTo>
                <a:lnTo>
                  <a:pt x="0" y="60765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897047" y="526826"/>
            <a:ext cx="1009252" cy="1003747"/>
          </a:xfrm>
          <a:custGeom>
            <a:avLst/>
            <a:gdLst/>
            <a:ahLst/>
            <a:cxnLst/>
            <a:rect r="r" b="b" t="t" l="l"/>
            <a:pathLst>
              <a:path h="1003747" w="1009252">
                <a:moveTo>
                  <a:pt x="0" y="0"/>
                </a:moveTo>
                <a:lnTo>
                  <a:pt x="1009252" y="0"/>
                </a:lnTo>
                <a:lnTo>
                  <a:pt x="1009252" y="1003748"/>
                </a:lnTo>
                <a:lnTo>
                  <a:pt x="0" y="10037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0">
            <a:off x="828358" y="2264236"/>
            <a:ext cx="11553343" cy="7296090"/>
            <a:chOff x="0" y="0"/>
            <a:chExt cx="3042856" cy="1921604"/>
          </a:xfrm>
        </p:grpSpPr>
        <p:sp>
          <p:nvSpPr>
            <p:cNvPr name="Freeform 7" id="7"/>
            <p:cNvSpPr/>
            <p:nvPr/>
          </p:nvSpPr>
          <p:spPr>
            <a:xfrm flipH="false" flipV="false" rot="0">
              <a:off x="0" y="0"/>
              <a:ext cx="3042856" cy="1921604"/>
            </a:xfrm>
            <a:custGeom>
              <a:avLst/>
              <a:gdLst/>
              <a:ahLst/>
              <a:cxnLst/>
              <a:rect r="r" b="b" t="t" l="l"/>
              <a:pathLst>
                <a:path h="1921604" w="3042856">
                  <a:moveTo>
                    <a:pt x="34175" y="0"/>
                  </a:moveTo>
                  <a:lnTo>
                    <a:pt x="3008681" y="0"/>
                  </a:lnTo>
                  <a:cubicBezTo>
                    <a:pt x="3017744" y="0"/>
                    <a:pt x="3026437" y="3601"/>
                    <a:pt x="3032846" y="10010"/>
                  </a:cubicBezTo>
                  <a:cubicBezTo>
                    <a:pt x="3039255" y="16419"/>
                    <a:pt x="3042856" y="25111"/>
                    <a:pt x="3042856" y="34175"/>
                  </a:cubicBezTo>
                  <a:lnTo>
                    <a:pt x="3042856" y="1887429"/>
                  </a:lnTo>
                  <a:cubicBezTo>
                    <a:pt x="3042856" y="1896492"/>
                    <a:pt x="3039255" y="1905185"/>
                    <a:pt x="3032846" y="1911594"/>
                  </a:cubicBezTo>
                  <a:cubicBezTo>
                    <a:pt x="3026437" y="1918003"/>
                    <a:pt x="3017744" y="1921604"/>
                    <a:pt x="3008681" y="1921604"/>
                  </a:cubicBezTo>
                  <a:lnTo>
                    <a:pt x="34175" y="1921604"/>
                  </a:lnTo>
                  <a:cubicBezTo>
                    <a:pt x="25111" y="1921604"/>
                    <a:pt x="16419" y="1918003"/>
                    <a:pt x="10010" y="1911594"/>
                  </a:cubicBezTo>
                  <a:cubicBezTo>
                    <a:pt x="3601" y="1905185"/>
                    <a:pt x="0" y="1896492"/>
                    <a:pt x="0" y="1887429"/>
                  </a:cubicBezTo>
                  <a:lnTo>
                    <a:pt x="0" y="34175"/>
                  </a:lnTo>
                  <a:cubicBezTo>
                    <a:pt x="0" y="25111"/>
                    <a:pt x="3601" y="16419"/>
                    <a:pt x="10010" y="10010"/>
                  </a:cubicBezTo>
                  <a:cubicBezTo>
                    <a:pt x="16419" y="3601"/>
                    <a:pt x="25111" y="0"/>
                    <a:pt x="34175" y="0"/>
                  </a:cubicBezTo>
                  <a:close/>
                </a:path>
              </a:pathLst>
            </a:custGeom>
            <a:solidFill>
              <a:srgbClr val="F6E0B9"/>
            </a:solidFill>
          </p:spPr>
        </p:sp>
        <p:sp>
          <p:nvSpPr>
            <p:cNvPr name="TextBox 8" id="8"/>
            <p:cNvSpPr txBox="true"/>
            <p:nvPr/>
          </p:nvSpPr>
          <p:spPr>
            <a:xfrm>
              <a:off x="0" y="-66675"/>
              <a:ext cx="3042856" cy="1988279"/>
            </a:xfrm>
            <a:prstGeom prst="rect">
              <a:avLst/>
            </a:prstGeom>
          </p:spPr>
          <p:txBody>
            <a:bodyPr anchor="ctr" rtlCol="false" tIns="50800" lIns="50800" bIns="50800" rIns="50800"/>
            <a:lstStyle/>
            <a:p>
              <a:pPr algn="just" marL="755641" indent="-377820" lvl="1">
                <a:lnSpc>
                  <a:spcPts val="4899"/>
                </a:lnSpc>
                <a:buFont typeface="Arial"/>
                <a:buChar char="•"/>
              </a:pPr>
              <a:r>
                <a:rPr lang="en-US" sz="3499">
                  <a:solidFill>
                    <a:srgbClr val="5F1A1F"/>
                  </a:solidFill>
                  <a:latin typeface="Roboto Condensed"/>
                  <a:ea typeface="Roboto Condensed"/>
                  <a:cs typeface="Roboto Condensed"/>
                  <a:sym typeface="Roboto Condensed"/>
                </a:rPr>
                <a:t>Chú ruột của Ham-lét, kẻ đã giết chết anh trai ruột (cha Ham-lét) để kế vị rồi chiếm đoạt mẹ Ham-lét.</a:t>
              </a:r>
            </a:p>
            <a:p>
              <a:pPr algn="just" marL="755641" indent="-377820" lvl="1">
                <a:lnSpc>
                  <a:spcPts val="4899"/>
                </a:lnSpc>
                <a:buFont typeface="Arial"/>
                <a:buChar char="•"/>
              </a:pPr>
              <a:r>
                <a:rPr lang="en-US" sz="3499">
                  <a:solidFill>
                    <a:srgbClr val="5F1A1F"/>
                  </a:solidFill>
                  <a:latin typeface="Roboto Condensed"/>
                  <a:ea typeface="Roboto Condensed"/>
                  <a:cs typeface="Roboto Condensed"/>
                  <a:sym typeface="Roboto Condensed"/>
                </a:rPr>
                <a:t>Là kẻ cuối cùng bị Ham-lét kết liễu trong cuộc đấu kiếm do ông ta bày ra hòng hãm hại chàng.</a:t>
              </a:r>
            </a:p>
            <a:p>
              <a:pPr algn="just" marL="755641" indent="-377820" lvl="1">
                <a:lnSpc>
                  <a:spcPts val="4899"/>
                </a:lnSpc>
                <a:buFont typeface="Arial"/>
                <a:buChar char="•"/>
              </a:pPr>
              <a:r>
                <a:rPr lang="en-US" sz="3499">
                  <a:solidFill>
                    <a:srgbClr val="5F1A1F"/>
                  </a:solidFill>
                  <a:latin typeface="Roboto Condensed"/>
                  <a:ea typeface="Roboto Condensed"/>
                  <a:cs typeface="Roboto Condensed"/>
                  <a:sym typeface="Roboto Condensed"/>
                </a:rPr>
                <a:t>Hành động:</a:t>
              </a:r>
            </a:p>
            <a:p>
              <a:pPr algn="just">
                <a:lnSpc>
                  <a:spcPts val="4899"/>
                </a:lnSpc>
              </a:pPr>
              <a:r>
                <a:rPr lang="en-US" sz="3499">
                  <a:solidFill>
                    <a:srgbClr val="5F1A1F"/>
                  </a:solidFill>
                  <a:latin typeface="Roboto Condensed"/>
                  <a:ea typeface="Roboto Condensed"/>
                  <a:cs typeface="Roboto Condensed"/>
                  <a:sym typeface="Roboto Condensed"/>
                </a:rPr>
                <a:t>+ Hành động bên ngoài: Quan tâm, hỏi han tình hình sức khỏe và thể hiện sự lo lắng với tình trạng của Hămlet.</a:t>
              </a:r>
            </a:p>
            <a:p>
              <a:pPr algn="just">
                <a:lnSpc>
                  <a:spcPts val="4899"/>
                </a:lnSpc>
              </a:pPr>
              <a:r>
                <a:rPr lang="en-US" sz="3499">
                  <a:solidFill>
                    <a:srgbClr val="5F1A1F"/>
                  </a:solidFill>
                  <a:latin typeface="Roboto Condensed"/>
                  <a:ea typeface="Roboto Condensed"/>
                  <a:cs typeface="Roboto Condensed"/>
                  <a:sym typeface="Roboto Condensed"/>
                </a:rPr>
                <a:t>+ Hành động bên trong: Cho người theo dõi, ngấm ngầm lên kế hoạch muốn trừ khử Hăm-lét. → Bên ngoài giả tạo để che đi sự xấu xa của con người bên trong, bản chất độc ác được che đậy bằng con người hiền lành bao dung.</a:t>
              </a:r>
            </a:p>
          </p:txBody>
        </p:sp>
      </p:grpSp>
      <p:sp>
        <p:nvSpPr>
          <p:cNvPr name="TextBox 9" id="9"/>
          <p:cNvSpPr txBox="true"/>
          <p:nvPr/>
        </p:nvSpPr>
        <p:spPr>
          <a:xfrm rot="0">
            <a:off x="5906299" y="559065"/>
            <a:ext cx="6475402" cy="615950"/>
          </a:xfrm>
          <a:prstGeom prst="rect">
            <a:avLst/>
          </a:prstGeom>
        </p:spPr>
        <p:txBody>
          <a:bodyPr anchor="t" rtlCol="false" tIns="0" lIns="0" bIns="0" rIns="0">
            <a:spAutoFit/>
          </a:bodyPr>
          <a:lstStyle/>
          <a:p>
            <a:pPr algn="ctr">
              <a:lnSpc>
                <a:spcPts val="4900"/>
              </a:lnSpc>
            </a:pPr>
            <a:r>
              <a:rPr lang="en-US" sz="3500" b="true">
                <a:solidFill>
                  <a:srgbClr val="000000"/>
                </a:solidFill>
                <a:latin typeface="Roboto Condensed Bold"/>
                <a:ea typeface="Roboto Condensed Bold"/>
                <a:cs typeface="Roboto Condensed Bold"/>
                <a:sym typeface="Roboto Condensed Bold"/>
              </a:rPr>
              <a:t>TUYẾN NHÂN VẬT PHẢN DIỆN</a:t>
            </a:r>
          </a:p>
        </p:txBody>
      </p:sp>
      <p:sp>
        <p:nvSpPr>
          <p:cNvPr name="TextBox 10" id="10"/>
          <p:cNvSpPr txBox="true"/>
          <p:nvPr/>
        </p:nvSpPr>
        <p:spPr>
          <a:xfrm rot="0">
            <a:off x="13815837" y="1639103"/>
            <a:ext cx="3272135" cy="1979282"/>
          </a:xfrm>
          <a:prstGeom prst="rect">
            <a:avLst/>
          </a:prstGeom>
        </p:spPr>
        <p:txBody>
          <a:bodyPr anchor="t" rtlCol="false" tIns="0" lIns="0" bIns="0" rIns="0">
            <a:spAutoFit/>
          </a:bodyPr>
          <a:lstStyle/>
          <a:p>
            <a:pPr algn="ctr">
              <a:lnSpc>
                <a:spcPts val="7980"/>
              </a:lnSpc>
            </a:pPr>
            <a:r>
              <a:rPr lang="en-US" sz="5700" b="true">
                <a:solidFill>
                  <a:srgbClr val="FFF4E2"/>
                </a:solidFill>
                <a:latin typeface="Fraunces Bold"/>
                <a:ea typeface="Fraunces Bold"/>
                <a:cs typeface="Fraunces Bold"/>
                <a:sym typeface="Fraunces Bold"/>
              </a:rPr>
              <a:t>Nhà vua </a:t>
            </a:r>
          </a:p>
          <a:p>
            <a:pPr algn="ctr">
              <a:lnSpc>
                <a:spcPts val="7980"/>
              </a:lnSpc>
            </a:pPr>
            <a:r>
              <a:rPr lang="en-US" sz="5700" b="true">
                <a:solidFill>
                  <a:srgbClr val="FFF4E2"/>
                </a:solidFill>
                <a:latin typeface="Fraunces Bold"/>
                <a:ea typeface="Fraunces Bold"/>
                <a:cs typeface="Fraunces Bold"/>
                <a:sym typeface="Fraunces Bold"/>
              </a:rPr>
              <a:t>Clô-đi-út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4589599" y="445827"/>
            <a:ext cx="7956841" cy="1165746"/>
          </a:xfrm>
          <a:custGeom>
            <a:avLst/>
            <a:gdLst/>
            <a:ahLst/>
            <a:cxnLst/>
            <a:rect r="r" b="b" t="t" l="l"/>
            <a:pathLst>
              <a:path h="1165746" w="7956841">
                <a:moveTo>
                  <a:pt x="0" y="0"/>
                </a:moveTo>
                <a:lnTo>
                  <a:pt x="7956841" y="0"/>
                </a:lnTo>
                <a:lnTo>
                  <a:pt x="7956841" y="1165746"/>
                </a:lnTo>
                <a:lnTo>
                  <a:pt x="0" y="11657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084973" y="526826"/>
            <a:ext cx="1009252" cy="1003747"/>
          </a:xfrm>
          <a:custGeom>
            <a:avLst/>
            <a:gdLst/>
            <a:ahLst/>
            <a:cxnLst/>
            <a:rect r="r" b="b" t="t" l="l"/>
            <a:pathLst>
              <a:path h="1003747" w="1009252">
                <a:moveTo>
                  <a:pt x="0" y="0"/>
                </a:moveTo>
                <a:lnTo>
                  <a:pt x="1009252" y="0"/>
                </a:lnTo>
                <a:lnTo>
                  <a:pt x="1009252" y="1003748"/>
                </a:lnTo>
                <a:lnTo>
                  <a:pt x="0" y="10037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944921" y="2864174"/>
            <a:ext cx="10601519" cy="4605821"/>
            <a:chOff x="0" y="0"/>
            <a:chExt cx="2792170" cy="1213056"/>
          </a:xfrm>
        </p:grpSpPr>
        <p:sp>
          <p:nvSpPr>
            <p:cNvPr name="Freeform 6" id="6"/>
            <p:cNvSpPr/>
            <p:nvPr/>
          </p:nvSpPr>
          <p:spPr>
            <a:xfrm flipH="false" flipV="false" rot="0">
              <a:off x="0" y="0"/>
              <a:ext cx="2792170" cy="1213056"/>
            </a:xfrm>
            <a:custGeom>
              <a:avLst/>
              <a:gdLst/>
              <a:ahLst/>
              <a:cxnLst/>
              <a:rect r="r" b="b" t="t" l="l"/>
              <a:pathLst>
                <a:path h="1213056" w="2792170">
                  <a:moveTo>
                    <a:pt x="37244" y="0"/>
                  </a:moveTo>
                  <a:lnTo>
                    <a:pt x="2754926" y="0"/>
                  </a:lnTo>
                  <a:cubicBezTo>
                    <a:pt x="2775495" y="0"/>
                    <a:pt x="2792170" y="16674"/>
                    <a:pt x="2792170" y="37244"/>
                  </a:cubicBezTo>
                  <a:lnTo>
                    <a:pt x="2792170" y="1175812"/>
                  </a:lnTo>
                  <a:cubicBezTo>
                    <a:pt x="2792170" y="1196381"/>
                    <a:pt x="2775495" y="1213056"/>
                    <a:pt x="2754926" y="1213056"/>
                  </a:cubicBezTo>
                  <a:lnTo>
                    <a:pt x="37244" y="1213056"/>
                  </a:lnTo>
                  <a:cubicBezTo>
                    <a:pt x="16674" y="1213056"/>
                    <a:pt x="0" y="1196381"/>
                    <a:pt x="0" y="1175812"/>
                  </a:cubicBezTo>
                  <a:lnTo>
                    <a:pt x="0" y="37244"/>
                  </a:lnTo>
                  <a:cubicBezTo>
                    <a:pt x="0" y="16674"/>
                    <a:pt x="16674" y="0"/>
                    <a:pt x="37244" y="0"/>
                  </a:cubicBezTo>
                  <a:close/>
                </a:path>
              </a:pathLst>
            </a:custGeom>
            <a:solidFill>
              <a:srgbClr val="F6E0B9"/>
            </a:solidFill>
          </p:spPr>
        </p:sp>
        <p:sp>
          <p:nvSpPr>
            <p:cNvPr name="TextBox 7" id="7"/>
            <p:cNvSpPr txBox="true"/>
            <p:nvPr/>
          </p:nvSpPr>
          <p:spPr>
            <a:xfrm>
              <a:off x="0" y="-76200"/>
              <a:ext cx="2792170" cy="1289256"/>
            </a:xfrm>
            <a:prstGeom prst="rect">
              <a:avLst/>
            </a:prstGeom>
          </p:spPr>
          <p:txBody>
            <a:bodyPr anchor="ctr" rtlCol="false" tIns="50800" lIns="50800" bIns="50800" rIns="50800"/>
            <a:lstStyle/>
            <a:p>
              <a:pPr algn="just" marL="863588" indent="-431794" lvl="1">
                <a:lnSpc>
                  <a:spcPts val="5599"/>
                </a:lnSpc>
                <a:buFont typeface="Arial"/>
                <a:buChar char="•"/>
              </a:pPr>
              <a:r>
                <a:rPr lang="en-US" sz="3999">
                  <a:solidFill>
                    <a:srgbClr val="5F1A1F"/>
                  </a:solidFill>
                  <a:latin typeface="Roboto Condensed"/>
                  <a:ea typeface="Roboto Condensed"/>
                  <a:cs typeface="Roboto Condensed"/>
                  <a:sym typeface="Roboto Condensed"/>
                </a:rPr>
                <a:t>Mẹ của Ham-lét, người đã lấy em trai của chồng là Clô-đi-út và tiếp tục làm hoàng hậu.</a:t>
              </a:r>
            </a:p>
            <a:p>
              <a:pPr algn="just" marL="863588" indent="-431794" lvl="1">
                <a:lnSpc>
                  <a:spcPts val="5599"/>
                </a:lnSpc>
                <a:buFont typeface="Arial"/>
                <a:buChar char="•"/>
              </a:pPr>
              <a:r>
                <a:rPr lang="en-US" sz="3999">
                  <a:solidFill>
                    <a:srgbClr val="5F1A1F"/>
                  </a:solidFill>
                  <a:latin typeface="Roboto Condensed"/>
                  <a:ea typeface="Roboto Condensed"/>
                  <a:cs typeface="Roboto Condensed"/>
                  <a:sym typeface="Roboto Condensed"/>
                </a:rPr>
                <a:t>Bà đã bị trúng độc chết do uống nhầm cốc rượu mà nhà vua chuẩn bị để giết Ham-lét khi đấu kiếm.</a:t>
              </a:r>
            </a:p>
          </p:txBody>
        </p:sp>
      </p:grpSp>
      <p:sp>
        <p:nvSpPr>
          <p:cNvPr name="Freeform 8" id="8"/>
          <p:cNvSpPr/>
          <p:nvPr/>
        </p:nvSpPr>
        <p:spPr>
          <a:xfrm flipH="false" flipV="false" rot="0">
            <a:off x="12758356" y="4434342"/>
            <a:ext cx="5205033" cy="6704375"/>
          </a:xfrm>
          <a:custGeom>
            <a:avLst/>
            <a:gdLst/>
            <a:ahLst/>
            <a:cxnLst/>
            <a:rect r="r" b="b" t="t" l="l"/>
            <a:pathLst>
              <a:path h="6704375" w="5205033">
                <a:moveTo>
                  <a:pt x="0" y="0"/>
                </a:moveTo>
                <a:lnTo>
                  <a:pt x="5205033" y="0"/>
                </a:lnTo>
                <a:lnTo>
                  <a:pt x="5205033" y="6704375"/>
                </a:lnTo>
                <a:lnTo>
                  <a:pt x="0" y="67043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4873360" y="798893"/>
            <a:ext cx="7546290" cy="580390"/>
          </a:xfrm>
          <a:prstGeom prst="rect">
            <a:avLst/>
          </a:prstGeom>
        </p:spPr>
        <p:txBody>
          <a:bodyPr anchor="t" rtlCol="false" tIns="0" lIns="0" bIns="0" rIns="0">
            <a:spAutoFit/>
          </a:bodyPr>
          <a:lstStyle/>
          <a:p>
            <a:pPr algn="ctr">
              <a:lnSpc>
                <a:spcPts val="4759"/>
              </a:lnSpc>
            </a:pPr>
            <a:r>
              <a:rPr lang="en-US" sz="3400" b="true">
                <a:solidFill>
                  <a:srgbClr val="000000"/>
                </a:solidFill>
                <a:latin typeface="Fraunces Bold"/>
                <a:ea typeface="Fraunces Bold"/>
                <a:cs typeface="Fraunces Bold"/>
                <a:sym typeface="Fraunces Bold"/>
              </a:rPr>
              <a:t>TUYẾN NHÂN VẬT PHẢN DIỆN</a:t>
            </a:r>
          </a:p>
        </p:txBody>
      </p:sp>
      <p:sp>
        <p:nvSpPr>
          <p:cNvPr name="TextBox 10" id="10"/>
          <p:cNvSpPr txBox="true"/>
          <p:nvPr/>
        </p:nvSpPr>
        <p:spPr>
          <a:xfrm rot="0">
            <a:off x="13579379" y="1822146"/>
            <a:ext cx="3798193" cy="1979282"/>
          </a:xfrm>
          <a:prstGeom prst="rect">
            <a:avLst/>
          </a:prstGeom>
        </p:spPr>
        <p:txBody>
          <a:bodyPr anchor="t" rtlCol="false" tIns="0" lIns="0" bIns="0" rIns="0">
            <a:spAutoFit/>
          </a:bodyPr>
          <a:lstStyle/>
          <a:p>
            <a:pPr algn="ctr">
              <a:lnSpc>
                <a:spcPts val="7980"/>
              </a:lnSpc>
            </a:pPr>
            <a:r>
              <a:rPr lang="en-US" sz="5700" b="true">
                <a:solidFill>
                  <a:srgbClr val="FFF4E2"/>
                </a:solidFill>
                <a:latin typeface="Fraunces Bold"/>
                <a:ea typeface="Fraunces Bold"/>
                <a:cs typeface="Fraunces Bold"/>
                <a:sym typeface="Fraunces Bold"/>
              </a:rPr>
              <a:t>Hoàng hậu</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5622538" y="240982"/>
            <a:ext cx="7042924" cy="1031849"/>
          </a:xfrm>
          <a:custGeom>
            <a:avLst/>
            <a:gdLst/>
            <a:ahLst/>
            <a:cxnLst/>
            <a:rect r="r" b="b" t="t" l="l"/>
            <a:pathLst>
              <a:path h="1031849" w="7042924">
                <a:moveTo>
                  <a:pt x="0" y="0"/>
                </a:moveTo>
                <a:lnTo>
                  <a:pt x="7042924" y="0"/>
                </a:lnTo>
                <a:lnTo>
                  <a:pt x="7042924" y="1031849"/>
                </a:lnTo>
                <a:lnTo>
                  <a:pt x="0" y="1031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897047" y="526826"/>
            <a:ext cx="1009252" cy="1003747"/>
          </a:xfrm>
          <a:custGeom>
            <a:avLst/>
            <a:gdLst/>
            <a:ahLst/>
            <a:cxnLst/>
            <a:rect r="r" b="b" t="t" l="l"/>
            <a:pathLst>
              <a:path h="1003747" w="1009252">
                <a:moveTo>
                  <a:pt x="0" y="0"/>
                </a:moveTo>
                <a:lnTo>
                  <a:pt x="1009252" y="0"/>
                </a:lnTo>
                <a:lnTo>
                  <a:pt x="1009252" y="1003748"/>
                </a:lnTo>
                <a:lnTo>
                  <a:pt x="0" y="10037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176140" y="2169075"/>
            <a:ext cx="10809281" cy="5300921"/>
            <a:chOff x="0" y="0"/>
            <a:chExt cx="2846889" cy="1396127"/>
          </a:xfrm>
        </p:grpSpPr>
        <p:sp>
          <p:nvSpPr>
            <p:cNvPr name="Freeform 6" id="6"/>
            <p:cNvSpPr/>
            <p:nvPr/>
          </p:nvSpPr>
          <p:spPr>
            <a:xfrm flipH="false" flipV="false" rot="0">
              <a:off x="0" y="0"/>
              <a:ext cx="2846889" cy="1396127"/>
            </a:xfrm>
            <a:custGeom>
              <a:avLst/>
              <a:gdLst/>
              <a:ahLst/>
              <a:cxnLst/>
              <a:rect r="r" b="b" t="t" l="l"/>
              <a:pathLst>
                <a:path h="1396127" w="2846889">
                  <a:moveTo>
                    <a:pt x="36528" y="0"/>
                  </a:moveTo>
                  <a:lnTo>
                    <a:pt x="2810361" y="0"/>
                  </a:lnTo>
                  <a:cubicBezTo>
                    <a:pt x="2830535" y="0"/>
                    <a:pt x="2846889" y="16354"/>
                    <a:pt x="2846889" y="36528"/>
                  </a:cubicBezTo>
                  <a:lnTo>
                    <a:pt x="2846889" y="1359599"/>
                  </a:lnTo>
                  <a:cubicBezTo>
                    <a:pt x="2846889" y="1379773"/>
                    <a:pt x="2830535" y="1396127"/>
                    <a:pt x="2810361" y="1396127"/>
                  </a:cubicBezTo>
                  <a:lnTo>
                    <a:pt x="36528" y="1396127"/>
                  </a:lnTo>
                  <a:cubicBezTo>
                    <a:pt x="16354" y="1396127"/>
                    <a:pt x="0" y="1379773"/>
                    <a:pt x="0" y="1359599"/>
                  </a:cubicBezTo>
                  <a:lnTo>
                    <a:pt x="0" y="36528"/>
                  </a:lnTo>
                  <a:cubicBezTo>
                    <a:pt x="0" y="16354"/>
                    <a:pt x="16354" y="0"/>
                    <a:pt x="36528" y="0"/>
                  </a:cubicBezTo>
                  <a:close/>
                </a:path>
              </a:pathLst>
            </a:custGeom>
            <a:solidFill>
              <a:srgbClr val="F6E0B9"/>
            </a:solidFill>
          </p:spPr>
        </p:sp>
        <p:sp>
          <p:nvSpPr>
            <p:cNvPr name="TextBox 7" id="7"/>
            <p:cNvSpPr txBox="true"/>
            <p:nvPr/>
          </p:nvSpPr>
          <p:spPr>
            <a:xfrm>
              <a:off x="0" y="-152400"/>
              <a:ext cx="2846889" cy="1548527"/>
            </a:xfrm>
            <a:prstGeom prst="rect">
              <a:avLst/>
            </a:prstGeom>
          </p:spPr>
          <p:txBody>
            <a:bodyPr anchor="ctr" rtlCol="false" tIns="50800" lIns="50800" bIns="50800" rIns="50800"/>
            <a:lstStyle/>
            <a:p>
              <a:pPr algn="just" marL="863588" indent="-431794" lvl="1">
                <a:lnSpc>
                  <a:spcPts val="6359"/>
                </a:lnSpc>
                <a:buFont typeface="Arial"/>
                <a:buChar char="•"/>
              </a:pPr>
              <a:r>
                <a:rPr lang="en-US" sz="3999">
                  <a:solidFill>
                    <a:srgbClr val="5F1A1F"/>
                  </a:solidFill>
                  <a:latin typeface="Roboto Condensed"/>
                  <a:ea typeface="Roboto Condensed"/>
                  <a:cs typeface="Roboto Condensed"/>
                  <a:sym typeface="Roboto Condensed"/>
                </a:rPr>
                <a:t>Là một nịnh thần, cha của Ô-phê-li-a (người yêu Ham-lét). </a:t>
              </a:r>
            </a:p>
            <a:p>
              <a:pPr algn="just" marL="863588" indent="-431794" lvl="1">
                <a:lnSpc>
                  <a:spcPts val="6359"/>
                </a:lnSpc>
                <a:buFont typeface="Arial"/>
                <a:buChar char="•"/>
              </a:pPr>
              <a:r>
                <a:rPr lang="en-US" sz="3999">
                  <a:solidFill>
                    <a:srgbClr val="5F1A1F"/>
                  </a:solidFill>
                  <a:latin typeface="Roboto Condensed"/>
                  <a:ea typeface="Roboto Condensed"/>
                  <a:cs typeface="Roboto Condensed"/>
                  <a:sym typeface="Roboto Condensed"/>
                </a:rPr>
                <a:t>Tên nịnh thần bị Ham-lét đâm chết khi nghe lén cuộc nói chuyện của chàng với mẹ.</a:t>
              </a:r>
            </a:p>
          </p:txBody>
        </p:sp>
      </p:grpSp>
      <p:sp>
        <p:nvSpPr>
          <p:cNvPr name="Freeform 8" id="8"/>
          <p:cNvSpPr/>
          <p:nvPr/>
        </p:nvSpPr>
        <p:spPr>
          <a:xfrm flipH="false" flipV="false" rot="0">
            <a:off x="11985421" y="4214393"/>
            <a:ext cx="6254557" cy="6072607"/>
          </a:xfrm>
          <a:custGeom>
            <a:avLst/>
            <a:gdLst/>
            <a:ahLst/>
            <a:cxnLst/>
            <a:rect r="r" b="b" t="t" l="l"/>
            <a:pathLst>
              <a:path h="6072607" w="6254557">
                <a:moveTo>
                  <a:pt x="0" y="0"/>
                </a:moveTo>
                <a:lnTo>
                  <a:pt x="6254557" y="0"/>
                </a:lnTo>
                <a:lnTo>
                  <a:pt x="6254557" y="6072607"/>
                </a:lnTo>
                <a:lnTo>
                  <a:pt x="0" y="6072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5906299" y="564205"/>
            <a:ext cx="6475402" cy="589915"/>
          </a:xfrm>
          <a:prstGeom prst="rect">
            <a:avLst/>
          </a:prstGeom>
        </p:spPr>
        <p:txBody>
          <a:bodyPr anchor="t" rtlCol="false" tIns="0" lIns="0" bIns="0" rIns="0">
            <a:spAutoFit/>
          </a:bodyPr>
          <a:lstStyle/>
          <a:p>
            <a:pPr algn="ctr">
              <a:lnSpc>
                <a:spcPts val="4759"/>
              </a:lnSpc>
            </a:pPr>
            <a:r>
              <a:rPr lang="en-US" sz="3400" b="true">
                <a:solidFill>
                  <a:srgbClr val="000000"/>
                </a:solidFill>
                <a:latin typeface="Roboto Condensed Bold"/>
                <a:ea typeface="Roboto Condensed Bold"/>
                <a:cs typeface="Roboto Condensed Bold"/>
                <a:sym typeface="Roboto Condensed Bold"/>
              </a:rPr>
              <a:t>TUYẾN NHÂN VẬT PHẢN DIỆN</a:t>
            </a:r>
          </a:p>
        </p:txBody>
      </p:sp>
      <p:sp>
        <p:nvSpPr>
          <p:cNvPr name="TextBox 10" id="10"/>
          <p:cNvSpPr txBox="true"/>
          <p:nvPr/>
        </p:nvSpPr>
        <p:spPr>
          <a:xfrm rot="0">
            <a:off x="13030250" y="2206536"/>
            <a:ext cx="4512061" cy="969632"/>
          </a:xfrm>
          <a:prstGeom prst="rect">
            <a:avLst/>
          </a:prstGeom>
        </p:spPr>
        <p:txBody>
          <a:bodyPr anchor="t" rtlCol="false" tIns="0" lIns="0" bIns="0" rIns="0">
            <a:spAutoFit/>
          </a:bodyPr>
          <a:lstStyle/>
          <a:p>
            <a:pPr algn="ctr">
              <a:lnSpc>
                <a:spcPts val="7980"/>
              </a:lnSpc>
            </a:pPr>
            <a:r>
              <a:rPr lang="en-US" sz="5700" b="true">
                <a:solidFill>
                  <a:srgbClr val="FFF4E2"/>
                </a:solidFill>
                <a:latin typeface="Fraunces Bold"/>
                <a:ea typeface="Fraunces Bold"/>
                <a:cs typeface="Fraunces Bold"/>
                <a:sym typeface="Fraunces Bold"/>
              </a:rPr>
              <a:t>Pô-lô-ni-út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24384000" cy="3059799"/>
          </a:xfrm>
        </p:grpSpPr>
        <p:sp>
          <p:nvSpPr>
            <p:cNvPr name="Freeform 3" id="3"/>
            <p:cNvSpPr/>
            <p:nvPr/>
          </p:nvSpPr>
          <p:spPr>
            <a:xfrm flipH="false" flipV="false" rot="0">
              <a:off x="0" y="0"/>
              <a:ext cx="24384000" cy="3059811"/>
            </a:xfrm>
            <a:custGeom>
              <a:avLst/>
              <a:gdLst/>
              <a:ahLst/>
              <a:cxnLst/>
              <a:rect r="r" b="b" t="t" l="l"/>
              <a:pathLst>
                <a:path h="3059811" w="24384000">
                  <a:moveTo>
                    <a:pt x="0" y="0"/>
                  </a:moveTo>
                  <a:lnTo>
                    <a:pt x="24384000" y="0"/>
                  </a:lnTo>
                  <a:lnTo>
                    <a:pt x="24384000" y="3059811"/>
                  </a:lnTo>
                  <a:lnTo>
                    <a:pt x="0" y="3059811"/>
                  </a:lnTo>
                  <a:close/>
                </a:path>
              </a:pathLst>
            </a:custGeom>
            <a:solidFill>
              <a:srgbClr val="C8A888"/>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6" id="6"/>
          <p:cNvSpPr/>
          <p:nvPr/>
        </p:nvSpPr>
        <p:spPr>
          <a:xfrm flipH="true" flipV="false" rot="0">
            <a:off x="1306055" y="3075245"/>
            <a:ext cx="2807692" cy="6251946"/>
          </a:xfrm>
          <a:custGeom>
            <a:avLst/>
            <a:gdLst/>
            <a:ahLst/>
            <a:cxnLst/>
            <a:rect r="r" b="b" t="t" l="l"/>
            <a:pathLst>
              <a:path h="6251946" w="2807692">
                <a:moveTo>
                  <a:pt x="2807692" y="0"/>
                </a:moveTo>
                <a:lnTo>
                  <a:pt x="0" y="0"/>
                </a:lnTo>
                <a:lnTo>
                  <a:pt x="0" y="6251946"/>
                </a:lnTo>
                <a:lnTo>
                  <a:pt x="2807692" y="6251946"/>
                </a:lnTo>
                <a:lnTo>
                  <a:pt x="2807692" y="0"/>
                </a:lnTo>
                <a:close/>
              </a:path>
            </a:pathLst>
          </a:custGeom>
          <a:blipFill>
            <a:blip r:embed="rId4">
              <a:extLst>
                <a:ext uri="{96DAC541-7B7A-43D3-8B79-37D633B846F1}">
                  <asvg:svgBlip xmlns:asvg="http://schemas.microsoft.com/office/drawing/2016/SVG/main" r:embed="rId5"/>
                </a:ext>
              </a:extLst>
            </a:blip>
            <a:stretch>
              <a:fillRect l="-329" t="0" r="-329" b="0"/>
            </a:stretch>
          </a:blipFill>
        </p:spPr>
      </p:sp>
      <p:sp>
        <p:nvSpPr>
          <p:cNvPr name="Freeform 7" id="7"/>
          <p:cNvSpPr/>
          <p:nvPr/>
        </p:nvSpPr>
        <p:spPr>
          <a:xfrm flipH="false" flipV="false" rot="0">
            <a:off x="14232095" y="3454046"/>
            <a:ext cx="3182809" cy="6251946"/>
          </a:xfrm>
          <a:custGeom>
            <a:avLst/>
            <a:gdLst/>
            <a:ahLst/>
            <a:cxnLst/>
            <a:rect r="r" b="b" t="t" l="l"/>
            <a:pathLst>
              <a:path h="6251946" w="3182809">
                <a:moveTo>
                  <a:pt x="0" y="0"/>
                </a:moveTo>
                <a:lnTo>
                  <a:pt x="3182809" y="0"/>
                </a:lnTo>
                <a:lnTo>
                  <a:pt x="3182809" y="6251946"/>
                </a:lnTo>
                <a:lnTo>
                  <a:pt x="0" y="6251946"/>
                </a:lnTo>
                <a:lnTo>
                  <a:pt x="0" y="0"/>
                </a:lnTo>
                <a:close/>
              </a:path>
            </a:pathLst>
          </a:custGeom>
          <a:blipFill>
            <a:blip r:embed="rId6">
              <a:extLst>
                <a:ext uri="{96DAC541-7B7A-43D3-8B79-37D633B846F1}">
                  <asvg:svgBlip xmlns:asvg="http://schemas.microsoft.com/office/drawing/2016/SVG/main" r:embed="rId7"/>
                </a:ext>
              </a:extLst>
            </a:blip>
            <a:stretch>
              <a:fillRect l="-228" t="0" r="-228" b="0"/>
            </a:stretch>
          </a:blipFill>
        </p:spPr>
      </p:sp>
      <p:sp>
        <p:nvSpPr>
          <p:cNvPr name="Freeform 8" id="8"/>
          <p:cNvSpPr/>
          <p:nvPr/>
        </p:nvSpPr>
        <p:spPr>
          <a:xfrm flipH="false" flipV="false" rot="0">
            <a:off x="4584173" y="4152614"/>
            <a:ext cx="9177496" cy="5959222"/>
          </a:xfrm>
          <a:custGeom>
            <a:avLst/>
            <a:gdLst/>
            <a:ahLst/>
            <a:cxnLst/>
            <a:rect r="r" b="b" t="t" l="l"/>
            <a:pathLst>
              <a:path h="5959222" w="9177496">
                <a:moveTo>
                  <a:pt x="0" y="0"/>
                </a:moveTo>
                <a:lnTo>
                  <a:pt x="9177496" y="0"/>
                </a:lnTo>
                <a:lnTo>
                  <a:pt x="9177496" y="5959223"/>
                </a:lnTo>
                <a:lnTo>
                  <a:pt x="0" y="59592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4904519" y="-501120"/>
            <a:ext cx="3241235" cy="5200625"/>
          </a:xfrm>
          <a:custGeom>
            <a:avLst/>
            <a:gdLst/>
            <a:ahLst/>
            <a:cxnLst/>
            <a:rect r="r" b="b" t="t" l="l"/>
            <a:pathLst>
              <a:path h="5200625" w="3241235">
                <a:moveTo>
                  <a:pt x="0" y="0"/>
                </a:moveTo>
                <a:lnTo>
                  <a:pt x="3241235" y="0"/>
                </a:lnTo>
                <a:lnTo>
                  <a:pt x="3241235" y="5200626"/>
                </a:lnTo>
                <a:lnTo>
                  <a:pt x="0" y="5200626"/>
                </a:lnTo>
                <a:lnTo>
                  <a:pt x="0" y="0"/>
                </a:lnTo>
                <a:close/>
              </a:path>
            </a:pathLst>
          </a:custGeom>
          <a:blipFill>
            <a:blip r:embed="rId10"/>
            <a:stretch>
              <a:fillRect l="0" t="0" r="0" b="0"/>
            </a:stretch>
          </a:blipFill>
        </p:spPr>
      </p:sp>
      <p:sp>
        <p:nvSpPr>
          <p:cNvPr name="Freeform 10" id="10"/>
          <p:cNvSpPr/>
          <p:nvPr/>
        </p:nvSpPr>
        <p:spPr>
          <a:xfrm flipH="false" flipV="false" rot="0">
            <a:off x="9493345" y="-240923"/>
            <a:ext cx="3312242" cy="4977413"/>
          </a:xfrm>
          <a:custGeom>
            <a:avLst/>
            <a:gdLst/>
            <a:ahLst/>
            <a:cxnLst/>
            <a:rect r="r" b="b" t="t" l="l"/>
            <a:pathLst>
              <a:path h="4977413" w="3312242">
                <a:moveTo>
                  <a:pt x="0" y="0"/>
                </a:moveTo>
                <a:lnTo>
                  <a:pt x="3312242" y="0"/>
                </a:lnTo>
                <a:lnTo>
                  <a:pt x="3312242" y="4977413"/>
                </a:lnTo>
                <a:lnTo>
                  <a:pt x="0" y="4977413"/>
                </a:lnTo>
                <a:lnTo>
                  <a:pt x="0" y="0"/>
                </a:lnTo>
                <a:close/>
              </a:path>
            </a:pathLst>
          </a:custGeom>
          <a:blipFill>
            <a:blip r:embed="rId11"/>
            <a:stretch>
              <a:fillRect l="0" t="0" r="0" b="0"/>
            </a:stretch>
          </a:blipFill>
        </p:spPr>
      </p:sp>
      <p:sp>
        <p:nvSpPr>
          <p:cNvPr name="TextBox 11" id="11"/>
          <p:cNvSpPr txBox="true"/>
          <p:nvPr/>
        </p:nvSpPr>
        <p:spPr>
          <a:xfrm rot="0">
            <a:off x="5855075" y="5046053"/>
            <a:ext cx="7082095" cy="4836135"/>
          </a:xfrm>
          <a:prstGeom prst="rect">
            <a:avLst/>
          </a:prstGeom>
        </p:spPr>
        <p:txBody>
          <a:bodyPr anchor="t" rtlCol="false" tIns="0" lIns="0" bIns="0" rIns="0">
            <a:spAutoFit/>
          </a:bodyPr>
          <a:lstStyle/>
          <a:p>
            <a:pPr algn="ctr">
              <a:lnSpc>
                <a:spcPts val="6439"/>
              </a:lnSpc>
            </a:pPr>
          </a:p>
          <a:p>
            <a:pPr algn="ctr">
              <a:lnSpc>
                <a:spcPts val="6438"/>
              </a:lnSpc>
            </a:pPr>
            <a:r>
              <a:rPr lang="en-US" sz="4599" i="true">
                <a:solidFill>
                  <a:srgbClr val="000000"/>
                </a:solidFill>
                <a:latin typeface="Roboto Condensed Italics"/>
                <a:ea typeface="Roboto Condensed Italics"/>
                <a:cs typeface="Roboto Condensed Italics"/>
                <a:sym typeface="Roboto Condensed Italics"/>
              </a:rPr>
              <a:t>Theo hiểu biết của em, những tác phẩm như “Hăm-lét”, “Kim tiền” có phải hài kịch không? </a:t>
            </a:r>
          </a:p>
          <a:p>
            <a:pPr algn="ctr">
              <a:lnSpc>
                <a:spcPts val="6439"/>
              </a:lnSpc>
            </a:pPr>
            <a:r>
              <a:rPr lang="en-US" sz="4599" i="true">
                <a:solidFill>
                  <a:srgbClr val="000000"/>
                </a:solidFill>
                <a:latin typeface="Roboto Condensed Italics"/>
                <a:ea typeface="Roboto Condensed Italics"/>
                <a:cs typeface="Roboto Condensed Italics"/>
                <a:sym typeface="Roboto Condensed Italics"/>
              </a:rPr>
              <a:t>Vì sao?</a:t>
            </a:r>
          </a:p>
          <a:p>
            <a:pPr algn="ctr">
              <a:lnSpc>
                <a:spcPts val="6439"/>
              </a:lnSpc>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5622538" y="240982"/>
            <a:ext cx="7042924" cy="1031849"/>
          </a:xfrm>
          <a:custGeom>
            <a:avLst/>
            <a:gdLst/>
            <a:ahLst/>
            <a:cxnLst/>
            <a:rect r="r" b="b" t="t" l="l"/>
            <a:pathLst>
              <a:path h="1031849" w="7042924">
                <a:moveTo>
                  <a:pt x="0" y="0"/>
                </a:moveTo>
                <a:lnTo>
                  <a:pt x="7042924" y="0"/>
                </a:lnTo>
                <a:lnTo>
                  <a:pt x="7042924" y="1031849"/>
                </a:lnTo>
                <a:lnTo>
                  <a:pt x="0" y="1031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897047" y="526826"/>
            <a:ext cx="1009252" cy="1003747"/>
          </a:xfrm>
          <a:custGeom>
            <a:avLst/>
            <a:gdLst/>
            <a:ahLst/>
            <a:cxnLst/>
            <a:rect r="r" b="b" t="t" l="l"/>
            <a:pathLst>
              <a:path h="1003747" w="1009252">
                <a:moveTo>
                  <a:pt x="0" y="0"/>
                </a:moveTo>
                <a:lnTo>
                  <a:pt x="1009252" y="0"/>
                </a:lnTo>
                <a:lnTo>
                  <a:pt x="1009252" y="1003748"/>
                </a:lnTo>
                <a:lnTo>
                  <a:pt x="0" y="10037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1985421" y="4214393"/>
            <a:ext cx="6254557" cy="6072607"/>
          </a:xfrm>
          <a:custGeom>
            <a:avLst/>
            <a:gdLst/>
            <a:ahLst/>
            <a:cxnLst/>
            <a:rect r="r" b="b" t="t" l="l"/>
            <a:pathLst>
              <a:path h="6072607" w="6254557">
                <a:moveTo>
                  <a:pt x="0" y="0"/>
                </a:moveTo>
                <a:lnTo>
                  <a:pt x="6254557" y="0"/>
                </a:lnTo>
                <a:lnTo>
                  <a:pt x="6254557" y="6072607"/>
                </a:lnTo>
                <a:lnTo>
                  <a:pt x="0" y="6072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5906299" y="552364"/>
            <a:ext cx="6475402" cy="589915"/>
          </a:xfrm>
          <a:prstGeom prst="rect">
            <a:avLst/>
          </a:prstGeom>
        </p:spPr>
        <p:txBody>
          <a:bodyPr anchor="t" rtlCol="false" tIns="0" lIns="0" bIns="0" rIns="0">
            <a:spAutoFit/>
          </a:bodyPr>
          <a:lstStyle/>
          <a:p>
            <a:pPr algn="ctr">
              <a:lnSpc>
                <a:spcPts val="4759"/>
              </a:lnSpc>
            </a:pPr>
            <a:r>
              <a:rPr lang="en-US" sz="3400" b="true">
                <a:solidFill>
                  <a:srgbClr val="000000"/>
                </a:solidFill>
                <a:latin typeface="Roboto Condensed Bold"/>
                <a:ea typeface="Roboto Condensed Bold"/>
                <a:cs typeface="Roboto Condensed Bold"/>
                <a:sym typeface="Roboto Condensed Bold"/>
              </a:rPr>
              <a:t>TUYẾN NHÂN VẬT PHẢN DIỆN</a:t>
            </a:r>
          </a:p>
        </p:txBody>
      </p:sp>
      <p:sp>
        <p:nvSpPr>
          <p:cNvPr name="Freeform 7" id="7"/>
          <p:cNvSpPr/>
          <p:nvPr/>
        </p:nvSpPr>
        <p:spPr>
          <a:xfrm flipH="false" flipV="false" rot="0">
            <a:off x="366251" y="2104710"/>
            <a:ext cx="5784640" cy="5784640"/>
          </a:xfrm>
          <a:custGeom>
            <a:avLst/>
            <a:gdLst/>
            <a:ahLst/>
            <a:cxnLst/>
            <a:rect r="r" b="b" t="t" l="l"/>
            <a:pathLst>
              <a:path h="5784640" w="5784640">
                <a:moveTo>
                  <a:pt x="0" y="0"/>
                </a:moveTo>
                <a:lnTo>
                  <a:pt x="5784640" y="0"/>
                </a:lnTo>
                <a:lnTo>
                  <a:pt x="5784640" y="5784640"/>
                </a:lnTo>
                <a:lnTo>
                  <a:pt x="0" y="57846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870877" y="3310255"/>
            <a:ext cx="4530796" cy="2990215"/>
          </a:xfrm>
          <a:prstGeom prst="rect">
            <a:avLst/>
          </a:prstGeom>
        </p:spPr>
        <p:txBody>
          <a:bodyPr anchor="t" rtlCol="false" tIns="0" lIns="0" bIns="0" rIns="0">
            <a:spAutoFit/>
          </a:bodyPr>
          <a:lstStyle/>
          <a:p>
            <a:pPr algn="ctr">
              <a:lnSpc>
                <a:spcPts val="4759"/>
              </a:lnSpc>
              <a:spcBef>
                <a:spcPct val="0"/>
              </a:spcBef>
            </a:pPr>
            <a:r>
              <a:rPr lang="en-US" b="true" sz="3399">
                <a:solidFill>
                  <a:srgbClr val="5F1A1F"/>
                </a:solidFill>
                <a:latin typeface="Roboto Condensed Bold"/>
                <a:ea typeface="Roboto Condensed Bold"/>
                <a:cs typeface="Roboto Condensed Bold"/>
                <a:sym typeface="Roboto Condensed Bold"/>
              </a:rPr>
              <a:t>Những nhân vật tuyến phản diện là những kẻ mang trong mình những âm mưu và hành động bỉ ổi, thối nát. </a:t>
            </a:r>
          </a:p>
        </p:txBody>
      </p:sp>
      <p:sp>
        <p:nvSpPr>
          <p:cNvPr name="Freeform 9" id="9"/>
          <p:cNvSpPr/>
          <p:nvPr/>
        </p:nvSpPr>
        <p:spPr>
          <a:xfrm flipH="false" flipV="false" rot="0">
            <a:off x="5678758" y="4502360"/>
            <a:ext cx="5784640" cy="5784640"/>
          </a:xfrm>
          <a:custGeom>
            <a:avLst/>
            <a:gdLst/>
            <a:ahLst/>
            <a:cxnLst/>
            <a:rect r="r" b="b" t="t" l="l"/>
            <a:pathLst>
              <a:path h="5784640" w="5784640">
                <a:moveTo>
                  <a:pt x="0" y="0"/>
                </a:moveTo>
                <a:lnTo>
                  <a:pt x="5784640" y="0"/>
                </a:lnTo>
                <a:lnTo>
                  <a:pt x="5784640" y="5784640"/>
                </a:lnTo>
                <a:lnTo>
                  <a:pt x="0" y="57846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5906299" y="6536863"/>
            <a:ext cx="5167577" cy="1189990"/>
          </a:xfrm>
          <a:prstGeom prst="rect">
            <a:avLst/>
          </a:prstGeom>
        </p:spPr>
        <p:txBody>
          <a:bodyPr anchor="t" rtlCol="false" tIns="0" lIns="0" bIns="0" rIns="0">
            <a:spAutoFit/>
          </a:bodyPr>
          <a:lstStyle/>
          <a:p>
            <a:pPr algn="ctr">
              <a:lnSpc>
                <a:spcPts val="4759"/>
              </a:lnSpc>
              <a:spcBef>
                <a:spcPct val="0"/>
              </a:spcBef>
            </a:pPr>
            <a:r>
              <a:rPr lang="en-US" b="true" sz="3399">
                <a:solidFill>
                  <a:srgbClr val="5F1A1F"/>
                </a:solidFill>
                <a:latin typeface="Roboto Condensed Bold"/>
                <a:ea typeface="Roboto Condensed Bold"/>
                <a:cs typeface="Roboto Condensed Bold"/>
                <a:sym typeface="Roboto Condensed Bold"/>
              </a:rPr>
              <a:t>Đại diện cho cái xấu xa, tầm thường, giả dối trong xã hội.</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720794" y="2125839"/>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2445240">
            <a:off x="-7284621" y="-234177"/>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l="0" t="-66" r="0" b="-66"/>
            </a:stretch>
          </a:blipFill>
        </p:spPr>
      </p:sp>
      <p:sp>
        <p:nvSpPr>
          <p:cNvPr name="TextBox 4" id="4"/>
          <p:cNvSpPr txBox="true"/>
          <p:nvPr/>
        </p:nvSpPr>
        <p:spPr>
          <a:xfrm rot="0">
            <a:off x="4351101" y="205054"/>
            <a:ext cx="10980679" cy="1028700"/>
          </a:xfrm>
          <a:prstGeom prst="rect">
            <a:avLst/>
          </a:prstGeom>
        </p:spPr>
        <p:txBody>
          <a:bodyPr anchor="t" rtlCol="false" tIns="0" lIns="0" bIns="0" rIns="0">
            <a:spAutoFit/>
          </a:bodyPr>
          <a:lstStyle/>
          <a:p>
            <a:pPr algn="ctr">
              <a:lnSpc>
                <a:spcPts val="8400"/>
              </a:lnSpc>
            </a:pPr>
            <a:r>
              <a:rPr lang="en-US" sz="6000" b="true">
                <a:solidFill>
                  <a:srgbClr val="F1EBE0"/>
                </a:solidFill>
                <a:latin typeface="Fraunces Bold"/>
                <a:ea typeface="Fraunces Bold"/>
                <a:cs typeface="Fraunces Bold"/>
                <a:sym typeface="Fraunces Bold"/>
              </a:rPr>
              <a:t>3. KHÁM PHÁ VĂN BẢN</a:t>
            </a:r>
          </a:p>
        </p:txBody>
      </p:sp>
      <p:sp>
        <p:nvSpPr>
          <p:cNvPr name="Freeform 5" id="5"/>
          <p:cNvSpPr/>
          <p:nvPr/>
        </p:nvSpPr>
        <p:spPr>
          <a:xfrm flipH="false" flipV="false" rot="0">
            <a:off x="2522063" y="1624103"/>
            <a:ext cx="14851979" cy="8013401"/>
          </a:xfrm>
          <a:custGeom>
            <a:avLst/>
            <a:gdLst/>
            <a:ahLst/>
            <a:cxnLst/>
            <a:rect r="r" b="b" t="t" l="l"/>
            <a:pathLst>
              <a:path h="8013401" w="14851979">
                <a:moveTo>
                  <a:pt x="0" y="0"/>
                </a:moveTo>
                <a:lnTo>
                  <a:pt x="14851979" y="0"/>
                </a:lnTo>
                <a:lnTo>
                  <a:pt x="14851979" y="8013401"/>
                </a:lnTo>
                <a:lnTo>
                  <a:pt x="0" y="80134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089585" y="2081153"/>
            <a:ext cx="13716935" cy="7023100"/>
          </a:xfrm>
          <a:prstGeom prst="rect">
            <a:avLst/>
          </a:prstGeom>
        </p:spPr>
        <p:txBody>
          <a:bodyPr anchor="t" rtlCol="false" tIns="0" lIns="0" bIns="0" rIns="0">
            <a:spAutoFit/>
          </a:bodyPr>
          <a:lstStyle/>
          <a:p>
            <a:pPr algn="ctr">
              <a:lnSpc>
                <a:spcPts val="5599"/>
              </a:lnSpc>
            </a:pPr>
            <a:r>
              <a:rPr lang="en-US" sz="3999" b="true">
                <a:solidFill>
                  <a:srgbClr val="000000"/>
                </a:solidFill>
                <a:latin typeface="Roboto Condensed Bold"/>
                <a:ea typeface="Roboto Condensed Bold"/>
                <a:cs typeface="Roboto Condensed Bold"/>
                <a:sym typeface="Roboto Condensed Bold"/>
              </a:rPr>
              <a:t>NHÓM NHÀ PHÊ BÌNH: </a:t>
            </a:r>
          </a:p>
          <a:p>
            <a:pPr algn="just">
              <a:lnSpc>
                <a:spcPts val="5599"/>
              </a:lnSpc>
            </a:pPr>
            <a:r>
              <a:rPr lang="en-US" sz="3999">
                <a:solidFill>
                  <a:srgbClr val="000000"/>
                </a:solidFill>
                <a:latin typeface="Roboto Condensed"/>
                <a:ea typeface="Roboto Condensed"/>
                <a:cs typeface="Roboto Condensed"/>
                <a:sym typeface="Roboto Condensed"/>
              </a:rPr>
              <a:t>Đọc kĩ trích đoạn </a:t>
            </a:r>
            <a:r>
              <a:rPr lang="en-US" sz="3999" i="true">
                <a:solidFill>
                  <a:srgbClr val="000000"/>
                </a:solidFill>
                <a:latin typeface="Roboto Condensed Italics"/>
                <a:ea typeface="Roboto Condensed Italics"/>
                <a:cs typeface="Roboto Condensed Italics"/>
                <a:sym typeface="Roboto Condensed Italics"/>
              </a:rPr>
              <a:t>Sống, hay không sống? </a:t>
            </a:r>
            <a:r>
              <a:rPr lang="en-US" sz="3999">
                <a:solidFill>
                  <a:srgbClr val="000000"/>
                </a:solidFill>
                <a:latin typeface="Roboto Condensed"/>
                <a:ea typeface="Roboto Condensed"/>
                <a:cs typeface="Roboto Condensed"/>
                <a:sym typeface="Roboto Condensed"/>
              </a:rPr>
              <a:t>của vở kịch và trả lời câu hỏi / thực hiện yêu cầu dưới đây:</a:t>
            </a:r>
          </a:p>
          <a:p>
            <a:pPr algn="just" marL="914399" indent="-304800" lvl="2">
              <a:lnSpc>
                <a:spcPts val="5599"/>
              </a:lnSpc>
              <a:buFont typeface="Arial"/>
              <a:buChar char="⚬"/>
            </a:pPr>
            <a:r>
              <a:rPr lang="en-US" sz="3999">
                <a:solidFill>
                  <a:srgbClr val="000000"/>
                </a:solidFill>
                <a:latin typeface="Roboto Condensed"/>
                <a:ea typeface="Roboto Condensed"/>
                <a:cs typeface="Roboto Condensed"/>
                <a:sym typeface="Roboto Condensed"/>
              </a:rPr>
              <a:t>Phân tích những hình thức thoại, chỉ dẫn sân khấu và chỉ ra vai trò của chúng trong việc thể hiện diễn biến tâm trạng của Ham-let. Phân tích một lời độc thoại Ham-let mà em cho là thú vị.</a:t>
            </a:r>
          </a:p>
          <a:p>
            <a:pPr algn="just" marL="914399" indent="-304800" lvl="2">
              <a:lnSpc>
                <a:spcPts val="5599"/>
              </a:lnSpc>
              <a:buFont typeface="Arial"/>
              <a:buChar char="⚬"/>
            </a:pPr>
            <a:r>
              <a:rPr lang="en-US" sz="3999">
                <a:solidFill>
                  <a:srgbClr val="000000"/>
                </a:solidFill>
                <a:latin typeface="Roboto Condensed"/>
                <a:ea typeface="Roboto Condensed"/>
                <a:cs typeface="Roboto Condensed"/>
                <a:sym typeface="Roboto Condensed"/>
              </a:rPr>
              <a:t>Sự trăn trở Sống, hay không sống? và quyết định cầm vũ khí chống lại bạo ngược, cường quyền nói lên phẩm chất và tính cách gì của Ham-lét? Em có đồng ý với quyết định của Ham-lét không? Vì sao?</a:t>
            </a:r>
          </a:p>
        </p:txBody>
      </p:sp>
      <p:grpSp>
        <p:nvGrpSpPr>
          <p:cNvPr name="Group 7" id="7"/>
          <p:cNvGrpSpPr/>
          <p:nvPr/>
        </p:nvGrpSpPr>
        <p:grpSpPr>
          <a:xfrm rot="0">
            <a:off x="501634" y="261879"/>
            <a:ext cx="3086100" cy="3086100"/>
            <a:chOff x="0" y="0"/>
            <a:chExt cx="4114800" cy="4114800"/>
          </a:xfrm>
        </p:grpSpPr>
        <p:sp>
          <p:nvSpPr>
            <p:cNvPr name="Freeform 8" id="8"/>
            <p:cNvSpPr/>
            <p:nvPr/>
          </p:nvSpPr>
          <p:spPr>
            <a:xfrm flipH="false" flipV="false" rot="0">
              <a:off x="0" y="0"/>
              <a:ext cx="4114800" cy="4114800"/>
            </a:xfrm>
            <a:custGeom>
              <a:avLst/>
              <a:gdLst/>
              <a:ahLst/>
              <a:cxnLst/>
              <a:rect r="r" b="b" t="t" l="l"/>
              <a:pathLst>
                <a:path h="4114800" w="4114800">
                  <a:moveTo>
                    <a:pt x="2057400" y="0"/>
                  </a:moveTo>
                  <a:lnTo>
                    <a:pt x="2456815" y="566928"/>
                  </a:lnTo>
                  <a:lnTo>
                    <a:pt x="3086100" y="275590"/>
                  </a:lnTo>
                  <a:lnTo>
                    <a:pt x="3148457" y="966216"/>
                  </a:lnTo>
                  <a:lnTo>
                    <a:pt x="3839210" y="1028700"/>
                  </a:lnTo>
                  <a:lnTo>
                    <a:pt x="3547872" y="1657985"/>
                  </a:lnTo>
                  <a:lnTo>
                    <a:pt x="4114800" y="2057400"/>
                  </a:lnTo>
                  <a:lnTo>
                    <a:pt x="3547872" y="2456815"/>
                  </a:lnTo>
                  <a:lnTo>
                    <a:pt x="3839210" y="3086100"/>
                  </a:lnTo>
                  <a:lnTo>
                    <a:pt x="3148584" y="3148457"/>
                  </a:lnTo>
                  <a:lnTo>
                    <a:pt x="3086100" y="3839210"/>
                  </a:lnTo>
                  <a:lnTo>
                    <a:pt x="2456815" y="3547872"/>
                  </a:lnTo>
                  <a:lnTo>
                    <a:pt x="2057400" y="4114800"/>
                  </a:lnTo>
                  <a:lnTo>
                    <a:pt x="1657985" y="3547872"/>
                  </a:lnTo>
                  <a:lnTo>
                    <a:pt x="1028700" y="3839210"/>
                  </a:lnTo>
                  <a:lnTo>
                    <a:pt x="966343" y="3148584"/>
                  </a:lnTo>
                  <a:lnTo>
                    <a:pt x="275590" y="3086100"/>
                  </a:lnTo>
                  <a:lnTo>
                    <a:pt x="566928" y="2456815"/>
                  </a:lnTo>
                  <a:lnTo>
                    <a:pt x="0" y="2057400"/>
                  </a:lnTo>
                  <a:lnTo>
                    <a:pt x="566928" y="1657985"/>
                  </a:lnTo>
                  <a:lnTo>
                    <a:pt x="275590" y="1028700"/>
                  </a:lnTo>
                  <a:lnTo>
                    <a:pt x="966216" y="966343"/>
                  </a:lnTo>
                  <a:lnTo>
                    <a:pt x="1028700" y="275590"/>
                  </a:lnTo>
                  <a:lnTo>
                    <a:pt x="1657985" y="566928"/>
                  </a:lnTo>
                  <a:lnTo>
                    <a:pt x="2057400" y="0"/>
                  </a:lnTo>
                  <a:close/>
                </a:path>
              </a:pathLst>
            </a:custGeom>
            <a:solidFill>
              <a:srgbClr val="9C601D"/>
            </a:solidFill>
          </p:spPr>
        </p:sp>
      </p:grpSp>
      <p:sp>
        <p:nvSpPr>
          <p:cNvPr name="TextBox 9" id="9"/>
          <p:cNvSpPr txBox="true"/>
          <p:nvPr/>
        </p:nvSpPr>
        <p:spPr>
          <a:xfrm rot="0">
            <a:off x="1034637" y="1252492"/>
            <a:ext cx="2020094" cy="1038200"/>
          </a:xfrm>
          <a:prstGeom prst="rect">
            <a:avLst/>
          </a:prstGeom>
        </p:spPr>
        <p:txBody>
          <a:bodyPr anchor="t" rtlCol="false" tIns="0" lIns="0" bIns="0" rIns="0">
            <a:spAutoFit/>
          </a:bodyPr>
          <a:lstStyle/>
          <a:p>
            <a:pPr algn="ctr">
              <a:lnSpc>
                <a:spcPts val="4198"/>
              </a:lnSpc>
            </a:pPr>
            <a:r>
              <a:rPr lang="en-US" sz="2999" b="true">
                <a:solidFill>
                  <a:srgbClr val="FFFFFF"/>
                </a:solidFill>
                <a:latin typeface="Roboto Condensed Bold"/>
                <a:ea typeface="Roboto Condensed Bold"/>
                <a:cs typeface="Roboto Condensed Bold"/>
                <a:sym typeface="Roboto Condensed Bold"/>
              </a:rPr>
              <a:t>Hoạt động nhóm</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60782" y="3762333"/>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6457057" y="2792187"/>
            <a:ext cx="10813196" cy="5759864"/>
          </a:xfrm>
          <a:custGeom>
            <a:avLst/>
            <a:gdLst/>
            <a:ahLst/>
            <a:cxnLst/>
            <a:rect r="r" b="b" t="t" l="l"/>
            <a:pathLst>
              <a:path h="5759864" w="10813196">
                <a:moveTo>
                  <a:pt x="0" y="0"/>
                </a:moveTo>
                <a:lnTo>
                  <a:pt x="10813196" y="0"/>
                </a:lnTo>
                <a:lnTo>
                  <a:pt x="10813196" y="5759864"/>
                </a:lnTo>
                <a:lnTo>
                  <a:pt x="0" y="57598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2445240">
            <a:off x="-6630727" y="-2157545"/>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l="0" t="-66" r="0" b="-66"/>
            </a:stretch>
          </a:blipFill>
        </p:spPr>
      </p:sp>
      <p:sp>
        <p:nvSpPr>
          <p:cNvPr name="Freeform 5" id="5"/>
          <p:cNvSpPr/>
          <p:nvPr/>
        </p:nvSpPr>
        <p:spPr>
          <a:xfrm flipH="false" flipV="false" rot="0">
            <a:off x="0" y="4400878"/>
            <a:ext cx="5682784" cy="5886122"/>
          </a:xfrm>
          <a:custGeom>
            <a:avLst/>
            <a:gdLst/>
            <a:ahLst/>
            <a:cxnLst/>
            <a:rect r="r" b="b" t="t" l="l"/>
            <a:pathLst>
              <a:path h="5886122" w="5682784">
                <a:moveTo>
                  <a:pt x="0" y="0"/>
                </a:moveTo>
                <a:lnTo>
                  <a:pt x="5682784" y="0"/>
                </a:lnTo>
                <a:lnTo>
                  <a:pt x="5682784" y="5886122"/>
                </a:lnTo>
                <a:lnTo>
                  <a:pt x="0" y="58861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2701441" y="502965"/>
            <a:ext cx="7511231" cy="821740"/>
          </a:xfrm>
          <a:prstGeom prst="rect">
            <a:avLst/>
          </a:prstGeom>
        </p:spPr>
        <p:txBody>
          <a:bodyPr anchor="t" rtlCol="false" tIns="0" lIns="0" bIns="0" rIns="0">
            <a:spAutoFit/>
          </a:bodyPr>
          <a:lstStyle/>
          <a:p>
            <a:pPr algn="ctr">
              <a:lnSpc>
                <a:spcPts val="6159"/>
              </a:lnSpc>
            </a:pPr>
            <a:r>
              <a:rPr lang="en-US" sz="4399">
                <a:solidFill>
                  <a:srgbClr val="F1EBE0"/>
                </a:solidFill>
                <a:latin typeface="Fraunces"/>
                <a:ea typeface="Fraunces"/>
                <a:cs typeface="Fraunces"/>
                <a:sym typeface="Fraunces"/>
              </a:rPr>
              <a:t>3.2. Tìm hiểu chi tiết văn bản</a:t>
            </a:r>
          </a:p>
        </p:txBody>
      </p:sp>
      <p:sp>
        <p:nvSpPr>
          <p:cNvPr name="TextBox 7" id="7"/>
          <p:cNvSpPr txBox="true"/>
          <p:nvPr/>
        </p:nvSpPr>
        <p:spPr>
          <a:xfrm rot="0">
            <a:off x="2701441" y="1297121"/>
            <a:ext cx="8116654" cy="767055"/>
          </a:xfrm>
          <a:prstGeom prst="rect">
            <a:avLst/>
          </a:prstGeom>
        </p:spPr>
        <p:txBody>
          <a:bodyPr anchor="t" rtlCol="false" tIns="0" lIns="0" bIns="0" rIns="0">
            <a:spAutoFit/>
          </a:bodyPr>
          <a:lstStyle/>
          <a:p>
            <a:pPr algn="ctr">
              <a:lnSpc>
                <a:spcPts val="6019"/>
              </a:lnSpc>
            </a:pPr>
            <a:r>
              <a:rPr lang="en-US" sz="4299">
                <a:solidFill>
                  <a:srgbClr val="F1EBE0"/>
                </a:solidFill>
                <a:latin typeface="#9Slide05 Aphrodite Pro"/>
                <a:ea typeface="#9Slide05 Aphrodite Pro"/>
                <a:cs typeface="#9Slide05 Aphrodite Pro"/>
                <a:sym typeface="#9Slide05 Aphrodite Pro"/>
              </a:rPr>
              <a:t>c. Nghệ thuật sử dụng lời thoại</a:t>
            </a:r>
          </a:p>
        </p:txBody>
      </p:sp>
      <p:sp>
        <p:nvSpPr>
          <p:cNvPr name="TextBox 8" id="8"/>
          <p:cNvSpPr txBox="true"/>
          <p:nvPr/>
        </p:nvSpPr>
        <p:spPr>
          <a:xfrm rot="0">
            <a:off x="6759768" y="3066781"/>
            <a:ext cx="9997294" cy="4908550"/>
          </a:xfrm>
          <a:prstGeom prst="rect">
            <a:avLst/>
          </a:prstGeom>
        </p:spPr>
        <p:txBody>
          <a:bodyPr anchor="t" rtlCol="false" tIns="0" lIns="0" bIns="0" rIns="0">
            <a:spAutoFit/>
          </a:bodyPr>
          <a:lstStyle/>
          <a:p>
            <a:pPr algn="just" marL="863596" indent="-431798" lvl="1">
              <a:lnSpc>
                <a:spcPts val="5599"/>
              </a:lnSpc>
              <a:buFont typeface="Arial"/>
              <a:buChar char="•"/>
            </a:pPr>
            <a:r>
              <a:rPr lang="en-US" sz="3999">
                <a:solidFill>
                  <a:srgbClr val="6B2537"/>
                </a:solidFill>
                <a:latin typeface="Roboto Condensed"/>
                <a:ea typeface="Roboto Condensed"/>
                <a:cs typeface="Roboto Condensed"/>
                <a:sym typeface="Roboto Condensed"/>
              </a:rPr>
              <a:t>Sử dụng lời đối thoại, độc thoại.</a:t>
            </a:r>
          </a:p>
          <a:p>
            <a:pPr algn="just" marL="863596" indent="-431798" lvl="1">
              <a:lnSpc>
                <a:spcPts val="5599"/>
              </a:lnSpc>
              <a:buFont typeface="Arial"/>
              <a:buChar char="•"/>
            </a:pPr>
            <a:r>
              <a:rPr lang="en-US" sz="3999">
                <a:solidFill>
                  <a:srgbClr val="6B2537"/>
                </a:solidFill>
                <a:latin typeface="Roboto Condensed"/>
                <a:ea typeface="Roboto Condensed"/>
                <a:cs typeface="Roboto Condensed"/>
                <a:sym typeface="Roboto Condensed"/>
              </a:rPr>
              <a:t>Điểm đặc sắc:</a:t>
            </a:r>
          </a:p>
          <a:p>
            <a:pPr algn="just">
              <a:lnSpc>
                <a:spcPts val="5599"/>
              </a:lnSpc>
            </a:pPr>
            <a:r>
              <a:rPr lang="en-US" sz="3999">
                <a:solidFill>
                  <a:srgbClr val="6B2537"/>
                </a:solidFill>
                <a:latin typeface="Roboto Condensed"/>
                <a:ea typeface="Roboto Condensed"/>
                <a:cs typeface="Roboto Condensed"/>
                <a:sym typeface="Roboto Condensed"/>
              </a:rPr>
              <a:t>    + Lời độc thoại của nhân vật Ham-lét → Người đọc cảm nhận được sự dằn vặt, giằng xé, đấu tranh bên trong nội tâm nhân vật.</a:t>
            </a:r>
          </a:p>
          <a:p>
            <a:pPr algn="just">
              <a:lnSpc>
                <a:spcPts val="5599"/>
              </a:lnSpc>
            </a:pPr>
            <a:r>
              <a:rPr lang="en-US" sz="3999">
                <a:solidFill>
                  <a:srgbClr val="6B2537"/>
                </a:solidFill>
                <a:latin typeface="Roboto Condensed"/>
                <a:ea typeface="Roboto Condensed"/>
                <a:cs typeface="Roboto Condensed"/>
                <a:sym typeface="Roboto Condensed"/>
              </a:rPr>
              <a:t>    + </a:t>
            </a:r>
            <a:r>
              <a:rPr lang="en-US" sz="3999">
                <a:solidFill>
                  <a:srgbClr val="6B2537"/>
                </a:solidFill>
                <a:latin typeface="Roboto Condensed"/>
                <a:ea typeface="Roboto Condensed"/>
                <a:cs typeface="Roboto Condensed"/>
                <a:sym typeface="Roboto Condensed"/>
              </a:rPr>
              <a:t>Lời nói của nhân vật: hoa mĩ, lối nói ví von so sánh, dùng nhiều thán từ …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6976722" y="-185121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Freeform 3" id="3"/>
          <p:cNvSpPr/>
          <p:nvPr/>
        </p:nvSpPr>
        <p:spPr>
          <a:xfrm flipH="false" flipV="false" rot="0">
            <a:off x="384555" y="1921667"/>
            <a:ext cx="7981070" cy="7981070"/>
          </a:xfrm>
          <a:custGeom>
            <a:avLst/>
            <a:gdLst/>
            <a:ahLst/>
            <a:cxnLst/>
            <a:rect r="r" b="b" t="t" l="l"/>
            <a:pathLst>
              <a:path h="7981070" w="7981070">
                <a:moveTo>
                  <a:pt x="0" y="0"/>
                </a:moveTo>
                <a:lnTo>
                  <a:pt x="7981070" y="0"/>
                </a:lnTo>
                <a:lnTo>
                  <a:pt x="7981070" y="7981070"/>
                </a:lnTo>
                <a:lnTo>
                  <a:pt x="0" y="79810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74338" y="3543729"/>
            <a:ext cx="6001504" cy="5464913"/>
          </a:xfrm>
          <a:prstGeom prst="rect">
            <a:avLst/>
          </a:prstGeom>
        </p:spPr>
        <p:txBody>
          <a:bodyPr anchor="t" rtlCol="false" tIns="0" lIns="0" bIns="0" rIns="0">
            <a:spAutoFit/>
          </a:bodyPr>
          <a:lstStyle/>
          <a:p>
            <a:pPr algn="ctr">
              <a:lnSpc>
                <a:spcPts val="5384"/>
              </a:lnSpc>
              <a:spcBef>
                <a:spcPct val="0"/>
              </a:spcBef>
            </a:pPr>
            <a:r>
              <a:rPr lang="en-US" sz="3845">
                <a:solidFill>
                  <a:srgbClr val="000000"/>
                </a:solidFill>
                <a:latin typeface="#9Slide05 Fourth Light"/>
                <a:ea typeface="#9Slide05 Fourth Light"/>
                <a:cs typeface="#9Slide05 Fourth Light"/>
                <a:sym typeface="#9Slide05 Fourth Light"/>
              </a:rPr>
              <a:t>Ôi, đúng quá thật! Lời nói như roi quất vào lương tâm ta. Đôi má của gái hồng lâu, rực rỡ vì son tô phấn điểm, cũng không thể xấu xa hơn hành động của ra được điểm phấn tô son bằng những lời hoa gấm mĩ miều. Ôi, gánh nặng của tội ác!</a:t>
            </a:r>
          </a:p>
        </p:txBody>
      </p:sp>
      <p:sp>
        <p:nvSpPr>
          <p:cNvPr name="Freeform 5" id="5"/>
          <p:cNvSpPr/>
          <p:nvPr/>
        </p:nvSpPr>
        <p:spPr>
          <a:xfrm flipH="false" flipV="false" rot="0">
            <a:off x="7789616" y="-505478"/>
            <a:ext cx="7810701" cy="7810701"/>
          </a:xfrm>
          <a:custGeom>
            <a:avLst/>
            <a:gdLst/>
            <a:ahLst/>
            <a:cxnLst/>
            <a:rect r="r" b="b" t="t" l="l"/>
            <a:pathLst>
              <a:path h="7810701" w="7810701">
                <a:moveTo>
                  <a:pt x="0" y="0"/>
                </a:moveTo>
                <a:lnTo>
                  <a:pt x="7810702" y="0"/>
                </a:lnTo>
                <a:lnTo>
                  <a:pt x="7810702" y="7810701"/>
                </a:lnTo>
                <a:lnTo>
                  <a:pt x="0" y="78107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8799682" y="876300"/>
            <a:ext cx="5790571" cy="5464913"/>
          </a:xfrm>
          <a:prstGeom prst="rect">
            <a:avLst/>
          </a:prstGeom>
        </p:spPr>
        <p:txBody>
          <a:bodyPr anchor="t" rtlCol="false" tIns="0" lIns="0" bIns="0" rIns="0">
            <a:spAutoFit/>
          </a:bodyPr>
          <a:lstStyle/>
          <a:p>
            <a:pPr algn="ctr">
              <a:lnSpc>
                <a:spcPts val="5384"/>
              </a:lnSpc>
              <a:spcBef>
                <a:spcPct val="0"/>
              </a:spcBef>
            </a:pPr>
            <a:r>
              <a:rPr lang="en-US" sz="3845">
                <a:solidFill>
                  <a:srgbClr val="000000"/>
                </a:solidFill>
                <a:latin typeface="#9Slide05 Fourth Light"/>
                <a:ea typeface="#9Slide05 Fourth Light"/>
                <a:cs typeface="#9Slide05 Fourth Light"/>
                <a:sym typeface="#9Slide05 Fourth Light"/>
              </a:rPr>
              <a:t>Ôi, một tâm hồn cao quý, bỗng dưng tan nát. Đôi mắt của nhà thông thái, thanh gươm của trang hiệp sĩ, miệng lưỡi của người hào hoa, niềm hi vọng, đóa hồng tươi của quốc gia gấm vóc, gương sáng của thời trang, kiểu mẫu của mọi người...</a:t>
            </a:r>
          </a:p>
        </p:txBody>
      </p:sp>
      <p:sp>
        <p:nvSpPr>
          <p:cNvPr name="Freeform 7" id="7"/>
          <p:cNvSpPr/>
          <p:nvPr/>
        </p:nvSpPr>
        <p:spPr>
          <a:xfrm flipH="true" flipV="false" rot="0">
            <a:off x="13869128" y="5217073"/>
            <a:ext cx="4894784" cy="5069927"/>
          </a:xfrm>
          <a:custGeom>
            <a:avLst/>
            <a:gdLst/>
            <a:ahLst/>
            <a:cxnLst/>
            <a:rect r="r" b="b" t="t" l="l"/>
            <a:pathLst>
              <a:path h="5069927" w="4894784">
                <a:moveTo>
                  <a:pt x="4894784" y="0"/>
                </a:moveTo>
                <a:lnTo>
                  <a:pt x="0" y="0"/>
                </a:lnTo>
                <a:lnTo>
                  <a:pt x="0" y="5069927"/>
                </a:lnTo>
                <a:lnTo>
                  <a:pt x="4894784" y="5069927"/>
                </a:lnTo>
                <a:lnTo>
                  <a:pt x="4894784" y="0"/>
                </a:lnTo>
                <a:close/>
              </a:path>
            </a:pathLst>
          </a:custGeom>
          <a:blipFill>
            <a:blip r:embed="rId6">
              <a:alphaModFix amt="77000"/>
              <a:extLst>
                <a:ext uri="{96DAC541-7B7A-43D3-8B79-37D633B846F1}">
                  <asvg:svgBlip xmlns:asvg="http://schemas.microsoft.com/office/drawing/2016/SVG/main" r:embed="rId7"/>
                </a:ext>
              </a:extLst>
            </a:blip>
            <a:stretch>
              <a:fillRect l="0" t="-64" r="0" b="-64"/>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Freeform 2" id="2"/>
          <p:cNvSpPr/>
          <p:nvPr/>
        </p:nvSpPr>
        <p:spPr>
          <a:xfrm flipH="false" flipV="false" rot="0">
            <a:off x="4622046" y="2846352"/>
            <a:ext cx="11968697" cy="3732732"/>
          </a:xfrm>
          <a:custGeom>
            <a:avLst/>
            <a:gdLst/>
            <a:ahLst/>
            <a:cxnLst/>
            <a:rect r="r" b="b" t="t" l="l"/>
            <a:pathLst>
              <a:path h="3732732" w="11968697">
                <a:moveTo>
                  <a:pt x="0" y="0"/>
                </a:moveTo>
                <a:lnTo>
                  <a:pt x="11968697" y="0"/>
                </a:lnTo>
                <a:lnTo>
                  <a:pt x="11968697" y="3732732"/>
                </a:lnTo>
                <a:lnTo>
                  <a:pt x="0" y="37327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5729805" y="-22467"/>
            <a:ext cx="2558195" cy="2516333"/>
          </a:xfrm>
          <a:custGeom>
            <a:avLst/>
            <a:gdLst/>
            <a:ahLst/>
            <a:cxnLst/>
            <a:rect r="r" b="b" t="t" l="l"/>
            <a:pathLst>
              <a:path h="2516333" w="2558195">
                <a:moveTo>
                  <a:pt x="2558195" y="0"/>
                </a:moveTo>
                <a:lnTo>
                  <a:pt x="0" y="0"/>
                </a:lnTo>
                <a:lnTo>
                  <a:pt x="0" y="2516333"/>
                </a:lnTo>
                <a:lnTo>
                  <a:pt x="2558195" y="2516333"/>
                </a:lnTo>
                <a:lnTo>
                  <a:pt x="2558195" y="0"/>
                </a:lnTo>
                <a:close/>
              </a:path>
            </a:pathLst>
          </a:custGeom>
          <a:blipFill>
            <a:blip r:embed="rId4">
              <a:extLst>
                <a:ext uri="{96DAC541-7B7A-43D3-8B79-37D633B846F1}">
                  <asvg:svgBlip xmlns:asvg="http://schemas.microsoft.com/office/drawing/2016/SVG/main" r:embed="rId5"/>
                </a:ext>
              </a:extLst>
            </a:blip>
            <a:stretch>
              <a:fillRect l="0" t="-75" r="0" b="-75"/>
            </a:stretch>
          </a:blipFill>
        </p:spPr>
      </p:sp>
      <p:sp>
        <p:nvSpPr>
          <p:cNvPr name="Freeform 4" id="4"/>
          <p:cNvSpPr/>
          <p:nvPr/>
        </p:nvSpPr>
        <p:spPr>
          <a:xfrm flipH="false" flipV="false" rot="0">
            <a:off x="0" y="-22467"/>
            <a:ext cx="4263206" cy="9159231"/>
          </a:xfrm>
          <a:custGeom>
            <a:avLst/>
            <a:gdLst/>
            <a:ahLst/>
            <a:cxnLst/>
            <a:rect r="r" b="b" t="t" l="l"/>
            <a:pathLst>
              <a:path h="9159231" w="4263206">
                <a:moveTo>
                  <a:pt x="0" y="0"/>
                </a:moveTo>
                <a:lnTo>
                  <a:pt x="4263206" y="0"/>
                </a:lnTo>
                <a:lnTo>
                  <a:pt x="4263206" y="9159231"/>
                </a:lnTo>
                <a:lnTo>
                  <a:pt x="0" y="9159231"/>
                </a:lnTo>
                <a:lnTo>
                  <a:pt x="0" y="0"/>
                </a:lnTo>
                <a:close/>
              </a:path>
            </a:pathLst>
          </a:custGeom>
          <a:blipFill>
            <a:blip r:embed="rId6">
              <a:extLst>
                <a:ext uri="{96DAC541-7B7A-43D3-8B79-37D633B846F1}">
                  <asvg:svgBlip xmlns:asvg="http://schemas.microsoft.com/office/drawing/2016/SVG/main" r:embed="rId7"/>
                </a:ext>
              </a:extLst>
            </a:blip>
            <a:stretch>
              <a:fillRect l="-249" t="0" r="-249" b="0"/>
            </a:stretch>
          </a:blipFill>
        </p:spPr>
      </p:sp>
      <p:sp>
        <p:nvSpPr>
          <p:cNvPr name="Freeform 5" id="5"/>
          <p:cNvSpPr/>
          <p:nvPr/>
        </p:nvSpPr>
        <p:spPr>
          <a:xfrm flipH="false" flipV="false" rot="0">
            <a:off x="0" y="6151599"/>
            <a:ext cx="5020214" cy="4135401"/>
          </a:xfrm>
          <a:custGeom>
            <a:avLst/>
            <a:gdLst/>
            <a:ahLst/>
            <a:cxnLst/>
            <a:rect r="r" b="b" t="t" l="l"/>
            <a:pathLst>
              <a:path h="4135401" w="5020214">
                <a:moveTo>
                  <a:pt x="0" y="0"/>
                </a:moveTo>
                <a:lnTo>
                  <a:pt x="5020214" y="0"/>
                </a:lnTo>
                <a:lnTo>
                  <a:pt x="5020214" y="4135401"/>
                </a:lnTo>
                <a:lnTo>
                  <a:pt x="0" y="4135401"/>
                </a:lnTo>
                <a:lnTo>
                  <a:pt x="0" y="0"/>
                </a:lnTo>
                <a:close/>
              </a:path>
            </a:pathLst>
          </a:custGeom>
          <a:blipFill>
            <a:blip r:embed="rId8">
              <a:extLst>
                <a:ext uri="{96DAC541-7B7A-43D3-8B79-37D633B846F1}">
                  <asvg:svgBlip xmlns:asvg="http://schemas.microsoft.com/office/drawing/2016/SVG/main" r:embed="rId9"/>
                </a:ext>
              </a:extLst>
            </a:blip>
            <a:stretch>
              <a:fillRect l="0" t="-6" r="0" b="-6"/>
            </a:stretch>
          </a:blipFill>
        </p:spPr>
      </p:sp>
      <p:sp>
        <p:nvSpPr>
          <p:cNvPr name="TextBox 6" id="6"/>
          <p:cNvSpPr txBox="true"/>
          <p:nvPr/>
        </p:nvSpPr>
        <p:spPr>
          <a:xfrm rot="0">
            <a:off x="6524789" y="1861278"/>
            <a:ext cx="7833734" cy="577773"/>
          </a:xfrm>
          <a:prstGeom prst="rect">
            <a:avLst/>
          </a:prstGeom>
        </p:spPr>
        <p:txBody>
          <a:bodyPr anchor="t" rtlCol="false" tIns="0" lIns="0" bIns="0" rIns="0">
            <a:spAutoFit/>
          </a:bodyPr>
          <a:lstStyle/>
          <a:p>
            <a:pPr algn="ctr">
              <a:lnSpc>
                <a:spcPts val="4260"/>
              </a:lnSpc>
            </a:pPr>
            <a:r>
              <a:rPr lang="en-US" sz="4841" b="true">
                <a:solidFill>
                  <a:srgbClr val="F1EBE0"/>
                </a:solidFill>
                <a:latin typeface="Fraunces Bold"/>
                <a:ea typeface="Fraunces Bold"/>
                <a:cs typeface="Fraunces Bold"/>
                <a:sym typeface="Fraunces Bold"/>
              </a:rPr>
              <a:t>*CÂU HỎI TƯ DUY</a:t>
            </a:r>
          </a:p>
        </p:txBody>
      </p:sp>
      <p:sp>
        <p:nvSpPr>
          <p:cNvPr name="TextBox 7" id="7"/>
          <p:cNvSpPr txBox="true"/>
          <p:nvPr/>
        </p:nvSpPr>
        <p:spPr>
          <a:xfrm rot="0">
            <a:off x="5482985" y="3478213"/>
            <a:ext cx="10246821" cy="2794000"/>
          </a:xfrm>
          <a:prstGeom prst="rect">
            <a:avLst/>
          </a:prstGeom>
        </p:spPr>
        <p:txBody>
          <a:bodyPr anchor="t" rtlCol="false" tIns="0" lIns="0" bIns="0" rIns="0">
            <a:spAutoFit/>
          </a:bodyPr>
          <a:lstStyle/>
          <a:p>
            <a:pPr algn="ctr">
              <a:lnSpc>
                <a:spcPts val="5599"/>
              </a:lnSpc>
            </a:pPr>
            <a:r>
              <a:rPr lang="en-US" sz="3999">
                <a:solidFill>
                  <a:srgbClr val="3A1C22"/>
                </a:solidFill>
                <a:latin typeface="Roboto Condensed"/>
                <a:ea typeface="Roboto Condensed"/>
                <a:cs typeface="Roboto Condensed"/>
                <a:sym typeface="Roboto Condensed"/>
              </a:rPr>
              <a:t>? Trong cuộc sống hiện đại, bạn nghĩ điều gì làm con người do dự hoặc lo sợ khi đứng trước những quyết định quan trọng, tương tự như nỗi băn khoăn của Hamlet?</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Freeform 2" id="2"/>
          <p:cNvSpPr/>
          <p:nvPr/>
        </p:nvSpPr>
        <p:spPr>
          <a:xfrm flipH="false" flipV="false" rot="0">
            <a:off x="3372934" y="3722706"/>
            <a:ext cx="13247143" cy="2256838"/>
          </a:xfrm>
          <a:custGeom>
            <a:avLst/>
            <a:gdLst/>
            <a:ahLst/>
            <a:cxnLst/>
            <a:rect r="r" b="b" t="t" l="l"/>
            <a:pathLst>
              <a:path h="2256838" w="13247143">
                <a:moveTo>
                  <a:pt x="0" y="0"/>
                </a:moveTo>
                <a:lnTo>
                  <a:pt x="13247143" y="0"/>
                </a:lnTo>
                <a:lnTo>
                  <a:pt x="13247143" y="2256838"/>
                </a:lnTo>
                <a:lnTo>
                  <a:pt x="0" y="2256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5729805" y="-22467"/>
            <a:ext cx="2558195" cy="2516333"/>
          </a:xfrm>
          <a:custGeom>
            <a:avLst/>
            <a:gdLst/>
            <a:ahLst/>
            <a:cxnLst/>
            <a:rect r="r" b="b" t="t" l="l"/>
            <a:pathLst>
              <a:path h="2516333" w="2558195">
                <a:moveTo>
                  <a:pt x="2558195" y="0"/>
                </a:moveTo>
                <a:lnTo>
                  <a:pt x="0" y="0"/>
                </a:lnTo>
                <a:lnTo>
                  <a:pt x="0" y="2516333"/>
                </a:lnTo>
                <a:lnTo>
                  <a:pt x="2558195" y="2516333"/>
                </a:lnTo>
                <a:lnTo>
                  <a:pt x="2558195" y="0"/>
                </a:lnTo>
                <a:close/>
              </a:path>
            </a:pathLst>
          </a:custGeom>
          <a:blipFill>
            <a:blip r:embed="rId4">
              <a:extLst>
                <a:ext uri="{96DAC541-7B7A-43D3-8B79-37D633B846F1}">
                  <asvg:svgBlip xmlns:asvg="http://schemas.microsoft.com/office/drawing/2016/SVG/main" r:embed="rId5"/>
                </a:ext>
              </a:extLst>
            </a:blip>
            <a:stretch>
              <a:fillRect l="0" t="-75" r="0" b="-75"/>
            </a:stretch>
          </a:blipFill>
        </p:spPr>
      </p:sp>
      <p:sp>
        <p:nvSpPr>
          <p:cNvPr name="Freeform 4" id="4"/>
          <p:cNvSpPr/>
          <p:nvPr/>
        </p:nvSpPr>
        <p:spPr>
          <a:xfrm flipH="false" flipV="false" rot="0">
            <a:off x="0" y="-22467"/>
            <a:ext cx="4263206" cy="9159231"/>
          </a:xfrm>
          <a:custGeom>
            <a:avLst/>
            <a:gdLst/>
            <a:ahLst/>
            <a:cxnLst/>
            <a:rect r="r" b="b" t="t" l="l"/>
            <a:pathLst>
              <a:path h="9159231" w="4263206">
                <a:moveTo>
                  <a:pt x="0" y="0"/>
                </a:moveTo>
                <a:lnTo>
                  <a:pt x="4263206" y="0"/>
                </a:lnTo>
                <a:lnTo>
                  <a:pt x="4263206" y="9159231"/>
                </a:lnTo>
                <a:lnTo>
                  <a:pt x="0" y="9159231"/>
                </a:lnTo>
                <a:lnTo>
                  <a:pt x="0" y="0"/>
                </a:lnTo>
                <a:close/>
              </a:path>
            </a:pathLst>
          </a:custGeom>
          <a:blipFill>
            <a:blip r:embed="rId6">
              <a:extLst>
                <a:ext uri="{96DAC541-7B7A-43D3-8B79-37D633B846F1}">
                  <asvg:svgBlip xmlns:asvg="http://schemas.microsoft.com/office/drawing/2016/SVG/main" r:embed="rId7"/>
                </a:ext>
              </a:extLst>
            </a:blip>
            <a:stretch>
              <a:fillRect l="-249" t="0" r="-249" b="0"/>
            </a:stretch>
          </a:blipFill>
        </p:spPr>
      </p:sp>
      <p:sp>
        <p:nvSpPr>
          <p:cNvPr name="Freeform 5" id="5"/>
          <p:cNvSpPr/>
          <p:nvPr/>
        </p:nvSpPr>
        <p:spPr>
          <a:xfrm flipH="false" flipV="false" rot="0">
            <a:off x="-268038" y="6333592"/>
            <a:ext cx="4799281" cy="3953408"/>
          </a:xfrm>
          <a:custGeom>
            <a:avLst/>
            <a:gdLst/>
            <a:ahLst/>
            <a:cxnLst/>
            <a:rect r="r" b="b" t="t" l="l"/>
            <a:pathLst>
              <a:path h="3953408" w="4799281">
                <a:moveTo>
                  <a:pt x="0" y="0"/>
                </a:moveTo>
                <a:lnTo>
                  <a:pt x="4799281" y="0"/>
                </a:lnTo>
                <a:lnTo>
                  <a:pt x="4799281" y="3953408"/>
                </a:lnTo>
                <a:lnTo>
                  <a:pt x="0" y="3953408"/>
                </a:lnTo>
                <a:lnTo>
                  <a:pt x="0" y="0"/>
                </a:lnTo>
                <a:close/>
              </a:path>
            </a:pathLst>
          </a:custGeom>
          <a:blipFill>
            <a:blip r:embed="rId8">
              <a:extLst>
                <a:ext uri="{96DAC541-7B7A-43D3-8B79-37D633B846F1}">
                  <asvg:svgBlip xmlns:asvg="http://schemas.microsoft.com/office/drawing/2016/SVG/main" r:embed="rId9"/>
                </a:ext>
              </a:extLst>
            </a:blip>
            <a:stretch>
              <a:fillRect l="0" t="-99" r="0" b="-99"/>
            </a:stretch>
          </a:blipFill>
        </p:spPr>
      </p:sp>
      <p:sp>
        <p:nvSpPr>
          <p:cNvPr name="TextBox 6" id="6"/>
          <p:cNvSpPr txBox="true"/>
          <p:nvPr/>
        </p:nvSpPr>
        <p:spPr>
          <a:xfrm rot="0">
            <a:off x="3796922" y="4138655"/>
            <a:ext cx="12399167" cy="1348740"/>
          </a:xfrm>
          <a:prstGeom prst="rect">
            <a:avLst/>
          </a:prstGeom>
        </p:spPr>
        <p:txBody>
          <a:bodyPr anchor="t" rtlCol="false" tIns="0" lIns="0" bIns="0" rIns="0">
            <a:spAutoFit/>
          </a:bodyPr>
          <a:lstStyle/>
          <a:p>
            <a:pPr algn="ctr">
              <a:lnSpc>
                <a:spcPts val="5459"/>
              </a:lnSpc>
            </a:pPr>
            <a:r>
              <a:rPr lang="en-US" sz="3899">
                <a:solidFill>
                  <a:srgbClr val="3A1C22"/>
                </a:solidFill>
                <a:latin typeface="Roboto Condensed"/>
                <a:ea typeface="Roboto Condensed"/>
                <a:cs typeface="Roboto Condensed"/>
                <a:sym typeface="Roboto Condensed"/>
              </a:rPr>
              <a:t>? Bằng tất cả những phân tích trên, em thấy vở kịch </a:t>
            </a:r>
          </a:p>
          <a:p>
            <a:pPr algn="ctr">
              <a:lnSpc>
                <a:spcPts val="5459"/>
              </a:lnSpc>
            </a:pPr>
            <a:r>
              <a:rPr lang="en-US" b="true" sz="3899" i="true">
                <a:solidFill>
                  <a:srgbClr val="3A1C22"/>
                </a:solidFill>
                <a:latin typeface="Roboto Condensed Bold Italics"/>
                <a:ea typeface="Roboto Condensed Bold Italics"/>
                <a:cs typeface="Roboto Condensed Bold Italics"/>
                <a:sym typeface="Roboto Condensed Bold Italics"/>
              </a:rPr>
              <a:t>Sống, hay không sống? </a:t>
            </a:r>
            <a:r>
              <a:rPr lang="en-US" sz="3899">
                <a:solidFill>
                  <a:srgbClr val="3A1C22"/>
                </a:solidFill>
                <a:latin typeface="Roboto Condensed"/>
                <a:ea typeface="Roboto Condensed"/>
                <a:cs typeface="Roboto Condensed"/>
                <a:sym typeface="Roboto Condensed"/>
              </a:rPr>
              <a:t>thể hiện chủ đề, tư tưởng nào?</a:t>
            </a:r>
          </a:p>
        </p:txBody>
      </p:sp>
      <p:sp>
        <p:nvSpPr>
          <p:cNvPr name="TextBox 7" id="7"/>
          <p:cNvSpPr txBox="true"/>
          <p:nvPr/>
        </p:nvSpPr>
        <p:spPr>
          <a:xfrm rot="0">
            <a:off x="6079639" y="2453235"/>
            <a:ext cx="7833734" cy="546532"/>
          </a:xfrm>
          <a:prstGeom prst="rect">
            <a:avLst/>
          </a:prstGeom>
        </p:spPr>
        <p:txBody>
          <a:bodyPr anchor="t" rtlCol="false" tIns="0" lIns="0" bIns="0" rIns="0">
            <a:spAutoFit/>
          </a:bodyPr>
          <a:lstStyle/>
          <a:p>
            <a:pPr algn="ctr">
              <a:lnSpc>
                <a:spcPts val="3997"/>
              </a:lnSpc>
            </a:pPr>
            <a:r>
              <a:rPr lang="en-US" sz="4542" b="true">
                <a:solidFill>
                  <a:srgbClr val="F1EBE0"/>
                </a:solidFill>
                <a:latin typeface="Fraunces Bold"/>
                <a:ea typeface="Fraunces Bold"/>
                <a:cs typeface="Fraunces Bold"/>
                <a:sym typeface="Fraunces Bold"/>
              </a:rPr>
              <a:t>*CÂU HỎI TƯ DUY</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1019868" y="819150"/>
            <a:ext cx="10980679" cy="903580"/>
          </a:xfrm>
          <a:prstGeom prst="rect">
            <a:avLst/>
          </a:prstGeom>
        </p:spPr>
        <p:txBody>
          <a:bodyPr anchor="t" rtlCol="false" tIns="0" lIns="0" bIns="0" rIns="0">
            <a:spAutoFit/>
          </a:bodyPr>
          <a:lstStyle/>
          <a:p>
            <a:pPr algn="ctr">
              <a:lnSpc>
                <a:spcPts val="7419"/>
              </a:lnSpc>
            </a:pPr>
            <a:r>
              <a:rPr lang="en-US" sz="5299" b="true">
                <a:solidFill>
                  <a:srgbClr val="F1EBE0"/>
                </a:solidFill>
                <a:latin typeface="Fraunces Bold"/>
                <a:ea typeface="Fraunces Bold"/>
                <a:cs typeface="Fraunces Bold"/>
                <a:sym typeface="Fraunces Bold"/>
              </a:rPr>
              <a:t>3. KHÁM PHÁ VĂN BẢN</a:t>
            </a:r>
          </a:p>
        </p:txBody>
      </p:sp>
      <p:sp>
        <p:nvSpPr>
          <p:cNvPr name="Freeform 3" id="3"/>
          <p:cNvSpPr/>
          <p:nvPr/>
        </p:nvSpPr>
        <p:spPr>
          <a:xfrm flipH="false" flipV="false" rot="0">
            <a:off x="179704" y="3183475"/>
            <a:ext cx="3599965" cy="5673297"/>
          </a:xfrm>
          <a:custGeom>
            <a:avLst/>
            <a:gdLst/>
            <a:ahLst/>
            <a:cxnLst/>
            <a:rect r="r" b="b" t="t" l="l"/>
            <a:pathLst>
              <a:path h="5673297" w="3599965">
                <a:moveTo>
                  <a:pt x="0" y="0"/>
                </a:moveTo>
                <a:lnTo>
                  <a:pt x="3599965" y="0"/>
                </a:lnTo>
                <a:lnTo>
                  <a:pt x="3599965" y="5673297"/>
                </a:lnTo>
                <a:lnTo>
                  <a:pt x="0" y="5673297"/>
                </a:lnTo>
                <a:lnTo>
                  <a:pt x="0" y="0"/>
                </a:lnTo>
                <a:close/>
              </a:path>
            </a:pathLst>
          </a:custGeom>
          <a:blipFill>
            <a:blip r:embed="rId2">
              <a:extLst>
                <a:ext uri="{96DAC541-7B7A-43D3-8B79-37D633B846F1}">
                  <asvg:svgBlip xmlns:asvg="http://schemas.microsoft.com/office/drawing/2016/SVG/main" r:embed="rId3"/>
                </a:ext>
              </a:extLst>
            </a:blip>
            <a:stretch>
              <a:fillRect l="0" t="-108" r="0" b="-108"/>
            </a:stretch>
          </a:blipFill>
        </p:spPr>
      </p:sp>
      <p:sp>
        <p:nvSpPr>
          <p:cNvPr name="Freeform 4" id="4"/>
          <p:cNvSpPr/>
          <p:nvPr/>
        </p:nvSpPr>
        <p:spPr>
          <a:xfrm flipH="false" flipV="false" rot="0">
            <a:off x="10704742" y="-302120"/>
            <a:ext cx="8246353" cy="1454357"/>
          </a:xfrm>
          <a:custGeom>
            <a:avLst/>
            <a:gdLst/>
            <a:ahLst/>
            <a:cxnLst/>
            <a:rect r="r" b="b" t="t" l="l"/>
            <a:pathLst>
              <a:path h="1454357" w="8246353">
                <a:moveTo>
                  <a:pt x="0" y="0"/>
                </a:moveTo>
                <a:lnTo>
                  <a:pt x="8246353" y="0"/>
                </a:lnTo>
                <a:lnTo>
                  <a:pt x="8246353" y="1454357"/>
                </a:lnTo>
                <a:lnTo>
                  <a:pt x="0" y="1454357"/>
                </a:lnTo>
                <a:lnTo>
                  <a:pt x="0" y="0"/>
                </a:lnTo>
                <a:close/>
              </a:path>
            </a:pathLst>
          </a:custGeom>
          <a:blipFill>
            <a:blip r:embed="rId4">
              <a:extLst>
                <a:ext uri="{96DAC541-7B7A-43D3-8B79-37D633B846F1}">
                  <asvg:svgBlip xmlns:asvg="http://schemas.microsoft.com/office/drawing/2016/SVG/main" r:embed="rId5"/>
                </a:ext>
              </a:extLst>
            </a:blip>
            <a:stretch>
              <a:fillRect l="0" t="-30" r="0" b="-30"/>
            </a:stretch>
          </a:blipFill>
        </p:spPr>
      </p:sp>
      <p:sp>
        <p:nvSpPr>
          <p:cNvPr name="Freeform 5" id="5"/>
          <p:cNvSpPr/>
          <p:nvPr/>
        </p:nvSpPr>
        <p:spPr>
          <a:xfrm flipH="false" flipV="false" rot="0">
            <a:off x="5338933" y="3487265"/>
            <a:ext cx="10342187" cy="6799735"/>
          </a:xfrm>
          <a:custGeom>
            <a:avLst/>
            <a:gdLst/>
            <a:ahLst/>
            <a:cxnLst/>
            <a:rect r="r" b="b" t="t" l="l"/>
            <a:pathLst>
              <a:path h="6799735" w="10342187">
                <a:moveTo>
                  <a:pt x="0" y="0"/>
                </a:moveTo>
                <a:lnTo>
                  <a:pt x="10342187" y="0"/>
                </a:lnTo>
                <a:lnTo>
                  <a:pt x="10342187" y="6799735"/>
                </a:lnTo>
                <a:lnTo>
                  <a:pt x="0" y="6799735"/>
                </a:lnTo>
                <a:lnTo>
                  <a:pt x="0" y="0"/>
                </a:lnTo>
                <a:close/>
              </a:path>
            </a:pathLst>
          </a:custGeom>
          <a:blipFill>
            <a:blip r:embed="rId6">
              <a:extLst>
                <a:ext uri="{96DAC541-7B7A-43D3-8B79-37D633B846F1}">
                  <asvg:svgBlip xmlns:asvg="http://schemas.microsoft.com/office/drawing/2016/SVG/main" r:embed="rId7"/>
                </a:ext>
              </a:extLst>
            </a:blip>
            <a:stretch>
              <a:fillRect l="0" t="-4" r="0" b="-4"/>
            </a:stretch>
          </a:blipFill>
        </p:spPr>
      </p:sp>
      <p:sp>
        <p:nvSpPr>
          <p:cNvPr name="TextBox 6" id="6"/>
          <p:cNvSpPr txBox="true"/>
          <p:nvPr/>
        </p:nvSpPr>
        <p:spPr>
          <a:xfrm rot="0">
            <a:off x="2656644" y="1822853"/>
            <a:ext cx="6999015" cy="772185"/>
          </a:xfrm>
          <a:prstGeom prst="rect">
            <a:avLst/>
          </a:prstGeom>
        </p:spPr>
        <p:txBody>
          <a:bodyPr anchor="t" rtlCol="false" tIns="0" lIns="0" bIns="0" rIns="0">
            <a:spAutoFit/>
          </a:bodyPr>
          <a:lstStyle/>
          <a:p>
            <a:pPr algn="ctr">
              <a:lnSpc>
                <a:spcPts val="5739"/>
              </a:lnSpc>
            </a:pPr>
            <a:r>
              <a:rPr lang="en-US" sz="4099">
                <a:solidFill>
                  <a:srgbClr val="F1EBE0"/>
                </a:solidFill>
                <a:latin typeface="Fraunces"/>
                <a:ea typeface="Fraunces"/>
                <a:cs typeface="Fraunces"/>
                <a:sym typeface="Fraunces"/>
              </a:rPr>
              <a:t>3.2. Tìm hiểu chi tiết văn bản</a:t>
            </a:r>
          </a:p>
        </p:txBody>
      </p:sp>
      <p:sp>
        <p:nvSpPr>
          <p:cNvPr name="TextBox 7" id="7"/>
          <p:cNvSpPr txBox="true"/>
          <p:nvPr/>
        </p:nvSpPr>
        <p:spPr>
          <a:xfrm rot="0">
            <a:off x="2420979" y="2566463"/>
            <a:ext cx="7785017"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d. Chủ đề, tư tưởng và bài học</a:t>
            </a:r>
          </a:p>
        </p:txBody>
      </p:sp>
      <p:sp>
        <p:nvSpPr>
          <p:cNvPr name="TextBox 8" id="8"/>
          <p:cNvSpPr txBox="true"/>
          <p:nvPr/>
        </p:nvSpPr>
        <p:spPr>
          <a:xfrm rot="0">
            <a:off x="5568973" y="4611163"/>
            <a:ext cx="9882106" cy="3711575"/>
          </a:xfrm>
          <a:prstGeom prst="rect">
            <a:avLst/>
          </a:prstGeom>
        </p:spPr>
        <p:txBody>
          <a:bodyPr anchor="t" rtlCol="false" tIns="0" lIns="0" bIns="0" rIns="0">
            <a:spAutoFit/>
          </a:bodyPr>
          <a:lstStyle/>
          <a:p>
            <a:pPr algn="ctr">
              <a:lnSpc>
                <a:spcPts val="4900"/>
              </a:lnSpc>
            </a:pPr>
            <a:r>
              <a:rPr lang="en-US" sz="3500" i="true">
                <a:solidFill>
                  <a:srgbClr val="000000"/>
                </a:solidFill>
                <a:latin typeface="Roboto Condensed Italics"/>
                <a:ea typeface="Roboto Condensed Italics"/>
                <a:cs typeface="Roboto Condensed Italics"/>
                <a:sym typeface="Roboto Condensed Italics"/>
              </a:rPr>
              <a:t>Sống, hay không sống? </a:t>
            </a:r>
            <a:r>
              <a:rPr lang="en-US" sz="3500">
                <a:solidFill>
                  <a:srgbClr val="000000"/>
                </a:solidFill>
                <a:latin typeface="Roboto Condensed"/>
                <a:ea typeface="Roboto Condensed"/>
                <a:cs typeface="Roboto Condensed"/>
                <a:sym typeface="Roboto Condensed"/>
              </a:rPr>
              <a:t>xoay quanh sự giằng xé nội tâm của Hamlet về ý nghĩa của sự sống và cái chết. Nhân vật trăn trở trước những nỗi đau, bất công trong cuộc sống và nỗi sợ hãi về điều chưa biết sau cái chết. Qua đó, Shakespeare khắc họa sự phức tạp trong tâm lý con người và câu hỏi muôn thuở về ý nghĩa tồn tại.</a:t>
            </a:r>
          </a:p>
        </p:txBody>
      </p:sp>
      <p:sp>
        <p:nvSpPr>
          <p:cNvPr name="TextBox 9" id="9"/>
          <p:cNvSpPr txBox="true"/>
          <p:nvPr/>
        </p:nvSpPr>
        <p:spPr>
          <a:xfrm rot="0">
            <a:off x="9144000" y="3678496"/>
            <a:ext cx="3750165" cy="863600"/>
          </a:xfrm>
          <a:prstGeom prst="rect">
            <a:avLst/>
          </a:prstGeom>
        </p:spPr>
        <p:txBody>
          <a:bodyPr anchor="t" rtlCol="false" tIns="0" lIns="0" bIns="0" rIns="0">
            <a:spAutoFit/>
          </a:bodyPr>
          <a:lstStyle/>
          <a:p>
            <a:pPr algn="ctr">
              <a:lnSpc>
                <a:spcPts val="7000"/>
              </a:lnSpc>
            </a:pPr>
            <a:r>
              <a:rPr lang="en-US" sz="5000" b="true">
                <a:solidFill>
                  <a:srgbClr val="000000"/>
                </a:solidFill>
                <a:latin typeface="Fraunces Bold"/>
                <a:ea typeface="Fraunces Bold"/>
                <a:cs typeface="Fraunces Bold"/>
                <a:sym typeface="Fraunces Bold"/>
              </a:rPr>
              <a:t>Chủ đề</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1019868" y="819150"/>
            <a:ext cx="10980679" cy="903580"/>
          </a:xfrm>
          <a:prstGeom prst="rect">
            <a:avLst/>
          </a:prstGeom>
        </p:spPr>
        <p:txBody>
          <a:bodyPr anchor="t" rtlCol="false" tIns="0" lIns="0" bIns="0" rIns="0">
            <a:spAutoFit/>
          </a:bodyPr>
          <a:lstStyle/>
          <a:p>
            <a:pPr algn="ctr">
              <a:lnSpc>
                <a:spcPts val="7419"/>
              </a:lnSpc>
            </a:pPr>
            <a:r>
              <a:rPr lang="en-US" sz="5299" b="true">
                <a:solidFill>
                  <a:srgbClr val="F1EBE0"/>
                </a:solidFill>
                <a:latin typeface="Fraunces Bold"/>
                <a:ea typeface="Fraunces Bold"/>
                <a:cs typeface="Fraunces Bold"/>
                <a:sym typeface="Fraunces Bold"/>
              </a:rPr>
              <a:t>3. KHÁM PHÁ VĂN BẢN</a:t>
            </a:r>
          </a:p>
        </p:txBody>
      </p:sp>
      <p:sp>
        <p:nvSpPr>
          <p:cNvPr name="Freeform 3" id="3"/>
          <p:cNvSpPr/>
          <p:nvPr/>
        </p:nvSpPr>
        <p:spPr>
          <a:xfrm flipH="false" flipV="false" rot="0">
            <a:off x="179704" y="3183475"/>
            <a:ext cx="3599965" cy="5673297"/>
          </a:xfrm>
          <a:custGeom>
            <a:avLst/>
            <a:gdLst/>
            <a:ahLst/>
            <a:cxnLst/>
            <a:rect r="r" b="b" t="t" l="l"/>
            <a:pathLst>
              <a:path h="5673297" w="3599965">
                <a:moveTo>
                  <a:pt x="0" y="0"/>
                </a:moveTo>
                <a:lnTo>
                  <a:pt x="3599965" y="0"/>
                </a:lnTo>
                <a:lnTo>
                  <a:pt x="3599965" y="5673297"/>
                </a:lnTo>
                <a:lnTo>
                  <a:pt x="0" y="5673297"/>
                </a:lnTo>
                <a:lnTo>
                  <a:pt x="0" y="0"/>
                </a:lnTo>
                <a:close/>
              </a:path>
            </a:pathLst>
          </a:custGeom>
          <a:blipFill>
            <a:blip r:embed="rId2">
              <a:extLst>
                <a:ext uri="{96DAC541-7B7A-43D3-8B79-37D633B846F1}">
                  <asvg:svgBlip xmlns:asvg="http://schemas.microsoft.com/office/drawing/2016/SVG/main" r:embed="rId3"/>
                </a:ext>
              </a:extLst>
            </a:blip>
            <a:stretch>
              <a:fillRect l="0" t="-108" r="0" b="-108"/>
            </a:stretch>
          </a:blipFill>
        </p:spPr>
      </p:sp>
      <p:sp>
        <p:nvSpPr>
          <p:cNvPr name="Freeform 4" id="4"/>
          <p:cNvSpPr/>
          <p:nvPr/>
        </p:nvSpPr>
        <p:spPr>
          <a:xfrm flipH="false" flipV="false" rot="0">
            <a:off x="10704742" y="-302120"/>
            <a:ext cx="8246353" cy="1454357"/>
          </a:xfrm>
          <a:custGeom>
            <a:avLst/>
            <a:gdLst/>
            <a:ahLst/>
            <a:cxnLst/>
            <a:rect r="r" b="b" t="t" l="l"/>
            <a:pathLst>
              <a:path h="1454357" w="8246353">
                <a:moveTo>
                  <a:pt x="0" y="0"/>
                </a:moveTo>
                <a:lnTo>
                  <a:pt x="8246353" y="0"/>
                </a:lnTo>
                <a:lnTo>
                  <a:pt x="8246353" y="1454357"/>
                </a:lnTo>
                <a:lnTo>
                  <a:pt x="0" y="1454357"/>
                </a:lnTo>
                <a:lnTo>
                  <a:pt x="0" y="0"/>
                </a:lnTo>
                <a:close/>
              </a:path>
            </a:pathLst>
          </a:custGeom>
          <a:blipFill>
            <a:blip r:embed="rId4">
              <a:extLst>
                <a:ext uri="{96DAC541-7B7A-43D3-8B79-37D633B846F1}">
                  <asvg:svgBlip xmlns:asvg="http://schemas.microsoft.com/office/drawing/2016/SVG/main" r:embed="rId5"/>
                </a:ext>
              </a:extLst>
            </a:blip>
            <a:stretch>
              <a:fillRect l="0" t="-30" r="0" b="-30"/>
            </a:stretch>
          </a:blipFill>
        </p:spPr>
      </p:sp>
      <p:sp>
        <p:nvSpPr>
          <p:cNvPr name="Freeform 5" id="5"/>
          <p:cNvSpPr/>
          <p:nvPr/>
        </p:nvSpPr>
        <p:spPr>
          <a:xfrm flipH="false" flipV="false" rot="0">
            <a:off x="5338933" y="3487265"/>
            <a:ext cx="10342187" cy="6799735"/>
          </a:xfrm>
          <a:custGeom>
            <a:avLst/>
            <a:gdLst/>
            <a:ahLst/>
            <a:cxnLst/>
            <a:rect r="r" b="b" t="t" l="l"/>
            <a:pathLst>
              <a:path h="6799735" w="10342187">
                <a:moveTo>
                  <a:pt x="0" y="0"/>
                </a:moveTo>
                <a:lnTo>
                  <a:pt x="10342187" y="0"/>
                </a:lnTo>
                <a:lnTo>
                  <a:pt x="10342187" y="6799735"/>
                </a:lnTo>
                <a:lnTo>
                  <a:pt x="0" y="6799735"/>
                </a:lnTo>
                <a:lnTo>
                  <a:pt x="0" y="0"/>
                </a:lnTo>
                <a:close/>
              </a:path>
            </a:pathLst>
          </a:custGeom>
          <a:blipFill>
            <a:blip r:embed="rId6">
              <a:extLst>
                <a:ext uri="{96DAC541-7B7A-43D3-8B79-37D633B846F1}">
                  <asvg:svgBlip xmlns:asvg="http://schemas.microsoft.com/office/drawing/2016/SVG/main" r:embed="rId7"/>
                </a:ext>
              </a:extLst>
            </a:blip>
            <a:stretch>
              <a:fillRect l="0" t="-4" r="0" b="-4"/>
            </a:stretch>
          </a:blipFill>
        </p:spPr>
      </p:sp>
      <p:sp>
        <p:nvSpPr>
          <p:cNvPr name="TextBox 6" id="6"/>
          <p:cNvSpPr txBox="true"/>
          <p:nvPr/>
        </p:nvSpPr>
        <p:spPr>
          <a:xfrm rot="0">
            <a:off x="2656644" y="1822853"/>
            <a:ext cx="6999015" cy="772185"/>
          </a:xfrm>
          <a:prstGeom prst="rect">
            <a:avLst/>
          </a:prstGeom>
        </p:spPr>
        <p:txBody>
          <a:bodyPr anchor="t" rtlCol="false" tIns="0" lIns="0" bIns="0" rIns="0">
            <a:spAutoFit/>
          </a:bodyPr>
          <a:lstStyle/>
          <a:p>
            <a:pPr algn="ctr">
              <a:lnSpc>
                <a:spcPts val="5739"/>
              </a:lnSpc>
            </a:pPr>
            <a:r>
              <a:rPr lang="en-US" sz="4099">
                <a:solidFill>
                  <a:srgbClr val="F1EBE0"/>
                </a:solidFill>
                <a:latin typeface="Fraunces"/>
                <a:ea typeface="Fraunces"/>
                <a:cs typeface="Fraunces"/>
                <a:sym typeface="Fraunces"/>
              </a:rPr>
              <a:t>3.2. Tìm hiểu chi tiết văn bản</a:t>
            </a:r>
          </a:p>
        </p:txBody>
      </p:sp>
      <p:sp>
        <p:nvSpPr>
          <p:cNvPr name="TextBox 7" id="7"/>
          <p:cNvSpPr txBox="true"/>
          <p:nvPr/>
        </p:nvSpPr>
        <p:spPr>
          <a:xfrm rot="0">
            <a:off x="2420979" y="2566463"/>
            <a:ext cx="7785017"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d. Chủ đề, tư tưởng </a:t>
            </a:r>
          </a:p>
        </p:txBody>
      </p:sp>
      <p:sp>
        <p:nvSpPr>
          <p:cNvPr name="TextBox 8" id="8"/>
          <p:cNvSpPr txBox="true"/>
          <p:nvPr/>
        </p:nvSpPr>
        <p:spPr>
          <a:xfrm rot="0">
            <a:off x="6108950" y="4646871"/>
            <a:ext cx="8802152" cy="3313430"/>
          </a:xfrm>
          <a:prstGeom prst="rect">
            <a:avLst/>
          </a:prstGeom>
        </p:spPr>
        <p:txBody>
          <a:bodyPr anchor="t" rtlCol="false" tIns="0" lIns="0" bIns="0" rIns="0">
            <a:spAutoFit/>
          </a:bodyPr>
          <a:lstStyle/>
          <a:p>
            <a:pPr algn="ctr">
              <a:lnSpc>
                <a:spcPts val="5319"/>
              </a:lnSpc>
            </a:pPr>
            <a:r>
              <a:rPr lang="en-US" sz="3799">
                <a:solidFill>
                  <a:srgbClr val="000000"/>
                </a:solidFill>
                <a:latin typeface="Roboto Condensed"/>
                <a:ea typeface="Roboto Condensed"/>
                <a:cs typeface="Roboto Condensed"/>
                <a:sym typeface="Roboto Condensed"/>
              </a:rPr>
              <a:t>Qua đoạn trích </a:t>
            </a:r>
            <a:r>
              <a:rPr lang="en-US" sz="3799" i="true">
                <a:solidFill>
                  <a:srgbClr val="000000"/>
                </a:solidFill>
                <a:latin typeface="Roboto Condensed Italics"/>
                <a:ea typeface="Roboto Condensed Italics"/>
                <a:cs typeface="Roboto Condensed Italics"/>
                <a:sym typeface="Roboto Condensed Italics"/>
              </a:rPr>
              <a:t>Sống, hay không sống?,</a:t>
            </a:r>
            <a:r>
              <a:rPr lang="en-US" sz="3799">
                <a:solidFill>
                  <a:srgbClr val="000000"/>
                </a:solidFill>
                <a:latin typeface="Roboto Condensed"/>
                <a:ea typeface="Roboto Condensed"/>
                <a:cs typeface="Roboto Condensed"/>
                <a:sym typeface="Roboto Condensed"/>
              </a:rPr>
              <a:t> Shakespeare thể hiện tư tưởng về sự giằng co nội tâm của con người trước những lựa chọn sinh tử, đồng thời khám phá ý nghĩa của sự tồn tại và nỗi sợ hãi trước cái chết. </a:t>
            </a:r>
          </a:p>
        </p:txBody>
      </p:sp>
      <p:sp>
        <p:nvSpPr>
          <p:cNvPr name="TextBox 9" id="9"/>
          <p:cNvSpPr txBox="true"/>
          <p:nvPr/>
        </p:nvSpPr>
        <p:spPr>
          <a:xfrm rot="0">
            <a:off x="9144000" y="3678496"/>
            <a:ext cx="3750165" cy="863600"/>
          </a:xfrm>
          <a:prstGeom prst="rect">
            <a:avLst/>
          </a:prstGeom>
        </p:spPr>
        <p:txBody>
          <a:bodyPr anchor="t" rtlCol="false" tIns="0" lIns="0" bIns="0" rIns="0">
            <a:spAutoFit/>
          </a:bodyPr>
          <a:lstStyle/>
          <a:p>
            <a:pPr algn="ctr">
              <a:lnSpc>
                <a:spcPts val="7000"/>
              </a:lnSpc>
            </a:pPr>
            <a:r>
              <a:rPr lang="en-US" sz="5000" b="true">
                <a:solidFill>
                  <a:srgbClr val="000000"/>
                </a:solidFill>
                <a:latin typeface="Fraunces Bold"/>
                <a:ea typeface="Fraunces Bold"/>
                <a:cs typeface="Fraunces Bold"/>
                <a:sym typeface="Fraunces Bold"/>
              </a:rPr>
              <a:t>Tư tưởng</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1019868" y="819150"/>
            <a:ext cx="10980679" cy="903580"/>
          </a:xfrm>
          <a:prstGeom prst="rect">
            <a:avLst/>
          </a:prstGeom>
        </p:spPr>
        <p:txBody>
          <a:bodyPr anchor="t" rtlCol="false" tIns="0" lIns="0" bIns="0" rIns="0">
            <a:spAutoFit/>
          </a:bodyPr>
          <a:lstStyle/>
          <a:p>
            <a:pPr algn="ctr">
              <a:lnSpc>
                <a:spcPts val="7419"/>
              </a:lnSpc>
            </a:pPr>
            <a:r>
              <a:rPr lang="en-US" sz="5299" b="true">
                <a:solidFill>
                  <a:srgbClr val="F1EBE0"/>
                </a:solidFill>
                <a:latin typeface="Fraunces Bold"/>
                <a:ea typeface="Fraunces Bold"/>
                <a:cs typeface="Fraunces Bold"/>
                <a:sym typeface="Fraunces Bold"/>
              </a:rPr>
              <a:t>3. KHÁM PHÁ VĂN BẢN</a:t>
            </a:r>
          </a:p>
        </p:txBody>
      </p:sp>
      <p:sp>
        <p:nvSpPr>
          <p:cNvPr name="Freeform 3" id="3"/>
          <p:cNvSpPr/>
          <p:nvPr/>
        </p:nvSpPr>
        <p:spPr>
          <a:xfrm flipH="false" flipV="false" rot="0">
            <a:off x="179704" y="3183475"/>
            <a:ext cx="3599965" cy="5673297"/>
          </a:xfrm>
          <a:custGeom>
            <a:avLst/>
            <a:gdLst/>
            <a:ahLst/>
            <a:cxnLst/>
            <a:rect r="r" b="b" t="t" l="l"/>
            <a:pathLst>
              <a:path h="5673297" w="3599965">
                <a:moveTo>
                  <a:pt x="0" y="0"/>
                </a:moveTo>
                <a:lnTo>
                  <a:pt x="3599965" y="0"/>
                </a:lnTo>
                <a:lnTo>
                  <a:pt x="3599965" y="5673297"/>
                </a:lnTo>
                <a:lnTo>
                  <a:pt x="0" y="5673297"/>
                </a:lnTo>
                <a:lnTo>
                  <a:pt x="0" y="0"/>
                </a:lnTo>
                <a:close/>
              </a:path>
            </a:pathLst>
          </a:custGeom>
          <a:blipFill>
            <a:blip r:embed="rId2">
              <a:extLst>
                <a:ext uri="{96DAC541-7B7A-43D3-8B79-37D633B846F1}">
                  <asvg:svgBlip xmlns:asvg="http://schemas.microsoft.com/office/drawing/2016/SVG/main" r:embed="rId3"/>
                </a:ext>
              </a:extLst>
            </a:blip>
            <a:stretch>
              <a:fillRect l="0" t="-108" r="0" b="-108"/>
            </a:stretch>
          </a:blipFill>
        </p:spPr>
      </p:sp>
      <p:sp>
        <p:nvSpPr>
          <p:cNvPr name="Freeform 4" id="4"/>
          <p:cNvSpPr/>
          <p:nvPr/>
        </p:nvSpPr>
        <p:spPr>
          <a:xfrm flipH="false" flipV="false" rot="0">
            <a:off x="10704742" y="-302120"/>
            <a:ext cx="8246353" cy="1454357"/>
          </a:xfrm>
          <a:custGeom>
            <a:avLst/>
            <a:gdLst/>
            <a:ahLst/>
            <a:cxnLst/>
            <a:rect r="r" b="b" t="t" l="l"/>
            <a:pathLst>
              <a:path h="1454357" w="8246353">
                <a:moveTo>
                  <a:pt x="0" y="0"/>
                </a:moveTo>
                <a:lnTo>
                  <a:pt x="8246353" y="0"/>
                </a:lnTo>
                <a:lnTo>
                  <a:pt x="8246353" y="1454357"/>
                </a:lnTo>
                <a:lnTo>
                  <a:pt x="0" y="1454357"/>
                </a:lnTo>
                <a:lnTo>
                  <a:pt x="0" y="0"/>
                </a:lnTo>
                <a:close/>
              </a:path>
            </a:pathLst>
          </a:custGeom>
          <a:blipFill>
            <a:blip r:embed="rId4">
              <a:extLst>
                <a:ext uri="{96DAC541-7B7A-43D3-8B79-37D633B846F1}">
                  <asvg:svgBlip xmlns:asvg="http://schemas.microsoft.com/office/drawing/2016/SVG/main" r:embed="rId5"/>
                </a:ext>
              </a:extLst>
            </a:blip>
            <a:stretch>
              <a:fillRect l="0" t="-30" r="0" b="-30"/>
            </a:stretch>
          </a:blipFill>
        </p:spPr>
      </p:sp>
      <p:sp>
        <p:nvSpPr>
          <p:cNvPr name="Freeform 5" id="5"/>
          <p:cNvSpPr/>
          <p:nvPr/>
        </p:nvSpPr>
        <p:spPr>
          <a:xfrm flipH="false" flipV="false" rot="0">
            <a:off x="5338933" y="3487265"/>
            <a:ext cx="10342187" cy="6799735"/>
          </a:xfrm>
          <a:custGeom>
            <a:avLst/>
            <a:gdLst/>
            <a:ahLst/>
            <a:cxnLst/>
            <a:rect r="r" b="b" t="t" l="l"/>
            <a:pathLst>
              <a:path h="6799735" w="10342187">
                <a:moveTo>
                  <a:pt x="0" y="0"/>
                </a:moveTo>
                <a:lnTo>
                  <a:pt x="10342187" y="0"/>
                </a:lnTo>
                <a:lnTo>
                  <a:pt x="10342187" y="6799735"/>
                </a:lnTo>
                <a:lnTo>
                  <a:pt x="0" y="6799735"/>
                </a:lnTo>
                <a:lnTo>
                  <a:pt x="0" y="0"/>
                </a:lnTo>
                <a:close/>
              </a:path>
            </a:pathLst>
          </a:custGeom>
          <a:blipFill>
            <a:blip r:embed="rId6">
              <a:extLst>
                <a:ext uri="{96DAC541-7B7A-43D3-8B79-37D633B846F1}">
                  <asvg:svgBlip xmlns:asvg="http://schemas.microsoft.com/office/drawing/2016/SVG/main" r:embed="rId7"/>
                </a:ext>
              </a:extLst>
            </a:blip>
            <a:stretch>
              <a:fillRect l="0" t="-4" r="0" b="-4"/>
            </a:stretch>
          </a:blipFill>
        </p:spPr>
      </p:sp>
      <p:sp>
        <p:nvSpPr>
          <p:cNvPr name="TextBox 6" id="6"/>
          <p:cNvSpPr txBox="true"/>
          <p:nvPr/>
        </p:nvSpPr>
        <p:spPr>
          <a:xfrm rot="0">
            <a:off x="2656644" y="1822853"/>
            <a:ext cx="6999015" cy="772185"/>
          </a:xfrm>
          <a:prstGeom prst="rect">
            <a:avLst/>
          </a:prstGeom>
        </p:spPr>
        <p:txBody>
          <a:bodyPr anchor="t" rtlCol="false" tIns="0" lIns="0" bIns="0" rIns="0">
            <a:spAutoFit/>
          </a:bodyPr>
          <a:lstStyle/>
          <a:p>
            <a:pPr algn="ctr">
              <a:lnSpc>
                <a:spcPts val="5739"/>
              </a:lnSpc>
            </a:pPr>
            <a:r>
              <a:rPr lang="en-US" sz="4099">
                <a:solidFill>
                  <a:srgbClr val="F1EBE0"/>
                </a:solidFill>
                <a:latin typeface="Fraunces"/>
                <a:ea typeface="Fraunces"/>
                <a:cs typeface="Fraunces"/>
                <a:sym typeface="Fraunces"/>
              </a:rPr>
              <a:t>3.2. Tìm hiểu chi tiết văn bản</a:t>
            </a:r>
          </a:p>
        </p:txBody>
      </p:sp>
      <p:sp>
        <p:nvSpPr>
          <p:cNvPr name="TextBox 7" id="7"/>
          <p:cNvSpPr txBox="true"/>
          <p:nvPr/>
        </p:nvSpPr>
        <p:spPr>
          <a:xfrm rot="0">
            <a:off x="2420979" y="2566463"/>
            <a:ext cx="7785017" cy="625475"/>
          </a:xfrm>
          <a:prstGeom prst="rect">
            <a:avLst/>
          </a:prstGeom>
        </p:spPr>
        <p:txBody>
          <a:bodyPr anchor="t" rtlCol="false" tIns="0" lIns="0" bIns="0" rIns="0">
            <a:spAutoFit/>
          </a:bodyPr>
          <a:lstStyle/>
          <a:p>
            <a:pPr algn="ctr">
              <a:lnSpc>
                <a:spcPts val="4900"/>
              </a:lnSpc>
            </a:pPr>
            <a:r>
              <a:rPr lang="en-US" sz="3500">
                <a:solidFill>
                  <a:srgbClr val="F1EBE0"/>
                </a:solidFill>
                <a:latin typeface="#9Slide05 Aphrodite Pro"/>
                <a:ea typeface="#9Slide05 Aphrodite Pro"/>
                <a:cs typeface="#9Slide05 Aphrodite Pro"/>
                <a:sym typeface="#9Slide05 Aphrodite Pro"/>
              </a:rPr>
              <a:t>e. Bài học từ văn bản</a:t>
            </a:r>
          </a:p>
        </p:txBody>
      </p:sp>
      <p:sp>
        <p:nvSpPr>
          <p:cNvPr name="TextBox 8" id="8"/>
          <p:cNvSpPr txBox="true"/>
          <p:nvPr/>
        </p:nvSpPr>
        <p:spPr>
          <a:xfrm rot="0">
            <a:off x="6156152" y="5208846"/>
            <a:ext cx="8802152" cy="2089150"/>
          </a:xfrm>
          <a:prstGeom prst="rect">
            <a:avLst/>
          </a:prstGeom>
        </p:spPr>
        <p:txBody>
          <a:bodyPr anchor="t" rtlCol="false" tIns="0" lIns="0" bIns="0" rIns="0">
            <a:spAutoFit/>
          </a:bodyPr>
          <a:lstStyle/>
          <a:p>
            <a:pPr algn="ctr">
              <a:lnSpc>
                <a:spcPts val="5599"/>
              </a:lnSpc>
            </a:pPr>
            <a:r>
              <a:rPr lang="en-US" sz="3999">
                <a:solidFill>
                  <a:srgbClr val="000000"/>
                </a:solidFill>
                <a:latin typeface="Roboto Condensed"/>
                <a:ea typeface="Roboto Condensed"/>
                <a:cs typeface="Roboto Condensed"/>
                <a:sym typeface="Roboto Condensed"/>
              </a:rPr>
              <a:t>Đoạn trích làm nổi bật quan niệm sống trong sạch, mạnh mẽ; sống cho cao đẹp và có ý nghĩa cần có trong mỗi con người.</a:t>
            </a:r>
          </a:p>
        </p:txBody>
      </p:sp>
      <p:sp>
        <p:nvSpPr>
          <p:cNvPr name="TextBox 9" id="9"/>
          <p:cNvSpPr txBox="true"/>
          <p:nvPr/>
        </p:nvSpPr>
        <p:spPr>
          <a:xfrm rot="0">
            <a:off x="8965519" y="4030138"/>
            <a:ext cx="3750165" cy="863600"/>
          </a:xfrm>
          <a:prstGeom prst="rect">
            <a:avLst/>
          </a:prstGeom>
        </p:spPr>
        <p:txBody>
          <a:bodyPr anchor="t" rtlCol="false" tIns="0" lIns="0" bIns="0" rIns="0">
            <a:spAutoFit/>
          </a:bodyPr>
          <a:lstStyle/>
          <a:p>
            <a:pPr algn="ctr">
              <a:lnSpc>
                <a:spcPts val="7000"/>
              </a:lnSpc>
            </a:pPr>
            <a:r>
              <a:rPr lang="en-US" sz="5000" b="true">
                <a:solidFill>
                  <a:srgbClr val="000000"/>
                </a:solidFill>
                <a:latin typeface="Fraunces Bold"/>
                <a:ea typeface="Fraunces Bold"/>
                <a:cs typeface="Fraunces Bold"/>
                <a:sym typeface="Fraunces Bold"/>
              </a:rPr>
              <a:t>Bài học</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Freeform 2" id="2"/>
          <p:cNvSpPr/>
          <p:nvPr/>
        </p:nvSpPr>
        <p:spPr>
          <a:xfrm flipH="false" flipV="false" rot="0">
            <a:off x="3190043" y="2649668"/>
            <a:ext cx="11444296" cy="7524345"/>
          </a:xfrm>
          <a:custGeom>
            <a:avLst/>
            <a:gdLst/>
            <a:ahLst/>
            <a:cxnLst/>
            <a:rect r="r" b="b" t="t" l="l"/>
            <a:pathLst>
              <a:path h="7524345" w="11444296">
                <a:moveTo>
                  <a:pt x="0" y="0"/>
                </a:moveTo>
                <a:lnTo>
                  <a:pt x="11444296" y="0"/>
                </a:lnTo>
                <a:lnTo>
                  <a:pt x="11444296" y="7524345"/>
                </a:lnTo>
                <a:lnTo>
                  <a:pt x="0" y="7524345"/>
                </a:lnTo>
                <a:lnTo>
                  <a:pt x="0" y="0"/>
                </a:lnTo>
                <a:close/>
              </a:path>
            </a:pathLst>
          </a:custGeom>
          <a:blipFill>
            <a:blip r:embed="rId2">
              <a:extLst>
                <a:ext uri="{96DAC541-7B7A-43D3-8B79-37D633B846F1}">
                  <asvg:svgBlip xmlns:asvg="http://schemas.microsoft.com/office/drawing/2016/SVG/main" r:embed="rId3"/>
                </a:ext>
              </a:extLst>
            </a:blip>
            <a:stretch>
              <a:fillRect l="-18" t="0" r="-18" b="0"/>
            </a:stretch>
          </a:blipFill>
        </p:spPr>
      </p:sp>
      <p:sp>
        <p:nvSpPr>
          <p:cNvPr name="Freeform 3" id="3"/>
          <p:cNvSpPr/>
          <p:nvPr/>
        </p:nvSpPr>
        <p:spPr>
          <a:xfrm flipH="false" flipV="false" rot="0">
            <a:off x="15024864" y="6220771"/>
            <a:ext cx="2782280" cy="3653111"/>
          </a:xfrm>
          <a:custGeom>
            <a:avLst/>
            <a:gdLst/>
            <a:ahLst/>
            <a:cxnLst/>
            <a:rect r="r" b="b" t="t" l="l"/>
            <a:pathLst>
              <a:path h="3653111" w="2782280">
                <a:moveTo>
                  <a:pt x="0" y="0"/>
                </a:moveTo>
                <a:lnTo>
                  <a:pt x="2782280" y="0"/>
                </a:lnTo>
                <a:lnTo>
                  <a:pt x="2782280" y="3653111"/>
                </a:lnTo>
                <a:lnTo>
                  <a:pt x="0" y="3653111"/>
                </a:lnTo>
                <a:lnTo>
                  <a:pt x="0" y="0"/>
                </a:lnTo>
                <a:close/>
              </a:path>
            </a:pathLst>
          </a:custGeom>
          <a:blipFill>
            <a:blip r:embed="rId4">
              <a:extLst>
                <a:ext uri="{96DAC541-7B7A-43D3-8B79-37D633B846F1}">
                  <asvg:svgBlip xmlns:asvg="http://schemas.microsoft.com/office/drawing/2016/SVG/main" r:embed="rId5"/>
                </a:ext>
              </a:extLst>
            </a:blip>
            <a:stretch>
              <a:fillRect l="0" t="-38" r="0" b="-38"/>
            </a:stretch>
          </a:blipFill>
        </p:spPr>
      </p:sp>
      <p:sp>
        <p:nvSpPr>
          <p:cNvPr name="Freeform 4" id="4"/>
          <p:cNvSpPr/>
          <p:nvPr/>
        </p:nvSpPr>
        <p:spPr>
          <a:xfrm flipH="false" flipV="false" rot="0">
            <a:off x="567561" y="3325741"/>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4045583" y="3630902"/>
            <a:ext cx="10196835" cy="4330700"/>
          </a:xfrm>
          <a:prstGeom prst="rect">
            <a:avLst/>
          </a:prstGeom>
        </p:spPr>
        <p:txBody>
          <a:bodyPr anchor="t" rtlCol="false" tIns="0" lIns="0" bIns="0" rIns="0">
            <a:spAutoFit/>
          </a:bodyPr>
          <a:lstStyle/>
          <a:p>
            <a:pPr algn="just">
              <a:lnSpc>
                <a:spcPts val="4900"/>
              </a:lnSpc>
            </a:pPr>
            <a:r>
              <a:rPr lang="en-US" sz="3500" b="true">
                <a:solidFill>
                  <a:srgbClr val="403E3E"/>
                </a:solidFill>
                <a:latin typeface="Roboto Condensed Bold"/>
                <a:ea typeface="Roboto Condensed Bold"/>
                <a:cs typeface="Roboto Condensed Bold"/>
                <a:sym typeface="Roboto Condensed Bold"/>
              </a:rPr>
              <a:t>Ôn tập đặc trưng thể loại bi kịch được thể hiện trong văn bản bằng trò chơi trả lời nhanh.</a:t>
            </a:r>
          </a:p>
          <a:p>
            <a:pPr algn="just" marL="800101" indent="-266700" lvl="2">
              <a:lnSpc>
                <a:spcPts val="4900"/>
              </a:lnSpc>
              <a:buFont typeface="Arial"/>
              <a:buChar char="⚬"/>
            </a:pPr>
            <a:r>
              <a:rPr lang="en-US" sz="3500">
                <a:solidFill>
                  <a:srgbClr val="403E3E"/>
                </a:solidFill>
                <a:latin typeface="Roboto Condensed"/>
                <a:ea typeface="Roboto Condensed"/>
                <a:cs typeface="Roboto Condensed"/>
                <a:sym typeface="Roboto Condensed"/>
              </a:rPr>
              <a:t>GV có các câu hỏi về văn bản, những từ ngữ chủ chốt đã được xoay ngược. HS suy đoán và trả lời nhanh.</a:t>
            </a:r>
          </a:p>
          <a:p>
            <a:pPr algn="just" marL="800101" indent="-266700" lvl="2">
              <a:lnSpc>
                <a:spcPts val="4900"/>
              </a:lnSpc>
              <a:buFont typeface="Arial"/>
              <a:buChar char="⚬"/>
            </a:pPr>
            <a:r>
              <a:rPr lang="en-US" sz="3500">
                <a:solidFill>
                  <a:srgbClr val="403E3E"/>
                </a:solidFill>
                <a:latin typeface="Roboto Condensed"/>
                <a:ea typeface="Roboto Condensed"/>
                <a:cs typeface="Roboto Condensed"/>
                <a:sym typeface="Roboto Condensed"/>
              </a:rPr>
              <a:t>Thời gian: 10s / câu</a:t>
            </a:r>
          </a:p>
          <a:p>
            <a:pPr algn="just" marL="800101" indent="-266700" lvl="2">
              <a:lnSpc>
                <a:spcPts val="4900"/>
              </a:lnSpc>
              <a:buFont typeface="Arial"/>
              <a:buChar char="⚬"/>
            </a:pPr>
            <a:r>
              <a:rPr lang="en-US" sz="3500">
                <a:solidFill>
                  <a:srgbClr val="403E3E"/>
                </a:solidFill>
                <a:latin typeface="Roboto Condensed"/>
                <a:ea typeface="Roboto Condensed"/>
                <a:cs typeface="Roboto Condensed"/>
                <a:sym typeface="Roboto Condensed"/>
              </a:rPr>
              <a:t>HS trả lời bằng hình thức giơ tay</a:t>
            </a:r>
          </a:p>
          <a:p>
            <a:pPr algn="just" marL="800101" indent="-266700" lvl="2">
              <a:lnSpc>
                <a:spcPts val="4900"/>
              </a:lnSpc>
            </a:pPr>
          </a:p>
        </p:txBody>
      </p:sp>
      <p:sp>
        <p:nvSpPr>
          <p:cNvPr name="Freeform 6" id="6"/>
          <p:cNvSpPr/>
          <p:nvPr/>
        </p:nvSpPr>
        <p:spPr>
          <a:xfrm flipH="false" flipV="false" rot="0">
            <a:off x="-410556" y="1419470"/>
            <a:ext cx="3832407" cy="1877879"/>
          </a:xfrm>
          <a:custGeom>
            <a:avLst/>
            <a:gdLst/>
            <a:ahLst/>
            <a:cxnLst/>
            <a:rect r="r" b="b" t="t" l="l"/>
            <a:pathLst>
              <a:path h="1877879" w="3832407">
                <a:moveTo>
                  <a:pt x="0" y="0"/>
                </a:moveTo>
                <a:lnTo>
                  <a:pt x="3832408" y="0"/>
                </a:lnTo>
                <a:lnTo>
                  <a:pt x="3832408" y="1877879"/>
                </a:lnTo>
                <a:lnTo>
                  <a:pt x="0" y="1877879"/>
                </a:lnTo>
                <a:lnTo>
                  <a:pt x="0" y="0"/>
                </a:lnTo>
                <a:close/>
              </a:path>
            </a:pathLst>
          </a:custGeom>
          <a:blipFill>
            <a:blip r:embed="rId8">
              <a:extLst>
                <a:ext uri="{96DAC541-7B7A-43D3-8B79-37D633B846F1}">
                  <asvg:svgBlip xmlns:asvg="http://schemas.microsoft.com/office/drawing/2016/SVG/main" r:embed="rId9"/>
                </a:ext>
              </a:extLst>
            </a:blip>
            <a:stretch>
              <a:fillRect l="0" t="-134" r="0" b="-134"/>
            </a:stretch>
          </a:blipFill>
        </p:spPr>
      </p:sp>
      <p:sp>
        <p:nvSpPr>
          <p:cNvPr name="TextBox 7" id="7"/>
          <p:cNvSpPr txBox="true"/>
          <p:nvPr/>
        </p:nvSpPr>
        <p:spPr>
          <a:xfrm rot="0">
            <a:off x="-2068488" y="87266"/>
            <a:ext cx="10980679" cy="1160755"/>
          </a:xfrm>
          <a:prstGeom prst="rect">
            <a:avLst/>
          </a:prstGeom>
        </p:spPr>
        <p:txBody>
          <a:bodyPr anchor="t" rtlCol="false" tIns="0" lIns="0" bIns="0" rIns="0">
            <a:spAutoFit/>
          </a:bodyPr>
          <a:lstStyle/>
          <a:p>
            <a:pPr algn="ctr">
              <a:lnSpc>
                <a:spcPts val="9519"/>
              </a:lnSpc>
            </a:pPr>
            <a:r>
              <a:rPr lang="en-US" sz="6798" b="true">
                <a:solidFill>
                  <a:srgbClr val="5A5A83"/>
                </a:solidFill>
                <a:latin typeface="Fraunces Bold"/>
                <a:ea typeface="Fraunces Bold"/>
                <a:cs typeface="Fraunces Bold"/>
                <a:sym typeface="Fraunces Bold"/>
              </a:rPr>
              <a:t>4. LUYỆN TẬP</a:t>
            </a:r>
          </a:p>
        </p:txBody>
      </p:sp>
      <p:sp>
        <p:nvSpPr>
          <p:cNvPr name="TextBox 8" id="8"/>
          <p:cNvSpPr txBox="true"/>
          <p:nvPr/>
        </p:nvSpPr>
        <p:spPr>
          <a:xfrm rot="0">
            <a:off x="1052371" y="4208391"/>
            <a:ext cx="2116480" cy="1235075"/>
          </a:xfrm>
          <a:prstGeom prst="rect">
            <a:avLst/>
          </a:prstGeom>
        </p:spPr>
        <p:txBody>
          <a:bodyPr anchor="t" rtlCol="false" tIns="0" lIns="0" bIns="0" rIns="0">
            <a:spAutoFit/>
          </a:bodyPr>
          <a:lstStyle/>
          <a:p>
            <a:pPr algn="ctr">
              <a:lnSpc>
                <a:spcPts val="4900"/>
              </a:lnSpc>
            </a:pPr>
            <a:r>
              <a:rPr lang="en-US" sz="3500" b="true">
                <a:solidFill>
                  <a:srgbClr val="FEFFFE"/>
                </a:solidFill>
                <a:latin typeface="Roboto Condensed Bold"/>
                <a:ea typeface="Roboto Condensed Bold"/>
                <a:cs typeface="Roboto Condensed Bold"/>
                <a:sym typeface="Roboto Condensed Bold"/>
              </a:rPr>
              <a:t>Nhiệm vụ </a:t>
            </a:r>
          </a:p>
          <a:p>
            <a:pPr algn="ctr">
              <a:lnSpc>
                <a:spcPts val="4900"/>
              </a:lnSpc>
            </a:pPr>
            <a:r>
              <a:rPr lang="en-US" sz="3500" b="true">
                <a:solidFill>
                  <a:srgbClr val="FEFFFE"/>
                </a:solidFill>
                <a:latin typeface="Roboto Condensed Bold"/>
                <a:ea typeface="Roboto Condensed Bold"/>
                <a:cs typeface="Roboto Condensed Bold"/>
                <a:sym typeface="Roboto Condensed Bold"/>
              </a:rPr>
              <a:t>1</a:t>
            </a:r>
          </a:p>
        </p:txBody>
      </p:sp>
      <p:sp>
        <p:nvSpPr>
          <p:cNvPr name="TextBox 9" id="9"/>
          <p:cNvSpPr txBox="true"/>
          <p:nvPr/>
        </p:nvSpPr>
        <p:spPr>
          <a:xfrm rot="0">
            <a:off x="5919723" y="1209920"/>
            <a:ext cx="8322695" cy="1267560"/>
          </a:xfrm>
          <a:prstGeom prst="rect">
            <a:avLst/>
          </a:prstGeom>
        </p:spPr>
        <p:txBody>
          <a:bodyPr anchor="t" rtlCol="false" tIns="0" lIns="0" bIns="0" rIns="0">
            <a:spAutoFit/>
          </a:bodyPr>
          <a:lstStyle/>
          <a:p>
            <a:pPr algn="ctr">
              <a:lnSpc>
                <a:spcPts val="9785"/>
              </a:lnSpc>
            </a:pPr>
            <a:r>
              <a:rPr lang="en-US" sz="6989">
                <a:solidFill>
                  <a:srgbClr val="9D3E1E"/>
                </a:solidFill>
                <a:latin typeface="#9Slide07 Crocante"/>
                <a:ea typeface="#9Slide07 Crocante"/>
                <a:cs typeface="#9Slide07 Crocante"/>
                <a:sym typeface="#9Slide07 Crocante"/>
              </a:rPr>
              <a:t>TRẢ LỜI NHANH</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24384000" cy="3059799"/>
          </a:xfrm>
        </p:grpSpPr>
        <p:sp>
          <p:nvSpPr>
            <p:cNvPr name="Freeform 3" id="3"/>
            <p:cNvSpPr/>
            <p:nvPr/>
          </p:nvSpPr>
          <p:spPr>
            <a:xfrm flipH="false" flipV="false" rot="0">
              <a:off x="0" y="0"/>
              <a:ext cx="24384000" cy="3059811"/>
            </a:xfrm>
            <a:custGeom>
              <a:avLst/>
              <a:gdLst/>
              <a:ahLst/>
              <a:cxnLst/>
              <a:rect r="r" b="b" t="t" l="l"/>
              <a:pathLst>
                <a:path h="3059811" w="24384000">
                  <a:moveTo>
                    <a:pt x="0" y="0"/>
                  </a:moveTo>
                  <a:lnTo>
                    <a:pt x="24384000" y="0"/>
                  </a:lnTo>
                  <a:lnTo>
                    <a:pt x="24384000" y="3059811"/>
                  </a:lnTo>
                  <a:lnTo>
                    <a:pt x="0" y="3059811"/>
                  </a:lnTo>
                  <a:close/>
                </a:path>
              </a:pathLst>
            </a:custGeom>
            <a:solidFill>
              <a:srgbClr val="C8A888"/>
            </a:solidFill>
          </p:spPr>
        </p:sp>
      </p:grpSp>
      <p:sp>
        <p:nvSpPr>
          <p:cNvPr name="Freeform 4" id="4"/>
          <p:cNvSpPr/>
          <p:nvPr/>
        </p:nvSpPr>
        <p:spPr>
          <a:xfrm flipH="false" flipV="false" rot="0">
            <a:off x="9144000"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5" id="5"/>
          <p:cNvSpPr/>
          <p:nvPr/>
        </p:nvSpPr>
        <p:spPr>
          <a:xfrm flipH="false" flipV="false" rot="0">
            <a:off x="183821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6" id="6"/>
          <p:cNvSpPr/>
          <p:nvPr/>
        </p:nvSpPr>
        <p:spPr>
          <a:xfrm flipH="true" flipV="false" rot="0">
            <a:off x="-333815" y="-777182"/>
            <a:ext cx="4117893" cy="4050509"/>
          </a:xfrm>
          <a:custGeom>
            <a:avLst/>
            <a:gdLst/>
            <a:ahLst/>
            <a:cxnLst/>
            <a:rect r="r" b="b" t="t" l="l"/>
            <a:pathLst>
              <a:path h="4050509" w="4117893">
                <a:moveTo>
                  <a:pt x="4117893" y="0"/>
                </a:moveTo>
                <a:lnTo>
                  <a:pt x="0" y="0"/>
                </a:lnTo>
                <a:lnTo>
                  <a:pt x="0" y="4050509"/>
                </a:lnTo>
                <a:lnTo>
                  <a:pt x="4117893" y="4050509"/>
                </a:lnTo>
                <a:lnTo>
                  <a:pt x="4117893" y="0"/>
                </a:lnTo>
                <a:close/>
              </a:path>
            </a:pathLst>
          </a:custGeom>
          <a:blipFill>
            <a:blip r:embed="rId4">
              <a:extLst>
                <a:ext uri="{96DAC541-7B7A-43D3-8B79-37D633B846F1}">
                  <asvg:svgBlip xmlns:asvg="http://schemas.microsoft.com/office/drawing/2016/SVG/main" r:embed="rId5"/>
                </a:ext>
              </a:extLst>
            </a:blip>
            <a:stretch>
              <a:fillRect l="0" t="-10" r="0" b="-10"/>
            </a:stretch>
          </a:blipFill>
        </p:spPr>
      </p:sp>
      <p:sp>
        <p:nvSpPr>
          <p:cNvPr name="Freeform 7" id="7"/>
          <p:cNvSpPr/>
          <p:nvPr/>
        </p:nvSpPr>
        <p:spPr>
          <a:xfrm flipH="false" flipV="false" rot="0">
            <a:off x="14503922" y="-777182"/>
            <a:ext cx="4117893" cy="4050509"/>
          </a:xfrm>
          <a:custGeom>
            <a:avLst/>
            <a:gdLst/>
            <a:ahLst/>
            <a:cxnLst/>
            <a:rect r="r" b="b" t="t" l="l"/>
            <a:pathLst>
              <a:path h="4050509" w="4117893">
                <a:moveTo>
                  <a:pt x="0" y="0"/>
                </a:moveTo>
                <a:lnTo>
                  <a:pt x="4117893" y="0"/>
                </a:lnTo>
                <a:lnTo>
                  <a:pt x="4117893" y="4050509"/>
                </a:lnTo>
                <a:lnTo>
                  <a:pt x="0" y="4050509"/>
                </a:lnTo>
                <a:lnTo>
                  <a:pt x="0" y="0"/>
                </a:lnTo>
                <a:close/>
              </a:path>
            </a:pathLst>
          </a:custGeom>
          <a:blipFill>
            <a:blip r:embed="rId4">
              <a:extLst>
                <a:ext uri="{96DAC541-7B7A-43D3-8B79-37D633B846F1}">
                  <asvg:svgBlip xmlns:asvg="http://schemas.microsoft.com/office/drawing/2016/SVG/main" r:embed="rId5"/>
                </a:ext>
              </a:extLst>
            </a:blip>
            <a:stretch>
              <a:fillRect l="0" t="-10" r="0" b="-10"/>
            </a:stretch>
          </a:blipFill>
        </p:spPr>
      </p:sp>
      <p:grpSp>
        <p:nvGrpSpPr>
          <p:cNvPr name="Group 8" id="8"/>
          <p:cNvGrpSpPr/>
          <p:nvPr/>
        </p:nvGrpSpPr>
        <p:grpSpPr>
          <a:xfrm rot="0">
            <a:off x="12534479" y="1721356"/>
            <a:ext cx="6432078" cy="9727150"/>
            <a:chOff x="0" y="0"/>
            <a:chExt cx="8576104" cy="12969533"/>
          </a:xfrm>
        </p:grpSpPr>
        <p:sp>
          <p:nvSpPr>
            <p:cNvPr name="Freeform 9" id="9"/>
            <p:cNvSpPr/>
            <p:nvPr/>
          </p:nvSpPr>
          <p:spPr>
            <a:xfrm flipH="false" flipV="false" rot="0">
              <a:off x="0" y="0"/>
              <a:ext cx="8576056" cy="12969494"/>
            </a:xfrm>
            <a:custGeom>
              <a:avLst/>
              <a:gdLst/>
              <a:ahLst/>
              <a:cxnLst/>
              <a:rect r="r" b="b" t="t" l="l"/>
              <a:pathLst>
                <a:path h="12969494" w="8576056">
                  <a:moveTo>
                    <a:pt x="0" y="0"/>
                  </a:moveTo>
                  <a:lnTo>
                    <a:pt x="8576056" y="0"/>
                  </a:lnTo>
                  <a:lnTo>
                    <a:pt x="8576056" y="12969494"/>
                  </a:lnTo>
                  <a:lnTo>
                    <a:pt x="0" y="12969494"/>
                  </a:lnTo>
                  <a:lnTo>
                    <a:pt x="0" y="0"/>
                  </a:lnTo>
                  <a:close/>
                </a:path>
              </a:pathLst>
            </a:custGeom>
            <a:blipFill>
              <a:blip r:embed="rId6"/>
              <a:stretch>
                <a:fillRect l="-40" t="0" r="-41" b="0"/>
              </a:stretch>
            </a:blipFill>
          </p:spPr>
        </p:sp>
      </p:grpSp>
      <p:sp>
        <p:nvSpPr>
          <p:cNvPr name="Freeform 10" id="10"/>
          <p:cNvSpPr/>
          <p:nvPr/>
        </p:nvSpPr>
        <p:spPr>
          <a:xfrm flipH="false" flipV="false" rot="0">
            <a:off x="10169218" y="4538899"/>
            <a:ext cx="7090082" cy="6909607"/>
          </a:xfrm>
          <a:custGeom>
            <a:avLst/>
            <a:gdLst/>
            <a:ahLst/>
            <a:cxnLst/>
            <a:rect r="r" b="b" t="t" l="l"/>
            <a:pathLst>
              <a:path h="6909607" w="7090082">
                <a:moveTo>
                  <a:pt x="0" y="0"/>
                </a:moveTo>
                <a:lnTo>
                  <a:pt x="7090082" y="0"/>
                </a:lnTo>
                <a:lnTo>
                  <a:pt x="7090082" y="6909607"/>
                </a:lnTo>
                <a:lnTo>
                  <a:pt x="0" y="6909607"/>
                </a:lnTo>
                <a:lnTo>
                  <a:pt x="0" y="0"/>
                </a:lnTo>
                <a:close/>
              </a:path>
            </a:pathLst>
          </a:custGeom>
          <a:blipFill>
            <a:blip r:embed="rId7">
              <a:extLst>
                <a:ext uri="{96DAC541-7B7A-43D3-8B79-37D633B846F1}">
                  <asvg:svgBlip xmlns:asvg="http://schemas.microsoft.com/office/drawing/2016/SVG/main" r:embed="rId8"/>
                </a:ext>
              </a:extLst>
            </a:blip>
            <a:stretch>
              <a:fillRect l="-2" t="0" r="-2" b="0"/>
            </a:stretch>
          </a:blipFill>
        </p:spPr>
      </p:sp>
      <p:sp>
        <p:nvSpPr>
          <p:cNvPr name="TextBox 11" id="11"/>
          <p:cNvSpPr txBox="true"/>
          <p:nvPr/>
        </p:nvSpPr>
        <p:spPr>
          <a:xfrm rot="0">
            <a:off x="586067" y="1658399"/>
            <a:ext cx="11603669" cy="2139315"/>
          </a:xfrm>
          <a:prstGeom prst="rect">
            <a:avLst/>
          </a:prstGeom>
        </p:spPr>
        <p:txBody>
          <a:bodyPr anchor="t" rtlCol="false" tIns="0" lIns="0" bIns="0" rIns="0">
            <a:spAutoFit/>
          </a:bodyPr>
          <a:lstStyle/>
          <a:p>
            <a:pPr algn="ctr">
              <a:lnSpc>
                <a:spcPts val="8604"/>
              </a:lnSpc>
            </a:pPr>
            <a:r>
              <a:rPr lang="en-US" sz="6145" b="true">
                <a:solidFill>
                  <a:srgbClr val="D1B266"/>
                </a:solidFill>
                <a:latin typeface="Fraunces Bold"/>
                <a:ea typeface="Fraunces Bold"/>
                <a:cs typeface="Fraunces Bold"/>
                <a:sym typeface="Fraunces Bold"/>
              </a:rPr>
              <a:t>BÀI 9: </a:t>
            </a:r>
          </a:p>
          <a:p>
            <a:pPr algn="ctr">
              <a:lnSpc>
                <a:spcPts val="8604"/>
              </a:lnSpc>
            </a:pPr>
            <a:r>
              <a:rPr lang="en-US" sz="6145" b="true">
                <a:solidFill>
                  <a:srgbClr val="D1B266"/>
                </a:solidFill>
                <a:latin typeface="Fraunces Bold"/>
                <a:ea typeface="Fraunces Bold"/>
                <a:cs typeface="Fraunces Bold"/>
                <a:sym typeface="Fraunces Bold"/>
              </a:rPr>
              <a:t>BI KỊCH VÀ TRUYỆN</a:t>
            </a:r>
          </a:p>
        </p:txBody>
      </p:sp>
      <p:sp>
        <p:nvSpPr>
          <p:cNvPr name="TextBox 12" id="12"/>
          <p:cNvSpPr txBox="true"/>
          <p:nvPr/>
        </p:nvSpPr>
        <p:spPr>
          <a:xfrm rot="0">
            <a:off x="244065" y="4019220"/>
            <a:ext cx="12287673" cy="2078429"/>
          </a:xfrm>
          <a:prstGeom prst="rect">
            <a:avLst/>
          </a:prstGeom>
        </p:spPr>
        <p:txBody>
          <a:bodyPr anchor="t" rtlCol="false" tIns="0" lIns="0" bIns="0" rIns="0">
            <a:spAutoFit/>
          </a:bodyPr>
          <a:lstStyle/>
          <a:p>
            <a:pPr algn="ctr">
              <a:lnSpc>
                <a:spcPts val="8199"/>
              </a:lnSpc>
            </a:pPr>
            <a:r>
              <a:rPr lang="en-US" sz="6721">
                <a:solidFill>
                  <a:srgbClr val="FEFFFE"/>
                </a:solidFill>
                <a:latin typeface="#9Slide07 SVNUT Triumph Press"/>
                <a:ea typeface="#9Slide07 SVNUT Triumph Press"/>
                <a:cs typeface="#9Slide07 SVNUT Triumph Press"/>
                <a:sym typeface="#9Slide07 SVNUT Triumph Press"/>
              </a:rPr>
              <a:t>Kĩ năng đọc hiểu văn bản </a:t>
            </a:r>
          </a:p>
          <a:p>
            <a:pPr algn="ctr">
              <a:lnSpc>
                <a:spcPts val="8199"/>
              </a:lnSpc>
            </a:pPr>
            <a:r>
              <a:rPr lang="en-US" sz="6721">
                <a:solidFill>
                  <a:srgbClr val="FEFFFE"/>
                </a:solidFill>
                <a:latin typeface="#9Slide07 SVNUT Triumph Press"/>
                <a:ea typeface="#9Slide07 SVNUT Triumph Press"/>
                <a:cs typeface="#9Slide07 SVNUT Triumph Press"/>
                <a:sym typeface="#9Slide07 SVNUT Triumph Press"/>
              </a:rPr>
              <a:t>thuộc thể loại bi kịch và truyện</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24384000" cy="2047947"/>
          </a:xfrm>
        </p:grpSpPr>
        <p:sp>
          <p:nvSpPr>
            <p:cNvPr name="Freeform 3" id="3"/>
            <p:cNvSpPr/>
            <p:nvPr/>
          </p:nvSpPr>
          <p:spPr>
            <a:xfrm flipH="false" flipV="false" rot="0">
              <a:off x="0" y="0"/>
              <a:ext cx="24384000" cy="2048002"/>
            </a:xfrm>
            <a:custGeom>
              <a:avLst/>
              <a:gdLst/>
              <a:ahLst/>
              <a:cxnLst/>
              <a:rect r="r" b="b" t="t" l="l"/>
              <a:pathLst>
                <a:path h="2048002" w="24384000">
                  <a:moveTo>
                    <a:pt x="0" y="0"/>
                  </a:moveTo>
                  <a:lnTo>
                    <a:pt x="24384000" y="0"/>
                  </a:lnTo>
                  <a:lnTo>
                    <a:pt x="24384000" y="2048002"/>
                  </a:lnTo>
                  <a:lnTo>
                    <a:pt x="0" y="2048002"/>
                  </a:lnTo>
                  <a:close/>
                </a:path>
              </a:pathLst>
            </a:custGeom>
            <a:solidFill>
              <a:srgbClr val="1F222B"/>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6" id="6"/>
          <p:cNvSpPr/>
          <p:nvPr/>
        </p:nvSpPr>
        <p:spPr>
          <a:xfrm flipH="false" flipV="false" rot="0">
            <a:off x="711816" y="5430792"/>
            <a:ext cx="2908538" cy="4610074"/>
          </a:xfrm>
          <a:custGeom>
            <a:avLst/>
            <a:gdLst/>
            <a:ahLst/>
            <a:cxnLst/>
            <a:rect r="r" b="b" t="t" l="l"/>
            <a:pathLst>
              <a:path h="4610074" w="2908538">
                <a:moveTo>
                  <a:pt x="0" y="0"/>
                </a:moveTo>
                <a:lnTo>
                  <a:pt x="2908538" y="0"/>
                </a:lnTo>
                <a:lnTo>
                  <a:pt x="2908538" y="4610074"/>
                </a:lnTo>
                <a:lnTo>
                  <a:pt x="0" y="4610074"/>
                </a:lnTo>
                <a:lnTo>
                  <a:pt x="0" y="0"/>
                </a:lnTo>
                <a:close/>
              </a:path>
            </a:pathLst>
          </a:custGeom>
          <a:blipFill>
            <a:blip r:embed="rId4">
              <a:extLst>
                <a:ext uri="{96DAC541-7B7A-43D3-8B79-37D633B846F1}">
                  <asvg:svgBlip xmlns:asvg="http://schemas.microsoft.com/office/drawing/2016/SVG/main" r:embed="rId5"/>
                </a:ext>
              </a:extLst>
            </a:blip>
            <a:stretch>
              <a:fillRect l="0" t="-101" r="0" b="-101"/>
            </a:stretch>
          </a:blipFill>
        </p:spPr>
      </p:sp>
      <p:sp>
        <p:nvSpPr>
          <p:cNvPr name="Freeform 7" id="7"/>
          <p:cNvSpPr/>
          <p:nvPr/>
        </p:nvSpPr>
        <p:spPr>
          <a:xfrm flipH="true" flipV="false" rot="0">
            <a:off x="14524718" y="4199171"/>
            <a:ext cx="4907024" cy="5841695"/>
          </a:xfrm>
          <a:custGeom>
            <a:avLst/>
            <a:gdLst/>
            <a:ahLst/>
            <a:cxnLst/>
            <a:rect r="r" b="b" t="t" l="l"/>
            <a:pathLst>
              <a:path h="5841695" w="4907024">
                <a:moveTo>
                  <a:pt x="4907024" y="0"/>
                </a:moveTo>
                <a:lnTo>
                  <a:pt x="0" y="0"/>
                </a:lnTo>
                <a:lnTo>
                  <a:pt x="0" y="5841695"/>
                </a:lnTo>
                <a:lnTo>
                  <a:pt x="4907024" y="5841695"/>
                </a:lnTo>
                <a:lnTo>
                  <a:pt x="4907024" y="0"/>
                </a:lnTo>
                <a:close/>
              </a:path>
            </a:pathLst>
          </a:custGeom>
          <a:blipFill>
            <a:blip r:embed="rId6">
              <a:extLst>
                <a:ext uri="{96DAC541-7B7A-43D3-8B79-37D633B846F1}">
                  <asvg:svgBlip xmlns:asvg="http://schemas.microsoft.com/office/drawing/2016/SVG/main" r:embed="rId7"/>
                </a:ext>
              </a:extLst>
            </a:blip>
            <a:stretch>
              <a:fillRect l="0" t="-58" r="0" b="-58"/>
            </a:stretch>
          </a:blipFill>
        </p:spPr>
      </p:sp>
      <p:sp>
        <p:nvSpPr>
          <p:cNvPr name="Freeform 8" id="8"/>
          <p:cNvSpPr/>
          <p:nvPr/>
        </p:nvSpPr>
        <p:spPr>
          <a:xfrm flipH="false" flipV="false" rot="0">
            <a:off x="4642754" y="5810533"/>
            <a:ext cx="9881964" cy="1723876"/>
          </a:xfrm>
          <a:custGeom>
            <a:avLst/>
            <a:gdLst/>
            <a:ahLst/>
            <a:cxnLst/>
            <a:rect r="r" b="b" t="t" l="l"/>
            <a:pathLst>
              <a:path h="1723876" w="9881964">
                <a:moveTo>
                  <a:pt x="0" y="0"/>
                </a:moveTo>
                <a:lnTo>
                  <a:pt x="9881964" y="0"/>
                </a:lnTo>
                <a:lnTo>
                  <a:pt x="9881964" y="1723876"/>
                </a:lnTo>
                <a:lnTo>
                  <a:pt x="0" y="172387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3925740" y="2823034"/>
            <a:ext cx="10598978" cy="1376137"/>
          </a:xfrm>
          <a:prstGeom prst="rect">
            <a:avLst/>
          </a:prstGeom>
        </p:spPr>
        <p:txBody>
          <a:bodyPr anchor="t" rtlCol="false" tIns="0" lIns="0" bIns="0" rIns="0">
            <a:spAutoFit/>
          </a:bodyPr>
          <a:lstStyle/>
          <a:p>
            <a:pPr algn="ctr">
              <a:lnSpc>
                <a:spcPts val="5298"/>
              </a:lnSpc>
            </a:pPr>
            <a:r>
              <a:rPr lang="en-US" sz="3784" b="true">
                <a:solidFill>
                  <a:srgbClr val="000000"/>
                </a:solidFill>
                <a:latin typeface="Roboto Condensed Bold"/>
                <a:ea typeface="Roboto Condensed Bold"/>
                <a:cs typeface="Roboto Condensed Bold"/>
                <a:sym typeface="Roboto Condensed Bold"/>
              </a:rPr>
              <a:t>Câu 1. </a:t>
            </a:r>
            <a:r>
              <a:rPr lang="en-US" sz="3784">
                <a:solidFill>
                  <a:srgbClr val="000000"/>
                </a:solidFill>
                <a:latin typeface="Roboto Condensed"/>
                <a:ea typeface="Roboto Condensed"/>
                <a:cs typeface="Roboto Condensed"/>
                <a:sym typeface="Roboto Condensed"/>
              </a:rPr>
              <a:t>Các chỗ in nghiêng trong văn bản được gọi là</a:t>
            </a:r>
          </a:p>
          <a:p>
            <a:pPr algn="ctr">
              <a:lnSpc>
                <a:spcPts val="5298"/>
              </a:lnSpc>
            </a:pPr>
          </a:p>
        </p:txBody>
      </p:sp>
      <p:sp>
        <p:nvSpPr>
          <p:cNvPr name="TextBox 10" id="10"/>
          <p:cNvSpPr txBox="true"/>
          <p:nvPr/>
        </p:nvSpPr>
        <p:spPr>
          <a:xfrm rot="0">
            <a:off x="5888748" y="860427"/>
            <a:ext cx="6672962" cy="1019632"/>
          </a:xfrm>
          <a:prstGeom prst="rect">
            <a:avLst/>
          </a:prstGeom>
        </p:spPr>
        <p:txBody>
          <a:bodyPr anchor="t" rtlCol="false" tIns="0" lIns="0" bIns="0" rIns="0">
            <a:spAutoFit/>
          </a:bodyPr>
          <a:lstStyle/>
          <a:p>
            <a:pPr algn="ctr">
              <a:lnSpc>
                <a:spcPts val="7845"/>
              </a:lnSpc>
            </a:pPr>
            <a:r>
              <a:rPr lang="en-US" sz="5603">
                <a:solidFill>
                  <a:srgbClr val="403E3E"/>
                </a:solidFill>
                <a:latin typeface="#9Slide07 Crocante"/>
                <a:ea typeface="#9Slide07 Crocante"/>
                <a:cs typeface="#9Slide07 Crocante"/>
                <a:sym typeface="#9Slide07 Crocante"/>
              </a:rPr>
              <a:t>TRẢ LỜI NHANH</a:t>
            </a:r>
          </a:p>
        </p:txBody>
      </p:sp>
      <p:sp>
        <p:nvSpPr>
          <p:cNvPr name="TextBox 11" id="11"/>
          <p:cNvSpPr txBox="true"/>
          <p:nvPr/>
        </p:nvSpPr>
        <p:spPr>
          <a:xfrm rot="-10800000">
            <a:off x="7193410" y="4527550"/>
            <a:ext cx="4293828" cy="711200"/>
          </a:xfrm>
          <a:prstGeom prst="rect">
            <a:avLst/>
          </a:prstGeom>
        </p:spPr>
        <p:txBody>
          <a:bodyPr anchor="t" rtlCol="false" tIns="0" lIns="0" bIns="0" rIns="0">
            <a:spAutoFit/>
          </a:bodyPr>
          <a:lstStyle/>
          <a:p>
            <a:pPr algn="ctr">
              <a:lnSpc>
                <a:spcPts val="4900"/>
              </a:lnSpc>
            </a:pPr>
            <a:r>
              <a:rPr lang="en-US" b="true" sz="3500" u="sng">
                <a:solidFill>
                  <a:srgbClr val="000000"/>
                </a:solidFill>
                <a:latin typeface="Arimo Bold"/>
                <a:ea typeface="Arimo Bold"/>
                <a:cs typeface="Arimo Bold"/>
                <a:sym typeface="Arimo Bold"/>
              </a:rPr>
              <a:t> lời chỉ dẫn sân khấu.</a:t>
            </a:r>
          </a:p>
        </p:txBody>
      </p:sp>
      <p:sp>
        <p:nvSpPr>
          <p:cNvPr name="TextBox 12" id="12"/>
          <p:cNvSpPr txBox="true"/>
          <p:nvPr/>
        </p:nvSpPr>
        <p:spPr>
          <a:xfrm rot="0">
            <a:off x="6949998" y="6302888"/>
            <a:ext cx="4780653" cy="662965"/>
          </a:xfrm>
          <a:prstGeom prst="rect">
            <a:avLst/>
          </a:prstGeom>
        </p:spPr>
        <p:txBody>
          <a:bodyPr anchor="t" rtlCol="false" tIns="0" lIns="0" bIns="0" rIns="0">
            <a:spAutoFit/>
          </a:bodyPr>
          <a:lstStyle/>
          <a:p>
            <a:pPr algn="ctr">
              <a:lnSpc>
                <a:spcPts val="5455"/>
              </a:lnSpc>
            </a:pPr>
            <a:r>
              <a:rPr lang="en-US" sz="3896" b="true">
                <a:solidFill>
                  <a:srgbClr val="FFFFFF"/>
                </a:solidFill>
                <a:latin typeface="Roboto Condensed Bold"/>
                <a:ea typeface="Roboto Condensed Bold"/>
                <a:cs typeface="Roboto Condensed Bold"/>
                <a:sym typeface="Roboto Condensed Bold"/>
              </a:rPr>
              <a:t> lời chỉ dẫn sân khấu.</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24384000" cy="2047947"/>
          </a:xfrm>
        </p:grpSpPr>
        <p:sp>
          <p:nvSpPr>
            <p:cNvPr name="Freeform 3" id="3"/>
            <p:cNvSpPr/>
            <p:nvPr/>
          </p:nvSpPr>
          <p:spPr>
            <a:xfrm flipH="false" flipV="false" rot="0">
              <a:off x="0" y="0"/>
              <a:ext cx="24384000" cy="2048002"/>
            </a:xfrm>
            <a:custGeom>
              <a:avLst/>
              <a:gdLst/>
              <a:ahLst/>
              <a:cxnLst/>
              <a:rect r="r" b="b" t="t" l="l"/>
              <a:pathLst>
                <a:path h="2048002" w="24384000">
                  <a:moveTo>
                    <a:pt x="0" y="0"/>
                  </a:moveTo>
                  <a:lnTo>
                    <a:pt x="24384000" y="0"/>
                  </a:lnTo>
                  <a:lnTo>
                    <a:pt x="24384000" y="2048002"/>
                  </a:lnTo>
                  <a:lnTo>
                    <a:pt x="0" y="2048002"/>
                  </a:lnTo>
                  <a:close/>
                </a:path>
              </a:pathLst>
            </a:custGeom>
            <a:solidFill>
              <a:srgbClr val="1F222B"/>
            </a:solidFill>
          </p:spPr>
        </p:sp>
      </p:grpSp>
      <p:sp>
        <p:nvSpPr>
          <p:cNvPr name="Freeform 4" id="4"/>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1859734" y="5512786"/>
            <a:ext cx="2908538" cy="4610074"/>
          </a:xfrm>
          <a:custGeom>
            <a:avLst/>
            <a:gdLst/>
            <a:ahLst/>
            <a:cxnLst/>
            <a:rect r="r" b="b" t="t" l="l"/>
            <a:pathLst>
              <a:path h="4610074" w="2908538">
                <a:moveTo>
                  <a:pt x="0" y="0"/>
                </a:moveTo>
                <a:lnTo>
                  <a:pt x="2908538" y="0"/>
                </a:lnTo>
                <a:lnTo>
                  <a:pt x="2908538" y="4610074"/>
                </a:lnTo>
                <a:lnTo>
                  <a:pt x="0" y="4610074"/>
                </a:lnTo>
                <a:lnTo>
                  <a:pt x="0" y="0"/>
                </a:lnTo>
                <a:close/>
              </a:path>
            </a:pathLst>
          </a:custGeom>
          <a:blipFill>
            <a:blip r:embed="rId4">
              <a:extLst>
                <a:ext uri="{96DAC541-7B7A-43D3-8B79-37D633B846F1}">
                  <asvg:svgBlip xmlns:asvg="http://schemas.microsoft.com/office/drawing/2016/SVG/main" r:embed="rId5"/>
                </a:ext>
              </a:extLst>
            </a:blip>
            <a:stretch>
              <a:fillRect l="0" t="-101" r="0" b="-101"/>
            </a:stretch>
          </a:blipFill>
        </p:spPr>
      </p:sp>
      <p:sp>
        <p:nvSpPr>
          <p:cNvPr name="Freeform 6" id="6"/>
          <p:cNvSpPr/>
          <p:nvPr/>
        </p:nvSpPr>
        <p:spPr>
          <a:xfrm flipH="false" flipV="false" rot="0">
            <a:off x="6238638" y="6548480"/>
            <a:ext cx="9881964" cy="1723876"/>
          </a:xfrm>
          <a:custGeom>
            <a:avLst/>
            <a:gdLst/>
            <a:ahLst/>
            <a:cxnLst/>
            <a:rect r="r" b="b" t="t" l="l"/>
            <a:pathLst>
              <a:path h="1723876" w="9881964">
                <a:moveTo>
                  <a:pt x="0" y="0"/>
                </a:moveTo>
                <a:lnTo>
                  <a:pt x="9881964" y="0"/>
                </a:lnTo>
                <a:lnTo>
                  <a:pt x="9881964" y="1723876"/>
                </a:lnTo>
                <a:lnTo>
                  <a:pt x="0" y="17238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560150" y="3034669"/>
            <a:ext cx="12539408" cy="3644793"/>
          </a:xfrm>
          <a:prstGeom prst="rect">
            <a:avLst/>
          </a:prstGeom>
        </p:spPr>
        <p:txBody>
          <a:bodyPr anchor="t" rtlCol="false" tIns="0" lIns="0" bIns="0" rIns="0">
            <a:spAutoFit/>
          </a:bodyPr>
          <a:lstStyle/>
          <a:p>
            <a:pPr algn="just">
              <a:lnSpc>
                <a:spcPts val="7416"/>
              </a:lnSpc>
            </a:pPr>
            <a:r>
              <a:rPr lang="en-US" sz="3784" b="true">
                <a:solidFill>
                  <a:srgbClr val="000000"/>
                </a:solidFill>
                <a:latin typeface="Roboto Condensed Bold"/>
                <a:ea typeface="Roboto Condensed Bold"/>
                <a:cs typeface="Roboto Condensed Bold"/>
                <a:sym typeface="Roboto Condensed Bold"/>
              </a:rPr>
              <a:t>Câu 2.</a:t>
            </a:r>
            <a:r>
              <a:rPr lang="en-US" sz="3784">
                <a:solidFill>
                  <a:srgbClr val="000000"/>
                </a:solidFill>
                <a:latin typeface="Roboto Condensed"/>
                <a:ea typeface="Roboto Condensed"/>
                <a:cs typeface="Roboto Condensed"/>
                <a:sym typeface="Roboto Condensed"/>
              </a:rPr>
              <a:t> Lời nói sau đây của Ham-let được gọi là lời ___________</a:t>
            </a:r>
            <a:r>
              <a:rPr lang="en-US" sz="3784" b="true">
                <a:solidFill>
                  <a:srgbClr val="000000"/>
                </a:solidFill>
                <a:latin typeface="Roboto Condensed Bold"/>
                <a:ea typeface="Roboto Condensed Bold"/>
                <a:cs typeface="Roboto Condensed Bold"/>
                <a:sym typeface="Roboto Condensed Bold"/>
              </a:rPr>
              <a:t>  </a:t>
            </a:r>
          </a:p>
          <a:p>
            <a:pPr algn="l">
              <a:lnSpc>
                <a:spcPts val="7416"/>
              </a:lnSpc>
            </a:pPr>
            <a:r>
              <a:rPr lang="en-US" sz="3784" b="true">
                <a:solidFill>
                  <a:srgbClr val="000000"/>
                </a:solidFill>
                <a:latin typeface="Roboto Condensed Bold"/>
                <a:ea typeface="Roboto Condensed Bold"/>
                <a:cs typeface="Roboto Condensed Bold"/>
                <a:sym typeface="Roboto Condensed Bold"/>
              </a:rPr>
              <a:t>Ham-lét: </a:t>
            </a:r>
            <a:r>
              <a:rPr lang="en-US" sz="3784">
                <a:solidFill>
                  <a:srgbClr val="000000"/>
                </a:solidFill>
                <a:latin typeface="Roboto Condensed"/>
                <a:ea typeface="Roboto Condensed"/>
                <a:cs typeface="Roboto Condensed"/>
                <a:sym typeface="Roboto Condensed"/>
              </a:rPr>
              <a:t>- Nếu cô em vừa là người đức hạnh lại vừa nhan sắc, thì đức hạnh làm sao có thể nói chuyện được với nhan sắc của cô?</a:t>
            </a:r>
          </a:p>
          <a:p>
            <a:pPr algn="l">
              <a:lnSpc>
                <a:spcPts val="7416"/>
              </a:lnSpc>
            </a:pPr>
          </a:p>
        </p:txBody>
      </p:sp>
      <p:sp>
        <p:nvSpPr>
          <p:cNvPr name="TextBox 8" id="8"/>
          <p:cNvSpPr txBox="true"/>
          <p:nvPr/>
        </p:nvSpPr>
        <p:spPr>
          <a:xfrm rot="0">
            <a:off x="8789294" y="7115225"/>
            <a:ext cx="4780653" cy="662965"/>
          </a:xfrm>
          <a:prstGeom prst="rect">
            <a:avLst/>
          </a:prstGeom>
        </p:spPr>
        <p:txBody>
          <a:bodyPr anchor="t" rtlCol="false" tIns="0" lIns="0" bIns="0" rIns="0">
            <a:spAutoFit/>
          </a:bodyPr>
          <a:lstStyle/>
          <a:p>
            <a:pPr algn="ctr">
              <a:lnSpc>
                <a:spcPts val="5455"/>
              </a:lnSpc>
            </a:pPr>
            <a:r>
              <a:rPr lang="en-US" sz="3896" b="true">
                <a:solidFill>
                  <a:srgbClr val="FFFFFF"/>
                </a:solidFill>
                <a:latin typeface="Roboto Condensed Bold"/>
                <a:ea typeface="Roboto Condensed Bold"/>
                <a:cs typeface="Roboto Condensed Bold"/>
                <a:sym typeface="Roboto Condensed Bold"/>
              </a:rPr>
              <a:t>đối thoại</a:t>
            </a:r>
          </a:p>
        </p:txBody>
      </p:sp>
      <p:sp>
        <p:nvSpPr>
          <p:cNvPr name="TextBox 9" id="9"/>
          <p:cNvSpPr txBox="true"/>
          <p:nvPr/>
        </p:nvSpPr>
        <p:spPr>
          <a:xfrm rot="-10800000">
            <a:off x="14102982" y="3172301"/>
            <a:ext cx="2127901" cy="625475"/>
          </a:xfrm>
          <a:prstGeom prst="rect">
            <a:avLst/>
          </a:prstGeom>
        </p:spPr>
        <p:txBody>
          <a:bodyPr anchor="t" rtlCol="false" tIns="0" lIns="0" bIns="0" rIns="0">
            <a:spAutoFit/>
          </a:bodyPr>
          <a:lstStyle/>
          <a:p>
            <a:pPr algn="ctr">
              <a:lnSpc>
                <a:spcPts val="4900"/>
              </a:lnSpc>
            </a:pPr>
            <a:r>
              <a:rPr lang="en-US" b="true" sz="3500" u="sng">
                <a:solidFill>
                  <a:srgbClr val="000000"/>
                </a:solidFill>
                <a:latin typeface="Arimo Bold"/>
                <a:ea typeface="Arimo Bold"/>
                <a:cs typeface="Arimo Bold"/>
                <a:sym typeface="Arimo Bold"/>
              </a:rPr>
              <a:t>đối </a:t>
            </a:r>
            <a:r>
              <a:rPr lang="en-US" b="true" sz="3500" u="sng">
                <a:solidFill>
                  <a:srgbClr val="000000"/>
                </a:solidFill>
                <a:latin typeface="Arimo Bold"/>
                <a:ea typeface="Arimo Bold"/>
                <a:cs typeface="Arimo Bold"/>
                <a:sym typeface="Arimo Bold"/>
              </a:rPr>
              <a:t>thoại</a:t>
            </a:r>
          </a:p>
        </p:txBody>
      </p:sp>
      <p:sp>
        <p:nvSpPr>
          <p:cNvPr name="TextBox 10" id="10"/>
          <p:cNvSpPr txBox="true"/>
          <p:nvPr/>
        </p:nvSpPr>
        <p:spPr>
          <a:xfrm rot="0">
            <a:off x="6593516" y="1272282"/>
            <a:ext cx="6672962" cy="1019632"/>
          </a:xfrm>
          <a:prstGeom prst="rect">
            <a:avLst/>
          </a:prstGeom>
        </p:spPr>
        <p:txBody>
          <a:bodyPr anchor="t" rtlCol="false" tIns="0" lIns="0" bIns="0" rIns="0">
            <a:spAutoFit/>
          </a:bodyPr>
          <a:lstStyle/>
          <a:p>
            <a:pPr algn="ctr">
              <a:lnSpc>
                <a:spcPts val="7845"/>
              </a:lnSpc>
            </a:pPr>
            <a:r>
              <a:rPr lang="en-US" sz="5603">
                <a:solidFill>
                  <a:srgbClr val="403E3E"/>
                </a:solidFill>
                <a:latin typeface="#9Slide07 Crocante"/>
                <a:ea typeface="#9Slide07 Crocante"/>
                <a:cs typeface="#9Slide07 Crocante"/>
                <a:sym typeface="#9Slide07 Crocante"/>
              </a:rPr>
              <a:t>TRẢ LỜI NHANH</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24384000" cy="2047947"/>
          </a:xfrm>
        </p:grpSpPr>
        <p:sp>
          <p:nvSpPr>
            <p:cNvPr name="Freeform 3" id="3"/>
            <p:cNvSpPr/>
            <p:nvPr/>
          </p:nvSpPr>
          <p:spPr>
            <a:xfrm flipH="false" flipV="false" rot="0">
              <a:off x="0" y="0"/>
              <a:ext cx="24384000" cy="2048002"/>
            </a:xfrm>
            <a:custGeom>
              <a:avLst/>
              <a:gdLst/>
              <a:ahLst/>
              <a:cxnLst/>
              <a:rect r="r" b="b" t="t" l="l"/>
              <a:pathLst>
                <a:path h="2048002" w="24384000">
                  <a:moveTo>
                    <a:pt x="0" y="0"/>
                  </a:moveTo>
                  <a:lnTo>
                    <a:pt x="24384000" y="0"/>
                  </a:lnTo>
                  <a:lnTo>
                    <a:pt x="24384000" y="2048002"/>
                  </a:lnTo>
                  <a:lnTo>
                    <a:pt x="0" y="2048002"/>
                  </a:lnTo>
                  <a:close/>
                </a:path>
              </a:pathLst>
            </a:custGeom>
            <a:solidFill>
              <a:srgbClr val="1F222B"/>
            </a:solidFill>
          </p:spPr>
        </p:sp>
      </p:grpSp>
      <p:sp>
        <p:nvSpPr>
          <p:cNvPr name="Freeform 4" id="4"/>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1859734" y="5512786"/>
            <a:ext cx="2908538" cy="4610074"/>
          </a:xfrm>
          <a:custGeom>
            <a:avLst/>
            <a:gdLst/>
            <a:ahLst/>
            <a:cxnLst/>
            <a:rect r="r" b="b" t="t" l="l"/>
            <a:pathLst>
              <a:path h="4610074" w="2908538">
                <a:moveTo>
                  <a:pt x="0" y="0"/>
                </a:moveTo>
                <a:lnTo>
                  <a:pt x="2908538" y="0"/>
                </a:lnTo>
                <a:lnTo>
                  <a:pt x="2908538" y="4610074"/>
                </a:lnTo>
                <a:lnTo>
                  <a:pt x="0" y="4610074"/>
                </a:lnTo>
                <a:lnTo>
                  <a:pt x="0" y="0"/>
                </a:lnTo>
                <a:close/>
              </a:path>
            </a:pathLst>
          </a:custGeom>
          <a:blipFill>
            <a:blip r:embed="rId4">
              <a:extLst>
                <a:ext uri="{96DAC541-7B7A-43D3-8B79-37D633B846F1}">
                  <asvg:svgBlip xmlns:asvg="http://schemas.microsoft.com/office/drawing/2016/SVG/main" r:embed="rId5"/>
                </a:ext>
              </a:extLst>
            </a:blip>
            <a:stretch>
              <a:fillRect l="0" t="-101" r="0" b="-101"/>
            </a:stretch>
          </a:blipFill>
        </p:spPr>
      </p:sp>
      <p:sp>
        <p:nvSpPr>
          <p:cNvPr name="Freeform 6" id="6"/>
          <p:cNvSpPr/>
          <p:nvPr/>
        </p:nvSpPr>
        <p:spPr>
          <a:xfrm flipH="false" flipV="false" rot="0">
            <a:off x="6238638" y="6548480"/>
            <a:ext cx="9881964" cy="1723876"/>
          </a:xfrm>
          <a:custGeom>
            <a:avLst/>
            <a:gdLst/>
            <a:ahLst/>
            <a:cxnLst/>
            <a:rect r="r" b="b" t="t" l="l"/>
            <a:pathLst>
              <a:path h="1723876" w="9881964">
                <a:moveTo>
                  <a:pt x="0" y="0"/>
                </a:moveTo>
                <a:lnTo>
                  <a:pt x="9881964" y="0"/>
                </a:lnTo>
                <a:lnTo>
                  <a:pt x="9881964" y="1723876"/>
                </a:lnTo>
                <a:lnTo>
                  <a:pt x="0" y="17238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329270" y="2208500"/>
            <a:ext cx="12607834" cy="4371086"/>
          </a:xfrm>
          <a:prstGeom prst="rect">
            <a:avLst/>
          </a:prstGeom>
        </p:spPr>
        <p:txBody>
          <a:bodyPr anchor="t" rtlCol="false" tIns="0" lIns="0" bIns="0" rIns="0">
            <a:spAutoFit/>
          </a:bodyPr>
          <a:lstStyle/>
          <a:p>
            <a:pPr algn="just">
              <a:lnSpc>
                <a:spcPts val="5297"/>
              </a:lnSpc>
            </a:pPr>
            <a:r>
              <a:rPr lang="en-US" sz="3783" b="true">
                <a:solidFill>
                  <a:srgbClr val="000000"/>
                </a:solidFill>
                <a:latin typeface="Roboto Condensed Bold"/>
                <a:ea typeface="Roboto Condensed Bold"/>
                <a:cs typeface="Roboto Condensed Bold"/>
                <a:sym typeface="Roboto Condensed Bold"/>
              </a:rPr>
              <a:t>Câu 3. Ham-lét đã nói về mối quan hệ của đức hạnh và nhan sắc như sau: </a:t>
            </a:r>
          </a:p>
          <a:p>
            <a:pPr algn="just">
              <a:lnSpc>
                <a:spcPts val="9459"/>
              </a:lnSpc>
            </a:pPr>
            <a:r>
              <a:rPr lang="en-US" sz="3783" i="true">
                <a:solidFill>
                  <a:srgbClr val="000000"/>
                </a:solidFill>
                <a:latin typeface="Roboto Condensed Italics"/>
                <a:ea typeface="Roboto Condensed Italics"/>
                <a:cs typeface="Roboto Condensed Italics"/>
                <a:sym typeface="Roboto Condensed Italics"/>
              </a:rPr>
              <a:t>Nhan sắc có mãnh lực biến đức hạnh thành__________ nhưng đức hạnh không thể nào khép nhan sắc vào __________…</a:t>
            </a:r>
          </a:p>
          <a:p>
            <a:pPr algn="l">
              <a:lnSpc>
                <a:spcPts val="5298"/>
              </a:lnSpc>
            </a:pPr>
          </a:p>
        </p:txBody>
      </p:sp>
      <p:sp>
        <p:nvSpPr>
          <p:cNvPr name="TextBox 8" id="8"/>
          <p:cNvSpPr txBox="true"/>
          <p:nvPr/>
        </p:nvSpPr>
        <p:spPr>
          <a:xfrm rot="0">
            <a:off x="6849038" y="7115225"/>
            <a:ext cx="8277099" cy="662965"/>
          </a:xfrm>
          <a:prstGeom prst="rect">
            <a:avLst/>
          </a:prstGeom>
        </p:spPr>
        <p:txBody>
          <a:bodyPr anchor="t" rtlCol="false" tIns="0" lIns="0" bIns="0" rIns="0">
            <a:spAutoFit/>
          </a:bodyPr>
          <a:lstStyle/>
          <a:p>
            <a:pPr algn="ctr">
              <a:lnSpc>
                <a:spcPts val="5455"/>
              </a:lnSpc>
            </a:pPr>
            <a:r>
              <a:rPr lang="en-US" sz="3896" b="true">
                <a:solidFill>
                  <a:srgbClr val="FFFFFF"/>
                </a:solidFill>
                <a:latin typeface="Roboto Condensed Bold"/>
                <a:ea typeface="Roboto Condensed Bold"/>
                <a:cs typeface="Roboto Condensed Bold"/>
                <a:sym typeface="Roboto Condensed Bold"/>
              </a:rPr>
              <a:t>phóng đãng - khuôn khổ nết na</a:t>
            </a:r>
          </a:p>
        </p:txBody>
      </p:sp>
      <p:sp>
        <p:nvSpPr>
          <p:cNvPr name="TextBox 9" id="9"/>
          <p:cNvSpPr txBox="true"/>
          <p:nvPr/>
        </p:nvSpPr>
        <p:spPr>
          <a:xfrm rot="-10800000">
            <a:off x="12830420" y="3110128"/>
            <a:ext cx="1771923" cy="1244600"/>
          </a:xfrm>
          <a:prstGeom prst="rect">
            <a:avLst/>
          </a:prstGeom>
        </p:spPr>
        <p:txBody>
          <a:bodyPr anchor="t" rtlCol="false" tIns="0" lIns="0" bIns="0" rIns="0">
            <a:spAutoFit/>
          </a:bodyPr>
          <a:lstStyle/>
          <a:p>
            <a:pPr algn="ctr">
              <a:lnSpc>
                <a:spcPts val="4900"/>
              </a:lnSpc>
            </a:pPr>
            <a:r>
              <a:rPr lang="en-US" b="true" sz="3500" u="sng">
                <a:solidFill>
                  <a:srgbClr val="000000"/>
                </a:solidFill>
                <a:latin typeface="Arimo Bold"/>
                <a:ea typeface="Arimo Bold"/>
                <a:cs typeface="Arimo Bold"/>
                <a:sym typeface="Arimo Bold"/>
              </a:rPr>
              <a:t>phóng đãng</a:t>
            </a:r>
          </a:p>
        </p:txBody>
      </p:sp>
      <p:sp>
        <p:nvSpPr>
          <p:cNvPr name="Freeform 10" id="10"/>
          <p:cNvSpPr/>
          <p:nvPr/>
        </p:nvSpPr>
        <p:spPr>
          <a:xfrm flipH="false" flipV="false" rot="0">
            <a:off x="15126137" y="5512786"/>
            <a:ext cx="4266326" cy="5601652"/>
          </a:xfrm>
          <a:custGeom>
            <a:avLst/>
            <a:gdLst/>
            <a:ahLst/>
            <a:cxnLst/>
            <a:rect r="r" b="b" t="t" l="l"/>
            <a:pathLst>
              <a:path h="5601652" w="4266326">
                <a:moveTo>
                  <a:pt x="0" y="0"/>
                </a:moveTo>
                <a:lnTo>
                  <a:pt x="4266326" y="0"/>
                </a:lnTo>
                <a:lnTo>
                  <a:pt x="4266326" y="5601652"/>
                </a:lnTo>
                <a:lnTo>
                  <a:pt x="0" y="5601652"/>
                </a:lnTo>
                <a:lnTo>
                  <a:pt x="0" y="0"/>
                </a:lnTo>
                <a:close/>
              </a:path>
            </a:pathLst>
          </a:custGeom>
          <a:blipFill>
            <a:blip r:embed="rId8">
              <a:extLst>
                <a:ext uri="{96DAC541-7B7A-43D3-8B79-37D633B846F1}">
                  <asvg:svgBlip xmlns:asvg="http://schemas.microsoft.com/office/drawing/2016/SVG/main" r:embed="rId9"/>
                </a:ext>
              </a:extLst>
            </a:blip>
            <a:stretch>
              <a:fillRect l="0" t="-66" r="0" b="-66"/>
            </a:stretch>
          </a:blipFill>
        </p:spPr>
      </p:sp>
      <p:sp>
        <p:nvSpPr>
          <p:cNvPr name="TextBox 11" id="11"/>
          <p:cNvSpPr txBox="true"/>
          <p:nvPr/>
        </p:nvSpPr>
        <p:spPr>
          <a:xfrm rot="0">
            <a:off x="6453242" y="1061634"/>
            <a:ext cx="6672962" cy="1019632"/>
          </a:xfrm>
          <a:prstGeom prst="rect">
            <a:avLst/>
          </a:prstGeom>
        </p:spPr>
        <p:txBody>
          <a:bodyPr anchor="t" rtlCol="false" tIns="0" lIns="0" bIns="0" rIns="0">
            <a:spAutoFit/>
          </a:bodyPr>
          <a:lstStyle/>
          <a:p>
            <a:pPr algn="ctr">
              <a:lnSpc>
                <a:spcPts val="7845"/>
              </a:lnSpc>
            </a:pPr>
            <a:r>
              <a:rPr lang="en-US" sz="5603">
                <a:solidFill>
                  <a:srgbClr val="403E3E"/>
                </a:solidFill>
                <a:latin typeface="#9Slide07 Crocante"/>
                <a:ea typeface="#9Slide07 Crocante"/>
                <a:cs typeface="#9Slide07 Crocante"/>
                <a:sym typeface="#9Slide07 Crocante"/>
              </a:rPr>
              <a:t>TRẢ LỜI NHANH</a:t>
            </a:r>
          </a:p>
        </p:txBody>
      </p:sp>
      <p:sp>
        <p:nvSpPr>
          <p:cNvPr name="TextBox 12" id="12"/>
          <p:cNvSpPr txBox="true"/>
          <p:nvPr/>
        </p:nvSpPr>
        <p:spPr>
          <a:xfrm rot="-10800000">
            <a:off x="11701519" y="5046705"/>
            <a:ext cx="3767092" cy="625475"/>
          </a:xfrm>
          <a:prstGeom prst="rect">
            <a:avLst/>
          </a:prstGeom>
        </p:spPr>
        <p:txBody>
          <a:bodyPr anchor="t" rtlCol="false" tIns="0" lIns="0" bIns="0" rIns="0">
            <a:spAutoFit/>
          </a:bodyPr>
          <a:lstStyle/>
          <a:p>
            <a:pPr algn="ctr">
              <a:lnSpc>
                <a:spcPts val="4900"/>
              </a:lnSpc>
            </a:pPr>
            <a:r>
              <a:rPr lang="en-US" b="true" sz="3500" u="sng">
                <a:solidFill>
                  <a:srgbClr val="000000"/>
                </a:solidFill>
                <a:latin typeface="Arimo Bold"/>
                <a:ea typeface="Arimo Bold"/>
                <a:cs typeface="Arimo Bold"/>
                <a:sym typeface="Arimo Bold"/>
              </a:rPr>
              <a:t>khuôn khổ nết na</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24384000" cy="2047947"/>
          </a:xfrm>
        </p:grpSpPr>
        <p:sp>
          <p:nvSpPr>
            <p:cNvPr name="Freeform 3" id="3"/>
            <p:cNvSpPr/>
            <p:nvPr/>
          </p:nvSpPr>
          <p:spPr>
            <a:xfrm flipH="false" flipV="false" rot="0">
              <a:off x="0" y="0"/>
              <a:ext cx="24384000" cy="2048002"/>
            </a:xfrm>
            <a:custGeom>
              <a:avLst/>
              <a:gdLst/>
              <a:ahLst/>
              <a:cxnLst/>
              <a:rect r="r" b="b" t="t" l="l"/>
              <a:pathLst>
                <a:path h="2048002" w="24384000">
                  <a:moveTo>
                    <a:pt x="0" y="0"/>
                  </a:moveTo>
                  <a:lnTo>
                    <a:pt x="24384000" y="0"/>
                  </a:lnTo>
                  <a:lnTo>
                    <a:pt x="24384000" y="2048002"/>
                  </a:lnTo>
                  <a:lnTo>
                    <a:pt x="0" y="2048002"/>
                  </a:lnTo>
                  <a:close/>
                </a:path>
              </a:pathLst>
            </a:custGeom>
            <a:solidFill>
              <a:srgbClr val="1F222B"/>
            </a:solidFill>
          </p:spPr>
        </p:sp>
      </p:grpSp>
      <p:sp>
        <p:nvSpPr>
          <p:cNvPr name="Freeform 4" id="4"/>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1859734" y="5512786"/>
            <a:ext cx="2908538" cy="4610074"/>
          </a:xfrm>
          <a:custGeom>
            <a:avLst/>
            <a:gdLst/>
            <a:ahLst/>
            <a:cxnLst/>
            <a:rect r="r" b="b" t="t" l="l"/>
            <a:pathLst>
              <a:path h="4610074" w="2908538">
                <a:moveTo>
                  <a:pt x="0" y="0"/>
                </a:moveTo>
                <a:lnTo>
                  <a:pt x="2908538" y="0"/>
                </a:lnTo>
                <a:lnTo>
                  <a:pt x="2908538" y="4610074"/>
                </a:lnTo>
                <a:lnTo>
                  <a:pt x="0" y="4610074"/>
                </a:lnTo>
                <a:lnTo>
                  <a:pt x="0" y="0"/>
                </a:lnTo>
                <a:close/>
              </a:path>
            </a:pathLst>
          </a:custGeom>
          <a:blipFill>
            <a:blip r:embed="rId4">
              <a:extLst>
                <a:ext uri="{96DAC541-7B7A-43D3-8B79-37D633B846F1}">
                  <asvg:svgBlip xmlns:asvg="http://schemas.microsoft.com/office/drawing/2016/SVG/main" r:embed="rId5"/>
                </a:ext>
              </a:extLst>
            </a:blip>
            <a:stretch>
              <a:fillRect l="0" t="-101" r="0" b="-101"/>
            </a:stretch>
          </a:blipFill>
        </p:spPr>
      </p:sp>
      <p:sp>
        <p:nvSpPr>
          <p:cNvPr name="Freeform 6" id="6"/>
          <p:cNvSpPr/>
          <p:nvPr/>
        </p:nvSpPr>
        <p:spPr>
          <a:xfrm flipH="false" flipV="false" rot="0">
            <a:off x="6238638" y="6548480"/>
            <a:ext cx="9881964" cy="1723876"/>
          </a:xfrm>
          <a:custGeom>
            <a:avLst/>
            <a:gdLst/>
            <a:ahLst/>
            <a:cxnLst/>
            <a:rect r="r" b="b" t="t" l="l"/>
            <a:pathLst>
              <a:path h="1723876" w="9881964">
                <a:moveTo>
                  <a:pt x="0" y="0"/>
                </a:moveTo>
                <a:lnTo>
                  <a:pt x="9881964" y="0"/>
                </a:lnTo>
                <a:lnTo>
                  <a:pt x="9881964" y="1723876"/>
                </a:lnTo>
                <a:lnTo>
                  <a:pt x="0" y="17238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560150" y="2218050"/>
            <a:ext cx="12607834" cy="3535558"/>
          </a:xfrm>
          <a:prstGeom prst="rect">
            <a:avLst/>
          </a:prstGeom>
        </p:spPr>
        <p:txBody>
          <a:bodyPr anchor="t" rtlCol="false" tIns="0" lIns="0" bIns="0" rIns="0">
            <a:spAutoFit/>
          </a:bodyPr>
          <a:lstStyle/>
          <a:p>
            <a:pPr algn="l">
              <a:lnSpc>
                <a:spcPts val="7151"/>
              </a:lnSpc>
            </a:pPr>
            <a:r>
              <a:rPr lang="en-US" sz="3784" b="true">
                <a:solidFill>
                  <a:srgbClr val="000000"/>
                </a:solidFill>
                <a:latin typeface="Roboto Condensed Bold"/>
                <a:ea typeface="Roboto Condensed Bold"/>
                <a:cs typeface="Roboto Condensed Bold"/>
                <a:sym typeface="Roboto Condensed Bold"/>
              </a:rPr>
              <a:t>Câu 4. </a:t>
            </a:r>
            <a:r>
              <a:rPr lang="en-US" sz="3784">
                <a:solidFill>
                  <a:srgbClr val="000000"/>
                </a:solidFill>
                <a:latin typeface="Roboto Condensed"/>
                <a:ea typeface="Roboto Condensed"/>
                <a:cs typeface="Roboto Condensed"/>
                <a:sym typeface="Roboto Condensed"/>
              </a:rPr>
              <a:t>Xung đột chủ yếu trong đoạn trích được thể hiện là xung đột ______________________________  : Cuộc đấu tranh giằng xé giữa vẻ đẹp khát vọng, những giá trị tích cực của nhân vật với phần bóng tối trong nội tâm nhân vật.</a:t>
            </a:r>
          </a:p>
        </p:txBody>
      </p:sp>
      <p:sp>
        <p:nvSpPr>
          <p:cNvPr name="TextBox 8" id="8"/>
          <p:cNvSpPr txBox="true"/>
          <p:nvPr/>
        </p:nvSpPr>
        <p:spPr>
          <a:xfrm rot="0">
            <a:off x="7764253" y="7115225"/>
            <a:ext cx="7270038" cy="662965"/>
          </a:xfrm>
          <a:prstGeom prst="rect">
            <a:avLst/>
          </a:prstGeom>
        </p:spPr>
        <p:txBody>
          <a:bodyPr anchor="t" rtlCol="false" tIns="0" lIns="0" bIns="0" rIns="0">
            <a:spAutoFit/>
          </a:bodyPr>
          <a:lstStyle/>
          <a:p>
            <a:pPr algn="ctr">
              <a:lnSpc>
                <a:spcPts val="5455"/>
              </a:lnSpc>
            </a:pPr>
            <a:r>
              <a:rPr lang="en-US" sz="3896" b="true">
                <a:solidFill>
                  <a:srgbClr val="FFFFFF"/>
                </a:solidFill>
                <a:latin typeface="Roboto Condensed Bold"/>
                <a:ea typeface="Roboto Condensed Bold"/>
                <a:cs typeface="Roboto Condensed Bold"/>
                <a:sym typeface="Roboto Condensed Bold"/>
              </a:rPr>
              <a:t>nằm trong chính nhân vật</a:t>
            </a:r>
          </a:p>
        </p:txBody>
      </p:sp>
      <p:sp>
        <p:nvSpPr>
          <p:cNvPr name="TextBox 9" id="9"/>
          <p:cNvSpPr txBox="true"/>
          <p:nvPr/>
        </p:nvSpPr>
        <p:spPr>
          <a:xfrm rot="-10800000">
            <a:off x="5568973" y="3312415"/>
            <a:ext cx="5610647" cy="625475"/>
          </a:xfrm>
          <a:prstGeom prst="rect">
            <a:avLst/>
          </a:prstGeom>
        </p:spPr>
        <p:txBody>
          <a:bodyPr anchor="t" rtlCol="false" tIns="0" lIns="0" bIns="0" rIns="0">
            <a:spAutoFit/>
          </a:bodyPr>
          <a:lstStyle/>
          <a:p>
            <a:pPr algn="ctr">
              <a:lnSpc>
                <a:spcPts val="4900"/>
              </a:lnSpc>
            </a:pPr>
            <a:r>
              <a:rPr lang="en-US" b="true" sz="3500" u="sng">
                <a:solidFill>
                  <a:srgbClr val="000000"/>
                </a:solidFill>
                <a:latin typeface="Arimo Bold"/>
                <a:ea typeface="Arimo Bold"/>
                <a:cs typeface="Arimo Bold"/>
                <a:sym typeface="Arimo Bold"/>
              </a:rPr>
              <a:t>nằm trong chính nhân vật</a:t>
            </a:r>
          </a:p>
        </p:txBody>
      </p:sp>
      <p:sp>
        <p:nvSpPr>
          <p:cNvPr name="TextBox 10" id="10"/>
          <p:cNvSpPr txBox="true"/>
          <p:nvPr/>
        </p:nvSpPr>
        <p:spPr>
          <a:xfrm rot="0">
            <a:off x="7116636" y="845956"/>
            <a:ext cx="6672962" cy="1019632"/>
          </a:xfrm>
          <a:prstGeom prst="rect">
            <a:avLst/>
          </a:prstGeom>
        </p:spPr>
        <p:txBody>
          <a:bodyPr anchor="t" rtlCol="false" tIns="0" lIns="0" bIns="0" rIns="0">
            <a:spAutoFit/>
          </a:bodyPr>
          <a:lstStyle/>
          <a:p>
            <a:pPr algn="ctr">
              <a:lnSpc>
                <a:spcPts val="7845"/>
              </a:lnSpc>
            </a:pPr>
            <a:r>
              <a:rPr lang="en-US" sz="5603">
                <a:solidFill>
                  <a:srgbClr val="403E3E"/>
                </a:solidFill>
                <a:latin typeface="#9Slide07 Crocante"/>
                <a:ea typeface="#9Slide07 Crocante"/>
                <a:cs typeface="#9Slide07 Crocante"/>
                <a:sym typeface="#9Slide07 Crocante"/>
              </a:rPr>
              <a:t>TRẢ LỜI NHANH</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24384000" cy="2047947"/>
          </a:xfrm>
        </p:grpSpPr>
        <p:sp>
          <p:nvSpPr>
            <p:cNvPr name="Freeform 3" id="3"/>
            <p:cNvSpPr/>
            <p:nvPr/>
          </p:nvSpPr>
          <p:spPr>
            <a:xfrm flipH="false" flipV="false" rot="0">
              <a:off x="0" y="0"/>
              <a:ext cx="24384000" cy="2048002"/>
            </a:xfrm>
            <a:custGeom>
              <a:avLst/>
              <a:gdLst/>
              <a:ahLst/>
              <a:cxnLst/>
              <a:rect r="r" b="b" t="t" l="l"/>
              <a:pathLst>
                <a:path h="2048002" w="24384000">
                  <a:moveTo>
                    <a:pt x="0" y="0"/>
                  </a:moveTo>
                  <a:lnTo>
                    <a:pt x="24384000" y="0"/>
                  </a:lnTo>
                  <a:lnTo>
                    <a:pt x="24384000" y="2048002"/>
                  </a:lnTo>
                  <a:lnTo>
                    <a:pt x="0" y="2048002"/>
                  </a:lnTo>
                  <a:close/>
                </a:path>
              </a:pathLst>
            </a:custGeom>
            <a:solidFill>
              <a:srgbClr val="1F222B"/>
            </a:solidFill>
          </p:spPr>
        </p:sp>
      </p:grpSp>
      <p:sp>
        <p:nvSpPr>
          <p:cNvPr name="Freeform 4" id="4"/>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1859734" y="5512786"/>
            <a:ext cx="2908538" cy="4610074"/>
          </a:xfrm>
          <a:custGeom>
            <a:avLst/>
            <a:gdLst/>
            <a:ahLst/>
            <a:cxnLst/>
            <a:rect r="r" b="b" t="t" l="l"/>
            <a:pathLst>
              <a:path h="4610074" w="2908538">
                <a:moveTo>
                  <a:pt x="0" y="0"/>
                </a:moveTo>
                <a:lnTo>
                  <a:pt x="2908538" y="0"/>
                </a:lnTo>
                <a:lnTo>
                  <a:pt x="2908538" y="4610074"/>
                </a:lnTo>
                <a:lnTo>
                  <a:pt x="0" y="4610074"/>
                </a:lnTo>
                <a:lnTo>
                  <a:pt x="0" y="0"/>
                </a:lnTo>
                <a:close/>
              </a:path>
            </a:pathLst>
          </a:custGeom>
          <a:blipFill>
            <a:blip r:embed="rId4">
              <a:extLst>
                <a:ext uri="{96DAC541-7B7A-43D3-8B79-37D633B846F1}">
                  <asvg:svgBlip xmlns:asvg="http://schemas.microsoft.com/office/drawing/2016/SVG/main" r:embed="rId5"/>
                </a:ext>
              </a:extLst>
            </a:blip>
            <a:stretch>
              <a:fillRect l="0" t="-101" r="0" b="-101"/>
            </a:stretch>
          </a:blipFill>
        </p:spPr>
      </p:sp>
      <p:sp>
        <p:nvSpPr>
          <p:cNvPr name="Freeform 6" id="6"/>
          <p:cNvSpPr/>
          <p:nvPr/>
        </p:nvSpPr>
        <p:spPr>
          <a:xfrm flipH="false" flipV="false" rot="0">
            <a:off x="6238638" y="6548480"/>
            <a:ext cx="9881964" cy="1723876"/>
          </a:xfrm>
          <a:custGeom>
            <a:avLst/>
            <a:gdLst/>
            <a:ahLst/>
            <a:cxnLst/>
            <a:rect r="r" b="b" t="t" l="l"/>
            <a:pathLst>
              <a:path h="1723876" w="9881964">
                <a:moveTo>
                  <a:pt x="0" y="0"/>
                </a:moveTo>
                <a:lnTo>
                  <a:pt x="9881964" y="0"/>
                </a:lnTo>
                <a:lnTo>
                  <a:pt x="9881964" y="1723876"/>
                </a:lnTo>
                <a:lnTo>
                  <a:pt x="0" y="17238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560150" y="2812811"/>
            <a:ext cx="12607834" cy="4157061"/>
          </a:xfrm>
          <a:prstGeom prst="rect">
            <a:avLst/>
          </a:prstGeom>
        </p:spPr>
        <p:txBody>
          <a:bodyPr anchor="t" rtlCol="false" tIns="0" lIns="0" bIns="0" rIns="0">
            <a:spAutoFit/>
          </a:bodyPr>
          <a:lstStyle/>
          <a:p>
            <a:pPr algn="just">
              <a:lnSpc>
                <a:spcPts val="8968"/>
              </a:lnSpc>
            </a:pPr>
            <a:r>
              <a:rPr lang="en-US" sz="3784" b="true">
                <a:solidFill>
                  <a:srgbClr val="000000"/>
                </a:solidFill>
                <a:latin typeface="Roboto Condensed Bold"/>
                <a:ea typeface="Roboto Condensed Bold"/>
                <a:cs typeface="Roboto Condensed Bold"/>
                <a:sym typeface="Roboto Condensed Bold"/>
              </a:rPr>
              <a:t>Câu 5. </a:t>
            </a:r>
            <a:r>
              <a:rPr lang="en-US" sz="3784">
                <a:solidFill>
                  <a:srgbClr val="000000"/>
                </a:solidFill>
                <a:latin typeface="Roboto Condensed"/>
                <a:ea typeface="Roboto Condensed"/>
                <a:cs typeface="Roboto Condensed"/>
                <a:sym typeface="Roboto Condensed"/>
              </a:rPr>
              <a:t>Đoạn trích làm nổi bật quan niệm sống trong sạch, mạnh mẽ; sống cho cao đẹp và __________________ cần có trong mỗi con người.</a:t>
            </a:r>
          </a:p>
          <a:p>
            <a:pPr algn="l">
              <a:lnSpc>
                <a:spcPts val="5298"/>
              </a:lnSpc>
            </a:pPr>
          </a:p>
        </p:txBody>
      </p:sp>
      <p:sp>
        <p:nvSpPr>
          <p:cNvPr name="TextBox 8" id="8"/>
          <p:cNvSpPr txBox="true"/>
          <p:nvPr/>
        </p:nvSpPr>
        <p:spPr>
          <a:xfrm rot="0">
            <a:off x="8789294" y="7115225"/>
            <a:ext cx="4780653" cy="662965"/>
          </a:xfrm>
          <a:prstGeom prst="rect">
            <a:avLst/>
          </a:prstGeom>
        </p:spPr>
        <p:txBody>
          <a:bodyPr anchor="t" rtlCol="false" tIns="0" lIns="0" bIns="0" rIns="0">
            <a:spAutoFit/>
          </a:bodyPr>
          <a:lstStyle/>
          <a:p>
            <a:pPr algn="ctr">
              <a:lnSpc>
                <a:spcPts val="5455"/>
              </a:lnSpc>
            </a:pPr>
            <a:r>
              <a:rPr lang="en-US" sz="3896" b="true">
                <a:solidFill>
                  <a:srgbClr val="FFFFFF"/>
                </a:solidFill>
                <a:latin typeface="Roboto Condensed Bold"/>
                <a:ea typeface="Roboto Condensed Bold"/>
                <a:cs typeface="Roboto Condensed Bold"/>
                <a:sym typeface="Roboto Condensed Bold"/>
              </a:rPr>
              <a:t>có ý nghĩa</a:t>
            </a:r>
          </a:p>
        </p:txBody>
      </p:sp>
      <p:sp>
        <p:nvSpPr>
          <p:cNvPr name="TextBox 9" id="9"/>
          <p:cNvSpPr txBox="true"/>
          <p:nvPr/>
        </p:nvSpPr>
        <p:spPr>
          <a:xfrm rot="-10800000">
            <a:off x="8264222" y="4269041"/>
            <a:ext cx="5830796" cy="625475"/>
          </a:xfrm>
          <a:prstGeom prst="rect">
            <a:avLst/>
          </a:prstGeom>
        </p:spPr>
        <p:txBody>
          <a:bodyPr anchor="t" rtlCol="false" tIns="0" lIns="0" bIns="0" rIns="0">
            <a:spAutoFit/>
          </a:bodyPr>
          <a:lstStyle/>
          <a:p>
            <a:pPr algn="ctr">
              <a:lnSpc>
                <a:spcPts val="4900"/>
              </a:lnSpc>
            </a:pPr>
            <a:r>
              <a:rPr lang="en-US" b="true" sz="3500" u="sng">
                <a:solidFill>
                  <a:srgbClr val="000000"/>
                </a:solidFill>
                <a:latin typeface="Arimo Bold"/>
                <a:ea typeface="Arimo Bold"/>
                <a:cs typeface="Arimo Bold"/>
                <a:sym typeface="Arimo Bold"/>
              </a:rPr>
              <a:t>có ý nghĩa</a:t>
            </a:r>
          </a:p>
        </p:txBody>
      </p:sp>
      <p:sp>
        <p:nvSpPr>
          <p:cNvPr name="TextBox 10" id="10"/>
          <p:cNvSpPr txBox="true"/>
          <p:nvPr/>
        </p:nvSpPr>
        <p:spPr>
          <a:xfrm rot="0">
            <a:off x="6896985" y="857250"/>
            <a:ext cx="6672962" cy="1019632"/>
          </a:xfrm>
          <a:prstGeom prst="rect">
            <a:avLst/>
          </a:prstGeom>
        </p:spPr>
        <p:txBody>
          <a:bodyPr anchor="t" rtlCol="false" tIns="0" lIns="0" bIns="0" rIns="0">
            <a:spAutoFit/>
          </a:bodyPr>
          <a:lstStyle/>
          <a:p>
            <a:pPr algn="ctr">
              <a:lnSpc>
                <a:spcPts val="7845"/>
              </a:lnSpc>
            </a:pPr>
            <a:r>
              <a:rPr lang="en-US" sz="5603">
                <a:solidFill>
                  <a:srgbClr val="403E3E"/>
                </a:solidFill>
                <a:latin typeface="#9Slide07 Crocante"/>
                <a:ea typeface="#9Slide07 Crocante"/>
                <a:cs typeface="#9Slide07 Crocante"/>
                <a:sym typeface="#9Slide07 Crocante"/>
              </a:rPr>
              <a:t>TRẢ LỜI NHANH</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Freeform 2" id="2"/>
          <p:cNvSpPr/>
          <p:nvPr/>
        </p:nvSpPr>
        <p:spPr>
          <a:xfrm flipH="false" flipV="false" rot="0">
            <a:off x="469501" y="1538923"/>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079943" y="3342323"/>
            <a:ext cx="13496807" cy="3543301"/>
          </a:xfrm>
          <a:prstGeom prst="rect">
            <a:avLst/>
          </a:prstGeom>
        </p:spPr>
        <p:txBody>
          <a:bodyPr anchor="t" rtlCol="false" tIns="0" lIns="0" bIns="0" rIns="0">
            <a:spAutoFit/>
          </a:bodyPr>
          <a:lstStyle/>
          <a:p>
            <a:pPr algn="just" marL="914398" indent="-304799" lvl="2">
              <a:lnSpc>
                <a:spcPts val="7199"/>
              </a:lnSpc>
              <a:buFont typeface="Arial"/>
              <a:buChar char="⚬"/>
            </a:pPr>
            <a:r>
              <a:rPr lang="en-US" sz="3999">
                <a:solidFill>
                  <a:srgbClr val="000000"/>
                </a:solidFill>
                <a:latin typeface="Roboto Condensed"/>
                <a:ea typeface="Roboto Condensed"/>
                <a:cs typeface="Roboto Condensed"/>
                <a:sym typeface="Roboto Condensed"/>
              </a:rPr>
              <a:t>Nếu là Ham-lét em sẽ lựa chọn như thế nào?</a:t>
            </a:r>
          </a:p>
          <a:p>
            <a:pPr algn="just" marL="914399" indent="-304800" lvl="2">
              <a:lnSpc>
                <a:spcPts val="7199"/>
              </a:lnSpc>
              <a:buFont typeface="Arial"/>
              <a:buChar char="⚬"/>
            </a:pPr>
            <a:r>
              <a:rPr lang="en-US" sz="3999">
                <a:solidFill>
                  <a:srgbClr val="000000"/>
                </a:solidFill>
                <a:latin typeface="Roboto Condensed"/>
                <a:ea typeface="Roboto Condensed"/>
                <a:cs typeface="Roboto Condensed"/>
                <a:sym typeface="Roboto Condensed"/>
              </a:rPr>
              <a:t>Từ thông điệp của văn bản </a:t>
            </a:r>
            <a:r>
              <a:rPr lang="en-US" sz="3999" i="true">
                <a:solidFill>
                  <a:srgbClr val="000000"/>
                </a:solidFill>
                <a:latin typeface="Roboto Condensed Italics"/>
                <a:ea typeface="Roboto Condensed Italics"/>
                <a:cs typeface="Roboto Condensed Italics"/>
                <a:sym typeface="Roboto Condensed Italics"/>
              </a:rPr>
              <a:t>Sống, hay không sống?</a:t>
            </a:r>
            <a:r>
              <a:rPr lang="en-US" sz="3999">
                <a:solidFill>
                  <a:srgbClr val="000000"/>
                </a:solidFill>
                <a:latin typeface="Roboto Condensed"/>
                <a:ea typeface="Roboto Condensed"/>
                <a:cs typeface="Roboto Condensed"/>
                <a:sym typeface="Roboto Condensed"/>
              </a:rPr>
              <a:t>, hãy viết đoạn văn khoảng 7-9 câu trình bày suy nghĩ của em về tầm quan trọng của sống có lý tưởng.</a:t>
            </a:r>
          </a:p>
        </p:txBody>
      </p:sp>
      <p:sp>
        <p:nvSpPr>
          <p:cNvPr name="Freeform 4" id="4"/>
          <p:cNvSpPr/>
          <p:nvPr/>
        </p:nvSpPr>
        <p:spPr>
          <a:xfrm flipH="false" flipV="false" rot="0">
            <a:off x="7714112" y="3081973"/>
            <a:ext cx="4798237" cy="4798237"/>
          </a:xfrm>
          <a:custGeom>
            <a:avLst/>
            <a:gdLst/>
            <a:ahLst/>
            <a:cxnLst/>
            <a:rect r="r" b="b" t="t" l="l"/>
            <a:pathLst>
              <a:path h="4798237" w="4798237">
                <a:moveTo>
                  <a:pt x="0" y="0"/>
                </a:moveTo>
                <a:lnTo>
                  <a:pt x="4798237" y="0"/>
                </a:lnTo>
                <a:lnTo>
                  <a:pt x="4798237" y="4798237"/>
                </a:lnTo>
                <a:lnTo>
                  <a:pt x="0" y="4798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599843" y="108571"/>
            <a:ext cx="10980679" cy="1144245"/>
          </a:xfrm>
          <a:prstGeom prst="rect">
            <a:avLst/>
          </a:prstGeom>
        </p:spPr>
        <p:txBody>
          <a:bodyPr anchor="t" rtlCol="false" tIns="0" lIns="0" bIns="0" rIns="0">
            <a:spAutoFit/>
          </a:bodyPr>
          <a:lstStyle/>
          <a:p>
            <a:pPr algn="ctr">
              <a:lnSpc>
                <a:spcPts val="9379"/>
              </a:lnSpc>
            </a:pPr>
            <a:r>
              <a:rPr lang="en-US" sz="6698" b="true">
                <a:solidFill>
                  <a:srgbClr val="403E3E"/>
                </a:solidFill>
                <a:latin typeface="Fraunces Bold"/>
                <a:ea typeface="Fraunces Bold"/>
                <a:cs typeface="Fraunces Bold"/>
                <a:sym typeface="Fraunces Bold"/>
              </a:rPr>
              <a:t>4. LUYỆN TẬP</a:t>
            </a:r>
          </a:p>
        </p:txBody>
      </p:sp>
      <p:sp>
        <p:nvSpPr>
          <p:cNvPr name="TextBox 6" id="6"/>
          <p:cNvSpPr txBox="true"/>
          <p:nvPr/>
        </p:nvSpPr>
        <p:spPr>
          <a:xfrm rot="0">
            <a:off x="945159" y="2421573"/>
            <a:ext cx="2134784" cy="1235075"/>
          </a:xfrm>
          <a:prstGeom prst="rect">
            <a:avLst/>
          </a:prstGeom>
        </p:spPr>
        <p:txBody>
          <a:bodyPr anchor="t" rtlCol="false" tIns="0" lIns="0" bIns="0" rIns="0">
            <a:spAutoFit/>
          </a:bodyPr>
          <a:lstStyle/>
          <a:p>
            <a:pPr algn="ctr">
              <a:lnSpc>
                <a:spcPts val="4900"/>
              </a:lnSpc>
            </a:pPr>
            <a:r>
              <a:rPr lang="en-US" sz="3500" b="true">
                <a:solidFill>
                  <a:srgbClr val="FEFFFE"/>
                </a:solidFill>
                <a:latin typeface="Roboto Condensed Bold"/>
                <a:ea typeface="Roboto Condensed Bold"/>
                <a:cs typeface="Roboto Condensed Bold"/>
                <a:sym typeface="Roboto Condensed Bold"/>
              </a:rPr>
              <a:t>Nhiệm vụ </a:t>
            </a:r>
          </a:p>
          <a:p>
            <a:pPr algn="ctr">
              <a:lnSpc>
                <a:spcPts val="4900"/>
              </a:lnSpc>
            </a:pPr>
            <a:r>
              <a:rPr lang="en-US" sz="3500" b="true">
                <a:solidFill>
                  <a:srgbClr val="FEFFFE"/>
                </a:solidFill>
                <a:latin typeface="Roboto Condensed Bold"/>
                <a:ea typeface="Roboto Condensed Bold"/>
                <a:cs typeface="Roboto Condensed Bold"/>
                <a:sym typeface="Roboto Condensed Bold"/>
              </a:rPr>
              <a:t>2</a:t>
            </a:r>
          </a:p>
        </p:txBody>
      </p:sp>
      <p:sp>
        <p:nvSpPr>
          <p:cNvPr name="TextBox 7" id="7"/>
          <p:cNvSpPr txBox="true"/>
          <p:nvPr/>
        </p:nvSpPr>
        <p:spPr>
          <a:xfrm rot="0">
            <a:off x="4021525" y="1652050"/>
            <a:ext cx="12183410" cy="1300564"/>
          </a:xfrm>
          <a:prstGeom prst="rect">
            <a:avLst/>
          </a:prstGeom>
        </p:spPr>
        <p:txBody>
          <a:bodyPr anchor="t" rtlCol="false" tIns="0" lIns="0" bIns="0" rIns="0">
            <a:spAutoFit/>
          </a:bodyPr>
          <a:lstStyle/>
          <a:p>
            <a:pPr algn="ctr">
              <a:lnSpc>
                <a:spcPts val="10002"/>
              </a:lnSpc>
            </a:pPr>
            <a:r>
              <a:rPr lang="en-US" sz="7144">
                <a:solidFill>
                  <a:srgbClr val="9D3E1E"/>
                </a:solidFill>
                <a:latin typeface="#9Slide07 Crocante"/>
                <a:ea typeface="#9Slide07 Crocante"/>
                <a:cs typeface="#9Slide07 Crocante"/>
                <a:sym typeface="#9Slide07 Crocante"/>
              </a:rPr>
              <a:t>SUY NGẪM VÀ TRẢ LỜI</a:t>
            </a:r>
          </a:p>
        </p:txBody>
      </p:sp>
      <p:sp>
        <p:nvSpPr>
          <p:cNvPr name="Freeform 8" id="8"/>
          <p:cNvSpPr/>
          <p:nvPr/>
        </p:nvSpPr>
        <p:spPr>
          <a:xfrm flipH="false" flipV="false" rot="0">
            <a:off x="14890790" y="7316800"/>
            <a:ext cx="3074800" cy="2750548"/>
          </a:xfrm>
          <a:custGeom>
            <a:avLst/>
            <a:gdLst/>
            <a:ahLst/>
            <a:cxnLst/>
            <a:rect r="r" b="b" t="t" l="l"/>
            <a:pathLst>
              <a:path h="2750548" w="3074800">
                <a:moveTo>
                  <a:pt x="0" y="0"/>
                </a:moveTo>
                <a:lnTo>
                  <a:pt x="3074800" y="0"/>
                </a:lnTo>
                <a:lnTo>
                  <a:pt x="3074800" y="2750548"/>
                </a:lnTo>
                <a:lnTo>
                  <a:pt x="0" y="2750548"/>
                </a:lnTo>
                <a:lnTo>
                  <a:pt x="0" y="0"/>
                </a:lnTo>
                <a:close/>
              </a:path>
            </a:pathLst>
          </a:custGeom>
          <a:blipFill>
            <a:blip r:embed="rId6">
              <a:extLst>
                <a:ext uri="{96DAC541-7B7A-43D3-8B79-37D633B846F1}">
                  <asvg:svgBlip xmlns:asvg="http://schemas.microsoft.com/office/drawing/2016/SVG/main" r:embed="rId7"/>
                </a:ext>
              </a:extLst>
            </a:blip>
            <a:stretch>
              <a:fillRect l="0" t="-71" r="0" b="-71"/>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Freeform 2" id="2"/>
          <p:cNvSpPr/>
          <p:nvPr/>
        </p:nvSpPr>
        <p:spPr>
          <a:xfrm flipH="false" flipV="false" rot="0">
            <a:off x="14747636" y="4685348"/>
            <a:ext cx="4266326" cy="5601652"/>
          </a:xfrm>
          <a:custGeom>
            <a:avLst/>
            <a:gdLst/>
            <a:ahLst/>
            <a:cxnLst/>
            <a:rect r="r" b="b" t="t" l="l"/>
            <a:pathLst>
              <a:path h="5601652" w="4266326">
                <a:moveTo>
                  <a:pt x="0" y="0"/>
                </a:moveTo>
                <a:lnTo>
                  <a:pt x="4266326" y="0"/>
                </a:lnTo>
                <a:lnTo>
                  <a:pt x="4266326" y="5601652"/>
                </a:lnTo>
                <a:lnTo>
                  <a:pt x="0" y="5601652"/>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sp>
        <p:nvSpPr>
          <p:cNvPr name="TextBox 3" id="3"/>
          <p:cNvSpPr txBox="true"/>
          <p:nvPr/>
        </p:nvSpPr>
        <p:spPr>
          <a:xfrm rot="0">
            <a:off x="2671970" y="270015"/>
            <a:ext cx="15116483" cy="1154430"/>
          </a:xfrm>
          <a:prstGeom prst="rect">
            <a:avLst/>
          </a:prstGeom>
        </p:spPr>
        <p:txBody>
          <a:bodyPr anchor="t" rtlCol="false" tIns="0" lIns="0" bIns="0" rIns="0">
            <a:spAutoFit/>
          </a:bodyPr>
          <a:lstStyle/>
          <a:p>
            <a:pPr algn="just">
              <a:lnSpc>
                <a:spcPts val="4620"/>
              </a:lnSpc>
            </a:pPr>
            <a:r>
              <a:rPr lang="en-US" sz="3300" b="true">
                <a:solidFill>
                  <a:srgbClr val="000000"/>
                </a:solidFill>
                <a:latin typeface="Roboto Condensed Bold"/>
                <a:ea typeface="Roboto Condensed Bold"/>
                <a:cs typeface="Roboto Condensed Bold"/>
                <a:sym typeface="Roboto Condensed Bold"/>
              </a:rPr>
              <a:t>Từ thông điệp của văn bản </a:t>
            </a:r>
            <a:r>
              <a:rPr lang="en-US" b="true" sz="3300" i="true">
                <a:solidFill>
                  <a:srgbClr val="000000"/>
                </a:solidFill>
                <a:latin typeface="Roboto Condensed Bold Italics"/>
                <a:ea typeface="Roboto Condensed Bold Italics"/>
                <a:cs typeface="Roboto Condensed Bold Italics"/>
                <a:sym typeface="Roboto Condensed Bold Italics"/>
              </a:rPr>
              <a:t>Sống, hay không sống?</a:t>
            </a:r>
            <a:r>
              <a:rPr lang="en-US" sz="3300" b="true">
                <a:solidFill>
                  <a:srgbClr val="000000"/>
                </a:solidFill>
                <a:latin typeface="Roboto Condensed Bold"/>
                <a:ea typeface="Roboto Condensed Bold"/>
                <a:cs typeface="Roboto Condensed Bold"/>
                <a:sym typeface="Roboto Condensed Bold"/>
              </a:rPr>
              <a:t>, hãy viết đoạn văn khoảng 7-9 câu trình bày suy nghĩ của em về tầm quan trọng của sống có lý tưởng.</a:t>
            </a:r>
          </a:p>
        </p:txBody>
      </p:sp>
      <p:sp>
        <p:nvSpPr>
          <p:cNvPr name="Freeform 4" id="4"/>
          <p:cNvSpPr/>
          <p:nvPr/>
        </p:nvSpPr>
        <p:spPr>
          <a:xfrm flipH="false" flipV="false" rot="0">
            <a:off x="184529" y="147850"/>
            <a:ext cx="2177077" cy="2177077"/>
          </a:xfrm>
          <a:custGeom>
            <a:avLst/>
            <a:gdLst/>
            <a:ahLst/>
            <a:cxnLst/>
            <a:rect r="r" b="b" t="t" l="l"/>
            <a:pathLst>
              <a:path h="2177077" w="2177077">
                <a:moveTo>
                  <a:pt x="0" y="0"/>
                </a:moveTo>
                <a:lnTo>
                  <a:pt x="2177077" y="0"/>
                </a:lnTo>
                <a:lnTo>
                  <a:pt x="2177077" y="2177077"/>
                </a:lnTo>
                <a:lnTo>
                  <a:pt x="0" y="21770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91732" y="575989"/>
            <a:ext cx="1741431" cy="1235075"/>
          </a:xfrm>
          <a:prstGeom prst="rect">
            <a:avLst/>
          </a:prstGeom>
        </p:spPr>
        <p:txBody>
          <a:bodyPr anchor="t" rtlCol="false" tIns="0" lIns="0" bIns="0" rIns="0">
            <a:spAutoFit/>
          </a:bodyPr>
          <a:lstStyle/>
          <a:p>
            <a:pPr algn="ctr">
              <a:lnSpc>
                <a:spcPts val="4900"/>
              </a:lnSpc>
            </a:pPr>
            <a:r>
              <a:rPr lang="en-US" sz="3500" b="true">
                <a:solidFill>
                  <a:srgbClr val="FEFFFE"/>
                </a:solidFill>
                <a:latin typeface="Roboto Condensed Bold"/>
                <a:ea typeface="Roboto Condensed Bold"/>
                <a:cs typeface="Roboto Condensed Bold"/>
                <a:sym typeface="Roboto Condensed Bold"/>
              </a:rPr>
              <a:t>Dàn ý </a:t>
            </a:r>
          </a:p>
          <a:p>
            <a:pPr algn="ctr">
              <a:lnSpc>
                <a:spcPts val="4900"/>
              </a:lnSpc>
            </a:pPr>
            <a:r>
              <a:rPr lang="en-US" sz="3500" b="true">
                <a:solidFill>
                  <a:srgbClr val="FEFFFE"/>
                </a:solidFill>
                <a:latin typeface="Roboto Condensed Bold"/>
                <a:ea typeface="Roboto Condensed Bold"/>
                <a:cs typeface="Roboto Condensed Bold"/>
                <a:sym typeface="Roboto Condensed Bold"/>
              </a:rPr>
              <a:t>gợi ý:</a:t>
            </a:r>
          </a:p>
        </p:txBody>
      </p:sp>
      <p:sp>
        <p:nvSpPr>
          <p:cNvPr name="Freeform 6" id="6"/>
          <p:cNvSpPr/>
          <p:nvPr/>
        </p:nvSpPr>
        <p:spPr>
          <a:xfrm flipH="false" flipV="false" rot="0">
            <a:off x="-2133163" y="7875646"/>
            <a:ext cx="4266326" cy="5601652"/>
          </a:xfrm>
          <a:custGeom>
            <a:avLst/>
            <a:gdLst/>
            <a:ahLst/>
            <a:cxnLst/>
            <a:rect r="r" b="b" t="t" l="l"/>
            <a:pathLst>
              <a:path h="5601652" w="4266326">
                <a:moveTo>
                  <a:pt x="0" y="0"/>
                </a:moveTo>
                <a:lnTo>
                  <a:pt x="4266326" y="0"/>
                </a:lnTo>
                <a:lnTo>
                  <a:pt x="4266326" y="5601652"/>
                </a:lnTo>
                <a:lnTo>
                  <a:pt x="0" y="5601652"/>
                </a:lnTo>
                <a:lnTo>
                  <a:pt x="0" y="0"/>
                </a:lnTo>
                <a:close/>
              </a:path>
            </a:pathLst>
          </a:custGeom>
          <a:blipFill>
            <a:blip r:embed="rId2">
              <a:extLst>
                <a:ext uri="{96DAC541-7B7A-43D3-8B79-37D633B846F1}">
                  <asvg:svgBlip xmlns:asvg="http://schemas.microsoft.com/office/drawing/2016/SVG/main" r:embed="rId3"/>
                </a:ext>
              </a:extLst>
            </a:blip>
            <a:stretch>
              <a:fillRect l="0" t="-66" r="0" b="-66"/>
            </a:stretch>
          </a:blipFill>
        </p:spPr>
      </p:sp>
      <p:graphicFrame>
        <p:nvGraphicFramePr>
          <p:cNvPr name="Table 7" id="7"/>
          <p:cNvGraphicFramePr>
            <a:graphicFrameLocks noGrp="true"/>
          </p:cNvGraphicFramePr>
          <p:nvPr/>
        </p:nvGraphicFramePr>
        <p:xfrm>
          <a:off x="1370421" y="2122144"/>
          <a:ext cx="16217900" cy="7874000"/>
        </p:xfrm>
        <a:graphic>
          <a:graphicData uri="http://schemas.openxmlformats.org/drawingml/2006/table">
            <a:tbl>
              <a:tblPr/>
              <a:tblGrid>
                <a:gridCol w="1193723"/>
                <a:gridCol w="15024177"/>
              </a:tblGrid>
              <a:tr h="1146325">
                <a:tc>
                  <a:txBody>
                    <a:bodyPr anchor="t" rtlCol="false"/>
                    <a:lstStyle/>
                    <a:p>
                      <a:pPr algn="ctr">
                        <a:lnSpc>
                          <a:spcPts val="3959"/>
                        </a:lnSpc>
                        <a:defRPr/>
                      </a:pPr>
                      <a:r>
                        <a:rPr lang="en-US" sz="3299" b="true">
                          <a:solidFill>
                            <a:srgbClr val="000000"/>
                          </a:solidFill>
                          <a:latin typeface="Roboto Condensed Bold"/>
                          <a:ea typeface="Roboto Condensed Bold"/>
                          <a:cs typeface="Roboto Condensed Bold"/>
                          <a:sym typeface="Roboto Condensed Bold"/>
                        </a:rPr>
                        <a:t>MĐ</a:t>
                      </a:r>
                      <a:endParaRPr lang="en-US" sz="1100"/>
                    </a:p>
                  </a:txBody>
                  <a:tcPr marL="95250" marR="95250" marT="95250" marB="9525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l">
                        <a:lnSpc>
                          <a:spcPts val="3959"/>
                        </a:lnSpc>
                        <a:defRPr/>
                      </a:pPr>
                      <a:r>
                        <a:rPr lang="en-US" sz="3299">
                          <a:solidFill>
                            <a:srgbClr val="000000"/>
                          </a:solidFill>
                          <a:latin typeface="Roboto Condensed"/>
                          <a:ea typeface="Roboto Condensed"/>
                          <a:cs typeface="Roboto Condensed"/>
                          <a:sym typeface="Roboto Condensed"/>
                        </a:rPr>
                        <a:t>Nêu vấn đề: Sống có lý tưởng mang lại ý nghĩa và định hướng cho cuộc đời mỗi người.</a:t>
                      </a:r>
                      <a:endParaRPr lang="en-US" sz="1100"/>
                    </a:p>
                  </a:txBody>
                  <a:tcPr marL="95250" marR="95250" marT="95250" marB="9525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r h="5607914">
                <a:tc>
                  <a:txBody>
                    <a:bodyPr anchor="t" rtlCol="false"/>
                    <a:lstStyle/>
                    <a:p>
                      <a:pPr algn="ctr">
                        <a:lnSpc>
                          <a:spcPts val="3959"/>
                        </a:lnSpc>
                        <a:defRPr/>
                      </a:pPr>
                      <a:r>
                        <a:rPr lang="en-US" sz="3299" b="true">
                          <a:solidFill>
                            <a:srgbClr val="000000"/>
                          </a:solidFill>
                          <a:latin typeface="Roboto Condensed Bold"/>
                          <a:ea typeface="Roboto Condensed Bold"/>
                          <a:cs typeface="Roboto Condensed Bold"/>
                          <a:sym typeface="Roboto Condensed Bold"/>
                        </a:rPr>
                        <a:t>TĐ</a:t>
                      </a:r>
                      <a:endParaRPr lang="en-US" sz="1100"/>
                    </a:p>
                  </a:txBody>
                  <a:tcPr marL="95250" marR="95250" marT="95250" marB="9525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just" marL="754378" indent="-251459" lvl="2">
                        <a:lnSpc>
                          <a:spcPts val="3959"/>
                        </a:lnSpc>
                        <a:buFont typeface="Arial"/>
                        <a:buChar char="⚬"/>
                        <a:defRPr/>
                      </a:pPr>
                      <a:r>
                        <a:rPr lang="en-US" sz="3299">
                          <a:solidFill>
                            <a:srgbClr val="000000"/>
                          </a:solidFill>
                          <a:latin typeface="Roboto Condensed"/>
                          <a:ea typeface="Roboto Condensed"/>
                          <a:cs typeface="Roboto Condensed"/>
                          <a:sym typeface="Roboto Condensed"/>
                        </a:rPr>
                        <a:t>Giải thích: Lý tưởng là những giá trị tốt đẹp, mục tiêu lớn lao mà con người theo đuổi, như đóng góp cho cộng đồng, thực hiện đam mê hoặc cống hiến cho xã hội.</a:t>
                      </a:r>
                      <a:endParaRPr lang="en-US" sz="1100"/>
                    </a:p>
                    <a:p>
                      <a:pPr algn="just" marL="754378" indent="-251459" lvl="2">
                        <a:lnSpc>
                          <a:spcPts val="3959"/>
                        </a:lnSpc>
                        <a:buFont typeface="Arial"/>
                        <a:buChar char="⚬"/>
                      </a:pPr>
                      <a:r>
                        <a:rPr lang="en-US" sz="3299">
                          <a:solidFill>
                            <a:srgbClr val="000000"/>
                          </a:solidFill>
                          <a:latin typeface="Roboto Condensed"/>
                          <a:ea typeface="Roboto Condensed"/>
                          <a:cs typeface="Roboto Condensed"/>
                          <a:sym typeface="Roboto Condensed"/>
                        </a:rPr>
                        <a:t>Ý nghĩa của sống có lý tưởng:</a:t>
                      </a:r>
                    </a:p>
                    <a:p>
                      <a:pPr algn="just" marL="754378" indent="-251459" lvl="2">
                        <a:lnSpc>
                          <a:spcPts val="3959"/>
                        </a:lnSpc>
                        <a:buFont typeface="Arial"/>
                        <a:buChar char="⚬"/>
                      </a:pPr>
                      <a:r>
                        <a:rPr lang="en-US" sz="3299">
                          <a:solidFill>
                            <a:srgbClr val="000000"/>
                          </a:solidFill>
                          <a:latin typeface="Roboto Condensed"/>
                          <a:ea typeface="Roboto Condensed"/>
                          <a:cs typeface="Roboto Condensed"/>
                          <a:sym typeface="Roboto Condensed"/>
                        </a:rPr>
                        <a:t>Định hướng hành động: Lý tưởng giúp con người xác định mục tiêu rõ ràng và kiên trì hành động để đạt được mục tiêu đó.</a:t>
                      </a:r>
                    </a:p>
                    <a:p>
                      <a:pPr algn="just" marL="754378" indent="-251459" lvl="2">
                        <a:lnSpc>
                          <a:spcPts val="3959"/>
                        </a:lnSpc>
                        <a:buFont typeface="Arial"/>
                        <a:buChar char="⚬"/>
                      </a:pPr>
                      <a:r>
                        <a:rPr lang="en-US" sz="3299">
                          <a:solidFill>
                            <a:srgbClr val="000000"/>
                          </a:solidFill>
                          <a:latin typeface="Roboto Condensed"/>
                          <a:ea typeface="Roboto Condensed"/>
                          <a:cs typeface="Roboto Condensed"/>
                          <a:sym typeface="Roboto Condensed"/>
                        </a:rPr>
                        <a:t>Tạo động lực: Lý tưởng là nguồn động lực lớn, giúp vượt qua khó khăn, thất bại.</a:t>
                      </a:r>
                    </a:p>
                    <a:p>
                      <a:pPr algn="just" marL="754379" indent="-251460" lvl="2">
                        <a:lnSpc>
                          <a:spcPts val="3959"/>
                        </a:lnSpc>
                      </a:pPr>
                      <a:r>
                        <a:rPr lang="en-US" sz="3299">
                          <a:solidFill>
                            <a:srgbClr val="000000"/>
                          </a:solidFill>
                          <a:latin typeface="Roboto Condensed"/>
                          <a:ea typeface="Roboto Condensed"/>
                          <a:cs typeface="Roboto Condensed"/>
                          <a:sym typeface="Roboto Condensed"/>
                        </a:rPr>
                        <a:t>Cống hiến cho xã hội: Sống có lý tưởng không chỉ giúp hoàn thiện bản thân mà còn tạo ra những giá trị tích cực cho cộng đồng.</a:t>
                      </a:r>
                    </a:p>
                    <a:p>
                      <a:pPr algn="just" marL="754379" indent="-251460" lvl="2">
                        <a:lnSpc>
                          <a:spcPts val="3959"/>
                        </a:lnSpc>
                      </a:pPr>
                      <a:r>
                        <a:rPr lang="en-US" sz="3299">
                          <a:solidFill>
                            <a:srgbClr val="000000"/>
                          </a:solidFill>
                          <a:latin typeface="Roboto Condensed"/>
                          <a:ea typeface="Roboto Condensed"/>
                          <a:cs typeface="Roboto Condensed"/>
                          <a:sym typeface="Roboto Condensed"/>
                        </a:rPr>
                        <a:t>(HS lấy dẫn chứng trong vở kịch, trong văn chương và thực tế đời sống làm minh chứng.)</a:t>
                      </a:r>
                    </a:p>
                  </a:txBody>
                  <a:tcPr marL="95250" marR="95250" marT="95250" marB="9525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r h="1119761">
                <a:tc>
                  <a:txBody>
                    <a:bodyPr anchor="t" rtlCol="false"/>
                    <a:lstStyle/>
                    <a:p>
                      <a:pPr algn="ctr">
                        <a:lnSpc>
                          <a:spcPts val="3959"/>
                        </a:lnSpc>
                        <a:defRPr/>
                      </a:pPr>
                      <a:r>
                        <a:rPr lang="en-US" sz="3299" b="true">
                          <a:solidFill>
                            <a:srgbClr val="000000"/>
                          </a:solidFill>
                          <a:latin typeface="Roboto Condensed Bold"/>
                          <a:ea typeface="Roboto Condensed Bold"/>
                          <a:cs typeface="Roboto Condensed Bold"/>
                          <a:sym typeface="Roboto Condensed Bold"/>
                        </a:rPr>
                        <a:t>KĐ</a:t>
                      </a:r>
                      <a:endParaRPr lang="en-US" sz="1100"/>
                    </a:p>
                  </a:txBody>
                  <a:tcPr marL="95250" marR="95250" marT="95250" marB="9525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l">
                        <a:lnSpc>
                          <a:spcPts val="3959"/>
                        </a:lnSpc>
                        <a:defRPr/>
                      </a:pPr>
                      <a:r>
                        <a:rPr lang="en-US" sz="3299">
                          <a:solidFill>
                            <a:srgbClr val="000000"/>
                          </a:solidFill>
                          <a:latin typeface="Roboto Condensed"/>
                          <a:ea typeface="Roboto Condensed"/>
                          <a:cs typeface="Roboto Condensed"/>
                          <a:sym typeface="Roboto Condensed"/>
                        </a:rPr>
                        <a:t>Bài học nhận thức và hành động dành cho em.</a:t>
                      </a:r>
                      <a:endParaRPr lang="en-US" sz="1100"/>
                    </a:p>
                  </a:txBody>
                  <a:tcPr marL="95250" marR="95250" marT="95250" marB="9525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bl>
          </a:graphicData>
        </a:graphic>
      </p:graphicFrame>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24384000" cy="2047947"/>
          </a:xfrm>
        </p:grpSpPr>
        <p:sp>
          <p:nvSpPr>
            <p:cNvPr name="Freeform 3" id="3"/>
            <p:cNvSpPr/>
            <p:nvPr/>
          </p:nvSpPr>
          <p:spPr>
            <a:xfrm flipH="false" flipV="false" rot="0">
              <a:off x="0" y="0"/>
              <a:ext cx="24384000" cy="2048002"/>
            </a:xfrm>
            <a:custGeom>
              <a:avLst/>
              <a:gdLst/>
              <a:ahLst/>
              <a:cxnLst/>
              <a:rect r="r" b="b" t="t" l="l"/>
              <a:pathLst>
                <a:path h="2048002" w="24384000">
                  <a:moveTo>
                    <a:pt x="0" y="0"/>
                  </a:moveTo>
                  <a:lnTo>
                    <a:pt x="24384000" y="0"/>
                  </a:lnTo>
                  <a:lnTo>
                    <a:pt x="24384000" y="2048002"/>
                  </a:lnTo>
                  <a:lnTo>
                    <a:pt x="0" y="2048002"/>
                  </a:lnTo>
                  <a:close/>
                </a:path>
              </a:pathLst>
            </a:custGeom>
            <a:solidFill>
              <a:srgbClr val="1F222B"/>
            </a:solidFill>
          </p:spPr>
        </p:sp>
      </p:grpSp>
      <p:sp>
        <p:nvSpPr>
          <p:cNvPr name="Freeform 4" id="4"/>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1651613" y="5553783"/>
            <a:ext cx="2908538" cy="4610074"/>
          </a:xfrm>
          <a:custGeom>
            <a:avLst/>
            <a:gdLst/>
            <a:ahLst/>
            <a:cxnLst/>
            <a:rect r="r" b="b" t="t" l="l"/>
            <a:pathLst>
              <a:path h="4610074" w="2908538">
                <a:moveTo>
                  <a:pt x="0" y="0"/>
                </a:moveTo>
                <a:lnTo>
                  <a:pt x="2908538" y="0"/>
                </a:lnTo>
                <a:lnTo>
                  <a:pt x="2908538" y="4610074"/>
                </a:lnTo>
                <a:lnTo>
                  <a:pt x="0" y="4610074"/>
                </a:lnTo>
                <a:lnTo>
                  <a:pt x="0" y="0"/>
                </a:lnTo>
                <a:close/>
              </a:path>
            </a:pathLst>
          </a:custGeom>
          <a:blipFill>
            <a:blip r:embed="rId4">
              <a:extLst>
                <a:ext uri="{96DAC541-7B7A-43D3-8B79-37D633B846F1}">
                  <asvg:svgBlip xmlns:asvg="http://schemas.microsoft.com/office/drawing/2016/SVG/main" r:embed="rId5"/>
                </a:ext>
              </a:extLst>
            </a:blip>
            <a:stretch>
              <a:fillRect l="0" t="-101" r="0" b="-101"/>
            </a:stretch>
          </a:blipFill>
        </p:spPr>
      </p:sp>
      <p:sp>
        <p:nvSpPr>
          <p:cNvPr name="Freeform 6" id="6"/>
          <p:cNvSpPr/>
          <p:nvPr/>
        </p:nvSpPr>
        <p:spPr>
          <a:xfrm flipH="true" flipV="false" rot="0">
            <a:off x="14416882"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7" id="7"/>
          <p:cNvSpPr/>
          <p:nvPr/>
        </p:nvSpPr>
        <p:spPr>
          <a:xfrm flipH="false" flipV="false" rot="0">
            <a:off x="6326840" y="6744710"/>
            <a:ext cx="7315200" cy="3008376"/>
          </a:xfrm>
          <a:custGeom>
            <a:avLst/>
            <a:gdLst/>
            <a:ahLst/>
            <a:cxnLst/>
            <a:rect r="r" b="b" t="t" l="l"/>
            <a:pathLst>
              <a:path h="3008376" w="7315200">
                <a:moveTo>
                  <a:pt x="0" y="0"/>
                </a:moveTo>
                <a:lnTo>
                  <a:pt x="7315200" y="0"/>
                </a:lnTo>
                <a:lnTo>
                  <a:pt x="7315200" y="3008376"/>
                </a:lnTo>
                <a:lnTo>
                  <a:pt x="0" y="3008376"/>
                </a:lnTo>
                <a:lnTo>
                  <a:pt x="0" y="0"/>
                </a:lnTo>
                <a:close/>
              </a:path>
            </a:pathLst>
          </a:custGeom>
          <a:blipFill>
            <a:blip r:embed="rId6">
              <a:extLst>
                <a:ext uri="{96DAC541-7B7A-43D3-8B79-37D633B846F1}">
                  <asvg:svgBlip xmlns:asvg="http://schemas.microsoft.com/office/drawing/2016/SVG/main" r:embed="rId7"/>
                </a:ext>
              </a:extLst>
            </a:blip>
            <a:stretch>
              <a:fillRect l="0" t="-183" r="0" b="-183"/>
            </a:stretch>
          </a:blipFill>
        </p:spPr>
      </p:sp>
      <p:sp>
        <p:nvSpPr>
          <p:cNvPr name="Freeform 8" id="8"/>
          <p:cNvSpPr/>
          <p:nvPr/>
        </p:nvSpPr>
        <p:spPr>
          <a:xfrm flipH="false" flipV="false" rot="0">
            <a:off x="7219821" y="7001320"/>
            <a:ext cx="363569" cy="363569"/>
          </a:xfrm>
          <a:custGeom>
            <a:avLst/>
            <a:gdLst/>
            <a:ahLst/>
            <a:cxnLst/>
            <a:rect r="r" b="b" t="t" l="l"/>
            <a:pathLst>
              <a:path h="363569" w="363569">
                <a:moveTo>
                  <a:pt x="0" y="0"/>
                </a:moveTo>
                <a:lnTo>
                  <a:pt x="363569" y="0"/>
                </a:lnTo>
                <a:lnTo>
                  <a:pt x="363569" y="363569"/>
                </a:lnTo>
                <a:lnTo>
                  <a:pt x="0" y="3635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9725786" y="6924450"/>
            <a:ext cx="440438" cy="440438"/>
          </a:xfrm>
          <a:custGeom>
            <a:avLst/>
            <a:gdLst/>
            <a:ahLst/>
            <a:cxnLst/>
            <a:rect r="r" b="b" t="t" l="l"/>
            <a:pathLst>
              <a:path h="440438" w="440438">
                <a:moveTo>
                  <a:pt x="0" y="0"/>
                </a:moveTo>
                <a:lnTo>
                  <a:pt x="440438" y="0"/>
                </a:lnTo>
                <a:lnTo>
                  <a:pt x="440438" y="440438"/>
                </a:lnTo>
                <a:lnTo>
                  <a:pt x="0" y="44043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5676771" y="312535"/>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12309349" y="6965519"/>
            <a:ext cx="435171" cy="435171"/>
          </a:xfrm>
          <a:custGeom>
            <a:avLst/>
            <a:gdLst/>
            <a:ahLst/>
            <a:cxnLst/>
            <a:rect r="r" b="b" t="t" l="l"/>
            <a:pathLst>
              <a:path h="435171" w="435171">
                <a:moveTo>
                  <a:pt x="0" y="0"/>
                </a:moveTo>
                <a:lnTo>
                  <a:pt x="435171" y="0"/>
                </a:lnTo>
                <a:lnTo>
                  <a:pt x="435171" y="435171"/>
                </a:lnTo>
                <a:lnTo>
                  <a:pt x="0" y="43517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4419774" y="3822700"/>
            <a:ext cx="10196835" cy="1939925"/>
          </a:xfrm>
          <a:prstGeom prst="rect">
            <a:avLst/>
          </a:prstGeom>
        </p:spPr>
        <p:txBody>
          <a:bodyPr anchor="t" rtlCol="false" tIns="0" lIns="0" bIns="0" rIns="0">
            <a:spAutoFit/>
          </a:bodyPr>
          <a:lstStyle/>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Qua việc đọc hiểu văn bản, em hãy khái quát hóa các bước đọc hiểu một văn bản thuộc thể loại bi kịch.</a:t>
            </a:r>
          </a:p>
          <a:p>
            <a:pPr algn="just" marL="800101" indent="-266700" lvl="2">
              <a:lnSpc>
                <a:spcPts val="4900"/>
              </a:lnSpc>
              <a:buFont typeface="Arial"/>
              <a:buChar char="⚬"/>
            </a:pPr>
            <a:r>
              <a:rPr lang="en-US" sz="3500">
                <a:solidFill>
                  <a:srgbClr val="000000"/>
                </a:solidFill>
                <a:latin typeface="Roboto Condensed"/>
                <a:ea typeface="Roboto Condensed"/>
                <a:cs typeface="Roboto Condensed"/>
                <a:sym typeface="Roboto Condensed"/>
              </a:rPr>
              <a:t>Thảo luận theo bàn; Thời gian: 3 phút</a:t>
            </a:r>
          </a:p>
        </p:txBody>
      </p:sp>
      <p:sp>
        <p:nvSpPr>
          <p:cNvPr name="TextBox 13" id="13"/>
          <p:cNvSpPr txBox="true"/>
          <p:nvPr/>
        </p:nvSpPr>
        <p:spPr>
          <a:xfrm rot="0">
            <a:off x="6152429" y="1195185"/>
            <a:ext cx="2134784" cy="1235075"/>
          </a:xfrm>
          <a:prstGeom prst="rect">
            <a:avLst/>
          </a:prstGeom>
        </p:spPr>
        <p:txBody>
          <a:bodyPr anchor="t" rtlCol="false" tIns="0" lIns="0" bIns="0" rIns="0">
            <a:spAutoFit/>
          </a:bodyPr>
          <a:lstStyle/>
          <a:p>
            <a:pPr algn="ctr">
              <a:lnSpc>
                <a:spcPts val="4900"/>
              </a:lnSpc>
            </a:pPr>
            <a:r>
              <a:rPr lang="en-US" sz="3500" b="true">
                <a:solidFill>
                  <a:srgbClr val="FEFFFE"/>
                </a:solidFill>
                <a:latin typeface="Roboto Condensed Bold"/>
                <a:ea typeface="Roboto Condensed Bold"/>
                <a:cs typeface="Roboto Condensed Bold"/>
                <a:sym typeface="Roboto Condensed Bold"/>
              </a:rPr>
              <a:t>Nhiệm vụ </a:t>
            </a:r>
          </a:p>
          <a:p>
            <a:pPr algn="ctr">
              <a:lnSpc>
                <a:spcPts val="4900"/>
              </a:lnSpc>
            </a:pPr>
            <a:r>
              <a:rPr lang="en-US" sz="3500" b="true">
                <a:solidFill>
                  <a:srgbClr val="FEFFFE"/>
                </a:solidFill>
                <a:latin typeface="Roboto Condensed Bold"/>
                <a:ea typeface="Roboto Condensed Bold"/>
                <a:cs typeface="Roboto Condensed Bold"/>
                <a:sym typeface="Roboto Condensed Bold"/>
              </a:rPr>
              <a:t>3</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2968711" y="-122991"/>
            <a:ext cx="7334631" cy="8229600"/>
            <a:chOff x="0" y="0"/>
            <a:chExt cx="9779508" cy="10972800"/>
          </a:xfrm>
        </p:grpSpPr>
        <p:sp>
          <p:nvSpPr>
            <p:cNvPr name="Freeform 3" id="3"/>
            <p:cNvSpPr/>
            <p:nvPr/>
          </p:nvSpPr>
          <p:spPr>
            <a:xfrm flipH="false" flipV="false" rot="0">
              <a:off x="0" y="0"/>
              <a:ext cx="9779508" cy="10972800"/>
            </a:xfrm>
            <a:custGeom>
              <a:avLst/>
              <a:gdLst/>
              <a:ahLst/>
              <a:cxnLst/>
              <a:rect r="r" b="b" t="t" l="l"/>
              <a:pathLst>
                <a:path h="10972800" w="9779508">
                  <a:moveTo>
                    <a:pt x="0" y="0"/>
                  </a:moveTo>
                  <a:lnTo>
                    <a:pt x="9779508" y="0"/>
                  </a:lnTo>
                  <a:lnTo>
                    <a:pt x="9779508" y="10972800"/>
                  </a:lnTo>
                  <a:lnTo>
                    <a:pt x="0" y="10972800"/>
                  </a:lnTo>
                  <a:lnTo>
                    <a:pt x="0" y="0"/>
                  </a:lnTo>
                  <a:close/>
                </a:path>
              </a:pathLst>
            </a:custGeom>
            <a:blipFill>
              <a:blip r:embed="rId2"/>
              <a:stretch>
                <a:fillRect l="-10" t="0" r="-10" b="0"/>
              </a:stretch>
            </a:blipFill>
          </p:spPr>
        </p:sp>
      </p:grpSp>
      <p:graphicFrame>
        <p:nvGraphicFramePr>
          <p:cNvPr name="Table 4" id="4"/>
          <p:cNvGraphicFramePr>
            <a:graphicFrameLocks noGrp="true"/>
          </p:cNvGraphicFramePr>
          <p:nvPr/>
        </p:nvGraphicFramePr>
        <p:xfrm>
          <a:off x="1885950" y="2673350"/>
          <a:ext cx="14516100" cy="6800850"/>
        </p:xfrm>
        <a:graphic>
          <a:graphicData uri="http://schemas.openxmlformats.org/drawingml/2006/table">
            <a:tbl>
              <a:tblPr/>
              <a:tblGrid>
                <a:gridCol w="2016433"/>
                <a:gridCol w="12499667"/>
              </a:tblGrid>
              <a:tr h="1700212">
                <a:tc>
                  <a:txBody>
                    <a:bodyPr anchor="t" rtlCol="false"/>
                    <a:lstStyle/>
                    <a:p>
                      <a:pPr algn="ctr">
                        <a:lnSpc>
                          <a:spcPts val="4899"/>
                        </a:lnSpc>
                        <a:defRPr/>
                      </a:pPr>
                      <a:r>
                        <a:rPr lang="en-US" sz="3499" b="true">
                          <a:solidFill>
                            <a:srgbClr val="000000"/>
                          </a:solidFill>
                          <a:latin typeface="Roboto Condensed Bold"/>
                          <a:ea typeface="Roboto Condensed Bold"/>
                          <a:cs typeface="Roboto Condensed Bold"/>
                          <a:sym typeface="Roboto Condensed Bold"/>
                        </a:rPr>
                        <a:t>1</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l">
                        <a:lnSpc>
                          <a:spcPts val="4899"/>
                        </a:lnSpc>
                        <a:defRPr/>
                      </a:pPr>
                      <a:r>
                        <a:rPr lang="en-US" sz="3499">
                          <a:solidFill>
                            <a:srgbClr val="000000"/>
                          </a:solidFill>
                          <a:latin typeface="Roboto Condensed"/>
                          <a:ea typeface="Roboto Condensed"/>
                          <a:cs typeface="Roboto Condensed"/>
                          <a:sym typeface="Roboto Condensed"/>
                        </a:rPr>
                        <a:t>Đọc kĩ và xác định đề tài, những dấu hiệu đặc trưng của thể loại trong văn bản.</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r h="1700212">
                <a:tc>
                  <a:txBody>
                    <a:bodyPr anchor="t" rtlCol="false"/>
                    <a:lstStyle/>
                    <a:p>
                      <a:pPr algn="ctr">
                        <a:lnSpc>
                          <a:spcPts val="4899"/>
                        </a:lnSpc>
                        <a:defRPr/>
                      </a:pPr>
                      <a:r>
                        <a:rPr lang="en-US" sz="3499" b="true">
                          <a:solidFill>
                            <a:srgbClr val="000000"/>
                          </a:solidFill>
                          <a:latin typeface="Roboto Condensed Bold"/>
                          <a:ea typeface="Roboto Condensed Bold"/>
                          <a:cs typeface="Roboto Condensed Bold"/>
                          <a:sym typeface="Roboto Condensed Bold"/>
                        </a:rPr>
                        <a:t>2</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l">
                        <a:lnSpc>
                          <a:spcPts val="4899"/>
                        </a:lnSpc>
                        <a:defRPr/>
                      </a:pPr>
                      <a:r>
                        <a:rPr lang="en-US" sz="3499">
                          <a:solidFill>
                            <a:srgbClr val="000000"/>
                          </a:solidFill>
                          <a:latin typeface="Roboto Condensed"/>
                          <a:ea typeface="Roboto Condensed"/>
                          <a:cs typeface="Roboto Condensed"/>
                          <a:sym typeface="Roboto Condensed"/>
                        </a:rPr>
                        <a:t>Tóm tắt diễn biến câu chuyện và xác định xung đột / các xung đột trong văn bản.</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r h="1079348">
                <a:tc>
                  <a:txBody>
                    <a:bodyPr anchor="t" rtlCol="false"/>
                    <a:lstStyle/>
                    <a:p>
                      <a:pPr algn="ctr">
                        <a:lnSpc>
                          <a:spcPts val="4899"/>
                        </a:lnSpc>
                        <a:defRPr/>
                      </a:pPr>
                      <a:r>
                        <a:rPr lang="en-US" sz="3499" b="true">
                          <a:solidFill>
                            <a:srgbClr val="000000"/>
                          </a:solidFill>
                          <a:latin typeface="Roboto Condensed Bold"/>
                          <a:ea typeface="Roboto Condensed Bold"/>
                          <a:cs typeface="Roboto Condensed Bold"/>
                          <a:sym typeface="Roboto Condensed Bold"/>
                        </a:rPr>
                        <a:t>3</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l">
                        <a:lnSpc>
                          <a:spcPts val="4899"/>
                        </a:lnSpc>
                        <a:defRPr/>
                      </a:pPr>
                      <a:r>
                        <a:rPr lang="en-US" sz="3499">
                          <a:solidFill>
                            <a:srgbClr val="000000"/>
                          </a:solidFill>
                          <a:latin typeface="Roboto Condensed"/>
                          <a:ea typeface="Roboto Condensed"/>
                          <a:cs typeface="Roboto Condensed"/>
                          <a:sym typeface="Roboto Condensed"/>
                        </a:rPr>
                        <a:t>Tìm hiểu và phân tích lời nói, hành động, tính cách nhân vật.</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r h="2321077">
                <a:tc>
                  <a:txBody>
                    <a:bodyPr anchor="t" rtlCol="false"/>
                    <a:lstStyle/>
                    <a:p>
                      <a:pPr algn="ctr">
                        <a:lnSpc>
                          <a:spcPts val="4899"/>
                        </a:lnSpc>
                        <a:defRPr/>
                      </a:pPr>
                      <a:r>
                        <a:rPr lang="en-US" sz="3499" b="true">
                          <a:solidFill>
                            <a:srgbClr val="000000"/>
                          </a:solidFill>
                          <a:latin typeface="Roboto Condensed Bold"/>
                          <a:ea typeface="Roboto Condensed Bold"/>
                          <a:cs typeface="Roboto Condensed Bold"/>
                          <a:sym typeface="Roboto Condensed Bold"/>
                        </a:rPr>
                        <a:t>4</a:t>
                      </a:r>
                      <a:endParaRPr lang="en-US" sz="1100"/>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6E0B9"/>
                    </a:solidFill>
                  </a:tcPr>
                </a:tc>
                <a:tc>
                  <a:txBody>
                    <a:bodyPr anchor="t" rtlCol="false"/>
                    <a:lstStyle/>
                    <a:p>
                      <a:pPr algn="l">
                        <a:lnSpc>
                          <a:spcPts val="4899"/>
                        </a:lnSpc>
                        <a:defRPr/>
                      </a:pPr>
                      <a:r>
                        <a:rPr lang="en-US" sz="3499">
                          <a:solidFill>
                            <a:srgbClr val="000000"/>
                          </a:solidFill>
                          <a:latin typeface="Roboto Condensed"/>
                          <a:ea typeface="Roboto Condensed"/>
                          <a:cs typeface="Roboto Condensed"/>
                          <a:sym typeface="Roboto Condensed"/>
                        </a:rPr>
                        <a:t>Tìm hiểu chủ đề, tư tưởng của văn bản; chiêm nghiệm để tìm ra bài học cuộc sống từ văn bản.</a:t>
                      </a:r>
                      <a:endParaRPr lang="en-US" sz="1100"/>
                    </a:p>
                    <a:p>
                      <a:pPr algn="l">
                        <a:lnSpc>
                          <a:spcPts val="4899"/>
                        </a:lnSpc>
                      </a:pPr>
                      <a:r>
                        <a:rPr lang="en-US" sz="3499">
                          <a:solidFill>
                            <a:srgbClr val="000000"/>
                          </a:solidFill>
                          <a:latin typeface="Roboto Condensed"/>
                          <a:ea typeface="Roboto Condensed"/>
                          <a:cs typeface="Roboto Condensed"/>
                          <a:sym typeface="Roboto Condensed"/>
                        </a:rPr>
                        <a:t>Liên hệ văn bản với thực tế đời sống của em.</a:t>
                      </a:r>
                    </a:p>
                  </a:txBody>
                  <a:tcPr marL="190500" marR="190500" marT="190500" marB="190500" anchor="ctr">
                    <a:lnL cmpd="sng" algn="ctr" cap="flat" w="19050">
                      <a:solidFill>
                        <a:srgbClr val="B8D8E4"/>
                      </a:solidFill>
                      <a:prstDash val="solid"/>
                      <a:round/>
                      <a:headEnd type="none" w="med" len="med"/>
                      <a:tailEnd type="none" w="med" len="med"/>
                    </a:lnL>
                    <a:lnR cmpd="sng" algn="ctr" cap="flat" w="19050">
                      <a:solidFill>
                        <a:srgbClr val="B8D8E4"/>
                      </a:solidFill>
                      <a:prstDash val="solid"/>
                      <a:round/>
                      <a:headEnd type="none" w="med" len="med"/>
                      <a:tailEnd type="none" w="med" len="med"/>
                    </a:lnR>
                    <a:lnT cmpd="sng" algn="ctr" cap="flat" w="19050">
                      <a:solidFill>
                        <a:srgbClr val="B8D8E4"/>
                      </a:solidFill>
                      <a:prstDash val="solid"/>
                      <a:round/>
                      <a:headEnd type="none" w="med" len="med"/>
                      <a:tailEnd type="none" w="med" len="med"/>
                    </a:lnT>
                    <a:lnB cmpd="sng" algn="ctr" cap="flat" w="19050">
                      <a:solidFill>
                        <a:srgbClr val="B8D8E4"/>
                      </a:solidFill>
                      <a:prstDash val="solid"/>
                      <a:round/>
                      <a:headEnd type="none" w="med" len="med"/>
                      <a:tailEnd type="none" w="med" len="med"/>
                    </a:lnB>
                    <a:solidFill>
                      <a:srgbClr val="FFF4E2"/>
                    </a:solidFill>
                  </a:tcPr>
                </a:tc>
              </a:tr>
            </a:tbl>
          </a:graphicData>
        </a:graphic>
      </p:graphicFrame>
      <p:grpSp>
        <p:nvGrpSpPr>
          <p:cNvPr name="Group 5" id="5"/>
          <p:cNvGrpSpPr/>
          <p:nvPr/>
        </p:nvGrpSpPr>
        <p:grpSpPr>
          <a:xfrm rot="0">
            <a:off x="14219937" y="5231814"/>
            <a:ext cx="4068063" cy="5388163"/>
            <a:chOff x="0" y="0"/>
            <a:chExt cx="5424084" cy="7184217"/>
          </a:xfrm>
        </p:grpSpPr>
        <p:sp>
          <p:nvSpPr>
            <p:cNvPr name="Freeform 6" id="6"/>
            <p:cNvSpPr/>
            <p:nvPr/>
          </p:nvSpPr>
          <p:spPr>
            <a:xfrm flipH="false" flipV="false" rot="0">
              <a:off x="0" y="0"/>
              <a:ext cx="5424043" cy="7184263"/>
            </a:xfrm>
            <a:custGeom>
              <a:avLst/>
              <a:gdLst/>
              <a:ahLst/>
              <a:cxnLst/>
              <a:rect r="r" b="b" t="t" l="l"/>
              <a:pathLst>
                <a:path h="7184263" w="5424043">
                  <a:moveTo>
                    <a:pt x="0" y="0"/>
                  </a:moveTo>
                  <a:lnTo>
                    <a:pt x="5424043" y="0"/>
                  </a:lnTo>
                  <a:lnTo>
                    <a:pt x="5424043" y="7184263"/>
                  </a:lnTo>
                  <a:lnTo>
                    <a:pt x="0" y="7184263"/>
                  </a:lnTo>
                  <a:lnTo>
                    <a:pt x="0" y="0"/>
                  </a:lnTo>
                  <a:close/>
                </a:path>
              </a:pathLst>
            </a:custGeom>
            <a:blipFill>
              <a:blip r:embed="rId3"/>
              <a:stretch>
                <a:fillRect l="-22" t="0" r="-23" b="0"/>
              </a:stretch>
            </a:blipFill>
          </p:spPr>
        </p:sp>
      </p:grpSp>
      <p:sp>
        <p:nvSpPr>
          <p:cNvPr name="TextBox 7" id="7"/>
          <p:cNvSpPr txBox="true"/>
          <p:nvPr/>
        </p:nvSpPr>
        <p:spPr>
          <a:xfrm rot="0">
            <a:off x="2915713" y="566962"/>
            <a:ext cx="12456573" cy="1749425"/>
          </a:xfrm>
          <a:prstGeom prst="rect">
            <a:avLst/>
          </a:prstGeom>
        </p:spPr>
        <p:txBody>
          <a:bodyPr anchor="t" rtlCol="false" tIns="0" lIns="0" bIns="0" rIns="0">
            <a:spAutoFit/>
          </a:bodyPr>
          <a:lstStyle/>
          <a:p>
            <a:pPr algn="ctr">
              <a:lnSpc>
                <a:spcPts val="7000"/>
              </a:lnSpc>
            </a:pPr>
            <a:r>
              <a:rPr lang="en-US" sz="4999" b="true">
                <a:solidFill>
                  <a:srgbClr val="543328"/>
                </a:solidFill>
                <a:latin typeface="Fraunces Bold"/>
                <a:ea typeface="Fraunces Bold"/>
                <a:cs typeface="Fraunces Bold"/>
                <a:sym typeface="Fraunces Bold"/>
              </a:rPr>
              <a:t>CÁC BƯỚC ĐỌC HIỂU MỘT </a:t>
            </a:r>
          </a:p>
          <a:p>
            <a:pPr algn="ctr">
              <a:lnSpc>
                <a:spcPts val="7000"/>
              </a:lnSpc>
            </a:pPr>
            <a:r>
              <a:rPr lang="en-US" sz="4999" b="true">
                <a:solidFill>
                  <a:srgbClr val="543328"/>
                </a:solidFill>
                <a:latin typeface="Fraunces Bold"/>
                <a:ea typeface="Fraunces Bold"/>
                <a:cs typeface="Fraunces Bold"/>
                <a:sym typeface="Fraunces Bold"/>
              </a:rPr>
              <a:t>VĂN BẢN THUỘC THỂ LOẠI BI KỊCH:</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24384000" cy="3059799"/>
          </a:xfrm>
        </p:grpSpPr>
        <p:sp>
          <p:nvSpPr>
            <p:cNvPr name="Freeform 3" id="3"/>
            <p:cNvSpPr/>
            <p:nvPr/>
          </p:nvSpPr>
          <p:spPr>
            <a:xfrm flipH="false" flipV="false" rot="0">
              <a:off x="0" y="0"/>
              <a:ext cx="24384000" cy="3059811"/>
            </a:xfrm>
            <a:custGeom>
              <a:avLst/>
              <a:gdLst/>
              <a:ahLst/>
              <a:cxnLst/>
              <a:rect r="r" b="b" t="t" l="l"/>
              <a:pathLst>
                <a:path h="3059811" w="24384000">
                  <a:moveTo>
                    <a:pt x="0" y="0"/>
                  </a:moveTo>
                  <a:lnTo>
                    <a:pt x="24384000" y="0"/>
                  </a:lnTo>
                  <a:lnTo>
                    <a:pt x="24384000" y="3059811"/>
                  </a:lnTo>
                  <a:lnTo>
                    <a:pt x="0" y="3059811"/>
                  </a:lnTo>
                  <a:close/>
                </a:path>
              </a:pathLst>
            </a:custGeom>
            <a:solidFill>
              <a:srgbClr val="1F222B"/>
            </a:solidFill>
          </p:spPr>
        </p:sp>
      </p:grpSp>
      <p:sp>
        <p:nvSpPr>
          <p:cNvPr name="Freeform 4" id="4"/>
          <p:cNvSpPr/>
          <p:nvPr/>
        </p:nvSpPr>
        <p:spPr>
          <a:xfrm flipH="false" flipV="false" rot="0">
            <a:off x="13184585"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5" id="5"/>
          <p:cNvSpPr/>
          <p:nvPr/>
        </p:nvSpPr>
        <p:spPr>
          <a:xfrm flipH="false" flipV="false" rot="0">
            <a:off x="4734549"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6" id="6"/>
          <p:cNvSpPr/>
          <p:nvPr/>
        </p:nvSpPr>
        <p:spPr>
          <a:xfrm flipH="false" flipV="false" rot="0">
            <a:off x="-3715487"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7" id="7"/>
          <p:cNvSpPr/>
          <p:nvPr/>
        </p:nvSpPr>
        <p:spPr>
          <a:xfrm flipH="false" flipV="false" rot="0">
            <a:off x="12471870" y="4905875"/>
            <a:ext cx="5816130" cy="5668083"/>
          </a:xfrm>
          <a:custGeom>
            <a:avLst/>
            <a:gdLst/>
            <a:ahLst/>
            <a:cxnLst/>
            <a:rect r="r" b="b" t="t" l="l"/>
            <a:pathLst>
              <a:path h="5668083" w="5816130">
                <a:moveTo>
                  <a:pt x="0" y="0"/>
                </a:moveTo>
                <a:lnTo>
                  <a:pt x="5816130" y="0"/>
                </a:lnTo>
                <a:lnTo>
                  <a:pt x="5816130" y="5668083"/>
                </a:lnTo>
                <a:lnTo>
                  <a:pt x="0" y="5668083"/>
                </a:lnTo>
                <a:lnTo>
                  <a:pt x="0" y="0"/>
                </a:lnTo>
                <a:close/>
              </a:path>
            </a:pathLst>
          </a:custGeom>
          <a:blipFill>
            <a:blip r:embed="rId4">
              <a:extLst>
                <a:ext uri="{96DAC541-7B7A-43D3-8B79-37D633B846F1}">
                  <asvg:svgBlip xmlns:asvg="http://schemas.microsoft.com/office/drawing/2016/SVG/main" r:embed="rId5"/>
                </a:ext>
              </a:extLst>
            </a:blip>
            <a:stretch>
              <a:fillRect l="0" t="-46" r="0" b="-46"/>
            </a:stretch>
          </a:blipFill>
        </p:spPr>
      </p:sp>
      <p:sp>
        <p:nvSpPr>
          <p:cNvPr name="TextBox 8" id="8"/>
          <p:cNvSpPr txBox="true"/>
          <p:nvPr/>
        </p:nvSpPr>
        <p:spPr>
          <a:xfrm rot="0">
            <a:off x="2128846" y="2917572"/>
            <a:ext cx="6602986" cy="614172"/>
          </a:xfrm>
          <a:prstGeom prst="rect">
            <a:avLst/>
          </a:prstGeom>
        </p:spPr>
        <p:txBody>
          <a:bodyPr anchor="t" rtlCol="false" tIns="0" lIns="0" bIns="0" rIns="0">
            <a:spAutoFit/>
          </a:bodyPr>
          <a:lstStyle/>
          <a:p>
            <a:pPr algn="l">
              <a:lnSpc>
                <a:spcPts val="4431"/>
              </a:lnSpc>
            </a:pPr>
            <a:r>
              <a:rPr lang="en-US" sz="5034" b="true">
                <a:solidFill>
                  <a:srgbClr val="E9E9E9"/>
                </a:solidFill>
                <a:latin typeface="Fraunces Bold"/>
                <a:ea typeface="Fraunces Bold"/>
                <a:cs typeface="Fraunces Bold"/>
                <a:sym typeface="Fraunces Bold"/>
              </a:rPr>
              <a:t>5. VẬN DỤNG</a:t>
            </a:r>
          </a:p>
        </p:txBody>
      </p:sp>
      <p:sp>
        <p:nvSpPr>
          <p:cNvPr name="TextBox 9" id="9"/>
          <p:cNvSpPr txBox="true"/>
          <p:nvPr/>
        </p:nvSpPr>
        <p:spPr>
          <a:xfrm rot="0">
            <a:off x="3123923" y="3685227"/>
            <a:ext cx="11725822" cy="3590290"/>
          </a:xfrm>
          <a:prstGeom prst="rect">
            <a:avLst/>
          </a:prstGeom>
        </p:spPr>
        <p:txBody>
          <a:bodyPr anchor="t" rtlCol="false" tIns="0" lIns="0" bIns="0" rIns="0">
            <a:spAutoFit/>
          </a:bodyPr>
          <a:lstStyle/>
          <a:p>
            <a:pPr algn="just">
              <a:lnSpc>
                <a:spcPts val="4759"/>
              </a:lnSpc>
            </a:pPr>
            <a:r>
              <a:rPr lang="en-US" sz="3400" b="true">
                <a:solidFill>
                  <a:srgbClr val="E9E9E9"/>
                </a:solidFill>
                <a:latin typeface="Roboto Condensed Bold"/>
                <a:ea typeface="Roboto Condensed Bold"/>
                <a:cs typeface="Roboto Condensed Bold"/>
                <a:sym typeface="Roboto Condensed Bold"/>
              </a:rPr>
              <a:t>GV giao nhiệm vụ học tập: </a:t>
            </a:r>
          </a:p>
          <a:p>
            <a:pPr algn="just">
              <a:lnSpc>
                <a:spcPts val="4759"/>
              </a:lnSpc>
            </a:pPr>
            <a:r>
              <a:rPr lang="en-US" sz="3399">
                <a:solidFill>
                  <a:srgbClr val="E9E9E9"/>
                </a:solidFill>
                <a:latin typeface="Roboto Condensed"/>
                <a:ea typeface="Roboto Condensed"/>
                <a:cs typeface="Roboto Condensed"/>
                <a:sym typeface="Roboto Condensed"/>
              </a:rPr>
              <a:t>- Đọc trước văn bản: </a:t>
            </a:r>
            <a:r>
              <a:rPr lang="en-US" sz="3399" i="true">
                <a:solidFill>
                  <a:srgbClr val="E9E9E9"/>
                </a:solidFill>
                <a:latin typeface="Roboto Condensed Italics"/>
                <a:ea typeface="Roboto Condensed Italics"/>
                <a:cs typeface="Roboto Condensed Italics"/>
                <a:sym typeface="Roboto Condensed Italics"/>
              </a:rPr>
              <a:t>Người thứ bảy</a:t>
            </a:r>
          </a:p>
          <a:p>
            <a:pPr algn="just">
              <a:lnSpc>
                <a:spcPts val="4759"/>
              </a:lnSpc>
            </a:pPr>
            <a:r>
              <a:rPr lang="en-US" sz="3399">
                <a:solidFill>
                  <a:srgbClr val="E9E9E9"/>
                </a:solidFill>
                <a:latin typeface="Roboto Condensed"/>
                <a:ea typeface="Roboto Condensed"/>
                <a:cs typeface="Roboto Condensed"/>
                <a:sym typeface="Roboto Condensed"/>
              </a:rPr>
              <a:t>- Khám phá văn bản </a:t>
            </a:r>
            <a:r>
              <a:rPr lang="en-US" sz="3399" i="true">
                <a:solidFill>
                  <a:srgbClr val="E9E9E9"/>
                </a:solidFill>
                <a:latin typeface="Roboto Condensed Italics"/>
                <a:ea typeface="Roboto Condensed Italics"/>
                <a:cs typeface="Roboto Condensed Italics"/>
                <a:sym typeface="Roboto Condensed Italics"/>
              </a:rPr>
              <a:t>Người thứ bảy</a:t>
            </a:r>
            <a:r>
              <a:rPr lang="en-US" sz="3399">
                <a:solidFill>
                  <a:srgbClr val="E9E9E9"/>
                </a:solidFill>
                <a:latin typeface="Roboto Condensed"/>
                <a:ea typeface="Roboto Condensed"/>
                <a:cs typeface="Roboto Condensed"/>
                <a:sym typeface="Roboto Condensed"/>
              </a:rPr>
              <a:t> theo phiếu gợi dẫn</a:t>
            </a:r>
          </a:p>
          <a:p>
            <a:pPr algn="just">
              <a:lnSpc>
                <a:spcPts val="4759"/>
              </a:lnSpc>
            </a:pPr>
            <a:r>
              <a:rPr lang="en-US" sz="3399">
                <a:solidFill>
                  <a:srgbClr val="E9E9E9"/>
                </a:solidFill>
                <a:latin typeface="Roboto Condensed"/>
                <a:ea typeface="Roboto Condensed"/>
                <a:cs typeface="Roboto Condensed"/>
                <a:sym typeface="Roboto Condensed"/>
              </a:rPr>
              <a:t>- Buổi sau báo cáo sản phẩm</a:t>
            </a:r>
          </a:p>
          <a:p>
            <a:pPr algn="just">
              <a:lnSpc>
                <a:spcPts val="4759"/>
              </a:lnSpc>
            </a:pPr>
          </a:p>
          <a:p>
            <a:pPr algn="just">
              <a:lnSpc>
                <a:spcPts val="475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373841"/>
            <a:ext cx="18288000" cy="9616638"/>
            <a:chOff x="0" y="0"/>
            <a:chExt cx="24384000" cy="12822184"/>
          </a:xfrm>
        </p:grpSpPr>
        <p:sp>
          <p:nvSpPr>
            <p:cNvPr name="Freeform 3" id="3"/>
            <p:cNvSpPr/>
            <p:nvPr/>
          </p:nvSpPr>
          <p:spPr>
            <a:xfrm flipH="false" flipV="false" rot="0">
              <a:off x="0" y="0"/>
              <a:ext cx="24384000" cy="12822174"/>
            </a:xfrm>
            <a:custGeom>
              <a:avLst/>
              <a:gdLst/>
              <a:ahLst/>
              <a:cxnLst/>
              <a:rect r="r" b="b" t="t" l="l"/>
              <a:pathLst>
                <a:path h="12822174" w="24384000">
                  <a:moveTo>
                    <a:pt x="0" y="0"/>
                  </a:moveTo>
                  <a:lnTo>
                    <a:pt x="24384000" y="0"/>
                  </a:lnTo>
                  <a:lnTo>
                    <a:pt x="24384000" y="12822174"/>
                  </a:lnTo>
                  <a:lnTo>
                    <a:pt x="0" y="12822174"/>
                  </a:lnTo>
                  <a:close/>
                </a:path>
              </a:pathLst>
            </a:custGeom>
            <a:solidFill>
              <a:srgbClr val="C8A888"/>
            </a:solidFill>
          </p:spPr>
        </p:sp>
      </p:grpSp>
      <p:sp>
        <p:nvSpPr>
          <p:cNvPr name="Freeform 4" id="4"/>
          <p:cNvSpPr/>
          <p:nvPr/>
        </p:nvSpPr>
        <p:spPr>
          <a:xfrm flipH="true" flipV="false" rot="0">
            <a:off x="14712119" y="3866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sp>
        <p:nvSpPr>
          <p:cNvPr name="Freeform 5" id="5"/>
          <p:cNvSpPr/>
          <p:nvPr/>
        </p:nvSpPr>
        <p:spPr>
          <a:xfrm flipH="false" flipV="false" rot="0">
            <a:off x="14307548" y="1667910"/>
            <a:ext cx="3980452" cy="8619090"/>
          </a:xfrm>
          <a:custGeom>
            <a:avLst/>
            <a:gdLst/>
            <a:ahLst/>
            <a:cxnLst/>
            <a:rect r="r" b="b" t="t" l="l"/>
            <a:pathLst>
              <a:path h="8619090" w="3980452">
                <a:moveTo>
                  <a:pt x="0" y="0"/>
                </a:moveTo>
                <a:lnTo>
                  <a:pt x="3980452" y="0"/>
                </a:lnTo>
                <a:lnTo>
                  <a:pt x="3980452" y="8619090"/>
                </a:lnTo>
                <a:lnTo>
                  <a:pt x="0" y="8619090"/>
                </a:lnTo>
                <a:lnTo>
                  <a:pt x="0" y="0"/>
                </a:lnTo>
                <a:close/>
              </a:path>
            </a:pathLst>
          </a:custGeom>
          <a:blipFill>
            <a:blip r:embed="rId4">
              <a:extLst>
                <a:ext uri="{96DAC541-7B7A-43D3-8B79-37D633B846F1}">
                  <asvg:svgBlip xmlns:asvg="http://schemas.microsoft.com/office/drawing/2016/SVG/main" r:embed="rId5"/>
                </a:ext>
              </a:extLst>
            </a:blip>
            <a:stretch>
              <a:fillRect l="-245" t="0" r="-245" b="0"/>
            </a:stretch>
          </a:blipFill>
        </p:spPr>
      </p:sp>
      <p:grpSp>
        <p:nvGrpSpPr>
          <p:cNvPr name="Group 6" id="6"/>
          <p:cNvGrpSpPr/>
          <p:nvPr/>
        </p:nvGrpSpPr>
        <p:grpSpPr>
          <a:xfrm rot="0">
            <a:off x="4926049" y="2054331"/>
            <a:ext cx="7299409" cy="2420737"/>
            <a:chOff x="0" y="0"/>
            <a:chExt cx="9732545" cy="3227649"/>
          </a:xfrm>
        </p:grpSpPr>
        <p:sp>
          <p:nvSpPr>
            <p:cNvPr name="Freeform 7" id="7"/>
            <p:cNvSpPr/>
            <p:nvPr/>
          </p:nvSpPr>
          <p:spPr>
            <a:xfrm flipH="false" flipV="false" rot="0">
              <a:off x="0" y="0"/>
              <a:ext cx="9732645" cy="3227705"/>
            </a:xfrm>
            <a:custGeom>
              <a:avLst/>
              <a:gdLst/>
              <a:ahLst/>
              <a:cxnLst/>
              <a:rect r="r" b="b" t="t" l="l"/>
              <a:pathLst>
                <a:path h="3227705" w="9732645">
                  <a:moveTo>
                    <a:pt x="9553194" y="3227705"/>
                  </a:moveTo>
                  <a:lnTo>
                    <a:pt x="179451" y="3227705"/>
                  </a:lnTo>
                  <a:cubicBezTo>
                    <a:pt x="80518" y="3227705"/>
                    <a:pt x="0" y="3147060"/>
                    <a:pt x="0" y="3048254"/>
                  </a:cubicBezTo>
                  <a:lnTo>
                    <a:pt x="0" y="179451"/>
                  </a:lnTo>
                  <a:cubicBezTo>
                    <a:pt x="0" y="80518"/>
                    <a:pt x="80518" y="0"/>
                    <a:pt x="179451" y="0"/>
                  </a:cubicBezTo>
                  <a:lnTo>
                    <a:pt x="9553194" y="0"/>
                  </a:lnTo>
                  <a:cubicBezTo>
                    <a:pt x="9652000" y="0"/>
                    <a:pt x="9732645" y="80518"/>
                    <a:pt x="9732645" y="179451"/>
                  </a:cubicBezTo>
                  <a:lnTo>
                    <a:pt x="9732645" y="3048254"/>
                  </a:lnTo>
                  <a:cubicBezTo>
                    <a:pt x="9732645" y="3147060"/>
                    <a:pt x="9652126" y="3227705"/>
                    <a:pt x="9553194" y="3227705"/>
                  </a:cubicBezTo>
                  <a:close/>
                </a:path>
              </a:pathLst>
            </a:custGeom>
            <a:solidFill>
              <a:srgbClr val="E3D9C8"/>
            </a:solidFill>
          </p:spPr>
        </p:sp>
      </p:grpSp>
      <p:grpSp>
        <p:nvGrpSpPr>
          <p:cNvPr name="Group 8" id="8"/>
          <p:cNvGrpSpPr/>
          <p:nvPr/>
        </p:nvGrpSpPr>
        <p:grpSpPr>
          <a:xfrm rot="0">
            <a:off x="3397825" y="5023499"/>
            <a:ext cx="7527502" cy="1846427"/>
            <a:chOff x="0" y="0"/>
            <a:chExt cx="10036669" cy="2461903"/>
          </a:xfrm>
        </p:grpSpPr>
        <p:sp>
          <p:nvSpPr>
            <p:cNvPr name="Freeform 9" id="9"/>
            <p:cNvSpPr/>
            <p:nvPr/>
          </p:nvSpPr>
          <p:spPr>
            <a:xfrm flipH="false" flipV="false" rot="0">
              <a:off x="0" y="0"/>
              <a:ext cx="10036683" cy="2462022"/>
            </a:xfrm>
            <a:custGeom>
              <a:avLst/>
              <a:gdLst/>
              <a:ahLst/>
              <a:cxnLst/>
              <a:rect r="r" b="b" t="t" l="l"/>
              <a:pathLst>
                <a:path h="2462022" w="10036683">
                  <a:moveTo>
                    <a:pt x="9857232" y="2461895"/>
                  </a:moveTo>
                  <a:lnTo>
                    <a:pt x="179451" y="2461895"/>
                  </a:lnTo>
                  <a:cubicBezTo>
                    <a:pt x="80518" y="2461895"/>
                    <a:pt x="0" y="2381377"/>
                    <a:pt x="0" y="2282444"/>
                  </a:cubicBezTo>
                  <a:lnTo>
                    <a:pt x="0" y="179451"/>
                  </a:lnTo>
                  <a:cubicBezTo>
                    <a:pt x="0" y="80518"/>
                    <a:pt x="80518" y="0"/>
                    <a:pt x="179451" y="0"/>
                  </a:cubicBezTo>
                  <a:lnTo>
                    <a:pt x="9857232" y="0"/>
                  </a:lnTo>
                  <a:cubicBezTo>
                    <a:pt x="9956038" y="0"/>
                    <a:pt x="10036683" y="80518"/>
                    <a:pt x="10036683" y="179451"/>
                  </a:cubicBezTo>
                  <a:lnTo>
                    <a:pt x="10036683" y="2282571"/>
                  </a:lnTo>
                  <a:cubicBezTo>
                    <a:pt x="10036683" y="2381377"/>
                    <a:pt x="9956164" y="2462022"/>
                    <a:pt x="9857232" y="2462022"/>
                  </a:cubicBezTo>
                  <a:close/>
                </a:path>
              </a:pathLst>
            </a:custGeom>
            <a:solidFill>
              <a:srgbClr val="CD993E"/>
            </a:solidFill>
          </p:spPr>
        </p:sp>
      </p:grpSp>
      <p:sp>
        <p:nvSpPr>
          <p:cNvPr name="Freeform 10" id="10"/>
          <p:cNvSpPr/>
          <p:nvPr/>
        </p:nvSpPr>
        <p:spPr>
          <a:xfrm flipH="false" flipV="false" rot="0">
            <a:off x="-2622649" y="7401502"/>
            <a:ext cx="4191000" cy="4114800"/>
          </a:xfrm>
          <a:custGeom>
            <a:avLst/>
            <a:gdLst/>
            <a:ahLst/>
            <a:cxnLst/>
            <a:rect r="r" b="b" t="t" l="l"/>
            <a:pathLst>
              <a:path h="4114800" w="4191000">
                <a:moveTo>
                  <a:pt x="0" y="0"/>
                </a:moveTo>
                <a:lnTo>
                  <a:pt x="4191000" y="0"/>
                </a:lnTo>
                <a:lnTo>
                  <a:pt x="41910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113" t="0" r="-113" b="0"/>
            </a:stretch>
          </a:blipFill>
        </p:spPr>
      </p:sp>
      <p:grpSp>
        <p:nvGrpSpPr>
          <p:cNvPr name="Group 11" id="11"/>
          <p:cNvGrpSpPr/>
          <p:nvPr/>
        </p:nvGrpSpPr>
        <p:grpSpPr>
          <a:xfrm rot="0">
            <a:off x="1568351" y="5779523"/>
            <a:ext cx="2364017" cy="2180806"/>
            <a:chOff x="0" y="0"/>
            <a:chExt cx="3152023" cy="2907741"/>
          </a:xfrm>
        </p:grpSpPr>
        <p:sp>
          <p:nvSpPr>
            <p:cNvPr name="Freeform 12" id="12"/>
            <p:cNvSpPr/>
            <p:nvPr/>
          </p:nvSpPr>
          <p:spPr>
            <a:xfrm flipH="false" flipV="false" rot="0">
              <a:off x="0" y="0"/>
              <a:ext cx="3152013" cy="2907792"/>
            </a:xfrm>
            <a:custGeom>
              <a:avLst/>
              <a:gdLst/>
              <a:ahLst/>
              <a:cxnLst/>
              <a:rect r="r" b="b" t="t" l="l"/>
              <a:pathLst>
                <a:path h="2907792" w="3152013">
                  <a:moveTo>
                    <a:pt x="0" y="0"/>
                  </a:moveTo>
                  <a:lnTo>
                    <a:pt x="3152013" y="0"/>
                  </a:lnTo>
                  <a:lnTo>
                    <a:pt x="3152013" y="2907792"/>
                  </a:lnTo>
                  <a:lnTo>
                    <a:pt x="0" y="2907792"/>
                  </a:lnTo>
                  <a:lnTo>
                    <a:pt x="0" y="0"/>
                  </a:lnTo>
                  <a:close/>
                </a:path>
              </a:pathLst>
            </a:custGeom>
            <a:blipFill>
              <a:blip r:embed="rId8"/>
              <a:stretch>
                <a:fillRect l="0" t="-2" r="0" b="0"/>
              </a:stretch>
            </a:blipFill>
          </p:spPr>
        </p:sp>
      </p:grpSp>
      <p:sp>
        <p:nvSpPr>
          <p:cNvPr name="TextBox 13" id="13"/>
          <p:cNvSpPr txBox="true"/>
          <p:nvPr/>
        </p:nvSpPr>
        <p:spPr>
          <a:xfrm rot="0">
            <a:off x="211165" y="622212"/>
            <a:ext cx="9292505" cy="936346"/>
          </a:xfrm>
          <a:prstGeom prst="rect">
            <a:avLst/>
          </a:prstGeom>
        </p:spPr>
        <p:txBody>
          <a:bodyPr anchor="t" rtlCol="false" tIns="0" lIns="0" bIns="0" rIns="0">
            <a:spAutoFit/>
          </a:bodyPr>
          <a:lstStyle/>
          <a:p>
            <a:pPr algn="ctr">
              <a:lnSpc>
                <a:spcPts val="7713"/>
              </a:lnSpc>
            </a:pPr>
            <a:r>
              <a:rPr lang="en-US" sz="5509" b="true">
                <a:solidFill>
                  <a:srgbClr val="460008"/>
                </a:solidFill>
                <a:latin typeface="Fraunces Bold"/>
                <a:ea typeface="Fraunces Bold"/>
                <a:cs typeface="Fraunces Bold"/>
                <a:sym typeface="Fraunces Bold"/>
              </a:rPr>
              <a:t>I. TRI THỨC NGỮ VĂN</a:t>
            </a:r>
          </a:p>
        </p:txBody>
      </p:sp>
      <p:sp>
        <p:nvSpPr>
          <p:cNvPr name="TextBox 14" id="14"/>
          <p:cNvSpPr txBox="true"/>
          <p:nvPr/>
        </p:nvSpPr>
        <p:spPr>
          <a:xfrm rot="0">
            <a:off x="5066394" y="2179742"/>
            <a:ext cx="6973099" cy="1939925"/>
          </a:xfrm>
          <a:prstGeom prst="rect">
            <a:avLst/>
          </a:prstGeom>
        </p:spPr>
        <p:txBody>
          <a:bodyPr anchor="t" rtlCol="false" tIns="0" lIns="0" bIns="0" rIns="0">
            <a:spAutoFit/>
          </a:bodyPr>
          <a:lstStyle/>
          <a:p>
            <a:pPr algn="just" marL="800101" indent="-266700" lvl="2">
              <a:lnSpc>
                <a:spcPts val="4900"/>
              </a:lnSpc>
              <a:buFont typeface="Arial"/>
              <a:buChar char="⚬"/>
            </a:pPr>
            <a:r>
              <a:rPr lang="en-US" b="true" sz="3500">
                <a:solidFill>
                  <a:srgbClr val="1F222B"/>
                </a:solidFill>
                <a:latin typeface="Roboto Condensed Bold"/>
                <a:ea typeface="Roboto Condensed Bold"/>
                <a:cs typeface="Roboto Condensed Bold"/>
                <a:sym typeface="Roboto Condensed Bold"/>
              </a:rPr>
              <a:t>Phiếu học tập Tri thức NV</a:t>
            </a:r>
            <a:r>
              <a:rPr lang="en-US" sz="3500">
                <a:solidFill>
                  <a:srgbClr val="1F222B"/>
                </a:solidFill>
                <a:latin typeface="Roboto Condensed"/>
                <a:ea typeface="Roboto Condensed"/>
                <a:cs typeface="Roboto Condensed"/>
                <a:sym typeface="Roboto Condensed"/>
              </a:rPr>
              <a:t>: HS tìm hiểu thể loại bi kịch và hoàn thiện trước ở nhà.</a:t>
            </a:r>
          </a:p>
        </p:txBody>
      </p:sp>
      <p:sp>
        <p:nvSpPr>
          <p:cNvPr name="TextBox 15" id="15"/>
          <p:cNvSpPr txBox="true"/>
          <p:nvPr/>
        </p:nvSpPr>
        <p:spPr>
          <a:xfrm rot="0">
            <a:off x="3397825" y="5274429"/>
            <a:ext cx="6973099" cy="1320800"/>
          </a:xfrm>
          <a:prstGeom prst="rect">
            <a:avLst/>
          </a:prstGeom>
        </p:spPr>
        <p:txBody>
          <a:bodyPr anchor="t" rtlCol="false" tIns="0" lIns="0" bIns="0" rIns="0">
            <a:spAutoFit/>
          </a:bodyPr>
          <a:lstStyle/>
          <a:p>
            <a:pPr algn="ctr" marL="800101" indent="-266700" lvl="2">
              <a:lnSpc>
                <a:spcPts val="4900"/>
              </a:lnSpc>
              <a:buFont typeface="Arial"/>
              <a:buChar char="⚬"/>
            </a:pPr>
            <a:r>
              <a:rPr lang="en-US" sz="3500">
                <a:solidFill>
                  <a:srgbClr val="1F222B"/>
                </a:solidFill>
                <a:latin typeface="Roboto Condensed"/>
                <a:ea typeface="Roboto Condensed"/>
                <a:cs typeface="Roboto Condensed"/>
                <a:sym typeface="Roboto Condensed"/>
              </a:rPr>
              <a:t>Hoạt động “</a:t>
            </a:r>
            <a:r>
              <a:rPr lang="en-US" b="true" sz="3500">
                <a:solidFill>
                  <a:srgbClr val="1F222B"/>
                </a:solidFill>
                <a:latin typeface="Roboto Condensed Bold"/>
                <a:ea typeface="Roboto Condensed Bold"/>
                <a:cs typeface="Roboto Condensed Bold"/>
                <a:sym typeface="Roboto Condensed Bold"/>
              </a:rPr>
              <a:t>Chuyền bóng”</a:t>
            </a:r>
            <a:r>
              <a:rPr lang="en-US" sz="3500">
                <a:solidFill>
                  <a:srgbClr val="1F222B"/>
                </a:solidFill>
                <a:latin typeface="Roboto Condensed"/>
                <a:ea typeface="Roboto Condensed"/>
                <a:cs typeface="Roboto Condensed"/>
                <a:sym typeface="Roboto Condensed"/>
              </a:rPr>
              <a:t> để </a:t>
            </a:r>
          </a:p>
          <a:p>
            <a:pPr algn="ctr" marL="800101" indent="-266700" lvl="2">
              <a:lnSpc>
                <a:spcPts val="4900"/>
              </a:lnSpc>
            </a:pPr>
            <a:r>
              <a:rPr lang="en-US" sz="3500">
                <a:solidFill>
                  <a:srgbClr val="1F222B"/>
                </a:solidFill>
                <a:latin typeface="Roboto Condensed"/>
                <a:ea typeface="Roboto Condensed"/>
                <a:cs typeface="Roboto Condensed"/>
                <a:sym typeface="Roboto Condensed"/>
              </a:rPr>
              <a:t>báo cáo kết quả.</a:t>
            </a:r>
          </a:p>
        </p:txBody>
      </p:sp>
      <p:grpSp>
        <p:nvGrpSpPr>
          <p:cNvPr name="Group 16" id="16"/>
          <p:cNvGrpSpPr/>
          <p:nvPr/>
        </p:nvGrpSpPr>
        <p:grpSpPr>
          <a:xfrm rot="0">
            <a:off x="5853965" y="7260451"/>
            <a:ext cx="7299409" cy="1997850"/>
            <a:chOff x="0" y="0"/>
            <a:chExt cx="9732545" cy="2663800"/>
          </a:xfrm>
        </p:grpSpPr>
        <p:sp>
          <p:nvSpPr>
            <p:cNvPr name="Freeform 17" id="17"/>
            <p:cNvSpPr/>
            <p:nvPr/>
          </p:nvSpPr>
          <p:spPr>
            <a:xfrm flipH="false" flipV="false" rot="0">
              <a:off x="0" y="0"/>
              <a:ext cx="9732645" cy="2663825"/>
            </a:xfrm>
            <a:custGeom>
              <a:avLst/>
              <a:gdLst/>
              <a:ahLst/>
              <a:cxnLst/>
              <a:rect r="r" b="b" t="t" l="l"/>
              <a:pathLst>
                <a:path h="2663825" w="9732645">
                  <a:moveTo>
                    <a:pt x="9553194" y="2663825"/>
                  </a:moveTo>
                  <a:lnTo>
                    <a:pt x="179451" y="2663825"/>
                  </a:lnTo>
                  <a:cubicBezTo>
                    <a:pt x="80518" y="2663825"/>
                    <a:pt x="0" y="2583307"/>
                    <a:pt x="0" y="2484374"/>
                  </a:cubicBezTo>
                  <a:lnTo>
                    <a:pt x="0" y="179451"/>
                  </a:lnTo>
                  <a:cubicBezTo>
                    <a:pt x="0" y="80518"/>
                    <a:pt x="80518" y="0"/>
                    <a:pt x="179451" y="0"/>
                  </a:cubicBezTo>
                  <a:lnTo>
                    <a:pt x="9553194" y="0"/>
                  </a:lnTo>
                  <a:cubicBezTo>
                    <a:pt x="9652000" y="0"/>
                    <a:pt x="9732645" y="80518"/>
                    <a:pt x="9732645" y="179451"/>
                  </a:cubicBezTo>
                  <a:lnTo>
                    <a:pt x="9732645" y="2484374"/>
                  </a:lnTo>
                  <a:cubicBezTo>
                    <a:pt x="9732645" y="2583180"/>
                    <a:pt x="9652126" y="2663825"/>
                    <a:pt x="9553194" y="2663825"/>
                  </a:cubicBezTo>
                  <a:close/>
                </a:path>
              </a:pathLst>
            </a:custGeom>
            <a:solidFill>
              <a:srgbClr val="E3D9C8"/>
            </a:solidFill>
          </p:spPr>
        </p:sp>
      </p:grpSp>
      <p:sp>
        <p:nvSpPr>
          <p:cNvPr name="TextBox 18" id="18"/>
          <p:cNvSpPr txBox="true"/>
          <p:nvPr/>
        </p:nvSpPr>
        <p:spPr>
          <a:xfrm rot="0">
            <a:off x="6017120" y="7788878"/>
            <a:ext cx="6973099" cy="615950"/>
          </a:xfrm>
          <a:prstGeom prst="rect">
            <a:avLst/>
          </a:prstGeom>
        </p:spPr>
        <p:txBody>
          <a:bodyPr anchor="t" rtlCol="false" tIns="0" lIns="0" bIns="0" rIns="0">
            <a:spAutoFit/>
          </a:bodyPr>
          <a:lstStyle/>
          <a:p>
            <a:pPr algn="just" marL="800101" indent="-266700" lvl="2">
              <a:lnSpc>
                <a:spcPts val="4900"/>
              </a:lnSpc>
              <a:buFont typeface="Arial"/>
              <a:buChar char="⚬"/>
            </a:pPr>
            <a:r>
              <a:rPr lang="en-US" b="true" sz="3500">
                <a:solidFill>
                  <a:srgbClr val="1F222B"/>
                </a:solidFill>
                <a:latin typeface="Roboto Condensed Bold"/>
                <a:ea typeface="Roboto Condensed Bold"/>
                <a:cs typeface="Roboto Condensed Bold"/>
                <a:sym typeface="Roboto Condensed Bold"/>
              </a:rPr>
              <a:t>HS chốt đáp án vào phiếu học tập</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24384000" cy="3059799"/>
          </a:xfrm>
        </p:grpSpPr>
        <p:sp>
          <p:nvSpPr>
            <p:cNvPr name="Freeform 3" id="3"/>
            <p:cNvSpPr/>
            <p:nvPr/>
          </p:nvSpPr>
          <p:spPr>
            <a:xfrm flipH="false" flipV="false" rot="0">
              <a:off x="0" y="0"/>
              <a:ext cx="24384000" cy="3059811"/>
            </a:xfrm>
            <a:custGeom>
              <a:avLst/>
              <a:gdLst/>
              <a:ahLst/>
              <a:cxnLst/>
              <a:rect r="r" b="b" t="t" l="l"/>
              <a:pathLst>
                <a:path h="3059811" w="24384000">
                  <a:moveTo>
                    <a:pt x="0" y="0"/>
                  </a:moveTo>
                  <a:lnTo>
                    <a:pt x="24384000" y="0"/>
                  </a:lnTo>
                  <a:lnTo>
                    <a:pt x="24384000" y="3059811"/>
                  </a:lnTo>
                  <a:lnTo>
                    <a:pt x="0" y="3059811"/>
                  </a:lnTo>
                  <a:close/>
                </a:path>
              </a:pathLst>
            </a:custGeom>
            <a:solidFill>
              <a:srgbClr val="1F222B"/>
            </a:solidFill>
          </p:spPr>
        </p:sp>
      </p:grpSp>
      <p:sp>
        <p:nvSpPr>
          <p:cNvPr name="Freeform 4" id="4"/>
          <p:cNvSpPr/>
          <p:nvPr/>
        </p:nvSpPr>
        <p:spPr>
          <a:xfrm flipH="false" flipV="false" rot="0">
            <a:off x="13184585"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5" id="5"/>
          <p:cNvSpPr/>
          <p:nvPr/>
        </p:nvSpPr>
        <p:spPr>
          <a:xfrm flipH="false" flipV="false" rot="0">
            <a:off x="4734549"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6" id="6"/>
          <p:cNvSpPr/>
          <p:nvPr/>
        </p:nvSpPr>
        <p:spPr>
          <a:xfrm flipH="false" flipV="false" rot="0">
            <a:off x="-3715487" y="-262067"/>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2">
              <a:extLst>
                <a:ext uri="{96DAC541-7B7A-43D3-8B79-37D633B846F1}">
                  <asvg:svgBlip xmlns:asvg="http://schemas.microsoft.com/office/drawing/2016/SVG/main" r:embed="rId3"/>
                </a:ext>
              </a:extLst>
            </a:blip>
            <a:stretch>
              <a:fillRect l="0" t="-356" r="0" b="-356"/>
            </a:stretch>
          </a:blipFill>
        </p:spPr>
      </p:sp>
      <p:sp>
        <p:nvSpPr>
          <p:cNvPr name="Freeform 7" id="7"/>
          <p:cNvSpPr/>
          <p:nvPr/>
        </p:nvSpPr>
        <p:spPr>
          <a:xfrm flipH="false" flipV="false" rot="0">
            <a:off x="1785218" y="2747834"/>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800068" y="2920723"/>
            <a:ext cx="3071250" cy="2740321"/>
            <a:chOff x="0" y="0"/>
            <a:chExt cx="4095000" cy="3653761"/>
          </a:xfrm>
        </p:grpSpPr>
        <p:sp>
          <p:nvSpPr>
            <p:cNvPr name="Freeform 9" id="9"/>
            <p:cNvSpPr/>
            <p:nvPr/>
          </p:nvSpPr>
          <p:spPr>
            <a:xfrm flipH="false" flipV="false" rot="0">
              <a:off x="0" y="0"/>
              <a:ext cx="4094988" cy="3653790"/>
            </a:xfrm>
            <a:custGeom>
              <a:avLst/>
              <a:gdLst/>
              <a:ahLst/>
              <a:cxnLst/>
              <a:rect r="r" b="b" t="t" l="l"/>
              <a:pathLst>
                <a:path h="3653790" w="4094988">
                  <a:moveTo>
                    <a:pt x="0" y="0"/>
                  </a:moveTo>
                  <a:lnTo>
                    <a:pt x="4094988" y="0"/>
                  </a:lnTo>
                  <a:lnTo>
                    <a:pt x="4094988" y="3653790"/>
                  </a:lnTo>
                  <a:lnTo>
                    <a:pt x="0" y="3653790"/>
                  </a:lnTo>
                  <a:lnTo>
                    <a:pt x="0" y="0"/>
                  </a:lnTo>
                  <a:close/>
                </a:path>
              </a:pathLst>
            </a:custGeom>
            <a:blipFill>
              <a:blip r:embed="rId6"/>
              <a:stretch>
                <a:fillRect l="-41" t="0" r="-41" b="0"/>
              </a:stretch>
            </a:blipFill>
          </p:spPr>
        </p:sp>
      </p:grpSp>
      <p:sp>
        <p:nvSpPr>
          <p:cNvPr name="TextBox 10" id="10"/>
          <p:cNvSpPr txBox="true"/>
          <p:nvPr/>
        </p:nvSpPr>
        <p:spPr>
          <a:xfrm rot="0">
            <a:off x="5566690" y="4110380"/>
            <a:ext cx="10594221" cy="1033120"/>
          </a:xfrm>
          <a:prstGeom prst="rect">
            <a:avLst/>
          </a:prstGeom>
        </p:spPr>
        <p:txBody>
          <a:bodyPr anchor="t" rtlCol="false" tIns="0" lIns="0" bIns="0" rIns="0">
            <a:spAutoFit/>
          </a:bodyPr>
          <a:lstStyle/>
          <a:p>
            <a:pPr algn="ctr">
              <a:lnSpc>
                <a:spcPts val="7110"/>
              </a:lnSpc>
            </a:pPr>
            <a:r>
              <a:rPr lang="en-US" sz="8078">
                <a:solidFill>
                  <a:srgbClr val="E9E9E9"/>
                </a:solidFill>
                <a:latin typeface="#9Slide05 Aphrodite Pro"/>
                <a:ea typeface="#9Slide05 Aphrodite Pro"/>
                <a:cs typeface="#9Slide05 Aphrodite Pro"/>
                <a:sym typeface="#9Slide05 Aphrodite Pro"/>
              </a:rPr>
              <a:t>Cảm ơn các em!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262551" y="335181"/>
            <a:ext cx="18288000" cy="9616638"/>
            <a:chOff x="0" y="0"/>
            <a:chExt cx="24384000" cy="12822184"/>
          </a:xfrm>
        </p:grpSpPr>
        <p:sp>
          <p:nvSpPr>
            <p:cNvPr name="Freeform 3" id="3"/>
            <p:cNvSpPr/>
            <p:nvPr/>
          </p:nvSpPr>
          <p:spPr>
            <a:xfrm flipH="false" flipV="false" rot="0">
              <a:off x="0" y="0"/>
              <a:ext cx="24384000" cy="12822174"/>
            </a:xfrm>
            <a:custGeom>
              <a:avLst/>
              <a:gdLst/>
              <a:ahLst/>
              <a:cxnLst/>
              <a:rect r="r" b="b" t="t" l="l"/>
              <a:pathLst>
                <a:path h="12822174" w="24384000">
                  <a:moveTo>
                    <a:pt x="0" y="0"/>
                  </a:moveTo>
                  <a:lnTo>
                    <a:pt x="24384000" y="0"/>
                  </a:lnTo>
                  <a:lnTo>
                    <a:pt x="24384000" y="12822174"/>
                  </a:lnTo>
                  <a:lnTo>
                    <a:pt x="0" y="12822174"/>
                  </a:lnTo>
                  <a:close/>
                </a:path>
              </a:pathLst>
            </a:custGeom>
            <a:solidFill>
              <a:srgbClr val="C8A888"/>
            </a:solidFill>
          </p:spPr>
        </p:sp>
      </p:grpSp>
      <p:sp>
        <p:nvSpPr>
          <p:cNvPr name="Freeform 4" id="4"/>
          <p:cNvSpPr/>
          <p:nvPr/>
        </p:nvSpPr>
        <p:spPr>
          <a:xfrm flipH="true" flipV="false" rot="0">
            <a:off x="14712119" y="3866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2">
              <a:extLst>
                <a:ext uri="{96DAC541-7B7A-43D3-8B79-37D633B846F1}">
                  <asvg:svgBlip xmlns:asvg="http://schemas.microsoft.com/office/drawing/2016/SVG/main" r:embed="rId3"/>
                </a:ext>
              </a:extLst>
            </a:blip>
            <a:stretch>
              <a:fillRect l="-229" t="0" r="-229" b="0"/>
            </a:stretch>
          </a:blipFill>
        </p:spPr>
      </p:sp>
      <p:grpSp>
        <p:nvGrpSpPr>
          <p:cNvPr name="Group 5" id="5"/>
          <p:cNvGrpSpPr/>
          <p:nvPr/>
        </p:nvGrpSpPr>
        <p:grpSpPr>
          <a:xfrm rot="0">
            <a:off x="3785583" y="1861997"/>
            <a:ext cx="7299409" cy="1553983"/>
            <a:chOff x="0" y="0"/>
            <a:chExt cx="9732545" cy="2071977"/>
          </a:xfrm>
        </p:grpSpPr>
        <p:sp>
          <p:nvSpPr>
            <p:cNvPr name="Freeform 6" id="6"/>
            <p:cNvSpPr/>
            <p:nvPr/>
          </p:nvSpPr>
          <p:spPr>
            <a:xfrm flipH="false" flipV="false" rot="0">
              <a:off x="0" y="0"/>
              <a:ext cx="9732645" cy="2072005"/>
            </a:xfrm>
            <a:custGeom>
              <a:avLst/>
              <a:gdLst/>
              <a:ahLst/>
              <a:cxnLst/>
              <a:rect r="r" b="b" t="t" l="l"/>
              <a:pathLst>
                <a:path h="2072005" w="9732645">
                  <a:moveTo>
                    <a:pt x="9553194" y="2072005"/>
                  </a:moveTo>
                  <a:lnTo>
                    <a:pt x="179451" y="2072005"/>
                  </a:lnTo>
                  <a:cubicBezTo>
                    <a:pt x="80518" y="2072005"/>
                    <a:pt x="0" y="1991487"/>
                    <a:pt x="0" y="1892554"/>
                  </a:cubicBezTo>
                  <a:lnTo>
                    <a:pt x="0" y="179451"/>
                  </a:lnTo>
                  <a:cubicBezTo>
                    <a:pt x="0" y="80518"/>
                    <a:pt x="80518" y="0"/>
                    <a:pt x="179451" y="0"/>
                  </a:cubicBezTo>
                  <a:lnTo>
                    <a:pt x="9553194" y="0"/>
                  </a:lnTo>
                  <a:cubicBezTo>
                    <a:pt x="9652000" y="0"/>
                    <a:pt x="9732645" y="80518"/>
                    <a:pt x="9732645" y="179451"/>
                  </a:cubicBezTo>
                  <a:lnTo>
                    <a:pt x="9732645" y="1892554"/>
                  </a:lnTo>
                  <a:cubicBezTo>
                    <a:pt x="9732645" y="1991360"/>
                    <a:pt x="9652126" y="2072005"/>
                    <a:pt x="9553194" y="2072005"/>
                  </a:cubicBezTo>
                  <a:close/>
                </a:path>
              </a:pathLst>
            </a:custGeom>
            <a:solidFill>
              <a:srgbClr val="E3D9C8"/>
            </a:solidFill>
          </p:spPr>
        </p:sp>
      </p:grpSp>
      <p:sp>
        <p:nvSpPr>
          <p:cNvPr name="Freeform 7" id="7"/>
          <p:cNvSpPr/>
          <p:nvPr/>
        </p:nvSpPr>
        <p:spPr>
          <a:xfrm flipH="false" flipV="false" rot="0">
            <a:off x="-2622649" y="7401502"/>
            <a:ext cx="4191000" cy="4114800"/>
          </a:xfrm>
          <a:custGeom>
            <a:avLst/>
            <a:gdLst/>
            <a:ahLst/>
            <a:cxnLst/>
            <a:rect r="r" b="b" t="t" l="l"/>
            <a:pathLst>
              <a:path h="4114800" w="4191000">
                <a:moveTo>
                  <a:pt x="0" y="0"/>
                </a:moveTo>
                <a:lnTo>
                  <a:pt x="4191000" y="0"/>
                </a:lnTo>
                <a:lnTo>
                  <a:pt x="4191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113" t="0" r="-113" b="0"/>
            </a:stretch>
          </a:blipFill>
        </p:spPr>
      </p:sp>
      <p:grpSp>
        <p:nvGrpSpPr>
          <p:cNvPr name="Group 8" id="8"/>
          <p:cNvGrpSpPr/>
          <p:nvPr/>
        </p:nvGrpSpPr>
        <p:grpSpPr>
          <a:xfrm rot="0">
            <a:off x="1196963" y="2101929"/>
            <a:ext cx="2364017" cy="2180806"/>
            <a:chOff x="0" y="0"/>
            <a:chExt cx="3152023" cy="2907741"/>
          </a:xfrm>
        </p:grpSpPr>
        <p:sp>
          <p:nvSpPr>
            <p:cNvPr name="Freeform 9" id="9"/>
            <p:cNvSpPr/>
            <p:nvPr/>
          </p:nvSpPr>
          <p:spPr>
            <a:xfrm flipH="false" flipV="false" rot="0">
              <a:off x="0" y="0"/>
              <a:ext cx="3152013" cy="2907792"/>
            </a:xfrm>
            <a:custGeom>
              <a:avLst/>
              <a:gdLst/>
              <a:ahLst/>
              <a:cxnLst/>
              <a:rect r="r" b="b" t="t" l="l"/>
              <a:pathLst>
                <a:path h="2907792" w="3152013">
                  <a:moveTo>
                    <a:pt x="0" y="0"/>
                  </a:moveTo>
                  <a:lnTo>
                    <a:pt x="3152013" y="0"/>
                  </a:lnTo>
                  <a:lnTo>
                    <a:pt x="3152013" y="2907792"/>
                  </a:lnTo>
                  <a:lnTo>
                    <a:pt x="0" y="2907792"/>
                  </a:lnTo>
                  <a:lnTo>
                    <a:pt x="0" y="0"/>
                  </a:lnTo>
                  <a:close/>
                </a:path>
              </a:pathLst>
            </a:custGeom>
            <a:blipFill>
              <a:blip r:embed="rId6"/>
              <a:stretch>
                <a:fillRect l="0" t="-2" r="0" b="0"/>
              </a:stretch>
            </a:blipFill>
          </p:spPr>
        </p:sp>
      </p:grpSp>
      <p:sp>
        <p:nvSpPr>
          <p:cNvPr name="Freeform 10" id="10"/>
          <p:cNvSpPr/>
          <p:nvPr/>
        </p:nvSpPr>
        <p:spPr>
          <a:xfrm flipH="false" flipV="false" rot="0">
            <a:off x="1368936" y="4473234"/>
            <a:ext cx="4833293" cy="4833293"/>
          </a:xfrm>
          <a:custGeom>
            <a:avLst/>
            <a:gdLst/>
            <a:ahLst/>
            <a:cxnLst/>
            <a:rect r="r" b="b" t="t" l="l"/>
            <a:pathLst>
              <a:path h="4833293" w="4833293">
                <a:moveTo>
                  <a:pt x="0" y="0"/>
                </a:moveTo>
                <a:lnTo>
                  <a:pt x="4833293" y="0"/>
                </a:lnTo>
                <a:lnTo>
                  <a:pt x="4833293" y="4833293"/>
                </a:lnTo>
                <a:lnTo>
                  <a:pt x="0" y="48332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789035" y="401076"/>
            <a:ext cx="9292505" cy="936346"/>
          </a:xfrm>
          <a:prstGeom prst="rect">
            <a:avLst/>
          </a:prstGeom>
        </p:spPr>
        <p:txBody>
          <a:bodyPr anchor="t" rtlCol="false" tIns="0" lIns="0" bIns="0" rIns="0">
            <a:spAutoFit/>
          </a:bodyPr>
          <a:lstStyle/>
          <a:p>
            <a:pPr algn="ctr">
              <a:lnSpc>
                <a:spcPts val="7713"/>
              </a:lnSpc>
            </a:pPr>
            <a:r>
              <a:rPr lang="en-US" sz="5509" b="true">
                <a:solidFill>
                  <a:srgbClr val="460008"/>
                </a:solidFill>
                <a:latin typeface="Fraunces Bold"/>
                <a:ea typeface="Fraunces Bold"/>
                <a:cs typeface="Fraunces Bold"/>
                <a:sym typeface="Fraunces Bold"/>
              </a:rPr>
              <a:t>I. TRI THỨC NGỮ VĂN</a:t>
            </a:r>
          </a:p>
        </p:txBody>
      </p:sp>
      <p:sp>
        <p:nvSpPr>
          <p:cNvPr name="TextBox 12" id="12"/>
          <p:cNvSpPr txBox="true"/>
          <p:nvPr/>
        </p:nvSpPr>
        <p:spPr>
          <a:xfrm rot="0">
            <a:off x="2043945" y="5986568"/>
            <a:ext cx="3483274" cy="1939925"/>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Có 1 bản nhạc và một chiếc hộp/thú bông/quả bóng.</a:t>
            </a:r>
          </a:p>
        </p:txBody>
      </p:sp>
      <p:sp>
        <p:nvSpPr>
          <p:cNvPr name="TextBox 13" id="13"/>
          <p:cNvSpPr txBox="true"/>
          <p:nvPr/>
        </p:nvSpPr>
        <p:spPr>
          <a:xfrm rot="0">
            <a:off x="4661838" y="2162815"/>
            <a:ext cx="5546898" cy="847573"/>
          </a:xfrm>
          <a:prstGeom prst="rect">
            <a:avLst/>
          </a:prstGeom>
        </p:spPr>
        <p:txBody>
          <a:bodyPr anchor="t" rtlCol="false" tIns="0" lIns="0" bIns="0" rIns="0">
            <a:spAutoFit/>
          </a:bodyPr>
          <a:lstStyle/>
          <a:p>
            <a:pPr algn="ctr">
              <a:lnSpc>
                <a:spcPts val="6830"/>
              </a:lnSpc>
            </a:pPr>
            <a:r>
              <a:rPr lang="en-US" sz="4878" b="true">
                <a:solidFill>
                  <a:srgbClr val="1F222B"/>
                </a:solidFill>
                <a:latin typeface="Roboto Condensed Bold"/>
                <a:ea typeface="Roboto Condensed Bold"/>
                <a:cs typeface="Roboto Condensed Bold"/>
                <a:sym typeface="Roboto Condensed Bold"/>
              </a:rPr>
              <a:t>Chuyền bóng</a:t>
            </a:r>
          </a:p>
        </p:txBody>
      </p:sp>
      <p:sp>
        <p:nvSpPr>
          <p:cNvPr name="Freeform 14" id="14"/>
          <p:cNvSpPr/>
          <p:nvPr/>
        </p:nvSpPr>
        <p:spPr>
          <a:xfrm flipH="false" flipV="false" rot="0">
            <a:off x="6493767" y="3667643"/>
            <a:ext cx="4833293" cy="4833293"/>
          </a:xfrm>
          <a:custGeom>
            <a:avLst/>
            <a:gdLst/>
            <a:ahLst/>
            <a:cxnLst/>
            <a:rect r="r" b="b" t="t" l="l"/>
            <a:pathLst>
              <a:path h="4833293" w="4833293">
                <a:moveTo>
                  <a:pt x="0" y="0"/>
                </a:moveTo>
                <a:lnTo>
                  <a:pt x="4833293" y="0"/>
                </a:lnTo>
                <a:lnTo>
                  <a:pt x="4833293" y="4833293"/>
                </a:lnTo>
                <a:lnTo>
                  <a:pt x="0" y="48332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7168776" y="4301784"/>
            <a:ext cx="3483274" cy="3797300"/>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 3s nhạc dừng 1 lần, HS chuyền bóng đến tay ai thì bạn đó nêu 1 đặc trưng của thể loại bi kịch.</a:t>
            </a:r>
          </a:p>
        </p:txBody>
      </p:sp>
      <p:sp>
        <p:nvSpPr>
          <p:cNvPr name="Freeform 16" id="16"/>
          <p:cNvSpPr/>
          <p:nvPr/>
        </p:nvSpPr>
        <p:spPr>
          <a:xfrm flipH="false" flipV="false" rot="0">
            <a:off x="11803310" y="4625609"/>
            <a:ext cx="4833293" cy="4833293"/>
          </a:xfrm>
          <a:custGeom>
            <a:avLst/>
            <a:gdLst/>
            <a:ahLst/>
            <a:cxnLst/>
            <a:rect r="r" b="b" t="t" l="l"/>
            <a:pathLst>
              <a:path h="4833293" w="4833293">
                <a:moveTo>
                  <a:pt x="0" y="0"/>
                </a:moveTo>
                <a:lnTo>
                  <a:pt x="4833293" y="0"/>
                </a:lnTo>
                <a:lnTo>
                  <a:pt x="4833293" y="4833293"/>
                </a:lnTo>
                <a:lnTo>
                  <a:pt x="0" y="48332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12478320" y="5367443"/>
            <a:ext cx="3483274" cy="3178175"/>
          </a:xfrm>
          <a:prstGeom prst="rect">
            <a:avLst/>
          </a:prstGeom>
        </p:spPr>
        <p:txBody>
          <a:bodyPr anchor="t" rtlCol="false" tIns="0" lIns="0" bIns="0" rIns="0">
            <a:spAutoFit/>
          </a:bodyPr>
          <a:lstStyle/>
          <a:p>
            <a:pPr algn="ctr">
              <a:lnSpc>
                <a:spcPts val="4900"/>
              </a:lnSpc>
            </a:pPr>
            <a:r>
              <a:rPr lang="en-US" sz="3500">
                <a:solidFill>
                  <a:srgbClr val="1F222B"/>
                </a:solidFill>
                <a:latin typeface="Roboto Condensed"/>
                <a:ea typeface="Roboto Condensed"/>
                <a:cs typeface="Roboto Condensed"/>
                <a:sym typeface="Roboto Condensed"/>
              </a:rPr>
              <a:t>HS trả lời đúng được + điểm tích cực. Trả lời sai sẽ thực hiện 1 yêu cầu vui của cả lớp.</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8442445"/>
            <a:ext cx="18288000" cy="1844555"/>
            <a:chOff x="0" y="0"/>
            <a:chExt cx="24384000" cy="2459407"/>
          </a:xfrm>
        </p:grpSpPr>
        <p:sp>
          <p:nvSpPr>
            <p:cNvPr name="Freeform 3" id="3"/>
            <p:cNvSpPr/>
            <p:nvPr/>
          </p:nvSpPr>
          <p:spPr>
            <a:xfrm flipH="false" flipV="false" rot="0">
              <a:off x="0" y="0"/>
              <a:ext cx="24384000" cy="2459355"/>
            </a:xfrm>
            <a:custGeom>
              <a:avLst/>
              <a:gdLst/>
              <a:ahLst/>
              <a:cxnLst/>
              <a:rect r="r" b="b" t="t" l="l"/>
              <a:pathLst>
                <a:path h="2459355" w="24384000">
                  <a:moveTo>
                    <a:pt x="0" y="0"/>
                  </a:moveTo>
                  <a:lnTo>
                    <a:pt x="24384000" y="0"/>
                  </a:lnTo>
                  <a:lnTo>
                    <a:pt x="24384000" y="2459355"/>
                  </a:lnTo>
                  <a:lnTo>
                    <a:pt x="0" y="2459355"/>
                  </a:lnTo>
                  <a:close/>
                </a:path>
              </a:pathLst>
            </a:custGeom>
            <a:solidFill>
              <a:srgbClr val="C8A888"/>
            </a:solidFill>
          </p:spPr>
        </p:sp>
      </p:grpSp>
      <p:sp>
        <p:nvSpPr>
          <p:cNvPr name="Freeform 4" id="4"/>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5" id="5"/>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6" id="6"/>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7" id="7"/>
          <p:cNvSpPr/>
          <p:nvPr/>
        </p:nvSpPr>
        <p:spPr>
          <a:xfrm flipH="false" flipV="false" rot="-1743551">
            <a:off x="186896" y="7298407"/>
            <a:ext cx="3653324" cy="2617108"/>
          </a:xfrm>
          <a:custGeom>
            <a:avLst/>
            <a:gdLst/>
            <a:ahLst/>
            <a:cxnLst/>
            <a:rect r="r" b="b" t="t" l="l"/>
            <a:pathLst>
              <a:path h="2617108" w="3653324">
                <a:moveTo>
                  <a:pt x="0" y="0"/>
                </a:moveTo>
                <a:lnTo>
                  <a:pt x="3653324" y="0"/>
                </a:lnTo>
                <a:lnTo>
                  <a:pt x="3653324" y="2617108"/>
                </a:lnTo>
                <a:lnTo>
                  <a:pt x="0" y="2617108"/>
                </a:lnTo>
                <a:lnTo>
                  <a:pt x="0" y="0"/>
                </a:lnTo>
                <a:close/>
              </a:path>
            </a:pathLst>
          </a:custGeom>
          <a:blipFill>
            <a:blip r:embed="rId4">
              <a:extLst>
                <a:ext uri="{96DAC541-7B7A-43D3-8B79-37D633B846F1}">
                  <asvg:svgBlip xmlns:asvg="http://schemas.microsoft.com/office/drawing/2016/SVG/main" r:embed="rId5"/>
                </a:ext>
              </a:extLst>
            </a:blip>
            <a:stretch>
              <a:fillRect l="-15" t="0" r="-15" b="0"/>
            </a:stretch>
          </a:blipFill>
        </p:spPr>
      </p:sp>
      <p:sp>
        <p:nvSpPr>
          <p:cNvPr name="Freeform 8" id="8"/>
          <p:cNvSpPr/>
          <p:nvPr/>
        </p:nvSpPr>
        <p:spPr>
          <a:xfrm flipH="false" flipV="false" rot="0">
            <a:off x="3060180" y="2271152"/>
            <a:ext cx="6083820" cy="4750557"/>
          </a:xfrm>
          <a:custGeom>
            <a:avLst/>
            <a:gdLst/>
            <a:ahLst/>
            <a:cxnLst/>
            <a:rect r="r" b="b" t="t" l="l"/>
            <a:pathLst>
              <a:path h="4750557" w="6083820">
                <a:moveTo>
                  <a:pt x="0" y="0"/>
                </a:moveTo>
                <a:lnTo>
                  <a:pt x="6083820" y="0"/>
                </a:lnTo>
                <a:lnTo>
                  <a:pt x="6083820" y="4750558"/>
                </a:lnTo>
                <a:lnTo>
                  <a:pt x="0" y="47505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2081163" y="2530061"/>
            <a:ext cx="5846027" cy="4232740"/>
          </a:xfrm>
          <a:custGeom>
            <a:avLst/>
            <a:gdLst/>
            <a:ahLst/>
            <a:cxnLst/>
            <a:rect r="r" b="b" t="t" l="l"/>
            <a:pathLst>
              <a:path h="4232740" w="5846027">
                <a:moveTo>
                  <a:pt x="0" y="0"/>
                </a:moveTo>
                <a:lnTo>
                  <a:pt x="5846027" y="0"/>
                </a:lnTo>
                <a:lnTo>
                  <a:pt x="5846027" y="4232740"/>
                </a:lnTo>
                <a:lnTo>
                  <a:pt x="0" y="42327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4651605" y="8737099"/>
            <a:ext cx="9292505" cy="936346"/>
          </a:xfrm>
          <a:prstGeom prst="rect">
            <a:avLst/>
          </a:prstGeom>
        </p:spPr>
        <p:txBody>
          <a:bodyPr anchor="t" rtlCol="false" tIns="0" lIns="0" bIns="0" rIns="0">
            <a:spAutoFit/>
          </a:bodyPr>
          <a:lstStyle/>
          <a:p>
            <a:pPr algn="ctr">
              <a:lnSpc>
                <a:spcPts val="7713"/>
              </a:lnSpc>
            </a:pPr>
            <a:r>
              <a:rPr lang="en-US" sz="5509" b="true">
                <a:solidFill>
                  <a:srgbClr val="460008"/>
                </a:solidFill>
                <a:latin typeface="Fraunces Bold"/>
                <a:ea typeface="Fraunces Bold"/>
                <a:cs typeface="Fraunces Bold"/>
                <a:sym typeface="Fraunces Bold"/>
              </a:rPr>
              <a:t>I. TRI THỨC NGỮ VĂN</a:t>
            </a:r>
          </a:p>
        </p:txBody>
      </p:sp>
      <p:sp>
        <p:nvSpPr>
          <p:cNvPr name="TextBox 11" id="11"/>
          <p:cNvSpPr txBox="true"/>
          <p:nvPr/>
        </p:nvSpPr>
        <p:spPr>
          <a:xfrm rot="0">
            <a:off x="206704" y="1213507"/>
            <a:ext cx="8273230" cy="873100"/>
          </a:xfrm>
          <a:prstGeom prst="rect">
            <a:avLst/>
          </a:prstGeom>
        </p:spPr>
        <p:txBody>
          <a:bodyPr anchor="t" rtlCol="false" tIns="0" lIns="0" bIns="0" rIns="0">
            <a:spAutoFit/>
          </a:bodyPr>
          <a:lstStyle/>
          <a:p>
            <a:pPr algn="ctr">
              <a:lnSpc>
                <a:spcPts val="6998"/>
              </a:lnSpc>
            </a:pPr>
            <a:r>
              <a:rPr lang="en-US" sz="4999" b="true">
                <a:solidFill>
                  <a:srgbClr val="F1EBE0"/>
                </a:solidFill>
                <a:latin typeface="Arimo Bold"/>
                <a:ea typeface="Arimo Bold"/>
                <a:cs typeface="Arimo Bold"/>
                <a:sym typeface="Arimo Bold"/>
              </a:rPr>
              <a:t>*KHÁI NIỆM BI KỊCH</a:t>
            </a:r>
          </a:p>
        </p:txBody>
      </p:sp>
      <p:sp>
        <p:nvSpPr>
          <p:cNvPr name="TextBox 12" id="12"/>
          <p:cNvSpPr txBox="true"/>
          <p:nvPr/>
        </p:nvSpPr>
        <p:spPr>
          <a:xfrm rot="0">
            <a:off x="3458737" y="3065187"/>
            <a:ext cx="5286706" cy="3092450"/>
          </a:xfrm>
          <a:prstGeom prst="rect">
            <a:avLst/>
          </a:prstGeom>
        </p:spPr>
        <p:txBody>
          <a:bodyPr anchor="t" rtlCol="false" tIns="0" lIns="0" bIns="0" rIns="0">
            <a:spAutoFit/>
          </a:bodyPr>
          <a:lstStyle/>
          <a:p>
            <a:pPr algn="just">
              <a:lnSpc>
                <a:spcPts val="4900"/>
              </a:lnSpc>
            </a:pPr>
            <a:r>
              <a:rPr lang="en-US" sz="3500">
                <a:solidFill>
                  <a:srgbClr val="000000"/>
                </a:solidFill>
                <a:latin typeface="Roboto Condensed"/>
                <a:ea typeface="Roboto Condensed"/>
                <a:cs typeface="Roboto Condensed"/>
                <a:sym typeface="Roboto Condensed"/>
              </a:rPr>
              <a:t>Bi kịch thuộc thể loại kịch, viết về những câu chuyện buồn bã, đau đớn với những tình huống căng thẳng và kết thúc bi thảm.</a:t>
            </a:r>
          </a:p>
        </p:txBody>
      </p:sp>
      <p:sp>
        <p:nvSpPr>
          <p:cNvPr name="TextBox 13" id="13"/>
          <p:cNvSpPr txBox="true"/>
          <p:nvPr/>
        </p:nvSpPr>
        <p:spPr>
          <a:xfrm rot="0">
            <a:off x="12385921" y="3585935"/>
            <a:ext cx="5236511" cy="2473325"/>
          </a:xfrm>
          <a:prstGeom prst="rect">
            <a:avLst/>
          </a:prstGeom>
        </p:spPr>
        <p:txBody>
          <a:bodyPr anchor="t" rtlCol="false" tIns="0" lIns="0" bIns="0" rIns="0">
            <a:spAutoFit/>
          </a:bodyPr>
          <a:lstStyle/>
          <a:p>
            <a:pPr algn="just">
              <a:lnSpc>
                <a:spcPts val="4900"/>
              </a:lnSpc>
            </a:pPr>
            <a:r>
              <a:rPr lang="en-US" sz="3500">
                <a:solidFill>
                  <a:srgbClr val="000000"/>
                </a:solidFill>
                <a:latin typeface="Roboto Condensed"/>
                <a:ea typeface="Roboto Condensed"/>
                <a:cs typeface="Roboto Condensed"/>
                <a:sym typeface="Roboto Condensed"/>
              </a:rPr>
              <a:t>Từ kết cục bi thương đó, bi kịch  đánh thức niềm thương cảm, xót xa trong tâm hồn người đọc.</a:t>
            </a:r>
          </a:p>
        </p:txBody>
      </p:sp>
      <p:sp>
        <p:nvSpPr>
          <p:cNvPr name="Freeform 14" id="14"/>
          <p:cNvSpPr/>
          <p:nvPr/>
        </p:nvSpPr>
        <p:spPr>
          <a:xfrm flipH="false" flipV="false" rot="0">
            <a:off x="9344187" y="2464957"/>
            <a:ext cx="2736976" cy="1371909"/>
          </a:xfrm>
          <a:custGeom>
            <a:avLst/>
            <a:gdLst/>
            <a:ahLst/>
            <a:cxnLst/>
            <a:rect r="r" b="b" t="t" l="l"/>
            <a:pathLst>
              <a:path h="1371909" w="2736976">
                <a:moveTo>
                  <a:pt x="0" y="0"/>
                </a:moveTo>
                <a:lnTo>
                  <a:pt x="2736976" y="0"/>
                </a:lnTo>
                <a:lnTo>
                  <a:pt x="2736976" y="1371909"/>
                </a:lnTo>
                <a:lnTo>
                  <a:pt x="0" y="1371909"/>
                </a:lnTo>
                <a:lnTo>
                  <a:pt x="0" y="0"/>
                </a:lnTo>
                <a:close/>
              </a:path>
            </a:pathLst>
          </a:custGeom>
          <a:blipFill>
            <a:blip r:embed="rId10">
              <a:extLst>
                <a:ext uri="{96DAC541-7B7A-43D3-8B79-37D633B846F1}">
                  <asvg:svgBlip xmlns:asvg="http://schemas.microsoft.com/office/drawing/2016/SVG/main" r:embed="rId11"/>
                </a:ext>
              </a:extLst>
            </a:blip>
            <a:stretch>
              <a:fillRect l="0" t="-221" r="0" b="-221"/>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8784585"/>
            <a:ext cx="18288000" cy="1502415"/>
            <a:chOff x="0" y="0"/>
            <a:chExt cx="24384000" cy="2003220"/>
          </a:xfrm>
        </p:grpSpPr>
        <p:sp>
          <p:nvSpPr>
            <p:cNvPr name="Freeform 3" id="3"/>
            <p:cNvSpPr/>
            <p:nvPr/>
          </p:nvSpPr>
          <p:spPr>
            <a:xfrm flipH="false" flipV="false" rot="0">
              <a:off x="0" y="0"/>
              <a:ext cx="24384000" cy="2003171"/>
            </a:xfrm>
            <a:custGeom>
              <a:avLst/>
              <a:gdLst/>
              <a:ahLst/>
              <a:cxnLst/>
              <a:rect r="r" b="b" t="t" l="l"/>
              <a:pathLst>
                <a:path h="2003171" w="24384000">
                  <a:moveTo>
                    <a:pt x="0" y="0"/>
                  </a:moveTo>
                  <a:lnTo>
                    <a:pt x="24384000" y="0"/>
                  </a:lnTo>
                  <a:lnTo>
                    <a:pt x="24384000" y="2003171"/>
                  </a:lnTo>
                  <a:lnTo>
                    <a:pt x="0" y="2003171"/>
                  </a:lnTo>
                  <a:close/>
                </a:path>
              </a:pathLst>
            </a:custGeom>
            <a:solidFill>
              <a:srgbClr val="C8A888"/>
            </a:solidFill>
          </p:spPr>
        </p:sp>
      </p:grpSp>
      <p:sp>
        <p:nvSpPr>
          <p:cNvPr name="Freeform 4" id="4"/>
          <p:cNvSpPr/>
          <p:nvPr/>
        </p:nvSpPr>
        <p:spPr>
          <a:xfrm flipH="false" flipV="false" rot="0">
            <a:off x="12866698"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5" id="5"/>
          <p:cNvSpPr/>
          <p:nvPr/>
        </p:nvSpPr>
        <p:spPr>
          <a:xfrm flipH="false" flipV="false" rot="0">
            <a:off x="5491106" y="-163184"/>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sp>
        <p:nvSpPr>
          <p:cNvPr name="Freeform 6" id="6"/>
          <p:cNvSpPr/>
          <p:nvPr/>
        </p:nvSpPr>
        <p:spPr>
          <a:xfrm flipH="false" flipV="false" rot="0">
            <a:off x="-1814682" y="-259775"/>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l="0" t="-138" r="0" b="-138"/>
            </a:stretch>
          </a:blipFill>
        </p:spPr>
      </p:sp>
      <p:graphicFrame>
        <p:nvGraphicFramePr>
          <p:cNvPr name="Table 7" id="7"/>
          <p:cNvGraphicFramePr>
            <a:graphicFrameLocks noGrp="true"/>
          </p:cNvGraphicFramePr>
          <p:nvPr/>
        </p:nvGraphicFramePr>
        <p:xfrm>
          <a:off x="558140" y="547729"/>
          <a:ext cx="17261153" cy="7423435"/>
        </p:xfrm>
        <a:graphic>
          <a:graphicData uri="http://schemas.openxmlformats.org/drawingml/2006/table">
            <a:tbl>
              <a:tblPr/>
              <a:tblGrid>
                <a:gridCol w="1933524"/>
                <a:gridCol w="807251"/>
                <a:gridCol w="14520377"/>
              </a:tblGrid>
              <a:tr h="1869298">
                <a:tc>
                  <a:txBody>
                    <a:bodyPr anchor="t" rtlCol="false"/>
                    <a:lstStyle/>
                    <a:p>
                      <a:pPr algn="ctr">
                        <a:lnSpc>
                          <a:spcPts val="4200"/>
                        </a:lnSpc>
                        <a:defRPr/>
                      </a:pPr>
                      <a:r>
                        <a:rPr lang="en-US" sz="2999" b="true">
                          <a:solidFill>
                            <a:srgbClr val="000000"/>
                          </a:solidFill>
                          <a:latin typeface="Roboto Condensed Bold"/>
                          <a:ea typeface="Roboto Condensed Bold"/>
                          <a:cs typeface="Roboto Condensed Bold"/>
                          <a:sym typeface="Roboto Condensed Bold"/>
                        </a:rPr>
                        <a:t>Lời thoại</a:t>
                      </a: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rowSpan="4">
                  <a:txBody>
                    <a:bodyPr anchor="t" rtlCol="false"/>
                    <a:lstStyle/>
                    <a:p>
                      <a:pPr algn="l">
                        <a:lnSpc>
                          <a:spcPts val="4199"/>
                        </a:lnSpc>
                        <a:defRPr/>
                      </a:pP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a:txBody>
                    <a:bodyPr anchor="t" rtlCol="false"/>
                    <a:lstStyle/>
                    <a:p>
                      <a:pPr algn="just">
                        <a:lnSpc>
                          <a:spcPts val="4199"/>
                        </a:lnSpc>
                        <a:defRPr/>
                      </a:pPr>
                      <a:r>
                        <a:rPr lang="en-US" sz="2999">
                          <a:solidFill>
                            <a:srgbClr val="000000"/>
                          </a:solidFill>
                          <a:latin typeface="Roboto Condensed"/>
                          <a:ea typeface="Roboto Condensed"/>
                          <a:cs typeface="Roboto Condensed"/>
                          <a:sym typeface="Roboto Condensed"/>
                        </a:rPr>
                        <a:t>+ Xu</a:t>
                      </a:r>
                      <a:r>
                        <a:rPr lang="en-US" sz="2999">
                          <a:solidFill>
                            <a:srgbClr val="000000"/>
                          </a:solidFill>
                          <a:latin typeface="Roboto Condensed"/>
                          <a:ea typeface="Roboto Condensed"/>
                          <a:cs typeface="Roboto Condensed"/>
                          <a:sym typeface="Roboto Condensed"/>
                        </a:rPr>
                        <a:t>ng đột giữa những khát vọng đẹp đẽ của nhân vật với hoàn cảnh thực tế.</a:t>
                      </a:r>
                      <a:endParaRPr lang="en-US" sz="1100"/>
                    </a:p>
                    <a:p>
                      <a:pPr algn="just">
                        <a:lnSpc>
                          <a:spcPts val="4199"/>
                        </a:lnSpc>
                      </a:pPr>
                      <a:r>
                        <a:rPr lang="en-US" sz="2999">
                          <a:solidFill>
                            <a:srgbClr val="000000"/>
                          </a:solidFill>
                          <a:latin typeface="Roboto Condensed"/>
                          <a:ea typeface="Roboto Condensed"/>
                          <a:cs typeface="Roboto Condensed"/>
                          <a:sym typeface="Roboto Condensed"/>
                        </a:rPr>
                        <a:t>+ Xung đột nằm trong chính nhân vật: Đó là cuộc đấu tranh giằng xé giữa vẻ đẹp khát vọng, những giá trị tích cực của nhân vật với phần bóng tối trong nội tâm nhân vật.</a:t>
                      </a:r>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r>
              <a:tr h="1888373">
                <a:tc>
                  <a:txBody>
                    <a:bodyPr anchor="t" rtlCol="false"/>
                    <a:lstStyle/>
                    <a:p>
                      <a:pPr algn="ctr">
                        <a:lnSpc>
                          <a:spcPts val="4200"/>
                        </a:lnSpc>
                        <a:defRPr/>
                      </a:pPr>
                      <a:r>
                        <a:rPr lang="en-US" sz="2999" b="true">
                          <a:solidFill>
                            <a:srgbClr val="000000"/>
                          </a:solidFill>
                          <a:latin typeface="Roboto Condensed Bold"/>
                          <a:ea typeface="Roboto Condensed Bold"/>
                          <a:cs typeface="Roboto Condensed Bold"/>
                          <a:sym typeface="Roboto Condensed Bold"/>
                        </a:rPr>
                        <a:t>Nhân vật </a:t>
                      </a: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vMerge="true">
                  <a:txBody>
                    <a:bodyPr anchor="t" rtlCol="false"/>
                    <a:lstStyle/>
                    <a:p>
                      <a:pPr algn="l">
                        <a:lnSpc>
                          <a:spcPts val="4199"/>
                        </a:lnSpc>
                        <a:defRPr/>
                      </a:pP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a:txBody>
                    <a:bodyPr anchor="t" rtlCol="false"/>
                    <a:lstStyle/>
                    <a:p>
                      <a:pPr algn="just">
                        <a:lnSpc>
                          <a:spcPts val="4199"/>
                        </a:lnSpc>
                        <a:defRPr/>
                      </a:pPr>
                      <a:r>
                        <a:rPr lang="en-US" sz="2999">
                          <a:solidFill>
                            <a:srgbClr val="000000"/>
                          </a:solidFill>
                          <a:latin typeface="Roboto Condensed"/>
                          <a:ea typeface="Roboto Condensed"/>
                          <a:cs typeface="Roboto Condensed"/>
                          <a:sym typeface="Roboto Condensed"/>
                        </a:rPr>
                        <a:t>+ Thường mượn từ các truyện huyền thoại hoặc lịch sử.</a:t>
                      </a:r>
                      <a:endParaRPr lang="en-US" sz="1100"/>
                    </a:p>
                    <a:p>
                      <a:pPr algn="just">
                        <a:lnSpc>
                          <a:spcPts val="4200"/>
                        </a:lnSpc>
                      </a:pPr>
                      <a:r>
                        <a:rPr lang="en-US" sz="2999">
                          <a:solidFill>
                            <a:srgbClr val="000000"/>
                          </a:solidFill>
                          <a:latin typeface="Roboto Condensed"/>
                          <a:ea typeface="Roboto Condensed"/>
                          <a:cs typeface="Roboto Condensed"/>
                          <a:sym typeface="Roboto Condensed"/>
                        </a:rPr>
                        <a:t>+ Sự kiện, biến cố thường diễn ra gay cấn, bất ngờ, xoay quanh những mâu thuẫn không thể giải quyết dẫn đến xung đột và kết cục bi thảm (tai họa hay cái chết).</a:t>
                      </a:r>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r>
              <a:tr h="2481991">
                <a:tc>
                  <a:txBody>
                    <a:bodyPr anchor="t" rtlCol="false"/>
                    <a:lstStyle/>
                    <a:p>
                      <a:pPr algn="ctr">
                        <a:lnSpc>
                          <a:spcPts val="4200"/>
                        </a:lnSpc>
                        <a:defRPr/>
                      </a:pPr>
                      <a:r>
                        <a:rPr lang="en-US" sz="2999" b="true">
                          <a:solidFill>
                            <a:srgbClr val="000000"/>
                          </a:solidFill>
                          <a:latin typeface="Roboto Condensed Bold"/>
                          <a:ea typeface="Roboto Condensed Bold"/>
                          <a:cs typeface="Roboto Condensed Bold"/>
                          <a:sym typeface="Roboto Condensed Bold"/>
                        </a:rPr>
                        <a:t>Cốt truyện</a:t>
                      </a: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vMerge="true">
                  <a:txBody>
                    <a:bodyPr anchor="t" rtlCol="false"/>
                    <a:lstStyle/>
                    <a:p>
                      <a:pPr algn="l">
                        <a:lnSpc>
                          <a:spcPts val="4199"/>
                        </a:lnSpc>
                        <a:defRPr/>
                      </a:pP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a:txBody>
                    <a:bodyPr anchor="t" rtlCol="false"/>
                    <a:lstStyle/>
                    <a:p>
                      <a:pPr algn="just">
                        <a:lnSpc>
                          <a:spcPts val="4200"/>
                        </a:lnSpc>
                        <a:defRPr/>
                      </a:pPr>
                      <a:r>
                        <a:rPr lang="en-US" sz="2999">
                          <a:solidFill>
                            <a:srgbClr val="000000"/>
                          </a:solidFill>
                          <a:latin typeface="Roboto Condensed"/>
                          <a:ea typeface="Roboto Condensed"/>
                          <a:cs typeface="Roboto Condensed"/>
                          <a:sym typeface="Roboto Condensed"/>
                        </a:rPr>
                        <a:t>là nhân vật anh hùng hoặc xuất thân từ cung đình (vua chúa, hoàng tử,công nương, tướng lĩnh,…), người có những phẩm chất năng lực vượt trội, có khát vọng lớn,… nhưng phải đối đầu với thực tế không thể hóa giải hoặc sai lầm của chính bản thân nên dẫn đến kết cục thất bại hay cái chết bi thảm.</a:t>
                      </a: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r>
              <a:tr h="1183772">
                <a:tc>
                  <a:txBody>
                    <a:bodyPr anchor="t" rtlCol="false"/>
                    <a:lstStyle/>
                    <a:p>
                      <a:pPr algn="ctr">
                        <a:lnSpc>
                          <a:spcPts val="4200"/>
                        </a:lnSpc>
                        <a:defRPr/>
                      </a:pPr>
                      <a:r>
                        <a:rPr lang="en-US" sz="2999" b="true">
                          <a:solidFill>
                            <a:srgbClr val="000000"/>
                          </a:solidFill>
                          <a:latin typeface="Roboto Condensed Bold"/>
                          <a:ea typeface="Roboto Condensed Bold"/>
                          <a:cs typeface="Roboto Condensed Bold"/>
                          <a:sym typeface="Roboto Condensed Bold"/>
                        </a:rPr>
                        <a:t>Xung đột</a:t>
                      </a: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vMerge="true">
                  <a:txBody>
                    <a:bodyPr anchor="t" rtlCol="false"/>
                    <a:lstStyle/>
                    <a:p>
                      <a:pPr algn="l">
                        <a:lnSpc>
                          <a:spcPts val="4199"/>
                        </a:lnSpc>
                        <a:defRPr/>
                      </a:pP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c>
                  <a:txBody>
                    <a:bodyPr anchor="t" rtlCol="false"/>
                    <a:lstStyle/>
                    <a:p>
                      <a:pPr algn="just">
                        <a:lnSpc>
                          <a:spcPts val="4200"/>
                        </a:lnSpc>
                        <a:defRPr/>
                      </a:pPr>
                      <a:r>
                        <a:rPr lang="en-US" sz="2999">
                          <a:solidFill>
                            <a:srgbClr val="000000"/>
                          </a:solidFill>
                          <a:latin typeface="Roboto Condensed"/>
                          <a:ea typeface="Roboto Condensed"/>
                          <a:cs typeface="Roboto Condensed"/>
                          <a:sym typeface="Roboto Condensed"/>
                        </a:rPr>
                        <a:t>là lời của các nhân vật thể hiện suy nghĩ, tình cảm của nhân vật.</a:t>
                      </a:r>
                      <a:endParaRPr lang="en-US" sz="1100"/>
                    </a:p>
                  </a:txBody>
                  <a:tcPr marL="114300" marR="114300" marT="114300" marB="114300" anchor="ctr">
                    <a:lnL cmpd="sng" algn="ctr" cap="flat" w="9525">
                      <a:solidFill>
                        <a:srgbClr val="EB9FA5"/>
                      </a:solidFill>
                      <a:prstDash val="solid"/>
                      <a:round/>
                      <a:headEnd type="none" w="med" len="med"/>
                      <a:tailEnd type="none" w="med" len="med"/>
                    </a:lnL>
                    <a:lnR cmpd="sng" algn="ctr" cap="flat" w="9525">
                      <a:solidFill>
                        <a:srgbClr val="EB9FA5"/>
                      </a:solidFill>
                      <a:prstDash val="solid"/>
                      <a:round/>
                      <a:headEnd type="none" w="med" len="med"/>
                      <a:tailEnd type="none" w="med" len="med"/>
                    </a:lnR>
                    <a:lnT cmpd="sng" algn="ctr" cap="flat" w="9525">
                      <a:solidFill>
                        <a:srgbClr val="EB9FA5"/>
                      </a:solidFill>
                      <a:prstDash val="solid"/>
                      <a:round/>
                      <a:headEnd type="none" w="med" len="med"/>
                      <a:tailEnd type="none" w="med" len="med"/>
                    </a:lnT>
                    <a:lnB cmpd="sng" algn="ctr" cap="flat" w="9525">
                      <a:solidFill>
                        <a:srgbClr val="EB9FA5"/>
                      </a:solidFill>
                      <a:prstDash val="solid"/>
                      <a:round/>
                      <a:headEnd type="none" w="med" len="med"/>
                      <a:tailEnd type="none" w="med" len="med"/>
                    </a:lnB>
                    <a:solidFill>
                      <a:srgbClr val="FEFFFE"/>
                    </a:solidFill>
                  </a:tcPr>
                </a:tc>
              </a:tr>
            </a:tbl>
          </a:graphicData>
        </a:graphic>
      </p:graphicFrame>
      <p:sp>
        <p:nvSpPr>
          <p:cNvPr name="Freeform 8" id="8"/>
          <p:cNvSpPr/>
          <p:nvPr/>
        </p:nvSpPr>
        <p:spPr>
          <a:xfrm flipH="false" flipV="false" rot="-1743551">
            <a:off x="15295386" y="8233815"/>
            <a:ext cx="2448411" cy="1753952"/>
          </a:xfrm>
          <a:custGeom>
            <a:avLst/>
            <a:gdLst/>
            <a:ahLst/>
            <a:cxnLst/>
            <a:rect r="r" b="b" t="t" l="l"/>
            <a:pathLst>
              <a:path h="1753952" w="2448411">
                <a:moveTo>
                  <a:pt x="0" y="0"/>
                </a:moveTo>
                <a:lnTo>
                  <a:pt x="2448411" y="0"/>
                </a:lnTo>
                <a:lnTo>
                  <a:pt x="2448411" y="1753952"/>
                </a:lnTo>
                <a:lnTo>
                  <a:pt x="0" y="1753952"/>
                </a:lnTo>
                <a:lnTo>
                  <a:pt x="0" y="0"/>
                </a:lnTo>
                <a:close/>
              </a:path>
            </a:pathLst>
          </a:custGeom>
          <a:blipFill>
            <a:blip r:embed="rId4">
              <a:extLst>
                <a:ext uri="{96DAC541-7B7A-43D3-8B79-37D633B846F1}">
                  <asvg:svgBlip xmlns:asvg="http://schemas.microsoft.com/office/drawing/2016/SVG/main" r:embed="rId5"/>
                </a:ext>
              </a:extLst>
            </a:blip>
            <a:stretch>
              <a:fillRect l="0" t="-48" r="0" b="-48"/>
            </a:stretch>
          </a:blipFill>
        </p:spPr>
      </p:sp>
      <p:sp>
        <p:nvSpPr>
          <p:cNvPr name="TextBox 9" id="9"/>
          <p:cNvSpPr txBox="true"/>
          <p:nvPr/>
        </p:nvSpPr>
        <p:spPr>
          <a:xfrm rot="0">
            <a:off x="2872479" y="8860543"/>
            <a:ext cx="11071631" cy="936346"/>
          </a:xfrm>
          <a:prstGeom prst="rect">
            <a:avLst/>
          </a:prstGeom>
        </p:spPr>
        <p:txBody>
          <a:bodyPr anchor="t" rtlCol="false" tIns="0" lIns="0" bIns="0" rIns="0">
            <a:spAutoFit/>
          </a:bodyPr>
          <a:lstStyle/>
          <a:p>
            <a:pPr algn="ctr">
              <a:lnSpc>
                <a:spcPts val="7713"/>
              </a:lnSpc>
            </a:pPr>
            <a:r>
              <a:rPr lang="en-US" sz="5509">
                <a:solidFill>
                  <a:srgbClr val="460008"/>
                </a:solidFill>
                <a:latin typeface="Fraunces"/>
                <a:ea typeface="Fraunces"/>
                <a:cs typeface="Fraunces"/>
                <a:sym typeface="Fraunces"/>
              </a:rPr>
              <a:t>*ĐẶC ĐIỂM CỦA BI KỊCH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DAGa9lhCUT8</dc:identifier>
  <dcterms:modified xsi:type="dcterms:W3CDTF">2011-08-01T06:04:30Z</dcterms:modified>
  <cp:revision>1</cp:revision>
  <dc:title>9CD_B9_Song hay khong song</dc:title>
</cp:coreProperties>
</file>