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9Slide05 Aphrodite Pro" panose="02000000000000000000" pitchFamily="2" charset="0"/>
      <p:regular r:id="rId41"/>
    </p:embeddedFont>
    <p:embeddedFont>
      <p:font typeface="#9Slide05 VL Fadilla" pitchFamily="2" charset="0"/>
      <p:regular r:id="rId42"/>
    </p:embeddedFont>
    <p:embeddedFont>
      <p:font typeface="#9Slide07 Crocante" panose="02000000000000000000" pitchFamily="2" charset="0"/>
      <p:regular r:id="rId43"/>
    </p:embeddedFont>
    <p:embeddedFont>
      <p:font typeface="#9Slide07 SVNUT Triumph Press" panose="00000500000000000000" pitchFamily="2" charset="0"/>
      <p:regular r:id="rId44"/>
      <p:boldItalic r:id="rId45"/>
    </p:embeddedFont>
    <p:embeddedFont>
      <p:font typeface="Arimo Bold" panose="020B0604020202020204" charset="0"/>
      <p:regular r:id="rId46"/>
    </p:embeddedFont>
    <p:embeddedFont>
      <p:font typeface="Fraunces" panose="020B0604020202020204" charset="0"/>
      <p:regular r:id="rId47"/>
    </p:embeddedFont>
    <p:embeddedFont>
      <p:font typeface="Fraunces Bold" panose="020B0604020202020204" charset="0"/>
      <p:regular r:id="rId48"/>
    </p:embeddedFont>
    <p:embeddedFont>
      <p:font typeface="Roboto Condensed" panose="02000000000000000000" pitchFamily="2" charset="0"/>
      <p:regular r:id="rId49"/>
      <p:bold r:id="rId50"/>
    </p:embeddedFont>
    <p:embeddedFont>
      <p:font typeface="Roboto Condensed Bold" panose="02000000000000000000" charset="0"/>
      <p:regular r:id="rId51"/>
    </p:embeddedFont>
    <p:embeddedFont>
      <p:font typeface="Roboto Condensed Bold Italics" panose="020B0604020202020204" charset="0"/>
      <p:regular r:id="rId52"/>
    </p:embeddedFont>
    <p:embeddedFont>
      <p:font typeface="Roboto Condensed Italics"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9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3.xml"/><Relationship Id="rId5" Type="http://schemas.openxmlformats.org/officeDocument/2006/relationships/image" Target="../media/image3.png"/><Relationship Id="rId15" Type="http://schemas.openxmlformats.org/officeDocument/2006/relationships/image" Target="../media/image11.sv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13.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14.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36.xml"/><Relationship Id="rId2" Type="http://schemas.openxmlformats.org/officeDocument/2006/relationships/notesSlide" Target="../notesSlides/notesSlide15.xml"/><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7.svg"/><Relationship Id="rId5" Type="http://schemas.openxmlformats.org/officeDocument/2006/relationships/image" Target="../media/image45.png"/><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slide" Target="slide4.xml"/><Relationship Id="rId1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36.xml"/><Relationship Id="rId2" Type="http://schemas.openxmlformats.org/officeDocument/2006/relationships/notesSlide" Target="../notesSlides/notesSlide16.xml"/><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7.svg"/><Relationship Id="rId5" Type="http://schemas.openxmlformats.org/officeDocument/2006/relationships/image" Target="../media/image45.png"/><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slide" Target="slide4.xml"/><Relationship Id="rId14"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36.xml"/><Relationship Id="rId2" Type="http://schemas.openxmlformats.org/officeDocument/2006/relationships/notesSlide" Target="../notesSlides/notesSlide17.xml"/><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7.svg"/><Relationship Id="rId5" Type="http://schemas.openxmlformats.org/officeDocument/2006/relationships/image" Target="../media/image45.png"/><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slide" Target="slide4.xml"/><Relationship Id="rId1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slide" Target="slide4.xml"/><Relationship Id="rId12" Type="http://schemas.openxmlformats.org/officeDocument/2006/relationships/image" Target="../media/image9.svg"/><Relationship Id="rId2" Type="http://schemas.openxmlformats.org/officeDocument/2006/relationships/notesSlide" Target="../notesSlides/notesSlide18.xml"/><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45.png"/><Relationship Id="rId15" Type="http://schemas.openxmlformats.org/officeDocument/2006/relationships/image" Target="../media/image47.png"/><Relationship Id="rId10" Type="http://schemas.openxmlformats.org/officeDocument/2006/relationships/slide" Target="slide36.xml"/><Relationship Id="rId4" Type="http://schemas.openxmlformats.org/officeDocument/2006/relationships/image" Target="../media/image44.png"/><Relationship Id="rId9" Type="http://schemas.openxmlformats.org/officeDocument/2006/relationships/image" Target="../media/image7.svg"/><Relationship Id="rId1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slide" Target="slide36.xml"/><Relationship Id="rId5" Type="http://schemas.openxmlformats.org/officeDocument/2006/relationships/image" Target="../media/image45.png"/><Relationship Id="rId15" Type="http://schemas.openxmlformats.org/officeDocument/2006/relationships/image" Target="../media/image11.svg"/><Relationship Id="rId10" Type="http://schemas.openxmlformats.org/officeDocument/2006/relationships/image" Target="../media/image7.svg"/><Relationship Id="rId4" Type="http://schemas.openxmlformats.org/officeDocument/2006/relationships/image" Target="../media/image44.png"/><Relationship Id="rId9" Type="http://schemas.openxmlformats.org/officeDocument/2006/relationships/image" Target="../media/image6.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9.svg"/><Relationship Id="rId5" Type="http://schemas.openxmlformats.org/officeDocument/2006/relationships/image" Target="../media/image45.png"/><Relationship Id="rId1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slide" Target="slide36.xml"/><Relationship Id="rId1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slide" Target="slide4.xml"/><Relationship Id="rId18" Type="http://schemas.openxmlformats.org/officeDocument/2006/relationships/image" Target="../media/image10.png"/><Relationship Id="rId3"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51.png"/><Relationship Id="rId17" Type="http://schemas.openxmlformats.org/officeDocument/2006/relationships/image" Target="../media/image9.svg"/><Relationship Id="rId2" Type="http://schemas.openxmlformats.org/officeDocument/2006/relationships/notesSlide" Target="../notesSlides/notesSlide21.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1.png"/><Relationship Id="rId5" Type="http://schemas.openxmlformats.org/officeDocument/2006/relationships/image" Target="../media/image22.png"/><Relationship Id="rId15" Type="http://schemas.openxmlformats.org/officeDocument/2006/relationships/image" Target="../media/image7.svg"/><Relationship Id="rId10" Type="http://schemas.openxmlformats.org/officeDocument/2006/relationships/image" Target="../media/image45.png"/><Relationship Id="rId19" Type="http://schemas.openxmlformats.org/officeDocument/2006/relationships/image" Target="../media/image11.svg"/><Relationship Id="rId4" Type="http://schemas.openxmlformats.org/officeDocument/2006/relationships/image" Target="../media/image49.png"/><Relationship Id="rId9" Type="http://schemas.openxmlformats.org/officeDocument/2006/relationships/image" Target="../media/image5.png"/><Relationship Id="rId1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1.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slide" Target="slide4.xml"/><Relationship Id="rId1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44.png"/><Relationship Id="rId9" Type="http://schemas.openxmlformats.org/officeDocument/2006/relationships/image" Target="../media/image8.png"/><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slide" Target="slide4.xml"/><Relationship Id="rId18" Type="http://schemas.openxmlformats.org/officeDocument/2006/relationships/image" Target="../media/image10.png"/><Relationship Id="rId3"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51.png"/><Relationship Id="rId17" Type="http://schemas.openxmlformats.org/officeDocument/2006/relationships/image" Target="../media/image9.svg"/><Relationship Id="rId2" Type="http://schemas.openxmlformats.org/officeDocument/2006/relationships/notesSlide" Target="../notesSlides/notesSlide23.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1.png"/><Relationship Id="rId5" Type="http://schemas.openxmlformats.org/officeDocument/2006/relationships/image" Target="../media/image22.png"/><Relationship Id="rId15" Type="http://schemas.openxmlformats.org/officeDocument/2006/relationships/image" Target="../media/image7.svg"/><Relationship Id="rId10" Type="http://schemas.openxmlformats.org/officeDocument/2006/relationships/image" Target="../media/image45.png"/><Relationship Id="rId19" Type="http://schemas.openxmlformats.org/officeDocument/2006/relationships/image" Target="../media/image11.svg"/><Relationship Id="rId4" Type="http://schemas.openxmlformats.org/officeDocument/2006/relationships/image" Target="../media/image49.png"/><Relationship Id="rId9" Type="http://schemas.openxmlformats.org/officeDocument/2006/relationships/image" Target="../media/image5.png"/><Relationship Id="rId1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slide" Target="slide4.xml"/><Relationship Id="rId18" Type="http://schemas.openxmlformats.org/officeDocument/2006/relationships/image" Target="../media/image10.png"/><Relationship Id="rId3"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51.png"/><Relationship Id="rId17" Type="http://schemas.openxmlformats.org/officeDocument/2006/relationships/image" Target="../media/image9.svg"/><Relationship Id="rId2" Type="http://schemas.openxmlformats.org/officeDocument/2006/relationships/notesSlide" Target="../notesSlides/notesSlide24.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1.png"/><Relationship Id="rId5" Type="http://schemas.openxmlformats.org/officeDocument/2006/relationships/image" Target="../media/image22.png"/><Relationship Id="rId15" Type="http://schemas.openxmlformats.org/officeDocument/2006/relationships/image" Target="../media/image7.svg"/><Relationship Id="rId10" Type="http://schemas.openxmlformats.org/officeDocument/2006/relationships/image" Target="../media/image45.png"/><Relationship Id="rId19" Type="http://schemas.openxmlformats.org/officeDocument/2006/relationships/image" Target="../media/image11.svg"/><Relationship Id="rId4" Type="http://schemas.openxmlformats.org/officeDocument/2006/relationships/image" Target="../media/image49.png"/><Relationship Id="rId9" Type="http://schemas.openxmlformats.org/officeDocument/2006/relationships/image" Target="../media/image5.png"/><Relationship Id="rId1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slide" Target="slide4.xml"/><Relationship Id="rId18" Type="http://schemas.openxmlformats.org/officeDocument/2006/relationships/image" Target="../media/image10.png"/><Relationship Id="rId3"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51.png"/><Relationship Id="rId17" Type="http://schemas.openxmlformats.org/officeDocument/2006/relationships/image" Target="../media/image9.svg"/><Relationship Id="rId2" Type="http://schemas.openxmlformats.org/officeDocument/2006/relationships/notesSlide" Target="../notesSlides/notesSlide25.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1.png"/><Relationship Id="rId5" Type="http://schemas.openxmlformats.org/officeDocument/2006/relationships/image" Target="../media/image22.png"/><Relationship Id="rId15" Type="http://schemas.openxmlformats.org/officeDocument/2006/relationships/image" Target="../media/image7.svg"/><Relationship Id="rId10" Type="http://schemas.openxmlformats.org/officeDocument/2006/relationships/image" Target="../media/image45.png"/><Relationship Id="rId19" Type="http://schemas.openxmlformats.org/officeDocument/2006/relationships/image" Target="../media/image11.svg"/><Relationship Id="rId4" Type="http://schemas.openxmlformats.org/officeDocument/2006/relationships/image" Target="../media/image49.png"/><Relationship Id="rId9" Type="http://schemas.openxmlformats.org/officeDocument/2006/relationships/image" Target="../media/image5.png"/><Relationship Id="rId1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7.sv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slide" Target="slide4.xml"/><Relationship Id="rId18" Type="http://schemas.openxmlformats.org/officeDocument/2006/relationships/image" Target="../media/image10.png"/><Relationship Id="rId3" Type="http://schemas.openxmlformats.org/officeDocument/2006/relationships/image" Target="../media/image44.png"/><Relationship Id="rId7" Type="http://schemas.openxmlformats.org/officeDocument/2006/relationships/image" Target="../media/image27.png"/><Relationship Id="rId12" Type="http://schemas.openxmlformats.org/officeDocument/2006/relationships/image" Target="../media/image51.png"/><Relationship Id="rId17" Type="http://schemas.openxmlformats.org/officeDocument/2006/relationships/image" Target="../media/image9.svg"/><Relationship Id="rId2" Type="http://schemas.openxmlformats.org/officeDocument/2006/relationships/notesSlide" Target="../notesSlides/notesSlide27.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1.png"/><Relationship Id="rId5" Type="http://schemas.openxmlformats.org/officeDocument/2006/relationships/image" Target="../media/image22.png"/><Relationship Id="rId15" Type="http://schemas.openxmlformats.org/officeDocument/2006/relationships/image" Target="../media/image7.svg"/><Relationship Id="rId10" Type="http://schemas.openxmlformats.org/officeDocument/2006/relationships/image" Target="../media/image45.png"/><Relationship Id="rId19" Type="http://schemas.openxmlformats.org/officeDocument/2006/relationships/image" Target="../media/image11.svg"/><Relationship Id="rId4" Type="http://schemas.openxmlformats.org/officeDocument/2006/relationships/image" Target="../media/image49.png"/><Relationship Id="rId9" Type="http://schemas.openxmlformats.org/officeDocument/2006/relationships/image" Target="../media/image5.png"/><Relationship Id="rId1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9.svg"/><Relationship Id="rId5" Type="http://schemas.openxmlformats.org/officeDocument/2006/relationships/image" Target="../media/image45.png"/><Relationship Id="rId1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slide" Target="slide36.xml"/><Relationship Id="rId1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9.svg"/><Relationship Id="rId5" Type="http://schemas.openxmlformats.org/officeDocument/2006/relationships/image" Target="../media/image45.png"/><Relationship Id="rId1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slide" Target="slide36.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1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sv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 Type="http://schemas.openxmlformats.org/officeDocument/2006/relationships/notesSlide" Target="../notesSlides/notesSlide30.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53.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52.pn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11.sv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slide" Target="slide35.xml"/><Relationship Id="rId2" Type="http://schemas.openxmlformats.org/officeDocument/2006/relationships/notesSlide" Target="../notesSlides/notesSlide31.xml"/><Relationship Id="rId16" Type="http://schemas.openxmlformats.org/officeDocument/2006/relationships/image" Target="../media/image7.sv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6.png"/><Relationship Id="rId23" Type="http://schemas.openxmlformats.org/officeDocument/2006/relationships/image" Target="../media/image55.svg"/><Relationship Id="rId10" Type="http://schemas.openxmlformats.org/officeDocument/2006/relationships/image" Target="../media/image29.png"/><Relationship Id="rId19" Type="http://schemas.openxmlformats.org/officeDocument/2006/relationships/image" Target="../media/image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slide" Target="slide4.xml"/><Relationship Id="rId22"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11.sv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slide" Target="slide35.xml"/><Relationship Id="rId2" Type="http://schemas.openxmlformats.org/officeDocument/2006/relationships/notesSlide" Target="../notesSlides/notesSlide32.xml"/><Relationship Id="rId16" Type="http://schemas.openxmlformats.org/officeDocument/2006/relationships/image" Target="../media/image7.sv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6.png"/><Relationship Id="rId23" Type="http://schemas.openxmlformats.org/officeDocument/2006/relationships/image" Target="../media/image55.svg"/><Relationship Id="rId10" Type="http://schemas.openxmlformats.org/officeDocument/2006/relationships/image" Target="../media/image29.png"/><Relationship Id="rId19" Type="http://schemas.openxmlformats.org/officeDocument/2006/relationships/image" Target="../media/image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slide" Target="slide4.xml"/><Relationship Id="rId22"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8.png"/><Relationship Id="rId18" Type="http://schemas.openxmlformats.org/officeDocument/2006/relationships/image" Target="../media/image5.png"/><Relationship Id="rId3" Type="http://schemas.openxmlformats.org/officeDocument/2006/relationships/image" Target="../media/image44.png"/><Relationship Id="rId21" Type="http://schemas.openxmlformats.org/officeDocument/2006/relationships/image" Target="../media/image30.png"/><Relationship Id="rId7" Type="http://schemas.openxmlformats.org/officeDocument/2006/relationships/image" Target="../media/image45.png"/><Relationship Id="rId12" Type="http://schemas.openxmlformats.org/officeDocument/2006/relationships/slide" Target="slide37.xml"/><Relationship Id="rId17" Type="http://schemas.openxmlformats.org/officeDocument/2006/relationships/image" Target="../media/image15.png"/><Relationship Id="rId2" Type="http://schemas.openxmlformats.org/officeDocument/2006/relationships/notesSlide" Target="../notesSlides/notesSlide33.xml"/><Relationship Id="rId16" Type="http://schemas.openxmlformats.org/officeDocument/2006/relationships/image" Target="../media/image11.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image" Target="../media/image22.png"/><Relationship Id="rId15" Type="http://schemas.openxmlformats.org/officeDocument/2006/relationships/image" Target="../media/image10.png"/><Relationship Id="rId23" Type="http://schemas.openxmlformats.org/officeDocument/2006/relationships/image" Target="../media/image23.png"/><Relationship Id="rId10" Type="http://schemas.openxmlformats.org/officeDocument/2006/relationships/image" Target="../media/image6.png"/><Relationship Id="rId19"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slide" Target="slide4.xml"/><Relationship Id="rId14" Type="http://schemas.openxmlformats.org/officeDocument/2006/relationships/image" Target="../media/image9.svg"/><Relationship Id="rId22"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slide" Target="slide4.xml"/><Relationship Id="rId12"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3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7.svg"/><Relationship Id="rId1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8.pn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notesSlide" Target="../notesSlides/notesSlide35.xml"/><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slide" Target="slide4.xml"/><Relationship Id="rId5" Type="http://schemas.openxmlformats.org/officeDocument/2006/relationships/image" Target="../media/image31.png"/><Relationship Id="rId1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3.png"/><Relationship Id="rId14" Type="http://schemas.openxmlformats.org/officeDocument/2006/relationships/slide" Target="slide21.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6.png"/><Relationship Id="rId18" Type="http://schemas.openxmlformats.org/officeDocument/2006/relationships/image" Target="../media/image11.svg"/><Relationship Id="rId3"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slide" Target="slide4.xml"/><Relationship Id="rId17" Type="http://schemas.openxmlformats.org/officeDocument/2006/relationships/image" Target="../media/image10.png"/><Relationship Id="rId2" Type="http://schemas.openxmlformats.org/officeDocument/2006/relationships/notesSlide" Target="../notesSlides/notesSlide36.xml"/><Relationship Id="rId16" Type="http://schemas.openxmlformats.org/officeDocument/2006/relationships/image" Target="../media/image9.svg"/><Relationship Id="rId20"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8.png"/><Relationship Id="rId10" Type="http://schemas.openxmlformats.org/officeDocument/2006/relationships/image" Target="../media/image60.png"/><Relationship Id="rId19" Type="http://schemas.openxmlformats.org/officeDocument/2006/relationships/image" Target="../media/image61.png"/><Relationship Id="rId4" Type="http://schemas.openxmlformats.org/officeDocument/2006/relationships/image" Target="../media/image25.png"/><Relationship Id="rId9" Type="http://schemas.openxmlformats.org/officeDocument/2006/relationships/image" Target="../media/image23.png"/><Relationship Id="rId14" Type="http://schemas.openxmlformats.org/officeDocument/2006/relationships/image" Target="../media/image7.sv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slide" Target="slide4.xml"/><Relationship Id="rId1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4.svg"/><Relationship Id="rId17" Type="http://schemas.openxmlformats.org/officeDocument/2006/relationships/image" Target="../media/image8.png"/><Relationship Id="rId2" Type="http://schemas.openxmlformats.org/officeDocument/2006/relationships/notesSlide" Target="../notesSlides/notesSlide37.xml"/><Relationship Id="rId16" Type="http://schemas.openxmlformats.org/officeDocument/2006/relationships/slide" Target="slide15.xml"/><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63.png"/><Relationship Id="rId5" Type="http://schemas.openxmlformats.org/officeDocument/2006/relationships/image" Target="../media/image15.png"/><Relationship Id="rId15" Type="http://schemas.openxmlformats.org/officeDocument/2006/relationships/image" Target="../media/image7.svg"/><Relationship Id="rId10" Type="http://schemas.openxmlformats.org/officeDocument/2006/relationships/image" Target="../media/image31.png"/><Relationship Id="rId19" Type="http://schemas.openxmlformats.org/officeDocument/2006/relationships/image" Target="../media/image10.png"/><Relationship Id="rId4" Type="http://schemas.openxmlformats.org/officeDocument/2006/relationships/image" Target="../media/image45.png"/><Relationship Id="rId9" Type="http://schemas.openxmlformats.org/officeDocument/2006/relationships/image" Target="../media/image3.png"/><Relationship Id="rId1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1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51.png"/><Relationship Id="rId12" Type="http://schemas.openxmlformats.org/officeDocument/2006/relationships/image" Target="../media/image9.svg"/><Relationship Id="rId17" Type="http://schemas.openxmlformats.org/officeDocument/2006/relationships/image" Target="../media/image28.png"/><Relationship Id="rId2" Type="http://schemas.openxmlformats.org/officeDocument/2006/relationships/notesSlide" Target="../notesSlides/notesSlide38.xml"/><Relationship Id="rId16"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1.png"/><Relationship Id="rId15" Type="http://schemas.openxmlformats.org/officeDocument/2006/relationships/image" Target="../media/image65.png"/><Relationship Id="rId10" Type="http://schemas.openxmlformats.org/officeDocument/2006/relationships/image" Target="../media/image7.svg"/><Relationship Id="rId19" Type="http://schemas.openxmlformats.org/officeDocument/2006/relationships/image" Target="../media/image67.png"/><Relationship Id="rId4" Type="http://schemas.openxmlformats.org/officeDocument/2006/relationships/image" Target="../media/image15.png"/><Relationship Id="rId9" Type="http://schemas.openxmlformats.org/officeDocument/2006/relationships/image" Target="../media/image6.png"/><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 Type="http://schemas.openxmlformats.org/officeDocument/2006/relationships/notesSlide" Target="../notesSlides/notesSlide4.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slide" Target="slide4.xml"/><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35.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3.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2.pn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 Type="http://schemas.openxmlformats.org/officeDocument/2006/relationships/notesSlide" Target="../notesSlides/notesSlide6.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7.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6.pn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slide" Target="slide35.xml"/><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7.svg"/><Relationship Id="rId25"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6.pn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9.svg"/><Relationship Id="rId5" Type="http://schemas.openxmlformats.org/officeDocument/2006/relationships/image" Target="../media/image23.png"/><Relationship Id="rId15" Type="http://schemas.openxmlformats.org/officeDocument/2006/relationships/slide" Target="slide4.xml"/><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4.png"/><Relationship Id="rId22" Type="http://schemas.openxmlformats.org/officeDocument/2006/relationships/image" Target="../media/image11.sv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4509652" y="-117046"/>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flipH="1">
            <a:off x="-207098" y="-342898"/>
            <a:ext cx="13836800" cy="2943854"/>
          </a:xfrm>
          <a:custGeom>
            <a:avLst/>
            <a:gdLst/>
            <a:ahLst/>
            <a:cxnLst/>
            <a:rect l="l" t="t" r="r" b="b"/>
            <a:pathLst>
              <a:path w="13836800" h="2943854">
                <a:moveTo>
                  <a:pt x="13836800" y="0"/>
                </a:moveTo>
                <a:lnTo>
                  <a:pt x="0" y="0"/>
                </a:lnTo>
                <a:lnTo>
                  <a:pt x="0" y="2943854"/>
                </a:lnTo>
                <a:lnTo>
                  <a:pt x="13836800" y="2943854"/>
                </a:lnTo>
                <a:lnTo>
                  <a:pt x="1383680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9779565">
            <a:off x="-636148" y="7840536"/>
            <a:ext cx="3166532" cy="3166560"/>
          </a:xfrm>
          <a:custGeom>
            <a:avLst/>
            <a:gdLst/>
            <a:ahLst/>
            <a:cxnLst/>
            <a:rect l="l" t="t" r="r" b="b"/>
            <a:pathLst>
              <a:path w="3166532" h="3166560">
                <a:moveTo>
                  <a:pt x="0" y="0"/>
                </a:moveTo>
                <a:lnTo>
                  <a:pt x="3166532" y="0"/>
                </a:lnTo>
                <a:lnTo>
                  <a:pt x="3166532" y="3166560"/>
                </a:lnTo>
                <a:lnTo>
                  <a:pt x="0" y="3166560"/>
                </a:lnTo>
                <a:lnTo>
                  <a:pt x="0" y="0"/>
                </a:lnTo>
                <a:close/>
              </a:path>
            </a:pathLst>
          </a:custGeom>
          <a:blipFill>
            <a:blip r:embed="rId4">
              <a:alphaModFix amt="87000"/>
            </a:blip>
            <a:stretch>
              <a:fillRect/>
            </a:stretch>
          </a:blipFill>
        </p:spPr>
        <p:txBody>
          <a:bodyPr/>
          <a:lstStyle/>
          <a:p>
            <a:endParaRPr lang="en-US"/>
          </a:p>
        </p:txBody>
      </p:sp>
      <p:sp>
        <p:nvSpPr>
          <p:cNvPr id="5" name="Freeform 5"/>
          <p:cNvSpPr/>
          <p:nvPr/>
        </p:nvSpPr>
        <p:spPr>
          <a:xfrm rot="6867998">
            <a:off x="15552956" y="7863564"/>
            <a:ext cx="3176592" cy="3176614"/>
          </a:xfrm>
          <a:custGeom>
            <a:avLst/>
            <a:gdLst/>
            <a:ahLst/>
            <a:cxnLst/>
            <a:rect l="l" t="t" r="r" b="b"/>
            <a:pathLst>
              <a:path w="3176592" h="3176614">
                <a:moveTo>
                  <a:pt x="0" y="0"/>
                </a:moveTo>
                <a:lnTo>
                  <a:pt x="3176592" y="0"/>
                </a:lnTo>
                <a:lnTo>
                  <a:pt x="3176592" y="3176614"/>
                </a:lnTo>
                <a:lnTo>
                  <a:pt x="0" y="3176614"/>
                </a:lnTo>
                <a:lnTo>
                  <a:pt x="0" y="0"/>
                </a:lnTo>
                <a:close/>
              </a:path>
            </a:pathLst>
          </a:custGeom>
          <a:blipFill>
            <a:blip r:embed="rId5">
              <a:alphaModFix amt="82000"/>
            </a:blip>
            <a:stretch>
              <a:fillRect/>
            </a:stretch>
          </a:blipFill>
        </p:spPr>
        <p:txBody>
          <a:bodyPr/>
          <a:lstStyle/>
          <a:p>
            <a:endParaRPr lang="en-US"/>
          </a:p>
        </p:txBody>
      </p:sp>
      <p:sp>
        <p:nvSpPr>
          <p:cNvPr id="6" name="Freeform 6"/>
          <p:cNvSpPr/>
          <p:nvPr/>
        </p:nvSpPr>
        <p:spPr>
          <a:xfrm rot="9174797">
            <a:off x="-945034" y="7067128"/>
            <a:ext cx="2111736" cy="2111778"/>
          </a:xfrm>
          <a:custGeom>
            <a:avLst/>
            <a:gdLst/>
            <a:ahLst/>
            <a:cxnLst/>
            <a:rect l="l" t="t" r="r" b="b"/>
            <a:pathLst>
              <a:path w="2111736" h="2111778">
                <a:moveTo>
                  <a:pt x="0" y="0"/>
                </a:moveTo>
                <a:lnTo>
                  <a:pt x="2111736" y="0"/>
                </a:lnTo>
                <a:lnTo>
                  <a:pt x="2111736" y="2111778"/>
                </a:lnTo>
                <a:lnTo>
                  <a:pt x="0" y="2111778"/>
                </a:lnTo>
                <a:lnTo>
                  <a:pt x="0" y="0"/>
                </a:lnTo>
                <a:close/>
              </a:path>
            </a:pathLst>
          </a:custGeom>
          <a:blipFill>
            <a:blip r:embed="rId6">
              <a:alphaModFix amt="69000"/>
            </a:blip>
            <a:stretch>
              <a:fillRect r="-1"/>
            </a:stretch>
          </a:blipFill>
        </p:spPr>
        <p:txBody>
          <a:bodyPr/>
          <a:lstStyle/>
          <a:p>
            <a:endParaRPr lang="en-US"/>
          </a:p>
        </p:txBody>
      </p:sp>
      <p:sp>
        <p:nvSpPr>
          <p:cNvPr id="7" name="Freeform 7"/>
          <p:cNvSpPr/>
          <p:nvPr/>
        </p:nvSpPr>
        <p:spPr>
          <a:xfrm rot="-10702993">
            <a:off x="16648944" y="6821876"/>
            <a:ext cx="1957770" cy="1957714"/>
          </a:xfrm>
          <a:custGeom>
            <a:avLst/>
            <a:gdLst/>
            <a:ahLst/>
            <a:cxnLst/>
            <a:rect l="l" t="t" r="r" b="b"/>
            <a:pathLst>
              <a:path w="1957770" h="1957714">
                <a:moveTo>
                  <a:pt x="0" y="0"/>
                </a:moveTo>
                <a:lnTo>
                  <a:pt x="1957770" y="0"/>
                </a:lnTo>
                <a:lnTo>
                  <a:pt x="1957770" y="1957714"/>
                </a:lnTo>
                <a:lnTo>
                  <a:pt x="0" y="1957714"/>
                </a:lnTo>
                <a:lnTo>
                  <a:pt x="0" y="0"/>
                </a:lnTo>
                <a:close/>
              </a:path>
            </a:pathLst>
          </a:custGeom>
          <a:blipFill>
            <a:blip r:embed="rId7">
              <a:alphaModFix amt="75000"/>
            </a:blip>
            <a:stretch>
              <a:fillRect b="-2"/>
            </a:stretch>
          </a:blipFill>
        </p:spPr>
        <p:txBody>
          <a:bodyPr/>
          <a:lstStyle/>
          <a:p>
            <a:endParaRPr lang="en-US"/>
          </a:p>
        </p:txBody>
      </p:sp>
      <p:grpSp>
        <p:nvGrpSpPr>
          <p:cNvPr id="8" name="Group 8"/>
          <p:cNvGrpSpPr/>
          <p:nvPr/>
        </p:nvGrpSpPr>
        <p:grpSpPr>
          <a:xfrm>
            <a:off x="1214796" y="788884"/>
            <a:ext cx="7929204" cy="1479105"/>
            <a:chOff x="0" y="0"/>
            <a:chExt cx="10572272" cy="1972141"/>
          </a:xfrm>
        </p:grpSpPr>
        <p:sp>
          <p:nvSpPr>
            <p:cNvPr id="9" name="Freeform 9"/>
            <p:cNvSpPr/>
            <p:nvPr/>
          </p:nvSpPr>
          <p:spPr>
            <a:xfrm>
              <a:off x="0" y="0"/>
              <a:ext cx="10572273" cy="1972141"/>
            </a:xfrm>
            <a:custGeom>
              <a:avLst/>
              <a:gdLst/>
              <a:ahLst/>
              <a:cxnLst/>
              <a:rect l="l" t="t" r="r" b="b"/>
              <a:pathLst>
                <a:path w="10572273" h="1972141">
                  <a:moveTo>
                    <a:pt x="0" y="0"/>
                  </a:moveTo>
                  <a:lnTo>
                    <a:pt x="10572273" y="0"/>
                  </a:lnTo>
                  <a:lnTo>
                    <a:pt x="10572273" y="1972141"/>
                  </a:lnTo>
                  <a:lnTo>
                    <a:pt x="0" y="1972141"/>
                  </a:lnTo>
                  <a:close/>
                </a:path>
              </a:pathLst>
            </a:custGeom>
            <a:solidFill>
              <a:srgbClr val="000000">
                <a:alpha val="0"/>
              </a:srgbClr>
            </a:solidFill>
          </p:spPr>
          <p:txBody>
            <a:bodyPr/>
            <a:lstStyle/>
            <a:p>
              <a:endParaRPr lang="en-US"/>
            </a:p>
          </p:txBody>
        </p:sp>
        <p:sp>
          <p:nvSpPr>
            <p:cNvPr id="10" name="TextBox 10"/>
            <p:cNvSpPr txBox="1"/>
            <p:nvPr/>
          </p:nvSpPr>
          <p:spPr>
            <a:xfrm>
              <a:off x="0" y="-9525"/>
              <a:ext cx="10572272" cy="1981666"/>
            </a:xfrm>
            <a:prstGeom prst="rect">
              <a:avLst/>
            </a:prstGeom>
          </p:spPr>
          <p:txBody>
            <a:bodyPr lIns="0" tIns="0" rIns="0" bIns="0" rtlCol="0" anchor="ctr"/>
            <a:lstStyle/>
            <a:p>
              <a:pPr algn="ctr">
                <a:lnSpc>
                  <a:spcPts val="8400"/>
                </a:lnSpc>
              </a:pPr>
              <a:r>
                <a:rPr lang="en-US" sz="7000" b="1">
                  <a:solidFill>
                    <a:srgbClr val="659DA9"/>
                  </a:solidFill>
                  <a:latin typeface="Fraunces Bold"/>
                  <a:ea typeface="Fraunces Bold"/>
                  <a:cs typeface="Fraunces Bold"/>
                  <a:sym typeface="Fraunces Bold"/>
                </a:rPr>
                <a:t>1. CHUẨN BỊ ĐỌC</a:t>
              </a:r>
            </a:p>
          </p:txBody>
        </p:sp>
      </p:grpSp>
      <p:sp>
        <p:nvSpPr>
          <p:cNvPr id="11" name="Freeform 11">
            <a:hlinkClick r:id="rId8"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a:hlinkClick r:id="rId11"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a:hlinkClick r:id="rId11"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p:cNvSpPr/>
          <p:nvPr/>
        </p:nvSpPr>
        <p:spPr>
          <a:xfrm>
            <a:off x="5271478" y="2391328"/>
            <a:ext cx="7745045" cy="7576062"/>
          </a:xfrm>
          <a:custGeom>
            <a:avLst/>
            <a:gdLst/>
            <a:ahLst/>
            <a:cxnLst/>
            <a:rect l="l" t="t" r="r" b="b"/>
            <a:pathLst>
              <a:path w="7745045" h="7576062">
                <a:moveTo>
                  <a:pt x="0" y="0"/>
                </a:moveTo>
                <a:lnTo>
                  <a:pt x="7745044" y="0"/>
                </a:lnTo>
                <a:lnTo>
                  <a:pt x="7745044" y="7576062"/>
                </a:lnTo>
                <a:lnTo>
                  <a:pt x="0" y="757606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rot="752468">
            <a:off x="10258138" y="1499618"/>
            <a:ext cx="3697049" cy="2897562"/>
          </a:xfrm>
          <a:custGeom>
            <a:avLst/>
            <a:gdLst/>
            <a:ahLst/>
            <a:cxnLst/>
            <a:rect l="l" t="t" r="r" b="b"/>
            <a:pathLst>
              <a:path w="3697049" h="2897562">
                <a:moveTo>
                  <a:pt x="0" y="0"/>
                </a:moveTo>
                <a:lnTo>
                  <a:pt x="3697049" y="0"/>
                </a:lnTo>
                <a:lnTo>
                  <a:pt x="3697049" y="2897563"/>
                </a:lnTo>
                <a:lnTo>
                  <a:pt x="0" y="2897563"/>
                </a:lnTo>
                <a:lnTo>
                  <a:pt x="0" y="0"/>
                </a:lnTo>
                <a:close/>
              </a:path>
            </a:pathLst>
          </a:custGeom>
          <a:blipFill>
            <a:blip r:embed="rId18"/>
            <a:stretch>
              <a:fillRect/>
            </a:stretch>
          </a:blipFill>
        </p:spPr>
        <p:txBody>
          <a:bodyPr/>
          <a:lstStyle/>
          <a:p>
            <a:endParaRPr lang="en-US"/>
          </a:p>
        </p:txBody>
      </p:sp>
      <p:sp>
        <p:nvSpPr>
          <p:cNvPr id="16" name="TextBox 16"/>
          <p:cNvSpPr txBox="1"/>
          <p:nvPr/>
        </p:nvSpPr>
        <p:spPr>
          <a:xfrm>
            <a:off x="6265558" y="4389217"/>
            <a:ext cx="5430884" cy="3733800"/>
          </a:xfrm>
          <a:prstGeom prst="rect">
            <a:avLst/>
          </a:prstGeom>
        </p:spPr>
        <p:txBody>
          <a:bodyPr lIns="0" tIns="0" rIns="0" bIns="0" rtlCol="0" anchor="t">
            <a:spAutoFit/>
          </a:bodyPr>
          <a:lstStyle/>
          <a:p>
            <a:pPr algn="ctr">
              <a:lnSpc>
                <a:spcPts val="4912"/>
              </a:lnSpc>
              <a:spcBef>
                <a:spcPct val="0"/>
              </a:spcBef>
            </a:pPr>
            <a:r>
              <a:rPr lang="en-US" sz="4093">
                <a:solidFill>
                  <a:srgbClr val="385A93"/>
                </a:solidFill>
                <a:latin typeface="Roboto Condensed"/>
                <a:ea typeface="Roboto Condensed"/>
                <a:cs typeface="Roboto Condensed"/>
                <a:sym typeface="Roboto Condensed"/>
              </a:rPr>
              <a:t>Có khi nào em cảm thấy sợ hãi tột cùng hoặc lo lắng quá đến mức ảnh hưởng lâu dài tới cuộc sống? Điều gì có thể giúp em vượt qua nỗi sợ đó?</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3902561" y="1944700"/>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2198104" y="5611376"/>
            <a:ext cx="1884047" cy="803075"/>
          </a:xfrm>
          <a:custGeom>
            <a:avLst/>
            <a:gdLst/>
            <a:ahLst/>
            <a:cxnLst/>
            <a:rect l="l" t="t" r="r" b="b"/>
            <a:pathLst>
              <a:path w="1884047" h="803075">
                <a:moveTo>
                  <a:pt x="0" y="0"/>
                </a:moveTo>
                <a:lnTo>
                  <a:pt x="1884047" y="0"/>
                </a:lnTo>
                <a:lnTo>
                  <a:pt x="1884047" y="803075"/>
                </a:lnTo>
                <a:lnTo>
                  <a:pt x="0" y="803075"/>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1361696"/>
            <a:chOff x="0" y="0"/>
            <a:chExt cx="19600820" cy="1815595"/>
          </a:xfrm>
        </p:grpSpPr>
        <p:sp>
          <p:nvSpPr>
            <p:cNvPr id="32" name="Freeform 32"/>
            <p:cNvSpPr/>
            <p:nvPr/>
          </p:nvSpPr>
          <p:spPr>
            <a:xfrm>
              <a:off x="0" y="0"/>
              <a:ext cx="19600819" cy="1815595"/>
            </a:xfrm>
            <a:custGeom>
              <a:avLst/>
              <a:gdLst/>
              <a:ahLst/>
              <a:cxnLst/>
              <a:rect l="l" t="t" r="r" b="b"/>
              <a:pathLst>
                <a:path w="19600819" h="1815595">
                  <a:moveTo>
                    <a:pt x="0" y="0"/>
                  </a:moveTo>
                  <a:lnTo>
                    <a:pt x="19600819" y="0"/>
                  </a:lnTo>
                  <a:lnTo>
                    <a:pt x="19600819" y="1815595"/>
                  </a:lnTo>
                  <a:lnTo>
                    <a:pt x="0" y="1815595"/>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1891795"/>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4.</a:t>
              </a:r>
              <a:r>
                <a:rPr lang="en-US" sz="3999">
                  <a:solidFill>
                    <a:srgbClr val="000000"/>
                  </a:solidFill>
                  <a:latin typeface="Roboto Condensed"/>
                  <a:ea typeface="Roboto Condensed"/>
                  <a:cs typeface="Roboto Condensed"/>
                  <a:sym typeface="Roboto Condensed"/>
                </a:rPr>
                <a:t> Nhan đề Người thứ bảy có nghĩa là gì?</a:t>
              </a:r>
            </a:p>
          </p:txBody>
        </p:sp>
      </p:grpSp>
      <p:grpSp>
        <p:nvGrpSpPr>
          <p:cNvPr id="34" name="Group 34"/>
          <p:cNvGrpSpPr/>
          <p:nvPr/>
        </p:nvGrpSpPr>
        <p:grpSpPr>
          <a:xfrm>
            <a:off x="4483584" y="5203722"/>
            <a:ext cx="12356616" cy="2031359"/>
            <a:chOff x="0" y="0"/>
            <a:chExt cx="16475489" cy="2708479"/>
          </a:xfrm>
        </p:grpSpPr>
        <p:sp>
          <p:nvSpPr>
            <p:cNvPr id="35" name="Freeform 35"/>
            <p:cNvSpPr/>
            <p:nvPr/>
          </p:nvSpPr>
          <p:spPr>
            <a:xfrm>
              <a:off x="0" y="0"/>
              <a:ext cx="16475487" cy="2708479"/>
            </a:xfrm>
            <a:custGeom>
              <a:avLst/>
              <a:gdLst/>
              <a:ahLst/>
              <a:cxnLst/>
              <a:rect l="l" t="t" r="r" b="b"/>
              <a:pathLst>
                <a:path w="16475487" h="2708479">
                  <a:moveTo>
                    <a:pt x="0" y="0"/>
                  </a:moveTo>
                  <a:lnTo>
                    <a:pt x="16475487" y="0"/>
                  </a:lnTo>
                  <a:lnTo>
                    <a:pt x="16475487" y="2708479"/>
                  </a:lnTo>
                  <a:lnTo>
                    <a:pt x="0" y="2708479"/>
                  </a:lnTo>
                  <a:close/>
                </a:path>
              </a:pathLst>
            </a:custGeom>
            <a:solidFill>
              <a:srgbClr val="000000">
                <a:alpha val="0"/>
              </a:srgbClr>
            </a:solidFill>
          </p:spPr>
          <p:txBody>
            <a:bodyPr/>
            <a:lstStyle/>
            <a:p>
              <a:endParaRPr lang="en-US"/>
            </a:p>
          </p:txBody>
        </p:sp>
        <p:sp>
          <p:nvSpPr>
            <p:cNvPr id="36" name="TextBox 36"/>
            <p:cNvSpPr txBox="1"/>
            <p:nvPr/>
          </p:nvSpPr>
          <p:spPr>
            <a:xfrm>
              <a:off x="0" y="-66675"/>
              <a:ext cx="16475489" cy="2775154"/>
            </a:xfrm>
            <a:prstGeom prst="rect">
              <a:avLst/>
            </a:prstGeom>
          </p:spPr>
          <p:txBody>
            <a:bodyPr lIns="0" tIns="0" rIns="0" bIns="0" rtlCol="0" anchor="t"/>
            <a:lstStyle/>
            <a:p>
              <a:pPr algn="just">
                <a:lnSpc>
                  <a:spcPts val="5178"/>
                </a:lnSpc>
              </a:pPr>
              <a:r>
                <a:rPr lang="en-US" sz="3699">
                  <a:solidFill>
                    <a:srgbClr val="000000"/>
                  </a:solidFill>
                  <a:latin typeface="Roboto Condensed"/>
                  <a:ea typeface="Roboto Condensed"/>
                  <a:cs typeface="Roboto Condensed"/>
                  <a:sym typeface="Roboto Condensed"/>
                </a:rPr>
                <a:t>ĐÁP ÁN: “Người thứ bảy” là nhân vật kể lại câu chuyện chính trong tác phẩm. Anh là người đứng ngoài, vừa là nhân chứng vừa là người trực tiếp trải qua nỗi đau và ám ảnh của một ký ức tuổi thơ.</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3902561" y="1882800"/>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3783206" y="6163392"/>
            <a:ext cx="2817094" cy="1200786"/>
          </a:xfrm>
          <a:custGeom>
            <a:avLst/>
            <a:gdLst/>
            <a:ahLst/>
            <a:cxnLst/>
            <a:rect l="l" t="t" r="r" b="b"/>
            <a:pathLst>
              <a:path w="2817094" h="1200786">
                <a:moveTo>
                  <a:pt x="0" y="0"/>
                </a:moveTo>
                <a:lnTo>
                  <a:pt x="2817094" y="0"/>
                </a:lnTo>
                <a:lnTo>
                  <a:pt x="2817094" y="1200786"/>
                </a:lnTo>
                <a:lnTo>
                  <a:pt x="0" y="1200786"/>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2262281"/>
            <a:chOff x="0" y="0"/>
            <a:chExt cx="19600820" cy="3016375"/>
          </a:xfrm>
        </p:grpSpPr>
        <p:sp>
          <p:nvSpPr>
            <p:cNvPr id="32" name="Freeform 32"/>
            <p:cNvSpPr/>
            <p:nvPr/>
          </p:nvSpPr>
          <p:spPr>
            <a:xfrm>
              <a:off x="0" y="0"/>
              <a:ext cx="19600819" cy="3016375"/>
            </a:xfrm>
            <a:custGeom>
              <a:avLst/>
              <a:gdLst/>
              <a:ahLst/>
              <a:cxnLst/>
              <a:rect l="l" t="t" r="r" b="b"/>
              <a:pathLst>
                <a:path w="19600819" h="3016375">
                  <a:moveTo>
                    <a:pt x="0" y="0"/>
                  </a:moveTo>
                  <a:lnTo>
                    <a:pt x="19600819" y="0"/>
                  </a:lnTo>
                  <a:lnTo>
                    <a:pt x="19600819" y="3016375"/>
                  </a:lnTo>
                  <a:lnTo>
                    <a:pt x="0" y="3016375"/>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3092575"/>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5.</a:t>
              </a:r>
              <a:r>
                <a:rPr lang="en-US" sz="3999">
                  <a:solidFill>
                    <a:srgbClr val="000000"/>
                  </a:solidFill>
                  <a:latin typeface="Roboto Condensed"/>
                  <a:ea typeface="Roboto Condensed"/>
                  <a:cs typeface="Roboto Condensed"/>
                  <a:sym typeface="Roboto Condensed"/>
                </a:rPr>
                <a:t> Kết thúc truyện ngắn, nhân vật “tôi” vẫn bị mắc kẹt trong những ám ảnh của chính mình. ĐÚNG hay SAI?</a:t>
              </a:r>
            </a:p>
          </p:txBody>
        </p:sp>
      </p:grpSp>
      <p:grpSp>
        <p:nvGrpSpPr>
          <p:cNvPr id="34" name="Group 34"/>
          <p:cNvGrpSpPr/>
          <p:nvPr/>
        </p:nvGrpSpPr>
        <p:grpSpPr>
          <a:xfrm>
            <a:off x="7186284" y="6358143"/>
            <a:ext cx="5835277" cy="769374"/>
            <a:chOff x="0" y="0"/>
            <a:chExt cx="7780369" cy="1025833"/>
          </a:xfrm>
        </p:grpSpPr>
        <p:sp>
          <p:nvSpPr>
            <p:cNvPr id="35" name="Freeform 35"/>
            <p:cNvSpPr/>
            <p:nvPr/>
          </p:nvSpPr>
          <p:spPr>
            <a:xfrm>
              <a:off x="0" y="0"/>
              <a:ext cx="7780369" cy="1025833"/>
            </a:xfrm>
            <a:custGeom>
              <a:avLst/>
              <a:gdLst/>
              <a:ahLst/>
              <a:cxnLst/>
              <a:rect l="l" t="t" r="r" b="b"/>
              <a:pathLst>
                <a:path w="7780369" h="1025833">
                  <a:moveTo>
                    <a:pt x="0" y="0"/>
                  </a:moveTo>
                  <a:lnTo>
                    <a:pt x="7780369" y="0"/>
                  </a:lnTo>
                  <a:lnTo>
                    <a:pt x="7780369" y="1025833"/>
                  </a:lnTo>
                  <a:lnTo>
                    <a:pt x="0" y="1025833"/>
                  </a:lnTo>
                  <a:close/>
                </a:path>
              </a:pathLst>
            </a:custGeom>
            <a:solidFill>
              <a:srgbClr val="000000">
                <a:alpha val="0"/>
              </a:srgbClr>
            </a:solidFill>
          </p:spPr>
          <p:txBody>
            <a:bodyPr/>
            <a:lstStyle/>
            <a:p>
              <a:endParaRPr lang="en-US"/>
            </a:p>
          </p:txBody>
        </p:sp>
        <p:sp>
          <p:nvSpPr>
            <p:cNvPr id="36" name="TextBox 36"/>
            <p:cNvSpPr txBox="1"/>
            <p:nvPr/>
          </p:nvSpPr>
          <p:spPr>
            <a:xfrm>
              <a:off x="0" y="-76200"/>
              <a:ext cx="7780369" cy="1102033"/>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ĐÁP ÁN:      SAI</a:t>
              </a:r>
            </a:p>
          </p:txBody>
        </p:sp>
      </p:grpSp>
      <p:sp>
        <p:nvSpPr>
          <p:cNvPr id="37" name="TextBox 37"/>
          <p:cNvSpPr txBox="1"/>
          <p:nvPr/>
        </p:nvSpPr>
        <p:spPr>
          <a:xfrm>
            <a:off x="3295187" y="8344054"/>
            <a:ext cx="11247217" cy="1313180"/>
          </a:xfrm>
          <a:prstGeom prst="rect">
            <a:avLst/>
          </a:prstGeom>
        </p:spPr>
        <p:txBody>
          <a:bodyPr lIns="0" tIns="0" rIns="0" bIns="0" rtlCol="0" anchor="t">
            <a:spAutoFit/>
          </a:bodyPr>
          <a:lstStyle/>
          <a:p>
            <a:pPr algn="ctr">
              <a:lnSpc>
                <a:spcPts val="5320"/>
              </a:lnSpc>
            </a:pPr>
            <a:r>
              <a:rPr lang="en-US" sz="3800" i="1">
                <a:solidFill>
                  <a:srgbClr val="000000"/>
                </a:solidFill>
                <a:latin typeface="Roboto Condensed Italics"/>
                <a:ea typeface="Roboto Condensed Italics"/>
                <a:cs typeface="Roboto Condensed Italics"/>
                <a:sym typeface="Roboto Condensed Italics"/>
              </a:rPr>
              <a:t>Kết thúc truyện ngắn, nhân vật “tôi” đã tìm được cách để giải thoát chính mình, vượt qua bóng tối của quá khứ.</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4082151" y="2083751"/>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3783206" y="6163392"/>
            <a:ext cx="2817094" cy="1200786"/>
          </a:xfrm>
          <a:custGeom>
            <a:avLst/>
            <a:gdLst/>
            <a:ahLst/>
            <a:cxnLst/>
            <a:rect l="l" t="t" r="r" b="b"/>
            <a:pathLst>
              <a:path w="2817094" h="1200786">
                <a:moveTo>
                  <a:pt x="0" y="0"/>
                </a:moveTo>
                <a:lnTo>
                  <a:pt x="2817094" y="0"/>
                </a:lnTo>
                <a:lnTo>
                  <a:pt x="2817094" y="1200786"/>
                </a:lnTo>
                <a:lnTo>
                  <a:pt x="0" y="1200786"/>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2262281"/>
            <a:chOff x="0" y="0"/>
            <a:chExt cx="19600820" cy="3016375"/>
          </a:xfrm>
        </p:grpSpPr>
        <p:sp>
          <p:nvSpPr>
            <p:cNvPr id="32" name="Freeform 32"/>
            <p:cNvSpPr/>
            <p:nvPr/>
          </p:nvSpPr>
          <p:spPr>
            <a:xfrm>
              <a:off x="0" y="0"/>
              <a:ext cx="19600819" cy="3016375"/>
            </a:xfrm>
            <a:custGeom>
              <a:avLst/>
              <a:gdLst/>
              <a:ahLst/>
              <a:cxnLst/>
              <a:rect l="l" t="t" r="r" b="b"/>
              <a:pathLst>
                <a:path w="19600819" h="3016375">
                  <a:moveTo>
                    <a:pt x="0" y="0"/>
                  </a:moveTo>
                  <a:lnTo>
                    <a:pt x="19600819" y="0"/>
                  </a:lnTo>
                  <a:lnTo>
                    <a:pt x="19600819" y="3016375"/>
                  </a:lnTo>
                  <a:lnTo>
                    <a:pt x="0" y="3016375"/>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3092575"/>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6. </a:t>
              </a:r>
              <a:r>
                <a:rPr lang="en-US" sz="3999">
                  <a:solidFill>
                    <a:srgbClr val="000000"/>
                  </a:solidFill>
                  <a:latin typeface="Roboto Condensed"/>
                  <a:ea typeface="Roboto Condensed"/>
                  <a:cs typeface="Roboto Condensed"/>
                  <a:sym typeface="Roboto Condensed"/>
                </a:rPr>
                <a:t>Xung đột chính trong truyện ngắn là xung đột giữa khát vọng bên trong nhân vật với thực tế bên ngoài đời sống. ĐÚNG hay SAI?</a:t>
              </a:r>
            </a:p>
          </p:txBody>
        </p:sp>
      </p:grpSp>
      <p:grpSp>
        <p:nvGrpSpPr>
          <p:cNvPr id="34" name="Group 34"/>
          <p:cNvGrpSpPr/>
          <p:nvPr/>
        </p:nvGrpSpPr>
        <p:grpSpPr>
          <a:xfrm>
            <a:off x="7186284" y="6358143"/>
            <a:ext cx="5835277" cy="769374"/>
            <a:chOff x="0" y="0"/>
            <a:chExt cx="7780369" cy="1025833"/>
          </a:xfrm>
        </p:grpSpPr>
        <p:sp>
          <p:nvSpPr>
            <p:cNvPr id="35" name="Freeform 35"/>
            <p:cNvSpPr/>
            <p:nvPr/>
          </p:nvSpPr>
          <p:spPr>
            <a:xfrm>
              <a:off x="0" y="0"/>
              <a:ext cx="7780369" cy="1025833"/>
            </a:xfrm>
            <a:custGeom>
              <a:avLst/>
              <a:gdLst/>
              <a:ahLst/>
              <a:cxnLst/>
              <a:rect l="l" t="t" r="r" b="b"/>
              <a:pathLst>
                <a:path w="7780369" h="1025833">
                  <a:moveTo>
                    <a:pt x="0" y="0"/>
                  </a:moveTo>
                  <a:lnTo>
                    <a:pt x="7780369" y="0"/>
                  </a:lnTo>
                  <a:lnTo>
                    <a:pt x="7780369" y="1025833"/>
                  </a:lnTo>
                  <a:lnTo>
                    <a:pt x="0" y="1025833"/>
                  </a:lnTo>
                  <a:close/>
                </a:path>
              </a:pathLst>
            </a:custGeom>
            <a:solidFill>
              <a:srgbClr val="000000">
                <a:alpha val="0"/>
              </a:srgbClr>
            </a:solidFill>
          </p:spPr>
          <p:txBody>
            <a:bodyPr/>
            <a:lstStyle/>
            <a:p>
              <a:endParaRPr lang="en-US"/>
            </a:p>
          </p:txBody>
        </p:sp>
        <p:sp>
          <p:nvSpPr>
            <p:cNvPr id="36" name="TextBox 36"/>
            <p:cNvSpPr txBox="1"/>
            <p:nvPr/>
          </p:nvSpPr>
          <p:spPr>
            <a:xfrm>
              <a:off x="0" y="-76200"/>
              <a:ext cx="7780369" cy="1102033"/>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ĐÁP ÁN:      SAI</a:t>
              </a:r>
            </a:p>
          </p:txBody>
        </p:sp>
      </p:grpSp>
      <p:sp>
        <p:nvSpPr>
          <p:cNvPr id="37" name="TextBox 37"/>
          <p:cNvSpPr txBox="1"/>
          <p:nvPr/>
        </p:nvSpPr>
        <p:spPr>
          <a:xfrm>
            <a:off x="3295187" y="8420254"/>
            <a:ext cx="11247217" cy="571500"/>
          </a:xfrm>
          <a:prstGeom prst="rect">
            <a:avLst/>
          </a:prstGeom>
        </p:spPr>
        <p:txBody>
          <a:bodyPr lIns="0" tIns="0" rIns="0" bIns="0" rtlCol="0" anchor="t">
            <a:spAutoFit/>
          </a:bodyPr>
          <a:lstStyle/>
          <a:p>
            <a:pPr algn="ctr">
              <a:lnSpc>
                <a:spcPts val="4560"/>
              </a:lnSpc>
              <a:spcBef>
                <a:spcPct val="0"/>
              </a:spcBef>
            </a:pPr>
            <a:r>
              <a:rPr lang="en-US" sz="3800" i="1">
                <a:solidFill>
                  <a:srgbClr val="000000"/>
                </a:solidFill>
                <a:latin typeface="Roboto Condensed Italics"/>
                <a:ea typeface="Roboto Condensed Italics"/>
                <a:cs typeface="Roboto Condensed Italics"/>
                <a:sym typeface="Roboto Condensed Italics"/>
              </a:rPr>
              <a:t>Xung đột trong truyện ngắn là xung đột nội tâm nhân vật.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 calcmode="lin" valueType="num">
                                      <p:cBhvr additive="base">
                                        <p:cTn id="15"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4353158" y="1973025"/>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2198104" y="5611376"/>
            <a:ext cx="1884047" cy="803075"/>
          </a:xfrm>
          <a:custGeom>
            <a:avLst/>
            <a:gdLst/>
            <a:ahLst/>
            <a:cxnLst/>
            <a:rect l="l" t="t" r="r" b="b"/>
            <a:pathLst>
              <a:path w="1884047" h="803075">
                <a:moveTo>
                  <a:pt x="0" y="0"/>
                </a:moveTo>
                <a:lnTo>
                  <a:pt x="1884047" y="0"/>
                </a:lnTo>
                <a:lnTo>
                  <a:pt x="1884047" y="803075"/>
                </a:lnTo>
                <a:lnTo>
                  <a:pt x="0" y="803075"/>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1474224"/>
            <a:chOff x="0" y="0"/>
            <a:chExt cx="19600820" cy="1965633"/>
          </a:xfrm>
        </p:grpSpPr>
        <p:sp>
          <p:nvSpPr>
            <p:cNvPr id="32" name="Freeform 32"/>
            <p:cNvSpPr/>
            <p:nvPr/>
          </p:nvSpPr>
          <p:spPr>
            <a:xfrm>
              <a:off x="0" y="0"/>
              <a:ext cx="19600819" cy="1965633"/>
            </a:xfrm>
            <a:custGeom>
              <a:avLst/>
              <a:gdLst/>
              <a:ahLst/>
              <a:cxnLst/>
              <a:rect l="l" t="t" r="r" b="b"/>
              <a:pathLst>
                <a:path w="19600819" h="1965633">
                  <a:moveTo>
                    <a:pt x="0" y="0"/>
                  </a:moveTo>
                  <a:lnTo>
                    <a:pt x="19600819" y="0"/>
                  </a:lnTo>
                  <a:lnTo>
                    <a:pt x="19600819" y="1965633"/>
                  </a:lnTo>
                  <a:lnTo>
                    <a:pt x="0" y="1965633"/>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2041833"/>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7.</a:t>
              </a:r>
              <a:r>
                <a:rPr lang="en-US" sz="3999">
                  <a:solidFill>
                    <a:srgbClr val="000000"/>
                  </a:solidFill>
                  <a:latin typeface="Roboto Condensed"/>
                  <a:ea typeface="Roboto Condensed"/>
                  <a:cs typeface="Roboto Condensed"/>
                  <a:sym typeface="Roboto Condensed"/>
                </a:rPr>
                <a:t> Hình thức câu chuyện có phù hợp với tính chất bi kịch của nội dung câu chuyện không?</a:t>
              </a:r>
            </a:p>
          </p:txBody>
        </p:sp>
      </p:grpSp>
      <p:grpSp>
        <p:nvGrpSpPr>
          <p:cNvPr id="34" name="Group 34"/>
          <p:cNvGrpSpPr/>
          <p:nvPr/>
        </p:nvGrpSpPr>
        <p:grpSpPr>
          <a:xfrm>
            <a:off x="4483584" y="5611376"/>
            <a:ext cx="12356616" cy="2179074"/>
            <a:chOff x="0" y="0"/>
            <a:chExt cx="16475489" cy="2905433"/>
          </a:xfrm>
        </p:grpSpPr>
        <p:sp>
          <p:nvSpPr>
            <p:cNvPr id="35" name="Freeform 35"/>
            <p:cNvSpPr/>
            <p:nvPr/>
          </p:nvSpPr>
          <p:spPr>
            <a:xfrm>
              <a:off x="0" y="0"/>
              <a:ext cx="16475487" cy="2905433"/>
            </a:xfrm>
            <a:custGeom>
              <a:avLst/>
              <a:gdLst/>
              <a:ahLst/>
              <a:cxnLst/>
              <a:rect l="l" t="t" r="r" b="b"/>
              <a:pathLst>
                <a:path w="16475487" h="2905433">
                  <a:moveTo>
                    <a:pt x="0" y="0"/>
                  </a:moveTo>
                  <a:lnTo>
                    <a:pt x="16475487" y="0"/>
                  </a:lnTo>
                  <a:lnTo>
                    <a:pt x="16475487" y="2905433"/>
                  </a:lnTo>
                  <a:lnTo>
                    <a:pt x="0" y="2905433"/>
                  </a:lnTo>
                  <a:close/>
                </a:path>
              </a:pathLst>
            </a:custGeom>
            <a:solidFill>
              <a:srgbClr val="000000">
                <a:alpha val="0"/>
              </a:srgbClr>
            </a:solidFill>
          </p:spPr>
          <p:txBody>
            <a:bodyPr/>
            <a:lstStyle/>
            <a:p>
              <a:endParaRPr lang="en-US"/>
            </a:p>
          </p:txBody>
        </p:sp>
        <p:sp>
          <p:nvSpPr>
            <p:cNvPr id="36" name="TextBox 36"/>
            <p:cNvSpPr txBox="1"/>
            <p:nvPr/>
          </p:nvSpPr>
          <p:spPr>
            <a:xfrm>
              <a:off x="0" y="-76200"/>
              <a:ext cx="16475489" cy="2981633"/>
            </a:xfrm>
            <a:prstGeom prst="rect">
              <a:avLst/>
            </a:prstGeom>
          </p:spPr>
          <p:txBody>
            <a:bodyPr lIns="0" tIns="0" rIns="0" bIns="0" rtlCol="0" anchor="t"/>
            <a:lstStyle/>
            <a:p>
              <a:pPr algn="just">
                <a:lnSpc>
                  <a:spcPts val="5598"/>
                </a:lnSpc>
              </a:pPr>
              <a:r>
                <a:rPr lang="en-US" sz="3999">
                  <a:solidFill>
                    <a:srgbClr val="000000"/>
                  </a:solidFill>
                  <a:latin typeface="Roboto Condensed"/>
                  <a:ea typeface="Roboto Condensed"/>
                  <a:cs typeface="Roboto Condensed"/>
                  <a:sym typeface="Roboto Condensed"/>
                </a:rPr>
                <a:t>ĐÁP ÁN: Lời kể chậm rãi như những lời tự thú, như một cuốn phim quay chậm giúp diễn tả sâu sắc tính chất bi kịch diễn ra trong tâm hồn nhân vật.</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4108170" y="2056963"/>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2198104" y="5611376"/>
            <a:ext cx="1884047" cy="803075"/>
          </a:xfrm>
          <a:custGeom>
            <a:avLst/>
            <a:gdLst/>
            <a:ahLst/>
            <a:cxnLst/>
            <a:rect l="l" t="t" r="r" b="b"/>
            <a:pathLst>
              <a:path w="1884047" h="803075">
                <a:moveTo>
                  <a:pt x="0" y="0"/>
                </a:moveTo>
                <a:lnTo>
                  <a:pt x="1884047" y="0"/>
                </a:lnTo>
                <a:lnTo>
                  <a:pt x="1884047" y="803075"/>
                </a:lnTo>
                <a:lnTo>
                  <a:pt x="0" y="803075"/>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1109194"/>
            <a:chOff x="0" y="0"/>
            <a:chExt cx="19600820" cy="1478925"/>
          </a:xfrm>
        </p:grpSpPr>
        <p:sp>
          <p:nvSpPr>
            <p:cNvPr id="32" name="Freeform 32"/>
            <p:cNvSpPr/>
            <p:nvPr/>
          </p:nvSpPr>
          <p:spPr>
            <a:xfrm>
              <a:off x="0" y="0"/>
              <a:ext cx="19600819" cy="1478925"/>
            </a:xfrm>
            <a:custGeom>
              <a:avLst/>
              <a:gdLst/>
              <a:ahLst/>
              <a:cxnLst/>
              <a:rect l="l" t="t" r="r" b="b"/>
              <a:pathLst>
                <a:path w="19600819" h="1478925">
                  <a:moveTo>
                    <a:pt x="0" y="0"/>
                  </a:moveTo>
                  <a:lnTo>
                    <a:pt x="19600819" y="0"/>
                  </a:lnTo>
                  <a:lnTo>
                    <a:pt x="19600819" y="1478925"/>
                  </a:lnTo>
                  <a:lnTo>
                    <a:pt x="0" y="1478925"/>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1555125"/>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8.</a:t>
              </a:r>
              <a:r>
                <a:rPr lang="en-US" sz="3999">
                  <a:solidFill>
                    <a:srgbClr val="000000"/>
                  </a:solidFill>
                  <a:latin typeface="Roboto Condensed"/>
                  <a:ea typeface="Roboto Condensed"/>
                  <a:cs typeface="Roboto Condensed"/>
                  <a:sym typeface="Roboto Condensed"/>
                </a:rPr>
                <a:t> Đề tài của truyện ngắn </a:t>
              </a:r>
              <a:r>
                <a:rPr lang="en-US" sz="3999" i="1">
                  <a:solidFill>
                    <a:srgbClr val="000000"/>
                  </a:solidFill>
                  <a:latin typeface="Roboto Condensed Italics"/>
                  <a:ea typeface="Roboto Condensed Italics"/>
                  <a:cs typeface="Roboto Condensed Italics"/>
                  <a:sym typeface="Roboto Condensed Italics"/>
                </a:rPr>
                <a:t>Người thứ bảy</a:t>
              </a:r>
              <a:r>
                <a:rPr lang="en-US" sz="3999">
                  <a:solidFill>
                    <a:srgbClr val="000000"/>
                  </a:solidFill>
                  <a:latin typeface="Roboto Condensed"/>
                  <a:ea typeface="Roboto Condensed"/>
                  <a:cs typeface="Roboto Condensed"/>
                  <a:sym typeface="Roboto Condensed"/>
                </a:rPr>
                <a:t>?</a:t>
              </a:r>
            </a:p>
          </p:txBody>
        </p:sp>
      </p:grpSp>
      <p:grpSp>
        <p:nvGrpSpPr>
          <p:cNvPr id="34" name="Group 34"/>
          <p:cNvGrpSpPr/>
          <p:nvPr/>
        </p:nvGrpSpPr>
        <p:grpSpPr>
          <a:xfrm>
            <a:off x="4483584" y="5525401"/>
            <a:ext cx="12356616" cy="2179074"/>
            <a:chOff x="0" y="0"/>
            <a:chExt cx="16475489" cy="2905433"/>
          </a:xfrm>
        </p:grpSpPr>
        <p:sp>
          <p:nvSpPr>
            <p:cNvPr id="35" name="Freeform 35"/>
            <p:cNvSpPr/>
            <p:nvPr/>
          </p:nvSpPr>
          <p:spPr>
            <a:xfrm>
              <a:off x="0" y="0"/>
              <a:ext cx="16475487" cy="2905433"/>
            </a:xfrm>
            <a:custGeom>
              <a:avLst/>
              <a:gdLst/>
              <a:ahLst/>
              <a:cxnLst/>
              <a:rect l="l" t="t" r="r" b="b"/>
              <a:pathLst>
                <a:path w="16475487" h="2905433">
                  <a:moveTo>
                    <a:pt x="0" y="0"/>
                  </a:moveTo>
                  <a:lnTo>
                    <a:pt x="16475487" y="0"/>
                  </a:lnTo>
                  <a:lnTo>
                    <a:pt x="16475487" y="2905433"/>
                  </a:lnTo>
                  <a:lnTo>
                    <a:pt x="0" y="2905433"/>
                  </a:lnTo>
                  <a:close/>
                </a:path>
              </a:pathLst>
            </a:custGeom>
            <a:solidFill>
              <a:srgbClr val="000000">
                <a:alpha val="0"/>
              </a:srgbClr>
            </a:solidFill>
          </p:spPr>
          <p:txBody>
            <a:bodyPr/>
            <a:lstStyle/>
            <a:p>
              <a:endParaRPr lang="en-US"/>
            </a:p>
          </p:txBody>
        </p:sp>
        <p:sp>
          <p:nvSpPr>
            <p:cNvPr id="36" name="TextBox 36"/>
            <p:cNvSpPr txBox="1"/>
            <p:nvPr/>
          </p:nvSpPr>
          <p:spPr>
            <a:xfrm>
              <a:off x="0" y="-76200"/>
              <a:ext cx="16475489" cy="2981633"/>
            </a:xfrm>
            <a:prstGeom prst="rect">
              <a:avLst/>
            </a:prstGeom>
          </p:spPr>
          <p:txBody>
            <a:bodyPr lIns="0" tIns="0" rIns="0" bIns="0" rtlCol="0" anchor="t"/>
            <a:lstStyle/>
            <a:p>
              <a:pPr algn="just">
                <a:lnSpc>
                  <a:spcPts val="5598"/>
                </a:lnSpc>
              </a:pPr>
              <a:r>
                <a:rPr lang="en-US" sz="3999">
                  <a:solidFill>
                    <a:srgbClr val="000000"/>
                  </a:solidFill>
                  <a:latin typeface="Roboto Condensed"/>
                  <a:ea typeface="Roboto Condensed"/>
                  <a:cs typeface="Roboto Condensed"/>
                  <a:sym typeface="Roboto Condensed"/>
                </a:rPr>
                <a:t>ĐÁP ÁN: Xoay quanh biến cố tâm lí và sự tự vấn lương tâm, sự ân hận, ăn năn, nỗi đau khổ, dằn vặt về lỗi lầm trong tâm hồn của con người.</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grpSp>
        <p:nvGrpSpPr>
          <p:cNvPr id="5" name="Group 5"/>
          <p:cNvGrpSpPr/>
          <p:nvPr/>
        </p:nvGrpSpPr>
        <p:grpSpPr>
          <a:xfrm>
            <a:off x="10498233" y="3005180"/>
            <a:ext cx="6517200" cy="5233200"/>
            <a:chOff x="0" y="0"/>
            <a:chExt cx="8689600" cy="6977600"/>
          </a:xfrm>
        </p:grpSpPr>
        <p:sp>
          <p:nvSpPr>
            <p:cNvPr id="6" name="Freeform 6"/>
            <p:cNvSpPr/>
            <p:nvPr/>
          </p:nvSpPr>
          <p:spPr>
            <a:xfrm>
              <a:off x="0" y="0"/>
              <a:ext cx="8689594" cy="6977634"/>
            </a:xfrm>
            <a:custGeom>
              <a:avLst/>
              <a:gdLst/>
              <a:ahLst/>
              <a:cxnLst/>
              <a:rect l="l" t="t" r="r" b="b"/>
              <a:pathLst>
                <a:path w="8689594" h="6977634">
                  <a:moveTo>
                    <a:pt x="0" y="0"/>
                  </a:moveTo>
                  <a:lnTo>
                    <a:pt x="8689594" y="0"/>
                  </a:lnTo>
                  <a:lnTo>
                    <a:pt x="8689594" y="6977634"/>
                  </a:lnTo>
                  <a:lnTo>
                    <a:pt x="0" y="6977634"/>
                  </a:lnTo>
                  <a:close/>
                </a:path>
              </a:pathLst>
            </a:custGeom>
            <a:solidFill>
              <a:srgbClr val="659DA9"/>
            </a:solidFill>
          </p:spPr>
          <p:txBody>
            <a:bodyPr/>
            <a:lstStyle/>
            <a:p>
              <a:endParaRPr lang="en-US"/>
            </a:p>
          </p:txBody>
        </p:sp>
      </p:grpSp>
      <p:sp>
        <p:nvSpPr>
          <p:cNvPr id="7" name="Freeform 7"/>
          <p:cNvSpPr/>
          <p:nvPr/>
        </p:nvSpPr>
        <p:spPr>
          <a:xfrm>
            <a:off x="10498233" y="2723155"/>
            <a:ext cx="6686156" cy="6686156"/>
          </a:xfrm>
          <a:custGeom>
            <a:avLst/>
            <a:gdLst/>
            <a:ahLst/>
            <a:cxnLst/>
            <a:rect l="l" t="t" r="r" b="b"/>
            <a:pathLst>
              <a:path w="6686156" h="6686156">
                <a:moveTo>
                  <a:pt x="0" y="0"/>
                </a:moveTo>
                <a:lnTo>
                  <a:pt x="6686157" y="0"/>
                </a:lnTo>
                <a:lnTo>
                  <a:pt x="6686157" y="6686156"/>
                </a:lnTo>
                <a:lnTo>
                  <a:pt x="0" y="6686156"/>
                </a:lnTo>
                <a:lnTo>
                  <a:pt x="0" y="0"/>
                </a:lnTo>
                <a:close/>
              </a:path>
            </a:pathLst>
          </a:custGeom>
          <a:blipFill>
            <a:blip r:embed="rId6"/>
            <a:stretch>
              <a:fillRect/>
            </a:stretch>
          </a:blipFill>
        </p:spPr>
        <p:txBody>
          <a:bodyPr/>
          <a:lstStyle/>
          <a:p>
            <a:endParaRPr lang="en-US"/>
          </a:p>
        </p:txBody>
      </p:sp>
      <p:sp>
        <p:nvSpPr>
          <p:cNvPr id="8" name="Freeform 8"/>
          <p:cNvSpPr/>
          <p:nvPr/>
        </p:nvSpPr>
        <p:spPr>
          <a:xfrm rot="-4516159">
            <a:off x="15190424" y="6703459"/>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7">
              <a:alphaModFix amt="82000"/>
            </a:blip>
            <a:stretch>
              <a:fillRect/>
            </a:stretch>
          </a:blipFill>
        </p:spPr>
        <p:txBody>
          <a:bodyPr/>
          <a:lstStyle/>
          <a:p>
            <a:endParaRPr lang="en-US"/>
          </a:p>
        </p:txBody>
      </p:sp>
      <p:sp>
        <p:nvSpPr>
          <p:cNvPr id="9" name="Freeform 9"/>
          <p:cNvSpPr/>
          <p:nvPr/>
        </p:nvSpPr>
        <p:spPr>
          <a:xfrm rot="117637">
            <a:off x="9383599" y="2043357"/>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8">
              <a:alphaModFix amt="87000"/>
            </a:blip>
            <a:stretch>
              <a:fillRect r="-2"/>
            </a:stretch>
          </a:blipFill>
        </p:spPr>
        <p:txBody>
          <a:bodyPr/>
          <a:lstStyle/>
          <a:p>
            <a:endParaRPr lang="en-US"/>
          </a:p>
        </p:txBody>
      </p:sp>
      <p:sp>
        <p:nvSpPr>
          <p:cNvPr id="10" name="Freeform 10">
            <a:hlinkClick r:id="rId9"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a:hlinkClick r:id="rId12"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a:hlinkClick r:id="rId12"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444711" y="350633"/>
            <a:ext cx="8058628" cy="1015192"/>
            <a:chOff x="0" y="0"/>
            <a:chExt cx="10744837" cy="1353590"/>
          </a:xfrm>
        </p:grpSpPr>
        <p:sp>
          <p:nvSpPr>
            <p:cNvPr id="14" name="Freeform 14"/>
            <p:cNvSpPr/>
            <p:nvPr/>
          </p:nvSpPr>
          <p:spPr>
            <a:xfrm>
              <a:off x="0" y="0"/>
              <a:ext cx="10744837" cy="1353590"/>
            </a:xfrm>
            <a:custGeom>
              <a:avLst/>
              <a:gdLst/>
              <a:ahLst/>
              <a:cxnLst/>
              <a:rect l="l" t="t" r="r" b="b"/>
              <a:pathLst>
                <a:path w="10744837" h="1353590">
                  <a:moveTo>
                    <a:pt x="0" y="0"/>
                  </a:moveTo>
                  <a:lnTo>
                    <a:pt x="10744837" y="0"/>
                  </a:lnTo>
                  <a:lnTo>
                    <a:pt x="10744837" y="1353590"/>
                  </a:lnTo>
                  <a:lnTo>
                    <a:pt x="0" y="1353590"/>
                  </a:lnTo>
                  <a:close/>
                </a:path>
              </a:pathLst>
            </a:custGeom>
            <a:solidFill>
              <a:srgbClr val="000000">
                <a:alpha val="0"/>
              </a:srgbClr>
            </a:solidFill>
          </p:spPr>
          <p:txBody>
            <a:bodyPr/>
            <a:lstStyle/>
            <a:p>
              <a:endParaRPr lang="en-US"/>
            </a:p>
          </p:txBody>
        </p:sp>
        <p:sp>
          <p:nvSpPr>
            <p:cNvPr id="15" name="TextBox 15"/>
            <p:cNvSpPr txBox="1"/>
            <p:nvPr/>
          </p:nvSpPr>
          <p:spPr>
            <a:xfrm>
              <a:off x="0" y="-95250"/>
              <a:ext cx="10744837" cy="1448840"/>
            </a:xfrm>
            <a:prstGeom prst="rect">
              <a:avLst/>
            </a:prstGeom>
          </p:spPr>
          <p:txBody>
            <a:bodyPr lIns="0" tIns="0" rIns="0" bIns="0" rtlCol="0" anchor="t"/>
            <a:lstStyle/>
            <a:p>
              <a:pPr algn="ctr">
                <a:lnSpc>
                  <a:spcPts val="6723"/>
                </a:lnSpc>
              </a:pPr>
              <a:r>
                <a:rPr lang="en-US" sz="4802" b="1">
                  <a:solidFill>
                    <a:srgbClr val="0B67A5"/>
                  </a:solidFill>
                  <a:latin typeface="Fraunces Bold"/>
                  <a:ea typeface="Fraunces Bold"/>
                  <a:cs typeface="Fraunces Bold"/>
                  <a:sym typeface="Fraunces Bold"/>
                </a:rPr>
                <a:t>3. KHÁM PHÁ VĂN BẢN</a:t>
              </a:r>
            </a:p>
          </p:txBody>
        </p:sp>
      </p:grpSp>
      <p:grpSp>
        <p:nvGrpSpPr>
          <p:cNvPr id="16" name="Group 16"/>
          <p:cNvGrpSpPr/>
          <p:nvPr/>
        </p:nvGrpSpPr>
        <p:grpSpPr>
          <a:xfrm>
            <a:off x="768076" y="1260513"/>
            <a:ext cx="10326687" cy="738505"/>
            <a:chOff x="0" y="0"/>
            <a:chExt cx="13768916" cy="984673"/>
          </a:xfrm>
        </p:grpSpPr>
        <p:sp>
          <p:nvSpPr>
            <p:cNvPr id="17" name="Freeform 17"/>
            <p:cNvSpPr/>
            <p:nvPr/>
          </p:nvSpPr>
          <p:spPr>
            <a:xfrm>
              <a:off x="0" y="0"/>
              <a:ext cx="13768916" cy="984673"/>
            </a:xfrm>
            <a:custGeom>
              <a:avLst/>
              <a:gdLst/>
              <a:ahLst/>
              <a:cxnLst/>
              <a:rect l="l" t="t" r="r" b="b"/>
              <a:pathLst>
                <a:path w="13768916" h="984673">
                  <a:moveTo>
                    <a:pt x="0" y="0"/>
                  </a:moveTo>
                  <a:lnTo>
                    <a:pt x="13768916" y="0"/>
                  </a:lnTo>
                  <a:lnTo>
                    <a:pt x="13768916" y="984673"/>
                  </a:lnTo>
                  <a:lnTo>
                    <a:pt x="0" y="984673"/>
                  </a:lnTo>
                  <a:close/>
                </a:path>
              </a:pathLst>
            </a:custGeom>
            <a:solidFill>
              <a:srgbClr val="000000">
                <a:alpha val="0"/>
              </a:srgbClr>
            </a:solidFill>
          </p:spPr>
          <p:txBody>
            <a:bodyPr/>
            <a:lstStyle/>
            <a:p>
              <a:endParaRPr lang="en-US"/>
            </a:p>
          </p:txBody>
        </p:sp>
        <p:sp>
          <p:nvSpPr>
            <p:cNvPr id="18" name="TextBox 18"/>
            <p:cNvSpPr txBox="1"/>
            <p:nvPr/>
          </p:nvSpPr>
          <p:spPr>
            <a:xfrm>
              <a:off x="0" y="-85725"/>
              <a:ext cx="13768916" cy="1070398"/>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3.1. Tìm hiểu chung về tác giả và văn bản</a:t>
              </a:r>
            </a:p>
          </p:txBody>
        </p:sp>
      </p:grpSp>
      <p:grpSp>
        <p:nvGrpSpPr>
          <p:cNvPr id="19" name="Group 19"/>
          <p:cNvGrpSpPr/>
          <p:nvPr/>
        </p:nvGrpSpPr>
        <p:grpSpPr>
          <a:xfrm>
            <a:off x="444711" y="2277518"/>
            <a:ext cx="8699289" cy="1455325"/>
            <a:chOff x="0" y="0"/>
            <a:chExt cx="11599052" cy="1940433"/>
          </a:xfrm>
        </p:grpSpPr>
        <p:sp>
          <p:nvSpPr>
            <p:cNvPr id="20" name="Freeform 20"/>
            <p:cNvSpPr/>
            <p:nvPr/>
          </p:nvSpPr>
          <p:spPr>
            <a:xfrm>
              <a:off x="0" y="0"/>
              <a:ext cx="11599052" cy="1940433"/>
            </a:xfrm>
            <a:custGeom>
              <a:avLst/>
              <a:gdLst/>
              <a:ahLst/>
              <a:cxnLst/>
              <a:rect l="l" t="t" r="r" b="b"/>
              <a:pathLst>
                <a:path w="11599052" h="1940433">
                  <a:moveTo>
                    <a:pt x="0" y="0"/>
                  </a:moveTo>
                  <a:lnTo>
                    <a:pt x="11599052" y="0"/>
                  </a:lnTo>
                  <a:lnTo>
                    <a:pt x="11599052" y="1940433"/>
                  </a:lnTo>
                  <a:lnTo>
                    <a:pt x="0" y="1940433"/>
                  </a:lnTo>
                  <a:close/>
                </a:path>
              </a:pathLst>
            </a:custGeom>
            <a:solidFill>
              <a:srgbClr val="000000">
                <a:alpha val="0"/>
              </a:srgbClr>
            </a:solidFill>
          </p:spPr>
          <p:txBody>
            <a:bodyPr/>
            <a:lstStyle/>
            <a:p>
              <a:endParaRPr lang="en-US"/>
            </a:p>
          </p:txBody>
        </p:sp>
        <p:sp>
          <p:nvSpPr>
            <p:cNvPr id="21" name="TextBox 21"/>
            <p:cNvSpPr txBox="1"/>
            <p:nvPr/>
          </p:nvSpPr>
          <p:spPr>
            <a:xfrm>
              <a:off x="0" y="-95250"/>
              <a:ext cx="11599052"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a. Tác giả Ha-ru-ki Mu-ra-ka-mi</a:t>
              </a:r>
            </a:p>
          </p:txBody>
        </p:sp>
      </p:grpSp>
      <p:sp>
        <p:nvSpPr>
          <p:cNvPr id="22" name="TextBox 22"/>
          <p:cNvSpPr txBox="1"/>
          <p:nvPr/>
        </p:nvSpPr>
        <p:spPr>
          <a:xfrm>
            <a:off x="817850" y="3260008"/>
            <a:ext cx="8340514" cy="6412396"/>
          </a:xfrm>
          <a:prstGeom prst="rect">
            <a:avLst/>
          </a:prstGeom>
        </p:spPr>
        <p:txBody>
          <a:bodyPr lIns="0" tIns="0" rIns="0" bIns="0" rtlCol="0" anchor="t">
            <a:spAutoFit/>
          </a:bodyPr>
          <a:lstStyle/>
          <a:p>
            <a:pPr marL="866193" lvl="1" indent="-433097" algn="just">
              <a:lnSpc>
                <a:spcPts val="5617"/>
              </a:lnSpc>
              <a:buFont typeface="Arial"/>
              <a:buChar char="•"/>
            </a:pPr>
            <a:r>
              <a:rPr lang="en-US" sz="4012" b="1">
                <a:solidFill>
                  <a:srgbClr val="000000"/>
                </a:solidFill>
                <a:latin typeface="Roboto Condensed"/>
                <a:ea typeface="Roboto Condensed"/>
                <a:cs typeface="Roboto Condensed"/>
                <a:sym typeface="Roboto Condensed"/>
              </a:rPr>
              <a:t>Tiểu sử:</a:t>
            </a:r>
          </a:p>
          <a:p>
            <a:pPr algn="just">
              <a:lnSpc>
                <a:spcPts val="5617"/>
              </a:lnSpc>
              <a:spcBef>
                <a:spcPct val="0"/>
              </a:spcBef>
            </a:pPr>
            <a:r>
              <a:rPr lang="en-US" sz="4012">
                <a:solidFill>
                  <a:srgbClr val="000000"/>
                </a:solidFill>
                <a:latin typeface="Roboto Condensed"/>
                <a:ea typeface="Roboto Condensed"/>
                <a:cs typeface="Roboto Condensed"/>
                <a:sym typeface="Roboto Condensed"/>
              </a:rPr>
              <a:t>+ Sinh năm 1949 tại Kyoto, Nhật Bản.</a:t>
            </a:r>
          </a:p>
          <a:p>
            <a:pPr algn="just">
              <a:lnSpc>
                <a:spcPts val="5617"/>
              </a:lnSpc>
              <a:spcBef>
                <a:spcPct val="0"/>
              </a:spcBef>
            </a:pPr>
            <a:r>
              <a:rPr lang="en-US" sz="4012">
                <a:solidFill>
                  <a:srgbClr val="000000"/>
                </a:solidFill>
                <a:latin typeface="Roboto Condensed"/>
                <a:ea typeface="Roboto Condensed"/>
                <a:cs typeface="Roboto Condensed"/>
                <a:sym typeface="Roboto Condensed"/>
              </a:rPr>
              <a:t>+ Là một trong những nhà văn đương đại nổi tiếng nhất Nhật Bản, có ảnh hưởng mạnh mẽ trên thế giới.</a:t>
            </a:r>
          </a:p>
          <a:p>
            <a:pPr algn="just">
              <a:lnSpc>
                <a:spcPts val="5617"/>
              </a:lnSpc>
              <a:spcBef>
                <a:spcPct val="0"/>
              </a:spcBef>
            </a:pPr>
            <a:r>
              <a:rPr lang="en-US" sz="4012">
                <a:solidFill>
                  <a:srgbClr val="000000"/>
                </a:solidFill>
                <a:latin typeface="Roboto Condensed"/>
                <a:ea typeface="Roboto Condensed"/>
                <a:cs typeface="Roboto Condensed"/>
                <a:sym typeface="Roboto Condensed"/>
              </a:rPr>
              <a:t>+ Tác phẩm của ông kết hợp yếu tố hiện thực và huyền ảo, đào sâu vào tâm lý con người và ý nghĩa của sự tồn tại.</a:t>
            </a:r>
          </a:p>
          <a:p>
            <a:pPr algn="just">
              <a:lnSpc>
                <a:spcPts val="5617"/>
              </a:lnSpc>
              <a:spcBef>
                <a:spcPct val="0"/>
              </a:spcBef>
            </a:pPr>
            <a:endParaRPr lang="en-US" sz="4012">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grpSp>
        <p:nvGrpSpPr>
          <p:cNvPr id="5" name="Group 5"/>
          <p:cNvGrpSpPr/>
          <p:nvPr/>
        </p:nvGrpSpPr>
        <p:grpSpPr>
          <a:xfrm>
            <a:off x="10498233" y="3005180"/>
            <a:ext cx="6517200" cy="5233200"/>
            <a:chOff x="0" y="0"/>
            <a:chExt cx="8689600" cy="6977600"/>
          </a:xfrm>
        </p:grpSpPr>
        <p:sp>
          <p:nvSpPr>
            <p:cNvPr id="6" name="Freeform 6"/>
            <p:cNvSpPr/>
            <p:nvPr/>
          </p:nvSpPr>
          <p:spPr>
            <a:xfrm>
              <a:off x="0" y="0"/>
              <a:ext cx="8689594" cy="6977634"/>
            </a:xfrm>
            <a:custGeom>
              <a:avLst/>
              <a:gdLst/>
              <a:ahLst/>
              <a:cxnLst/>
              <a:rect l="l" t="t" r="r" b="b"/>
              <a:pathLst>
                <a:path w="8689594" h="6977634">
                  <a:moveTo>
                    <a:pt x="0" y="0"/>
                  </a:moveTo>
                  <a:lnTo>
                    <a:pt x="8689594" y="0"/>
                  </a:lnTo>
                  <a:lnTo>
                    <a:pt x="8689594" y="6977634"/>
                  </a:lnTo>
                  <a:lnTo>
                    <a:pt x="0" y="6977634"/>
                  </a:lnTo>
                  <a:close/>
                </a:path>
              </a:pathLst>
            </a:custGeom>
            <a:solidFill>
              <a:srgbClr val="659DA9"/>
            </a:solidFill>
          </p:spPr>
          <p:txBody>
            <a:bodyPr/>
            <a:lstStyle/>
            <a:p>
              <a:endParaRPr lang="en-US"/>
            </a:p>
          </p:txBody>
        </p:sp>
      </p:grpSp>
      <p:sp>
        <p:nvSpPr>
          <p:cNvPr id="7" name="Freeform 7"/>
          <p:cNvSpPr/>
          <p:nvPr/>
        </p:nvSpPr>
        <p:spPr>
          <a:xfrm>
            <a:off x="10498233" y="2723155"/>
            <a:ext cx="6686156" cy="6686156"/>
          </a:xfrm>
          <a:custGeom>
            <a:avLst/>
            <a:gdLst/>
            <a:ahLst/>
            <a:cxnLst/>
            <a:rect l="l" t="t" r="r" b="b"/>
            <a:pathLst>
              <a:path w="6686156" h="6686156">
                <a:moveTo>
                  <a:pt x="0" y="0"/>
                </a:moveTo>
                <a:lnTo>
                  <a:pt x="6686157" y="0"/>
                </a:lnTo>
                <a:lnTo>
                  <a:pt x="6686157" y="6686156"/>
                </a:lnTo>
                <a:lnTo>
                  <a:pt x="0" y="6686156"/>
                </a:lnTo>
                <a:lnTo>
                  <a:pt x="0" y="0"/>
                </a:lnTo>
                <a:close/>
              </a:path>
            </a:pathLst>
          </a:custGeom>
          <a:blipFill>
            <a:blip r:embed="rId6"/>
            <a:stretch>
              <a:fillRect/>
            </a:stretch>
          </a:blipFill>
        </p:spPr>
        <p:txBody>
          <a:bodyPr/>
          <a:lstStyle/>
          <a:p>
            <a:endParaRPr lang="en-US"/>
          </a:p>
        </p:txBody>
      </p:sp>
      <p:sp>
        <p:nvSpPr>
          <p:cNvPr id="8" name="Freeform 8"/>
          <p:cNvSpPr/>
          <p:nvPr/>
        </p:nvSpPr>
        <p:spPr>
          <a:xfrm rot="-4516159">
            <a:off x="15190424" y="6703459"/>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7">
              <a:alphaModFix amt="82000"/>
            </a:blip>
            <a:stretch>
              <a:fillRect/>
            </a:stretch>
          </a:blipFill>
        </p:spPr>
        <p:txBody>
          <a:bodyPr/>
          <a:lstStyle/>
          <a:p>
            <a:endParaRPr lang="en-US"/>
          </a:p>
        </p:txBody>
      </p:sp>
      <p:sp>
        <p:nvSpPr>
          <p:cNvPr id="9" name="Freeform 9"/>
          <p:cNvSpPr/>
          <p:nvPr/>
        </p:nvSpPr>
        <p:spPr>
          <a:xfrm rot="117637">
            <a:off x="9383599" y="2043357"/>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8">
              <a:alphaModFix amt="87000"/>
            </a:blip>
            <a:stretch>
              <a:fillRect r="-2"/>
            </a:stretch>
          </a:blipFill>
        </p:spPr>
        <p:txBody>
          <a:bodyPr/>
          <a:lstStyle/>
          <a:p>
            <a:endParaRPr lang="en-US"/>
          </a:p>
        </p:txBody>
      </p:sp>
      <p:sp>
        <p:nvSpPr>
          <p:cNvPr id="10" name="Freeform 10">
            <a:hlinkClick r:id="rId9"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a:hlinkClick r:id="rId12"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a:hlinkClick r:id="rId12"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318100" y="350633"/>
            <a:ext cx="9093738" cy="1054614"/>
            <a:chOff x="0" y="0"/>
            <a:chExt cx="10744837" cy="1246094"/>
          </a:xfrm>
        </p:grpSpPr>
        <p:sp>
          <p:nvSpPr>
            <p:cNvPr id="14" name="Freeform 14"/>
            <p:cNvSpPr/>
            <p:nvPr/>
          </p:nvSpPr>
          <p:spPr>
            <a:xfrm>
              <a:off x="0" y="0"/>
              <a:ext cx="10744837" cy="1246094"/>
            </a:xfrm>
            <a:custGeom>
              <a:avLst/>
              <a:gdLst/>
              <a:ahLst/>
              <a:cxnLst/>
              <a:rect l="l" t="t" r="r" b="b"/>
              <a:pathLst>
                <a:path w="10744837" h="1246094">
                  <a:moveTo>
                    <a:pt x="0" y="0"/>
                  </a:moveTo>
                  <a:lnTo>
                    <a:pt x="10744837" y="0"/>
                  </a:lnTo>
                  <a:lnTo>
                    <a:pt x="10744837" y="1246094"/>
                  </a:lnTo>
                  <a:lnTo>
                    <a:pt x="0" y="1246094"/>
                  </a:lnTo>
                  <a:close/>
                </a:path>
              </a:pathLst>
            </a:custGeom>
            <a:solidFill>
              <a:srgbClr val="000000">
                <a:alpha val="0"/>
              </a:srgbClr>
            </a:solidFill>
          </p:spPr>
          <p:txBody>
            <a:bodyPr/>
            <a:lstStyle/>
            <a:p>
              <a:endParaRPr lang="en-US"/>
            </a:p>
          </p:txBody>
        </p:sp>
        <p:sp>
          <p:nvSpPr>
            <p:cNvPr id="15" name="TextBox 15"/>
            <p:cNvSpPr txBox="1"/>
            <p:nvPr/>
          </p:nvSpPr>
          <p:spPr>
            <a:xfrm>
              <a:off x="0" y="-76200"/>
              <a:ext cx="10744837" cy="1322294"/>
            </a:xfrm>
            <a:prstGeom prst="rect">
              <a:avLst/>
            </a:prstGeom>
          </p:spPr>
          <p:txBody>
            <a:bodyPr lIns="0" tIns="0" rIns="0" bIns="0" rtlCol="0" anchor="t"/>
            <a:lstStyle/>
            <a:p>
              <a:pPr algn="ctr">
                <a:lnSpc>
                  <a:spcPts val="6164"/>
                </a:lnSpc>
              </a:pPr>
              <a:r>
                <a:rPr lang="en-US" sz="4403" b="1">
                  <a:solidFill>
                    <a:srgbClr val="0B67A5"/>
                  </a:solidFill>
                  <a:latin typeface="Fraunces Bold"/>
                  <a:ea typeface="Fraunces Bold"/>
                  <a:cs typeface="Fraunces Bold"/>
                  <a:sym typeface="Fraunces Bold"/>
                </a:rPr>
                <a:t>3. KHÁM PHÁ VĂN BẢN</a:t>
              </a:r>
            </a:p>
          </p:txBody>
        </p:sp>
      </p:grpSp>
      <p:grpSp>
        <p:nvGrpSpPr>
          <p:cNvPr id="16" name="Group 16"/>
          <p:cNvGrpSpPr/>
          <p:nvPr/>
        </p:nvGrpSpPr>
        <p:grpSpPr>
          <a:xfrm>
            <a:off x="768076" y="1260513"/>
            <a:ext cx="10326687" cy="738505"/>
            <a:chOff x="0" y="0"/>
            <a:chExt cx="13768916" cy="984673"/>
          </a:xfrm>
        </p:grpSpPr>
        <p:sp>
          <p:nvSpPr>
            <p:cNvPr id="17" name="Freeform 17"/>
            <p:cNvSpPr/>
            <p:nvPr/>
          </p:nvSpPr>
          <p:spPr>
            <a:xfrm>
              <a:off x="0" y="0"/>
              <a:ext cx="13768916" cy="984673"/>
            </a:xfrm>
            <a:custGeom>
              <a:avLst/>
              <a:gdLst/>
              <a:ahLst/>
              <a:cxnLst/>
              <a:rect l="l" t="t" r="r" b="b"/>
              <a:pathLst>
                <a:path w="13768916" h="984673">
                  <a:moveTo>
                    <a:pt x="0" y="0"/>
                  </a:moveTo>
                  <a:lnTo>
                    <a:pt x="13768916" y="0"/>
                  </a:lnTo>
                  <a:lnTo>
                    <a:pt x="13768916" y="984673"/>
                  </a:lnTo>
                  <a:lnTo>
                    <a:pt x="0" y="984673"/>
                  </a:lnTo>
                  <a:close/>
                </a:path>
              </a:pathLst>
            </a:custGeom>
            <a:solidFill>
              <a:srgbClr val="000000">
                <a:alpha val="0"/>
              </a:srgbClr>
            </a:solidFill>
          </p:spPr>
          <p:txBody>
            <a:bodyPr/>
            <a:lstStyle/>
            <a:p>
              <a:endParaRPr lang="en-US"/>
            </a:p>
          </p:txBody>
        </p:sp>
        <p:sp>
          <p:nvSpPr>
            <p:cNvPr id="18" name="TextBox 18"/>
            <p:cNvSpPr txBox="1"/>
            <p:nvPr/>
          </p:nvSpPr>
          <p:spPr>
            <a:xfrm>
              <a:off x="0" y="-85725"/>
              <a:ext cx="13768916" cy="1070398"/>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3.1. Tìm hiểu chung về tác giả và văn bản</a:t>
              </a:r>
            </a:p>
          </p:txBody>
        </p:sp>
      </p:grpSp>
      <p:grpSp>
        <p:nvGrpSpPr>
          <p:cNvPr id="19" name="Group 19"/>
          <p:cNvGrpSpPr/>
          <p:nvPr/>
        </p:nvGrpSpPr>
        <p:grpSpPr>
          <a:xfrm>
            <a:off x="588688" y="1999018"/>
            <a:ext cx="8699289" cy="1455325"/>
            <a:chOff x="0" y="0"/>
            <a:chExt cx="11599052" cy="1940433"/>
          </a:xfrm>
        </p:grpSpPr>
        <p:sp>
          <p:nvSpPr>
            <p:cNvPr id="20" name="Freeform 20"/>
            <p:cNvSpPr/>
            <p:nvPr/>
          </p:nvSpPr>
          <p:spPr>
            <a:xfrm>
              <a:off x="0" y="0"/>
              <a:ext cx="11599052" cy="1940433"/>
            </a:xfrm>
            <a:custGeom>
              <a:avLst/>
              <a:gdLst/>
              <a:ahLst/>
              <a:cxnLst/>
              <a:rect l="l" t="t" r="r" b="b"/>
              <a:pathLst>
                <a:path w="11599052" h="1940433">
                  <a:moveTo>
                    <a:pt x="0" y="0"/>
                  </a:moveTo>
                  <a:lnTo>
                    <a:pt x="11599052" y="0"/>
                  </a:lnTo>
                  <a:lnTo>
                    <a:pt x="11599052" y="1940433"/>
                  </a:lnTo>
                  <a:lnTo>
                    <a:pt x="0" y="1940433"/>
                  </a:lnTo>
                  <a:close/>
                </a:path>
              </a:pathLst>
            </a:custGeom>
            <a:solidFill>
              <a:srgbClr val="000000">
                <a:alpha val="0"/>
              </a:srgbClr>
            </a:solidFill>
          </p:spPr>
          <p:txBody>
            <a:bodyPr/>
            <a:lstStyle/>
            <a:p>
              <a:endParaRPr lang="en-US"/>
            </a:p>
          </p:txBody>
        </p:sp>
        <p:sp>
          <p:nvSpPr>
            <p:cNvPr id="21" name="TextBox 21"/>
            <p:cNvSpPr txBox="1"/>
            <p:nvPr/>
          </p:nvSpPr>
          <p:spPr>
            <a:xfrm>
              <a:off x="0" y="-95250"/>
              <a:ext cx="11599052"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a. Tác giả Ha-ru-ki Mu-ra-ka-mi</a:t>
              </a:r>
            </a:p>
          </p:txBody>
        </p:sp>
      </p:grpSp>
      <p:sp>
        <p:nvSpPr>
          <p:cNvPr id="22" name="TextBox 22"/>
          <p:cNvSpPr txBox="1"/>
          <p:nvPr/>
        </p:nvSpPr>
        <p:spPr>
          <a:xfrm>
            <a:off x="768076" y="3587284"/>
            <a:ext cx="8340514" cy="5622607"/>
          </a:xfrm>
          <a:prstGeom prst="rect">
            <a:avLst/>
          </a:prstGeom>
        </p:spPr>
        <p:txBody>
          <a:bodyPr lIns="0" tIns="0" rIns="0" bIns="0" rtlCol="0" anchor="t">
            <a:spAutoFit/>
          </a:bodyPr>
          <a:lstStyle/>
          <a:p>
            <a:pPr marL="866193" lvl="1" indent="-433097" algn="just">
              <a:lnSpc>
                <a:spcPts val="5616"/>
              </a:lnSpc>
              <a:buFont typeface="Arial"/>
              <a:buChar char="•"/>
            </a:pPr>
            <a:r>
              <a:rPr lang="en-US" sz="4012" b="1">
                <a:solidFill>
                  <a:srgbClr val="000000"/>
                </a:solidFill>
                <a:latin typeface="Roboto Condensed Bold"/>
                <a:ea typeface="Roboto Condensed Bold"/>
                <a:cs typeface="Roboto Condensed Bold"/>
                <a:sym typeface="Roboto Condensed Bold"/>
              </a:rPr>
              <a:t>Phong cách sáng tác</a:t>
            </a:r>
            <a:r>
              <a:rPr lang="en-US" sz="4012">
                <a:solidFill>
                  <a:srgbClr val="000000"/>
                </a:solidFill>
                <a:latin typeface="Roboto Condensed"/>
                <a:ea typeface="Roboto Condensed"/>
                <a:cs typeface="Roboto Condensed"/>
                <a:sym typeface="Roboto Condensed"/>
              </a:rPr>
              <a:t>:</a:t>
            </a:r>
          </a:p>
          <a:p>
            <a:pPr algn="just">
              <a:lnSpc>
                <a:spcPts val="5616"/>
              </a:lnSpc>
            </a:pPr>
            <a:r>
              <a:rPr lang="en-US" sz="4012">
                <a:solidFill>
                  <a:srgbClr val="000000"/>
                </a:solidFill>
                <a:latin typeface="Roboto Condensed"/>
                <a:ea typeface="Roboto Condensed"/>
                <a:cs typeface="Roboto Condensed"/>
                <a:sym typeface="Roboto Condensed"/>
              </a:rPr>
              <a:t>+ Đề tài thường xoay quanh nỗi cô đơn, những biến cố tâm lý và hành trình tìm kiếm bản ngã.</a:t>
            </a:r>
          </a:p>
          <a:p>
            <a:pPr algn="just">
              <a:lnSpc>
                <a:spcPts val="5616"/>
              </a:lnSpc>
            </a:pPr>
            <a:r>
              <a:rPr lang="en-US" sz="4012">
                <a:solidFill>
                  <a:srgbClr val="000000"/>
                </a:solidFill>
                <a:latin typeface="Roboto Condensed"/>
                <a:ea typeface="Roboto Condensed"/>
                <a:cs typeface="Roboto Condensed"/>
                <a:sym typeface="Roboto Condensed"/>
              </a:rPr>
              <a:t>+ Lối viết mang tính triết lý, sử dụng hình ảnh ẩn dụ và kết hợp giữa hiện thực đời sống với yếu tố siêu thực.</a:t>
            </a:r>
          </a:p>
          <a:p>
            <a:pPr algn="just">
              <a:lnSpc>
                <a:spcPts val="5617"/>
              </a:lnSpc>
              <a:spcBef>
                <a:spcPct val="0"/>
              </a:spcBef>
            </a:pPr>
            <a:endParaRPr lang="en-US" sz="4012">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grpSp>
        <p:nvGrpSpPr>
          <p:cNvPr id="5" name="Group 5"/>
          <p:cNvGrpSpPr/>
          <p:nvPr/>
        </p:nvGrpSpPr>
        <p:grpSpPr>
          <a:xfrm>
            <a:off x="10498233" y="3005180"/>
            <a:ext cx="6517200" cy="5233200"/>
            <a:chOff x="0" y="0"/>
            <a:chExt cx="8689600" cy="6977600"/>
          </a:xfrm>
        </p:grpSpPr>
        <p:sp>
          <p:nvSpPr>
            <p:cNvPr id="6" name="Freeform 6"/>
            <p:cNvSpPr/>
            <p:nvPr/>
          </p:nvSpPr>
          <p:spPr>
            <a:xfrm>
              <a:off x="0" y="0"/>
              <a:ext cx="8689594" cy="6977634"/>
            </a:xfrm>
            <a:custGeom>
              <a:avLst/>
              <a:gdLst/>
              <a:ahLst/>
              <a:cxnLst/>
              <a:rect l="l" t="t" r="r" b="b"/>
              <a:pathLst>
                <a:path w="8689594" h="6977634">
                  <a:moveTo>
                    <a:pt x="0" y="0"/>
                  </a:moveTo>
                  <a:lnTo>
                    <a:pt x="8689594" y="0"/>
                  </a:lnTo>
                  <a:lnTo>
                    <a:pt x="8689594" y="6977634"/>
                  </a:lnTo>
                  <a:lnTo>
                    <a:pt x="0" y="6977634"/>
                  </a:lnTo>
                  <a:close/>
                </a:path>
              </a:pathLst>
            </a:custGeom>
            <a:solidFill>
              <a:srgbClr val="659DA9"/>
            </a:solidFill>
          </p:spPr>
          <p:txBody>
            <a:bodyPr/>
            <a:lstStyle/>
            <a:p>
              <a:endParaRPr lang="en-US"/>
            </a:p>
          </p:txBody>
        </p:sp>
      </p:grpSp>
      <p:sp>
        <p:nvSpPr>
          <p:cNvPr id="7" name="Freeform 7"/>
          <p:cNvSpPr/>
          <p:nvPr/>
        </p:nvSpPr>
        <p:spPr>
          <a:xfrm>
            <a:off x="10498233" y="2723155"/>
            <a:ext cx="6686156" cy="6686156"/>
          </a:xfrm>
          <a:custGeom>
            <a:avLst/>
            <a:gdLst/>
            <a:ahLst/>
            <a:cxnLst/>
            <a:rect l="l" t="t" r="r" b="b"/>
            <a:pathLst>
              <a:path w="6686156" h="6686156">
                <a:moveTo>
                  <a:pt x="0" y="0"/>
                </a:moveTo>
                <a:lnTo>
                  <a:pt x="6686157" y="0"/>
                </a:lnTo>
                <a:lnTo>
                  <a:pt x="6686157" y="6686156"/>
                </a:lnTo>
                <a:lnTo>
                  <a:pt x="0" y="6686156"/>
                </a:lnTo>
                <a:lnTo>
                  <a:pt x="0" y="0"/>
                </a:lnTo>
                <a:close/>
              </a:path>
            </a:pathLst>
          </a:custGeom>
          <a:blipFill>
            <a:blip r:embed="rId6"/>
            <a:stretch>
              <a:fillRect/>
            </a:stretch>
          </a:blipFill>
        </p:spPr>
        <p:txBody>
          <a:bodyPr/>
          <a:lstStyle/>
          <a:p>
            <a:endParaRPr lang="en-US"/>
          </a:p>
        </p:txBody>
      </p:sp>
      <p:sp>
        <p:nvSpPr>
          <p:cNvPr id="8" name="Freeform 8"/>
          <p:cNvSpPr/>
          <p:nvPr/>
        </p:nvSpPr>
        <p:spPr>
          <a:xfrm rot="-4516159">
            <a:off x="15190424" y="6703459"/>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7">
              <a:alphaModFix amt="82000"/>
            </a:blip>
            <a:stretch>
              <a:fillRect/>
            </a:stretch>
          </a:blipFill>
        </p:spPr>
        <p:txBody>
          <a:bodyPr/>
          <a:lstStyle/>
          <a:p>
            <a:endParaRPr lang="en-US"/>
          </a:p>
        </p:txBody>
      </p:sp>
      <p:sp>
        <p:nvSpPr>
          <p:cNvPr id="9" name="Freeform 9"/>
          <p:cNvSpPr/>
          <p:nvPr/>
        </p:nvSpPr>
        <p:spPr>
          <a:xfrm rot="117637">
            <a:off x="9383599" y="2043357"/>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8">
              <a:alphaModFix amt="87000"/>
            </a:blip>
            <a:stretch>
              <a:fillRect r="-2"/>
            </a:stretch>
          </a:blipFill>
        </p:spPr>
        <p:txBody>
          <a:bodyPr/>
          <a:lstStyle/>
          <a:p>
            <a:endParaRPr lang="en-US"/>
          </a:p>
        </p:txBody>
      </p:sp>
      <p:sp>
        <p:nvSpPr>
          <p:cNvPr id="10" name="Freeform 10">
            <a:hlinkClick r:id="rId9"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a:hlinkClick r:id="rId12"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a:hlinkClick r:id="rId12"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324049" y="350633"/>
            <a:ext cx="8058628" cy="970119"/>
            <a:chOff x="0" y="0"/>
            <a:chExt cx="10744837" cy="1293492"/>
          </a:xfrm>
        </p:grpSpPr>
        <p:sp>
          <p:nvSpPr>
            <p:cNvPr id="14" name="Freeform 14"/>
            <p:cNvSpPr/>
            <p:nvPr/>
          </p:nvSpPr>
          <p:spPr>
            <a:xfrm>
              <a:off x="0" y="0"/>
              <a:ext cx="10744837" cy="1293492"/>
            </a:xfrm>
            <a:custGeom>
              <a:avLst/>
              <a:gdLst/>
              <a:ahLst/>
              <a:cxnLst/>
              <a:rect l="l" t="t" r="r" b="b"/>
              <a:pathLst>
                <a:path w="10744837" h="1293492">
                  <a:moveTo>
                    <a:pt x="0" y="0"/>
                  </a:moveTo>
                  <a:lnTo>
                    <a:pt x="10744837" y="0"/>
                  </a:lnTo>
                  <a:lnTo>
                    <a:pt x="10744837" y="1293492"/>
                  </a:lnTo>
                  <a:lnTo>
                    <a:pt x="0" y="1293492"/>
                  </a:lnTo>
                  <a:close/>
                </a:path>
              </a:pathLst>
            </a:custGeom>
            <a:solidFill>
              <a:srgbClr val="000000">
                <a:alpha val="0"/>
              </a:srgbClr>
            </a:solidFill>
          </p:spPr>
          <p:txBody>
            <a:bodyPr/>
            <a:lstStyle/>
            <a:p>
              <a:endParaRPr lang="en-US"/>
            </a:p>
          </p:txBody>
        </p:sp>
        <p:sp>
          <p:nvSpPr>
            <p:cNvPr id="15" name="TextBox 15"/>
            <p:cNvSpPr txBox="1"/>
            <p:nvPr/>
          </p:nvSpPr>
          <p:spPr>
            <a:xfrm>
              <a:off x="0" y="-85725"/>
              <a:ext cx="10744837" cy="1379217"/>
            </a:xfrm>
            <a:prstGeom prst="rect">
              <a:avLst/>
            </a:prstGeom>
          </p:spPr>
          <p:txBody>
            <a:bodyPr lIns="0" tIns="0" rIns="0" bIns="0" rtlCol="0" anchor="t"/>
            <a:lstStyle/>
            <a:p>
              <a:pPr algn="ctr">
                <a:lnSpc>
                  <a:spcPts val="6443"/>
                </a:lnSpc>
              </a:pPr>
              <a:r>
                <a:rPr lang="en-US" sz="4602" b="1">
                  <a:solidFill>
                    <a:srgbClr val="0B67A5"/>
                  </a:solidFill>
                  <a:latin typeface="Fraunces Bold"/>
                  <a:ea typeface="Fraunces Bold"/>
                  <a:cs typeface="Fraunces Bold"/>
                  <a:sym typeface="Fraunces Bold"/>
                </a:rPr>
                <a:t>3. KHÁM PHÁ VĂN BẢN</a:t>
              </a:r>
            </a:p>
          </p:txBody>
        </p:sp>
      </p:grpSp>
      <p:grpSp>
        <p:nvGrpSpPr>
          <p:cNvPr id="16" name="Group 16"/>
          <p:cNvGrpSpPr/>
          <p:nvPr/>
        </p:nvGrpSpPr>
        <p:grpSpPr>
          <a:xfrm>
            <a:off x="768076" y="1260513"/>
            <a:ext cx="10326687" cy="738505"/>
            <a:chOff x="0" y="0"/>
            <a:chExt cx="13768916" cy="984673"/>
          </a:xfrm>
        </p:grpSpPr>
        <p:sp>
          <p:nvSpPr>
            <p:cNvPr id="17" name="Freeform 17"/>
            <p:cNvSpPr/>
            <p:nvPr/>
          </p:nvSpPr>
          <p:spPr>
            <a:xfrm>
              <a:off x="0" y="0"/>
              <a:ext cx="13768916" cy="984673"/>
            </a:xfrm>
            <a:custGeom>
              <a:avLst/>
              <a:gdLst/>
              <a:ahLst/>
              <a:cxnLst/>
              <a:rect l="l" t="t" r="r" b="b"/>
              <a:pathLst>
                <a:path w="13768916" h="984673">
                  <a:moveTo>
                    <a:pt x="0" y="0"/>
                  </a:moveTo>
                  <a:lnTo>
                    <a:pt x="13768916" y="0"/>
                  </a:lnTo>
                  <a:lnTo>
                    <a:pt x="13768916" y="984673"/>
                  </a:lnTo>
                  <a:lnTo>
                    <a:pt x="0" y="984673"/>
                  </a:lnTo>
                  <a:close/>
                </a:path>
              </a:pathLst>
            </a:custGeom>
            <a:solidFill>
              <a:srgbClr val="000000">
                <a:alpha val="0"/>
              </a:srgbClr>
            </a:solidFill>
          </p:spPr>
          <p:txBody>
            <a:bodyPr/>
            <a:lstStyle/>
            <a:p>
              <a:endParaRPr lang="en-US"/>
            </a:p>
          </p:txBody>
        </p:sp>
        <p:sp>
          <p:nvSpPr>
            <p:cNvPr id="18" name="TextBox 18"/>
            <p:cNvSpPr txBox="1"/>
            <p:nvPr/>
          </p:nvSpPr>
          <p:spPr>
            <a:xfrm>
              <a:off x="0" y="-85725"/>
              <a:ext cx="13768916" cy="1070398"/>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3.1. Tìm hiểu chung về tác giả và văn bản</a:t>
              </a:r>
            </a:p>
          </p:txBody>
        </p:sp>
      </p:grpSp>
      <p:grpSp>
        <p:nvGrpSpPr>
          <p:cNvPr id="19" name="Group 19"/>
          <p:cNvGrpSpPr/>
          <p:nvPr/>
        </p:nvGrpSpPr>
        <p:grpSpPr>
          <a:xfrm>
            <a:off x="444711" y="2277518"/>
            <a:ext cx="8699289" cy="1455325"/>
            <a:chOff x="0" y="0"/>
            <a:chExt cx="11599052" cy="1940433"/>
          </a:xfrm>
        </p:grpSpPr>
        <p:sp>
          <p:nvSpPr>
            <p:cNvPr id="20" name="Freeform 20"/>
            <p:cNvSpPr/>
            <p:nvPr/>
          </p:nvSpPr>
          <p:spPr>
            <a:xfrm>
              <a:off x="0" y="0"/>
              <a:ext cx="11599052" cy="1940433"/>
            </a:xfrm>
            <a:custGeom>
              <a:avLst/>
              <a:gdLst/>
              <a:ahLst/>
              <a:cxnLst/>
              <a:rect l="l" t="t" r="r" b="b"/>
              <a:pathLst>
                <a:path w="11599052" h="1940433">
                  <a:moveTo>
                    <a:pt x="0" y="0"/>
                  </a:moveTo>
                  <a:lnTo>
                    <a:pt x="11599052" y="0"/>
                  </a:lnTo>
                  <a:lnTo>
                    <a:pt x="11599052" y="1940433"/>
                  </a:lnTo>
                  <a:lnTo>
                    <a:pt x="0" y="1940433"/>
                  </a:lnTo>
                  <a:close/>
                </a:path>
              </a:pathLst>
            </a:custGeom>
            <a:solidFill>
              <a:srgbClr val="000000">
                <a:alpha val="0"/>
              </a:srgbClr>
            </a:solidFill>
          </p:spPr>
          <p:txBody>
            <a:bodyPr/>
            <a:lstStyle/>
            <a:p>
              <a:endParaRPr lang="en-US"/>
            </a:p>
          </p:txBody>
        </p:sp>
        <p:sp>
          <p:nvSpPr>
            <p:cNvPr id="21" name="TextBox 21"/>
            <p:cNvSpPr txBox="1"/>
            <p:nvPr/>
          </p:nvSpPr>
          <p:spPr>
            <a:xfrm>
              <a:off x="0" y="-95250"/>
              <a:ext cx="11599052"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a. Tác giả Ha-ru-ki Mu-ra-ka-mi</a:t>
              </a:r>
            </a:p>
          </p:txBody>
        </p:sp>
      </p:grpSp>
      <p:sp>
        <p:nvSpPr>
          <p:cNvPr id="22" name="TextBox 22"/>
          <p:cNvSpPr txBox="1"/>
          <p:nvPr/>
        </p:nvSpPr>
        <p:spPr>
          <a:xfrm>
            <a:off x="803491" y="4219573"/>
            <a:ext cx="8340514" cy="3508057"/>
          </a:xfrm>
          <a:prstGeom prst="rect">
            <a:avLst/>
          </a:prstGeom>
        </p:spPr>
        <p:txBody>
          <a:bodyPr lIns="0" tIns="0" rIns="0" bIns="0" rtlCol="0" anchor="t">
            <a:spAutoFit/>
          </a:bodyPr>
          <a:lstStyle/>
          <a:p>
            <a:pPr marL="866193" lvl="1" indent="-433097" algn="just">
              <a:lnSpc>
                <a:spcPts val="5616"/>
              </a:lnSpc>
              <a:buFont typeface="Arial"/>
              <a:buChar char="•"/>
            </a:pPr>
            <a:r>
              <a:rPr lang="en-US" sz="4012" b="1">
                <a:solidFill>
                  <a:srgbClr val="000000"/>
                </a:solidFill>
                <a:latin typeface="Roboto Condensed Bold"/>
                <a:ea typeface="Roboto Condensed Bold"/>
                <a:cs typeface="Roboto Condensed Bold"/>
                <a:sym typeface="Roboto Condensed Bold"/>
              </a:rPr>
              <a:t>Một số tác phẩm nổi bật</a:t>
            </a:r>
            <a:r>
              <a:rPr lang="en-US" sz="4012">
                <a:solidFill>
                  <a:srgbClr val="000000"/>
                </a:solidFill>
                <a:latin typeface="Roboto Condensed"/>
                <a:ea typeface="Roboto Condensed"/>
                <a:cs typeface="Roboto Condensed"/>
                <a:sym typeface="Roboto Condensed"/>
              </a:rPr>
              <a:t>:</a:t>
            </a:r>
          </a:p>
          <a:p>
            <a:pPr algn="just">
              <a:lnSpc>
                <a:spcPts val="5616"/>
              </a:lnSpc>
            </a:pPr>
            <a:r>
              <a:rPr lang="en-US" sz="4012">
                <a:solidFill>
                  <a:srgbClr val="000000"/>
                </a:solidFill>
                <a:latin typeface="Roboto Condensed"/>
                <a:ea typeface="Roboto Condensed"/>
                <a:cs typeface="Roboto Condensed"/>
                <a:sym typeface="Roboto Condensed"/>
              </a:rPr>
              <a:t>+ Tiểu thuyết: </a:t>
            </a:r>
            <a:r>
              <a:rPr lang="en-US" sz="4012" i="1">
                <a:solidFill>
                  <a:srgbClr val="000000"/>
                </a:solidFill>
                <a:latin typeface="Roboto Condensed Italics"/>
                <a:ea typeface="Roboto Condensed Italics"/>
                <a:cs typeface="Roboto Condensed Italics"/>
                <a:sym typeface="Roboto Condensed Italics"/>
              </a:rPr>
              <a:t>Rừng Na Uy</a:t>
            </a:r>
            <a:r>
              <a:rPr lang="en-US" sz="4012">
                <a:solidFill>
                  <a:srgbClr val="000000"/>
                </a:solidFill>
                <a:latin typeface="Roboto Condensed"/>
                <a:ea typeface="Roboto Condensed"/>
                <a:cs typeface="Roboto Condensed"/>
                <a:sym typeface="Roboto Condensed"/>
              </a:rPr>
              <a:t>, </a:t>
            </a:r>
            <a:r>
              <a:rPr lang="en-US" sz="4012" i="1">
                <a:solidFill>
                  <a:srgbClr val="000000"/>
                </a:solidFill>
                <a:latin typeface="Roboto Condensed Italics"/>
                <a:ea typeface="Roboto Condensed Italics"/>
                <a:cs typeface="Roboto Condensed Italics"/>
                <a:sym typeface="Roboto Condensed Italics"/>
              </a:rPr>
              <a:t>Kafka bên bờ biển</a:t>
            </a:r>
            <a:r>
              <a:rPr lang="en-US" sz="4012">
                <a:solidFill>
                  <a:srgbClr val="000000"/>
                </a:solidFill>
                <a:latin typeface="Roboto Condensed"/>
                <a:ea typeface="Roboto Condensed"/>
                <a:cs typeface="Roboto Condensed"/>
                <a:sym typeface="Roboto Condensed"/>
              </a:rPr>
              <a:t>, </a:t>
            </a:r>
            <a:r>
              <a:rPr lang="en-US" sz="4012" i="1">
                <a:solidFill>
                  <a:srgbClr val="000000"/>
                </a:solidFill>
                <a:latin typeface="Roboto Condensed Italics"/>
                <a:ea typeface="Roboto Condensed Italics"/>
                <a:cs typeface="Roboto Condensed Italics"/>
                <a:sym typeface="Roboto Condensed Italics"/>
              </a:rPr>
              <a:t>1Q84</a:t>
            </a:r>
            <a:r>
              <a:rPr lang="en-US" sz="4012">
                <a:solidFill>
                  <a:srgbClr val="000000"/>
                </a:solidFill>
                <a:latin typeface="Roboto Condensed"/>
                <a:ea typeface="Roboto Condensed"/>
                <a:cs typeface="Roboto Condensed"/>
                <a:sym typeface="Roboto Condensed"/>
              </a:rPr>
              <a:t>.</a:t>
            </a:r>
          </a:p>
          <a:p>
            <a:pPr algn="just">
              <a:lnSpc>
                <a:spcPts val="5617"/>
              </a:lnSpc>
              <a:spcBef>
                <a:spcPct val="0"/>
              </a:spcBef>
            </a:pPr>
            <a:r>
              <a:rPr lang="en-US" sz="4012">
                <a:solidFill>
                  <a:srgbClr val="000000"/>
                </a:solidFill>
                <a:latin typeface="Roboto Condensed"/>
                <a:ea typeface="Roboto Condensed"/>
                <a:cs typeface="Roboto Condensed"/>
                <a:sym typeface="Roboto Condensed"/>
              </a:rPr>
              <a:t>+ Truyện ngắn: </a:t>
            </a:r>
            <a:r>
              <a:rPr lang="en-US" sz="4012" i="1">
                <a:solidFill>
                  <a:srgbClr val="000000"/>
                </a:solidFill>
                <a:latin typeface="Roboto Condensed Italics"/>
                <a:ea typeface="Roboto Condensed Italics"/>
                <a:cs typeface="Roboto Condensed Italics"/>
                <a:sym typeface="Roboto Condensed Italics"/>
              </a:rPr>
              <a:t>Những người đàn ông không có đàn bà</a:t>
            </a:r>
            <a:r>
              <a:rPr lang="en-US" sz="4012">
                <a:solidFill>
                  <a:srgbClr val="000000"/>
                </a:solidFill>
                <a:latin typeface="Roboto Condensed"/>
                <a:ea typeface="Roboto Condensed"/>
                <a:cs typeface="Roboto Condensed"/>
                <a:sym typeface="Roboto Condensed"/>
              </a:rPr>
              <a:t>, </a:t>
            </a:r>
            <a:r>
              <a:rPr lang="en-US" sz="4012" i="1">
                <a:solidFill>
                  <a:srgbClr val="000000"/>
                </a:solidFill>
                <a:latin typeface="Roboto Condensed Italics"/>
                <a:ea typeface="Roboto Condensed Italics"/>
                <a:cs typeface="Roboto Condensed Italics"/>
                <a:sym typeface="Roboto Condensed Italics"/>
              </a:rPr>
              <a:t>Người thứ bảy</a:t>
            </a:r>
            <a:r>
              <a:rPr lang="en-US" sz="4012">
                <a:solidFill>
                  <a:srgbClr val="000000"/>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sp>
        <p:nvSpPr>
          <p:cNvPr id="5" name="Freeform 5"/>
          <p:cNvSpPr/>
          <p:nvPr/>
        </p:nvSpPr>
        <p:spPr>
          <a:xfrm rot="117637">
            <a:off x="14428397" y="2607818"/>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6">
              <a:alphaModFix amt="87000"/>
            </a:blip>
            <a:stretch>
              <a:fillRect r="-2"/>
            </a:stretch>
          </a:blipFill>
        </p:spPr>
        <p:txBody>
          <a:bodyPr/>
          <a:lstStyle/>
          <a:p>
            <a:endParaRPr lang="en-US"/>
          </a:p>
        </p:txBody>
      </p:sp>
      <p:sp>
        <p:nvSpPr>
          <p:cNvPr id="6" name="Freeform 6">
            <a:hlinkClick r:id="rId7"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a:hlinkClick r:id="rId10"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a:hlinkClick r:id="rId10"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9" name="Group 9"/>
          <p:cNvGrpSpPr/>
          <p:nvPr/>
        </p:nvGrpSpPr>
        <p:grpSpPr>
          <a:xfrm>
            <a:off x="324049" y="476918"/>
            <a:ext cx="8058628" cy="992656"/>
            <a:chOff x="0" y="0"/>
            <a:chExt cx="10744837" cy="1323541"/>
          </a:xfrm>
        </p:grpSpPr>
        <p:sp>
          <p:nvSpPr>
            <p:cNvPr id="10" name="Freeform 10"/>
            <p:cNvSpPr/>
            <p:nvPr/>
          </p:nvSpPr>
          <p:spPr>
            <a:xfrm>
              <a:off x="0" y="0"/>
              <a:ext cx="10744837" cy="1323541"/>
            </a:xfrm>
            <a:custGeom>
              <a:avLst/>
              <a:gdLst/>
              <a:ahLst/>
              <a:cxnLst/>
              <a:rect l="l" t="t" r="r" b="b"/>
              <a:pathLst>
                <a:path w="10744837" h="1323541">
                  <a:moveTo>
                    <a:pt x="0" y="0"/>
                  </a:moveTo>
                  <a:lnTo>
                    <a:pt x="10744837" y="0"/>
                  </a:lnTo>
                  <a:lnTo>
                    <a:pt x="10744837" y="1323541"/>
                  </a:lnTo>
                  <a:lnTo>
                    <a:pt x="0" y="1323541"/>
                  </a:lnTo>
                  <a:close/>
                </a:path>
              </a:pathLst>
            </a:custGeom>
            <a:solidFill>
              <a:srgbClr val="000000">
                <a:alpha val="0"/>
              </a:srgbClr>
            </a:solidFill>
          </p:spPr>
          <p:txBody>
            <a:bodyPr/>
            <a:lstStyle/>
            <a:p>
              <a:endParaRPr lang="en-US"/>
            </a:p>
          </p:txBody>
        </p:sp>
        <p:sp>
          <p:nvSpPr>
            <p:cNvPr id="11" name="TextBox 11"/>
            <p:cNvSpPr txBox="1"/>
            <p:nvPr/>
          </p:nvSpPr>
          <p:spPr>
            <a:xfrm>
              <a:off x="0" y="-95250"/>
              <a:ext cx="10744837" cy="1418791"/>
            </a:xfrm>
            <a:prstGeom prst="rect">
              <a:avLst/>
            </a:prstGeom>
          </p:spPr>
          <p:txBody>
            <a:bodyPr lIns="0" tIns="0" rIns="0" bIns="0" rtlCol="0" anchor="t"/>
            <a:lstStyle/>
            <a:p>
              <a:pPr algn="ctr">
                <a:lnSpc>
                  <a:spcPts val="6583"/>
                </a:lnSpc>
              </a:pPr>
              <a:r>
                <a:rPr lang="en-US" sz="4702" b="1">
                  <a:solidFill>
                    <a:srgbClr val="0B67A5"/>
                  </a:solidFill>
                  <a:latin typeface="Fraunces Bold"/>
                  <a:ea typeface="Fraunces Bold"/>
                  <a:cs typeface="Fraunces Bold"/>
                  <a:sym typeface="Fraunces Bold"/>
                </a:rPr>
                <a:t>3. KHÁM PHÁ VĂN BẢN</a:t>
              </a:r>
            </a:p>
          </p:txBody>
        </p:sp>
      </p:grpSp>
      <p:grpSp>
        <p:nvGrpSpPr>
          <p:cNvPr id="12" name="Group 12"/>
          <p:cNvGrpSpPr/>
          <p:nvPr/>
        </p:nvGrpSpPr>
        <p:grpSpPr>
          <a:xfrm>
            <a:off x="768076" y="1260513"/>
            <a:ext cx="10326687" cy="738505"/>
            <a:chOff x="0" y="0"/>
            <a:chExt cx="13768916" cy="984673"/>
          </a:xfrm>
        </p:grpSpPr>
        <p:sp>
          <p:nvSpPr>
            <p:cNvPr id="13" name="Freeform 13"/>
            <p:cNvSpPr/>
            <p:nvPr/>
          </p:nvSpPr>
          <p:spPr>
            <a:xfrm>
              <a:off x="0" y="0"/>
              <a:ext cx="13768916" cy="984673"/>
            </a:xfrm>
            <a:custGeom>
              <a:avLst/>
              <a:gdLst/>
              <a:ahLst/>
              <a:cxnLst/>
              <a:rect l="l" t="t" r="r" b="b"/>
              <a:pathLst>
                <a:path w="13768916" h="984673">
                  <a:moveTo>
                    <a:pt x="0" y="0"/>
                  </a:moveTo>
                  <a:lnTo>
                    <a:pt x="13768916" y="0"/>
                  </a:lnTo>
                  <a:lnTo>
                    <a:pt x="13768916" y="984673"/>
                  </a:lnTo>
                  <a:lnTo>
                    <a:pt x="0" y="984673"/>
                  </a:lnTo>
                  <a:close/>
                </a:path>
              </a:pathLst>
            </a:custGeom>
            <a:solidFill>
              <a:srgbClr val="000000">
                <a:alpha val="0"/>
              </a:srgbClr>
            </a:solidFill>
          </p:spPr>
          <p:txBody>
            <a:bodyPr/>
            <a:lstStyle/>
            <a:p>
              <a:endParaRPr lang="en-US"/>
            </a:p>
          </p:txBody>
        </p:sp>
        <p:sp>
          <p:nvSpPr>
            <p:cNvPr id="14" name="TextBox 14"/>
            <p:cNvSpPr txBox="1"/>
            <p:nvPr/>
          </p:nvSpPr>
          <p:spPr>
            <a:xfrm>
              <a:off x="0" y="-85725"/>
              <a:ext cx="13768916" cy="1070398"/>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3.1. Tìm hiểu chung về tác giả và văn bản</a:t>
              </a:r>
            </a:p>
          </p:txBody>
        </p:sp>
      </p:grpSp>
      <p:grpSp>
        <p:nvGrpSpPr>
          <p:cNvPr id="15" name="Group 15"/>
          <p:cNvGrpSpPr/>
          <p:nvPr/>
        </p:nvGrpSpPr>
        <p:grpSpPr>
          <a:xfrm>
            <a:off x="605141" y="1999018"/>
            <a:ext cx="7339387" cy="1455325"/>
            <a:chOff x="0" y="0"/>
            <a:chExt cx="9785849" cy="1940433"/>
          </a:xfrm>
        </p:grpSpPr>
        <p:sp>
          <p:nvSpPr>
            <p:cNvPr id="16" name="Freeform 16"/>
            <p:cNvSpPr/>
            <p:nvPr/>
          </p:nvSpPr>
          <p:spPr>
            <a:xfrm>
              <a:off x="0" y="0"/>
              <a:ext cx="9785849" cy="1940433"/>
            </a:xfrm>
            <a:custGeom>
              <a:avLst/>
              <a:gdLst/>
              <a:ahLst/>
              <a:cxnLst/>
              <a:rect l="l" t="t" r="r" b="b"/>
              <a:pathLst>
                <a:path w="9785849" h="1940433">
                  <a:moveTo>
                    <a:pt x="0" y="0"/>
                  </a:moveTo>
                  <a:lnTo>
                    <a:pt x="9785849" y="0"/>
                  </a:lnTo>
                  <a:lnTo>
                    <a:pt x="9785849" y="1940433"/>
                  </a:lnTo>
                  <a:lnTo>
                    <a:pt x="0" y="1940433"/>
                  </a:lnTo>
                  <a:close/>
                </a:path>
              </a:pathLst>
            </a:custGeom>
            <a:solidFill>
              <a:srgbClr val="000000">
                <a:alpha val="0"/>
              </a:srgbClr>
            </a:solidFill>
          </p:spPr>
          <p:txBody>
            <a:bodyPr/>
            <a:lstStyle/>
            <a:p>
              <a:endParaRPr lang="en-US"/>
            </a:p>
          </p:txBody>
        </p:sp>
        <p:sp>
          <p:nvSpPr>
            <p:cNvPr id="17" name="TextBox 17"/>
            <p:cNvSpPr txBox="1"/>
            <p:nvPr/>
          </p:nvSpPr>
          <p:spPr>
            <a:xfrm>
              <a:off x="0" y="-95250"/>
              <a:ext cx="9785849"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b. Văn bản “Người thứ bảy”</a:t>
              </a:r>
            </a:p>
          </p:txBody>
        </p:sp>
      </p:grpSp>
      <p:sp>
        <p:nvSpPr>
          <p:cNvPr id="18" name="Freeform 18"/>
          <p:cNvSpPr/>
          <p:nvPr/>
        </p:nvSpPr>
        <p:spPr>
          <a:xfrm>
            <a:off x="11916853" y="6444274"/>
            <a:ext cx="6663644" cy="4114800"/>
          </a:xfrm>
          <a:custGeom>
            <a:avLst/>
            <a:gdLst/>
            <a:ahLst/>
            <a:cxnLst/>
            <a:rect l="l" t="t" r="r" b="b"/>
            <a:pathLst>
              <a:path w="6663644" h="4114800">
                <a:moveTo>
                  <a:pt x="0" y="0"/>
                </a:moveTo>
                <a:lnTo>
                  <a:pt x="6663644" y="0"/>
                </a:lnTo>
                <a:lnTo>
                  <a:pt x="6663644"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TextBox 19"/>
          <p:cNvSpPr txBox="1"/>
          <p:nvPr/>
        </p:nvSpPr>
        <p:spPr>
          <a:xfrm>
            <a:off x="605141" y="3840679"/>
            <a:ext cx="11311712" cy="4917770"/>
          </a:xfrm>
          <a:prstGeom prst="rect">
            <a:avLst/>
          </a:prstGeom>
        </p:spPr>
        <p:txBody>
          <a:bodyPr lIns="0" tIns="0" rIns="0" bIns="0" rtlCol="0" anchor="t">
            <a:spAutoFit/>
          </a:bodyPr>
          <a:lstStyle/>
          <a:p>
            <a:pPr marL="866193" lvl="1" indent="-433097" algn="just">
              <a:lnSpc>
                <a:spcPts val="5616"/>
              </a:lnSpc>
              <a:buFont typeface="Arial"/>
              <a:buChar char="•"/>
            </a:pPr>
            <a:r>
              <a:rPr lang="en-US" sz="4012">
                <a:solidFill>
                  <a:srgbClr val="000000"/>
                </a:solidFill>
                <a:latin typeface="Roboto Condensed"/>
                <a:ea typeface="Roboto Condensed"/>
                <a:cs typeface="Roboto Condensed"/>
                <a:sym typeface="Roboto Condensed"/>
              </a:rPr>
              <a:t>Xuất xứ: Trích Bóng ma ở Le-xinh-tơn (Lexington), Phạm Vũ Thịnh dịch, NXB Đà Nẵng, 2007</a:t>
            </a:r>
          </a:p>
          <a:p>
            <a:pPr marL="866193" lvl="1" indent="-433097" algn="just">
              <a:lnSpc>
                <a:spcPts val="5616"/>
              </a:lnSpc>
              <a:buFont typeface="Arial"/>
              <a:buChar char="•"/>
            </a:pPr>
            <a:r>
              <a:rPr lang="en-US" sz="4012">
                <a:solidFill>
                  <a:srgbClr val="000000"/>
                </a:solidFill>
                <a:latin typeface="Roboto Condensed"/>
                <a:ea typeface="Roboto Condensed"/>
                <a:cs typeface="Roboto Condensed"/>
                <a:sym typeface="Roboto Condensed"/>
              </a:rPr>
              <a:t>Bố cục:</a:t>
            </a:r>
          </a:p>
          <a:p>
            <a:pPr algn="just">
              <a:lnSpc>
                <a:spcPts val="5616"/>
              </a:lnSpc>
            </a:pPr>
            <a:r>
              <a:rPr lang="en-US" sz="4012">
                <a:solidFill>
                  <a:srgbClr val="000000"/>
                </a:solidFill>
                <a:latin typeface="Roboto Condensed"/>
                <a:ea typeface="Roboto Condensed"/>
                <a:cs typeface="Roboto Condensed"/>
                <a:sym typeface="Roboto Condensed"/>
              </a:rPr>
              <a:t>+ Phần (1) kể lại cơn bão lịch sử và kết cục đau thương.</a:t>
            </a:r>
          </a:p>
          <a:p>
            <a:pPr algn="just">
              <a:lnSpc>
                <a:spcPts val="5616"/>
              </a:lnSpc>
            </a:pPr>
            <a:r>
              <a:rPr lang="en-US" sz="4012">
                <a:solidFill>
                  <a:srgbClr val="000000"/>
                </a:solidFill>
                <a:latin typeface="Roboto Condensed"/>
                <a:ea typeface="Roboto Condensed"/>
                <a:cs typeface="Roboto Condensed"/>
                <a:sym typeface="Roboto Condensed"/>
              </a:rPr>
              <a:t>+ Phần (2) miêu tả bi kịch trong tâm hồn nhân vật “tôi”.</a:t>
            </a:r>
          </a:p>
          <a:p>
            <a:pPr algn="just">
              <a:lnSpc>
                <a:spcPts val="5616"/>
              </a:lnSpc>
            </a:pPr>
            <a:r>
              <a:rPr lang="en-US" sz="4012">
                <a:solidFill>
                  <a:srgbClr val="000000"/>
                </a:solidFill>
                <a:latin typeface="Roboto Condensed"/>
                <a:ea typeface="Roboto Condensed"/>
                <a:cs typeface="Roboto Condensed"/>
                <a:sym typeface="Roboto Condensed"/>
              </a:rPr>
              <a:t>+ Phần (3) nêu lên bi kịch của nhân vật được giải thoát</a:t>
            </a:r>
          </a:p>
          <a:p>
            <a:pPr algn="just">
              <a:lnSpc>
                <a:spcPts val="5616"/>
              </a:lnSpc>
            </a:pPr>
            <a:endParaRPr lang="en-US" sz="4012">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heel(1)">
                                      <p:cBhvr>
                                        <p:cTn id="12" dur="2000"/>
                                        <p:tgtEl>
                                          <p:spTgt spid="19">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heel(1)">
                                      <p:cBhvr>
                                        <p:cTn id="15" dur="2000"/>
                                        <p:tgtEl>
                                          <p:spTgt spid="19">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wheel(1)">
                                      <p:cBhvr>
                                        <p:cTn id="18" dur="2000"/>
                                        <p:tgtEl>
                                          <p:spTgt spid="19">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wheel(1)">
                                      <p:cBhvr>
                                        <p:cTn id="21" dur="20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1983338" y="-2590223"/>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sp>
        <p:nvSpPr>
          <p:cNvPr id="5" name="Freeform 5"/>
          <p:cNvSpPr/>
          <p:nvPr/>
        </p:nvSpPr>
        <p:spPr>
          <a:xfrm rot="-4516159">
            <a:off x="14600436" y="6902536"/>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6">
              <a:alphaModFix amt="82000"/>
            </a:blip>
            <a:stretch>
              <a:fillRect/>
            </a:stretch>
          </a:blipFill>
        </p:spPr>
        <p:txBody>
          <a:bodyPr/>
          <a:lstStyle/>
          <a:p>
            <a:endParaRPr lang="en-US"/>
          </a:p>
        </p:txBody>
      </p:sp>
      <p:sp>
        <p:nvSpPr>
          <p:cNvPr id="6" name="Freeform 6"/>
          <p:cNvSpPr/>
          <p:nvPr/>
        </p:nvSpPr>
        <p:spPr>
          <a:xfrm rot="117637">
            <a:off x="15865836" y="5662451"/>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7">
              <a:alphaModFix amt="87000"/>
            </a:blip>
            <a:stretch>
              <a:fillRect r="-2"/>
            </a:stretch>
          </a:blipFill>
        </p:spPr>
        <p:txBody>
          <a:bodyPr/>
          <a:lstStyle/>
          <a:p>
            <a:endParaRPr lang="en-US"/>
          </a:p>
        </p:txBody>
      </p:sp>
      <p:sp>
        <p:nvSpPr>
          <p:cNvPr id="7" name="Freeform 7">
            <a:hlinkClick r:id="rId8"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a:hlinkClick r:id="rId11"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a:hlinkClick r:id="rId11"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10" name="Group 10"/>
          <p:cNvGrpSpPr/>
          <p:nvPr/>
        </p:nvGrpSpPr>
        <p:grpSpPr>
          <a:xfrm>
            <a:off x="645791" y="350633"/>
            <a:ext cx="8058628" cy="992656"/>
            <a:chOff x="0" y="0"/>
            <a:chExt cx="10744837" cy="1323541"/>
          </a:xfrm>
        </p:grpSpPr>
        <p:sp>
          <p:nvSpPr>
            <p:cNvPr id="11" name="Freeform 11"/>
            <p:cNvSpPr/>
            <p:nvPr/>
          </p:nvSpPr>
          <p:spPr>
            <a:xfrm>
              <a:off x="0" y="0"/>
              <a:ext cx="10744837" cy="1323541"/>
            </a:xfrm>
            <a:custGeom>
              <a:avLst/>
              <a:gdLst/>
              <a:ahLst/>
              <a:cxnLst/>
              <a:rect l="l" t="t" r="r" b="b"/>
              <a:pathLst>
                <a:path w="10744837" h="1323541">
                  <a:moveTo>
                    <a:pt x="0" y="0"/>
                  </a:moveTo>
                  <a:lnTo>
                    <a:pt x="10744837" y="0"/>
                  </a:lnTo>
                  <a:lnTo>
                    <a:pt x="10744837" y="1323541"/>
                  </a:lnTo>
                  <a:lnTo>
                    <a:pt x="0" y="1323541"/>
                  </a:lnTo>
                  <a:close/>
                </a:path>
              </a:pathLst>
            </a:custGeom>
            <a:solidFill>
              <a:srgbClr val="000000">
                <a:alpha val="0"/>
              </a:srgbClr>
            </a:solidFill>
          </p:spPr>
          <p:txBody>
            <a:bodyPr/>
            <a:lstStyle/>
            <a:p>
              <a:endParaRPr lang="en-US"/>
            </a:p>
          </p:txBody>
        </p:sp>
        <p:sp>
          <p:nvSpPr>
            <p:cNvPr id="12" name="TextBox 12"/>
            <p:cNvSpPr txBox="1"/>
            <p:nvPr/>
          </p:nvSpPr>
          <p:spPr>
            <a:xfrm>
              <a:off x="0" y="-95250"/>
              <a:ext cx="10744837" cy="1418791"/>
            </a:xfrm>
            <a:prstGeom prst="rect">
              <a:avLst/>
            </a:prstGeom>
          </p:spPr>
          <p:txBody>
            <a:bodyPr lIns="0" tIns="0" rIns="0" bIns="0" rtlCol="0" anchor="t"/>
            <a:lstStyle/>
            <a:p>
              <a:pPr algn="ctr">
                <a:lnSpc>
                  <a:spcPts val="6583"/>
                </a:lnSpc>
              </a:pPr>
              <a:r>
                <a:rPr lang="en-US" sz="4702" b="1">
                  <a:solidFill>
                    <a:srgbClr val="0B67A5"/>
                  </a:solidFill>
                  <a:latin typeface="Fraunces Bold"/>
                  <a:ea typeface="Fraunces Bold"/>
                  <a:cs typeface="Fraunces Bold"/>
                  <a:sym typeface="Fraunces Bold"/>
                </a:rPr>
                <a:t>3. KHÁM PHÁ VĂN BẢN</a:t>
              </a:r>
            </a:p>
          </p:txBody>
        </p:sp>
      </p:grpSp>
      <p:grpSp>
        <p:nvGrpSpPr>
          <p:cNvPr id="13" name="Group 13"/>
          <p:cNvGrpSpPr/>
          <p:nvPr/>
        </p:nvGrpSpPr>
        <p:grpSpPr>
          <a:xfrm>
            <a:off x="645791" y="1236960"/>
            <a:ext cx="5830237" cy="911819"/>
            <a:chOff x="0" y="0"/>
            <a:chExt cx="7773649" cy="1215758"/>
          </a:xfrm>
        </p:grpSpPr>
        <p:sp>
          <p:nvSpPr>
            <p:cNvPr id="14" name="Freeform 14"/>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15" name="TextBox 15"/>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16" name="Group 16"/>
          <p:cNvGrpSpPr/>
          <p:nvPr/>
        </p:nvGrpSpPr>
        <p:grpSpPr>
          <a:xfrm>
            <a:off x="8007628" y="3951392"/>
            <a:ext cx="9492046" cy="5984431"/>
            <a:chOff x="0" y="0"/>
            <a:chExt cx="2499963" cy="1576147"/>
          </a:xfrm>
        </p:grpSpPr>
        <p:sp>
          <p:nvSpPr>
            <p:cNvPr id="17" name="Freeform 17"/>
            <p:cNvSpPr/>
            <p:nvPr/>
          </p:nvSpPr>
          <p:spPr>
            <a:xfrm>
              <a:off x="0" y="0"/>
              <a:ext cx="2499963" cy="1576147"/>
            </a:xfrm>
            <a:custGeom>
              <a:avLst/>
              <a:gdLst/>
              <a:ahLst/>
              <a:cxnLst/>
              <a:rect l="l" t="t" r="r" b="b"/>
              <a:pathLst>
                <a:path w="2499963" h="1576147">
                  <a:moveTo>
                    <a:pt x="0" y="0"/>
                  </a:moveTo>
                  <a:lnTo>
                    <a:pt x="2499963" y="0"/>
                  </a:lnTo>
                  <a:lnTo>
                    <a:pt x="2499963" y="1576147"/>
                  </a:lnTo>
                  <a:lnTo>
                    <a:pt x="0" y="1576147"/>
                  </a:lnTo>
                  <a:close/>
                </a:path>
              </a:pathLst>
            </a:custGeom>
            <a:solidFill>
              <a:srgbClr val="E3E9ED"/>
            </a:solidFill>
          </p:spPr>
          <p:txBody>
            <a:bodyPr/>
            <a:lstStyle/>
            <a:p>
              <a:endParaRPr lang="en-US"/>
            </a:p>
          </p:txBody>
        </p:sp>
        <p:sp>
          <p:nvSpPr>
            <p:cNvPr id="18" name="TextBox 18"/>
            <p:cNvSpPr txBox="1"/>
            <p:nvPr/>
          </p:nvSpPr>
          <p:spPr>
            <a:xfrm>
              <a:off x="0" y="-47625"/>
              <a:ext cx="2499963" cy="162377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498508" y="2122307"/>
            <a:ext cx="11290995" cy="2316782"/>
          </a:xfrm>
          <a:prstGeom prst="rect">
            <a:avLst/>
          </a:prstGeom>
        </p:spPr>
        <p:txBody>
          <a:bodyPr lIns="0" tIns="0" rIns="0" bIns="0" rtlCol="0" anchor="t">
            <a:spAutoFit/>
          </a:bodyPr>
          <a:lstStyle/>
          <a:p>
            <a:pPr algn="ctr">
              <a:lnSpc>
                <a:spcPts val="6177"/>
              </a:lnSpc>
              <a:spcBef>
                <a:spcPct val="0"/>
              </a:spcBef>
            </a:pPr>
            <a:r>
              <a:rPr lang="en-US" sz="4412">
                <a:solidFill>
                  <a:srgbClr val="325D79"/>
                </a:solidFill>
                <a:latin typeface="#9Slide07 Crocante"/>
                <a:ea typeface="#9Slide07 Crocante"/>
                <a:cs typeface="#9Slide07 Crocante"/>
                <a:sym typeface="#9Slide07 Crocante"/>
              </a:rPr>
              <a:t>TRỐN CHẠY HAY ĐỐI DIỆN</a:t>
            </a:r>
          </a:p>
          <a:p>
            <a:pPr algn="ctr">
              <a:lnSpc>
                <a:spcPts val="5897"/>
              </a:lnSpc>
              <a:spcBef>
                <a:spcPct val="0"/>
              </a:spcBef>
            </a:pPr>
            <a:r>
              <a:rPr lang="en-US" sz="4212">
                <a:solidFill>
                  <a:srgbClr val="325D79"/>
                </a:solidFill>
                <a:latin typeface="Roboto Condensed"/>
                <a:ea typeface="Roboto Condensed"/>
                <a:cs typeface="Roboto Condensed"/>
                <a:sym typeface="Roboto Condensed"/>
              </a:rPr>
              <a:t>GV tổ chức hoạt động tìm hiểu văn bản theo PHT số 2</a:t>
            </a:r>
          </a:p>
          <a:p>
            <a:pPr algn="ctr">
              <a:lnSpc>
                <a:spcPts val="6177"/>
              </a:lnSpc>
              <a:spcBef>
                <a:spcPct val="0"/>
              </a:spcBef>
            </a:pPr>
            <a:endParaRPr lang="en-US" sz="4212">
              <a:solidFill>
                <a:srgbClr val="325D79"/>
              </a:solidFill>
              <a:latin typeface="Roboto Condensed"/>
              <a:ea typeface="Roboto Condensed"/>
              <a:cs typeface="Roboto Condensed"/>
              <a:sym typeface="Roboto Condensed"/>
            </a:endParaRPr>
          </a:p>
        </p:txBody>
      </p:sp>
      <p:sp>
        <p:nvSpPr>
          <p:cNvPr id="20" name="TextBox 20"/>
          <p:cNvSpPr txBox="1"/>
          <p:nvPr/>
        </p:nvSpPr>
        <p:spPr>
          <a:xfrm>
            <a:off x="7710070" y="3966422"/>
            <a:ext cx="9474320" cy="5887697"/>
          </a:xfrm>
          <a:prstGeom prst="rect">
            <a:avLst/>
          </a:prstGeom>
        </p:spPr>
        <p:txBody>
          <a:bodyPr lIns="0" tIns="0" rIns="0" bIns="0" rtlCol="0" anchor="t">
            <a:spAutoFit/>
          </a:bodyPr>
          <a:lstStyle/>
          <a:p>
            <a:pPr marL="798828" lvl="1" indent="-399414" algn="just">
              <a:lnSpc>
                <a:spcPts val="5180"/>
              </a:lnSpc>
              <a:buFont typeface="Arial"/>
              <a:buChar char="•"/>
            </a:pPr>
            <a:r>
              <a:rPr lang="en-US" sz="3699">
                <a:solidFill>
                  <a:srgbClr val="000000"/>
                </a:solidFill>
                <a:latin typeface="Roboto Condensed"/>
                <a:ea typeface="Roboto Condensed"/>
                <a:cs typeface="Roboto Condensed"/>
                <a:sym typeface="Roboto Condensed"/>
              </a:rPr>
              <a:t>Nhóm 1: Nhiệm vụ 1: Giải mã cốt truyện - Tóm tắt văn bản và xác định nhân vật chính của truyện Người thứ bảy.</a:t>
            </a:r>
          </a:p>
          <a:p>
            <a:pPr marL="798828" lvl="1" indent="-399414" algn="just">
              <a:lnSpc>
                <a:spcPts val="5179"/>
              </a:lnSpc>
              <a:buFont typeface="Arial"/>
              <a:buChar char="•"/>
            </a:pPr>
            <a:r>
              <a:rPr lang="en-US" sz="3699">
                <a:solidFill>
                  <a:srgbClr val="000000"/>
                </a:solidFill>
                <a:latin typeface="Roboto Condensed"/>
                <a:ea typeface="Roboto Condensed"/>
                <a:cs typeface="Roboto Condensed"/>
                <a:sym typeface="Roboto Condensed"/>
              </a:rPr>
              <a:t>Nhóm 2: Nhiệm vụ 2: Giải mã nhân vật “tôi” - Phân tích chuyển biến tâm lí của nhân vật tôi.</a:t>
            </a:r>
          </a:p>
          <a:p>
            <a:pPr marL="798828" lvl="1" indent="-399414" algn="just">
              <a:lnSpc>
                <a:spcPts val="5179"/>
              </a:lnSpc>
              <a:buFont typeface="Arial"/>
              <a:buChar char="•"/>
            </a:pPr>
            <a:r>
              <a:rPr lang="en-US" sz="3699">
                <a:solidFill>
                  <a:srgbClr val="000000"/>
                </a:solidFill>
                <a:latin typeface="Roboto Condensed"/>
                <a:ea typeface="Roboto Condensed"/>
                <a:cs typeface="Roboto Condensed"/>
                <a:sym typeface="Roboto Condensed"/>
              </a:rPr>
              <a:t>Nhóm 3: Nhiệm vụ 3: Giải mã tính chất bi kịch, ý nghĩa biểu tượng của một số hình ảnh.</a:t>
            </a:r>
          </a:p>
          <a:p>
            <a:pPr marL="798828" lvl="1" indent="-399414" algn="just">
              <a:lnSpc>
                <a:spcPts val="5180"/>
              </a:lnSpc>
              <a:buFont typeface="Arial"/>
              <a:buChar char="•"/>
            </a:pPr>
            <a:r>
              <a:rPr lang="en-US" sz="3699">
                <a:solidFill>
                  <a:srgbClr val="000000"/>
                </a:solidFill>
                <a:latin typeface="Roboto Condensed"/>
                <a:ea typeface="Roboto Condensed"/>
                <a:cs typeface="Roboto Condensed"/>
                <a:sym typeface="Roboto Condensed"/>
              </a:rPr>
              <a:t>Nhóm 4: Nhiệm vụ 4: Đọc kĩ văn bản và cùng thảo luận để lí giải những câu hỏi.</a:t>
            </a:r>
          </a:p>
        </p:txBody>
      </p:sp>
      <p:grpSp>
        <p:nvGrpSpPr>
          <p:cNvPr id="21" name="Group 21"/>
          <p:cNvGrpSpPr/>
          <p:nvPr/>
        </p:nvGrpSpPr>
        <p:grpSpPr>
          <a:xfrm>
            <a:off x="1028700" y="3988821"/>
            <a:ext cx="6681370" cy="5984431"/>
            <a:chOff x="0" y="0"/>
            <a:chExt cx="1759702" cy="1576147"/>
          </a:xfrm>
        </p:grpSpPr>
        <p:sp>
          <p:nvSpPr>
            <p:cNvPr id="22" name="Freeform 22"/>
            <p:cNvSpPr/>
            <p:nvPr/>
          </p:nvSpPr>
          <p:spPr>
            <a:xfrm>
              <a:off x="0" y="0"/>
              <a:ext cx="1759702" cy="1576147"/>
            </a:xfrm>
            <a:custGeom>
              <a:avLst/>
              <a:gdLst/>
              <a:ahLst/>
              <a:cxnLst/>
              <a:rect l="l" t="t" r="r" b="b"/>
              <a:pathLst>
                <a:path w="1759702" h="1576147">
                  <a:moveTo>
                    <a:pt x="0" y="0"/>
                  </a:moveTo>
                  <a:lnTo>
                    <a:pt x="1759702" y="0"/>
                  </a:lnTo>
                  <a:lnTo>
                    <a:pt x="1759702" y="1576147"/>
                  </a:lnTo>
                  <a:lnTo>
                    <a:pt x="0" y="1576147"/>
                  </a:lnTo>
                  <a:close/>
                </a:path>
              </a:pathLst>
            </a:custGeom>
            <a:solidFill>
              <a:srgbClr val="E3E9ED"/>
            </a:solidFill>
          </p:spPr>
          <p:txBody>
            <a:bodyPr/>
            <a:lstStyle/>
            <a:p>
              <a:endParaRPr lang="en-US"/>
            </a:p>
          </p:txBody>
        </p:sp>
        <p:sp>
          <p:nvSpPr>
            <p:cNvPr id="23" name="TextBox 23"/>
            <p:cNvSpPr txBox="1"/>
            <p:nvPr/>
          </p:nvSpPr>
          <p:spPr>
            <a:xfrm>
              <a:off x="0" y="-47625"/>
              <a:ext cx="1759702" cy="1623772"/>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028700" y="5338469"/>
            <a:ext cx="6181861" cy="2601584"/>
          </a:xfrm>
          <a:prstGeom prst="rect">
            <a:avLst/>
          </a:prstGeom>
        </p:spPr>
        <p:txBody>
          <a:bodyPr lIns="0" tIns="0" rIns="0" bIns="0" rtlCol="0" anchor="t">
            <a:spAutoFit/>
          </a:bodyPr>
          <a:lstStyle/>
          <a:p>
            <a:pPr marL="798828" lvl="1" indent="-399414" algn="just">
              <a:lnSpc>
                <a:spcPts val="5179"/>
              </a:lnSpc>
              <a:buFont typeface="Arial"/>
              <a:buChar char="•"/>
            </a:pPr>
            <a:r>
              <a:rPr lang="en-US" sz="3699">
                <a:solidFill>
                  <a:srgbClr val="000000"/>
                </a:solidFill>
                <a:latin typeface="Roboto Condensed"/>
                <a:ea typeface="Roboto Condensed"/>
                <a:cs typeface="Roboto Condensed"/>
                <a:sym typeface="Roboto Condensed"/>
              </a:rPr>
              <a:t>Hoạt động nhóm</a:t>
            </a:r>
          </a:p>
          <a:p>
            <a:pPr marL="798828" lvl="1" indent="-399414" algn="just">
              <a:lnSpc>
                <a:spcPts val="5179"/>
              </a:lnSpc>
              <a:buFont typeface="Arial"/>
              <a:buChar char="•"/>
            </a:pPr>
            <a:r>
              <a:rPr lang="en-US" sz="3699">
                <a:solidFill>
                  <a:srgbClr val="000000"/>
                </a:solidFill>
                <a:latin typeface="Roboto Condensed"/>
                <a:ea typeface="Roboto Condensed"/>
                <a:cs typeface="Roboto Condensed"/>
                <a:sym typeface="Roboto Condensed"/>
              </a:rPr>
              <a:t>Thời gian thảo luận: 7 phút</a:t>
            </a:r>
          </a:p>
          <a:p>
            <a:pPr marL="798828" lvl="1" indent="-399414" algn="just">
              <a:lnSpc>
                <a:spcPts val="5180"/>
              </a:lnSpc>
              <a:buFont typeface="Arial"/>
              <a:buChar char="•"/>
            </a:pPr>
            <a:r>
              <a:rPr lang="en-US" sz="3699">
                <a:solidFill>
                  <a:srgbClr val="000000"/>
                </a:solidFill>
                <a:latin typeface="Roboto Condensed"/>
                <a:ea typeface="Roboto Condensed"/>
                <a:cs typeface="Roboto Condensed"/>
                <a:sym typeface="Roboto Condensed"/>
              </a:rPr>
              <a:t>Thời gian báo cáo: tối đa 3 phút/ nhóm</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144850" y="3543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4571900" y="-99804"/>
            <a:ext cx="13836800" cy="2943854"/>
          </a:xfrm>
          <a:custGeom>
            <a:avLst/>
            <a:gdLst/>
            <a:ahLst/>
            <a:cxnLst/>
            <a:rect l="l" t="t" r="r" b="b"/>
            <a:pathLst>
              <a:path w="13836800" h="2943854">
                <a:moveTo>
                  <a:pt x="0" y="0"/>
                </a:moveTo>
                <a:lnTo>
                  <a:pt x="13836800" y="0"/>
                </a:lnTo>
                <a:lnTo>
                  <a:pt x="13836800" y="2943854"/>
                </a:lnTo>
                <a:lnTo>
                  <a:pt x="0" y="2943854"/>
                </a:lnTo>
                <a:lnTo>
                  <a:pt x="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8953326">
            <a:off x="-975476" y="-524358"/>
            <a:ext cx="2581948" cy="2581938"/>
          </a:xfrm>
          <a:custGeom>
            <a:avLst/>
            <a:gdLst/>
            <a:ahLst/>
            <a:cxnLst/>
            <a:rect l="l" t="t" r="r" b="b"/>
            <a:pathLst>
              <a:path w="2581948" h="2581938">
                <a:moveTo>
                  <a:pt x="0" y="0"/>
                </a:moveTo>
                <a:lnTo>
                  <a:pt x="2581948" y="0"/>
                </a:lnTo>
                <a:lnTo>
                  <a:pt x="2581948" y="2581938"/>
                </a:lnTo>
                <a:lnTo>
                  <a:pt x="0" y="2581938"/>
                </a:lnTo>
                <a:lnTo>
                  <a:pt x="0" y="0"/>
                </a:lnTo>
                <a:close/>
              </a:path>
            </a:pathLst>
          </a:custGeom>
          <a:blipFill>
            <a:blip r:embed="rId4">
              <a:alphaModFix amt="75000"/>
            </a:blip>
            <a:stretch>
              <a:fillRect/>
            </a:stretch>
          </a:blipFill>
        </p:spPr>
        <p:txBody>
          <a:bodyPr/>
          <a:lstStyle/>
          <a:p>
            <a:endParaRPr lang="en-US"/>
          </a:p>
        </p:txBody>
      </p:sp>
      <p:sp>
        <p:nvSpPr>
          <p:cNvPr id="5" name="Freeform 5"/>
          <p:cNvSpPr/>
          <p:nvPr/>
        </p:nvSpPr>
        <p:spPr>
          <a:xfrm rot="-487124">
            <a:off x="7653578" y="8861894"/>
            <a:ext cx="2602408" cy="2602408"/>
          </a:xfrm>
          <a:custGeom>
            <a:avLst/>
            <a:gdLst/>
            <a:ahLst/>
            <a:cxnLst/>
            <a:rect l="l" t="t" r="r" b="b"/>
            <a:pathLst>
              <a:path w="2602408" h="2602408">
                <a:moveTo>
                  <a:pt x="0" y="0"/>
                </a:moveTo>
                <a:lnTo>
                  <a:pt x="2602408" y="0"/>
                </a:lnTo>
                <a:lnTo>
                  <a:pt x="2602408" y="2602408"/>
                </a:lnTo>
                <a:lnTo>
                  <a:pt x="0" y="2602408"/>
                </a:lnTo>
                <a:lnTo>
                  <a:pt x="0" y="0"/>
                </a:lnTo>
                <a:close/>
              </a:path>
            </a:pathLst>
          </a:custGeom>
          <a:blipFill>
            <a:blip r:embed="rId5">
              <a:alphaModFix amt="69000"/>
            </a:blip>
            <a:stretch>
              <a:fillRect/>
            </a:stretch>
          </a:blipFill>
        </p:spPr>
        <p:txBody>
          <a:bodyPr/>
          <a:lstStyle/>
          <a:p>
            <a:endParaRPr lang="en-US"/>
          </a:p>
        </p:txBody>
      </p:sp>
      <p:sp>
        <p:nvSpPr>
          <p:cNvPr id="6" name="Freeform 6"/>
          <p:cNvSpPr/>
          <p:nvPr/>
        </p:nvSpPr>
        <p:spPr>
          <a:xfrm rot="-487112">
            <a:off x="7380160" y="858998"/>
            <a:ext cx="1267584" cy="1267594"/>
          </a:xfrm>
          <a:custGeom>
            <a:avLst/>
            <a:gdLst/>
            <a:ahLst/>
            <a:cxnLst/>
            <a:rect l="l" t="t" r="r" b="b"/>
            <a:pathLst>
              <a:path w="1267584" h="1267594">
                <a:moveTo>
                  <a:pt x="0" y="0"/>
                </a:moveTo>
                <a:lnTo>
                  <a:pt x="1267584" y="0"/>
                </a:lnTo>
                <a:lnTo>
                  <a:pt x="1267584" y="1267594"/>
                </a:lnTo>
                <a:lnTo>
                  <a:pt x="0" y="1267594"/>
                </a:lnTo>
                <a:lnTo>
                  <a:pt x="0" y="0"/>
                </a:lnTo>
                <a:close/>
              </a:path>
            </a:pathLst>
          </a:custGeom>
          <a:blipFill>
            <a:blip r:embed="rId6">
              <a:alphaModFix amt="66000"/>
            </a:blip>
            <a:stretch>
              <a:fillRect/>
            </a:stretch>
          </a:blipFill>
        </p:spPr>
        <p:txBody>
          <a:bodyPr/>
          <a:lstStyle/>
          <a:p>
            <a:endParaRPr lang="en-US"/>
          </a:p>
        </p:txBody>
      </p:sp>
      <p:sp>
        <p:nvSpPr>
          <p:cNvPr id="7" name="Freeform 7"/>
          <p:cNvSpPr/>
          <p:nvPr/>
        </p:nvSpPr>
        <p:spPr>
          <a:xfrm rot="-487122">
            <a:off x="16880078" y="8590158"/>
            <a:ext cx="1943906" cy="1943906"/>
          </a:xfrm>
          <a:custGeom>
            <a:avLst/>
            <a:gdLst/>
            <a:ahLst/>
            <a:cxnLst/>
            <a:rect l="l" t="t" r="r" b="b"/>
            <a:pathLst>
              <a:path w="1943906" h="1943906">
                <a:moveTo>
                  <a:pt x="0" y="0"/>
                </a:moveTo>
                <a:lnTo>
                  <a:pt x="1943906" y="0"/>
                </a:lnTo>
                <a:lnTo>
                  <a:pt x="1943906" y="1943906"/>
                </a:lnTo>
                <a:lnTo>
                  <a:pt x="0" y="1943906"/>
                </a:lnTo>
                <a:lnTo>
                  <a:pt x="0" y="0"/>
                </a:lnTo>
                <a:close/>
              </a:path>
            </a:pathLst>
          </a:custGeom>
          <a:blipFill>
            <a:blip r:embed="rId5">
              <a:alphaModFix amt="69000"/>
            </a:blip>
            <a:stretch>
              <a:fillRect/>
            </a:stretch>
          </a:blipFill>
        </p:spPr>
        <p:txBody>
          <a:bodyPr/>
          <a:lstStyle/>
          <a:p>
            <a:endParaRPr lang="en-US"/>
          </a:p>
        </p:txBody>
      </p:sp>
      <p:sp>
        <p:nvSpPr>
          <p:cNvPr id="8" name="Freeform 8"/>
          <p:cNvSpPr/>
          <p:nvPr/>
        </p:nvSpPr>
        <p:spPr>
          <a:xfrm rot="117636">
            <a:off x="11036164" y="1742086"/>
            <a:ext cx="4938070" cy="4938100"/>
          </a:xfrm>
          <a:custGeom>
            <a:avLst/>
            <a:gdLst/>
            <a:ahLst/>
            <a:cxnLst/>
            <a:rect l="l" t="t" r="r" b="b"/>
            <a:pathLst>
              <a:path w="4938070" h="4938100">
                <a:moveTo>
                  <a:pt x="0" y="0"/>
                </a:moveTo>
                <a:lnTo>
                  <a:pt x="4938070" y="0"/>
                </a:lnTo>
                <a:lnTo>
                  <a:pt x="4938070" y="4938100"/>
                </a:lnTo>
                <a:lnTo>
                  <a:pt x="0" y="4938100"/>
                </a:lnTo>
                <a:lnTo>
                  <a:pt x="0" y="0"/>
                </a:lnTo>
                <a:close/>
              </a:path>
            </a:pathLst>
          </a:custGeom>
          <a:blipFill>
            <a:blip r:embed="rId7">
              <a:alphaModFix amt="87000"/>
            </a:blip>
            <a:stretch>
              <a:fillRect/>
            </a:stretch>
          </a:blipFill>
        </p:spPr>
        <p:txBody>
          <a:bodyPr/>
          <a:lstStyle/>
          <a:p>
            <a:endParaRPr lang="en-US"/>
          </a:p>
        </p:txBody>
      </p:sp>
      <p:sp>
        <p:nvSpPr>
          <p:cNvPr id="9" name="Freeform 9"/>
          <p:cNvSpPr/>
          <p:nvPr/>
        </p:nvSpPr>
        <p:spPr>
          <a:xfrm>
            <a:off x="11518551" y="2653519"/>
            <a:ext cx="6116996" cy="10111724"/>
          </a:xfrm>
          <a:custGeom>
            <a:avLst/>
            <a:gdLst/>
            <a:ahLst/>
            <a:cxnLst/>
            <a:rect l="l" t="t" r="r" b="b"/>
            <a:pathLst>
              <a:path w="6116996" h="10111724">
                <a:moveTo>
                  <a:pt x="0" y="0"/>
                </a:moveTo>
                <a:lnTo>
                  <a:pt x="6116996" y="0"/>
                </a:lnTo>
                <a:lnTo>
                  <a:pt x="6116996" y="10111724"/>
                </a:lnTo>
                <a:lnTo>
                  <a:pt x="0" y="10111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487119">
            <a:off x="12774234" y="4192134"/>
            <a:ext cx="739110" cy="739112"/>
          </a:xfrm>
          <a:custGeom>
            <a:avLst/>
            <a:gdLst/>
            <a:ahLst/>
            <a:cxnLst/>
            <a:rect l="l" t="t" r="r" b="b"/>
            <a:pathLst>
              <a:path w="739110" h="739112">
                <a:moveTo>
                  <a:pt x="0" y="0"/>
                </a:moveTo>
                <a:lnTo>
                  <a:pt x="739110" y="0"/>
                </a:lnTo>
                <a:lnTo>
                  <a:pt x="739110" y="739112"/>
                </a:lnTo>
                <a:lnTo>
                  <a:pt x="0" y="739112"/>
                </a:lnTo>
                <a:lnTo>
                  <a:pt x="0" y="0"/>
                </a:lnTo>
                <a:close/>
              </a:path>
            </a:pathLst>
          </a:custGeom>
          <a:blipFill>
            <a:blip r:embed="rId6">
              <a:alphaModFix amt="84000"/>
            </a:blip>
            <a:stretch>
              <a:fillRect/>
            </a:stretch>
          </a:blipFill>
        </p:spPr>
        <p:txBody>
          <a:bodyPr/>
          <a:lstStyle/>
          <a:p>
            <a:endParaRPr lang="en-US"/>
          </a:p>
        </p:txBody>
      </p:sp>
      <p:sp>
        <p:nvSpPr>
          <p:cNvPr id="11" name="Freeform 11"/>
          <p:cNvSpPr/>
          <p:nvPr/>
        </p:nvSpPr>
        <p:spPr>
          <a:xfrm rot="-487116">
            <a:off x="9977144" y="2495440"/>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6">
              <a:alphaModFix amt="66000"/>
            </a:blip>
            <a:stretch>
              <a:fillRect/>
            </a:stretch>
          </a:blipFill>
        </p:spPr>
        <p:txBody>
          <a:bodyPr/>
          <a:lstStyle/>
          <a:p>
            <a:endParaRPr lang="en-US"/>
          </a:p>
        </p:txBody>
      </p:sp>
      <p:sp>
        <p:nvSpPr>
          <p:cNvPr id="12" name="Freeform 12"/>
          <p:cNvSpPr/>
          <p:nvPr/>
        </p:nvSpPr>
        <p:spPr>
          <a:xfrm rot="-487116">
            <a:off x="12630610" y="12695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5">
              <a:alphaModFix amt="60000"/>
            </a:blip>
            <a:stretch>
              <a:fillRect/>
            </a:stretch>
          </a:blipFill>
        </p:spPr>
        <p:txBody>
          <a:bodyPr/>
          <a:lstStyle/>
          <a:p>
            <a:endParaRPr lang="en-US"/>
          </a:p>
        </p:txBody>
      </p:sp>
      <p:sp>
        <p:nvSpPr>
          <p:cNvPr id="13" name="Freeform 13"/>
          <p:cNvSpPr/>
          <p:nvPr/>
        </p:nvSpPr>
        <p:spPr>
          <a:xfrm rot="-487125">
            <a:off x="12008550" y="529838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4">
              <a:alphaModFix amt="75000"/>
            </a:blip>
            <a:stretch>
              <a:fillRect b="-1"/>
            </a:stretch>
          </a:blipFill>
        </p:spPr>
        <p:txBody>
          <a:bodyPr/>
          <a:lstStyle/>
          <a:p>
            <a:endParaRPr lang="en-US"/>
          </a:p>
        </p:txBody>
      </p:sp>
      <p:sp>
        <p:nvSpPr>
          <p:cNvPr id="14" name="TextBox 14"/>
          <p:cNvSpPr txBox="1"/>
          <p:nvPr/>
        </p:nvSpPr>
        <p:spPr>
          <a:xfrm>
            <a:off x="1563308" y="3059111"/>
            <a:ext cx="9043061" cy="863600"/>
          </a:xfrm>
          <a:prstGeom prst="rect">
            <a:avLst/>
          </a:prstGeom>
        </p:spPr>
        <p:txBody>
          <a:bodyPr lIns="0" tIns="0" rIns="0" bIns="0" rtlCol="0" anchor="t">
            <a:spAutoFit/>
          </a:bodyPr>
          <a:lstStyle/>
          <a:p>
            <a:pPr algn="ctr">
              <a:lnSpc>
                <a:spcPts val="7000"/>
              </a:lnSpc>
            </a:pPr>
            <a:r>
              <a:rPr lang="en-US" sz="5000" b="1">
                <a:solidFill>
                  <a:srgbClr val="4C74BB"/>
                </a:solidFill>
                <a:latin typeface="Fraunces Bold"/>
                <a:ea typeface="Fraunces Bold"/>
                <a:cs typeface="Fraunces Bold"/>
                <a:sym typeface="Fraunces Bold"/>
              </a:rPr>
              <a:t>BÀI 9 - BI KỊCH VÀ TRUYỆN</a:t>
            </a:r>
          </a:p>
        </p:txBody>
      </p:sp>
      <p:sp>
        <p:nvSpPr>
          <p:cNvPr id="15" name="TextBox 15"/>
          <p:cNvSpPr txBox="1"/>
          <p:nvPr/>
        </p:nvSpPr>
        <p:spPr>
          <a:xfrm>
            <a:off x="1563308" y="4174704"/>
            <a:ext cx="9043061" cy="1619260"/>
          </a:xfrm>
          <a:prstGeom prst="rect">
            <a:avLst/>
          </a:prstGeom>
        </p:spPr>
        <p:txBody>
          <a:bodyPr lIns="0" tIns="0" rIns="0" bIns="0" rtlCol="0" anchor="t">
            <a:spAutoFit/>
          </a:bodyPr>
          <a:lstStyle/>
          <a:p>
            <a:pPr algn="ctr">
              <a:lnSpc>
                <a:spcPts val="12599"/>
              </a:lnSpc>
            </a:pPr>
            <a:r>
              <a:rPr lang="en-US" sz="8999">
                <a:solidFill>
                  <a:srgbClr val="6C8DC7"/>
                </a:solidFill>
                <a:latin typeface="#9Slide07 Crocante"/>
                <a:ea typeface="#9Slide07 Crocante"/>
                <a:cs typeface="#9Slide07 Crocante"/>
                <a:sym typeface="#9Slide07 Crocante"/>
              </a:rPr>
              <a:t>NGƯỜI THỨ BẢY</a:t>
            </a:r>
          </a:p>
        </p:txBody>
      </p:sp>
      <p:sp>
        <p:nvSpPr>
          <p:cNvPr id="16" name="TextBox 16"/>
          <p:cNvSpPr txBox="1"/>
          <p:nvPr/>
        </p:nvSpPr>
        <p:spPr>
          <a:xfrm>
            <a:off x="1563308" y="6124583"/>
            <a:ext cx="9043061" cy="873126"/>
          </a:xfrm>
          <a:prstGeom prst="rect">
            <a:avLst/>
          </a:prstGeom>
        </p:spPr>
        <p:txBody>
          <a:bodyPr lIns="0" tIns="0" rIns="0" bIns="0" rtlCol="0" anchor="t">
            <a:spAutoFit/>
          </a:bodyPr>
          <a:lstStyle/>
          <a:p>
            <a:pPr algn="ctr">
              <a:lnSpc>
                <a:spcPts val="6999"/>
              </a:lnSpc>
            </a:pPr>
            <a:r>
              <a:rPr lang="en-US" sz="4999">
                <a:solidFill>
                  <a:srgbClr val="99BDD8"/>
                </a:solidFill>
                <a:latin typeface="#9Slide05 VL Fadilla"/>
                <a:ea typeface="#9Slide05 VL Fadilla"/>
                <a:cs typeface="#9Slide05 VL Fadilla"/>
                <a:sym typeface="#9Slide05 VL Fadilla"/>
              </a:rPr>
              <a:t>Mu-ra-ka-mi Ha-ru-ki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sp>
        <p:nvSpPr>
          <p:cNvPr id="5" name="Freeform 5">
            <a:hlinkClick r:id="rId6"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a:hlinkClick r:id="rId9"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a:hlinkClick r:id="rId9"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8" name="Group 8"/>
          <p:cNvGrpSpPr/>
          <p:nvPr/>
        </p:nvGrpSpPr>
        <p:grpSpPr>
          <a:xfrm>
            <a:off x="683612" y="603237"/>
            <a:ext cx="8898479" cy="1031969"/>
            <a:chOff x="0" y="0"/>
            <a:chExt cx="10744837" cy="1246094"/>
          </a:xfrm>
        </p:grpSpPr>
        <p:sp>
          <p:nvSpPr>
            <p:cNvPr id="9" name="Freeform 9"/>
            <p:cNvSpPr/>
            <p:nvPr/>
          </p:nvSpPr>
          <p:spPr>
            <a:xfrm>
              <a:off x="0" y="0"/>
              <a:ext cx="10744837" cy="1246094"/>
            </a:xfrm>
            <a:custGeom>
              <a:avLst/>
              <a:gdLst/>
              <a:ahLst/>
              <a:cxnLst/>
              <a:rect l="l" t="t" r="r" b="b"/>
              <a:pathLst>
                <a:path w="10744837" h="1246094">
                  <a:moveTo>
                    <a:pt x="0" y="0"/>
                  </a:moveTo>
                  <a:lnTo>
                    <a:pt x="10744837" y="0"/>
                  </a:lnTo>
                  <a:lnTo>
                    <a:pt x="10744837" y="1246094"/>
                  </a:lnTo>
                  <a:lnTo>
                    <a:pt x="0" y="1246094"/>
                  </a:lnTo>
                  <a:close/>
                </a:path>
              </a:pathLst>
            </a:custGeom>
            <a:solidFill>
              <a:srgbClr val="000000">
                <a:alpha val="0"/>
              </a:srgbClr>
            </a:solidFill>
          </p:spPr>
          <p:txBody>
            <a:bodyPr/>
            <a:lstStyle/>
            <a:p>
              <a:endParaRPr lang="en-US"/>
            </a:p>
          </p:txBody>
        </p:sp>
        <p:sp>
          <p:nvSpPr>
            <p:cNvPr id="10" name="TextBox 10"/>
            <p:cNvSpPr txBox="1"/>
            <p:nvPr/>
          </p:nvSpPr>
          <p:spPr>
            <a:xfrm>
              <a:off x="0" y="-76200"/>
              <a:ext cx="10744837" cy="1322294"/>
            </a:xfrm>
            <a:prstGeom prst="rect">
              <a:avLst/>
            </a:prstGeom>
          </p:spPr>
          <p:txBody>
            <a:bodyPr lIns="0" tIns="0" rIns="0" bIns="0" rtlCol="0" anchor="t"/>
            <a:lstStyle/>
            <a:p>
              <a:pPr algn="ctr">
                <a:lnSpc>
                  <a:spcPts val="6164"/>
                </a:lnSpc>
              </a:pPr>
              <a:r>
                <a:rPr lang="en-US" sz="4403" b="1">
                  <a:solidFill>
                    <a:srgbClr val="0B67A5"/>
                  </a:solidFill>
                  <a:latin typeface="Fraunces Bold"/>
                  <a:ea typeface="Fraunces Bold"/>
                  <a:cs typeface="Fraunces Bold"/>
                  <a:sym typeface="Fraunces Bold"/>
                </a:rPr>
                <a:t>3. KHÁM PHÁ VĂN BẢN</a:t>
              </a:r>
            </a:p>
          </p:txBody>
        </p:sp>
      </p:grpSp>
      <p:grpSp>
        <p:nvGrpSpPr>
          <p:cNvPr id="11" name="Group 11"/>
          <p:cNvGrpSpPr/>
          <p:nvPr/>
        </p:nvGrpSpPr>
        <p:grpSpPr>
          <a:xfrm>
            <a:off x="1359716" y="1334314"/>
            <a:ext cx="5830237" cy="911819"/>
            <a:chOff x="0" y="0"/>
            <a:chExt cx="7773649" cy="1215758"/>
          </a:xfrm>
        </p:grpSpPr>
        <p:sp>
          <p:nvSpPr>
            <p:cNvPr id="12" name="Freeform 12"/>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13" name="TextBox 13"/>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14" name="Group 14"/>
          <p:cNvGrpSpPr/>
          <p:nvPr/>
        </p:nvGrpSpPr>
        <p:grpSpPr>
          <a:xfrm>
            <a:off x="3847355" y="4346782"/>
            <a:ext cx="10823993" cy="4154891"/>
            <a:chOff x="0" y="0"/>
            <a:chExt cx="2850764" cy="1094292"/>
          </a:xfrm>
        </p:grpSpPr>
        <p:sp>
          <p:nvSpPr>
            <p:cNvPr id="15" name="Freeform 15"/>
            <p:cNvSpPr/>
            <p:nvPr/>
          </p:nvSpPr>
          <p:spPr>
            <a:xfrm>
              <a:off x="0" y="0"/>
              <a:ext cx="2850764" cy="1094292"/>
            </a:xfrm>
            <a:custGeom>
              <a:avLst/>
              <a:gdLst/>
              <a:ahLst/>
              <a:cxnLst/>
              <a:rect l="l" t="t" r="r" b="b"/>
              <a:pathLst>
                <a:path w="2850764" h="1094292">
                  <a:moveTo>
                    <a:pt x="0" y="0"/>
                  </a:moveTo>
                  <a:lnTo>
                    <a:pt x="2850764" y="0"/>
                  </a:lnTo>
                  <a:lnTo>
                    <a:pt x="2850764" y="1094292"/>
                  </a:lnTo>
                  <a:lnTo>
                    <a:pt x="0" y="1094292"/>
                  </a:lnTo>
                  <a:close/>
                </a:path>
              </a:pathLst>
            </a:custGeom>
            <a:solidFill>
              <a:srgbClr val="E3E9ED"/>
            </a:solidFill>
          </p:spPr>
          <p:txBody>
            <a:bodyPr/>
            <a:lstStyle/>
            <a:p>
              <a:endParaRPr lang="en-US"/>
            </a:p>
          </p:txBody>
        </p:sp>
        <p:sp>
          <p:nvSpPr>
            <p:cNvPr id="16" name="TextBox 16"/>
            <p:cNvSpPr txBox="1"/>
            <p:nvPr/>
          </p:nvSpPr>
          <p:spPr>
            <a:xfrm>
              <a:off x="0" y="-47625"/>
              <a:ext cx="2850764" cy="1141917"/>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564465" y="3862782"/>
            <a:ext cx="2625488" cy="885033"/>
            <a:chOff x="0" y="0"/>
            <a:chExt cx="691487" cy="233095"/>
          </a:xfrm>
        </p:grpSpPr>
        <p:sp>
          <p:nvSpPr>
            <p:cNvPr id="18" name="Freeform 18"/>
            <p:cNvSpPr/>
            <p:nvPr/>
          </p:nvSpPr>
          <p:spPr>
            <a:xfrm>
              <a:off x="0" y="0"/>
              <a:ext cx="691487" cy="233095"/>
            </a:xfrm>
            <a:custGeom>
              <a:avLst/>
              <a:gdLst/>
              <a:ahLst/>
              <a:cxnLst/>
              <a:rect l="l" t="t" r="r" b="b"/>
              <a:pathLst>
                <a:path w="691487" h="233095">
                  <a:moveTo>
                    <a:pt x="116548" y="0"/>
                  </a:moveTo>
                  <a:lnTo>
                    <a:pt x="574939" y="0"/>
                  </a:lnTo>
                  <a:cubicBezTo>
                    <a:pt x="605849" y="0"/>
                    <a:pt x="635494" y="12279"/>
                    <a:pt x="657351" y="34136"/>
                  </a:cubicBezTo>
                  <a:cubicBezTo>
                    <a:pt x="679207" y="55993"/>
                    <a:pt x="691487" y="85637"/>
                    <a:pt x="691487" y="116548"/>
                  </a:cubicBezTo>
                  <a:lnTo>
                    <a:pt x="691487" y="116548"/>
                  </a:lnTo>
                  <a:cubicBezTo>
                    <a:pt x="691487" y="180915"/>
                    <a:pt x="639306" y="233095"/>
                    <a:pt x="574939" y="233095"/>
                  </a:cubicBezTo>
                  <a:lnTo>
                    <a:pt x="116548" y="233095"/>
                  </a:lnTo>
                  <a:cubicBezTo>
                    <a:pt x="52180" y="233095"/>
                    <a:pt x="0" y="180915"/>
                    <a:pt x="0" y="116548"/>
                  </a:cubicBezTo>
                  <a:lnTo>
                    <a:pt x="0" y="116548"/>
                  </a:lnTo>
                  <a:cubicBezTo>
                    <a:pt x="0" y="52180"/>
                    <a:pt x="52180" y="0"/>
                    <a:pt x="116548" y="0"/>
                  </a:cubicBezTo>
                  <a:close/>
                </a:path>
              </a:pathLst>
            </a:custGeom>
            <a:solidFill>
              <a:srgbClr val="1573B2"/>
            </a:solidFill>
          </p:spPr>
          <p:txBody>
            <a:bodyPr/>
            <a:lstStyle/>
            <a:p>
              <a:endParaRPr lang="en-US"/>
            </a:p>
          </p:txBody>
        </p:sp>
        <p:sp>
          <p:nvSpPr>
            <p:cNvPr id="19" name="TextBox 19"/>
            <p:cNvSpPr txBox="1"/>
            <p:nvPr/>
          </p:nvSpPr>
          <p:spPr>
            <a:xfrm>
              <a:off x="0" y="-76200"/>
              <a:ext cx="691487" cy="309295"/>
            </a:xfrm>
            <a:prstGeom prst="rect">
              <a:avLst/>
            </a:prstGeom>
          </p:spPr>
          <p:txBody>
            <a:bodyPr lIns="50800" tIns="50800" rIns="50800" bIns="50800" rtlCol="0" anchor="ctr"/>
            <a:lstStyle/>
            <a:p>
              <a:pPr algn="ctr">
                <a:lnSpc>
                  <a:spcPts val="5319"/>
                </a:lnSpc>
              </a:pPr>
              <a:r>
                <a:rPr lang="en-US" sz="3799" b="1">
                  <a:solidFill>
                    <a:srgbClr val="FFFFFF"/>
                  </a:solidFill>
                  <a:latin typeface="Roboto Condensed Bold"/>
                  <a:ea typeface="Roboto Condensed Bold"/>
                  <a:cs typeface="Roboto Condensed Bold"/>
                  <a:sym typeface="Roboto Condensed Bold"/>
                </a:rPr>
                <a:t>Nhóm 1</a:t>
              </a:r>
            </a:p>
          </p:txBody>
        </p:sp>
      </p:grpSp>
      <p:sp>
        <p:nvSpPr>
          <p:cNvPr id="20" name="Freeform 20"/>
          <p:cNvSpPr/>
          <p:nvPr/>
        </p:nvSpPr>
        <p:spPr>
          <a:xfrm rot="-4516159">
            <a:off x="14600436" y="6902536"/>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14">
              <a:alphaModFix amt="82000"/>
            </a:blip>
            <a:stretch>
              <a:fillRect/>
            </a:stretch>
          </a:blipFill>
        </p:spPr>
        <p:txBody>
          <a:bodyPr/>
          <a:lstStyle/>
          <a:p>
            <a:endParaRPr lang="en-US"/>
          </a:p>
        </p:txBody>
      </p:sp>
      <p:sp>
        <p:nvSpPr>
          <p:cNvPr id="21" name="Freeform 21"/>
          <p:cNvSpPr/>
          <p:nvPr/>
        </p:nvSpPr>
        <p:spPr>
          <a:xfrm rot="117637">
            <a:off x="15865836" y="5662451"/>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15">
              <a:alphaModFix amt="87000"/>
            </a:blip>
            <a:stretch>
              <a:fillRect r="-2"/>
            </a:stretch>
          </a:blipFill>
        </p:spPr>
        <p:txBody>
          <a:bodyPr/>
          <a:lstStyle/>
          <a:p>
            <a:endParaRPr lang="en-US"/>
          </a:p>
        </p:txBody>
      </p:sp>
      <p:sp>
        <p:nvSpPr>
          <p:cNvPr id="22" name="TextBox 22"/>
          <p:cNvSpPr txBox="1"/>
          <p:nvPr/>
        </p:nvSpPr>
        <p:spPr>
          <a:xfrm>
            <a:off x="6211478" y="2551920"/>
            <a:ext cx="7033022" cy="868345"/>
          </a:xfrm>
          <a:prstGeom prst="rect">
            <a:avLst/>
          </a:prstGeom>
        </p:spPr>
        <p:txBody>
          <a:bodyPr lIns="0" tIns="0" rIns="0" bIns="0" rtlCol="0" anchor="t">
            <a:spAutoFit/>
          </a:bodyPr>
          <a:lstStyle/>
          <a:p>
            <a:pPr algn="ctr">
              <a:lnSpc>
                <a:spcPts val="6737"/>
              </a:lnSpc>
              <a:spcBef>
                <a:spcPct val="0"/>
              </a:spcBef>
            </a:pPr>
            <a:r>
              <a:rPr lang="en-US" sz="4811">
                <a:solidFill>
                  <a:srgbClr val="325D79"/>
                </a:solidFill>
                <a:latin typeface="#9Slide07 Crocante"/>
                <a:ea typeface="#9Slide07 Crocante"/>
                <a:cs typeface="#9Slide07 Crocante"/>
                <a:sym typeface="#9Slide07 Crocante"/>
              </a:rPr>
              <a:t>TRỐN CHẠY HAY ĐỐI DIỆN</a:t>
            </a:r>
          </a:p>
        </p:txBody>
      </p:sp>
      <p:sp>
        <p:nvSpPr>
          <p:cNvPr id="23" name="TextBox 23"/>
          <p:cNvSpPr txBox="1"/>
          <p:nvPr/>
        </p:nvSpPr>
        <p:spPr>
          <a:xfrm>
            <a:off x="5025566" y="5041535"/>
            <a:ext cx="8687296" cy="2525015"/>
          </a:xfrm>
          <a:prstGeom prst="rect">
            <a:avLst/>
          </a:prstGeom>
        </p:spPr>
        <p:txBody>
          <a:bodyPr lIns="0" tIns="0" rIns="0" bIns="0" rtlCol="0" anchor="t">
            <a:spAutoFit/>
          </a:bodyPr>
          <a:lstStyle/>
          <a:p>
            <a:pPr marL="820417" lvl="1" indent="-410209" algn="just">
              <a:lnSpc>
                <a:spcPts val="6877"/>
              </a:lnSpc>
              <a:buFont typeface="Arial"/>
              <a:buChar char="•"/>
            </a:pPr>
            <a:r>
              <a:rPr lang="en-US" sz="3799">
                <a:solidFill>
                  <a:srgbClr val="000000"/>
                </a:solidFill>
                <a:latin typeface="Roboto Condensed"/>
                <a:ea typeface="Roboto Condensed"/>
                <a:cs typeface="Roboto Condensed"/>
                <a:sym typeface="Roboto Condensed"/>
              </a:rPr>
              <a:t>Giải mã cốt truyện</a:t>
            </a:r>
          </a:p>
          <a:p>
            <a:pPr marL="820417" lvl="1" indent="-410209" algn="just">
              <a:lnSpc>
                <a:spcPts val="6877"/>
              </a:lnSpc>
              <a:buFont typeface="Arial"/>
              <a:buChar char="•"/>
            </a:pPr>
            <a:r>
              <a:rPr lang="en-US" sz="3799">
                <a:solidFill>
                  <a:srgbClr val="000000"/>
                </a:solidFill>
                <a:latin typeface="Roboto Condensed"/>
                <a:ea typeface="Roboto Condensed"/>
                <a:cs typeface="Roboto Condensed"/>
                <a:sym typeface="Roboto Condensed"/>
              </a:rPr>
              <a:t>Tóm tắt văn bản và xác định nhân vật chính của truyện </a:t>
            </a:r>
            <a:r>
              <a:rPr lang="en-US" sz="3799" i="1">
                <a:solidFill>
                  <a:srgbClr val="000000"/>
                </a:solidFill>
                <a:latin typeface="Roboto Condensed Italics"/>
                <a:ea typeface="Roboto Condensed Italics"/>
                <a:cs typeface="Roboto Condensed Italics"/>
                <a:sym typeface="Roboto Condensed Italics"/>
              </a:rPr>
              <a:t>Người thứ bảy</a:t>
            </a:r>
            <a:r>
              <a:rPr lang="en-US" sz="3799">
                <a:solidFill>
                  <a:srgbClr val="000000"/>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flipH="1">
            <a:off x="-727100" y="0"/>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flipH="1">
            <a:off x="13807750" y="-1386100"/>
            <a:ext cx="6108050" cy="4929800"/>
          </a:xfrm>
          <a:custGeom>
            <a:avLst/>
            <a:gdLst/>
            <a:ahLst/>
            <a:cxnLst/>
            <a:rect l="l" t="t" r="r" b="b"/>
            <a:pathLst>
              <a:path w="6108050" h="4929800">
                <a:moveTo>
                  <a:pt x="6108050" y="0"/>
                </a:moveTo>
                <a:lnTo>
                  <a:pt x="0" y="0"/>
                </a:lnTo>
                <a:lnTo>
                  <a:pt x="0" y="4929800"/>
                </a:lnTo>
                <a:lnTo>
                  <a:pt x="6108050" y="4929800"/>
                </a:lnTo>
                <a:lnTo>
                  <a:pt x="6108050" y="0"/>
                </a:lnTo>
                <a:close/>
              </a:path>
            </a:pathLst>
          </a:custGeom>
          <a:blipFill>
            <a:blip r:embed="rId4"/>
            <a:stretch>
              <a:fillRect/>
            </a:stretch>
          </a:blipFill>
        </p:spPr>
        <p:txBody>
          <a:bodyPr/>
          <a:lstStyle/>
          <a:p>
            <a:endParaRPr lang="en-US"/>
          </a:p>
        </p:txBody>
      </p:sp>
      <p:sp>
        <p:nvSpPr>
          <p:cNvPr id="4" name="Freeform 4"/>
          <p:cNvSpPr/>
          <p:nvPr/>
        </p:nvSpPr>
        <p:spPr>
          <a:xfrm flipH="1">
            <a:off x="15822172" y="27822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5"/>
            <a:stretch>
              <a:fillRect l="-20329" t="-4209" r="-12838" b="-5629"/>
            </a:stretch>
          </a:blipFill>
        </p:spPr>
        <p:txBody>
          <a:bodyPr/>
          <a:lstStyle/>
          <a:p>
            <a:endParaRPr lang="en-US"/>
          </a:p>
        </p:txBody>
      </p:sp>
      <p:sp>
        <p:nvSpPr>
          <p:cNvPr id="5" name="Freeform 5"/>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6">
              <a:alphaModFix amt="31000"/>
            </a:blip>
            <a:stretch>
              <a:fillRect t="-51899" r="-1"/>
            </a:stretch>
          </a:blipFill>
        </p:spPr>
        <p:txBody>
          <a:bodyPr/>
          <a:lstStyle/>
          <a:p>
            <a:endParaRPr lang="en-US"/>
          </a:p>
        </p:txBody>
      </p:sp>
      <p:sp>
        <p:nvSpPr>
          <p:cNvPr id="6" name="Freeform 6"/>
          <p:cNvSpPr/>
          <p:nvPr/>
        </p:nvSpPr>
        <p:spPr>
          <a:xfrm flipH="1">
            <a:off x="-2588604" y="6907250"/>
            <a:ext cx="6119450" cy="4939100"/>
          </a:xfrm>
          <a:custGeom>
            <a:avLst/>
            <a:gdLst/>
            <a:ahLst/>
            <a:cxnLst/>
            <a:rect l="l" t="t" r="r" b="b"/>
            <a:pathLst>
              <a:path w="6119450" h="4939100">
                <a:moveTo>
                  <a:pt x="6119450" y="0"/>
                </a:moveTo>
                <a:lnTo>
                  <a:pt x="0" y="0"/>
                </a:lnTo>
                <a:lnTo>
                  <a:pt x="0" y="4939100"/>
                </a:lnTo>
                <a:lnTo>
                  <a:pt x="6119450" y="4939100"/>
                </a:lnTo>
                <a:lnTo>
                  <a:pt x="6119450" y="0"/>
                </a:lnTo>
                <a:close/>
              </a:path>
            </a:pathLst>
          </a:custGeom>
          <a:blipFill>
            <a:blip r:embed="rId7">
              <a:alphaModFix amt="83000"/>
            </a:blip>
            <a:stretch>
              <a:fillRect l="-1" r="-1"/>
            </a:stretch>
          </a:blipFill>
        </p:spPr>
        <p:txBody>
          <a:bodyPr/>
          <a:lstStyle/>
          <a:p>
            <a:endParaRPr lang="en-US"/>
          </a:p>
        </p:txBody>
      </p:sp>
      <p:sp>
        <p:nvSpPr>
          <p:cNvPr id="7" name="Freeform 7"/>
          <p:cNvSpPr/>
          <p:nvPr/>
        </p:nvSpPr>
        <p:spPr>
          <a:xfrm flipH="1">
            <a:off x="1887148" y="80026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8">
              <a:alphaModFix amt="79000"/>
            </a:blip>
            <a:stretch>
              <a:fillRect l="-20329" t="-4209" r="-12838" b="-5629"/>
            </a:stretch>
          </a:blipFill>
        </p:spPr>
        <p:txBody>
          <a:bodyPr/>
          <a:lstStyle/>
          <a:p>
            <a:endParaRPr lang="en-US"/>
          </a:p>
        </p:txBody>
      </p:sp>
      <p:sp>
        <p:nvSpPr>
          <p:cNvPr id="8" name="Freeform 8"/>
          <p:cNvSpPr/>
          <p:nvPr/>
        </p:nvSpPr>
        <p:spPr>
          <a:xfrm rot="-487125">
            <a:off x="271724" y="20575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9">
              <a:alphaModFix amt="75000"/>
            </a:blip>
            <a:stretch>
              <a:fillRect b="-1"/>
            </a:stretch>
          </a:blipFill>
        </p:spPr>
        <p:txBody>
          <a:bodyPr/>
          <a:lstStyle/>
          <a:p>
            <a:endParaRPr lang="en-US"/>
          </a:p>
        </p:txBody>
      </p:sp>
      <p:sp>
        <p:nvSpPr>
          <p:cNvPr id="9" name="Freeform 9"/>
          <p:cNvSpPr/>
          <p:nvPr/>
        </p:nvSpPr>
        <p:spPr>
          <a:xfrm rot="-2529436">
            <a:off x="16231224" y="7742188"/>
            <a:ext cx="1755228" cy="1755196"/>
          </a:xfrm>
          <a:custGeom>
            <a:avLst/>
            <a:gdLst/>
            <a:ahLst/>
            <a:cxnLst/>
            <a:rect l="l" t="t" r="r" b="b"/>
            <a:pathLst>
              <a:path w="1755228" h="1755196">
                <a:moveTo>
                  <a:pt x="0" y="0"/>
                </a:moveTo>
                <a:lnTo>
                  <a:pt x="1755228" y="0"/>
                </a:lnTo>
                <a:lnTo>
                  <a:pt x="1755228" y="1755196"/>
                </a:lnTo>
                <a:lnTo>
                  <a:pt x="0" y="1755196"/>
                </a:lnTo>
                <a:lnTo>
                  <a:pt x="0" y="0"/>
                </a:lnTo>
                <a:close/>
              </a:path>
            </a:pathLst>
          </a:custGeom>
          <a:blipFill>
            <a:blip r:embed="rId10">
              <a:alphaModFix amt="75000"/>
            </a:blip>
            <a:stretch>
              <a:fillRect b="-1"/>
            </a:stretch>
          </a:blipFill>
        </p:spPr>
        <p:txBody>
          <a:bodyPr/>
          <a:lstStyle/>
          <a:p>
            <a:endParaRPr lang="en-US"/>
          </a:p>
        </p:txBody>
      </p:sp>
      <p:sp>
        <p:nvSpPr>
          <p:cNvPr id="10" name="Freeform 10"/>
          <p:cNvSpPr/>
          <p:nvPr/>
        </p:nvSpPr>
        <p:spPr>
          <a:xfrm rot="-487116">
            <a:off x="14246482" y="82181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1">
              <a:alphaModFix amt="60000"/>
            </a:blip>
            <a:stretch>
              <a:fillRect/>
            </a:stretch>
          </a:blipFill>
        </p:spPr>
        <p:txBody>
          <a:bodyPr/>
          <a:lstStyle/>
          <a:p>
            <a:endParaRPr lang="en-US"/>
          </a:p>
        </p:txBody>
      </p:sp>
      <p:sp>
        <p:nvSpPr>
          <p:cNvPr id="11" name="Freeform 11"/>
          <p:cNvSpPr/>
          <p:nvPr/>
        </p:nvSpPr>
        <p:spPr>
          <a:xfrm rot="-487116">
            <a:off x="3055182" y="14666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2" name="Freeform 12">
            <a:hlinkClick r:id="rId13"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5" name="Group 15"/>
          <p:cNvGrpSpPr/>
          <p:nvPr/>
        </p:nvGrpSpPr>
        <p:grpSpPr>
          <a:xfrm>
            <a:off x="245521" y="399743"/>
            <a:ext cx="8058628" cy="934571"/>
            <a:chOff x="0" y="0"/>
            <a:chExt cx="10744837" cy="1246094"/>
          </a:xfrm>
        </p:grpSpPr>
        <p:sp>
          <p:nvSpPr>
            <p:cNvPr id="16" name="Freeform 16"/>
            <p:cNvSpPr/>
            <p:nvPr/>
          </p:nvSpPr>
          <p:spPr>
            <a:xfrm>
              <a:off x="0" y="0"/>
              <a:ext cx="10744837" cy="1246094"/>
            </a:xfrm>
            <a:custGeom>
              <a:avLst/>
              <a:gdLst/>
              <a:ahLst/>
              <a:cxnLst/>
              <a:rect l="l" t="t" r="r" b="b"/>
              <a:pathLst>
                <a:path w="10744837" h="1246094">
                  <a:moveTo>
                    <a:pt x="0" y="0"/>
                  </a:moveTo>
                  <a:lnTo>
                    <a:pt x="10744837" y="0"/>
                  </a:lnTo>
                  <a:lnTo>
                    <a:pt x="10744837" y="1246094"/>
                  </a:lnTo>
                  <a:lnTo>
                    <a:pt x="0" y="1246094"/>
                  </a:lnTo>
                  <a:close/>
                </a:path>
              </a:pathLst>
            </a:custGeom>
            <a:solidFill>
              <a:srgbClr val="000000">
                <a:alpha val="0"/>
              </a:srgbClr>
            </a:solidFill>
          </p:spPr>
          <p:txBody>
            <a:bodyPr/>
            <a:lstStyle/>
            <a:p>
              <a:endParaRPr lang="en-US"/>
            </a:p>
          </p:txBody>
        </p:sp>
        <p:sp>
          <p:nvSpPr>
            <p:cNvPr id="17" name="TextBox 17"/>
            <p:cNvSpPr txBox="1"/>
            <p:nvPr/>
          </p:nvSpPr>
          <p:spPr>
            <a:xfrm>
              <a:off x="0" y="-76200"/>
              <a:ext cx="10744837" cy="1322294"/>
            </a:xfrm>
            <a:prstGeom prst="rect">
              <a:avLst/>
            </a:prstGeom>
          </p:spPr>
          <p:txBody>
            <a:bodyPr lIns="0" tIns="0" rIns="0" bIns="0" rtlCol="0" anchor="t"/>
            <a:lstStyle/>
            <a:p>
              <a:pPr algn="ctr">
                <a:lnSpc>
                  <a:spcPts val="6164"/>
                </a:lnSpc>
              </a:pPr>
              <a:r>
                <a:rPr lang="en-US" sz="4403" b="1">
                  <a:solidFill>
                    <a:srgbClr val="0B67A5"/>
                  </a:solidFill>
                  <a:latin typeface="Fraunces Bold"/>
                  <a:ea typeface="Fraunces Bold"/>
                  <a:cs typeface="Fraunces Bold"/>
                  <a:sym typeface="Fraunces Bold"/>
                </a:rPr>
                <a:t>3. KHÁM PHÁ VĂN BẢN</a:t>
              </a:r>
            </a:p>
          </p:txBody>
        </p:sp>
      </p:grpSp>
      <p:grpSp>
        <p:nvGrpSpPr>
          <p:cNvPr id="18" name="Group 18"/>
          <p:cNvGrpSpPr/>
          <p:nvPr/>
        </p:nvGrpSpPr>
        <p:grpSpPr>
          <a:xfrm>
            <a:off x="1359716" y="1334314"/>
            <a:ext cx="5830237" cy="911819"/>
            <a:chOff x="0" y="0"/>
            <a:chExt cx="7773649" cy="1215758"/>
          </a:xfrm>
        </p:grpSpPr>
        <p:sp>
          <p:nvSpPr>
            <p:cNvPr id="19" name="Freeform 19"/>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0" name="TextBox 20"/>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1" name="Group 21"/>
          <p:cNvGrpSpPr/>
          <p:nvPr/>
        </p:nvGrpSpPr>
        <p:grpSpPr>
          <a:xfrm>
            <a:off x="1149337" y="1942378"/>
            <a:ext cx="7339387" cy="1455325"/>
            <a:chOff x="0" y="0"/>
            <a:chExt cx="9785849" cy="1940433"/>
          </a:xfrm>
        </p:grpSpPr>
        <p:sp>
          <p:nvSpPr>
            <p:cNvPr id="22" name="Freeform 22"/>
            <p:cNvSpPr/>
            <p:nvPr/>
          </p:nvSpPr>
          <p:spPr>
            <a:xfrm>
              <a:off x="0" y="0"/>
              <a:ext cx="9785849" cy="1940433"/>
            </a:xfrm>
            <a:custGeom>
              <a:avLst/>
              <a:gdLst/>
              <a:ahLst/>
              <a:cxnLst/>
              <a:rect l="l" t="t" r="r" b="b"/>
              <a:pathLst>
                <a:path w="9785849" h="1940433">
                  <a:moveTo>
                    <a:pt x="0" y="0"/>
                  </a:moveTo>
                  <a:lnTo>
                    <a:pt x="9785849" y="0"/>
                  </a:lnTo>
                  <a:lnTo>
                    <a:pt x="9785849" y="1940433"/>
                  </a:lnTo>
                  <a:lnTo>
                    <a:pt x="0" y="1940433"/>
                  </a:lnTo>
                  <a:close/>
                </a:path>
              </a:pathLst>
            </a:custGeom>
            <a:solidFill>
              <a:srgbClr val="000000">
                <a:alpha val="0"/>
              </a:srgbClr>
            </a:solidFill>
          </p:spPr>
          <p:txBody>
            <a:bodyPr/>
            <a:lstStyle/>
            <a:p>
              <a:endParaRPr lang="en-US"/>
            </a:p>
          </p:txBody>
        </p:sp>
        <p:sp>
          <p:nvSpPr>
            <p:cNvPr id="23" name="TextBox 23"/>
            <p:cNvSpPr txBox="1"/>
            <p:nvPr/>
          </p:nvSpPr>
          <p:spPr>
            <a:xfrm>
              <a:off x="0" y="-95250"/>
              <a:ext cx="9785849"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a. Cốt truyện và người kể chuyện</a:t>
              </a:r>
            </a:p>
          </p:txBody>
        </p:sp>
      </p:grpSp>
      <p:grpSp>
        <p:nvGrpSpPr>
          <p:cNvPr id="24" name="Group 24"/>
          <p:cNvGrpSpPr/>
          <p:nvPr/>
        </p:nvGrpSpPr>
        <p:grpSpPr>
          <a:xfrm>
            <a:off x="880298" y="3273766"/>
            <a:ext cx="17150852" cy="6485855"/>
            <a:chOff x="0" y="0"/>
            <a:chExt cx="4517097" cy="1708209"/>
          </a:xfrm>
        </p:grpSpPr>
        <p:sp>
          <p:nvSpPr>
            <p:cNvPr id="25" name="Freeform 25"/>
            <p:cNvSpPr/>
            <p:nvPr/>
          </p:nvSpPr>
          <p:spPr>
            <a:xfrm>
              <a:off x="0" y="0"/>
              <a:ext cx="4517097" cy="1708209"/>
            </a:xfrm>
            <a:custGeom>
              <a:avLst/>
              <a:gdLst/>
              <a:ahLst/>
              <a:cxnLst/>
              <a:rect l="l" t="t" r="r" b="b"/>
              <a:pathLst>
                <a:path w="4517097" h="1708209">
                  <a:moveTo>
                    <a:pt x="23021" y="0"/>
                  </a:moveTo>
                  <a:lnTo>
                    <a:pt x="4494075" y="0"/>
                  </a:lnTo>
                  <a:cubicBezTo>
                    <a:pt x="4506790" y="0"/>
                    <a:pt x="4517097" y="10307"/>
                    <a:pt x="4517097" y="23021"/>
                  </a:cubicBezTo>
                  <a:lnTo>
                    <a:pt x="4517097" y="1685187"/>
                  </a:lnTo>
                  <a:cubicBezTo>
                    <a:pt x="4517097" y="1697902"/>
                    <a:pt x="4506790" y="1708209"/>
                    <a:pt x="4494075" y="1708209"/>
                  </a:cubicBezTo>
                  <a:lnTo>
                    <a:pt x="23021" y="1708209"/>
                  </a:lnTo>
                  <a:cubicBezTo>
                    <a:pt x="16916" y="1708209"/>
                    <a:pt x="11060" y="1705783"/>
                    <a:pt x="6743" y="1701466"/>
                  </a:cubicBezTo>
                  <a:cubicBezTo>
                    <a:pt x="2425" y="1697149"/>
                    <a:pt x="0" y="1691293"/>
                    <a:pt x="0" y="1685187"/>
                  </a:cubicBezTo>
                  <a:lnTo>
                    <a:pt x="0" y="23021"/>
                  </a:lnTo>
                  <a:cubicBezTo>
                    <a:pt x="0" y="10307"/>
                    <a:pt x="10307" y="0"/>
                    <a:pt x="23021" y="0"/>
                  </a:cubicBezTo>
                  <a:close/>
                </a:path>
              </a:pathLst>
            </a:custGeom>
            <a:solidFill>
              <a:srgbClr val="DCE9EC">
                <a:alpha val="73725"/>
              </a:srgbClr>
            </a:solidFill>
          </p:spPr>
          <p:txBody>
            <a:bodyPr/>
            <a:lstStyle/>
            <a:p>
              <a:endParaRPr lang="en-US"/>
            </a:p>
          </p:txBody>
        </p:sp>
        <p:sp>
          <p:nvSpPr>
            <p:cNvPr id="26" name="TextBox 26"/>
            <p:cNvSpPr txBox="1"/>
            <p:nvPr/>
          </p:nvSpPr>
          <p:spPr>
            <a:xfrm>
              <a:off x="0" y="-47625"/>
              <a:ext cx="4517097" cy="175583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149337" y="3581800"/>
            <a:ext cx="16625659" cy="5887391"/>
          </a:xfrm>
          <a:prstGeom prst="rect">
            <a:avLst/>
          </a:prstGeom>
        </p:spPr>
        <p:txBody>
          <a:bodyPr lIns="0" tIns="0" rIns="0" bIns="0" rtlCol="0" anchor="t">
            <a:spAutoFit/>
          </a:bodyPr>
          <a:lstStyle/>
          <a:p>
            <a:pPr marL="801425" lvl="1" indent="-400713" algn="just">
              <a:lnSpc>
                <a:spcPts val="5197"/>
              </a:lnSpc>
              <a:buFont typeface="Arial"/>
              <a:buChar char="•"/>
            </a:pPr>
            <a:r>
              <a:rPr lang="en-US" sz="3712">
                <a:solidFill>
                  <a:srgbClr val="000000"/>
                </a:solidFill>
                <a:latin typeface="Roboto Condensed"/>
                <a:ea typeface="Roboto Condensed"/>
                <a:cs typeface="Roboto Condensed"/>
                <a:sym typeface="Roboto Condensed"/>
              </a:rPr>
              <a:t>Cốt truyện:</a:t>
            </a:r>
          </a:p>
          <a:p>
            <a:pPr algn="just">
              <a:lnSpc>
                <a:spcPts val="5197"/>
              </a:lnSpc>
              <a:spcBef>
                <a:spcPct val="0"/>
              </a:spcBef>
            </a:pPr>
            <a:r>
              <a:rPr lang="en-US" sz="3712">
                <a:solidFill>
                  <a:srgbClr val="000000"/>
                </a:solidFill>
                <a:latin typeface="Roboto Condensed"/>
                <a:ea typeface="Roboto Condensed"/>
                <a:cs typeface="Roboto Condensed"/>
                <a:sym typeface="Roboto Condensed"/>
              </a:rPr>
              <a:t>+ Câu chuyện được kể bởi người kể chuyện, người đã sống trong nỗi sợ hãi kéo dài sau một tai nạn thời thơ ấu.</a:t>
            </a:r>
          </a:p>
          <a:p>
            <a:pPr algn="just">
              <a:lnSpc>
                <a:spcPts val="5197"/>
              </a:lnSpc>
              <a:spcBef>
                <a:spcPct val="0"/>
              </a:spcBef>
            </a:pPr>
            <a:r>
              <a:rPr lang="en-US" sz="3712">
                <a:solidFill>
                  <a:srgbClr val="000000"/>
                </a:solidFill>
                <a:latin typeface="Roboto Condensed"/>
                <a:ea typeface="Roboto Condensed"/>
                <a:cs typeface="Roboto Condensed"/>
                <a:sym typeface="Roboto Condensed"/>
              </a:rPr>
              <a:t>+ Trong một lần bão đến, anh cùng bạn thân K. ra bờ biển.</a:t>
            </a:r>
          </a:p>
          <a:p>
            <a:pPr algn="just">
              <a:lnSpc>
                <a:spcPts val="5197"/>
              </a:lnSpc>
              <a:spcBef>
                <a:spcPct val="0"/>
              </a:spcBef>
            </a:pPr>
            <a:r>
              <a:rPr lang="en-US" sz="3712">
                <a:solidFill>
                  <a:srgbClr val="000000"/>
                </a:solidFill>
                <a:latin typeface="Roboto Condensed"/>
                <a:ea typeface="Roboto Condensed"/>
                <a:cs typeface="Roboto Condensed"/>
                <a:sym typeface="Roboto Condensed"/>
              </a:rPr>
              <a:t>Khi sóng lớn ập đến, K. bị cuốn đi, còn người kể chuyện may mắn sống sót.</a:t>
            </a:r>
          </a:p>
          <a:p>
            <a:pPr algn="just">
              <a:lnSpc>
                <a:spcPts val="5197"/>
              </a:lnSpc>
              <a:spcBef>
                <a:spcPct val="0"/>
              </a:spcBef>
            </a:pPr>
            <a:r>
              <a:rPr lang="en-US" sz="3712">
                <a:solidFill>
                  <a:srgbClr val="000000"/>
                </a:solidFill>
                <a:latin typeface="Roboto Condensed"/>
                <a:ea typeface="Roboto Condensed"/>
                <a:cs typeface="Roboto Condensed"/>
                <a:sym typeface="Roboto Condensed"/>
              </a:rPr>
              <a:t>Hình ảnh K. bị cuốn đi ám ảnh anh nhiều năm, khiến anh không dám đến gần biển.</a:t>
            </a:r>
          </a:p>
          <a:p>
            <a:pPr algn="just">
              <a:lnSpc>
                <a:spcPts val="5197"/>
              </a:lnSpc>
              <a:spcBef>
                <a:spcPct val="0"/>
              </a:spcBef>
            </a:pPr>
            <a:r>
              <a:rPr lang="en-US" sz="3712">
                <a:solidFill>
                  <a:srgbClr val="000000"/>
                </a:solidFill>
                <a:latin typeface="Roboto Condensed"/>
                <a:ea typeface="Roboto Condensed"/>
                <a:cs typeface="Roboto Condensed"/>
                <a:sym typeface="Roboto Condensed"/>
              </a:rPr>
              <a:t>+ Sau này, anh nhận ra rằng để vượt qua nỗi sợ, anh cần đối mặt với nó thay vì trốn tránh.</a:t>
            </a:r>
          </a:p>
          <a:p>
            <a:pPr marL="801425" lvl="1" indent="-400713" algn="just">
              <a:lnSpc>
                <a:spcPts val="5197"/>
              </a:lnSpc>
              <a:buFont typeface="Arial"/>
              <a:buChar char="•"/>
            </a:pPr>
            <a:r>
              <a:rPr lang="en-US" sz="3712">
                <a:solidFill>
                  <a:srgbClr val="000000"/>
                </a:solidFill>
                <a:latin typeface="Roboto Condensed"/>
                <a:ea typeface="Roboto Condensed"/>
                <a:cs typeface="Roboto Condensed"/>
                <a:sym typeface="Roboto Condensed"/>
              </a:rPr>
              <a:t>Người kể chuyện: nhân vật xưng “tôi” – nhân vật chính của truyện.</a:t>
            </a:r>
          </a:p>
          <a:p>
            <a:pPr algn="just">
              <a:lnSpc>
                <a:spcPts val="5197"/>
              </a:lnSpc>
              <a:spcBef>
                <a:spcPct val="0"/>
              </a:spcBef>
            </a:pPr>
            <a:endParaRPr lang="en-US" sz="3712">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Effect transition="in" filter="fade">
                                      <p:cBhvr>
                                        <p:cTn id="19" dur="1000"/>
                                        <p:tgtEl>
                                          <p:spTgt spid="27">
                                            <p:txEl>
                                              <p:pRg st="2" end="2"/>
                                            </p:txEl>
                                          </p:spTgt>
                                        </p:tgtEl>
                                      </p:cBhvr>
                                    </p:animEffect>
                                    <p:anim calcmode="lin" valueType="num">
                                      <p:cBhvr>
                                        <p:cTn id="20"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7">
                                            <p:txEl>
                                              <p:pRg st="3" end="3"/>
                                            </p:txEl>
                                          </p:spTgt>
                                        </p:tgtEl>
                                        <p:attrNameLst>
                                          <p:attrName>style.visibility</p:attrName>
                                        </p:attrNameLst>
                                      </p:cBhvr>
                                      <p:to>
                                        <p:strVal val="visible"/>
                                      </p:to>
                                    </p:set>
                                    <p:animEffect transition="in" filter="fade">
                                      <p:cBhvr>
                                        <p:cTn id="24" dur="1000"/>
                                        <p:tgtEl>
                                          <p:spTgt spid="27">
                                            <p:txEl>
                                              <p:pRg st="3" end="3"/>
                                            </p:txEl>
                                          </p:spTgt>
                                        </p:tgtEl>
                                      </p:cBhvr>
                                    </p:animEffect>
                                    <p:anim calcmode="lin" valueType="num">
                                      <p:cBhvr>
                                        <p:cTn id="25"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animEffect transition="in" filter="fade">
                                      <p:cBhvr>
                                        <p:cTn id="29" dur="1000"/>
                                        <p:tgtEl>
                                          <p:spTgt spid="27">
                                            <p:txEl>
                                              <p:pRg st="4" end="4"/>
                                            </p:txEl>
                                          </p:spTgt>
                                        </p:tgtEl>
                                      </p:cBhvr>
                                    </p:animEffect>
                                    <p:anim calcmode="lin" valueType="num">
                                      <p:cBhvr>
                                        <p:cTn id="30"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xEl>
                                              <p:pRg st="5" end="5"/>
                                            </p:txEl>
                                          </p:spTgt>
                                        </p:tgtEl>
                                        <p:attrNameLst>
                                          <p:attrName>style.visibility</p:attrName>
                                        </p:attrNameLst>
                                      </p:cBhvr>
                                      <p:to>
                                        <p:strVal val="visible"/>
                                      </p:to>
                                    </p:set>
                                    <p:animEffect transition="in" filter="fade">
                                      <p:cBhvr>
                                        <p:cTn id="34" dur="1000"/>
                                        <p:tgtEl>
                                          <p:spTgt spid="27">
                                            <p:txEl>
                                              <p:pRg st="5" end="5"/>
                                            </p:txEl>
                                          </p:spTgt>
                                        </p:tgtEl>
                                      </p:cBhvr>
                                    </p:animEffect>
                                    <p:anim calcmode="lin" valueType="num">
                                      <p:cBhvr>
                                        <p:cTn id="35"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
                                            <p:txEl>
                                              <p:pRg st="6" end="6"/>
                                            </p:txEl>
                                          </p:spTgt>
                                        </p:tgtEl>
                                        <p:attrNameLst>
                                          <p:attrName>style.visibility</p:attrName>
                                        </p:attrNameLst>
                                      </p:cBhvr>
                                      <p:to>
                                        <p:strVal val="visible"/>
                                      </p:to>
                                    </p:set>
                                    <p:animEffect transition="in" filter="fade">
                                      <p:cBhvr>
                                        <p:cTn id="41" dur="1000"/>
                                        <p:tgtEl>
                                          <p:spTgt spid="27">
                                            <p:txEl>
                                              <p:pRg st="6" end="6"/>
                                            </p:txEl>
                                          </p:spTgt>
                                        </p:tgtEl>
                                      </p:cBhvr>
                                    </p:animEffect>
                                    <p:anim calcmode="lin" valueType="num">
                                      <p:cBhvr>
                                        <p:cTn id="42" dur="100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a:hlinkClick r:id="rId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a:hlinkClick r:id="rId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a:hlinkClick r:id="rId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a:off x="683612" y="603237"/>
            <a:ext cx="8898479" cy="1031969"/>
            <a:chOff x="0" y="0"/>
            <a:chExt cx="10744837" cy="1246094"/>
          </a:xfrm>
        </p:grpSpPr>
        <p:sp>
          <p:nvSpPr>
            <p:cNvPr id="8" name="Freeform 8"/>
            <p:cNvSpPr/>
            <p:nvPr/>
          </p:nvSpPr>
          <p:spPr>
            <a:xfrm>
              <a:off x="0" y="0"/>
              <a:ext cx="10744837" cy="1246094"/>
            </a:xfrm>
            <a:custGeom>
              <a:avLst/>
              <a:gdLst/>
              <a:ahLst/>
              <a:cxnLst/>
              <a:rect l="l" t="t" r="r" b="b"/>
              <a:pathLst>
                <a:path w="10744837" h="1246094">
                  <a:moveTo>
                    <a:pt x="0" y="0"/>
                  </a:moveTo>
                  <a:lnTo>
                    <a:pt x="10744837" y="0"/>
                  </a:lnTo>
                  <a:lnTo>
                    <a:pt x="10744837" y="1246094"/>
                  </a:lnTo>
                  <a:lnTo>
                    <a:pt x="0" y="1246094"/>
                  </a:lnTo>
                  <a:close/>
                </a:path>
              </a:pathLst>
            </a:custGeom>
            <a:solidFill>
              <a:srgbClr val="000000">
                <a:alpha val="0"/>
              </a:srgbClr>
            </a:solidFill>
          </p:spPr>
          <p:txBody>
            <a:bodyPr/>
            <a:lstStyle/>
            <a:p>
              <a:endParaRPr lang="en-US"/>
            </a:p>
          </p:txBody>
        </p:sp>
        <p:sp>
          <p:nvSpPr>
            <p:cNvPr id="9" name="TextBox 9"/>
            <p:cNvSpPr txBox="1"/>
            <p:nvPr/>
          </p:nvSpPr>
          <p:spPr>
            <a:xfrm>
              <a:off x="0" y="-76200"/>
              <a:ext cx="10744837" cy="1322294"/>
            </a:xfrm>
            <a:prstGeom prst="rect">
              <a:avLst/>
            </a:prstGeom>
          </p:spPr>
          <p:txBody>
            <a:bodyPr lIns="0" tIns="0" rIns="0" bIns="0" rtlCol="0" anchor="t"/>
            <a:lstStyle/>
            <a:p>
              <a:pPr algn="ctr">
                <a:lnSpc>
                  <a:spcPts val="6164"/>
                </a:lnSpc>
              </a:pPr>
              <a:r>
                <a:rPr lang="en-US" sz="4403" b="1">
                  <a:solidFill>
                    <a:srgbClr val="0B67A5"/>
                  </a:solidFill>
                  <a:latin typeface="Fraunces Bold"/>
                  <a:ea typeface="Fraunces Bold"/>
                  <a:cs typeface="Fraunces Bold"/>
                  <a:sym typeface="Fraunces Bold"/>
                </a:rPr>
                <a:t>3. KHÁM PHÁ VĂN BẢN</a:t>
              </a:r>
            </a:p>
          </p:txBody>
        </p:sp>
      </p:grpSp>
      <p:grpSp>
        <p:nvGrpSpPr>
          <p:cNvPr id="10" name="Group 10"/>
          <p:cNvGrpSpPr/>
          <p:nvPr/>
        </p:nvGrpSpPr>
        <p:grpSpPr>
          <a:xfrm>
            <a:off x="1359716" y="1334314"/>
            <a:ext cx="5830237" cy="911819"/>
            <a:chOff x="0" y="0"/>
            <a:chExt cx="7773649" cy="1215758"/>
          </a:xfrm>
        </p:grpSpPr>
        <p:sp>
          <p:nvSpPr>
            <p:cNvPr id="11" name="Freeform 11"/>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12" name="TextBox 12"/>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13" name="Group 13"/>
          <p:cNvGrpSpPr/>
          <p:nvPr/>
        </p:nvGrpSpPr>
        <p:grpSpPr>
          <a:xfrm>
            <a:off x="879187" y="4305298"/>
            <a:ext cx="4748302" cy="3703305"/>
            <a:chOff x="0" y="0"/>
            <a:chExt cx="1250582" cy="975356"/>
          </a:xfrm>
        </p:grpSpPr>
        <p:sp>
          <p:nvSpPr>
            <p:cNvPr id="14" name="Freeform 14"/>
            <p:cNvSpPr/>
            <p:nvPr/>
          </p:nvSpPr>
          <p:spPr>
            <a:xfrm>
              <a:off x="0" y="0"/>
              <a:ext cx="1250582" cy="975356"/>
            </a:xfrm>
            <a:custGeom>
              <a:avLst/>
              <a:gdLst/>
              <a:ahLst/>
              <a:cxnLst/>
              <a:rect l="l" t="t" r="r" b="b"/>
              <a:pathLst>
                <a:path w="1250582" h="975356">
                  <a:moveTo>
                    <a:pt x="0" y="0"/>
                  </a:moveTo>
                  <a:lnTo>
                    <a:pt x="1250582" y="0"/>
                  </a:lnTo>
                  <a:lnTo>
                    <a:pt x="1250582" y="975356"/>
                  </a:lnTo>
                  <a:lnTo>
                    <a:pt x="0" y="975356"/>
                  </a:lnTo>
                  <a:close/>
                </a:path>
              </a:pathLst>
            </a:custGeom>
            <a:solidFill>
              <a:srgbClr val="E3E9ED"/>
            </a:solidFill>
          </p:spPr>
          <p:txBody>
            <a:bodyPr/>
            <a:lstStyle/>
            <a:p>
              <a:endParaRPr lang="en-US"/>
            </a:p>
          </p:txBody>
        </p:sp>
        <p:sp>
          <p:nvSpPr>
            <p:cNvPr id="15" name="TextBox 15"/>
            <p:cNvSpPr txBox="1"/>
            <p:nvPr/>
          </p:nvSpPr>
          <p:spPr>
            <a:xfrm>
              <a:off x="0" y="-47625"/>
              <a:ext cx="1250582" cy="1022981"/>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072197" y="3694793"/>
            <a:ext cx="2625488" cy="885033"/>
            <a:chOff x="0" y="0"/>
            <a:chExt cx="691487" cy="233095"/>
          </a:xfrm>
        </p:grpSpPr>
        <p:sp>
          <p:nvSpPr>
            <p:cNvPr id="17" name="Freeform 17"/>
            <p:cNvSpPr/>
            <p:nvPr/>
          </p:nvSpPr>
          <p:spPr>
            <a:xfrm>
              <a:off x="0" y="0"/>
              <a:ext cx="691487" cy="233095"/>
            </a:xfrm>
            <a:custGeom>
              <a:avLst/>
              <a:gdLst/>
              <a:ahLst/>
              <a:cxnLst/>
              <a:rect l="l" t="t" r="r" b="b"/>
              <a:pathLst>
                <a:path w="691487" h="233095">
                  <a:moveTo>
                    <a:pt x="116548" y="0"/>
                  </a:moveTo>
                  <a:lnTo>
                    <a:pt x="574939" y="0"/>
                  </a:lnTo>
                  <a:cubicBezTo>
                    <a:pt x="605849" y="0"/>
                    <a:pt x="635494" y="12279"/>
                    <a:pt x="657351" y="34136"/>
                  </a:cubicBezTo>
                  <a:cubicBezTo>
                    <a:pt x="679207" y="55993"/>
                    <a:pt x="691487" y="85637"/>
                    <a:pt x="691487" y="116548"/>
                  </a:cubicBezTo>
                  <a:lnTo>
                    <a:pt x="691487" y="116548"/>
                  </a:lnTo>
                  <a:cubicBezTo>
                    <a:pt x="691487" y="180915"/>
                    <a:pt x="639306" y="233095"/>
                    <a:pt x="574939" y="233095"/>
                  </a:cubicBezTo>
                  <a:lnTo>
                    <a:pt x="116548" y="233095"/>
                  </a:lnTo>
                  <a:cubicBezTo>
                    <a:pt x="52180" y="233095"/>
                    <a:pt x="0" y="180915"/>
                    <a:pt x="0" y="116548"/>
                  </a:cubicBezTo>
                  <a:lnTo>
                    <a:pt x="0" y="116548"/>
                  </a:lnTo>
                  <a:cubicBezTo>
                    <a:pt x="0" y="52180"/>
                    <a:pt x="52180" y="0"/>
                    <a:pt x="116548" y="0"/>
                  </a:cubicBezTo>
                  <a:close/>
                </a:path>
              </a:pathLst>
            </a:custGeom>
            <a:solidFill>
              <a:srgbClr val="1573B2"/>
            </a:solidFill>
          </p:spPr>
          <p:txBody>
            <a:bodyPr/>
            <a:lstStyle/>
            <a:p>
              <a:endParaRPr lang="en-US"/>
            </a:p>
          </p:txBody>
        </p:sp>
        <p:sp>
          <p:nvSpPr>
            <p:cNvPr id="18" name="TextBox 18"/>
            <p:cNvSpPr txBox="1"/>
            <p:nvPr/>
          </p:nvSpPr>
          <p:spPr>
            <a:xfrm>
              <a:off x="0" y="-76200"/>
              <a:ext cx="691487" cy="309295"/>
            </a:xfrm>
            <a:prstGeom prst="rect">
              <a:avLst/>
            </a:prstGeom>
          </p:spPr>
          <p:txBody>
            <a:bodyPr lIns="50800" tIns="50800" rIns="50800" bIns="50800" rtlCol="0" anchor="ctr"/>
            <a:lstStyle/>
            <a:p>
              <a:pPr algn="ctr">
                <a:lnSpc>
                  <a:spcPts val="5319"/>
                </a:lnSpc>
              </a:pPr>
              <a:r>
                <a:rPr lang="en-US" sz="3799" b="1">
                  <a:solidFill>
                    <a:srgbClr val="FFFFFF"/>
                  </a:solidFill>
                  <a:latin typeface="Roboto Condensed Bold"/>
                  <a:ea typeface="Roboto Condensed Bold"/>
                  <a:cs typeface="Roboto Condensed Bold"/>
                  <a:sym typeface="Roboto Condensed Bold"/>
                </a:rPr>
                <a:t>Nhóm 2</a:t>
              </a:r>
            </a:p>
          </p:txBody>
        </p:sp>
      </p:grpSp>
      <p:graphicFrame>
        <p:nvGraphicFramePr>
          <p:cNvPr id="19" name="Table 19"/>
          <p:cNvGraphicFramePr>
            <a:graphicFrameLocks noGrp="1"/>
          </p:cNvGraphicFramePr>
          <p:nvPr/>
        </p:nvGraphicFramePr>
        <p:xfrm>
          <a:off x="5837342" y="3294273"/>
          <a:ext cx="10609433" cy="5810383"/>
        </p:xfrm>
        <a:graphic>
          <a:graphicData uri="http://schemas.openxmlformats.org/drawingml/2006/table">
            <a:tbl>
              <a:tblPr/>
              <a:tblGrid>
                <a:gridCol w="3867284">
                  <a:extLst>
                    <a:ext uri="{9D8B030D-6E8A-4147-A177-3AD203B41FA5}">
                      <a16:colId xmlns:a16="http://schemas.microsoft.com/office/drawing/2014/main" val="20000"/>
                    </a:ext>
                  </a:extLst>
                </a:gridCol>
                <a:gridCol w="3822034">
                  <a:extLst>
                    <a:ext uri="{9D8B030D-6E8A-4147-A177-3AD203B41FA5}">
                      <a16:colId xmlns:a16="http://schemas.microsoft.com/office/drawing/2014/main" val="20001"/>
                    </a:ext>
                  </a:extLst>
                </a:gridCol>
                <a:gridCol w="2920115">
                  <a:extLst>
                    <a:ext uri="{9D8B030D-6E8A-4147-A177-3AD203B41FA5}">
                      <a16:colId xmlns:a16="http://schemas.microsoft.com/office/drawing/2014/main" val="20002"/>
                    </a:ext>
                  </a:extLst>
                </a:gridCol>
              </a:tblGrid>
              <a:tr h="2076383">
                <a:tc>
                  <a:txBody>
                    <a:bodyPr/>
                    <a:lstStyle/>
                    <a:p>
                      <a:pPr algn="ctr">
                        <a:lnSpc>
                          <a:spcPts val="3779"/>
                        </a:lnSpc>
                        <a:defRPr/>
                      </a:pPr>
                      <a:r>
                        <a:rPr lang="en-US" sz="2699" b="1">
                          <a:solidFill>
                            <a:srgbClr val="DCE9EC"/>
                          </a:solidFill>
                          <a:latin typeface="Roboto Condensed Bold"/>
                          <a:ea typeface="Roboto Condensed Bold"/>
                          <a:cs typeface="Roboto Condensed Bold"/>
                          <a:sym typeface="Roboto Condensed Bold"/>
                        </a:rPr>
                        <a:t>TRước khi xảy ra kết cục bi thảm</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5F8195"/>
                    </a:solidFill>
                  </a:tcPr>
                </a:tc>
                <a:tc>
                  <a:txBody>
                    <a:bodyPr/>
                    <a:lstStyle/>
                    <a:p>
                      <a:pPr algn="ctr">
                        <a:lnSpc>
                          <a:spcPts val="3779"/>
                        </a:lnSpc>
                        <a:defRPr/>
                      </a:pPr>
                      <a:r>
                        <a:rPr lang="en-US" sz="2699" b="1">
                          <a:solidFill>
                            <a:srgbClr val="DCE9EC"/>
                          </a:solidFill>
                          <a:latin typeface="Roboto Condensed Bold"/>
                          <a:ea typeface="Roboto Condensed Bold"/>
                          <a:cs typeface="Roboto Condensed Bold"/>
                          <a:sym typeface="Roboto Condensed Bold"/>
                        </a:rPr>
                        <a:t>Sau cái chết của K</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5F8195"/>
                    </a:solidFill>
                  </a:tcPr>
                </a:tc>
                <a:tc>
                  <a:txBody>
                    <a:bodyPr/>
                    <a:lstStyle/>
                    <a:p>
                      <a:pPr algn="ctr">
                        <a:lnSpc>
                          <a:spcPts val="3779"/>
                        </a:lnSpc>
                        <a:defRPr/>
                      </a:pPr>
                      <a:r>
                        <a:rPr lang="en-US" sz="2699" b="1">
                          <a:solidFill>
                            <a:srgbClr val="DCE9EC"/>
                          </a:solidFill>
                          <a:latin typeface="Roboto Condensed Bold"/>
                          <a:ea typeface="Roboto Condensed Bold"/>
                          <a:cs typeface="Roboto Condensed Bold"/>
                          <a:sym typeface="Roboto Condensed Bold"/>
                        </a:rPr>
                        <a:t>Cuối cùng</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5F8195"/>
                    </a:solidFill>
                  </a:tcPr>
                </a:tc>
                <a:extLst>
                  <a:ext uri="{0D108BD9-81ED-4DB2-BD59-A6C34878D82A}">
                    <a16:rowId xmlns:a16="http://schemas.microsoft.com/office/drawing/2014/main" val="10000"/>
                  </a:ext>
                </a:extLst>
              </a:tr>
              <a:tr h="1867000">
                <a:tc>
                  <a:txBody>
                    <a:bodyPr/>
                    <a:lstStyle/>
                    <a:p>
                      <a:pPr algn="ctr">
                        <a:lnSpc>
                          <a:spcPts val="3779"/>
                        </a:lnSpc>
                        <a:defRPr/>
                      </a:pP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a:txBody>
                    <a:bodyPr/>
                    <a:lstStyle/>
                    <a:p>
                      <a:pPr algn="ctr">
                        <a:lnSpc>
                          <a:spcPts val="3779"/>
                        </a:lnSpc>
                        <a:defRPr/>
                      </a:pP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a:txBody>
                    <a:bodyPr/>
                    <a:lstStyle/>
                    <a:p>
                      <a:pPr algn="ctr">
                        <a:lnSpc>
                          <a:spcPts val="3779"/>
                        </a:lnSpc>
                        <a:defRPr/>
                      </a:pP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extLst>
                  <a:ext uri="{0D108BD9-81ED-4DB2-BD59-A6C34878D82A}">
                    <a16:rowId xmlns:a16="http://schemas.microsoft.com/office/drawing/2014/main" val="10001"/>
                  </a:ext>
                </a:extLst>
              </a:tr>
              <a:tr h="1867000">
                <a:tc gridSpan="3">
                  <a:txBody>
                    <a:bodyPr/>
                    <a:lstStyle/>
                    <a:p>
                      <a:pPr algn="l">
                        <a:lnSpc>
                          <a:spcPts val="3779"/>
                        </a:lnSpc>
                        <a:defRPr/>
                      </a:pPr>
                      <a:r>
                        <a:rPr lang="en-US" sz="2699" b="1">
                          <a:solidFill>
                            <a:srgbClr val="435D74"/>
                          </a:solidFill>
                          <a:latin typeface="Roboto Condensed Bold"/>
                          <a:ea typeface="Roboto Condensed Bold"/>
                          <a:cs typeface="Roboto Condensed Bold"/>
                          <a:sym typeface="Roboto Condensed Bold"/>
                        </a:rPr>
                        <a:t>Tính cách, phẩm chất của nhân vật: </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hMerge="1">
                  <a:txBody>
                    <a:bodyPr/>
                    <a:lstStyle/>
                    <a:p>
                      <a:pPr algn="l">
                        <a:lnSpc>
                          <a:spcPts val="3779"/>
                        </a:lnSpc>
                        <a:defRPr/>
                      </a:pPr>
                      <a:r>
                        <a:rPr lang="en-US" sz="2699" b="1">
                          <a:solidFill>
                            <a:srgbClr val="435D74"/>
                          </a:solidFill>
                          <a:latin typeface="Roboto Condensed Bold"/>
                          <a:ea typeface="Roboto Condensed Bold"/>
                          <a:cs typeface="Roboto Condensed Bold"/>
                          <a:sym typeface="Roboto Condensed Bold"/>
                        </a:rPr>
                        <a:t>Tính cách, phẩm chất của nhân vật: </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hMerge="1">
                  <a:txBody>
                    <a:bodyPr/>
                    <a:lstStyle/>
                    <a:p>
                      <a:pPr algn="l">
                        <a:lnSpc>
                          <a:spcPts val="3779"/>
                        </a:lnSpc>
                        <a:defRPr/>
                      </a:pPr>
                      <a:r>
                        <a:rPr lang="en-US" sz="2699" b="1">
                          <a:solidFill>
                            <a:srgbClr val="435D74"/>
                          </a:solidFill>
                          <a:latin typeface="Roboto Condensed Bold"/>
                          <a:ea typeface="Roboto Condensed Bold"/>
                          <a:cs typeface="Roboto Condensed Bold"/>
                          <a:sym typeface="Roboto Condensed Bold"/>
                        </a:rPr>
                        <a:t>Tính cách, phẩm chất của nhân vật: </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extLst>
                  <a:ext uri="{0D108BD9-81ED-4DB2-BD59-A6C34878D82A}">
                    <a16:rowId xmlns:a16="http://schemas.microsoft.com/office/drawing/2014/main" val="10002"/>
                  </a:ext>
                </a:extLst>
              </a:tr>
            </a:tbl>
          </a:graphicData>
        </a:graphic>
      </p:graphicFrame>
      <p:sp>
        <p:nvSpPr>
          <p:cNvPr id="20" name="Freeform 20"/>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13">
              <a:alphaModFix amt="75000"/>
            </a:blip>
            <a:stretch>
              <a:fillRect/>
            </a:stretch>
          </a:blipFill>
        </p:spPr>
        <p:txBody>
          <a:bodyPr/>
          <a:lstStyle/>
          <a:p>
            <a:endParaRPr lang="en-US"/>
          </a:p>
        </p:txBody>
      </p:sp>
      <p:sp>
        <p:nvSpPr>
          <p:cNvPr id="21" name="Freeform 21"/>
          <p:cNvSpPr/>
          <p:nvPr/>
        </p:nvSpPr>
        <p:spPr>
          <a:xfrm rot="117637">
            <a:off x="15865836" y="5662451"/>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14">
              <a:alphaModFix amt="87000"/>
            </a:blip>
            <a:stretch>
              <a:fillRect r="-2"/>
            </a:stretch>
          </a:blipFill>
        </p:spPr>
        <p:txBody>
          <a:bodyPr/>
          <a:lstStyle/>
          <a:p>
            <a:endParaRPr lang="en-US"/>
          </a:p>
        </p:txBody>
      </p:sp>
      <p:sp>
        <p:nvSpPr>
          <p:cNvPr id="22" name="Freeform 22"/>
          <p:cNvSpPr/>
          <p:nvPr/>
        </p:nvSpPr>
        <p:spPr>
          <a:xfrm rot="-4516159">
            <a:off x="14600436" y="6902536"/>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15">
              <a:alphaModFix amt="82000"/>
            </a:blip>
            <a:stretch>
              <a:fillRect/>
            </a:stretch>
          </a:blipFill>
        </p:spPr>
        <p:txBody>
          <a:bodyPr/>
          <a:lstStyle/>
          <a:p>
            <a:endParaRPr lang="en-US"/>
          </a:p>
        </p:txBody>
      </p:sp>
      <p:sp>
        <p:nvSpPr>
          <p:cNvPr id="23" name="TextBox 23"/>
          <p:cNvSpPr txBox="1"/>
          <p:nvPr/>
        </p:nvSpPr>
        <p:spPr>
          <a:xfrm>
            <a:off x="7189954" y="1959203"/>
            <a:ext cx="7033022" cy="868345"/>
          </a:xfrm>
          <a:prstGeom prst="rect">
            <a:avLst/>
          </a:prstGeom>
        </p:spPr>
        <p:txBody>
          <a:bodyPr lIns="0" tIns="0" rIns="0" bIns="0" rtlCol="0" anchor="t">
            <a:spAutoFit/>
          </a:bodyPr>
          <a:lstStyle/>
          <a:p>
            <a:pPr algn="ctr">
              <a:lnSpc>
                <a:spcPts val="6737"/>
              </a:lnSpc>
              <a:spcBef>
                <a:spcPct val="0"/>
              </a:spcBef>
            </a:pPr>
            <a:r>
              <a:rPr lang="en-US" sz="4811">
                <a:solidFill>
                  <a:srgbClr val="325D79"/>
                </a:solidFill>
                <a:latin typeface="#9Slide07 Crocante"/>
                <a:ea typeface="#9Slide07 Crocante"/>
                <a:cs typeface="#9Slide07 Crocante"/>
                <a:sym typeface="#9Slide07 Crocante"/>
              </a:rPr>
              <a:t>TRỐN CHẠY HAY ĐỐI DIỆN</a:t>
            </a:r>
          </a:p>
        </p:txBody>
      </p:sp>
      <p:sp>
        <p:nvSpPr>
          <p:cNvPr id="24" name="TextBox 24"/>
          <p:cNvSpPr txBox="1"/>
          <p:nvPr/>
        </p:nvSpPr>
        <p:spPr>
          <a:xfrm>
            <a:off x="1212749" y="4503626"/>
            <a:ext cx="4081177" cy="3313418"/>
          </a:xfrm>
          <a:prstGeom prst="rect">
            <a:avLst/>
          </a:prstGeom>
        </p:spPr>
        <p:txBody>
          <a:bodyPr lIns="0" tIns="0" rIns="0" bIns="0" rtlCol="0" anchor="t">
            <a:spAutoFit/>
          </a:bodyPr>
          <a:lstStyle/>
          <a:p>
            <a:pPr algn="just">
              <a:lnSpc>
                <a:spcPts val="5319"/>
              </a:lnSpc>
            </a:pPr>
            <a:r>
              <a:rPr lang="en-US" sz="3799">
                <a:solidFill>
                  <a:srgbClr val="000000"/>
                </a:solidFill>
                <a:latin typeface="Roboto Condensed"/>
                <a:ea typeface="Roboto Condensed"/>
                <a:cs typeface="Roboto Condensed"/>
                <a:sym typeface="Roboto Condensed"/>
              </a:rPr>
              <a:t>Giải mã nhân vật “tôi” - Phân tích chuyển biến tâm lí của nhân vật tôi.</a:t>
            </a:r>
          </a:p>
          <a:p>
            <a:pPr algn="just">
              <a:lnSpc>
                <a:spcPts val="5320"/>
              </a:lnSpc>
            </a:pPr>
            <a:endParaRPr lang="en-US" sz="3799">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flipH="1">
            <a:off x="-727100" y="0"/>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flipH="1">
            <a:off x="13807750" y="-1386100"/>
            <a:ext cx="6108050" cy="4929800"/>
          </a:xfrm>
          <a:custGeom>
            <a:avLst/>
            <a:gdLst/>
            <a:ahLst/>
            <a:cxnLst/>
            <a:rect l="l" t="t" r="r" b="b"/>
            <a:pathLst>
              <a:path w="6108050" h="4929800">
                <a:moveTo>
                  <a:pt x="6108050" y="0"/>
                </a:moveTo>
                <a:lnTo>
                  <a:pt x="0" y="0"/>
                </a:lnTo>
                <a:lnTo>
                  <a:pt x="0" y="4929800"/>
                </a:lnTo>
                <a:lnTo>
                  <a:pt x="6108050" y="4929800"/>
                </a:lnTo>
                <a:lnTo>
                  <a:pt x="6108050" y="0"/>
                </a:lnTo>
                <a:close/>
              </a:path>
            </a:pathLst>
          </a:custGeom>
          <a:blipFill>
            <a:blip r:embed="rId4"/>
            <a:stretch>
              <a:fillRect/>
            </a:stretch>
          </a:blipFill>
        </p:spPr>
        <p:txBody>
          <a:bodyPr/>
          <a:lstStyle/>
          <a:p>
            <a:endParaRPr lang="en-US"/>
          </a:p>
        </p:txBody>
      </p:sp>
      <p:sp>
        <p:nvSpPr>
          <p:cNvPr id="4" name="Freeform 4"/>
          <p:cNvSpPr/>
          <p:nvPr/>
        </p:nvSpPr>
        <p:spPr>
          <a:xfrm flipH="1">
            <a:off x="15822172" y="27822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5"/>
            <a:stretch>
              <a:fillRect l="-20329" t="-4209" r="-12838" b="-5629"/>
            </a:stretch>
          </a:blipFill>
        </p:spPr>
        <p:txBody>
          <a:bodyPr/>
          <a:lstStyle/>
          <a:p>
            <a:endParaRPr lang="en-US"/>
          </a:p>
        </p:txBody>
      </p:sp>
      <p:sp>
        <p:nvSpPr>
          <p:cNvPr id="5" name="Freeform 5"/>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6">
              <a:alphaModFix amt="31000"/>
            </a:blip>
            <a:stretch>
              <a:fillRect t="-51899" r="-1"/>
            </a:stretch>
          </a:blipFill>
        </p:spPr>
        <p:txBody>
          <a:bodyPr/>
          <a:lstStyle/>
          <a:p>
            <a:endParaRPr lang="en-US"/>
          </a:p>
        </p:txBody>
      </p:sp>
      <p:sp>
        <p:nvSpPr>
          <p:cNvPr id="6" name="Freeform 6"/>
          <p:cNvSpPr/>
          <p:nvPr/>
        </p:nvSpPr>
        <p:spPr>
          <a:xfrm flipH="1">
            <a:off x="-2588604" y="6907250"/>
            <a:ext cx="6119450" cy="4939100"/>
          </a:xfrm>
          <a:custGeom>
            <a:avLst/>
            <a:gdLst/>
            <a:ahLst/>
            <a:cxnLst/>
            <a:rect l="l" t="t" r="r" b="b"/>
            <a:pathLst>
              <a:path w="6119450" h="4939100">
                <a:moveTo>
                  <a:pt x="6119450" y="0"/>
                </a:moveTo>
                <a:lnTo>
                  <a:pt x="0" y="0"/>
                </a:lnTo>
                <a:lnTo>
                  <a:pt x="0" y="4939100"/>
                </a:lnTo>
                <a:lnTo>
                  <a:pt x="6119450" y="4939100"/>
                </a:lnTo>
                <a:lnTo>
                  <a:pt x="6119450" y="0"/>
                </a:lnTo>
                <a:close/>
              </a:path>
            </a:pathLst>
          </a:custGeom>
          <a:blipFill>
            <a:blip r:embed="rId7">
              <a:alphaModFix amt="83000"/>
            </a:blip>
            <a:stretch>
              <a:fillRect l="-1" r="-1"/>
            </a:stretch>
          </a:blipFill>
        </p:spPr>
        <p:txBody>
          <a:bodyPr/>
          <a:lstStyle/>
          <a:p>
            <a:endParaRPr lang="en-US"/>
          </a:p>
        </p:txBody>
      </p:sp>
      <p:sp>
        <p:nvSpPr>
          <p:cNvPr id="7" name="Freeform 7"/>
          <p:cNvSpPr/>
          <p:nvPr/>
        </p:nvSpPr>
        <p:spPr>
          <a:xfrm flipH="1">
            <a:off x="1887148" y="80026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8">
              <a:alphaModFix amt="79000"/>
            </a:blip>
            <a:stretch>
              <a:fillRect l="-20329" t="-4209" r="-12838" b="-5629"/>
            </a:stretch>
          </a:blipFill>
        </p:spPr>
        <p:txBody>
          <a:bodyPr/>
          <a:lstStyle/>
          <a:p>
            <a:endParaRPr lang="en-US"/>
          </a:p>
        </p:txBody>
      </p:sp>
      <p:sp>
        <p:nvSpPr>
          <p:cNvPr id="8" name="Freeform 8"/>
          <p:cNvSpPr/>
          <p:nvPr/>
        </p:nvSpPr>
        <p:spPr>
          <a:xfrm rot="-487125">
            <a:off x="271724" y="20575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9">
              <a:alphaModFix amt="75000"/>
            </a:blip>
            <a:stretch>
              <a:fillRect b="-1"/>
            </a:stretch>
          </a:blipFill>
        </p:spPr>
        <p:txBody>
          <a:bodyPr/>
          <a:lstStyle/>
          <a:p>
            <a:endParaRPr lang="en-US"/>
          </a:p>
        </p:txBody>
      </p:sp>
      <p:sp>
        <p:nvSpPr>
          <p:cNvPr id="9" name="Freeform 9"/>
          <p:cNvSpPr/>
          <p:nvPr/>
        </p:nvSpPr>
        <p:spPr>
          <a:xfrm rot="-2529436">
            <a:off x="16231224" y="7742188"/>
            <a:ext cx="1755228" cy="1755196"/>
          </a:xfrm>
          <a:custGeom>
            <a:avLst/>
            <a:gdLst/>
            <a:ahLst/>
            <a:cxnLst/>
            <a:rect l="l" t="t" r="r" b="b"/>
            <a:pathLst>
              <a:path w="1755228" h="1755196">
                <a:moveTo>
                  <a:pt x="0" y="0"/>
                </a:moveTo>
                <a:lnTo>
                  <a:pt x="1755228" y="0"/>
                </a:lnTo>
                <a:lnTo>
                  <a:pt x="1755228" y="1755196"/>
                </a:lnTo>
                <a:lnTo>
                  <a:pt x="0" y="1755196"/>
                </a:lnTo>
                <a:lnTo>
                  <a:pt x="0" y="0"/>
                </a:lnTo>
                <a:close/>
              </a:path>
            </a:pathLst>
          </a:custGeom>
          <a:blipFill>
            <a:blip r:embed="rId10">
              <a:alphaModFix amt="75000"/>
            </a:blip>
            <a:stretch>
              <a:fillRect b="-1"/>
            </a:stretch>
          </a:blipFill>
        </p:spPr>
        <p:txBody>
          <a:bodyPr/>
          <a:lstStyle/>
          <a:p>
            <a:endParaRPr lang="en-US"/>
          </a:p>
        </p:txBody>
      </p:sp>
      <p:sp>
        <p:nvSpPr>
          <p:cNvPr id="10" name="Freeform 10"/>
          <p:cNvSpPr/>
          <p:nvPr/>
        </p:nvSpPr>
        <p:spPr>
          <a:xfrm rot="-487116">
            <a:off x="14246482" y="82181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1">
              <a:alphaModFix amt="60000"/>
            </a:blip>
            <a:stretch>
              <a:fillRect/>
            </a:stretch>
          </a:blipFill>
        </p:spPr>
        <p:txBody>
          <a:bodyPr/>
          <a:lstStyle/>
          <a:p>
            <a:endParaRPr lang="en-US"/>
          </a:p>
        </p:txBody>
      </p:sp>
      <p:sp>
        <p:nvSpPr>
          <p:cNvPr id="11" name="Freeform 11"/>
          <p:cNvSpPr/>
          <p:nvPr/>
        </p:nvSpPr>
        <p:spPr>
          <a:xfrm rot="-487116">
            <a:off x="3055182" y="14666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2" name="Freeform 12">
            <a:hlinkClick r:id="rId13"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5" name="Group 15"/>
          <p:cNvGrpSpPr/>
          <p:nvPr/>
        </p:nvGrpSpPr>
        <p:grpSpPr>
          <a:xfrm>
            <a:off x="501387" y="350633"/>
            <a:ext cx="8058628" cy="1015192"/>
            <a:chOff x="0" y="0"/>
            <a:chExt cx="10744837" cy="1353590"/>
          </a:xfrm>
        </p:grpSpPr>
        <p:sp>
          <p:nvSpPr>
            <p:cNvPr id="16" name="Freeform 16"/>
            <p:cNvSpPr/>
            <p:nvPr/>
          </p:nvSpPr>
          <p:spPr>
            <a:xfrm>
              <a:off x="0" y="0"/>
              <a:ext cx="10744837" cy="1353590"/>
            </a:xfrm>
            <a:custGeom>
              <a:avLst/>
              <a:gdLst/>
              <a:ahLst/>
              <a:cxnLst/>
              <a:rect l="l" t="t" r="r" b="b"/>
              <a:pathLst>
                <a:path w="10744837" h="1353590">
                  <a:moveTo>
                    <a:pt x="0" y="0"/>
                  </a:moveTo>
                  <a:lnTo>
                    <a:pt x="10744837" y="0"/>
                  </a:lnTo>
                  <a:lnTo>
                    <a:pt x="10744837" y="1353590"/>
                  </a:lnTo>
                  <a:lnTo>
                    <a:pt x="0" y="1353590"/>
                  </a:lnTo>
                  <a:close/>
                </a:path>
              </a:pathLst>
            </a:custGeom>
            <a:solidFill>
              <a:srgbClr val="000000">
                <a:alpha val="0"/>
              </a:srgbClr>
            </a:solidFill>
          </p:spPr>
          <p:txBody>
            <a:bodyPr/>
            <a:lstStyle/>
            <a:p>
              <a:endParaRPr lang="en-US"/>
            </a:p>
          </p:txBody>
        </p:sp>
        <p:sp>
          <p:nvSpPr>
            <p:cNvPr id="17" name="TextBox 17"/>
            <p:cNvSpPr txBox="1"/>
            <p:nvPr/>
          </p:nvSpPr>
          <p:spPr>
            <a:xfrm>
              <a:off x="0" y="-95250"/>
              <a:ext cx="10744837" cy="1448840"/>
            </a:xfrm>
            <a:prstGeom prst="rect">
              <a:avLst/>
            </a:prstGeom>
          </p:spPr>
          <p:txBody>
            <a:bodyPr lIns="0" tIns="0" rIns="0" bIns="0" rtlCol="0" anchor="t"/>
            <a:lstStyle/>
            <a:p>
              <a:pPr algn="ctr">
                <a:lnSpc>
                  <a:spcPts val="6723"/>
                </a:lnSpc>
              </a:pPr>
              <a:r>
                <a:rPr lang="en-US" sz="4802" b="1">
                  <a:solidFill>
                    <a:srgbClr val="0B67A5"/>
                  </a:solidFill>
                  <a:latin typeface="Fraunces Bold"/>
                  <a:ea typeface="Fraunces Bold"/>
                  <a:cs typeface="Fraunces Bold"/>
                  <a:sym typeface="Fraunces Bold"/>
                </a:rPr>
                <a:t>3. KHÁM PHÁ VĂN BẢN</a:t>
              </a:r>
            </a:p>
          </p:txBody>
        </p:sp>
      </p:grpSp>
      <p:grpSp>
        <p:nvGrpSpPr>
          <p:cNvPr id="18" name="Group 18"/>
          <p:cNvGrpSpPr/>
          <p:nvPr/>
        </p:nvGrpSpPr>
        <p:grpSpPr>
          <a:xfrm>
            <a:off x="880298" y="1233982"/>
            <a:ext cx="5830237" cy="911819"/>
            <a:chOff x="0" y="0"/>
            <a:chExt cx="7773649" cy="1215758"/>
          </a:xfrm>
        </p:grpSpPr>
        <p:sp>
          <p:nvSpPr>
            <p:cNvPr id="19" name="Freeform 19"/>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0" name="TextBox 20"/>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1" name="Group 21"/>
          <p:cNvGrpSpPr/>
          <p:nvPr/>
        </p:nvGrpSpPr>
        <p:grpSpPr>
          <a:xfrm>
            <a:off x="1149337" y="1942378"/>
            <a:ext cx="3720293" cy="1455325"/>
            <a:chOff x="0" y="0"/>
            <a:chExt cx="4960391" cy="1940433"/>
          </a:xfrm>
        </p:grpSpPr>
        <p:sp>
          <p:nvSpPr>
            <p:cNvPr id="22" name="Freeform 22"/>
            <p:cNvSpPr/>
            <p:nvPr/>
          </p:nvSpPr>
          <p:spPr>
            <a:xfrm>
              <a:off x="0" y="0"/>
              <a:ext cx="4960391" cy="1940433"/>
            </a:xfrm>
            <a:custGeom>
              <a:avLst/>
              <a:gdLst/>
              <a:ahLst/>
              <a:cxnLst/>
              <a:rect l="l" t="t" r="r" b="b"/>
              <a:pathLst>
                <a:path w="4960391" h="1940433">
                  <a:moveTo>
                    <a:pt x="0" y="0"/>
                  </a:moveTo>
                  <a:lnTo>
                    <a:pt x="4960391" y="0"/>
                  </a:lnTo>
                  <a:lnTo>
                    <a:pt x="4960391" y="1940433"/>
                  </a:lnTo>
                  <a:lnTo>
                    <a:pt x="0" y="1940433"/>
                  </a:lnTo>
                  <a:close/>
                </a:path>
              </a:pathLst>
            </a:custGeom>
            <a:solidFill>
              <a:srgbClr val="000000">
                <a:alpha val="0"/>
              </a:srgbClr>
            </a:solidFill>
          </p:spPr>
          <p:txBody>
            <a:bodyPr/>
            <a:lstStyle/>
            <a:p>
              <a:endParaRPr lang="en-US"/>
            </a:p>
          </p:txBody>
        </p:sp>
        <p:sp>
          <p:nvSpPr>
            <p:cNvPr id="23" name="TextBox 23"/>
            <p:cNvSpPr txBox="1"/>
            <p:nvPr/>
          </p:nvSpPr>
          <p:spPr>
            <a:xfrm>
              <a:off x="0" y="-95250"/>
              <a:ext cx="4960391"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b. Nhân vật</a:t>
              </a:r>
            </a:p>
          </p:txBody>
        </p:sp>
      </p:grpSp>
      <p:grpSp>
        <p:nvGrpSpPr>
          <p:cNvPr id="24" name="Group 24"/>
          <p:cNvGrpSpPr/>
          <p:nvPr/>
        </p:nvGrpSpPr>
        <p:grpSpPr>
          <a:xfrm>
            <a:off x="880298" y="3273766"/>
            <a:ext cx="16728987" cy="6485855"/>
            <a:chOff x="0" y="0"/>
            <a:chExt cx="4405988" cy="1708209"/>
          </a:xfrm>
        </p:grpSpPr>
        <p:sp>
          <p:nvSpPr>
            <p:cNvPr id="25" name="Freeform 25"/>
            <p:cNvSpPr/>
            <p:nvPr/>
          </p:nvSpPr>
          <p:spPr>
            <a:xfrm>
              <a:off x="0" y="0"/>
              <a:ext cx="4405988" cy="1708209"/>
            </a:xfrm>
            <a:custGeom>
              <a:avLst/>
              <a:gdLst/>
              <a:ahLst/>
              <a:cxnLst/>
              <a:rect l="l" t="t" r="r" b="b"/>
              <a:pathLst>
                <a:path w="4405988" h="1708209">
                  <a:moveTo>
                    <a:pt x="23602" y="0"/>
                  </a:moveTo>
                  <a:lnTo>
                    <a:pt x="4382386" y="0"/>
                  </a:lnTo>
                  <a:cubicBezTo>
                    <a:pt x="4388646" y="0"/>
                    <a:pt x="4394649" y="2487"/>
                    <a:pt x="4399076" y="6913"/>
                  </a:cubicBezTo>
                  <a:cubicBezTo>
                    <a:pt x="4403502" y="11339"/>
                    <a:pt x="4405988" y="17342"/>
                    <a:pt x="4405988" y="23602"/>
                  </a:cubicBezTo>
                  <a:lnTo>
                    <a:pt x="4405988" y="1684607"/>
                  </a:lnTo>
                  <a:cubicBezTo>
                    <a:pt x="4405988" y="1697642"/>
                    <a:pt x="4395422" y="1708209"/>
                    <a:pt x="4382386" y="1708209"/>
                  </a:cubicBezTo>
                  <a:lnTo>
                    <a:pt x="23602" y="1708209"/>
                  </a:lnTo>
                  <a:cubicBezTo>
                    <a:pt x="17342" y="1708209"/>
                    <a:pt x="11339" y="1705722"/>
                    <a:pt x="6913" y="1701296"/>
                  </a:cubicBezTo>
                  <a:cubicBezTo>
                    <a:pt x="2487" y="1696870"/>
                    <a:pt x="0" y="1690866"/>
                    <a:pt x="0" y="1684607"/>
                  </a:cubicBezTo>
                  <a:lnTo>
                    <a:pt x="0" y="23602"/>
                  </a:lnTo>
                  <a:cubicBezTo>
                    <a:pt x="0" y="17342"/>
                    <a:pt x="2487" y="11339"/>
                    <a:pt x="6913" y="6913"/>
                  </a:cubicBezTo>
                  <a:cubicBezTo>
                    <a:pt x="11339" y="2487"/>
                    <a:pt x="17342" y="0"/>
                    <a:pt x="23602" y="0"/>
                  </a:cubicBezTo>
                  <a:close/>
                </a:path>
              </a:pathLst>
            </a:custGeom>
            <a:solidFill>
              <a:srgbClr val="DCE9EC">
                <a:alpha val="73725"/>
              </a:srgbClr>
            </a:solidFill>
          </p:spPr>
          <p:txBody>
            <a:bodyPr/>
            <a:lstStyle/>
            <a:p>
              <a:endParaRPr lang="en-US"/>
            </a:p>
          </p:txBody>
        </p:sp>
        <p:sp>
          <p:nvSpPr>
            <p:cNvPr id="26" name="TextBox 26"/>
            <p:cNvSpPr txBox="1"/>
            <p:nvPr/>
          </p:nvSpPr>
          <p:spPr>
            <a:xfrm>
              <a:off x="0" y="-47625"/>
              <a:ext cx="4405988" cy="175583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275763" y="3477025"/>
            <a:ext cx="15833075" cy="6544628"/>
          </a:xfrm>
          <a:prstGeom prst="rect">
            <a:avLst/>
          </a:prstGeom>
        </p:spPr>
        <p:txBody>
          <a:bodyPr lIns="0" tIns="0" rIns="0" bIns="0" rtlCol="0" anchor="t">
            <a:spAutoFit/>
          </a:bodyPr>
          <a:lstStyle/>
          <a:p>
            <a:pPr marL="801425" lvl="1" indent="-400713" algn="just">
              <a:lnSpc>
                <a:spcPts val="5196"/>
              </a:lnSpc>
              <a:buFont typeface="Arial"/>
              <a:buChar char="•"/>
            </a:pPr>
            <a:r>
              <a:rPr lang="en-US" sz="3712" b="1">
                <a:solidFill>
                  <a:srgbClr val="000000"/>
                </a:solidFill>
                <a:latin typeface="Roboto Condensed Bold"/>
                <a:ea typeface="Roboto Condensed Bold"/>
                <a:cs typeface="Roboto Condensed Bold"/>
                <a:sym typeface="Roboto Condensed Bold"/>
              </a:rPr>
              <a:t>Trước khi xảy ra kết cục bi thảm do con sóng gây ra:</a:t>
            </a:r>
          </a:p>
          <a:p>
            <a:pPr algn="just">
              <a:lnSpc>
                <a:spcPts val="5196"/>
              </a:lnSpc>
            </a:pPr>
            <a:r>
              <a:rPr lang="en-US" sz="3712">
                <a:solidFill>
                  <a:srgbClr val="000000"/>
                </a:solidFill>
                <a:latin typeface="Roboto Condensed"/>
                <a:ea typeface="Roboto Condensed"/>
                <a:cs typeface="Roboto Condensed"/>
                <a:sym typeface="Roboto Condensed"/>
              </a:rPr>
              <a:t>Nhân vật “tôi” và K là một người bạn thân thiết </a:t>
            </a:r>
            <a:r>
              <a:rPr lang="en-US" sz="3712" i="1">
                <a:solidFill>
                  <a:srgbClr val="000000"/>
                </a:solidFill>
                <a:latin typeface="Roboto Condensed Italics"/>
                <a:ea typeface="Roboto Condensed Italics"/>
                <a:cs typeface="Roboto Condensed Italics"/>
                <a:sym typeface="Roboto Condensed Italics"/>
              </a:rPr>
              <a:t>tôi thích ở bên cạnh K là vì cậu ấy có một trái tim ấm áp và chân thành.</a:t>
            </a:r>
          </a:p>
          <a:p>
            <a:pPr marL="801425" lvl="1" indent="-400713" algn="just">
              <a:lnSpc>
                <a:spcPts val="5196"/>
              </a:lnSpc>
              <a:buFont typeface="Arial"/>
              <a:buChar char="•"/>
            </a:pPr>
            <a:r>
              <a:rPr lang="en-US" sz="3712" b="1">
                <a:solidFill>
                  <a:srgbClr val="000000"/>
                </a:solidFill>
                <a:latin typeface="Roboto Condensed Bold"/>
                <a:ea typeface="Roboto Condensed Bold"/>
                <a:cs typeface="Roboto Condensed Bold"/>
                <a:sym typeface="Roboto Condensed Bold"/>
              </a:rPr>
              <a:t>Sau cái chết của K:</a:t>
            </a:r>
          </a:p>
          <a:p>
            <a:pPr algn="just">
              <a:lnSpc>
                <a:spcPts val="5196"/>
              </a:lnSpc>
            </a:pPr>
            <a:r>
              <a:rPr lang="en-US" sz="3712">
                <a:solidFill>
                  <a:srgbClr val="000000"/>
                </a:solidFill>
                <a:latin typeface="Roboto Condensed"/>
                <a:ea typeface="Roboto Condensed"/>
                <a:cs typeface="Roboto Condensed"/>
                <a:sym typeface="Roboto Condensed"/>
              </a:rPr>
              <a:t>+ Đầu tiên là sự bất ngờ đến hoang đường, khi con sóng thứ hai sắp ập đến cuốn “tôi” đi theo K thì “tôi” thấy: </a:t>
            </a:r>
            <a:r>
              <a:rPr lang="en-US" sz="3712" i="1">
                <a:solidFill>
                  <a:srgbClr val="000000"/>
                </a:solidFill>
                <a:latin typeface="Roboto Condensed Italics"/>
                <a:ea typeface="Roboto Condensed Italics"/>
                <a:cs typeface="Roboto Condensed Italics"/>
                <a:sym typeface="Roboto Condensed Italics"/>
              </a:rPr>
              <a:t>Bên trong con sóng là K, cậu nhìn thẳng vào tôi và cười.</a:t>
            </a:r>
            <a:r>
              <a:rPr lang="en-US" sz="3712">
                <a:solidFill>
                  <a:srgbClr val="000000"/>
                </a:solidFill>
                <a:latin typeface="Roboto Condensed"/>
                <a:ea typeface="Roboto Condensed"/>
                <a:cs typeface="Roboto Condensed"/>
                <a:sym typeface="Roboto Condensed"/>
              </a:rPr>
              <a:t>, </a:t>
            </a:r>
            <a:r>
              <a:rPr lang="en-US" sz="3712" i="1">
                <a:solidFill>
                  <a:srgbClr val="000000"/>
                </a:solidFill>
                <a:latin typeface="Roboto Condensed Italics"/>
                <a:ea typeface="Roboto Condensed Italics"/>
                <a:cs typeface="Roboto Condensed Italics"/>
                <a:sym typeface="Roboto Condensed Italics"/>
              </a:rPr>
              <a:t>Đó không phải nụ cười bình thường, mà là một nụ cười to, ngoác tận mang tai. Đôi mắt lạnh lẽo của cậu nhìn thẳng vào tôi.</a:t>
            </a:r>
          </a:p>
          <a:p>
            <a:pPr algn="just">
              <a:lnSpc>
                <a:spcPts val="5196"/>
              </a:lnSpc>
            </a:pPr>
            <a:r>
              <a:rPr lang="en-US" sz="3712">
                <a:solidFill>
                  <a:srgbClr val="000000"/>
                </a:solidFill>
                <a:latin typeface="Roboto Condensed"/>
                <a:ea typeface="Roboto Condensed"/>
                <a:cs typeface="Roboto Condensed"/>
                <a:sym typeface="Roboto Condensed"/>
              </a:rPr>
              <a:t>+ Cú sốc tâm lí khiến “tôi” sống trong ám ảnh, đau đớn và cảm giác tội lỗi kéo dài.</a:t>
            </a:r>
          </a:p>
          <a:p>
            <a:pPr algn="just">
              <a:lnSpc>
                <a:spcPts val="5197"/>
              </a:lnSpc>
              <a:spcBef>
                <a:spcPct val="0"/>
              </a:spcBef>
            </a:pPr>
            <a:endParaRPr lang="en-US" sz="3712">
              <a:solidFill>
                <a:srgbClr val="000000"/>
              </a:solidFill>
              <a:latin typeface="Roboto Condensed"/>
              <a:ea typeface="Roboto Condensed"/>
              <a:cs typeface="Roboto Condensed"/>
              <a:sym typeface="Roboto Condensed"/>
            </a:endParaRPr>
          </a:p>
        </p:txBody>
      </p:sp>
      <p:sp>
        <p:nvSpPr>
          <p:cNvPr id="28" name="TextBox 28"/>
          <p:cNvSpPr txBox="1"/>
          <p:nvPr/>
        </p:nvSpPr>
        <p:spPr>
          <a:xfrm>
            <a:off x="6400800" y="2220143"/>
            <a:ext cx="5213336" cy="804545"/>
          </a:xfrm>
          <a:prstGeom prst="rect">
            <a:avLst/>
          </a:prstGeom>
        </p:spPr>
        <p:txBody>
          <a:bodyPr wrap="square" lIns="0" tIns="0" rIns="0" bIns="0" rtlCol="0" anchor="t">
            <a:spAutoFit/>
          </a:bodyPr>
          <a:lstStyle/>
          <a:p>
            <a:pPr algn="ctr">
              <a:lnSpc>
                <a:spcPts val="6580"/>
              </a:lnSpc>
            </a:pPr>
            <a:r>
              <a:rPr lang="en-US" sz="4700" b="1">
                <a:solidFill>
                  <a:srgbClr val="325D79"/>
                </a:solidFill>
                <a:latin typeface="Fraunces Bold"/>
                <a:ea typeface="Fraunces Bold"/>
                <a:cs typeface="Fraunces Bold"/>
                <a:sym typeface="Fraunces Bold"/>
              </a:rPr>
              <a:t>* Nhân vật “tôi”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1000"/>
                                        <p:tgtEl>
                                          <p:spTgt spid="27">
                                            <p:txEl>
                                              <p:pRg st="2" end="2"/>
                                            </p:txEl>
                                          </p:spTgt>
                                        </p:tgtEl>
                                      </p:cBhvr>
                                    </p:animEffect>
                                    <p:anim calcmode="lin" valueType="num">
                                      <p:cBhvr>
                                        <p:cTn id="22"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7">
                                            <p:txEl>
                                              <p:pRg st="4" end="4"/>
                                            </p:txEl>
                                          </p:spTgt>
                                        </p:tgtEl>
                                        <p:attrNameLst>
                                          <p:attrName>style.visibility</p:attrName>
                                        </p:attrNameLst>
                                      </p:cBhvr>
                                      <p:to>
                                        <p:strVal val="visible"/>
                                      </p:to>
                                    </p:set>
                                    <p:animEffect transition="in" filter="fade">
                                      <p:cBhvr>
                                        <p:cTn id="33" dur="1000"/>
                                        <p:tgtEl>
                                          <p:spTgt spid="27">
                                            <p:txEl>
                                              <p:pRg st="4" end="4"/>
                                            </p:txEl>
                                          </p:spTgt>
                                        </p:tgtEl>
                                      </p:cBhvr>
                                    </p:animEffect>
                                    <p:anim calcmode="lin" valueType="num">
                                      <p:cBhvr>
                                        <p:cTn id="34"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flipH="1">
            <a:off x="-727100" y="0"/>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flipH="1">
            <a:off x="13807750" y="-1386100"/>
            <a:ext cx="6108050" cy="4929800"/>
          </a:xfrm>
          <a:custGeom>
            <a:avLst/>
            <a:gdLst/>
            <a:ahLst/>
            <a:cxnLst/>
            <a:rect l="l" t="t" r="r" b="b"/>
            <a:pathLst>
              <a:path w="6108050" h="4929800">
                <a:moveTo>
                  <a:pt x="6108050" y="0"/>
                </a:moveTo>
                <a:lnTo>
                  <a:pt x="0" y="0"/>
                </a:lnTo>
                <a:lnTo>
                  <a:pt x="0" y="4929800"/>
                </a:lnTo>
                <a:lnTo>
                  <a:pt x="6108050" y="4929800"/>
                </a:lnTo>
                <a:lnTo>
                  <a:pt x="6108050" y="0"/>
                </a:lnTo>
                <a:close/>
              </a:path>
            </a:pathLst>
          </a:custGeom>
          <a:blipFill>
            <a:blip r:embed="rId4"/>
            <a:stretch>
              <a:fillRect/>
            </a:stretch>
          </a:blipFill>
        </p:spPr>
        <p:txBody>
          <a:bodyPr/>
          <a:lstStyle/>
          <a:p>
            <a:endParaRPr lang="en-US"/>
          </a:p>
        </p:txBody>
      </p:sp>
      <p:sp>
        <p:nvSpPr>
          <p:cNvPr id="4" name="Freeform 4"/>
          <p:cNvSpPr/>
          <p:nvPr/>
        </p:nvSpPr>
        <p:spPr>
          <a:xfrm flipH="1">
            <a:off x="15822172" y="27822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5"/>
            <a:stretch>
              <a:fillRect l="-20329" t="-4209" r="-12838" b="-5629"/>
            </a:stretch>
          </a:blipFill>
        </p:spPr>
        <p:txBody>
          <a:bodyPr/>
          <a:lstStyle/>
          <a:p>
            <a:endParaRPr lang="en-US"/>
          </a:p>
        </p:txBody>
      </p:sp>
      <p:sp>
        <p:nvSpPr>
          <p:cNvPr id="5" name="Freeform 5"/>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6">
              <a:alphaModFix amt="31000"/>
            </a:blip>
            <a:stretch>
              <a:fillRect t="-51899" r="-1"/>
            </a:stretch>
          </a:blipFill>
        </p:spPr>
        <p:txBody>
          <a:bodyPr/>
          <a:lstStyle/>
          <a:p>
            <a:endParaRPr lang="en-US"/>
          </a:p>
        </p:txBody>
      </p:sp>
      <p:sp>
        <p:nvSpPr>
          <p:cNvPr id="6" name="Freeform 6"/>
          <p:cNvSpPr/>
          <p:nvPr/>
        </p:nvSpPr>
        <p:spPr>
          <a:xfrm flipH="1">
            <a:off x="-2588604" y="6907250"/>
            <a:ext cx="6119450" cy="4939100"/>
          </a:xfrm>
          <a:custGeom>
            <a:avLst/>
            <a:gdLst/>
            <a:ahLst/>
            <a:cxnLst/>
            <a:rect l="l" t="t" r="r" b="b"/>
            <a:pathLst>
              <a:path w="6119450" h="4939100">
                <a:moveTo>
                  <a:pt x="6119450" y="0"/>
                </a:moveTo>
                <a:lnTo>
                  <a:pt x="0" y="0"/>
                </a:lnTo>
                <a:lnTo>
                  <a:pt x="0" y="4939100"/>
                </a:lnTo>
                <a:lnTo>
                  <a:pt x="6119450" y="4939100"/>
                </a:lnTo>
                <a:lnTo>
                  <a:pt x="6119450" y="0"/>
                </a:lnTo>
                <a:close/>
              </a:path>
            </a:pathLst>
          </a:custGeom>
          <a:blipFill>
            <a:blip r:embed="rId7">
              <a:alphaModFix amt="83000"/>
            </a:blip>
            <a:stretch>
              <a:fillRect l="-1" r="-1"/>
            </a:stretch>
          </a:blipFill>
        </p:spPr>
        <p:txBody>
          <a:bodyPr/>
          <a:lstStyle/>
          <a:p>
            <a:endParaRPr lang="en-US"/>
          </a:p>
        </p:txBody>
      </p:sp>
      <p:sp>
        <p:nvSpPr>
          <p:cNvPr id="7" name="Freeform 7"/>
          <p:cNvSpPr/>
          <p:nvPr/>
        </p:nvSpPr>
        <p:spPr>
          <a:xfrm flipH="1">
            <a:off x="1887148" y="80026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8">
              <a:alphaModFix amt="79000"/>
            </a:blip>
            <a:stretch>
              <a:fillRect l="-20329" t="-4209" r="-12838" b="-5629"/>
            </a:stretch>
          </a:blipFill>
        </p:spPr>
        <p:txBody>
          <a:bodyPr/>
          <a:lstStyle/>
          <a:p>
            <a:endParaRPr lang="en-US"/>
          </a:p>
        </p:txBody>
      </p:sp>
      <p:sp>
        <p:nvSpPr>
          <p:cNvPr id="8" name="Freeform 8"/>
          <p:cNvSpPr/>
          <p:nvPr/>
        </p:nvSpPr>
        <p:spPr>
          <a:xfrm rot="-487125">
            <a:off x="271724" y="20575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9">
              <a:alphaModFix amt="75000"/>
            </a:blip>
            <a:stretch>
              <a:fillRect b="-1"/>
            </a:stretch>
          </a:blipFill>
        </p:spPr>
        <p:txBody>
          <a:bodyPr/>
          <a:lstStyle/>
          <a:p>
            <a:endParaRPr lang="en-US"/>
          </a:p>
        </p:txBody>
      </p:sp>
      <p:sp>
        <p:nvSpPr>
          <p:cNvPr id="9" name="Freeform 9"/>
          <p:cNvSpPr/>
          <p:nvPr/>
        </p:nvSpPr>
        <p:spPr>
          <a:xfrm rot="-2529436">
            <a:off x="16231224" y="7742188"/>
            <a:ext cx="1755228" cy="1755196"/>
          </a:xfrm>
          <a:custGeom>
            <a:avLst/>
            <a:gdLst/>
            <a:ahLst/>
            <a:cxnLst/>
            <a:rect l="l" t="t" r="r" b="b"/>
            <a:pathLst>
              <a:path w="1755228" h="1755196">
                <a:moveTo>
                  <a:pt x="0" y="0"/>
                </a:moveTo>
                <a:lnTo>
                  <a:pt x="1755228" y="0"/>
                </a:lnTo>
                <a:lnTo>
                  <a:pt x="1755228" y="1755196"/>
                </a:lnTo>
                <a:lnTo>
                  <a:pt x="0" y="1755196"/>
                </a:lnTo>
                <a:lnTo>
                  <a:pt x="0" y="0"/>
                </a:lnTo>
                <a:close/>
              </a:path>
            </a:pathLst>
          </a:custGeom>
          <a:blipFill>
            <a:blip r:embed="rId10">
              <a:alphaModFix amt="75000"/>
            </a:blip>
            <a:stretch>
              <a:fillRect b="-1"/>
            </a:stretch>
          </a:blipFill>
        </p:spPr>
        <p:txBody>
          <a:bodyPr/>
          <a:lstStyle/>
          <a:p>
            <a:endParaRPr lang="en-US"/>
          </a:p>
        </p:txBody>
      </p:sp>
      <p:sp>
        <p:nvSpPr>
          <p:cNvPr id="10" name="Freeform 10"/>
          <p:cNvSpPr/>
          <p:nvPr/>
        </p:nvSpPr>
        <p:spPr>
          <a:xfrm rot="-487116">
            <a:off x="14246482" y="82181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1">
              <a:alphaModFix amt="60000"/>
            </a:blip>
            <a:stretch>
              <a:fillRect/>
            </a:stretch>
          </a:blipFill>
        </p:spPr>
        <p:txBody>
          <a:bodyPr/>
          <a:lstStyle/>
          <a:p>
            <a:endParaRPr lang="en-US"/>
          </a:p>
        </p:txBody>
      </p:sp>
      <p:sp>
        <p:nvSpPr>
          <p:cNvPr id="11" name="Freeform 11"/>
          <p:cNvSpPr/>
          <p:nvPr/>
        </p:nvSpPr>
        <p:spPr>
          <a:xfrm rot="-487116">
            <a:off x="3055182" y="14666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2" name="Freeform 12">
            <a:hlinkClick r:id="rId13"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5" name="Group 15"/>
          <p:cNvGrpSpPr/>
          <p:nvPr/>
        </p:nvGrpSpPr>
        <p:grpSpPr>
          <a:xfrm>
            <a:off x="471121" y="269302"/>
            <a:ext cx="8058628" cy="992656"/>
            <a:chOff x="0" y="0"/>
            <a:chExt cx="10744837" cy="1323541"/>
          </a:xfrm>
        </p:grpSpPr>
        <p:sp>
          <p:nvSpPr>
            <p:cNvPr id="16" name="Freeform 16"/>
            <p:cNvSpPr/>
            <p:nvPr/>
          </p:nvSpPr>
          <p:spPr>
            <a:xfrm>
              <a:off x="0" y="0"/>
              <a:ext cx="10744837" cy="1323541"/>
            </a:xfrm>
            <a:custGeom>
              <a:avLst/>
              <a:gdLst/>
              <a:ahLst/>
              <a:cxnLst/>
              <a:rect l="l" t="t" r="r" b="b"/>
              <a:pathLst>
                <a:path w="10744837" h="1323541">
                  <a:moveTo>
                    <a:pt x="0" y="0"/>
                  </a:moveTo>
                  <a:lnTo>
                    <a:pt x="10744837" y="0"/>
                  </a:lnTo>
                  <a:lnTo>
                    <a:pt x="10744837" y="1323541"/>
                  </a:lnTo>
                  <a:lnTo>
                    <a:pt x="0" y="1323541"/>
                  </a:lnTo>
                  <a:close/>
                </a:path>
              </a:pathLst>
            </a:custGeom>
            <a:solidFill>
              <a:srgbClr val="000000">
                <a:alpha val="0"/>
              </a:srgbClr>
            </a:solidFill>
          </p:spPr>
          <p:txBody>
            <a:bodyPr/>
            <a:lstStyle/>
            <a:p>
              <a:endParaRPr lang="en-US"/>
            </a:p>
          </p:txBody>
        </p:sp>
        <p:sp>
          <p:nvSpPr>
            <p:cNvPr id="17" name="TextBox 17"/>
            <p:cNvSpPr txBox="1"/>
            <p:nvPr/>
          </p:nvSpPr>
          <p:spPr>
            <a:xfrm>
              <a:off x="0" y="-95250"/>
              <a:ext cx="10744837" cy="1418791"/>
            </a:xfrm>
            <a:prstGeom prst="rect">
              <a:avLst/>
            </a:prstGeom>
          </p:spPr>
          <p:txBody>
            <a:bodyPr lIns="0" tIns="0" rIns="0" bIns="0" rtlCol="0" anchor="t"/>
            <a:lstStyle/>
            <a:p>
              <a:pPr algn="ctr">
                <a:lnSpc>
                  <a:spcPts val="6583"/>
                </a:lnSpc>
              </a:pPr>
              <a:r>
                <a:rPr lang="en-US" sz="4702" b="1">
                  <a:solidFill>
                    <a:srgbClr val="0B67A5"/>
                  </a:solidFill>
                  <a:latin typeface="Fraunces Bold"/>
                  <a:ea typeface="Fraunces Bold"/>
                  <a:cs typeface="Fraunces Bold"/>
                  <a:sym typeface="Fraunces Bold"/>
                </a:rPr>
                <a:t>3. KHÁM PHÁ VĂN BẢN</a:t>
              </a:r>
            </a:p>
          </p:txBody>
        </p:sp>
      </p:grpSp>
      <p:grpSp>
        <p:nvGrpSpPr>
          <p:cNvPr id="18" name="Group 18"/>
          <p:cNvGrpSpPr/>
          <p:nvPr/>
        </p:nvGrpSpPr>
        <p:grpSpPr>
          <a:xfrm>
            <a:off x="1018159" y="1233982"/>
            <a:ext cx="5830237" cy="911819"/>
            <a:chOff x="0" y="0"/>
            <a:chExt cx="7773649" cy="1215758"/>
          </a:xfrm>
        </p:grpSpPr>
        <p:sp>
          <p:nvSpPr>
            <p:cNvPr id="19" name="Freeform 19"/>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0" name="TextBox 20"/>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1" name="Group 21"/>
          <p:cNvGrpSpPr/>
          <p:nvPr/>
        </p:nvGrpSpPr>
        <p:grpSpPr>
          <a:xfrm>
            <a:off x="1149337" y="1942378"/>
            <a:ext cx="3720293" cy="1455325"/>
            <a:chOff x="0" y="0"/>
            <a:chExt cx="4960391" cy="1940433"/>
          </a:xfrm>
        </p:grpSpPr>
        <p:sp>
          <p:nvSpPr>
            <p:cNvPr id="22" name="Freeform 22"/>
            <p:cNvSpPr/>
            <p:nvPr/>
          </p:nvSpPr>
          <p:spPr>
            <a:xfrm>
              <a:off x="0" y="0"/>
              <a:ext cx="4960391" cy="1940433"/>
            </a:xfrm>
            <a:custGeom>
              <a:avLst/>
              <a:gdLst/>
              <a:ahLst/>
              <a:cxnLst/>
              <a:rect l="l" t="t" r="r" b="b"/>
              <a:pathLst>
                <a:path w="4960391" h="1940433">
                  <a:moveTo>
                    <a:pt x="0" y="0"/>
                  </a:moveTo>
                  <a:lnTo>
                    <a:pt x="4960391" y="0"/>
                  </a:lnTo>
                  <a:lnTo>
                    <a:pt x="4960391" y="1940433"/>
                  </a:lnTo>
                  <a:lnTo>
                    <a:pt x="0" y="1940433"/>
                  </a:lnTo>
                  <a:close/>
                </a:path>
              </a:pathLst>
            </a:custGeom>
            <a:solidFill>
              <a:srgbClr val="000000">
                <a:alpha val="0"/>
              </a:srgbClr>
            </a:solidFill>
          </p:spPr>
          <p:txBody>
            <a:bodyPr/>
            <a:lstStyle/>
            <a:p>
              <a:endParaRPr lang="en-US"/>
            </a:p>
          </p:txBody>
        </p:sp>
        <p:sp>
          <p:nvSpPr>
            <p:cNvPr id="23" name="TextBox 23"/>
            <p:cNvSpPr txBox="1"/>
            <p:nvPr/>
          </p:nvSpPr>
          <p:spPr>
            <a:xfrm>
              <a:off x="0" y="-95250"/>
              <a:ext cx="4960391"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b. Nhân vật</a:t>
              </a:r>
            </a:p>
          </p:txBody>
        </p:sp>
      </p:grpSp>
      <p:grpSp>
        <p:nvGrpSpPr>
          <p:cNvPr id="24" name="Group 24"/>
          <p:cNvGrpSpPr/>
          <p:nvPr/>
        </p:nvGrpSpPr>
        <p:grpSpPr>
          <a:xfrm>
            <a:off x="880298" y="3273766"/>
            <a:ext cx="16728987" cy="6485855"/>
            <a:chOff x="0" y="0"/>
            <a:chExt cx="4405988" cy="1708209"/>
          </a:xfrm>
        </p:grpSpPr>
        <p:sp>
          <p:nvSpPr>
            <p:cNvPr id="25" name="Freeform 25"/>
            <p:cNvSpPr/>
            <p:nvPr/>
          </p:nvSpPr>
          <p:spPr>
            <a:xfrm>
              <a:off x="0" y="0"/>
              <a:ext cx="4405988" cy="1708209"/>
            </a:xfrm>
            <a:custGeom>
              <a:avLst/>
              <a:gdLst/>
              <a:ahLst/>
              <a:cxnLst/>
              <a:rect l="l" t="t" r="r" b="b"/>
              <a:pathLst>
                <a:path w="4405988" h="1708209">
                  <a:moveTo>
                    <a:pt x="23602" y="0"/>
                  </a:moveTo>
                  <a:lnTo>
                    <a:pt x="4382386" y="0"/>
                  </a:lnTo>
                  <a:cubicBezTo>
                    <a:pt x="4388646" y="0"/>
                    <a:pt x="4394649" y="2487"/>
                    <a:pt x="4399076" y="6913"/>
                  </a:cubicBezTo>
                  <a:cubicBezTo>
                    <a:pt x="4403502" y="11339"/>
                    <a:pt x="4405988" y="17342"/>
                    <a:pt x="4405988" y="23602"/>
                  </a:cubicBezTo>
                  <a:lnTo>
                    <a:pt x="4405988" y="1684607"/>
                  </a:lnTo>
                  <a:cubicBezTo>
                    <a:pt x="4405988" y="1697642"/>
                    <a:pt x="4395422" y="1708209"/>
                    <a:pt x="4382386" y="1708209"/>
                  </a:cubicBezTo>
                  <a:lnTo>
                    <a:pt x="23602" y="1708209"/>
                  </a:lnTo>
                  <a:cubicBezTo>
                    <a:pt x="17342" y="1708209"/>
                    <a:pt x="11339" y="1705722"/>
                    <a:pt x="6913" y="1701296"/>
                  </a:cubicBezTo>
                  <a:cubicBezTo>
                    <a:pt x="2487" y="1696870"/>
                    <a:pt x="0" y="1690866"/>
                    <a:pt x="0" y="1684607"/>
                  </a:cubicBezTo>
                  <a:lnTo>
                    <a:pt x="0" y="23602"/>
                  </a:lnTo>
                  <a:cubicBezTo>
                    <a:pt x="0" y="17342"/>
                    <a:pt x="2487" y="11339"/>
                    <a:pt x="6913" y="6913"/>
                  </a:cubicBezTo>
                  <a:cubicBezTo>
                    <a:pt x="11339" y="2487"/>
                    <a:pt x="17342" y="0"/>
                    <a:pt x="23602" y="0"/>
                  </a:cubicBezTo>
                  <a:close/>
                </a:path>
              </a:pathLst>
            </a:custGeom>
            <a:solidFill>
              <a:srgbClr val="DCE9EC">
                <a:alpha val="73725"/>
              </a:srgbClr>
            </a:solidFill>
          </p:spPr>
          <p:txBody>
            <a:bodyPr/>
            <a:lstStyle/>
            <a:p>
              <a:endParaRPr lang="en-US"/>
            </a:p>
          </p:txBody>
        </p:sp>
        <p:sp>
          <p:nvSpPr>
            <p:cNvPr id="26" name="TextBox 26"/>
            <p:cNvSpPr txBox="1"/>
            <p:nvPr/>
          </p:nvSpPr>
          <p:spPr>
            <a:xfrm>
              <a:off x="0" y="-47625"/>
              <a:ext cx="4405988" cy="175583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275763" y="3732841"/>
            <a:ext cx="15833075" cy="1286816"/>
          </a:xfrm>
          <a:prstGeom prst="rect">
            <a:avLst/>
          </a:prstGeom>
        </p:spPr>
        <p:txBody>
          <a:bodyPr lIns="0" tIns="0" rIns="0" bIns="0" rtlCol="0" anchor="t">
            <a:spAutoFit/>
          </a:bodyPr>
          <a:lstStyle/>
          <a:p>
            <a:pPr algn="just">
              <a:lnSpc>
                <a:spcPts val="5197"/>
              </a:lnSpc>
              <a:spcBef>
                <a:spcPct val="0"/>
              </a:spcBef>
            </a:pPr>
            <a:r>
              <a:rPr lang="en-US" sz="3712">
                <a:solidFill>
                  <a:srgbClr val="000000"/>
                </a:solidFill>
                <a:latin typeface="Roboto Condensed"/>
                <a:ea typeface="Roboto Condensed"/>
                <a:cs typeface="Roboto Condensed"/>
                <a:sym typeface="Roboto Condensed"/>
              </a:rPr>
              <a:t>+ Sự ám ảnh giày vò khiến “tôi” phải chuyển đến một nơi khác và sau đó </a:t>
            </a:r>
            <a:r>
              <a:rPr lang="en-US" sz="3712" i="1">
                <a:solidFill>
                  <a:srgbClr val="000000"/>
                </a:solidFill>
                <a:latin typeface="Roboto Condensed Italics"/>
                <a:ea typeface="Roboto Condensed Italics"/>
                <a:cs typeface="Roboto Condensed Italics"/>
                <a:sym typeface="Roboto Condensed Italics"/>
              </a:rPr>
              <a:t>tránh xa quê nhà mình gần như bốn mươi năm </a:t>
            </a:r>
            <a:r>
              <a:rPr lang="en-US" sz="3712">
                <a:solidFill>
                  <a:srgbClr val="000000"/>
                </a:solidFill>
                <a:latin typeface="Roboto Condensed"/>
                <a:ea typeface="Roboto Condensed"/>
                <a:cs typeface="Roboto Condensed"/>
                <a:sym typeface="Roboto Condensed"/>
              </a:rPr>
              <a:t>không dám trở lại bãi biển quê nhà...</a:t>
            </a:r>
          </a:p>
        </p:txBody>
      </p:sp>
      <p:sp>
        <p:nvSpPr>
          <p:cNvPr id="28" name="TextBox 28"/>
          <p:cNvSpPr txBox="1"/>
          <p:nvPr/>
        </p:nvSpPr>
        <p:spPr>
          <a:xfrm>
            <a:off x="6848396" y="2275762"/>
            <a:ext cx="5845628" cy="863600"/>
          </a:xfrm>
          <a:prstGeom prst="rect">
            <a:avLst/>
          </a:prstGeom>
        </p:spPr>
        <p:txBody>
          <a:bodyPr wrap="square" lIns="0" tIns="0" rIns="0" bIns="0" rtlCol="0" anchor="t">
            <a:spAutoFit/>
          </a:bodyPr>
          <a:lstStyle/>
          <a:p>
            <a:pPr algn="ctr">
              <a:lnSpc>
                <a:spcPts val="7000"/>
              </a:lnSpc>
            </a:pPr>
            <a:r>
              <a:rPr lang="en-US" sz="5000" b="1">
                <a:solidFill>
                  <a:srgbClr val="325D79"/>
                </a:solidFill>
                <a:latin typeface="Fraunces Bold"/>
                <a:ea typeface="Fraunces Bold"/>
                <a:cs typeface="Fraunces Bold"/>
                <a:sym typeface="Fraunces Bold"/>
              </a:rPr>
              <a:t>* Nhân vật “tôi”</a:t>
            </a:r>
          </a:p>
        </p:txBody>
      </p:sp>
      <p:sp>
        <p:nvSpPr>
          <p:cNvPr id="29" name="TextBox 29"/>
          <p:cNvSpPr txBox="1"/>
          <p:nvPr/>
        </p:nvSpPr>
        <p:spPr>
          <a:xfrm>
            <a:off x="1758369" y="5314932"/>
            <a:ext cx="15221690" cy="3889299"/>
          </a:xfrm>
          <a:prstGeom prst="rect">
            <a:avLst/>
          </a:prstGeom>
        </p:spPr>
        <p:txBody>
          <a:bodyPr lIns="0" tIns="0" rIns="0" bIns="0" rtlCol="0" anchor="t">
            <a:spAutoFit/>
          </a:bodyPr>
          <a:lstStyle/>
          <a:p>
            <a:pPr algn="ctr">
              <a:lnSpc>
                <a:spcPts val="7704"/>
              </a:lnSpc>
            </a:pPr>
            <a:r>
              <a:rPr lang="en-US" sz="5502">
                <a:solidFill>
                  <a:srgbClr val="000000"/>
                </a:solidFill>
                <a:latin typeface="#9Slide05 VL Fadilla"/>
                <a:ea typeface="#9Slide05 VL Fadilla"/>
                <a:cs typeface="#9Slide05 VL Fadilla"/>
                <a:sym typeface="#9Slide05 VL Fadilla"/>
              </a:rPr>
              <a:t>“...tôi không bao giờ đến hồ bơi nữa. Tôi cũng không đến những nơi có ao hồ hay sông suối. Tôi tránh xa mọi tàu thuyền và không đi máy bay để ra nước ngoài, luôn thấy bàn tay lạnh lẽo của K, hình ảnh đen tối khi ấy không bao giờ rời khỏi tâm trí tôi…”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fade">
                                      <p:cBhvr>
                                        <p:cTn id="14" dur="1000"/>
                                        <p:tgtEl>
                                          <p:spTgt spid="29">
                                            <p:txEl>
                                              <p:pRg st="0" end="0"/>
                                            </p:txEl>
                                          </p:spTgt>
                                        </p:tgtEl>
                                      </p:cBhvr>
                                    </p:animEffect>
                                    <p:anim calcmode="lin" valueType="num">
                                      <p:cBhvr>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flipH="1">
            <a:off x="-727124" y="-3512504"/>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flipH="1">
            <a:off x="13807750" y="-1386100"/>
            <a:ext cx="6108050" cy="4929800"/>
          </a:xfrm>
          <a:custGeom>
            <a:avLst/>
            <a:gdLst/>
            <a:ahLst/>
            <a:cxnLst/>
            <a:rect l="l" t="t" r="r" b="b"/>
            <a:pathLst>
              <a:path w="6108050" h="4929800">
                <a:moveTo>
                  <a:pt x="6108050" y="0"/>
                </a:moveTo>
                <a:lnTo>
                  <a:pt x="0" y="0"/>
                </a:lnTo>
                <a:lnTo>
                  <a:pt x="0" y="4929800"/>
                </a:lnTo>
                <a:lnTo>
                  <a:pt x="6108050" y="4929800"/>
                </a:lnTo>
                <a:lnTo>
                  <a:pt x="6108050" y="0"/>
                </a:lnTo>
                <a:close/>
              </a:path>
            </a:pathLst>
          </a:custGeom>
          <a:blipFill>
            <a:blip r:embed="rId4"/>
            <a:stretch>
              <a:fillRect/>
            </a:stretch>
          </a:blipFill>
        </p:spPr>
        <p:txBody>
          <a:bodyPr/>
          <a:lstStyle/>
          <a:p>
            <a:endParaRPr lang="en-US"/>
          </a:p>
        </p:txBody>
      </p:sp>
      <p:sp>
        <p:nvSpPr>
          <p:cNvPr id="4" name="Freeform 4"/>
          <p:cNvSpPr/>
          <p:nvPr/>
        </p:nvSpPr>
        <p:spPr>
          <a:xfrm flipH="1">
            <a:off x="15822172" y="27822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5"/>
            <a:stretch>
              <a:fillRect l="-20329" t="-4209" r="-12838" b="-5629"/>
            </a:stretch>
          </a:blipFill>
        </p:spPr>
        <p:txBody>
          <a:bodyPr/>
          <a:lstStyle/>
          <a:p>
            <a:endParaRPr lang="en-US"/>
          </a:p>
        </p:txBody>
      </p:sp>
      <p:sp>
        <p:nvSpPr>
          <p:cNvPr id="5" name="Freeform 5"/>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6">
              <a:alphaModFix amt="31000"/>
            </a:blip>
            <a:stretch>
              <a:fillRect t="-51899" r="-1"/>
            </a:stretch>
          </a:blipFill>
        </p:spPr>
        <p:txBody>
          <a:bodyPr/>
          <a:lstStyle/>
          <a:p>
            <a:endParaRPr lang="en-US"/>
          </a:p>
        </p:txBody>
      </p:sp>
      <p:sp>
        <p:nvSpPr>
          <p:cNvPr id="6" name="Freeform 6"/>
          <p:cNvSpPr/>
          <p:nvPr/>
        </p:nvSpPr>
        <p:spPr>
          <a:xfrm flipH="1">
            <a:off x="-2588604" y="6907250"/>
            <a:ext cx="6119450" cy="4939100"/>
          </a:xfrm>
          <a:custGeom>
            <a:avLst/>
            <a:gdLst/>
            <a:ahLst/>
            <a:cxnLst/>
            <a:rect l="l" t="t" r="r" b="b"/>
            <a:pathLst>
              <a:path w="6119450" h="4939100">
                <a:moveTo>
                  <a:pt x="6119450" y="0"/>
                </a:moveTo>
                <a:lnTo>
                  <a:pt x="0" y="0"/>
                </a:lnTo>
                <a:lnTo>
                  <a:pt x="0" y="4939100"/>
                </a:lnTo>
                <a:lnTo>
                  <a:pt x="6119450" y="4939100"/>
                </a:lnTo>
                <a:lnTo>
                  <a:pt x="6119450" y="0"/>
                </a:lnTo>
                <a:close/>
              </a:path>
            </a:pathLst>
          </a:custGeom>
          <a:blipFill>
            <a:blip r:embed="rId7">
              <a:alphaModFix amt="83000"/>
            </a:blip>
            <a:stretch>
              <a:fillRect l="-1" r="-1"/>
            </a:stretch>
          </a:blipFill>
        </p:spPr>
        <p:txBody>
          <a:bodyPr/>
          <a:lstStyle/>
          <a:p>
            <a:endParaRPr lang="en-US"/>
          </a:p>
        </p:txBody>
      </p:sp>
      <p:sp>
        <p:nvSpPr>
          <p:cNvPr id="7" name="Freeform 7"/>
          <p:cNvSpPr/>
          <p:nvPr/>
        </p:nvSpPr>
        <p:spPr>
          <a:xfrm flipH="1">
            <a:off x="1887148" y="80026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8">
              <a:alphaModFix amt="79000"/>
            </a:blip>
            <a:stretch>
              <a:fillRect l="-20329" t="-4209" r="-12838" b="-5629"/>
            </a:stretch>
          </a:blipFill>
        </p:spPr>
        <p:txBody>
          <a:bodyPr/>
          <a:lstStyle/>
          <a:p>
            <a:endParaRPr lang="en-US"/>
          </a:p>
        </p:txBody>
      </p:sp>
      <p:sp>
        <p:nvSpPr>
          <p:cNvPr id="8" name="Freeform 8"/>
          <p:cNvSpPr/>
          <p:nvPr/>
        </p:nvSpPr>
        <p:spPr>
          <a:xfrm rot="-487125">
            <a:off x="271724" y="20575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9">
              <a:alphaModFix amt="75000"/>
            </a:blip>
            <a:stretch>
              <a:fillRect b="-1"/>
            </a:stretch>
          </a:blipFill>
        </p:spPr>
        <p:txBody>
          <a:bodyPr/>
          <a:lstStyle/>
          <a:p>
            <a:endParaRPr lang="en-US"/>
          </a:p>
        </p:txBody>
      </p:sp>
      <p:sp>
        <p:nvSpPr>
          <p:cNvPr id="9" name="Freeform 9"/>
          <p:cNvSpPr/>
          <p:nvPr/>
        </p:nvSpPr>
        <p:spPr>
          <a:xfrm rot="-2529436">
            <a:off x="16231224" y="7742188"/>
            <a:ext cx="1755228" cy="1755196"/>
          </a:xfrm>
          <a:custGeom>
            <a:avLst/>
            <a:gdLst/>
            <a:ahLst/>
            <a:cxnLst/>
            <a:rect l="l" t="t" r="r" b="b"/>
            <a:pathLst>
              <a:path w="1755228" h="1755196">
                <a:moveTo>
                  <a:pt x="0" y="0"/>
                </a:moveTo>
                <a:lnTo>
                  <a:pt x="1755228" y="0"/>
                </a:lnTo>
                <a:lnTo>
                  <a:pt x="1755228" y="1755196"/>
                </a:lnTo>
                <a:lnTo>
                  <a:pt x="0" y="1755196"/>
                </a:lnTo>
                <a:lnTo>
                  <a:pt x="0" y="0"/>
                </a:lnTo>
                <a:close/>
              </a:path>
            </a:pathLst>
          </a:custGeom>
          <a:blipFill>
            <a:blip r:embed="rId10">
              <a:alphaModFix amt="75000"/>
            </a:blip>
            <a:stretch>
              <a:fillRect b="-1"/>
            </a:stretch>
          </a:blipFill>
        </p:spPr>
        <p:txBody>
          <a:bodyPr/>
          <a:lstStyle/>
          <a:p>
            <a:endParaRPr lang="en-US"/>
          </a:p>
        </p:txBody>
      </p:sp>
      <p:sp>
        <p:nvSpPr>
          <p:cNvPr id="10" name="Freeform 10"/>
          <p:cNvSpPr/>
          <p:nvPr/>
        </p:nvSpPr>
        <p:spPr>
          <a:xfrm rot="-487116">
            <a:off x="14246482" y="82181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1">
              <a:alphaModFix amt="60000"/>
            </a:blip>
            <a:stretch>
              <a:fillRect/>
            </a:stretch>
          </a:blipFill>
        </p:spPr>
        <p:txBody>
          <a:bodyPr/>
          <a:lstStyle/>
          <a:p>
            <a:endParaRPr lang="en-US"/>
          </a:p>
        </p:txBody>
      </p:sp>
      <p:sp>
        <p:nvSpPr>
          <p:cNvPr id="11" name="Freeform 11"/>
          <p:cNvSpPr/>
          <p:nvPr/>
        </p:nvSpPr>
        <p:spPr>
          <a:xfrm rot="-487116">
            <a:off x="3055182" y="14666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2" name="Freeform 12">
            <a:hlinkClick r:id="rId13"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5" name="Group 15"/>
          <p:cNvGrpSpPr/>
          <p:nvPr/>
        </p:nvGrpSpPr>
        <p:grpSpPr>
          <a:xfrm>
            <a:off x="245521" y="269302"/>
            <a:ext cx="8058628" cy="957107"/>
            <a:chOff x="0" y="0"/>
            <a:chExt cx="10744837" cy="1276143"/>
          </a:xfrm>
        </p:grpSpPr>
        <p:sp>
          <p:nvSpPr>
            <p:cNvPr id="16" name="Freeform 16"/>
            <p:cNvSpPr/>
            <p:nvPr/>
          </p:nvSpPr>
          <p:spPr>
            <a:xfrm>
              <a:off x="0" y="0"/>
              <a:ext cx="10744837" cy="1276143"/>
            </a:xfrm>
            <a:custGeom>
              <a:avLst/>
              <a:gdLst/>
              <a:ahLst/>
              <a:cxnLst/>
              <a:rect l="l" t="t" r="r" b="b"/>
              <a:pathLst>
                <a:path w="10744837" h="1276143">
                  <a:moveTo>
                    <a:pt x="0" y="0"/>
                  </a:moveTo>
                  <a:lnTo>
                    <a:pt x="10744837" y="0"/>
                  </a:lnTo>
                  <a:lnTo>
                    <a:pt x="10744837" y="1276143"/>
                  </a:lnTo>
                  <a:lnTo>
                    <a:pt x="0" y="1276143"/>
                  </a:lnTo>
                  <a:close/>
                </a:path>
              </a:pathLst>
            </a:custGeom>
            <a:solidFill>
              <a:srgbClr val="000000">
                <a:alpha val="0"/>
              </a:srgbClr>
            </a:solidFill>
          </p:spPr>
          <p:txBody>
            <a:bodyPr/>
            <a:lstStyle/>
            <a:p>
              <a:endParaRPr lang="en-US"/>
            </a:p>
          </p:txBody>
        </p:sp>
        <p:sp>
          <p:nvSpPr>
            <p:cNvPr id="17" name="TextBox 17"/>
            <p:cNvSpPr txBox="1"/>
            <p:nvPr/>
          </p:nvSpPr>
          <p:spPr>
            <a:xfrm>
              <a:off x="0" y="-85725"/>
              <a:ext cx="10744837" cy="1361868"/>
            </a:xfrm>
            <a:prstGeom prst="rect">
              <a:avLst/>
            </a:prstGeom>
          </p:spPr>
          <p:txBody>
            <a:bodyPr lIns="0" tIns="0" rIns="0" bIns="0" rtlCol="0" anchor="t"/>
            <a:lstStyle/>
            <a:p>
              <a:pPr algn="ctr">
                <a:lnSpc>
                  <a:spcPts val="6303"/>
                </a:lnSpc>
              </a:pPr>
              <a:r>
                <a:rPr lang="en-US" sz="4503" b="1">
                  <a:solidFill>
                    <a:srgbClr val="0B67A5"/>
                  </a:solidFill>
                  <a:latin typeface="Fraunces Bold"/>
                  <a:ea typeface="Fraunces Bold"/>
                  <a:cs typeface="Fraunces Bold"/>
                  <a:sym typeface="Fraunces Bold"/>
                </a:rPr>
                <a:t>3. KHÁM PHÁ VĂN BẢN</a:t>
              </a:r>
            </a:p>
          </p:txBody>
        </p:sp>
      </p:grpSp>
      <p:grpSp>
        <p:nvGrpSpPr>
          <p:cNvPr id="18" name="Group 18"/>
          <p:cNvGrpSpPr/>
          <p:nvPr/>
        </p:nvGrpSpPr>
        <p:grpSpPr>
          <a:xfrm>
            <a:off x="880298" y="981494"/>
            <a:ext cx="5830237" cy="911819"/>
            <a:chOff x="0" y="0"/>
            <a:chExt cx="7773649" cy="1215758"/>
          </a:xfrm>
        </p:grpSpPr>
        <p:sp>
          <p:nvSpPr>
            <p:cNvPr id="19" name="Freeform 19"/>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0" name="TextBox 20"/>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1" name="Group 21"/>
          <p:cNvGrpSpPr/>
          <p:nvPr/>
        </p:nvGrpSpPr>
        <p:grpSpPr>
          <a:xfrm>
            <a:off x="1165751" y="1479811"/>
            <a:ext cx="3720293" cy="1455325"/>
            <a:chOff x="0" y="0"/>
            <a:chExt cx="4960391" cy="1940433"/>
          </a:xfrm>
        </p:grpSpPr>
        <p:sp>
          <p:nvSpPr>
            <p:cNvPr id="22" name="Freeform 22"/>
            <p:cNvSpPr/>
            <p:nvPr/>
          </p:nvSpPr>
          <p:spPr>
            <a:xfrm>
              <a:off x="0" y="0"/>
              <a:ext cx="4960391" cy="1940433"/>
            </a:xfrm>
            <a:custGeom>
              <a:avLst/>
              <a:gdLst/>
              <a:ahLst/>
              <a:cxnLst/>
              <a:rect l="l" t="t" r="r" b="b"/>
              <a:pathLst>
                <a:path w="4960391" h="1940433">
                  <a:moveTo>
                    <a:pt x="0" y="0"/>
                  </a:moveTo>
                  <a:lnTo>
                    <a:pt x="4960391" y="0"/>
                  </a:lnTo>
                  <a:lnTo>
                    <a:pt x="4960391" y="1940433"/>
                  </a:lnTo>
                  <a:lnTo>
                    <a:pt x="0" y="1940433"/>
                  </a:lnTo>
                  <a:close/>
                </a:path>
              </a:pathLst>
            </a:custGeom>
            <a:solidFill>
              <a:srgbClr val="000000">
                <a:alpha val="0"/>
              </a:srgbClr>
            </a:solidFill>
          </p:spPr>
          <p:txBody>
            <a:bodyPr/>
            <a:lstStyle/>
            <a:p>
              <a:endParaRPr lang="en-US"/>
            </a:p>
          </p:txBody>
        </p:sp>
        <p:sp>
          <p:nvSpPr>
            <p:cNvPr id="23" name="TextBox 23"/>
            <p:cNvSpPr txBox="1"/>
            <p:nvPr/>
          </p:nvSpPr>
          <p:spPr>
            <a:xfrm>
              <a:off x="0" y="-95250"/>
              <a:ext cx="4960391"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b. Nhân vật</a:t>
              </a:r>
            </a:p>
          </p:txBody>
        </p:sp>
      </p:grpSp>
      <p:grpSp>
        <p:nvGrpSpPr>
          <p:cNvPr id="24" name="Group 24"/>
          <p:cNvGrpSpPr/>
          <p:nvPr/>
        </p:nvGrpSpPr>
        <p:grpSpPr>
          <a:xfrm>
            <a:off x="880298" y="2772445"/>
            <a:ext cx="16772855" cy="6858731"/>
            <a:chOff x="0" y="0"/>
            <a:chExt cx="4417542" cy="1806415"/>
          </a:xfrm>
        </p:grpSpPr>
        <p:sp>
          <p:nvSpPr>
            <p:cNvPr id="25" name="Freeform 25"/>
            <p:cNvSpPr/>
            <p:nvPr/>
          </p:nvSpPr>
          <p:spPr>
            <a:xfrm>
              <a:off x="0" y="0"/>
              <a:ext cx="4417542" cy="1806415"/>
            </a:xfrm>
            <a:custGeom>
              <a:avLst/>
              <a:gdLst/>
              <a:ahLst/>
              <a:cxnLst/>
              <a:rect l="l" t="t" r="r" b="b"/>
              <a:pathLst>
                <a:path w="4417542" h="1806415">
                  <a:moveTo>
                    <a:pt x="23540" y="0"/>
                  </a:moveTo>
                  <a:lnTo>
                    <a:pt x="4394002" y="0"/>
                  </a:lnTo>
                  <a:cubicBezTo>
                    <a:pt x="4400245" y="0"/>
                    <a:pt x="4406233" y="2480"/>
                    <a:pt x="4410647" y="6895"/>
                  </a:cubicBezTo>
                  <a:cubicBezTo>
                    <a:pt x="4415062" y="11309"/>
                    <a:pt x="4417542" y="17297"/>
                    <a:pt x="4417542" y="23540"/>
                  </a:cubicBezTo>
                  <a:lnTo>
                    <a:pt x="4417542" y="1782875"/>
                  </a:lnTo>
                  <a:cubicBezTo>
                    <a:pt x="4417542" y="1789118"/>
                    <a:pt x="4415062" y="1795105"/>
                    <a:pt x="4410647" y="1799520"/>
                  </a:cubicBezTo>
                  <a:cubicBezTo>
                    <a:pt x="4406233" y="1803935"/>
                    <a:pt x="4400245" y="1806415"/>
                    <a:pt x="4394002" y="1806415"/>
                  </a:cubicBezTo>
                  <a:lnTo>
                    <a:pt x="23540" y="1806415"/>
                  </a:lnTo>
                  <a:cubicBezTo>
                    <a:pt x="17297" y="1806415"/>
                    <a:pt x="11309" y="1803935"/>
                    <a:pt x="6895" y="1799520"/>
                  </a:cubicBezTo>
                  <a:cubicBezTo>
                    <a:pt x="2480" y="1795105"/>
                    <a:pt x="0" y="1789118"/>
                    <a:pt x="0" y="1782875"/>
                  </a:cubicBezTo>
                  <a:lnTo>
                    <a:pt x="0" y="23540"/>
                  </a:lnTo>
                  <a:cubicBezTo>
                    <a:pt x="0" y="17297"/>
                    <a:pt x="2480" y="11309"/>
                    <a:pt x="6895" y="6895"/>
                  </a:cubicBezTo>
                  <a:cubicBezTo>
                    <a:pt x="11309" y="2480"/>
                    <a:pt x="17297" y="0"/>
                    <a:pt x="23540" y="0"/>
                  </a:cubicBezTo>
                  <a:close/>
                </a:path>
              </a:pathLst>
            </a:custGeom>
            <a:solidFill>
              <a:srgbClr val="DCE9EC">
                <a:alpha val="73725"/>
              </a:srgbClr>
            </a:solidFill>
          </p:spPr>
          <p:txBody>
            <a:bodyPr/>
            <a:lstStyle/>
            <a:p>
              <a:endParaRPr lang="en-US"/>
            </a:p>
          </p:txBody>
        </p:sp>
        <p:sp>
          <p:nvSpPr>
            <p:cNvPr id="26" name="TextBox 26"/>
            <p:cNvSpPr txBox="1"/>
            <p:nvPr/>
          </p:nvSpPr>
          <p:spPr>
            <a:xfrm>
              <a:off x="0" y="-47625"/>
              <a:ext cx="4417542" cy="185404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350188" y="2789682"/>
            <a:ext cx="15833075" cy="7201865"/>
          </a:xfrm>
          <a:prstGeom prst="rect">
            <a:avLst/>
          </a:prstGeom>
        </p:spPr>
        <p:txBody>
          <a:bodyPr lIns="0" tIns="0" rIns="0" bIns="0" rtlCol="0" anchor="t">
            <a:spAutoFit/>
          </a:bodyPr>
          <a:lstStyle/>
          <a:p>
            <a:pPr algn="just">
              <a:lnSpc>
                <a:spcPts val="5196"/>
              </a:lnSpc>
            </a:pPr>
            <a:r>
              <a:rPr lang="en-US" sz="3712" b="1">
                <a:solidFill>
                  <a:srgbClr val="000000"/>
                </a:solidFill>
                <a:latin typeface="Roboto Condensed Bold"/>
                <a:ea typeface="Roboto Condensed Bold"/>
                <a:cs typeface="Roboto Condensed Bold"/>
                <a:sym typeface="Roboto Condensed Bold"/>
              </a:rPr>
              <a:t>Hành trình nhận thức:</a:t>
            </a:r>
          </a:p>
          <a:p>
            <a:pPr marL="801425" lvl="1" indent="-400713" algn="just">
              <a:lnSpc>
                <a:spcPts val="5196"/>
              </a:lnSpc>
              <a:buFont typeface="Arial"/>
              <a:buChar char="•"/>
            </a:pPr>
            <a:r>
              <a:rPr lang="en-US" sz="3712">
                <a:solidFill>
                  <a:srgbClr val="000000"/>
                </a:solidFill>
                <a:latin typeface="Roboto Condensed"/>
                <a:ea typeface="Roboto Condensed"/>
                <a:cs typeface="Roboto Condensed"/>
                <a:sym typeface="Roboto Condensed"/>
              </a:rPr>
              <a:t>Qua thời gian, anh hiểu rằng nỗi sợ không biến mất nếu không đối diện với nó.</a:t>
            </a:r>
          </a:p>
          <a:p>
            <a:pPr marL="801425" lvl="1" indent="-400713" algn="just">
              <a:lnSpc>
                <a:spcPts val="5196"/>
              </a:lnSpc>
              <a:buFont typeface="Arial"/>
              <a:buChar char="•"/>
            </a:pPr>
            <a:r>
              <a:rPr lang="en-US" sz="3712">
                <a:solidFill>
                  <a:srgbClr val="000000"/>
                </a:solidFill>
                <a:latin typeface="Roboto Condensed"/>
                <a:ea typeface="Roboto Condensed"/>
                <a:cs typeface="Roboto Condensed"/>
                <a:sym typeface="Roboto Condensed"/>
              </a:rPr>
              <a:t>Biển – biểu tượng của sự đáng sợ – đồng thời cũng là biểu tượng của sự giải thoát khi anh dũng cảm đối diện.</a:t>
            </a:r>
          </a:p>
          <a:p>
            <a:pPr marL="801425" lvl="1" indent="-400713" algn="just">
              <a:lnSpc>
                <a:spcPts val="5196"/>
              </a:lnSpc>
              <a:buFont typeface="Arial"/>
              <a:buChar char="•"/>
            </a:pPr>
            <a:r>
              <a:rPr lang="en-US" sz="3712">
                <a:solidFill>
                  <a:srgbClr val="000000"/>
                </a:solidFill>
                <a:latin typeface="Roboto Condensed"/>
                <a:ea typeface="Roboto Condensed"/>
                <a:cs typeface="Roboto Condensed"/>
                <a:sym typeface="Roboto Condensed"/>
              </a:rPr>
              <a:t>Hành động trở lại biển là bước ngoặt quan trọng của nhân vật người kể chuyện: Thông qua việc đối diện với biển, nhân vật đã giành lại tự do và sự bình yên trong tâm hồn.</a:t>
            </a:r>
          </a:p>
          <a:p>
            <a:pPr algn="just">
              <a:lnSpc>
                <a:spcPts val="5196"/>
              </a:lnSpc>
            </a:pPr>
            <a:r>
              <a:rPr lang="en-US" sz="3712">
                <a:solidFill>
                  <a:srgbClr val="000000"/>
                </a:solidFill>
                <a:latin typeface="Roboto Condensed"/>
                <a:ea typeface="Roboto Condensed"/>
                <a:cs typeface="Roboto Condensed"/>
                <a:sym typeface="Roboto Condensed"/>
              </a:rPr>
              <a:t>-&gt; Là người từng trải, sống nội tâm và có nhận thức sâu sắc.</a:t>
            </a:r>
          </a:p>
          <a:p>
            <a:pPr algn="just">
              <a:lnSpc>
                <a:spcPts val="5196"/>
              </a:lnSpc>
            </a:pPr>
            <a:r>
              <a:rPr lang="en-US" sz="3712">
                <a:solidFill>
                  <a:srgbClr val="000000"/>
                </a:solidFill>
                <a:latin typeface="Roboto Condensed"/>
                <a:ea typeface="Roboto Condensed"/>
                <a:cs typeface="Roboto Condensed"/>
                <a:sym typeface="Roboto Condensed"/>
              </a:rPr>
              <a:t>-&gt; Hành trình vượt qua nỗi sợ là bài học về sự dũng cảm, không để quá khứ ám ảnh hiện tại.</a:t>
            </a:r>
          </a:p>
          <a:p>
            <a:pPr algn="just">
              <a:lnSpc>
                <a:spcPts val="5196"/>
              </a:lnSpc>
            </a:pPr>
            <a:endParaRPr lang="en-US" sz="3712">
              <a:solidFill>
                <a:srgbClr val="000000"/>
              </a:solidFill>
              <a:latin typeface="Roboto Condensed"/>
              <a:ea typeface="Roboto Condensed"/>
              <a:cs typeface="Roboto Condensed"/>
              <a:sym typeface="Roboto Condensed"/>
            </a:endParaRPr>
          </a:p>
        </p:txBody>
      </p:sp>
      <p:sp>
        <p:nvSpPr>
          <p:cNvPr id="28" name="TextBox 28"/>
          <p:cNvSpPr txBox="1"/>
          <p:nvPr/>
        </p:nvSpPr>
        <p:spPr>
          <a:xfrm>
            <a:off x="7198172" y="1918370"/>
            <a:ext cx="4638080" cy="788035"/>
          </a:xfrm>
          <a:prstGeom prst="rect">
            <a:avLst/>
          </a:prstGeom>
        </p:spPr>
        <p:txBody>
          <a:bodyPr lIns="0" tIns="0" rIns="0" bIns="0" rtlCol="0" anchor="t">
            <a:spAutoFit/>
          </a:bodyPr>
          <a:lstStyle/>
          <a:p>
            <a:pPr algn="ctr">
              <a:lnSpc>
                <a:spcPts val="6440"/>
              </a:lnSpc>
            </a:pPr>
            <a:r>
              <a:rPr lang="en-US" sz="4600" b="1">
                <a:solidFill>
                  <a:srgbClr val="325D79"/>
                </a:solidFill>
                <a:latin typeface="Fraunces Bold"/>
                <a:ea typeface="Fraunces Bold"/>
                <a:cs typeface="Fraunces Bold"/>
                <a:sym typeface="Fraunces Bold"/>
              </a:rPr>
              <a:t>* Nhân vật “tôi”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Effect transition="in" filter="fade">
                                      <p:cBhvr>
                                        <p:cTn id="19" dur="1000"/>
                                        <p:tgtEl>
                                          <p:spTgt spid="27">
                                            <p:txEl>
                                              <p:pRg st="2" end="2"/>
                                            </p:txEl>
                                          </p:spTgt>
                                        </p:tgtEl>
                                      </p:cBhvr>
                                    </p:animEffect>
                                    <p:anim calcmode="lin" valueType="num">
                                      <p:cBhvr>
                                        <p:cTn id="20"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7">
                                            <p:txEl>
                                              <p:pRg st="3" end="3"/>
                                            </p:txEl>
                                          </p:spTgt>
                                        </p:tgtEl>
                                        <p:attrNameLst>
                                          <p:attrName>style.visibility</p:attrName>
                                        </p:attrNameLst>
                                      </p:cBhvr>
                                      <p:to>
                                        <p:strVal val="visible"/>
                                      </p:to>
                                    </p:set>
                                    <p:animEffect transition="in" filter="fade">
                                      <p:cBhvr>
                                        <p:cTn id="24" dur="1000"/>
                                        <p:tgtEl>
                                          <p:spTgt spid="27">
                                            <p:txEl>
                                              <p:pRg st="3" end="3"/>
                                            </p:txEl>
                                          </p:spTgt>
                                        </p:tgtEl>
                                      </p:cBhvr>
                                    </p:animEffect>
                                    <p:anim calcmode="lin" valueType="num">
                                      <p:cBhvr>
                                        <p:cTn id="25"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Effect transition="in" filter="fade">
                                      <p:cBhvr>
                                        <p:cTn id="31" dur="1000"/>
                                        <p:tgtEl>
                                          <p:spTgt spid="27">
                                            <p:txEl>
                                              <p:pRg st="4" end="4"/>
                                            </p:txEl>
                                          </p:spTgt>
                                        </p:tgtEl>
                                      </p:cBhvr>
                                    </p:animEffect>
                                    <p:anim calcmode="lin" valueType="num">
                                      <p:cBhvr>
                                        <p:cTn id="32"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7">
                                            <p:txEl>
                                              <p:pRg st="5" end="5"/>
                                            </p:txEl>
                                          </p:spTgt>
                                        </p:tgtEl>
                                        <p:attrNameLst>
                                          <p:attrName>style.visibility</p:attrName>
                                        </p:attrNameLst>
                                      </p:cBhvr>
                                      <p:to>
                                        <p:strVal val="visible"/>
                                      </p:to>
                                    </p:set>
                                    <p:animEffect transition="in" filter="fade">
                                      <p:cBhvr>
                                        <p:cTn id="38" dur="1000"/>
                                        <p:tgtEl>
                                          <p:spTgt spid="27">
                                            <p:txEl>
                                              <p:pRg st="5" end="5"/>
                                            </p:txEl>
                                          </p:spTgt>
                                        </p:tgtEl>
                                      </p:cBhvr>
                                    </p:animEffect>
                                    <p:anim calcmode="lin" valueType="num">
                                      <p:cBhvr>
                                        <p:cTn id="39"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144850" y="3543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4571900" y="-99804"/>
            <a:ext cx="13836800" cy="2943854"/>
          </a:xfrm>
          <a:custGeom>
            <a:avLst/>
            <a:gdLst/>
            <a:ahLst/>
            <a:cxnLst/>
            <a:rect l="l" t="t" r="r" b="b"/>
            <a:pathLst>
              <a:path w="13836800" h="2943854">
                <a:moveTo>
                  <a:pt x="0" y="0"/>
                </a:moveTo>
                <a:lnTo>
                  <a:pt x="13836800" y="0"/>
                </a:lnTo>
                <a:lnTo>
                  <a:pt x="13836800" y="2943854"/>
                </a:lnTo>
                <a:lnTo>
                  <a:pt x="0" y="2943854"/>
                </a:lnTo>
                <a:lnTo>
                  <a:pt x="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8953326">
            <a:off x="-975476" y="-524358"/>
            <a:ext cx="2581948" cy="2581938"/>
          </a:xfrm>
          <a:custGeom>
            <a:avLst/>
            <a:gdLst/>
            <a:ahLst/>
            <a:cxnLst/>
            <a:rect l="l" t="t" r="r" b="b"/>
            <a:pathLst>
              <a:path w="2581948" h="2581938">
                <a:moveTo>
                  <a:pt x="0" y="0"/>
                </a:moveTo>
                <a:lnTo>
                  <a:pt x="2581948" y="0"/>
                </a:lnTo>
                <a:lnTo>
                  <a:pt x="2581948" y="2581938"/>
                </a:lnTo>
                <a:lnTo>
                  <a:pt x="0" y="2581938"/>
                </a:lnTo>
                <a:lnTo>
                  <a:pt x="0" y="0"/>
                </a:lnTo>
                <a:close/>
              </a:path>
            </a:pathLst>
          </a:custGeom>
          <a:blipFill>
            <a:blip r:embed="rId4">
              <a:alphaModFix amt="75000"/>
            </a:blip>
            <a:stretch>
              <a:fillRect/>
            </a:stretch>
          </a:blipFill>
        </p:spPr>
        <p:txBody>
          <a:bodyPr/>
          <a:lstStyle/>
          <a:p>
            <a:endParaRPr lang="en-US"/>
          </a:p>
        </p:txBody>
      </p:sp>
      <p:sp>
        <p:nvSpPr>
          <p:cNvPr id="5" name="Freeform 5"/>
          <p:cNvSpPr/>
          <p:nvPr/>
        </p:nvSpPr>
        <p:spPr>
          <a:xfrm rot="-487124">
            <a:off x="7653578" y="8861894"/>
            <a:ext cx="2602408" cy="2602408"/>
          </a:xfrm>
          <a:custGeom>
            <a:avLst/>
            <a:gdLst/>
            <a:ahLst/>
            <a:cxnLst/>
            <a:rect l="l" t="t" r="r" b="b"/>
            <a:pathLst>
              <a:path w="2602408" h="2602408">
                <a:moveTo>
                  <a:pt x="0" y="0"/>
                </a:moveTo>
                <a:lnTo>
                  <a:pt x="2602408" y="0"/>
                </a:lnTo>
                <a:lnTo>
                  <a:pt x="2602408" y="2602408"/>
                </a:lnTo>
                <a:lnTo>
                  <a:pt x="0" y="2602408"/>
                </a:lnTo>
                <a:lnTo>
                  <a:pt x="0" y="0"/>
                </a:lnTo>
                <a:close/>
              </a:path>
            </a:pathLst>
          </a:custGeom>
          <a:blipFill>
            <a:blip r:embed="rId5">
              <a:alphaModFix amt="69000"/>
            </a:blip>
            <a:stretch>
              <a:fillRect/>
            </a:stretch>
          </a:blipFill>
        </p:spPr>
        <p:txBody>
          <a:bodyPr/>
          <a:lstStyle/>
          <a:p>
            <a:endParaRPr lang="en-US"/>
          </a:p>
        </p:txBody>
      </p:sp>
      <p:sp>
        <p:nvSpPr>
          <p:cNvPr id="6" name="Freeform 6"/>
          <p:cNvSpPr/>
          <p:nvPr/>
        </p:nvSpPr>
        <p:spPr>
          <a:xfrm rot="-487112">
            <a:off x="7380160" y="858998"/>
            <a:ext cx="1267584" cy="1267594"/>
          </a:xfrm>
          <a:custGeom>
            <a:avLst/>
            <a:gdLst/>
            <a:ahLst/>
            <a:cxnLst/>
            <a:rect l="l" t="t" r="r" b="b"/>
            <a:pathLst>
              <a:path w="1267584" h="1267594">
                <a:moveTo>
                  <a:pt x="0" y="0"/>
                </a:moveTo>
                <a:lnTo>
                  <a:pt x="1267584" y="0"/>
                </a:lnTo>
                <a:lnTo>
                  <a:pt x="1267584" y="1267594"/>
                </a:lnTo>
                <a:lnTo>
                  <a:pt x="0" y="1267594"/>
                </a:lnTo>
                <a:lnTo>
                  <a:pt x="0" y="0"/>
                </a:lnTo>
                <a:close/>
              </a:path>
            </a:pathLst>
          </a:custGeom>
          <a:blipFill>
            <a:blip r:embed="rId6">
              <a:alphaModFix amt="66000"/>
            </a:blip>
            <a:stretch>
              <a:fillRect/>
            </a:stretch>
          </a:blipFill>
        </p:spPr>
        <p:txBody>
          <a:bodyPr/>
          <a:lstStyle/>
          <a:p>
            <a:endParaRPr lang="en-US"/>
          </a:p>
        </p:txBody>
      </p:sp>
      <p:sp>
        <p:nvSpPr>
          <p:cNvPr id="7" name="Freeform 7"/>
          <p:cNvSpPr/>
          <p:nvPr/>
        </p:nvSpPr>
        <p:spPr>
          <a:xfrm rot="-487122">
            <a:off x="16880078" y="8590158"/>
            <a:ext cx="1943906" cy="1943906"/>
          </a:xfrm>
          <a:custGeom>
            <a:avLst/>
            <a:gdLst/>
            <a:ahLst/>
            <a:cxnLst/>
            <a:rect l="l" t="t" r="r" b="b"/>
            <a:pathLst>
              <a:path w="1943906" h="1943906">
                <a:moveTo>
                  <a:pt x="0" y="0"/>
                </a:moveTo>
                <a:lnTo>
                  <a:pt x="1943906" y="0"/>
                </a:lnTo>
                <a:lnTo>
                  <a:pt x="1943906" y="1943906"/>
                </a:lnTo>
                <a:lnTo>
                  <a:pt x="0" y="1943906"/>
                </a:lnTo>
                <a:lnTo>
                  <a:pt x="0" y="0"/>
                </a:lnTo>
                <a:close/>
              </a:path>
            </a:pathLst>
          </a:custGeom>
          <a:blipFill>
            <a:blip r:embed="rId5">
              <a:alphaModFix amt="69000"/>
            </a:blip>
            <a:stretch>
              <a:fillRect/>
            </a:stretch>
          </a:blipFill>
        </p:spPr>
        <p:txBody>
          <a:bodyPr/>
          <a:lstStyle/>
          <a:p>
            <a:endParaRPr lang="en-US"/>
          </a:p>
        </p:txBody>
      </p:sp>
      <p:sp>
        <p:nvSpPr>
          <p:cNvPr id="8" name="Freeform 8"/>
          <p:cNvSpPr/>
          <p:nvPr/>
        </p:nvSpPr>
        <p:spPr>
          <a:xfrm rot="117636">
            <a:off x="-383784" y="1455149"/>
            <a:ext cx="4938070" cy="4938100"/>
          </a:xfrm>
          <a:custGeom>
            <a:avLst/>
            <a:gdLst/>
            <a:ahLst/>
            <a:cxnLst/>
            <a:rect l="l" t="t" r="r" b="b"/>
            <a:pathLst>
              <a:path w="4938070" h="4938100">
                <a:moveTo>
                  <a:pt x="0" y="0"/>
                </a:moveTo>
                <a:lnTo>
                  <a:pt x="4938070" y="0"/>
                </a:lnTo>
                <a:lnTo>
                  <a:pt x="4938070" y="4938100"/>
                </a:lnTo>
                <a:lnTo>
                  <a:pt x="0" y="4938100"/>
                </a:lnTo>
                <a:lnTo>
                  <a:pt x="0" y="0"/>
                </a:lnTo>
                <a:close/>
              </a:path>
            </a:pathLst>
          </a:custGeom>
          <a:blipFill>
            <a:blip r:embed="rId7">
              <a:alphaModFix amt="87000"/>
            </a:blip>
            <a:stretch>
              <a:fillRect/>
            </a:stretch>
          </a:blipFill>
        </p:spPr>
        <p:txBody>
          <a:bodyPr/>
          <a:lstStyle/>
          <a:p>
            <a:endParaRPr lang="en-US"/>
          </a:p>
        </p:txBody>
      </p:sp>
      <p:sp>
        <p:nvSpPr>
          <p:cNvPr id="9" name="Freeform 9"/>
          <p:cNvSpPr/>
          <p:nvPr/>
        </p:nvSpPr>
        <p:spPr>
          <a:xfrm>
            <a:off x="-289561" y="2718643"/>
            <a:ext cx="6116996" cy="10111724"/>
          </a:xfrm>
          <a:custGeom>
            <a:avLst/>
            <a:gdLst/>
            <a:ahLst/>
            <a:cxnLst/>
            <a:rect l="l" t="t" r="r" b="b"/>
            <a:pathLst>
              <a:path w="6116996" h="10111724">
                <a:moveTo>
                  <a:pt x="0" y="0"/>
                </a:moveTo>
                <a:lnTo>
                  <a:pt x="6116996" y="0"/>
                </a:lnTo>
                <a:lnTo>
                  <a:pt x="6116996" y="10111724"/>
                </a:lnTo>
                <a:lnTo>
                  <a:pt x="0" y="10111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487119">
            <a:off x="17064435" y="705193"/>
            <a:ext cx="739110" cy="739112"/>
          </a:xfrm>
          <a:custGeom>
            <a:avLst/>
            <a:gdLst/>
            <a:ahLst/>
            <a:cxnLst/>
            <a:rect l="l" t="t" r="r" b="b"/>
            <a:pathLst>
              <a:path w="739110" h="739112">
                <a:moveTo>
                  <a:pt x="0" y="0"/>
                </a:moveTo>
                <a:lnTo>
                  <a:pt x="739110" y="0"/>
                </a:lnTo>
                <a:lnTo>
                  <a:pt x="739110" y="739112"/>
                </a:lnTo>
                <a:lnTo>
                  <a:pt x="0" y="739112"/>
                </a:lnTo>
                <a:lnTo>
                  <a:pt x="0" y="0"/>
                </a:lnTo>
                <a:close/>
              </a:path>
            </a:pathLst>
          </a:custGeom>
          <a:blipFill>
            <a:blip r:embed="rId6">
              <a:alphaModFix amt="84000"/>
            </a:blip>
            <a:stretch>
              <a:fillRect/>
            </a:stretch>
          </a:blipFill>
        </p:spPr>
        <p:txBody>
          <a:bodyPr/>
          <a:lstStyle/>
          <a:p>
            <a:endParaRPr lang="en-US"/>
          </a:p>
        </p:txBody>
      </p:sp>
      <p:sp>
        <p:nvSpPr>
          <p:cNvPr id="11" name="Freeform 11"/>
          <p:cNvSpPr/>
          <p:nvPr/>
        </p:nvSpPr>
        <p:spPr>
          <a:xfrm rot="-487116">
            <a:off x="9977144" y="2495440"/>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6">
              <a:alphaModFix amt="66000"/>
            </a:blip>
            <a:stretch>
              <a:fillRect/>
            </a:stretch>
          </a:blipFill>
        </p:spPr>
        <p:txBody>
          <a:bodyPr/>
          <a:lstStyle/>
          <a:p>
            <a:endParaRPr lang="en-US"/>
          </a:p>
        </p:txBody>
      </p:sp>
      <p:sp>
        <p:nvSpPr>
          <p:cNvPr id="12" name="Freeform 12"/>
          <p:cNvSpPr/>
          <p:nvPr/>
        </p:nvSpPr>
        <p:spPr>
          <a:xfrm rot="-487116">
            <a:off x="12630610" y="12695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5">
              <a:alphaModFix amt="60000"/>
            </a:blip>
            <a:stretch>
              <a:fillRect/>
            </a:stretch>
          </a:blipFill>
        </p:spPr>
        <p:txBody>
          <a:bodyPr/>
          <a:lstStyle/>
          <a:p>
            <a:endParaRPr lang="en-US"/>
          </a:p>
        </p:txBody>
      </p:sp>
      <p:sp>
        <p:nvSpPr>
          <p:cNvPr id="13" name="Freeform 13"/>
          <p:cNvSpPr/>
          <p:nvPr/>
        </p:nvSpPr>
        <p:spPr>
          <a:xfrm rot="-487125">
            <a:off x="12968955" y="8577781"/>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4">
              <a:alphaModFix amt="75000"/>
            </a:blip>
            <a:stretch>
              <a:fillRect b="-1"/>
            </a:stretch>
          </a:blipFill>
        </p:spPr>
        <p:txBody>
          <a:bodyPr/>
          <a:lstStyle/>
          <a:p>
            <a:endParaRPr lang="en-US"/>
          </a:p>
        </p:txBody>
      </p:sp>
      <p:grpSp>
        <p:nvGrpSpPr>
          <p:cNvPr id="14" name="Group 14"/>
          <p:cNvGrpSpPr/>
          <p:nvPr/>
        </p:nvGrpSpPr>
        <p:grpSpPr>
          <a:xfrm>
            <a:off x="2768937" y="258076"/>
            <a:ext cx="10646718" cy="1234715"/>
            <a:chOff x="0" y="0"/>
            <a:chExt cx="10744837" cy="1246094"/>
          </a:xfrm>
        </p:grpSpPr>
        <p:sp>
          <p:nvSpPr>
            <p:cNvPr id="15" name="Freeform 15"/>
            <p:cNvSpPr/>
            <p:nvPr/>
          </p:nvSpPr>
          <p:spPr>
            <a:xfrm>
              <a:off x="0" y="0"/>
              <a:ext cx="10744837" cy="1246094"/>
            </a:xfrm>
            <a:custGeom>
              <a:avLst/>
              <a:gdLst/>
              <a:ahLst/>
              <a:cxnLst/>
              <a:rect l="l" t="t" r="r" b="b"/>
              <a:pathLst>
                <a:path w="10744837" h="1246094">
                  <a:moveTo>
                    <a:pt x="0" y="0"/>
                  </a:moveTo>
                  <a:lnTo>
                    <a:pt x="10744837" y="0"/>
                  </a:lnTo>
                  <a:lnTo>
                    <a:pt x="10744837" y="1246094"/>
                  </a:lnTo>
                  <a:lnTo>
                    <a:pt x="0" y="1246094"/>
                  </a:lnTo>
                  <a:close/>
                </a:path>
              </a:pathLst>
            </a:custGeom>
            <a:solidFill>
              <a:srgbClr val="000000">
                <a:alpha val="0"/>
              </a:srgbClr>
            </a:solidFill>
          </p:spPr>
          <p:txBody>
            <a:bodyPr/>
            <a:lstStyle/>
            <a:p>
              <a:endParaRPr lang="en-US"/>
            </a:p>
          </p:txBody>
        </p:sp>
        <p:sp>
          <p:nvSpPr>
            <p:cNvPr id="16" name="TextBox 16"/>
            <p:cNvSpPr txBox="1"/>
            <p:nvPr/>
          </p:nvSpPr>
          <p:spPr>
            <a:xfrm>
              <a:off x="0" y="-104775"/>
              <a:ext cx="10744837" cy="1350869"/>
            </a:xfrm>
            <a:prstGeom prst="rect">
              <a:avLst/>
            </a:prstGeom>
          </p:spPr>
          <p:txBody>
            <a:bodyPr lIns="0" tIns="0" rIns="0" bIns="0" rtlCol="0" anchor="t"/>
            <a:lstStyle/>
            <a:p>
              <a:pPr algn="ctr">
                <a:lnSpc>
                  <a:spcPts val="7003"/>
                </a:lnSpc>
              </a:pPr>
              <a:r>
                <a:rPr lang="en-US" sz="5002" b="1">
                  <a:solidFill>
                    <a:srgbClr val="0B67A5"/>
                  </a:solidFill>
                  <a:latin typeface="Fraunces Bold"/>
                  <a:ea typeface="Fraunces Bold"/>
                  <a:cs typeface="Fraunces Bold"/>
                  <a:sym typeface="Fraunces Bold"/>
                </a:rPr>
                <a:t>3. KHÁM PHÁ VĂN BẢN</a:t>
              </a:r>
            </a:p>
          </p:txBody>
        </p:sp>
      </p:grpSp>
      <p:grpSp>
        <p:nvGrpSpPr>
          <p:cNvPr id="17" name="Group 17"/>
          <p:cNvGrpSpPr/>
          <p:nvPr/>
        </p:nvGrpSpPr>
        <p:grpSpPr>
          <a:xfrm>
            <a:off x="4038100" y="1279883"/>
            <a:ext cx="5830237" cy="911819"/>
            <a:chOff x="0" y="0"/>
            <a:chExt cx="7773649" cy="1215758"/>
          </a:xfrm>
        </p:grpSpPr>
        <p:sp>
          <p:nvSpPr>
            <p:cNvPr id="18" name="Freeform 18"/>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19" name="TextBox 19"/>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0" name="Group 20"/>
          <p:cNvGrpSpPr/>
          <p:nvPr/>
        </p:nvGrpSpPr>
        <p:grpSpPr>
          <a:xfrm>
            <a:off x="4038100" y="2087973"/>
            <a:ext cx="3720293" cy="1455325"/>
            <a:chOff x="0" y="0"/>
            <a:chExt cx="4960391" cy="1940433"/>
          </a:xfrm>
        </p:grpSpPr>
        <p:sp>
          <p:nvSpPr>
            <p:cNvPr id="21" name="Freeform 21"/>
            <p:cNvSpPr/>
            <p:nvPr/>
          </p:nvSpPr>
          <p:spPr>
            <a:xfrm>
              <a:off x="0" y="0"/>
              <a:ext cx="4960391" cy="1940433"/>
            </a:xfrm>
            <a:custGeom>
              <a:avLst/>
              <a:gdLst/>
              <a:ahLst/>
              <a:cxnLst/>
              <a:rect l="l" t="t" r="r" b="b"/>
              <a:pathLst>
                <a:path w="4960391" h="1940433">
                  <a:moveTo>
                    <a:pt x="0" y="0"/>
                  </a:moveTo>
                  <a:lnTo>
                    <a:pt x="4960391" y="0"/>
                  </a:lnTo>
                  <a:lnTo>
                    <a:pt x="4960391" y="1940433"/>
                  </a:lnTo>
                  <a:lnTo>
                    <a:pt x="0" y="1940433"/>
                  </a:lnTo>
                  <a:close/>
                </a:path>
              </a:pathLst>
            </a:custGeom>
            <a:solidFill>
              <a:srgbClr val="000000">
                <a:alpha val="0"/>
              </a:srgbClr>
            </a:solidFill>
          </p:spPr>
          <p:txBody>
            <a:bodyPr/>
            <a:lstStyle/>
            <a:p>
              <a:endParaRPr lang="en-US"/>
            </a:p>
          </p:txBody>
        </p:sp>
        <p:sp>
          <p:nvSpPr>
            <p:cNvPr id="22" name="TextBox 22"/>
            <p:cNvSpPr txBox="1"/>
            <p:nvPr/>
          </p:nvSpPr>
          <p:spPr>
            <a:xfrm>
              <a:off x="0" y="-95250"/>
              <a:ext cx="4960391"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b. Nhân vật</a:t>
              </a:r>
            </a:p>
          </p:txBody>
        </p:sp>
      </p:grpSp>
      <p:sp>
        <p:nvSpPr>
          <p:cNvPr id="23" name="TextBox 23"/>
          <p:cNvSpPr txBox="1"/>
          <p:nvPr/>
        </p:nvSpPr>
        <p:spPr>
          <a:xfrm>
            <a:off x="9448800" y="2859086"/>
            <a:ext cx="5300023" cy="863600"/>
          </a:xfrm>
          <a:prstGeom prst="rect">
            <a:avLst/>
          </a:prstGeom>
        </p:spPr>
        <p:txBody>
          <a:bodyPr wrap="square" lIns="0" tIns="0" rIns="0" bIns="0" rtlCol="0" anchor="t">
            <a:spAutoFit/>
          </a:bodyPr>
          <a:lstStyle/>
          <a:p>
            <a:pPr algn="ctr">
              <a:lnSpc>
                <a:spcPts val="7000"/>
              </a:lnSpc>
            </a:pPr>
            <a:r>
              <a:rPr lang="en-US" sz="5000" b="1">
                <a:solidFill>
                  <a:srgbClr val="325D79"/>
                </a:solidFill>
                <a:latin typeface="Fraunces Bold"/>
                <a:ea typeface="Fraunces Bold"/>
                <a:cs typeface="Fraunces Bold"/>
                <a:sym typeface="Fraunces Bold"/>
              </a:rPr>
              <a:t>* Nhân vật “tôi”</a:t>
            </a:r>
          </a:p>
        </p:txBody>
      </p:sp>
      <p:sp>
        <p:nvSpPr>
          <p:cNvPr id="24" name="TextBox 24"/>
          <p:cNvSpPr txBox="1"/>
          <p:nvPr/>
        </p:nvSpPr>
        <p:spPr>
          <a:xfrm>
            <a:off x="6610766" y="4017960"/>
            <a:ext cx="11241265" cy="3888692"/>
          </a:xfrm>
          <a:prstGeom prst="rect">
            <a:avLst/>
          </a:prstGeom>
        </p:spPr>
        <p:txBody>
          <a:bodyPr lIns="0" tIns="0" rIns="0" bIns="0" rtlCol="0" anchor="t">
            <a:spAutoFit/>
          </a:bodyPr>
          <a:lstStyle/>
          <a:p>
            <a:pPr algn="just">
              <a:lnSpc>
                <a:spcPts val="6163"/>
              </a:lnSpc>
              <a:spcBef>
                <a:spcPct val="0"/>
              </a:spcBef>
            </a:pPr>
            <a:r>
              <a:rPr lang="en-US" sz="4403">
                <a:solidFill>
                  <a:srgbClr val="000000"/>
                </a:solidFill>
                <a:latin typeface="Roboto Condensed"/>
                <a:ea typeface="Roboto Condensed"/>
                <a:cs typeface="Roboto Condensed"/>
                <a:sym typeface="Roboto Condensed"/>
              </a:rPr>
              <a:t>Nhân vật “tôi” là người có cuộc sống nội tâm rất phong phú, đa cảm, luôn biết tự kiểm điểm, ăn năn, đau khổ trước lỗi lầm của mình,…; một con người biết trân trọng tình bạn, nặng tình, nặng nghĩa</a:t>
            </a:r>
          </a:p>
          <a:p>
            <a:pPr algn="just">
              <a:lnSpc>
                <a:spcPts val="6163"/>
              </a:lnSpc>
              <a:spcBef>
                <a:spcPct val="0"/>
              </a:spcBef>
            </a:pPr>
            <a:endParaRPr lang="en-US" sz="4403">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flipH="1">
            <a:off x="-727100" y="0"/>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flipH="1">
            <a:off x="13807750" y="-1386100"/>
            <a:ext cx="6108050" cy="4929800"/>
          </a:xfrm>
          <a:custGeom>
            <a:avLst/>
            <a:gdLst/>
            <a:ahLst/>
            <a:cxnLst/>
            <a:rect l="l" t="t" r="r" b="b"/>
            <a:pathLst>
              <a:path w="6108050" h="4929800">
                <a:moveTo>
                  <a:pt x="6108050" y="0"/>
                </a:moveTo>
                <a:lnTo>
                  <a:pt x="0" y="0"/>
                </a:lnTo>
                <a:lnTo>
                  <a:pt x="0" y="4929800"/>
                </a:lnTo>
                <a:lnTo>
                  <a:pt x="6108050" y="4929800"/>
                </a:lnTo>
                <a:lnTo>
                  <a:pt x="6108050" y="0"/>
                </a:lnTo>
                <a:close/>
              </a:path>
            </a:pathLst>
          </a:custGeom>
          <a:blipFill>
            <a:blip r:embed="rId4"/>
            <a:stretch>
              <a:fillRect/>
            </a:stretch>
          </a:blipFill>
        </p:spPr>
        <p:txBody>
          <a:bodyPr/>
          <a:lstStyle/>
          <a:p>
            <a:endParaRPr lang="en-US"/>
          </a:p>
        </p:txBody>
      </p:sp>
      <p:sp>
        <p:nvSpPr>
          <p:cNvPr id="4" name="Freeform 4"/>
          <p:cNvSpPr/>
          <p:nvPr/>
        </p:nvSpPr>
        <p:spPr>
          <a:xfrm flipH="1">
            <a:off x="15822172" y="27822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5"/>
            <a:stretch>
              <a:fillRect l="-20329" t="-4209" r="-12838" b="-5629"/>
            </a:stretch>
          </a:blipFill>
        </p:spPr>
        <p:txBody>
          <a:bodyPr/>
          <a:lstStyle/>
          <a:p>
            <a:endParaRPr lang="en-US"/>
          </a:p>
        </p:txBody>
      </p:sp>
      <p:sp>
        <p:nvSpPr>
          <p:cNvPr id="5" name="Freeform 5"/>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6">
              <a:alphaModFix amt="31000"/>
            </a:blip>
            <a:stretch>
              <a:fillRect t="-51899" r="-1"/>
            </a:stretch>
          </a:blipFill>
        </p:spPr>
        <p:txBody>
          <a:bodyPr/>
          <a:lstStyle/>
          <a:p>
            <a:endParaRPr lang="en-US"/>
          </a:p>
        </p:txBody>
      </p:sp>
      <p:sp>
        <p:nvSpPr>
          <p:cNvPr id="6" name="Freeform 6"/>
          <p:cNvSpPr/>
          <p:nvPr/>
        </p:nvSpPr>
        <p:spPr>
          <a:xfrm flipH="1">
            <a:off x="-2588604" y="6907250"/>
            <a:ext cx="6119450" cy="4939100"/>
          </a:xfrm>
          <a:custGeom>
            <a:avLst/>
            <a:gdLst/>
            <a:ahLst/>
            <a:cxnLst/>
            <a:rect l="l" t="t" r="r" b="b"/>
            <a:pathLst>
              <a:path w="6119450" h="4939100">
                <a:moveTo>
                  <a:pt x="6119450" y="0"/>
                </a:moveTo>
                <a:lnTo>
                  <a:pt x="0" y="0"/>
                </a:lnTo>
                <a:lnTo>
                  <a:pt x="0" y="4939100"/>
                </a:lnTo>
                <a:lnTo>
                  <a:pt x="6119450" y="4939100"/>
                </a:lnTo>
                <a:lnTo>
                  <a:pt x="6119450" y="0"/>
                </a:lnTo>
                <a:close/>
              </a:path>
            </a:pathLst>
          </a:custGeom>
          <a:blipFill>
            <a:blip r:embed="rId7">
              <a:alphaModFix amt="83000"/>
            </a:blip>
            <a:stretch>
              <a:fillRect l="-1" r="-1"/>
            </a:stretch>
          </a:blipFill>
        </p:spPr>
        <p:txBody>
          <a:bodyPr/>
          <a:lstStyle/>
          <a:p>
            <a:endParaRPr lang="en-US"/>
          </a:p>
        </p:txBody>
      </p:sp>
      <p:sp>
        <p:nvSpPr>
          <p:cNvPr id="7" name="Freeform 7"/>
          <p:cNvSpPr/>
          <p:nvPr/>
        </p:nvSpPr>
        <p:spPr>
          <a:xfrm flipH="1">
            <a:off x="1887148" y="80026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8">
              <a:alphaModFix amt="79000"/>
            </a:blip>
            <a:stretch>
              <a:fillRect l="-20329" t="-4209" r="-12838" b="-5629"/>
            </a:stretch>
          </a:blipFill>
        </p:spPr>
        <p:txBody>
          <a:bodyPr/>
          <a:lstStyle/>
          <a:p>
            <a:endParaRPr lang="en-US"/>
          </a:p>
        </p:txBody>
      </p:sp>
      <p:sp>
        <p:nvSpPr>
          <p:cNvPr id="8" name="Freeform 8"/>
          <p:cNvSpPr/>
          <p:nvPr/>
        </p:nvSpPr>
        <p:spPr>
          <a:xfrm rot="-487125">
            <a:off x="271724" y="20575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9">
              <a:alphaModFix amt="75000"/>
            </a:blip>
            <a:stretch>
              <a:fillRect b="-1"/>
            </a:stretch>
          </a:blipFill>
        </p:spPr>
        <p:txBody>
          <a:bodyPr/>
          <a:lstStyle/>
          <a:p>
            <a:endParaRPr lang="en-US"/>
          </a:p>
        </p:txBody>
      </p:sp>
      <p:sp>
        <p:nvSpPr>
          <p:cNvPr id="9" name="Freeform 9"/>
          <p:cNvSpPr/>
          <p:nvPr/>
        </p:nvSpPr>
        <p:spPr>
          <a:xfrm rot="-2529436">
            <a:off x="16231224" y="7742188"/>
            <a:ext cx="1755228" cy="1755196"/>
          </a:xfrm>
          <a:custGeom>
            <a:avLst/>
            <a:gdLst/>
            <a:ahLst/>
            <a:cxnLst/>
            <a:rect l="l" t="t" r="r" b="b"/>
            <a:pathLst>
              <a:path w="1755228" h="1755196">
                <a:moveTo>
                  <a:pt x="0" y="0"/>
                </a:moveTo>
                <a:lnTo>
                  <a:pt x="1755228" y="0"/>
                </a:lnTo>
                <a:lnTo>
                  <a:pt x="1755228" y="1755196"/>
                </a:lnTo>
                <a:lnTo>
                  <a:pt x="0" y="1755196"/>
                </a:lnTo>
                <a:lnTo>
                  <a:pt x="0" y="0"/>
                </a:lnTo>
                <a:close/>
              </a:path>
            </a:pathLst>
          </a:custGeom>
          <a:blipFill>
            <a:blip r:embed="rId10">
              <a:alphaModFix amt="75000"/>
            </a:blip>
            <a:stretch>
              <a:fillRect b="-1"/>
            </a:stretch>
          </a:blipFill>
        </p:spPr>
        <p:txBody>
          <a:bodyPr/>
          <a:lstStyle/>
          <a:p>
            <a:endParaRPr lang="en-US"/>
          </a:p>
        </p:txBody>
      </p:sp>
      <p:sp>
        <p:nvSpPr>
          <p:cNvPr id="10" name="Freeform 10"/>
          <p:cNvSpPr/>
          <p:nvPr/>
        </p:nvSpPr>
        <p:spPr>
          <a:xfrm rot="-487116">
            <a:off x="14246482" y="82181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1">
              <a:alphaModFix amt="60000"/>
            </a:blip>
            <a:stretch>
              <a:fillRect/>
            </a:stretch>
          </a:blipFill>
        </p:spPr>
        <p:txBody>
          <a:bodyPr/>
          <a:lstStyle/>
          <a:p>
            <a:endParaRPr lang="en-US"/>
          </a:p>
        </p:txBody>
      </p:sp>
      <p:sp>
        <p:nvSpPr>
          <p:cNvPr id="11" name="Freeform 11"/>
          <p:cNvSpPr/>
          <p:nvPr/>
        </p:nvSpPr>
        <p:spPr>
          <a:xfrm rot="-487116">
            <a:off x="3055182" y="14666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2" name="Freeform 12">
            <a:hlinkClick r:id="rId13"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5" name="Group 15"/>
          <p:cNvGrpSpPr/>
          <p:nvPr/>
        </p:nvGrpSpPr>
        <p:grpSpPr>
          <a:xfrm>
            <a:off x="737072" y="422212"/>
            <a:ext cx="8058628" cy="1015192"/>
            <a:chOff x="0" y="0"/>
            <a:chExt cx="10744837" cy="1353590"/>
          </a:xfrm>
        </p:grpSpPr>
        <p:sp>
          <p:nvSpPr>
            <p:cNvPr id="16" name="Freeform 16"/>
            <p:cNvSpPr/>
            <p:nvPr/>
          </p:nvSpPr>
          <p:spPr>
            <a:xfrm>
              <a:off x="0" y="0"/>
              <a:ext cx="10744837" cy="1353590"/>
            </a:xfrm>
            <a:custGeom>
              <a:avLst/>
              <a:gdLst/>
              <a:ahLst/>
              <a:cxnLst/>
              <a:rect l="l" t="t" r="r" b="b"/>
              <a:pathLst>
                <a:path w="10744837" h="1353590">
                  <a:moveTo>
                    <a:pt x="0" y="0"/>
                  </a:moveTo>
                  <a:lnTo>
                    <a:pt x="10744837" y="0"/>
                  </a:lnTo>
                  <a:lnTo>
                    <a:pt x="10744837" y="1353590"/>
                  </a:lnTo>
                  <a:lnTo>
                    <a:pt x="0" y="1353590"/>
                  </a:lnTo>
                  <a:close/>
                </a:path>
              </a:pathLst>
            </a:custGeom>
            <a:solidFill>
              <a:srgbClr val="000000">
                <a:alpha val="0"/>
              </a:srgbClr>
            </a:solidFill>
          </p:spPr>
          <p:txBody>
            <a:bodyPr/>
            <a:lstStyle/>
            <a:p>
              <a:endParaRPr lang="en-US"/>
            </a:p>
          </p:txBody>
        </p:sp>
        <p:sp>
          <p:nvSpPr>
            <p:cNvPr id="17" name="TextBox 17"/>
            <p:cNvSpPr txBox="1"/>
            <p:nvPr/>
          </p:nvSpPr>
          <p:spPr>
            <a:xfrm>
              <a:off x="0" y="-95250"/>
              <a:ext cx="10744837" cy="1448840"/>
            </a:xfrm>
            <a:prstGeom prst="rect">
              <a:avLst/>
            </a:prstGeom>
          </p:spPr>
          <p:txBody>
            <a:bodyPr lIns="0" tIns="0" rIns="0" bIns="0" rtlCol="0" anchor="t"/>
            <a:lstStyle/>
            <a:p>
              <a:pPr algn="ctr">
                <a:lnSpc>
                  <a:spcPts val="6723"/>
                </a:lnSpc>
              </a:pPr>
              <a:r>
                <a:rPr lang="en-US" sz="4802" b="1">
                  <a:solidFill>
                    <a:srgbClr val="0B67A5"/>
                  </a:solidFill>
                  <a:latin typeface="Fraunces Bold"/>
                  <a:ea typeface="Fraunces Bold"/>
                  <a:cs typeface="Fraunces Bold"/>
                  <a:sym typeface="Fraunces Bold"/>
                </a:rPr>
                <a:t>3. KHÁM PHÁ VĂN BẢN</a:t>
              </a:r>
            </a:p>
          </p:txBody>
        </p:sp>
      </p:grpSp>
      <p:grpSp>
        <p:nvGrpSpPr>
          <p:cNvPr id="18" name="Group 18"/>
          <p:cNvGrpSpPr/>
          <p:nvPr/>
        </p:nvGrpSpPr>
        <p:grpSpPr>
          <a:xfrm>
            <a:off x="1359716" y="1334314"/>
            <a:ext cx="5830237" cy="911819"/>
            <a:chOff x="0" y="0"/>
            <a:chExt cx="7773649" cy="1215758"/>
          </a:xfrm>
        </p:grpSpPr>
        <p:sp>
          <p:nvSpPr>
            <p:cNvPr id="19" name="Freeform 19"/>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0" name="TextBox 20"/>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1" name="Group 21"/>
          <p:cNvGrpSpPr/>
          <p:nvPr/>
        </p:nvGrpSpPr>
        <p:grpSpPr>
          <a:xfrm>
            <a:off x="1028700" y="2042950"/>
            <a:ext cx="4818504" cy="1884929"/>
            <a:chOff x="0" y="0"/>
            <a:chExt cx="4960391" cy="1940433"/>
          </a:xfrm>
        </p:grpSpPr>
        <p:sp>
          <p:nvSpPr>
            <p:cNvPr id="22" name="Freeform 22"/>
            <p:cNvSpPr/>
            <p:nvPr/>
          </p:nvSpPr>
          <p:spPr>
            <a:xfrm>
              <a:off x="0" y="0"/>
              <a:ext cx="4960391" cy="1940433"/>
            </a:xfrm>
            <a:custGeom>
              <a:avLst/>
              <a:gdLst/>
              <a:ahLst/>
              <a:cxnLst/>
              <a:rect l="l" t="t" r="r" b="b"/>
              <a:pathLst>
                <a:path w="4960391" h="1940433">
                  <a:moveTo>
                    <a:pt x="0" y="0"/>
                  </a:moveTo>
                  <a:lnTo>
                    <a:pt x="4960391" y="0"/>
                  </a:lnTo>
                  <a:lnTo>
                    <a:pt x="4960391" y="1940433"/>
                  </a:lnTo>
                  <a:lnTo>
                    <a:pt x="0" y="1940433"/>
                  </a:lnTo>
                  <a:close/>
                </a:path>
              </a:pathLst>
            </a:custGeom>
            <a:solidFill>
              <a:srgbClr val="000000">
                <a:alpha val="0"/>
              </a:srgbClr>
            </a:solidFill>
          </p:spPr>
          <p:txBody>
            <a:bodyPr/>
            <a:lstStyle/>
            <a:p>
              <a:endParaRPr lang="en-US"/>
            </a:p>
          </p:txBody>
        </p:sp>
        <p:sp>
          <p:nvSpPr>
            <p:cNvPr id="23" name="TextBox 23"/>
            <p:cNvSpPr txBox="1"/>
            <p:nvPr/>
          </p:nvSpPr>
          <p:spPr>
            <a:xfrm>
              <a:off x="0" y="-114300"/>
              <a:ext cx="4960391" cy="2054733"/>
            </a:xfrm>
            <a:prstGeom prst="rect">
              <a:avLst/>
            </a:prstGeom>
          </p:spPr>
          <p:txBody>
            <a:bodyPr lIns="0" tIns="0" rIns="0" bIns="0" rtlCol="0" anchor="t"/>
            <a:lstStyle/>
            <a:p>
              <a:pPr algn="ctr">
                <a:lnSpc>
                  <a:spcPts val="5738"/>
                </a:lnSpc>
              </a:pPr>
              <a:r>
                <a:rPr lang="en-US" sz="4098">
                  <a:solidFill>
                    <a:srgbClr val="5F8195"/>
                  </a:solidFill>
                  <a:latin typeface="#9Slide05 Aphrodite Pro"/>
                  <a:ea typeface="#9Slide05 Aphrodite Pro"/>
                  <a:cs typeface="#9Slide05 Aphrodite Pro"/>
                  <a:sym typeface="#9Slide05 Aphrodite Pro"/>
                </a:rPr>
                <a:t>b. Nhân vật</a:t>
              </a:r>
            </a:p>
          </p:txBody>
        </p:sp>
      </p:grpSp>
      <p:grpSp>
        <p:nvGrpSpPr>
          <p:cNvPr id="24" name="Group 24"/>
          <p:cNvGrpSpPr/>
          <p:nvPr/>
        </p:nvGrpSpPr>
        <p:grpSpPr>
          <a:xfrm>
            <a:off x="2142093" y="4591304"/>
            <a:ext cx="14250456" cy="4725628"/>
            <a:chOff x="0" y="0"/>
            <a:chExt cx="3753207" cy="1244610"/>
          </a:xfrm>
        </p:grpSpPr>
        <p:sp>
          <p:nvSpPr>
            <p:cNvPr id="25" name="Freeform 25"/>
            <p:cNvSpPr/>
            <p:nvPr/>
          </p:nvSpPr>
          <p:spPr>
            <a:xfrm>
              <a:off x="0" y="0"/>
              <a:ext cx="3753207" cy="1244610"/>
            </a:xfrm>
            <a:custGeom>
              <a:avLst/>
              <a:gdLst/>
              <a:ahLst/>
              <a:cxnLst/>
              <a:rect l="l" t="t" r="r" b="b"/>
              <a:pathLst>
                <a:path w="3753207" h="1244610">
                  <a:moveTo>
                    <a:pt x="27707" y="0"/>
                  </a:moveTo>
                  <a:lnTo>
                    <a:pt x="3725499" y="0"/>
                  </a:lnTo>
                  <a:cubicBezTo>
                    <a:pt x="3740802" y="0"/>
                    <a:pt x="3753207" y="12405"/>
                    <a:pt x="3753207" y="27707"/>
                  </a:cubicBezTo>
                  <a:lnTo>
                    <a:pt x="3753207" y="1216903"/>
                  </a:lnTo>
                  <a:cubicBezTo>
                    <a:pt x="3753207" y="1224251"/>
                    <a:pt x="3750287" y="1231299"/>
                    <a:pt x="3745092" y="1236495"/>
                  </a:cubicBezTo>
                  <a:cubicBezTo>
                    <a:pt x="3739895" y="1241691"/>
                    <a:pt x="3732848" y="1244610"/>
                    <a:pt x="3725499" y="1244610"/>
                  </a:cubicBezTo>
                  <a:lnTo>
                    <a:pt x="27707" y="1244610"/>
                  </a:lnTo>
                  <a:cubicBezTo>
                    <a:pt x="12405" y="1244610"/>
                    <a:pt x="0" y="1232205"/>
                    <a:pt x="0" y="1216903"/>
                  </a:cubicBezTo>
                  <a:lnTo>
                    <a:pt x="0" y="27707"/>
                  </a:lnTo>
                  <a:cubicBezTo>
                    <a:pt x="0" y="12405"/>
                    <a:pt x="12405" y="0"/>
                    <a:pt x="27707" y="0"/>
                  </a:cubicBezTo>
                  <a:close/>
                </a:path>
              </a:pathLst>
            </a:custGeom>
            <a:solidFill>
              <a:srgbClr val="DCE9EC">
                <a:alpha val="73725"/>
              </a:srgbClr>
            </a:solidFill>
          </p:spPr>
          <p:txBody>
            <a:bodyPr/>
            <a:lstStyle/>
            <a:p>
              <a:endParaRPr lang="en-US"/>
            </a:p>
          </p:txBody>
        </p:sp>
        <p:sp>
          <p:nvSpPr>
            <p:cNvPr id="26" name="TextBox 26"/>
            <p:cNvSpPr txBox="1"/>
            <p:nvPr/>
          </p:nvSpPr>
          <p:spPr>
            <a:xfrm>
              <a:off x="0" y="-47625"/>
              <a:ext cx="3753207" cy="129223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2628251" y="5361283"/>
            <a:ext cx="13193921" cy="3258503"/>
          </a:xfrm>
          <a:prstGeom prst="rect">
            <a:avLst/>
          </a:prstGeom>
        </p:spPr>
        <p:txBody>
          <a:bodyPr lIns="0" tIns="0" rIns="0" bIns="0" rtlCol="0" anchor="t">
            <a:spAutoFit/>
          </a:bodyPr>
          <a:lstStyle/>
          <a:p>
            <a:pPr marL="801425" lvl="1" indent="-400713" algn="just">
              <a:lnSpc>
                <a:spcPts val="5196"/>
              </a:lnSpc>
              <a:buFont typeface="Arial"/>
              <a:buChar char="•"/>
            </a:pPr>
            <a:r>
              <a:rPr lang="en-US" sz="3712">
                <a:solidFill>
                  <a:srgbClr val="000000"/>
                </a:solidFill>
                <a:latin typeface="Roboto Condensed"/>
                <a:ea typeface="Roboto Condensed"/>
                <a:cs typeface="Roboto Condensed"/>
                <a:sym typeface="Roboto Condensed"/>
              </a:rPr>
              <a:t>K. được khắc họa ngắn gọn qua hồi tưởng của người kể chuyện, là người bạn thân của nhân vật “tôi”</a:t>
            </a:r>
          </a:p>
          <a:p>
            <a:pPr marL="801425" lvl="1" indent="-400713" algn="just">
              <a:lnSpc>
                <a:spcPts val="5196"/>
              </a:lnSpc>
              <a:buFont typeface="Arial"/>
              <a:buChar char="•"/>
            </a:pPr>
            <a:r>
              <a:rPr lang="en-US" sz="3712">
                <a:solidFill>
                  <a:srgbClr val="000000"/>
                </a:solidFill>
                <a:latin typeface="Roboto Condensed"/>
                <a:ea typeface="Roboto Condensed"/>
                <a:cs typeface="Roboto Condensed"/>
                <a:sym typeface="Roboto Condensed"/>
              </a:rPr>
              <a:t>Là biểu tượng cho những ký ức đẹp đẽ nhưng đau thương, gắn liền với sự mất mát không thể bù đắp.</a:t>
            </a:r>
          </a:p>
          <a:p>
            <a:pPr algn="just">
              <a:lnSpc>
                <a:spcPts val="5197"/>
              </a:lnSpc>
              <a:spcBef>
                <a:spcPct val="0"/>
              </a:spcBef>
            </a:pPr>
            <a:endParaRPr lang="en-US" sz="3712">
              <a:solidFill>
                <a:srgbClr val="000000"/>
              </a:solidFill>
              <a:latin typeface="Roboto Condensed"/>
              <a:ea typeface="Roboto Condensed"/>
              <a:cs typeface="Roboto Condensed"/>
              <a:sym typeface="Roboto Condensed"/>
            </a:endParaRPr>
          </a:p>
        </p:txBody>
      </p:sp>
      <p:sp>
        <p:nvSpPr>
          <p:cNvPr id="28" name="TextBox 28"/>
          <p:cNvSpPr txBox="1"/>
          <p:nvPr/>
        </p:nvSpPr>
        <p:spPr>
          <a:xfrm>
            <a:off x="6778781" y="3438925"/>
            <a:ext cx="4033838" cy="863600"/>
          </a:xfrm>
          <a:prstGeom prst="rect">
            <a:avLst/>
          </a:prstGeom>
        </p:spPr>
        <p:txBody>
          <a:bodyPr lIns="0" tIns="0" rIns="0" bIns="0" rtlCol="0" anchor="t">
            <a:spAutoFit/>
          </a:bodyPr>
          <a:lstStyle/>
          <a:p>
            <a:pPr algn="ctr">
              <a:lnSpc>
                <a:spcPts val="7000"/>
              </a:lnSpc>
            </a:pPr>
            <a:r>
              <a:rPr lang="en-US" sz="5000" b="1">
                <a:solidFill>
                  <a:srgbClr val="325D79"/>
                </a:solidFill>
                <a:latin typeface="Fraunces Bold"/>
                <a:ea typeface="Fraunces Bold"/>
                <a:cs typeface="Fraunces Bold"/>
                <a:sym typeface="Fraunces Bold"/>
              </a:rPr>
              <a:t>* Nhân vật K</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sp>
        <p:nvSpPr>
          <p:cNvPr id="5" name="Freeform 5">
            <a:hlinkClick r:id="rId6"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a:hlinkClick r:id="rId9"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a:hlinkClick r:id="rId9"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8" name="Group 8"/>
          <p:cNvGrpSpPr/>
          <p:nvPr/>
        </p:nvGrpSpPr>
        <p:grpSpPr>
          <a:xfrm>
            <a:off x="1085377" y="521104"/>
            <a:ext cx="8058628" cy="1015192"/>
            <a:chOff x="0" y="0"/>
            <a:chExt cx="10744837" cy="1353590"/>
          </a:xfrm>
        </p:grpSpPr>
        <p:sp>
          <p:nvSpPr>
            <p:cNvPr id="9" name="Freeform 9"/>
            <p:cNvSpPr/>
            <p:nvPr/>
          </p:nvSpPr>
          <p:spPr>
            <a:xfrm>
              <a:off x="0" y="0"/>
              <a:ext cx="10744837" cy="1353590"/>
            </a:xfrm>
            <a:custGeom>
              <a:avLst/>
              <a:gdLst/>
              <a:ahLst/>
              <a:cxnLst/>
              <a:rect l="l" t="t" r="r" b="b"/>
              <a:pathLst>
                <a:path w="10744837" h="1353590">
                  <a:moveTo>
                    <a:pt x="0" y="0"/>
                  </a:moveTo>
                  <a:lnTo>
                    <a:pt x="10744837" y="0"/>
                  </a:lnTo>
                  <a:lnTo>
                    <a:pt x="10744837" y="1353590"/>
                  </a:lnTo>
                  <a:lnTo>
                    <a:pt x="0" y="1353590"/>
                  </a:lnTo>
                  <a:close/>
                </a:path>
              </a:pathLst>
            </a:custGeom>
            <a:solidFill>
              <a:srgbClr val="000000">
                <a:alpha val="0"/>
              </a:srgbClr>
            </a:solidFill>
          </p:spPr>
          <p:txBody>
            <a:bodyPr/>
            <a:lstStyle/>
            <a:p>
              <a:endParaRPr lang="en-US"/>
            </a:p>
          </p:txBody>
        </p:sp>
        <p:sp>
          <p:nvSpPr>
            <p:cNvPr id="10" name="TextBox 10"/>
            <p:cNvSpPr txBox="1"/>
            <p:nvPr/>
          </p:nvSpPr>
          <p:spPr>
            <a:xfrm>
              <a:off x="0" y="-95250"/>
              <a:ext cx="10744837" cy="1448840"/>
            </a:xfrm>
            <a:prstGeom prst="rect">
              <a:avLst/>
            </a:prstGeom>
          </p:spPr>
          <p:txBody>
            <a:bodyPr lIns="0" tIns="0" rIns="0" bIns="0" rtlCol="0" anchor="t"/>
            <a:lstStyle/>
            <a:p>
              <a:pPr algn="ctr">
                <a:lnSpc>
                  <a:spcPts val="6723"/>
                </a:lnSpc>
              </a:pPr>
              <a:r>
                <a:rPr lang="en-US" sz="4802" b="1">
                  <a:solidFill>
                    <a:srgbClr val="0B67A5"/>
                  </a:solidFill>
                  <a:latin typeface="Fraunces Bold"/>
                  <a:ea typeface="Fraunces Bold"/>
                  <a:cs typeface="Fraunces Bold"/>
                  <a:sym typeface="Fraunces Bold"/>
                </a:rPr>
                <a:t>3. KHÁM PHÁ VĂN BẢN</a:t>
              </a:r>
            </a:p>
          </p:txBody>
        </p:sp>
      </p:grpSp>
      <p:grpSp>
        <p:nvGrpSpPr>
          <p:cNvPr id="11" name="Group 11"/>
          <p:cNvGrpSpPr/>
          <p:nvPr/>
        </p:nvGrpSpPr>
        <p:grpSpPr>
          <a:xfrm>
            <a:off x="1650963" y="1536296"/>
            <a:ext cx="5830237" cy="911819"/>
            <a:chOff x="0" y="0"/>
            <a:chExt cx="7773649" cy="1215758"/>
          </a:xfrm>
        </p:grpSpPr>
        <p:sp>
          <p:nvSpPr>
            <p:cNvPr id="12" name="Freeform 12"/>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13" name="TextBox 13"/>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14" name="Group 14"/>
          <p:cNvGrpSpPr/>
          <p:nvPr/>
        </p:nvGrpSpPr>
        <p:grpSpPr>
          <a:xfrm>
            <a:off x="879187" y="4640657"/>
            <a:ext cx="4748302" cy="3703305"/>
            <a:chOff x="0" y="0"/>
            <a:chExt cx="1250582" cy="975356"/>
          </a:xfrm>
        </p:grpSpPr>
        <p:sp>
          <p:nvSpPr>
            <p:cNvPr id="15" name="Freeform 15"/>
            <p:cNvSpPr/>
            <p:nvPr/>
          </p:nvSpPr>
          <p:spPr>
            <a:xfrm>
              <a:off x="0" y="0"/>
              <a:ext cx="1250582" cy="975356"/>
            </a:xfrm>
            <a:custGeom>
              <a:avLst/>
              <a:gdLst/>
              <a:ahLst/>
              <a:cxnLst/>
              <a:rect l="l" t="t" r="r" b="b"/>
              <a:pathLst>
                <a:path w="1250582" h="975356">
                  <a:moveTo>
                    <a:pt x="0" y="0"/>
                  </a:moveTo>
                  <a:lnTo>
                    <a:pt x="1250582" y="0"/>
                  </a:lnTo>
                  <a:lnTo>
                    <a:pt x="1250582" y="975356"/>
                  </a:lnTo>
                  <a:lnTo>
                    <a:pt x="0" y="975356"/>
                  </a:lnTo>
                  <a:close/>
                </a:path>
              </a:pathLst>
            </a:custGeom>
            <a:solidFill>
              <a:srgbClr val="E3E9ED"/>
            </a:solidFill>
          </p:spPr>
          <p:txBody>
            <a:bodyPr/>
            <a:lstStyle/>
            <a:p>
              <a:endParaRPr lang="en-US"/>
            </a:p>
          </p:txBody>
        </p:sp>
        <p:sp>
          <p:nvSpPr>
            <p:cNvPr id="16" name="TextBox 16"/>
            <p:cNvSpPr txBox="1"/>
            <p:nvPr/>
          </p:nvSpPr>
          <p:spPr>
            <a:xfrm>
              <a:off x="0" y="-47625"/>
              <a:ext cx="1250582" cy="1022981"/>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131429" y="4034414"/>
            <a:ext cx="2625488" cy="885033"/>
            <a:chOff x="0" y="0"/>
            <a:chExt cx="691487" cy="233095"/>
          </a:xfrm>
        </p:grpSpPr>
        <p:sp>
          <p:nvSpPr>
            <p:cNvPr id="18" name="Freeform 18"/>
            <p:cNvSpPr/>
            <p:nvPr/>
          </p:nvSpPr>
          <p:spPr>
            <a:xfrm>
              <a:off x="0" y="0"/>
              <a:ext cx="691487" cy="233095"/>
            </a:xfrm>
            <a:custGeom>
              <a:avLst/>
              <a:gdLst/>
              <a:ahLst/>
              <a:cxnLst/>
              <a:rect l="l" t="t" r="r" b="b"/>
              <a:pathLst>
                <a:path w="691487" h="233095">
                  <a:moveTo>
                    <a:pt x="116548" y="0"/>
                  </a:moveTo>
                  <a:lnTo>
                    <a:pt x="574939" y="0"/>
                  </a:lnTo>
                  <a:cubicBezTo>
                    <a:pt x="605849" y="0"/>
                    <a:pt x="635494" y="12279"/>
                    <a:pt x="657351" y="34136"/>
                  </a:cubicBezTo>
                  <a:cubicBezTo>
                    <a:pt x="679207" y="55993"/>
                    <a:pt x="691487" y="85637"/>
                    <a:pt x="691487" y="116548"/>
                  </a:cubicBezTo>
                  <a:lnTo>
                    <a:pt x="691487" y="116548"/>
                  </a:lnTo>
                  <a:cubicBezTo>
                    <a:pt x="691487" y="180915"/>
                    <a:pt x="639306" y="233095"/>
                    <a:pt x="574939" y="233095"/>
                  </a:cubicBezTo>
                  <a:lnTo>
                    <a:pt x="116548" y="233095"/>
                  </a:lnTo>
                  <a:cubicBezTo>
                    <a:pt x="52180" y="233095"/>
                    <a:pt x="0" y="180915"/>
                    <a:pt x="0" y="116548"/>
                  </a:cubicBezTo>
                  <a:lnTo>
                    <a:pt x="0" y="116548"/>
                  </a:lnTo>
                  <a:cubicBezTo>
                    <a:pt x="0" y="52180"/>
                    <a:pt x="52180" y="0"/>
                    <a:pt x="116548" y="0"/>
                  </a:cubicBezTo>
                  <a:close/>
                </a:path>
              </a:pathLst>
            </a:custGeom>
            <a:solidFill>
              <a:srgbClr val="1573B2"/>
            </a:solidFill>
          </p:spPr>
          <p:txBody>
            <a:bodyPr/>
            <a:lstStyle/>
            <a:p>
              <a:endParaRPr lang="en-US"/>
            </a:p>
          </p:txBody>
        </p:sp>
        <p:sp>
          <p:nvSpPr>
            <p:cNvPr id="19" name="TextBox 19"/>
            <p:cNvSpPr txBox="1"/>
            <p:nvPr/>
          </p:nvSpPr>
          <p:spPr>
            <a:xfrm>
              <a:off x="0" y="-76200"/>
              <a:ext cx="691487" cy="309295"/>
            </a:xfrm>
            <a:prstGeom prst="rect">
              <a:avLst/>
            </a:prstGeom>
          </p:spPr>
          <p:txBody>
            <a:bodyPr lIns="50800" tIns="50800" rIns="50800" bIns="50800" rtlCol="0" anchor="ctr"/>
            <a:lstStyle/>
            <a:p>
              <a:pPr algn="ctr">
                <a:lnSpc>
                  <a:spcPts val="5319"/>
                </a:lnSpc>
              </a:pPr>
              <a:r>
                <a:rPr lang="en-US" sz="3799" b="1">
                  <a:solidFill>
                    <a:srgbClr val="FFFFFF"/>
                  </a:solidFill>
                  <a:latin typeface="Roboto Condensed Bold"/>
                  <a:ea typeface="Roboto Condensed Bold"/>
                  <a:cs typeface="Roboto Condensed Bold"/>
                  <a:sym typeface="Roboto Condensed Bold"/>
                </a:rPr>
                <a:t>Nhóm 3</a:t>
              </a:r>
            </a:p>
          </p:txBody>
        </p:sp>
      </p:grpSp>
      <p:sp>
        <p:nvSpPr>
          <p:cNvPr id="20" name="TextBox 20"/>
          <p:cNvSpPr txBox="1"/>
          <p:nvPr/>
        </p:nvSpPr>
        <p:spPr>
          <a:xfrm>
            <a:off x="6211478" y="2415187"/>
            <a:ext cx="7033022" cy="868345"/>
          </a:xfrm>
          <a:prstGeom prst="rect">
            <a:avLst/>
          </a:prstGeom>
        </p:spPr>
        <p:txBody>
          <a:bodyPr lIns="0" tIns="0" rIns="0" bIns="0" rtlCol="0" anchor="t">
            <a:spAutoFit/>
          </a:bodyPr>
          <a:lstStyle/>
          <a:p>
            <a:pPr algn="ctr">
              <a:lnSpc>
                <a:spcPts val="6737"/>
              </a:lnSpc>
              <a:spcBef>
                <a:spcPct val="0"/>
              </a:spcBef>
            </a:pPr>
            <a:r>
              <a:rPr lang="en-US" sz="4811">
                <a:solidFill>
                  <a:srgbClr val="325D79"/>
                </a:solidFill>
                <a:latin typeface="#9Slide07 Crocante"/>
                <a:ea typeface="#9Slide07 Crocante"/>
                <a:cs typeface="#9Slide07 Crocante"/>
                <a:sym typeface="#9Slide07 Crocante"/>
              </a:rPr>
              <a:t>TRỐN CHẠY HAY ĐỐI DIỆN</a:t>
            </a:r>
          </a:p>
        </p:txBody>
      </p:sp>
      <p:sp>
        <p:nvSpPr>
          <p:cNvPr id="21" name="TextBox 21"/>
          <p:cNvSpPr txBox="1"/>
          <p:nvPr/>
        </p:nvSpPr>
        <p:spPr>
          <a:xfrm>
            <a:off x="1403584" y="5072417"/>
            <a:ext cx="4081177" cy="2646656"/>
          </a:xfrm>
          <a:prstGeom prst="rect">
            <a:avLst/>
          </a:prstGeom>
        </p:spPr>
        <p:txBody>
          <a:bodyPr lIns="0" tIns="0" rIns="0" bIns="0" rtlCol="0" anchor="t">
            <a:spAutoFit/>
          </a:bodyPr>
          <a:lstStyle/>
          <a:p>
            <a:pPr algn="just">
              <a:lnSpc>
                <a:spcPts val="5320"/>
              </a:lnSpc>
            </a:pPr>
            <a:r>
              <a:rPr lang="en-US" sz="3799">
                <a:solidFill>
                  <a:srgbClr val="000000"/>
                </a:solidFill>
                <a:latin typeface="Roboto Condensed"/>
                <a:ea typeface="Roboto Condensed"/>
                <a:cs typeface="Roboto Condensed"/>
                <a:sym typeface="Roboto Condensed"/>
              </a:rPr>
              <a:t>Giải mã tính chất bi kịch, ý nghĩa biểu tượng của một số hình ảnh</a:t>
            </a:r>
          </a:p>
        </p:txBody>
      </p:sp>
      <p:graphicFrame>
        <p:nvGraphicFramePr>
          <p:cNvPr id="22" name="Table 22"/>
          <p:cNvGraphicFramePr>
            <a:graphicFrameLocks noGrp="1"/>
          </p:cNvGraphicFramePr>
          <p:nvPr/>
        </p:nvGraphicFramePr>
        <p:xfrm>
          <a:off x="5793475" y="3667915"/>
          <a:ext cx="10609433" cy="5810383"/>
        </p:xfrm>
        <a:graphic>
          <a:graphicData uri="http://schemas.openxmlformats.org/drawingml/2006/table">
            <a:tbl>
              <a:tblPr/>
              <a:tblGrid>
                <a:gridCol w="3867284">
                  <a:extLst>
                    <a:ext uri="{9D8B030D-6E8A-4147-A177-3AD203B41FA5}">
                      <a16:colId xmlns:a16="http://schemas.microsoft.com/office/drawing/2014/main" val="20000"/>
                    </a:ext>
                  </a:extLst>
                </a:gridCol>
                <a:gridCol w="3822034">
                  <a:extLst>
                    <a:ext uri="{9D8B030D-6E8A-4147-A177-3AD203B41FA5}">
                      <a16:colId xmlns:a16="http://schemas.microsoft.com/office/drawing/2014/main" val="20001"/>
                    </a:ext>
                  </a:extLst>
                </a:gridCol>
                <a:gridCol w="2920115">
                  <a:extLst>
                    <a:ext uri="{9D8B030D-6E8A-4147-A177-3AD203B41FA5}">
                      <a16:colId xmlns:a16="http://schemas.microsoft.com/office/drawing/2014/main" val="20002"/>
                    </a:ext>
                  </a:extLst>
                </a:gridCol>
              </a:tblGrid>
              <a:tr h="2076383">
                <a:tc>
                  <a:txBody>
                    <a:bodyPr/>
                    <a:lstStyle/>
                    <a:p>
                      <a:pPr algn="ctr">
                        <a:lnSpc>
                          <a:spcPts val="3779"/>
                        </a:lnSpc>
                        <a:defRPr/>
                      </a:pPr>
                      <a:r>
                        <a:rPr lang="en-US" sz="2699" b="1">
                          <a:solidFill>
                            <a:srgbClr val="DCE9EC"/>
                          </a:solidFill>
                          <a:latin typeface="Roboto Condensed Bold"/>
                          <a:ea typeface="Roboto Condensed Bold"/>
                          <a:cs typeface="Roboto Condensed Bold"/>
                          <a:sym typeface="Roboto Condensed Bold"/>
                        </a:rPr>
                        <a:t>Con sóng và nụ cười K trong con sóng</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5F8195"/>
                    </a:solidFill>
                  </a:tcPr>
                </a:tc>
                <a:tc>
                  <a:txBody>
                    <a:bodyPr/>
                    <a:lstStyle/>
                    <a:p>
                      <a:pPr algn="ctr">
                        <a:lnSpc>
                          <a:spcPts val="3779"/>
                        </a:lnSpc>
                        <a:defRPr/>
                      </a:pPr>
                      <a:r>
                        <a:rPr lang="en-US" sz="2699" b="1">
                          <a:solidFill>
                            <a:srgbClr val="DCE9EC"/>
                          </a:solidFill>
                          <a:latin typeface="Roboto Condensed Bold"/>
                          <a:ea typeface="Roboto Condensed Bold"/>
                          <a:cs typeface="Roboto Condensed Bold"/>
                          <a:sym typeface="Roboto Condensed Bold"/>
                        </a:rPr>
                        <a:t>Sóng dữ</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5F8195"/>
                    </a:solidFill>
                  </a:tcPr>
                </a:tc>
                <a:tc>
                  <a:txBody>
                    <a:bodyPr/>
                    <a:lstStyle/>
                    <a:p>
                      <a:pPr algn="ctr">
                        <a:lnSpc>
                          <a:spcPts val="3779"/>
                        </a:lnSpc>
                        <a:defRPr/>
                      </a:pPr>
                      <a:r>
                        <a:rPr lang="en-US" sz="2699" b="1">
                          <a:solidFill>
                            <a:srgbClr val="DCE9EC"/>
                          </a:solidFill>
                          <a:latin typeface="Roboto Condensed Bold"/>
                          <a:ea typeface="Roboto Condensed Bold"/>
                          <a:cs typeface="Roboto Condensed Bold"/>
                          <a:sym typeface="Roboto Condensed Bold"/>
                        </a:rPr>
                        <a:t>Chi tiết trở lại biển</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5F8195"/>
                    </a:solidFill>
                  </a:tcPr>
                </a:tc>
                <a:extLst>
                  <a:ext uri="{0D108BD9-81ED-4DB2-BD59-A6C34878D82A}">
                    <a16:rowId xmlns:a16="http://schemas.microsoft.com/office/drawing/2014/main" val="10000"/>
                  </a:ext>
                </a:extLst>
              </a:tr>
              <a:tr h="1867000">
                <a:tc>
                  <a:txBody>
                    <a:bodyPr/>
                    <a:lstStyle/>
                    <a:p>
                      <a:pPr algn="ctr">
                        <a:lnSpc>
                          <a:spcPts val="3779"/>
                        </a:lnSpc>
                        <a:defRPr/>
                      </a:pP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a:txBody>
                    <a:bodyPr/>
                    <a:lstStyle/>
                    <a:p>
                      <a:pPr algn="ctr">
                        <a:lnSpc>
                          <a:spcPts val="3779"/>
                        </a:lnSpc>
                        <a:defRPr/>
                      </a:pP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a:txBody>
                    <a:bodyPr/>
                    <a:lstStyle/>
                    <a:p>
                      <a:pPr algn="ctr">
                        <a:lnSpc>
                          <a:spcPts val="3779"/>
                        </a:lnSpc>
                        <a:defRPr/>
                      </a:pP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extLst>
                  <a:ext uri="{0D108BD9-81ED-4DB2-BD59-A6C34878D82A}">
                    <a16:rowId xmlns:a16="http://schemas.microsoft.com/office/drawing/2014/main" val="10001"/>
                  </a:ext>
                </a:extLst>
              </a:tr>
              <a:tr h="1867000">
                <a:tc gridSpan="3">
                  <a:txBody>
                    <a:bodyPr/>
                    <a:lstStyle/>
                    <a:p>
                      <a:pPr algn="l">
                        <a:lnSpc>
                          <a:spcPts val="3779"/>
                        </a:lnSpc>
                        <a:defRPr/>
                      </a:pPr>
                      <a:r>
                        <a:rPr lang="en-US" sz="2699" b="1">
                          <a:solidFill>
                            <a:srgbClr val="435D74"/>
                          </a:solidFill>
                          <a:latin typeface="Roboto Condensed Bold"/>
                          <a:ea typeface="Roboto Condensed Bold"/>
                          <a:cs typeface="Roboto Condensed Bold"/>
                          <a:sym typeface="Roboto Condensed Bold"/>
                        </a:rPr>
                        <a:t>Bi kịch chủ yếu trong văn bản:</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hMerge="1">
                  <a:txBody>
                    <a:bodyPr/>
                    <a:lstStyle/>
                    <a:p>
                      <a:pPr algn="l">
                        <a:lnSpc>
                          <a:spcPts val="3779"/>
                        </a:lnSpc>
                        <a:defRPr/>
                      </a:pPr>
                      <a:r>
                        <a:rPr lang="en-US" sz="2699" b="1">
                          <a:solidFill>
                            <a:srgbClr val="435D74"/>
                          </a:solidFill>
                          <a:latin typeface="Roboto Condensed Bold"/>
                          <a:ea typeface="Roboto Condensed Bold"/>
                          <a:cs typeface="Roboto Condensed Bold"/>
                          <a:sym typeface="Roboto Condensed Bold"/>
                        </a:rPr>
                        <a:t>Bi kịch chủ yếu trong văn bản:</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tc hMerge="1">
                  <a:txBody>
                    <a:bodyPr/>
                    <a:lstStyle/>
                    <a:p>
                      <a:pPr algn="l">
                        <a:lnSpc>
                          <a:spcPts val="3779"/>
                        </a:lnSpc>
                        <a:defRPr/>
                      </a:pPr>
                      <a:r>
                        <a:rPr lang="en-US" sz="2699" b="1">
                          <a:solidFill>
                            <a:srgbClr val="435D74"/>
                          </a:solidFill>
                          <a:latin typeface="Roboto Condensed Bold"/>
                          <a:ea typeface="Roboto Condensed Bold"/>
                          <a:cs typeface="Roboto Condensed Bold"/>
                          <a:sym typeface="Roboto Condensed Bold"/>
                        </a:rPr>
                        <a:t>Bi kịch chủ yếu trong văn bản:</a:t>
                      </a:r>
                      <a:endParaRPr lang="en-US" sz="1100"/>
                    </a:p>
                  </a:txBody>
                  <a:tcPr marL="190500" marR="190500" marT="190500" marB="190500" anchor="ctr">
                    <a:lnL w="38100" cap="flat" cmpd="sng" algn="ctr">
                      <a:solidFill>
                        <a:srgbClr val="DCE9EC"/>
                      </a:solidFill>
                      <a:prstDash val="solid"/>
                      <a:round/>
                      <a:headEnd type="none" w="med" len="med"/>
                      <a:tailEnd type="none" w="med" len="med"/>
                    </a:lnL>
                    <a:lnR w="38100" cap="flat" cmpd="sng" algn="ctr">
                      <a:solidFill>
                        <a:srgbClr val="DCE9EC"/>
                      </a:solidFill>
                      <a:prstDash val="solid"/>
                      <a:round/>
                      <a:headEnd type="none" w="med" len="med"/>
                      <a:tailEnd type="none" w="med" len="med"/>
                    </a:lnR>
                    <a:lnT w="38100" cap="flat" cmpd="sng" algn="ctr">
                      <a:solidFill>
                        <a:srgbClr val="DCE9EC"/>
                      </a:solidFill>
                      <a:prstDash val="solid"/>
                      <a:round/>
                      <a:headEnd type="none" w="med" len="med"/>
                      <a:tailEnd type="none" w="med" len="med"/>
                    </a:lnT>
                    <a:lnB w="38100" cap="flat" cmpd="sng" algn="ctr">
                      <a:solidFill>
                        <a:srgbClr val="DCE9EC"/>
                      </a:solidFill>
                      <a:prstDash val="solid"/>
                      <a:round/>
                      <a:headEnd type="none" w="med" len="med"/>
                      <a:tailEnd type="none" w="med" len="med"/>
                    </a:lnB>
                    <a:solidFill>
                      <a:srgbClr val="B8D8E4"/>
                    </a:solidFill>
                  </a:tcPr>
                </a:tc>
                <a:extLst>
                  <a:ext uri="{0D108BD9-81ED-4DB2-BD59-A6C34878D82A}">
                    <a16:rowId xmlns:a16="http://schemas.microsoft.com/office/drawing/2014/main" val="10002"/>
                  </a:ext>
                </a:extLst>
              </a:tr>
            </a:tbl>
          </a:graphicData>
        </a:graphic>
      </p:graphicFrame>
      <p:sp>
        <p:nvSpPr>
          <p:cNvPr id="23" name="Freeform 23"/>
          <p:cNvSpPr/>
          <p:nvPr/>
        </p:nvSpPr>
        <p:spPr>
          <a:xfrm rot="117637">
            <a:off x="15865836" y="5662451"/>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14">
              <a:alphaModFix amt="87000"/>
            </a:blip>
            <a:stretch>
              <a:fillRect r="-2"/>
            </a:stretch>
          </a:blipFill>
        </p:spPr>
        <p:txBody>
          <a:bodyPr/>
          <a:lstStyle/>
          <a:p>
            <a:endParaRPr lang="en-US"/>
          </a:p>
        </p:txBody>
      </p:sp>
      <p:sp>
        <p:nvSpPr>
          <p:cNvPr id="24" name="Freeform 24"/>
          <p:cNvSpPr/>
          <p:nvPr/>
        </p:nvSpPr>
        <p:spPr>
          <a:xfrm rot="-4516159">
            <a:off x="14600436" y="6902536"/>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15">
              <a:alphaModFix amt="82000"/>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2089350" y="-1911454"/>
            <a:ext cx="20377354" cy="9478004"/>
          </a:xfrm>
          <a:custGeom>
            <a:avLst/>
            <a:gdLst/>
            <a:ahLst/>
            <a:cxnLst/>
            <a:rect l="l" t="t" r="r" b="b"/>
            <a:pathLst>
              <a:path w="20377354" h="9478004">
                <a:moveTo>
                  <a:pt x="20377354" y="0"/>
                </a:moveTo>
                <a:lnTo>
                  <a:pt x="0" y="0"/>
                </a:lnTo>
                <a:lnTo>
                  <a:pt x="0" y="9478004"/>
                </a:lnTo>
                <a:lnTo>
                  <a:pt x="20377354" y="9478004"/>
                </a:lnTo>
                <a:lnTo>
                  <a:pt x="20377354" y="0"/>
                </a:lnTo>
                <a:close/>
              </a:path>
            </a:pathLst>
          </a:custGeom>
          <a:blipFill>
            <a:blip r:embed="rId4">
              <a:alphaModFix amt="38000"/>
            </a:blip>
            <a:stretch>
              <a:fillRect t="-61140" b="-1"/>
            </a:stretch>
          </a:blipFill>
        </p:spPr>
        <p:txBody>
          <a:bodyPr/>
          <a:lstStyle/>
          <a:p>
            <a:endParaRPr lang="en-US"/>
          </a:p>
        </p:txBody>
      </p:sp>
      <p:sp>
        <p:nvSpPr>
          <p:cNvPr id="4" name="Freeform 4"/>
          <p:cNvSpPr/>
          <p:nvPr/>
        </p:nvSpPr>
        <p:spPr>
          <a:xfrm rot="6847915">
            <a:off x="10874014" y="8673542"/>
            <a:ext cx="1069328" cy="1069318"/>
          </a:xfrm>
          <a:custGeom>
            <a:avLst/>
            <a:gdLst/>
            <a:ahLst/>
            <a:cxnLst/>
            <a:rect l="l" t="t" r="r" b="b"/>
            <a:pathLst>
              <a:path w="1069328" h="1069318">
                <a:moveTo>
                  <a:pt x="0" y="0"/>
                </a:moveTo>
                <a:lnTo>
                  <a:pt x="1069328" y="0"/>
                </a:lnTo>
                <a:lnTo>
                  <a:pt x="1069328" y="1069318"/>
                </a:lnTo>
                <a:lnTo>
                  <a:pt x="0" y="1069318"/>
                </a:lnTo>
                <a:lnTo>
                  <a:pt x="0" y="0"/>
                </a:lnTo>
                <a:close/>
              </a:path>
            </a:pathLst>
          </a:custGeom>
          <a:blipFill>
            <a:blip r:embed="rId5">
              <a:alphaModFix amt="75000"/>
            </a:blip>
            <a:stretch>
              <a:fillRect/>
            </a:stretch>
          </a:blipFill>
        </p:spPr>
        <p:txBody>
          <a:bodyPr/>
          <a:lstStyle/>
          <a:p>
            <a:endParaRPr lang="en-US"/>
          </a:p>
        </p:txBody>
      </p:sp>
      <p:sp>
        <p:nvSpPr>
          <p:cNvPr id="5" name="Freeform 5">
            <a:hlinkClick r:id="rId6"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a:hlinkClick r:id="rId9"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a:hlinkClick r:id="rId9"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8" name="Group 8"/>
          <p:cNvGrpSpPr/>
          <p:nvPr/>
        </p:nvGrpSpPr>
        <p:grpSpPr>
          <a:xfrm>
            <a:off x="614486" y="341658"/>
            <a:ext cx="8058628" cy="992656"/>
            <a:chOff x="0" y="0"/>
            <a:chExt cx="10744837" cy="1323541"/>
          </a:xfrm>
        </p:grpSpPr>
        <p:sp>
          <p:nvSpPr>
            <p:cNvPr id="9" name="Freeform 9"/>
            <p:cNvSpPr/>
            <p:nvPr/>
          </p:nvSpPr>
          <p:spPr>
            <a:xfrm>
              <a:off x="0" y="0"/>
              <a:ext cx="10744837" cy="1323541"/>
            </a:xfrm>
            <a:custGeom>
              <a:avLst/>
              <a:gdLst/>
              <a:ahLst/>
              <a:cxnLst/>
              <a:rect l="l" t="t" r="r" b="b"/>
              <a:pathLst>
                <a:path w="10744837" h="1323541">
                  <a:moveTo>
                    <a:pt x="0" y="0"/>
                  </a:moveTo>
                  <a:lnTo>
                    <a:pt x="10744837" y="0"/>
                  </a:lnTo>
                  <a:lnTo>
                    <a:pt x="10744837" y="1323541"/>
                  </a:lnTo>
                  <a:lnTo>
                    <a:pt x="0" y="1323541"/>
                  </a:lnTo>
                  <a:close/>
                </a:path>
              </a:pathLst>
            </a:custGeom>
            <a:solidFill>
              <a:srgbClr val="000000">
                <a:alpha val="0"/>
              </a:srgbClr>
            </a:solidFill>
          </p:spPr>
          <p:txBody>
            <a:bodyPr/>
            <a:lstStyle/>
            <a:p>
              <a:endParaRPr lang="en-US"/>
            </a:p>
          </p:txBody>
        </p:sp>
        <p:sp>
          <p:nvSpPr>
            <p:cNvPr id="10" name="TextBox 10"/>
            <p:cNvSpPr txBox="1"/>
            <p:nvPr/>
          </p:nvSpPr>
          <p:spPr>
            <a:xfrm>
              <a:off x="0" y="-95250"/>
              <a:ext cx="10744837" cy="1418791"/>
            </a:xfrm>
            <a:prstGeom prst="rect">
              <a:avLst/>
            </a:prstGeom>
          </p:spPr>
          <p:txBody>
            <a:bodyPr lIns="0" tIns="0" rIns="0" bIns="0" rtlCol="0" anchor="t"/>
            <a:lstStyle/>
            <a:p>
              <a:pPr algn="ctr">
                <a:lnSpc>
                  <a:spcPts val="6583"/>
                </a:lnSpc>
              </a:pPr>
              <a:r>
                <a:rPr lang="en-US" sz="4702" b="1">
                  <a:solidFill>
                    <a:srgbClr val="0B67A5"/>
                  </a:solidFill>
                  <a:latin typeface="Fraunces Bold"/>
                  <a:ea typeface="Fraunces Bold"/>
                  <a:cs typeface="Fraunces Bold"/>
                  <a:sym typeface="Fraunces Bold"/>
                </a:rPr>
                <a:t>3. KHÁM PHÁ VĂN BẢN</a:t>
              </a:r>
            </a:p>
          </p:txBody>
        </p:sp>
      </p:grpSp>
      <p:grpSp>
        <p:nvGrpSpPr>
          <p:cNvPr id="11" name="Group 11"/>
          <p:cNvGrpSpPr/>
          <p:nvPr/>
        </p:nvGrpSpPr>
        <p:grpSpPr>
          <a:xfrm>
            <a:off x="1359716" y="1334314"/>
            <a:ext cx="5830237" cy="911819"/>
            <a:chOff x="0" y="0"/>
            <a:chExt cx="7773649" cy="1215758"/>
          </a:xfrm>
        </p:grpSpPr>
        <p:sp>
          <p:nvSpPr>
            <p:cNvPr id="12" name="Freeform 12"/>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13" name="TextBox 13"/>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14" name="Group 14"/>
          <p:cNvGrpSpPr/>
          <p:nvPr/>
        </p:nvGrpSpPr>
        <p:grpSpPr>
          <a:xfrm>
            <a:off x="1359716" y="3397703"/>
            <a:ext cx="15507468" cy="5923714"/>
            <a:chOff x="0" y="0"/>
            <a:chExt cx="4084271" cy="1560155"/>
          </a:xfrm>
        </p:grpSpPr>
        <p:sp>
          <p:nvSpPr>
            <p:cNvPr id="15" name="Freeform 15"/>
            <p:cNvSpPr/>
            <p:nvPr/>
          </p:nvSpPr>
          <p:spPr>
            <a:xfrm>
              <a:off x="0" y="0"/>
              <a:ext cx="4084271" cy="1560155"/>
            </a:xfrm>
            <a:custGeom>
              <a:avLst/>
              <a:gdLst/>
              <a:ahLst/>
              <a:cxnLst/>
              <a:rect l="l" t="t" r="r" b="b"/>
              <a:pathLst>
                <a:path w="4084271" h="1560155">
                  <a:moveTo>
                    <a:pt x="0" y="0"/>
                  </a:moveTo>
                  <a:lnTo>
                    <a:pt x="4084271" y="0"/>
                  </a:lnTo>
                  <a:lnTo>
                    <a:pt x="4084271" y="1560155"/>
                  </a:lnTo>
                  <a:lnTo>
                    <a:pt x="0" y="1560155"/>
                  </a:lnTo>
                  <a:close/>
                </a:path>
              </a:pathLst>
            </a:custGeom>
            <a:solidFill>
              <a:srgbClr val="E3E9ED"/>
            </a:solidFill>
          </p:spPr>
          <p:txBody>
            <a:bodyPr/>
            <a:lstStyle/>
            <a:p>
              <a:endParaRPr lang="en-US"/>
            </a:p>
          </p:txBody>
        </p:sp>
        <p:sp>
          <p:nvSpPr>
            <p:cNvPr id="16" name="TextBox 16"/>
            <p:cNvSpPr txBox="1"/>
            <p:nvPr/>
          </p:nvSpPr>
          <p:spPr>
            <a:xfrm>
              <a:off x="0" y="-47625"/>
              <a:ext cx="4084271" cy="160778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4516159">
            <a:off x="14873218" y="6703459"/>
            <a:ext cx="3987932" cy="3987896"/>
          </a:xfrm>
          <a:custGeom>
            <a:avLst/>
            <a:gdLst/>
            <a:ahLst/>
            <a:cxnLst/>
            <a:rect l="l" t="t" r="r" b="b"/>
            <a:pathLst>
              <a:path w="3987932" h="3987896">
                <a:moveTo>
                  <a:pt x="0" y="0"/>
                </a:moveTo>
                <a:lnTo>
                  <a:pt x="3987932" y="0"/>
                </a:lnTo>
                <a:lnTo>
                  <a:pt x="3987932" y="3987896"/>
                </a:lnTo>
                <a:lnTo>
                  <a:pt x="0" y="3987896"/>
                </a:lnTo>
                <a:lnTo>
                  <a:pt x="0" y="0"/>
                </a:lnTo>
                <a:close/>
              </a:path>
            </a:pathLst>
          </a:custGeom>
          <a:blipFill>
            <a:blip r:embed="rId14">
              <a:alphaModFix amt="82000"/>
            </a:blip>
            <a:stretch>
              <a:fillRect/>
            </a:stretch>
          </a:blipFill>
        </p:spPr>
        <p:txBody>
          <a:bodyPr/>
          <a:lstStyle/>
          <a:p>
            <a:endParaRPr lang="en-US"/>
          </a:p>
        </p:txBody>
      </p:sp>
      <p:sp>
        <p:nvSpPr>
          <p:cNvPr id="18" name="Freeform 18"/>
          <p:cNvSpPr/>
          <p:nvPr/>
        </p:nvSpPr>
        <p:spPr>
          <a:xfrm rot="117637">
            <a:off x="15940746" y="5187839"/>
            <a:ext cx="2637108" cy="2637172"/>
          </a:xfrm>
          <a:custGeom>
            <a:avLst/>
            <a:gdLst/>
            <a:ahLst/>
            <a:cxnLst/>
            <a:rect l="l" t="t" r="r" b="b"/>
            <a:pathLst>
              <a:path w="2637108" h="2637172">
                <a:moveTo>
                  <a:pt x="0" y="0"/>
                </a:moveTo>
                <a:lnTo>
                  <a:pt x="2637108" y="0"/>
                </a:lnTo>
                <a:lnTo>
                  <a:pt x="2637108" y="2637172"/>
                </a:lnTo>
                <a:lnTo>
                  <a:pt x="0" y="2637172"/>
                </a:lnTo>
                <a:lnTo>
                  <a:pt x="0" y="0"/>
                </a:lnTo>
                <a:close/>
              </a:path>
            </a:pathLst>
          </a:custGeom>
          <a:blipFill>
            <a:blip r:embed="rId15">
              <a:alphaModFix amt="87000"/>
            </a:blip>
            <a:stretch>
              <a:fillRect r="-2"/>
            </a:stretch>
          </a:blipFill>
        </p:spPr>
        <p:txBody>
          <a:bodyPr/>
          <a:lstStyle/>
          <a:p>
            <a:endParaRPr lang="en-US"/>
          </a:p>
        </p:txBody>
      </p:sp>
      <p:sp>
        <p:nvSpPr>
          <p:cNvPr id="19" name="TextBox 19"/>
          <p:cNvSpPr txBox="1"/>
          <p:nvPr/>
        </p:nvSpPr>
        <p:spPr>
          <a:xfrm>
            <a:off x="1149337" y="3854903"/>
            <a:ext cx="15047555" cy="4759815"/>
          </a:xfrm>
          <a:prstGeom prst="rect">
            <a:avLst/>
          </a:prstGeom>
        </p:spPr>
        <p:txBody>
          <a:bodyPr lIns="0" tIns="0" rIns="0" bIns="0" rtlCol="0" anchor="t">
            <a:spAutoFit/>
          </a:bodyPr>
          <a:lstStyle/>
          <a:p>
            <a:pPr marL="864250" lvl="1" indent="-432125" algn="just">
              <a:lnSpc>
                <a:spcPts val="6324"/>
              </a:lnSpc>
              <a:buFont typeface="Arial"/>
              <a:buChar char="•"/>
            </a:pPr>
            <a:r>
              <a:rPr lang="en-US" sz="4003">
                <a:solidFill>
                  <a:srgbClr val="000000"/>
                </a:solidFill>
                <a:latin typeface="Roboto Condensed"/>
                <a:ea typeface="Roboto Condensed"/>
                <a:cs typeface="Roboto Condensed"/>
                <a:sym typeface="Roboto Condensed"/>
              </a:rPr>
              <a:t>Sự giằng xé trong tâm hồn nhân vật người thứ bảy. Sự ân hận, đau khổ, những ám ảnh của một lần sợ hãi sóng lớn nên không dũng cảm cứu bạn đã hành hạ, giày vò tâm hồn nhân vật suốt mấy chục năm trời.</a:t>
            </a:r>
          </a:p>
          <a:p>
            <a:pPr marL="864250" lvl="1" indent="-432125" algn="just">
              <a:lnSpc>
                <a:spcPts val="6324"/>
              </a:lnSpc>
              <a:buFont typeface="Arial"/>
              <a:buChar char="•"/>
            </a:pPr>
            <a:r>
              <a:rPr lang="en-US" sz="4003">
                <a:solidFill>
                  <a:srgbClr val="000000"/>
                </a:solidFill>
                <a:latin typeface="Roboto Condensed"/>
                <a:ea typeface="Roboto Condensed"/>
                <a:cs typeface="Roboto Condensed"/>
                <a:sym typeface="Roboto Condensed"/>
              </a:rPr>
              <a:t>Hình ảnh con sóng dữ dội và nụ cười của nhân vật K trong con sóng được nhắc đi nhắc lại nhiều lần: diễn tả nỗi ám ảnh, sự dằn vặt trong tâm hồn nhân vật “tôi” về con sóng dữ và cái chết của K.</a:t>
            </a:r>
          </a:p>
        </p:txBody>
      </p:sp>
      <p:grpSp>
        <p:nvGrpSpPr>
          <p:cNvPr id="20" name="Group 20"/>
          <p:cNvGrpSpPr/>
          <p:nvPr/>
        </p:nvGrpSpPr>
        <p:grpSpPr>
          <a:xfrm>
            <a:off x="1028700" y="2033283"/>
            <a:ext cx="5194378" cy="1514185"/>
            <a:chOff x="0" y="0"/>
            <a:chExt cx="6656613" cy="1940433"/>
          </a:xfrm>
        </p:grpSpPr>
        <p:sp>
          <p:nvSpPr>
            <p:cNvPr id="21" name="Freeform 21"/>
            <p:cNvSpPr/>
            <p:nvPr/>
          </p:nvSpPr>
          <p:spPr>
            <a:xfrm>
              <a:off x="0" y="0"/>
              <a:ext cx="6656613" cy="1940433"/>
            </a:xfrm>
            <a:custGeom>
              <a:avLst/>
              <a:gdLst/>
              <a:ahLst/>
              <a:cxnLst/>
              <a:rect l="l" t="t" r="r" b="b"/>
              <a:pathLst>
                <a:path w="6656613" h="1940433">
                  <a:moveTo>
                    <a:pt x="0" y="0"/>
                  </a:moveTo>
                  <a:lnTo>
                    <a:pt x="6656613" y="0"/>
                  </a:lnTo>
                  <a:lnTo>
                    <a:pt x="6656613" y="1940433"/>
                  </a:lnTo>
                  <a:lnTo>
                    <a:pt x="0" y="1940433"/>
                  </a:lnTo>
                  <a:close/>
                </a:path>
              </a:pathLst>
            </a:custGeom>
            <a:solidFill>
              <a:srgbClr val="000000">
                <a:alpha val="0"/>
              </a:srgbClr>
            </a:solidFill>
          </p:spPr>
          <p:txBody>
            <a:bodyPr/>
            <a:lstStyle/>
            <a:p>
              <a:endParaRPr lang="en-US"/>
            </a:p>
          </p:txBody>
        </p:sp>
        <p:sp>
          <p:nvSpPr>
            <p:cNvPr id="22" name="TextBox 22"/>
            <p:cNvSpPr txBox="1"/>
            <p:nvPr/>
          </p:nvSpPr>
          <p:spPr>
            <a:xfrm>
              <a:off x="0" y="-95250"/>
              <a:ext cx="6656613" cy="203568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c. Tính chất bi kịch</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a:off x="-144850" y="3543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flipH="1">
            <a:off x="4571900" y="7652846"/>
            <a:ext cx="13836800" cy="2943854"/>
          </a:xfrm>
          <a:custGeom>
            <a:avLst/>
            <a:gdLst/>
            <a:ahLst/>
            <a:cxnLst/>
            <a:rect l="l" t="t" r="r" b="b"/>
            <a:pathLst>
              <a:path w="13836800" h="2943854">
                <a:moveTo>
                  <a:pt x="13836800" y="0"/>
                </a:moveTo>
                <a:lnTo>
                  <a:pt x="0" y="0"/>
                </a:lnTo>
                <a:lnTo>
                  <a:pt x="0" y="2943854"/>
                </a:lnTo>
                <a:lnTo>
                  <a:pt x="13836800" y="2943854"/>
                </a:lnTo>
                <a:lnTo>
                  <a:pt x="1383680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117637">
            <a:off x="15652072" y="-709120"/>
            <a:ext cx="3166532" cy="3166562"/>
          </a:xfrm>
          <a:custGeom>
            <a:avLst/>
            <a:gdLst/>
            <a:ahLst/>
            <a:cxnLst/>
            <a:rect l="l" t="t" r="r" b="b"/>
            <a:pathLst>
              <a:path w="3166532" h="3166562">
                <a:moveTo>
                  <a:pt x="0" y="0"/>
                </a:moveTo>
                <a:lnTo>
                  <a:pt x="3166532" y="0"/>
                </a:lnTo>
                <a:lnTo>
                  <a:pt x="3166532" y="3166562"/>
                </a:lnTo>
                <a:lnTo>
                  <a:pt x="0" y="3166562"/>
                </a:lnTo>
                <a:lnTo>
                  <a:pt x="0" y="0"/>
                </a:lnTo>
                <a:close/>
              </a:path>
            </a:pathLst>
          </a:custGeom>
          <a:blipFill>
            <a:blip r:embed="rId4">
              <a:alphaModFix amt="87000"/>
            </a:blip>
            <a:stretch>
              <a:fillRect/>
            </a:stretch>
          </a:blipFill>
        </p:spPr>
        <p:txBody>
          <a:bodyPr/>
          <a:lstStyle/>
          <a:p>
            <a:endParaRPr lang="en-US"/>
          </a:p>
        </p:txBody>
      </p:sp>
      <p:sp>
        <p:nvSpPr>
          <p:cNvPr id="5" name="Freeform 5"/>
          <p:cNvSpPr/>
          <p:nvPr/>
        </p:nvSpPr>
        <p:spPr>
          <a:xfrm rot="-4516150">
            <a:off x="-699614" y="-549816"/>
            <a:ext cx="2847980" cy="2847980"/>
          </a:xfrm>
          <a:custGeom>
            <a:avLst/>
            <a:gdLst/>
            <a:ahLst/>
            <a:cxnLst/>
            <a:rect l="l" t="t" r="r" b="b"/>
            <a:pathLst>
              <a:path w="2847980" h="2847980">
                <a:moveTo>
                  <a:pt x="0" y="0"/>
                </a:moveTo>
                <a:lnTo>
                  <a:pt x="2847980" y="0"/>
                </a:lnTo>
                <a:lnTo>
                  <a:pt x="2847980" y="2847980"/>
                </a:lnTo>
                <a:lnTo>
                  <a:pt x="0" y="2847980"/>
                </a:lnTo>
                <a:lnTo>
                  <a:pt x="0" y="0"/>
                </a:lnTo>
                <a:close/>
              </a:path>
            </a:pathLst>
          </a:custGeom>
          <a:blipFill>
            <a:blip r:embed="rId5">
              <a:alphaModFix amt="82000"/>
            </a:blip>
            <a:stretch>
              <a:fillRect/>
            </a:stretch>
          </a:blipFill>
        </p:spPr>
        <p:txBody>
          <a:bodyPr/>
          <a:lstStyle/>
          <a:p>
            <a:endParaRPr lang="en-US"/>
          </a:p>
        </p:txBody>
      </p:sp>
      <p:sp>
        <p:nvSpPr>
          <p:cNvPr id="6" name="Freeform 6"/>
          <p:cNvSpPr/>
          <p:nvPr/>
        </p:nvSpPr>
        <p:spPr>
          <a:xfrm rot="-487132">
            <a:off x="16547534" y="1320260"/>
            <a:ext cx="2111736" cy="2111780"/>
          </a:xfrm>
          <a:custGeom>
            <a:avLst/>
            <a:gdLst/>
            <a:ahLst/>
            <a:cxnLst/>
            <a:rect l="l" t="t" r="r" b="b"/>
            <a:pathLst>
              <a:path w="2111736" h="2111780">
                <a:moveTo>
                  <a:pt x="0" y="0"/>
                </a:moveTo>
                <a:lnTo>
                  <a:pt x="2111736" y="0"/>
                </a:lnTo>
                <a:lnTo>
                  <a:pt x="2111736" y="2111780"/>
                </a:lnTo>
                <a:lnTo>
                  <a:pt x="0" y="2111780"/>
                </a:lnTo>
                <a:lnTo>
                  <a:pt x="0" y="0"/>
                </a:lnTo>
                <a:close/>
              </a:path>
            </a:pathLst>
          </a:custGeom>
          <a:blipFill>
            <a:blip r:embed="rId6">
              <a:alphaModFix amt="69000"/>
            </a:blip>
            <a:stretch>
              <a:fillRect r="-2"/>
            </a:stretch>
          </a:blipFill>
        </p:spPr>
        <p:txBody>
          <a:bodyPr/>
          <a:lstStyle/>
          <a:p>
            <a:endParaRPr lang="en-US"/>
          </a:p>
        </p:txBody>
      </p:sp>
      <p:sp>
        <p:nvSpPr>
          <p:cNvPr id="7" name="Freeform 7"/>
          <p:cNvSpPr/>
          <p:nvPr/>
        </p:nvSpPr>
        <p:spPr>
          <a:xfrm rot="-487125">
            <a:off x="-153226" y="14985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7">
              <a:alphaModFix amt="75000"/>
            </a:blip>
            <a:stretch>
              <a:fillRect b="-1"/>
            </a:stretch>
          </a:blipFill>
        </p:spPr>
        <p:txBody>
          <a:bodyPr/>
          <a:lstStyle/>
          <a:p>
            <a:endParaRPr lang="en-US"/>
          </a:p>
        </p:txBody>
      </p:sp>
      <p:sp>
        <p:nvSpPr>
          <p:cNvPr id="8" name="Freeform 8"/>
          <p:cNvSpPr/>
          <p:nvPr/>
        </p:nvSpPr>
        <p:spPr>
          <a:xfrm rot="-487125">
            <a:off x="2342374" y="34342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7">
              <a:alphaModFix amt="75000"/>
            </a:blip>
            <a:stretch>
              <a:fillRect b="-1"/>
            </a:stretch>
          </a:blipFill>
        </p:spPr>
        <p:txBody>
          <a:bodyPr/>
          <a:lstStyle/>
          <a:p>
            <a:endParaRPr lang="en-US"/>
          </a:p>
        </p:txBody>
      </p:sp>
      <p:sp>
        <p:nvSpPr>
          <p:cNvPr id="9" name="Freeform 9"/>
          <p:cNvSpPr/>
          <p:nvPr/>
        </p:nvSpPr>
        <p:spPr>
          <a:xfrm rot="-487125">
            <a:off x="14067772" y="707221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7">
              <a:alphaModFix amt="75000"/>
            </a:blip>
            <a:stretch>
              <a:fillRect b="-1"/>
            </a:stretch>
          </a:blipFill>
        </p:spPr>
        <p:txBody>
          <a:bodyPr/>
          <a:lstStyle/>
          <a:p>
            <a:endParaRPr lang="en-US"/>
          </a:p>
        </p:txBody>
      </p:sp>
      <p:sp>
        <p:nvSpPr>
          <p:cNvPr id="10" name="Freeform 10">
            <a:hlinkClick r:id="rId8"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a:hlinkClick r:id="rId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a:hlinkClick r:id="rId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a:off x="1290902" y="2376150"/>
            <a:ext cx="15813494" cy="3507235"/>
          </a:xfrm>
          <a:custGeom>
            <a:avLst/>
            <a:gdLst/>
            <a:ahLst/>
            <a:cxnLst/>
            <a:rect l="l" t="t" r="r" b="b"/>
            <a:pathLst>
              <a:path w="15813494" h="3507235">
                <a:moveTo>
                  <a:pt x="0" y="0"/>
                </a:moveTo>
                <a:lnTo>
                  <a:pt x="15813494" y="0"/>
                </a:lnTo>
                <a:lnTo>
                  <a:pt x="15813494" y="3507235"/>
                </a:lnTo>
                <a:lnTo>
                  <a:pt x="0" y="350723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4" name="Group 14"/>
          <p:cNvGrpSpPr/>
          <p:nvPr/>
        </p:nvGrpSpPr>
        <p:grpSpPr>
          <a:xfrm>
            <a:off x="5355800" y="874174"/>
            <a:ext cx="7576400" cy="1214462"/>
            <a:chOff x="0" y="0"/>
            <a:chExt cx="10101867" cy="1619283"/>
          </a:xfrm>
        </p:grpSpPr>
        <p:sp>
          <p:nvSpPr>
            <p:cNvPr id="15" name="Freeform 15"/>
            <p:cNvSpPr/>
            <p:nvPr/>
          </p:nvSpPr>
          <p:spPr>
            <a:xfrm>
              <a:off x="0" y="0"/>
              <a:ext cx="10101866" cy="1619283"/>
            </a:xfrm>
            <a:custGeom>
              <a:avLst/>
              <a:gdLst/>
              <a:ahLst/>
              <a:cxnLst/>
              <a:rect l="l" t="t" r="r" b="b"/>
              <a:pathLst>
                <a:path w="10101866" h="1619283">
                  <a:moveTo>
                    <a:pt x="0" y="0"/>
                  </a:moveTo>
                  <a:lnTo>
                    <a:pt x="10101866" y="0"/>
                  </a:lnTo>
                  <a:lnTo>
                    <a:pt x="10101866" y="1619283"/>
                  </a:lnTo>
                  <a:lnTo>
                    <a:pt x="0" y="1619283"/>
                  </a:lnTo>
                  <a:close/>
                </a:path>
              </a:pathLst>
            </a:custGeom>
            <a:solidFill>
              <a:srgbClr val="000000">
                <a:alpha val="0"/>
              </a:srgbClr>
            </a:solidFill>
          </p:spPr>
          <p:txBody>
            <a:bodyPr/>
            <a:lstStyle/>
            <a:p>
              <a:endParaRPr lang="en-US"/>
            </a:p>
          </p:txBody>
        </p:sp>
        <p:sp>
          <p:nvSpPr>
            <p:cNvPr id="16" name="TextBox 16"/>
            <p:cNvSpPr txBox="1"/>
            <p:nvPr/>
          </p:nvSpPr>
          <p:spPr>
            <a:xfrm>
              <a:off x="0" y="200025"/>
              <a:ext cx="10101867" cy="1419258"/>
            </a:xfrm>
            <a:prstGeom prst="rect">
              <a:avLst/>
            </a:prstGeom>
          </p:spPr>
          <p:txBody>
            <a:bodyPr lIns="0" tIns="0" rIns="0" bIns="0" rtlCol="0" anchor="t"/>
            <a:lstStyle/>
            <a:p>
              <a:pPr algn="ctr">
                <a:lnSpc>
                  <a:spcPts val="4730"/>
                </a:lnSpc>
              </a:pPr>
              <a:r>
                <a:rPr lang="en-US" sz="5698" b="1">
                  <a:solidFill>
                    <a:srgbClr val="325D79"/>
                  </a:solidFill>
                  <a:latin typeface="Fraunces Bold"/>
                  <a:ea typeface="Fraunces Bold"/>
                  <a:cs typeface="Fraunces Bold"/>
                  <a:sym typeface="Fraunces Bold"/>
                </a:rPr>
                <a:t>2. ĐỌC VĂN BẢN</a:t>
              </a:r>
            </a:p>
          </p:txBody>
        </p:sp>
      </p:grpSp>
      <p:grpSp>
        <p:nvGrpSpPr>
          <p:cNvPr id="17" name="Group 17"/>
          <p:cNvGrpSpPr/>
          <p:nvPr/>
        </p:nvGrpSpPr>
        <p:grpSpPr>
          <a:xfrm>
            <a:off x="5527366" y="2613449"/>
            <a:ext cx="7683696" cy="1661773"/>
            <a:chOff x="0" y="0"/>
            <a:chExt cx="10244928" cy="2215697"/>
          </a:xfrm>
        </p:grpSpPr>
        <p:sp>
          <p:nvSpPr>
            <p:cNvPr id="18" name="Freeform 18"/>
            <p:cNvSpPr/>
            <p:nvPr/>
          </p:nvSpPr>
          <p:spPr>
            <a:xfrm>
              <a:off x="0" y="0"/>
              <a:ext cx="10244928" cy="2215697"/>
            </a:xfrm>
            <a:custGeom>
              <a:avLst/>
              <a:gdLst/>
              <a:ahLst/>
              <a:cxnLst/>
              <a:rect l="l" t="t" r="r" b="b"/>
              <a:pathLst>
                <a:path w="10244928" h="2215697">
                  <a:moveTo>
                    <a:pt x="0" y="0"/>
                  </a:moveTo>
                  <a:lnTo>
                    <a:pt x="10244928" y="0"/>
                  </a:lnTo>
                  <a:lnTo>
                    <a:pt x="10244928" y="2215697"/>
                  </a:lnTo>
                  <a:lnTo>
                    <a:pt x="0" y="2215697"/>
                  </a:lnTo>
                  <a:close/>
                </a:path>
              </a:pathLst>
            </a:custGeom>
            <a:solidFill>
              <a:srgbClr val="000000">
                <a:alpha val="0"/>
              </a:srgbClr>
            </a:solidFill>
          </p:spPr>
          <p:txBody>
            <a:bodyPr/>
            <a:lstStyle/>
            <a:p>
              <a:endParaRPr lang="en-US"/>
            </a:p>
          </p:txBody>
        </p:sp>
        <p:sp>
          <p:nvSpPr>
            <p:cNvPr id="19" name="TextBox 19"/>
            <p:cNvSpPr txBox="1"/>
            <p:nvPr/>
          </p:nvSpPr>
          <p:spPr>
            <a:xfrm>
              <a:off x="0" y="-123825"/>
              <a:ext cx="10244928" cy="2339522"/>
            </a:xfrm>
            <a:prstGeom prst="rect">
              <a:avLst/>
            </a:prstGeom>
          </p:spPr>
          <p:txBody>
            <a:bodyPr lIns="0" tIns="0" rIns="0" bIns="0" rtlCol="0" anchor="t"/>
            <a:lstStyle/>
            <a:p>
              <a:pPr algn="ctr">
                <a:lnSpc>
                  <a:spcPts val="6177"/>
                </a:lnSpc>
              </a:pPr>
              <a:r>
                <a:rPr lang="en-US" sz="4412">
                  <a:solidFill>
                    <a:srgbClr val="435D74"/>
                  </a:solidFill>
                  <a:latin typeface="#9Slide07 Crocante"/>
                  <a:ea typeface="#9Slide07 Crocante"/>
                  <a:cs typeface="#9Slide07 Crocante"/>
                  <a:sym typeface="#9Slide07 Crocante"/>
                </a:rPr>
                <a:t>ĐỌC DIỄN CẢM VĂN BẢN</a:t>
              </a:r>
            </a:p>
            <a:p>
              <a:pPr algn="ctr">
                <a:lnSpc>
                  <a:spcPts val="6177"/>
                </a:lnSpc>
              </a:pPr>
              <a:endParaRPr lang="en-US" sz="4412">
                <a:solidFill>
                  <a:srgbClr val="435D74"/>
                </a:solidFill>
                <a:latin typeface="#9Slide07 Crocante"/>
                <a:ea typeface="#9Slide07 Crocante"/>
                <a:cs typeface="#9Slide07 Crocante"/>
                <a:sym typeface="#9Slide07 Crocante"/>
              </a:endParaRPr>
            </a:p>
          </p:txBody>
        </p:sp>
      </p:grpSp>
      <p:grpSp>
        <p:nvGrpSpPr>
          <p:cNvPr id="20" name="Group 20"/>
          <p:cNvGrpSpPr/>
          <p:nvPr/>
        </p:nvGrpSpPr>
        <p:grpSpPr>
          <a:xfrm>
            <a:off x="1544689" y="3692552"/>
            <a:ext cx="15305919" cy="874431"/>
            <a:chOff x="0" y="0"/>
            <a:chExt cx="20407892" cy="1165908"/>
          </a:xfrm>
        </p:grpSpPr>
        <p:sp>
          <p:nvSpPr>
            <p:cNvPr id="21" name="Freeform 21"/>
            <p:cNvSpPr/>
            <p:nvPr/>
          </p:nvSpPr>
          <p:spPr>
            <a:xfrm>
              <a:off x="0" y="0"/>
              <a:ext cx="20407892" cy="1165908"/>
            </a:xfrm>
            <a:custGeom>
              <a:avLst/>
              <a:gdLst/>
              <a:ahLst/>
              <a:cxnLst/>
              <a:rect l="l" t="t" r="r" b="b"/>
              <a:pathLst>
                <a:path w="20407892" h="1165908">
                  <a:moveTo>
                    <a:pt x="0" y="0"/>
                  </a:moveTo>
                  <a:lnTo>
                    <a:pt x="20407892" y="0"/>
                  </a:lnTo>
                  <a:lnTo>
                    <a:pt x="20407892" y="1165908"/>
                  </a:lnTo>
                  <a:lnTo>
                    <a:pt x="0" y="1165908"/>
                  </a:lnTo>
                  <a:close/>
                </a:path>
              </a:pathLst>
            </a:custGeom>
            <a:solidFill>
              <a:srgbClr val="000000">
                <a:alpha val="0"/>
              </a:srgbClr>
            </a:solidFill>
          </p:spPr>
          <p:txBody>
            <a:bodyPr/>
            <a:lstStyle/>
            <a:p>
              <a:endParaRPr lang="en-US"/>
            </a:p>
          </p:txBody>
        </p:sp>
        <p:sp>
          <p:nvSpPr>
            <p:cNvPr id="22" name="TextBox 22"/>
            <p:cNvSpPr txBox="1"/>
            <p:nvPr/>
          </p:nvSpPr>
          <p:spPr>
            <a:xfrm>
              <a:off x="0" y="-76200"/>
              <a:ext cx="20407892" cy="1242108"/>
            </a:xfrm>
            <a:prstGeom prst="rect">
              <a:avLst/>
            </a:prstGeom>
          </p:spPr>
          <p:txBody>
            <a:bodyPr lIns="0" tIns="0" rIns="0" bIns="0" rtlCol="0" anchor="t"/>
            <a:lstStyle/>
            <a:p>
              <a:pPr marL="914399" lvl="2" indent="-304800" algn="just">
                <a:lnSpc>
                  <a:spcPts val="5599"/>
                </a:lnSpc>
                <a:buFont typeface="Arial"/>
                <a:buChar char="⚬"/>
              </a:pPr>
              <a:r>
                <a:rPr lang="en-US" sz="3999">
                  <a:solidFill>
                    <a:srgbClr val="000000"/>
                  </a:solidFill>
                  <a:latin typeface="Roboto Condensed"/>
                  <a:ea typeface="Roboto Condensed"/>
                  <a:cs typeface="Roboto Condensed"/>
                  <a:sym typeface="Roboto Condensed"/>
                </a:rPr>
                <a:t>HS đọc diễn cảm văn bản.</a:t>
              </a:r>
            </a:p>
          </p:txBody>
        </p:sp>
      </p:grpSp>
      <p:sp>
        <p:nvSpPr>
          <p:cNvPr id="23" name="Freeform 23"/>
          <p:cNvSpPr/>
          <p:nvPr/>
        </p:nvSpPr>
        <p:spPr>
          <a:xfrm>
            <a:off x="1237253" y="5752967"/>
            <a:ext cx="15813494" cy="3799757"/>
          </a:xfrm>
          <a:custGeom>
            <a:avLst/>
            <a:gdLst/>
            <a:ahLst/>
            <a:cxnLst/>
            <a:rect l="l" t="t" r="r" b="b"/>
            <a:pathLst>
              <a:path w="15813494" h="3799757">
                <a:moveTo>
                  <a:pt x="0" y="0"/>
                </a:moveTo>
                <a:lnTo>
                  <a:pt x="15813494" y="0"/>
                </a:lnTo>
                <a:lnTo>
                  <a:pt x="15813494" y="3799758"/>
                </a:lnTo>
                <a:lnTo>
                  <a:pt x="0" y="379975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24" name="Group 24"/>
          <p:cNvGrpSpPr/>
          <p:nvPr/>
        </p:nvGrpSpPr>
        <p:grpSpPr>
          <a:xfrm>
            <a:off x="1265837" y="6060748"/>
            <a:ext cx="15305919" cy="3491976"/>
            <a:chOff x="0" y="0"/>
            <a:chExt cx="20407892" cy="4655969"/>
          </a:xfrm>
        </p:grpSpPr>
        <p:sp>
          <p:nvSpPr>
            <p:cNvPr id="25" name="Freeform 25"/>
            <p:cNvSpPr/>
            <p:nvPr/>
          </p:nvSpPr>
          <p:spPr>
            <a:xfrm>
              <a:off x="0" y="0"/>
              <a:ext cx="20407892" cy="4655969"/>
            </a:xfrm>
            <a:custGeom>
              <a:avLst/>
              <a:gdLst/>
              <a:ahLst/>
              <a:cxnLst/>
              <a:rect l="l" t="t" r="r" b="b"/>
              <a:pathLst>
                <a:path w="20407892" h="4655969">
                  <a:moveTo>
                    <a:pt x="0" y="0"/>
                  </a:moveTo>
                  <a:lnTo>
                    <a:pt x="20407892" y="0"/>
                  </a:lnTo>
                  <a:lnTo>
                    <a:pt x="20407892" y="4655969"/>
                  </a:lnTo>
                  <a:lnTo>
                    <a:pt x="0" y="4655969"/>
                  </a:lnTo>
                  <a:close/>
                </a:path>
              </a:pathLst>
            </a:custGeom>
            <a:solidFill>
              <a:srgbClr val="000000">
                <a:alpha val="0"/>
              </a:srgbClr>
            </a:solidFill>
          </p:spPr>
          <p:txBody>
            <a:bodyPr/>
            <a:lstStyle/>
            <a:p>
              <a:endParaRPr lang="en-US"/>
            </a:p>
          </p:txBody>
        </p:sp>
        <p:sp>
          <p:nvSpPr>
            <p:cNvPr id="26" name="TextBox 26"/>
            <p:cNvSpPr txBox="1"/>
            <p:nvPr/>
          </p:nvSpPr>
          <p:spPr>
            <a:xfrm>
              <a:off x="0" y="-76200"/>
              <a:ext cx="20407892" cy="4732169"/>
            </a:xfrm>
            <a:prstGeom prst="rect">
              <a:avLst/>
            </a:prstGeom>
          </p:spPr>
          <p:txBody>
            <a:bodyPr lIns="0" tIns="0" rIns="0" bIns="0" rtlCol="0" anchor="t"/>
            <a:lstStyle/>
            <a:p>
              <a:pPr algn="just">
                <a:lnSpc>
                  <a:spcPts val="5459"/>
                </a:lnSpc>
              </a:pPr>
              <a:r>
                <a:rPr lang="en-US" sz="3899">
                  <a:solidFill>
                    <a:srgbClr val="FEFFFE"/>
                  </a:solidFill>
                  <a:latin typeface="Roboto Condensed"/>
                  <a:ea typeface="Roboto Condensed"/>
                  <a:cs typeface="Roboto Condensed"/>
                  <a:sym typeface="Roboto Condensed"/>
                </a:rPr>
                <a:t>Định hướng giọng đọc:</a:t>
              </a:r>
            </a:p>
            <a:p>
              <a:pPr marL="1684017" lvl="2" indent="-561339" algn="just">
                <a:lnSpc>
                  <a:spcPts val="5459"/>
                </a:lnSpc>
                <a:buFont typeface="Arial"/>
                <a:buChar char="⚬"/>
              </a:pPr>
              <a:r>
                <a:rPr lang="en-US" sz="3899">
                  <a:solidFill>
                    <a:srgbClr val="FEFFFE"/>
                  </a:solidFill>
                  <a:latin typeface="Roboto Condensed"/>
                  <a:ea typeface="Roboto Condensed"/>
                  <a:cs typeface="Roboto Condensed"/>
                  <a:sym typeface="Roboto Condensed"/>
                </a:rPr>
                <a:t>Tự sự, tâm tình.</a:t>
              </a:r>
            </a:p>
            <a:p>
              <a:pPr marL="1684017" lvl="2" indent="-561339" algn="just">
                <a:lnSpc>
                  <a:spcPts val="5459"/>
                </a:lnSpc>
                <a:buFont typeface="Arial"/>
                <a:buChar char="⚬"/>
              </a:pPr>
              <a:r>
                <a:rPr lang="en-US" sz="3899">
                  <a:solidFill>
                    <a:srgbClr val="FEFFFE"/>
                  </a:solidFill>
                  <a:latin typeface="Roboto Condensed"/>
                  <a:ea typeface="Roboto Condensed"/>
                  <a:cs typeface="Roboto Condensed"/>
                  <a:sym typeface="Roboto Condensed"/>
                </a:rPr>
                <a:t>Đan xen vào đó là đau khổ, xót xa, dằn vặt khi phải đối diện với những ám ảnh tâm lí.</a:t>
              </a:r>
            </a:p>
            <a:p>
              <a:pPr algn="just">
                <a:lnSpc>
                  <a:spcPts val="5459"/>
                </a:lnSpc>
              </a:pPr>
              <a:endParaRPr lang="en-US" sz="3899">
                <a:solidFill>
                  <a:srgbClr val="FEFFFE"/>
                </a:solidFill>
                <a:latin typeface="Roboto Condensed"/>
                <a:ea typeface="Roboto Condensed"/>
                <a:cs typeface="Roboto Condensed"/>
                <a:sym typeface="Roboto Condensed"/>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grpSp>
        <p:nvGrpSpPr>
          <p:cNvPr id="22" name="Group 22"/>
          <p:cNvGrpSpPr/>
          <p:nvPr/>
        </p:nvGrpSpPr>
        <p:grpSpPr>
          <a:xfrm>
            <a:off x="1212749" y="317786"/>
            <a:ext cx="8058628" cy="1037729"/>
            <a:chOff x="0" y="0"/>
            <a:chExt cx="10744837" cy="1383638"/>
          </a:xfrm>
        </p:grpSpPr>
        <p:sp>
          <p:nvSpPr>
            <p:cNvPr id="23" name="Freeform 23"/>
            <p:cNvSpPr/>
            <p:nvPr/>
          </p:nvSpPr>
          <p:spPr>
            <a:xfrm>
              <a:off x="0" y="0"/>
              <a:ext cx="10744837" cy="1383639"/>
            </a:xfrm>
            <a:custGeom>
              <a:avLst/>
              <a:gdLst/>
              <a:ahLst/>
              <a:cxnLst/>
              <a:rect l="l" t="t" r="r" b="b"/>
              <a:pathLst>
                <a:path w="10744837" h="1383639">
                  <a:moveTo>
                    <a:pt x="0" y="0"/>
                  </a:moveTo>
                  <a:lnTo>
                    <a:pt x="10744837" y="0"/>
                  </a:lnTo>
                  <a:lnTo>
                    <a:pt x="10744837" y="1383639"/>
                  </a:lnTo>
                  <a:lnTo>
                    <a:pt x="0" y="1383639"/>
                  </a:lnTo>
                  <a:close/>
                </a:path>
              </a:pathLst>
            </a:custGeom>
            <a:solidFill>
              <a:srgbClr val="000000">
                <a:alpha val="0"/>
              </a:srgbClr>
            </a:solidFill>
          </p:spPr>
          <p:txBody>
            <a:bodyPr/>
            <a:lstStyle/>
            <a:p>
              <a:endParaRPr lang="en-US"/>
            </a:p>
          </p:txBody>
        </p:sp>
        <p:sp>
          <p:nvSpPr>
            <p:cNvPr id="24" name="TextBox 24"/>
            <p:cNvSpPr txBox="1"/>
            <p:nvPr/>
          </p:nvSpPr>
          <p:spPr>
            <a:xfrm>
              <a:off x="0" y="-95250"/>
              <a:ext cx="10744837" cy="1478888"/>
            </a:xfrm>
            <a:prstGeom prst="rect">
              <a:avLst/>
            </a:prstGeom>
          </p:spPr>
          <p:txBody>
            <a:bodyPr lIns="0" tIns="0" rIns="0" bIns="0" rtlCol="0" anchor="t"/>
            <a:lstStyle/>
            <a:p>
              <a:pPr algn="ctr">
                <a:lnSpc>
                  <a:spcPts val="6863"/>
                </a:lnSpc>
              </a:pPr>
              <a:r>
                <a:rPr lang="en-US" sz="4902" b="1">
                  <a:solidFill>
                    <a:srgbClr val="0B67A5"/>
                  </a:solidFill>
                  <a:latin typeface="Fraunces Bold"/>
                  <a:ea typeface="Fraunces Bold"/>
                  <a:cs typeface="Fraunces Bold"/>
                  <a:sym typeface="Fraunces Bold"/>
                </a:rPr>
                <a:t>3. KHÁM PHÁ VĂN BẢN</a:t>
              </a:r>
            </a:p>
          </p:txBody>
        </p:sp>
      </p:grpSp>
      <p:grpSp>
        <p:nvGrpSpPr>
          <p:cNvPr id="25" name="Group 25"/>
          <p:cNvGrpSpPr/>
          <p:nvPr/>
        </p:nvGrpSpPr>
        <p:grpSpPr>
          <a:xfrm>
            <a:off x="1538198" y="1329521"/>
            <a:ext cx="5830237" cy="911819"/>
            <a:chOff x="0" y="0"/>
            <a:chExt cx="7773649" cy="1215758"/>
          </a:xfrm>
        </p:grpSpPr>
        <p:sp>
          <p:nvSpPr>
            <p:cNvPr id="26" name="Freeform 26"/>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7" name="TextBox 27"/>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8" name="Group 28"/>
          <p:cNvGrpSpPr/>
          <p:nvPr/>
        </p:nvGrpSpPr>
        <p:grpSpPr>
          <a:xfrm>
            <a:off x="879187" y="3837983"/>
            <a:ext cx="4748302" cy="3703305"/>
            <a:chOff x="0" y="0"/>
            <a:chExt cx="1250582" cy="975356"/>
          </a:xfrm>
        </p:grpSpPr>
        <p:sp>
          <p:nvSpPr>
            <p:cNvPr id="29" name="Freeform 29"/>
            <p:cNvSpPr/>
            <p:nvPr/>
          </p:nvSpPr>
          <p:spPr>
            <a:xfrm>
              <a:off x="0" y="0"/>
              <a:ext cx="1250582" cy="975356"/>
            </a:xfrm>
            <a:custGeom>
              <a:avLst/>
              <a:gdLst/>
              <a:ahLst/>
              <a:cxnLst/>
              <a:rect l="l" t="t" r="r" b="b"/>
              <a:pathLst>
                <a:path w="1250582" h="975356">
                  <a:moveTo>
                    <a:pt x="0" y="0"/>
                  </a:moveTo>
                  <a:lnTo>
                    <a:pt x="1250582" y="0"/>
                  </a:lnTo>
                  <a:lnTo>
                    <a:pt x="1250582" y="975356"/>
                  </a:lnTo>
                  <a:lnTo>
                    <a:pt x="0" y="975356"/>
                  </a:lnTo>
                  <a:close/>
                </a:path>
              </a:pathLst>
            </a:custGeom>
            <a:solidFill>
              <a:srgbClr val="E3E9ED"/>
            </a:solidFill>
          </p:spPr>
          <p:txBody>
            <a:bodyPr/>
            <a:lstStyle/>
            <a:p>
              <a:endParaRPr lang="en-US"/>
            </a:p>
          </p:txBody>
        </p:sp>
        <p:sp>
          <p:nvSpPr>
            <p:cNvPr id="30" name="TextBox 30"/>
            <p:cNvSpPr txBox="1"/>
            <p:nvPr/>
          </p:nvSpPr>
          <p:spPr>
            <a:xfrm>
              <a:off x="0" y="-47625"/>
              <a:ext cx="1250582" cy="1022981"/>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940594" y="3420265"/>
            <a:ext cx="2625488" cy="885033"/>
            <a:chOff x="0" y="0"/>
            <a:chExt cx="691487" cy="233095"/>
          </a:xfrm>
        </p:grpSpPr>
        <p:sp>
          <p:nvSpPr>
            <p:cNvPr id="32" name="Freeform 32"/>
            <p:cNvSpPr/>
            <p:nvPr/>
          </p:nvSpPr>
          <p:spPr>
            <a:xfrm>
              <a:off x="0" y="0"/>
              <a:ext cx="691487" cy="233095"/>
            </a:xfrm>
            <a:custGeom>
              <a:avLst/>
              <a:gdLst/>
              <a:ahLst/>
              <a:cxnLst/>
              <a:rect l="l" t="t" r="r" b="b"/>
              <a:pathLst>
                <a:path w="691487" h="233095">
                  <a:moveTo>
                    <a:pt x="116548" y="0"/>
                  </a:moveTo>
                  <a:lnTo>
                    <a:pt x="574939" y="0"/>
                  </a:lnTo>
                  <a:cubicBezTo>
                    <a:pt x="605849" y="0"/>
                    <a:pt x="635494" y="12279"/>
                    <a:pt x="657351" y="34136"/>
                  </a:cubicBezTo>
                  <a:cubicBezTo>
                    <a:pt x="679207" y="55993"/>
                    <a:pt x="691487" y="85637"/>
                    <a:pt x="691487" y="116548"/>
                  </a:cubicBezTo>
                  <a:lnTo>
                    <a:pt x="691487" y="116548"/>
                  </a:lnTo>
                  <a:cubicBezTo>
                    <a:pt x="691487" y="180915"/>
                    <a:pt x="639306" y="233095"/>
                    <a:pt x="574939" y="233095"/>
                  </a:cubicBezTo>
                  <a:lnTo>
                    <a:pt x="116548" y="233095"/>
                  </a:lnTo>
                  <a:cubicBezTo>
                    <a:pt x="52180" y="233095"/>
                    <a:pt x="0" y="180915"/>
                    <a:pt x="0" y="116548"/>
                  </a:cubicBezTo>
                  <a:lnTo>
                    <a:pt x="0" y="116548"/>
                  </a:lnTo>
                  <a:cubicBezTo>
                    <a:pt x="0" y="52180"/>
                    <a:pt x="52180" y="0"/>
                    <a:pt x="116548" y="0"/>
                  </a:cubicBezTo>
                  <a:close/>
                </a:path>
              </a:pathLst>
            </a:custGeom>
            <a:solidFill>
              <a:srgbClr val="1573B2"/>
            </a:solidFill>
          </p:spPr>
          <p:txBody>
            <a:bodyPr/>
            <a:lstStyle/>
            <a:p>
              <a:endParaRPr lang="en-US"/>
            </a:p>
          </p:txBody>
        </p:sp>
        <p:sp>
          <p:nvSpPr>
            <p:cNvPr id="33" name="TextBox 33"/>
            <p:cNvSpPr txBox="1"/>
            <p:nvPr/>
          </p:nvSpPr>
          <p:spPr>
            <a:xfrm>
              <a:off x="0" y="-76200"/>
              <a:ext cx="691487" cy="309295"/>
            </a:xfrm>
            <a:prstGeom prst="rect">
              <a:avLst/>
            </a:prstGeom>
          </p:spPr>
          <p:txBody>
            <a:bodyPr lIns="50800" tIns="50800" rIns="50800" bIns="50800" rtlCol="0" anchor="ctr"/>
            <a:lstStyle/>
            <a:p>
              <a:pPr algn="ctr">
                <a:lnSpc>
                  <a:spcPts val="5319"/>
                </a:lnSpc>
              </a:pPr>
              <a:r>
                <a:rPr lang="en-US" sz="3799" b="1">
                  <a:solidFill>
                    <a:srgbClr val="FFFFFF"/>
                  </a:solidFill>
                  <a:latin typeface="Roboto Condensed Bold"/>
                  <a:ea typeface="Roboto Condensed Bold"/>
                  <a:cs typeface="Roboto Condensed Bold"/>
                  <a:sym typeface="Roboto Condensed Bold"/>
                </a:rPr>
                <a:t>Nhóm 4</a:t>
              </a:r>
            </a:p>
          </p:txBody>
        </p:sp>
      </p:grpSp>
      <p:grpSp>
        <p:nvGrpSpPr>
          <p:cNvPr id="34" name="Group 34"/>
          <p:cNvGrpSpPr/>
          <p:nvPr/>
        </p:nvGrpSpPr>
        <p:grpSpPr>
          <a:xfrm>
            <a:off x="7188817" y="3862782"/>
            <a:ext cx="10253712" cy="5275309"/>
            <a:chOff x="0" y="0"/>
            <a:chExt cx="2700566" cy="1389382"/>
          </a:xfrm>
        </p:grpSpPr>
        <p:sp>
          <p:nvSpPr>
            <p:cNvPr id="35" name="Freeform 35"/>
            <p:cNvSpPr/>
            <p:nvPr/>
          </p:nvSpPr>
          <p:spPr>
            <a:xfrm>
              <a:off x="0" y="0"/>
              <a:ext cx="2700566" cy="1389382"/>
            </a:xfrm>
            <a:custGeom>
              <a:avLst/>
              <a:gdLst/>
              <a:ahLst/>
              <a:cxnLst/>
              <a:rect l="l" t="t" r="r" b="b"/>
              <a:pathLst>
                <a:path w="2700566" h="1389382">
                  <a:moveTo>
                    <a:pt x="0" y="0"/>
                  </a:moveTo>
                  <a:lnTo>
                    <a:pt x="2700566" y="0"/>
                  </a:lnTo>
                  <a:lnTo>
                    <a:pt x="2700566" y="1389382"/>
                  </a:lnTo>
                  <a:lnTo>
                    <a:pt x="0" y="1389382"/>
                  </a:lnTo>
                  <a:close/>
                </a:path>
              </a:pathLst>
            </a:custGeom>
            <a:solidFill>
              <a:srgbClr val="E3E9ED"/>
            </a:solidFill>
          </p:spPr>
          <p:txBody>
            <a:bodyPr/>
            <a:lstStyle/>
            <a:p>
              <a:endParaRPr lang="en-US"/>
            </a:p>
          </p:txBody>
        </p:sp>
        <p:sp>
          <p:nvSpPr>
            <p:cNvPr id="36" name="TextBox 36"/>
            <p:cNvSpPr txBox="1"/>
            <p:nvPr/>
          </p:nvSpPr>
          <p:spPr>
            <a:xfrm>
              <a:off x="0" y="-47625"/>
              <a:ext cx="2700566" cy="1437007"/>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6840340" y="4520504"/>
            <a:ext cx="727720" cy="1005486"/>
          </a:xfrm>
          <a:custGeom>
            <a:avLst/>
            <a:gdLst/>
            <a:ahLst/>
            <a:cxnLst/>
            <a:rect l="l" t="t" r="r" b="b"/>
            <a:pathLst>
              <a:path w="727720" h="1005486">
                <a:moveTo>
                  <a:pt x="0" y="0"/>
                </a:moveTo>
                <a:lnTo>
                  <a:pt x="727720" y="0"/>
                </a:lnTo>
                <a:lnTo>
                  <a:pt x="727720" y="1005485"/>
                </a:lnTo>
                <a:lnTo>
                  <a:pt x="0" y="100548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38" name="TextBox 38"/>
          <p:cNvSpPr txBox="1"/>
          <p:nvPr/>
        </p:nvSpPr>
        <p:spPr>
          <a:xfrm>
            <a:off x="6211478" y="2431840"/>
            <a:ext cx="7033022" cy="868345"/>
          </a:xfrm>
          <a:prstGeom prst="rect">
            <a:avLst/>
          </a:prstGeom>
        </p:spPr>
        <p:txBody>
          <a:bodyPr lIns="0" tIns="0" rIns="0" bIns="0" rtlCol="0" anchor="t">
            <a:spAutoFit/>
          </a:bodyPr>
          <a:lstStyle/>
          <a:p>
            <a:pPr algn="ctr">
              <a:lnSpc>
                <a:spcPts val="6737"/>
              </a:lnSpc>
              <a:spcBef>
                <a:spcPct val="0"/>
              </a:spcBef>
            </a:pPr>
            <a:r>
              <a:rPr lang="en-US" sz="4811">
                <a:solidFill>
                  <a:srgbClr val="325D79"/>
                </a:solidFill>
                <a:latin typeface="#9Slide07 Crocante"/>
                <a:ea typeface="#9Slide07 Crocante"/>
                <a:cs typeface="#9Slide07 Crocante"/>
                <a:sym typeface="#9Slide07 Crocante"/>
              </a:rPr>
              <a:t>TRỐN CHẠY HAY ĐỐI DIỆN</a:t>
            </a:r>
          </a:p>
        </p:txBody>
      </p:sp>
      <p:sp>
        <p:nvSpPr>
          <p:cNvPr id="39" name="TextBox 39"/>
          <p:cNvSpPr txBox="1"/>
          <p:nvPr/>
        </p:nvSpPr>
        <p:spPr>
          <a:xfrm>
            <a:off x="1212749" y="4906291"/>
            <a:ext cx="4081177" cy="1979906"/>
          </a:xfrm>
          <a:prstGeom prst="rect">
            <a:avLst/>
          </a:prstGeom>
        </p:spPr>
        <p:txBody>
          <a:bodyPr lIns="0" tIns="0" rIns="0" bIns="0" rtlCol="0" anchor="t">
            <a:spAutoFit/>
          </a:bodyPr>
          <a:lstStyle/>
          <a:p>
            <a:pPr algn="just">
              <a:lnSpc>
                <a:spcPts val="5320"/>
              </a:lnSpc>
            </a:pPr>
            <a:r>
              <a:rPr lang="en-US" sz="3799">
                <a:solidFill>
                  <a:srgbClr val="000000"/>
                </a:solidFill>
                <a:latin typeface="Roboto Condensed"/>
                <a:ea typeface="Roboto Condensed"/>
                <a:cs typeface="Roboto Condensed"/>
                <a:sym typeface="Roboto Condensed"/>
              </a:rPr>
              <a:t>Đọc kĩ văn bản và cùng thảo luận để lí giải những câu hỏi</a:t>
            </a:r>
          </a:p>
        </p:txBody>
      </p:sp>
      <p:sp>
        <p:nvSpPr>
          <p:cNvPr id="40" name="TextBox 40"/>
          <p:cNvSpPr txBox="1"/>
          <p:nvPr/>
        </p:nvSpPr>
        <p:spPr>
          <a:xfrm>
            <a:off x="7846900" y="4301429"/>
            <a:ext cx="9138009" cy="4209046"/>
          </a:xfrm>
          <a:prstGeom prst="rect">
            <a:avLst/>
          </a:prstGeom>
        </p:spPr>
        <p:txBody>
          <a:bodyPr lIns="0" tIns="0" rIns="0" bIns="0" rtlCol="0" anchor="t">
            <a:spAutoFit/>
          </a:bodyPr>
          <a:lstStyle/>
          <a:p>
            <a:pPr algn="just">
              <a:lnSpc>
                <a:spcPts val="6776"/>
              </a:lnSpc>
            </a:pPr>
            <a:r>
              <a:rPr lang="en-US" sz="3703">
                <a:solidFill>
                  <a:srgbClr val="000000"/>
                </a:solidFill>
                <a:latin typeface="Roboto Condensed"/>
                <a:ea typeface="Roboto Condensed"/>
                <a:cs typeface="Roboto Condensed"/>
                <a:sym typeface="Roboto Condensed"/>
              </a:rPr>
              <a:t>Truyện Người thứ bảy muốn gửi đến bạn đọc thông điệp gì? Đoạn kết của truyện có phải là nội dung thông điệp ấy không? Vì sao?</a:t>
            </a:r>
          </a:p>
          <a:p>
            <a:pPr algn="just">
              <a:lnSpc>
                <a:spcPts val="6776"/>
              </a:lnSpc>
            </a:pPr>
            <a:r>
              <a:rPr lang="en-US" sz="3703">
                <a:solidFill>
                  <a:srgbClr val="000000"/>
                </a:solidFill>
                <a:latin typeface="Roboto Condensed"/>
                <a:ea typeface="Roboto Condensed"/>
                <a:cs typeface="Roboto Condensed"/>
                <a:sym typeface="Roboto Condensed"/>
              </a:rPr>
              <a:t>Tự vấn lương tâm khi làm một việc không tốt có quan trọng hay không?</a:t>
            </a:r>
          </a:p>
        </p:txBody>
      </p:sp>
      <p:sp>
        <p:nvSpPr>
          <p:cNvPr id="41" name="Freeform 41"/>
          <p:cNvSpPr/>
          <p:nvPr/>
        </p:nvSpPr>
        <p:spPr>
          <a:xfrm>
            <a:off x="6840340" y="7216330"/>
            <a:ext cx="727720" cy="1005486"/>
          </a:xfrm>
          <a:custGeom>
            <a:avLst/>
            <a:gdLst/>
            <a:ahLst/>
            <a:cxnLst/>
            <a:rect l="l" t="t" r="r" b="b"/>
            <a:pathLst>
              <a:path w="727720" h="1005486">
                <a:moveTo>
                  <a:pt x="0" y="0"/>
                </a:moveTo>
                <a:lnTo>
                  <a:pt x="727720" y="0"/>
                </a:lnTo>
                <a:lnTo>
                  <a:pt x="727720" y="1005486"/>
                </a:lnTo>
                <a:lnTo>
                  <a:pt x="0" y="100548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7245609" y="-538225"/>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4"/>
            <a:stretch>
              <a:fillRect/>
            </a:stretch>
          </a:blipFill>
        </p:spPr>
        <p:txBody>
          <a:bodyPr/>
          <a:lstStyle/>
          <a:p>
            <a:endParaRPr lang="en-US"/>
          </a:p>
        </p:txBody>
      </p:sp>
      <p:sp>
        <p:nvSpPr>
          <p:cNvPr id="5" name="Freeform 5"/>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6" name="Freeform 6"/>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6"/>
            <a:stretch>
              <a:fillRect/>
            </a:stretch>
          </a:blipFill>
        </p:spPr>
        <p:txBody>
          <a:bodyPr/>
          <a:lstStyle/>
          <a:p>
            <a:endParaRPr lang="en-US"/>
          </a:p>
        </p:txBody>
      </p:sp>
      <p:sp>
        <p:nvSpPr>
          <p:cNvPr id="7" name="Freeform 7"/>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7">
              <a:alphaModFix amt="35000"/>
            </a:blip>
            <a:stretch>
              <a:fillRect/>
            </a:stretch>
          </a:blipFill>
        </p:spPr>
        <p:txBody>
          <a:bodyPr/>
          <a:lstStyle/>
          <a:p>
            <a:endParaRPr lang="en-US"/>
          </a:p>
        </p:txBody>
      </p:sp>
      <p:sp>
        <p:nvSpPr>
          <p:cNvPr id="8" name="Freeform 8"/>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8"/>
            <a:stretch>
              <a:fillRect/>
            </a:stretch>
          </a:blipFill>
        </p:spPr>
        <p:txBody>
          <a:bodyPr/>
          <a:lstStyle/>
          <a:p>
            <a:endParaRPr lang="en-US"/>
          </a:p>
        </p:txBody>
      </p:sp>
      <p:sp>
        <p:nvSpPr>
          <p:cNvPr id="9" name="Freeform 9"/>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9"/>
            <a:stretch>
              <a:fillRect/>
            </a:stretch>
          </a:blipFill>
        </p:spPr>
        <p:txBody>
          <a:bodyPr/>
          <a:lstStyle/>
          <a:p>
            <a:endParaRPr lang="en-US"/>
          </a:p>
        </p:txBody>
      </p:sp>
      <p:sp>
        <p:nvSpPr>
          <p:cNvPr id="10" name="Freeform 10"/>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0">
              <a:alphaModFix amt="51000"/>
            </a:blip>
            <a:stretch>
              <a:fillRect/>
            </a:stretch>
          </a:blipFill>
        </p:spPr>
        <p:txBody>
          <a:bodyPr/>
          <a:lstStyle/>
          <a:p>
            <a:endParaRPr lang="en-US"/>
          </a:p>
        </p:txBody>
      </p:sp>
      <p:sp>
        <p:nvSpPr>
          <p:cNvPr id="11" name="Freeform 11"/>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1">
              <a:alphaModFix amt="83000"/>
            </a:blip>
            <a:stretch>
              <a:fillRect/>
            </a:stretch>
          </a:blipFill>
        </p:spPr>
        <p:txBody>
          <a:bodyPr/>
          <a:lstStyle/>
          <a:p>
            <a:endParaRPr lang="en-US"/>
          </a:p>
        </p:txBody>
      </p:sp>
      <p:sp>
        <p:nvSpPr>
          <p:cNvPr id="12" name="Freeform 12"/>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3" name="Freeform 13"/>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4" name="Freeform 14"/>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5" name="Freeform 15"/>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a:hlinkClick r:id="rId14"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a:hlinkClick r:id="rId17"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Freeform 18">
            <a:hlinkClick r:id="rId17"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9" name="Group 19"/>
          <p:cNvGrpSpPr/>
          <p:nvPr/>
        </p:nvGrpSpPr>
        <p:grpSpPr>
          <a:xfrm>
            <a:off x="1669361" y="845071"/>
            <a:ext cx="8058628" cy="1037729"/>
            <a:chOff x="0" y="0"/>
            <a:chExt cx="10744837" cy="1383638"/>
          </a:xfrm>
        </p:grpSpPr>
        <p:sp>
          <p:nvSpPr>
            <p:cNvPr id="20" name="Freeform 20"/>
            <p:cNvSpPr/>
            <p:nvPr/>
          </p:nvSpPr>
          <p:spPr>
            <a:xfrm>
              <a:off x="0" y="0"/>
              <a:ext cx="10744837" cy="1383639"/>
            </a:xfrm>
            <a:custGeom>
              <a:avLst/>
              <a:gdLst/>
              <a:ahLst/>
              <a:cxnLst/>
              <a:rect l="l" t="t" r="r" b="b"/>
              <a:pathLst>
                <a:path w="10744837" h="1383639">
                  <a:moveTo>
                    <a:pt x="0" y="0"/>
                  </a:moveTo>
                  <a:lnTo>
                    <a:pt x="10744837" y="0"/>
                  </a:lnTo>
                  <a:lnTo>
                    <a:pt x="10744837" y="1383639"/>
                  </a:lnTo>
                  <a:lnTo>
                    <a:pt x="0" y="1383639"/>
                  </a:lnTo>
                  <a:close/>
                </a:path>
              </a:pathLst>
            </a:custGeom>
            <a:solidFill>
              <a:srgbClr val="000000">
                <a:alpha val="0"/>
              </a:srgbClr>
            </a:solidFill>
          </p:spPr>
          <p:txBody>
            <a:bodyPr/>
            <a:lstStyle/>
            <a:p>
              <a:endParaRPr lang="en-US"/>
            </a:p>
          </p:txBody>
        </p:sp>
        <p:sp>
          <p:nvSpPr>
            <p:cNvPr id="21" name="TextBox 21"/>
            <p:cNvSpPr txBox="1"/>
            <p:nvPr/>
          </p:nvSpPr>
          <p:spPr>
            <a:xfrm>
              <a:off x="0" y="-95250"/>
              <a:ext cx="10744837" cy="1478888"/>
            </a:xfrm>
            <a:prstGeom prst="rect">
              <a:avLst/>
            </a:prstGeom>
          </p:spPr>
          <p:txBody>
            <a:bodyPr lIns="0" tIns="0" rIns="0" bIns="0" rtlCol="0" anchor="t"/>
            <a:lstStyle/>
            <a:p>
              <a:pPr algn="ctr">
                <a:lnSpc>
                  <a:spcPts val="6863"/>
                </a:lnSpc>
              </a:pPr>
              <a:r>
                <a:rPr lang="en-US" sz="4902" b="1">
                  <a:solidFill>
                    <a:srgbClr val="0B67A5"/>
                  </a:solidFill>
                  <a:latin typeface="Fraunces Bold"/>
                  <a:ea typeface="Fraunces Bold"/>
                  <a:cs typeface="Fraunces Bold"/>
                  <a:sym typeface="Fraunces Bold"/>
                </a:rPr>
                <a:t>3. KHÁM PHÁ VĂN BẢN</a:t>
              </a:r>
            </a:p>
          </p:txBody>
        </p:sp>
      </p:grpSp>
      <p:grpSp>
        <p:nvGrpSpPr>
          <p:cNvPr id="22" name="Group 22"/>
          <p:cNvGrpSpPr/>
          <p:nvPr/>
        </p:nvGrpSpPr>
        <p:grpSpPr>
          <a:xfrm>
            <a:off x="2363080" y="1824621"/>
            <a:ext cx="5830237" cy="911819"/>
            <a:chOff x="0" y="0"/>
            <a:chExt cx="7773649" cy="1215758"/>
          </a:xfrm>
        </p:grpSpPr>
        <p:sp>
          <p:nvSpPr>
            <p:cNvPr id="23" name="Freeform 23"/>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4" name="TextBox 24"/>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5" name="Group 25"/>
          <p:cNvGrpSpPr/>
          <p:nvPr/>
        </p:nvGrpSpPr>
        <p:grpSpPr>
          <a:xfrm>
            <a:off x="2152700" y="2432685"/>
            <a:ext cx="12011308" cy="1455325"/>
            <a:chOff x="0" y="0"/>
            <a:chExt cx="16015078" cy="1940433"/>
          </a:xfrm>
        </p:grpSpPr>
        <p:sp>
          <p:nvSpPr>
            <p:cNvPr id="26" name="Freeform 26"/>
            <p:cNvSpPr/>
            <p:nvPr/>
          </p:nvSpPr>
          <p:spPr>
            <a:xfrm>
              <a:off x="0" y="0"/>
              <a:ext cx="16015078" cy="1940433"/>
            </a:xfrm>
            <a:custGeom>
              <a:avLst/>
              <a:gdLst/>
              <a:ahLst/>
              <a:cxnLst/>
              <a:rect l="l" t="t" r="r" b="b"/>
              <a:pathLst>
                <a:path w="16015078" h="1940433">
                  <a:moveTo>
                    <a:pt x="0" y="0"/>
                  </a:moveTo>
                  <a:lnTo>
                    <a:pt x="16015078" y="0"/>
                  </a:lnTo>
                  <a:lnTo>
                    <a:pt x="16015078" y="1940433"/>
                  </a:lnTo>
                  <a:lnTo>
                    <a:pt x="0" y="1940433"/>
                  </a:lnTo>
                  <a:close/>
                </a:path>
              </a:pathLst>
            </a:custGeom>
            <a:solidFill>
              <a:srgbClr val="000000">
                <a:alpha val="0"/>
              </a:srgbClr>
            </a:solidFill>
          </p:spPr>
          <p:txBody>
            <a:bodyPr/>
            <a:lstStyle/>
            <a:p>
              <a:endParaRPr lang="en-US"/>
            </a:p>
          </p:txBody>
        </p:sp>
        <p:sp>
          <p:nvSpPr>
            <p:cNvPr id="27" name="TextBox 27"/>
            <p:cNvSpPr txBox="1"/>
            <p:nvPr/>
          </p:nvSpPr>
          <p:spPr>
            <a:xfrm>
              <a:off x="0" y="513228"/>
              <a:ext cx="16015078" cy="1427205"/>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d. Đề tài, chủ đề và bài học, thông điệp từ văn bản</a:t>
              </a:r>
            </a:p>
          </p:txBody>
        </p:sp>
      </p:grpSp>
      <p:sp>
        <p:nvSpPr>
          <p:cNvPr id="28" name="Freeform 28"/>
          <p:cNvSpPr/>
          <p:nvPr/>
        </p:nvSpPr>
        <p:spPr>
          <a:xfrm>
            <a:off x="9144000" y="4122301"/>
            <a:ext cx="7811696" cy="5135999"/>
          </a:xfrm>
          <a:custGeom>
            <a:avLst/>
            <a:gdLst/>
            <a:ahLst/>
            <a:cxnLst/>
            <a:rect l="l" t="t" r="r" b="b"/>
            <a:pathLst>
              <a:path w="7811696" h="5135999">
                <a:moveTo>
                  <a:pt x="0" y="0"/>
                </a:moveTo>
                <a:lnTo>
                  <a:pt x="7811696" y="0"/>
                </a:lnTo>
                <a:lnTo>
                  <a:pt x="7811696" y="5135999"/>
                </a:lnTo>
                <a:lnTo>
                  <a:pt x="0" y="5135999"/>
                </a:lnTo>
                <a:lnTo>
                  <a:pt x="0" y="0"/>
                </a:lnTo>
                <a:close/>
              </a:path>
            </a:pathLst>
          </a:custGeom>
          <a:blipFill>
            <a:blip r:embed="rId22">
              <a:extLst>
                <a:ext uri="{96DAC541-7B7A-43D3-8B79-37D633B846F1}">
                  <asvg:svgBlip xmlns:asvg="http://schemas.microsoft.com/office/drawing/2016/SVG/main" r:embed="rId23"/>
                </a:ext>
              </a:extLst>
            </a:blip>
            <a:stretch>
              <a:fillRect t="-4" b="-4"/>
            </a:stretch>
          </a:blipFill>
        </p:spPr>
        <p:txBody>
          <a:bodyPr/>
          <a:lstStyle/>
          <a:p>
            <a:endParaRPr lang="en-US"/>
          </a:p>
        </p:txBody>
      </p:sp>
      <p:sp>
        <p:nvSpPr>
          <p:cNvPr id="29" name="TextBox 29"/>
          <p:cNvSpPr txBox="1"/>
          <p:nvPr/>
        </p:nvSpPr>
        <p:spPr>
          <a:xfrm>
            <a:off x="9905327" y="4968179"/>
            <a:ext cx="6048686" cy="2089150"/>
          </a:xfrm>
          <a:prstGeom prst="rect">
            <a:avLst/>
          </a:prstGeom>
        </p:spPr>
        <p:txBody>
          <a:bodyPr lIns="0" tIns="0" rIns="0" bIns="0" rtlCol="0" anchor="t">
            <a:spAutoFit/>
          </a:bodyPr>
          <a:lstStyle/>
          <a:p>
            <a:pPr algn="ctr">
              <a:lnSpc>
                <a:spcPts val="5599"/>
              </a:lnSpc>
            </a:pPr>
            <a:r>
              <a:rPr lang="en-US" sz="3999" i="1">
                <a:solidFill>
                  <a:srgbClr val="000000"/>
                </a:solidFill>
                <a:latin typeface="Roboto Condensed Italics"/>
                <a:ea typeface="Roboto Condensed Italics"/>
                <a:cs typeface="Roboto Condensed Italics"/>
                <a:sym typeface="Roboto Condensed Italics"/>
              </a:rPr>
              <a:t>Câu chuyện đề cao tinh thần dũng cảm, dám đối mặt với quá khứ và nỗi sợ hãi.</a:t>
            </a:r>
          </a:p>
        </p:txBody>
      </p:sp>
      <p:sp>
        <p:nvSpPr>
          <p:cNvPr id="30" name="TextBox 30"/>
          <p:cNvSpPr txBox="1"/>
          <p:nvPr/>
        </p:nvSpPr>
        <p:spPr>
          <a:xfrm>
            <a:off x="11174043" y="4036316"/>
            <a:ext cx="3750165" cy="863600"/>
          </a:xfrm>
          <a:prstGeom prst="rect">
            <a:avLst/>
          </a:prstGeom>
        </p:spPr>
        <p:txBody>
          <a:bodyPr lIns="0" tIns="0" rIns="0" bIns="0" rtlCol="0" anchor="t">
            <a:spAutoFit/>
          </a:bodyPr>
          <a:lstStyle/>
          <a:p>
            <a:pPr algn="ctr">
              <a:lnSpc>
                <a:spcPts val="7000"/>
              </a:lnSpc>
            </a:pPr>
            <a:r>
              <a:rPr lang="en-US" sz="5000" b="1">
                <a:solidFill>
                  <a:srgbClr val="213B55"/>
                </a:solidFill>
                <a:latin typeface="Fraunces Bold"/>
                <a:ea typeface="Fraunces Bold"/>
                <a:cs typeface="Fraunces Bold"/>
                <a:sym typeface="Fraunces Bold"/>
              </a:rPr>
              <a:t>Chủ đề</a:t>
            </a:r>
          </a:p>
        </p:txBody>
      </p:sp>
      <p:sp>
        <p:nvSpPr>
          <p:cNvPr id="31" name="Freeform 31"/>
          <p:cNvSpPr/>
          <p:nvPr/>
        </p:nvSpPr>
        <p:spPr>
          <a:xfrm>
            <a:off x="903679" y="4573810"/>
            <a:ext cx="7811696" cy="5135999"/>
          </a:xfrm>
          <a:custGeom>
            <a:avLst/>
            <a:gdLst/>
            <a:ahLst/>
            <a:cxnLst/>
            <a:rect l="l" t="t" r="r" b="b"/>
            <a:pathLst>
              <a:path w="7811696" h="5135999">
                <a:moveTo>
                  <a:pt x="0" y="0"/>
                </a:moveTo>
                <a:lnTo>
                  <a:pt x="7811696" y="0"/>
                </a:lnTo>
                <a:lnTo>
                  <a:pt x="7811696" y="5136000"/>
                </a:lnTo>
                <a:lnTo>
                  <a:pt x="0" y="5136000"/>
                </a:lnTo>
                <a:lnTo>
                  <a:pt x="0" y="0"/>
                </a:lnTo>
                <a:close/>
              </a:path>
            </a:pathLst>
          </a:custGeom>
          <a:blipFill>
            <a:blip r:embed="rId22">
              <a:extLst>
                <a:ext uri="{96DAC541-7B7A-43D3-8B79-37D633B846F1}">
                  <asvg:svgBlip xmlns:asvg="http://schemas.microsoft.com/office/drawing/2016/SVG/main" r:embed="rId23"/>
                </a:ext>
              </a:extLst>
            </a:blip>
            <a:stretch>
              <a:fillRect t="-4" b="-4"/>
            </a:stretch>
          </a:blipFill>
        </p:spPr>
        <p:txBody>
          <a:bodyPr/>
          <a:lstStyle/>
          <a:p>
            <a:endParaRPr lang="en-US"/>
          </a:p>
        </p:txBody>
      </p:sp>
      <p:sp>
        <p:nvSpPr>
          <p:cNvPr id="32" name="TextBox 32"/>
          <p:cNvSpPr txBox="1"/>
          <p:nvPr/>
        </p:nvSpPr>
        <p:spPr>
          <a:xfrm>
            <a:off x="2198104" y="4161878"/>
            <a:ext cx="3750165" cy="863600"/>
          </a:xfrm>
          <a:prstGeom prst="rect">
            <a:avLst/>
          </a:prstGeom>
        </p:spPr>
        <p:txBody>
          <a:bodyPr lIns="0" tIns="0" rIns="0" bIns="0" rtlCol="0" anchor="t">
            <a:spAutoFit/>
          </a:bodyPr>
          <a:lstStyle/>
          <a:p>
            <a:pPr algn="ctr">
              <a:lnSpc>
                <a:spcPts val="7000"/>
              </a:lnSpc>
            </a:pPr>
            <a:r>
              <a:rPr lang="en-US" sz="5000" b="1">
                <a:solidFill>
                  <a:srgbClr val="213B55"/>
                </a:solidFill>
                <a:latin typeface="Fraunces Bold"/>
                <a:ea typeface="Fraunces Bold"/>
                <a:cs typeface="Fraunces Bold"/>
                <a:sym typeface="Fraunces Bold"/>
              </a:rPr>
              <a:t>Đề tài</a:t>
            </a:r>
          </a:p>
        </p:txBody>
      </p:sp>
      <p:sp>
        <p:nvSpPr>
          <p:cNvPr id="33" name="TextBox 33"/>
          <p:cNvSpPr txBox="1"/>
          <p:nvPr/>
        </p:nvSpPr>
        <p:spPr>
          <a:xfrm>
            <a:off x="1733138" y="5067878"/>
            <a:ext cx="6048686" cy="3498850"/>
          </a:xfrm>
          <a:prstGeom prst="rect">
            <a:avLst/>
          </a:prstGeom>
        </p:spPr>
        <p:txBody>
          <a:bodyPr lIns="0" tIns="0" rIns="0" bIns="0" rtlCol="0" anchor="t">
            <a:spAutoFit/>
          </a:bodyPr>
          <a:lstStyle/>
          <a:p>
            <a:pPr algn="ctr">
              <a:lnSpc>
                <a:spcPts val="5599"/>
              </a:lnSpc>
            </a:pPr>
            <a:r>
              <a:rPr lang="en-US" sz="3999" i="1">
                <a:solidFill>
                  <a:srgbClr val="000000"/>
                </a:solidFill>
                <a:latin typeface="Roboto Condensed Italics"/>
                <a:ea typeface="Roboto Condensed Italics"/>
                <a:cs typeface="Roboto Condensed Italics"/>
                <a:sym typeface="Roboto Condensed Italics"/>
              </a:rPr>
              <a:t>Xoay quanh biến cố tâm lí và sự tự vấn lương tâm, sự ân hận, ăn năn, nỗi đau khổ, dằn vặt về lỗi lầm trong tâm hồn của con người.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4"/>
            <a:stretch>
              <a:fillRect/>
            </a:stretch>
          </a:blipFill>
        </p:spPr>
        <p:txBody>
          <a:bodyPr/>
          <a:lstStyle/>
          <a:p>
            <a:endParaRPr lang="en-US"/>
          </a:p>
        </p:txBody>
      </p:sp>
      <p:sp>
        <p:nvSpPr>
          <p:cNvPr id="5" name="Freeform 5"/>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6" name="Freeform 6"/>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6"/>
            <a:stretch>
              <a:fillRect/>
            </a:stretch>
          </a:blipFill>
        </p:spPr>
        <p:txBody>
          <a:bodyPr/>
          <a:lstStyle/>
          <a:p>
            <a:endParaRPr lang="en-US"/>
          </a:p>
        </p:txBody>
      </p:sp>
      <p:sp>
        <p:nvSpPr>
          <p:cNvPr id="7" name="Freeform 7"/>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7">
              <a:alphaModFix amt="35000"/>
            </a:blip>
            <a:stretch>
              <a:fillRect/>
            </a:stretch>
          </a:blipFill>
        </p:spPr>
        <p:txBody>
          <a:bodyPr/>
          <a:lstStyle/>
          <a:p>
            <a:endParaRPr lang="en-US"/>
          </a:p>
        </p:txBody>
      </p:sp>
      <p:sp>
        <p:nvSpPr>
          <p:cNvPr id="8" name="Freeform 8"/>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8"/>
            <a:stretch>
              <a:fillRect/>
            </a:stretch>
          </a:blipFill>
        </p:spPr>
        <p:txBody>
          <a:bodyPr/>
          <a:lstStyle/>
          <a:p>
            <a:endParaRPr lang="en-US"/>
          </a:p>
        </p:txBody>
      </p:sp>
      <p:sp>
        <p:nvSpPr>
          <p:cNvPr id="9" name="Freeform 9"/>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9"/>
            <a:stretch>
              <a:fillRect/>
            </a:stretch>
          </a:blipFill>
        </p:spPr>
        <p:txBody>
          <a:bodyPr/>
          <a:lstStyle/>
          <a:p>
            <a:endParaRPr lang="en-US"/>
          </a:p>
        </p:txBody>
      </p:sp>
      <p:sp>
        <p:nvSpPr>
          <p:cNvPr id="10" name="Freeform 10"/>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0">
              <a:alphaModFix amt="51000"/>
            </a:blip>
            <a:stretch>
              <a:fillRect/>
            </a:stretch>
          </a:blipFill>
        </p:spPr>
        <p:txBody>
          <a:bodyPr/>
          <a:lstStyle/>
          <a:p>
            <a:endParaRPr lang="en-US"/>
          </a:p>
        </p:txBody>
      </p:sp>
      <p:sp>
        <p:nvSpPr>
          <p:cNvPr id="11" name="Freeform 11"/>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1">
              <a:alphaModFix amt="83000"/>
            </a:blip>
            <a:stretch>
              <a:fillRect/>
            </a:stretch>
          </a:blipFill>
        </p:spPr>
        <p:txBody>
          <a:bodyPr/>
          <a:lstStyle/>
          <a:p>
            <a:endParaRPr lang="en-US"/>
          </a:p>
        </p:txBody>
      </p:sp>
      <p:sp>
        <p:nvSpPr>
          <p:cNvPr id="12" name="Freeform 12"/>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3" name="Freeform 13"/>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2">
              <a:alphaModFix amt="60000"/>
            </a:blip>
            <a:stretch>
              <a:fillRect/>
            </a:stretch>
          </a:blipFill>
        </p:spPr>
        <p:txBody>
          <a:bodyPr/>
          <a:lstStyle/>
          <a:p>
            <a:endParaRPr lang="en-US"/>
          </a:p>
        </p:txBody>
      </p:sp>
      <p:sp>
        <p:nvSpPr>
          <p:cNvPr id="14" name="Freeform 14"/>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5" name="Freeform 15"/>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a:hlinkClick r:id="rId14"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a:hlinkClick r:id="rId17"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Freeform 18">
            <a:hlinkClick r:id="rId17"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9" name="Group 19"/>
          <p:cNvGrpSpPr/>
          <p:nvPr/>
        </p:nvGrpSpPr>
        <p:grpSpPr>
          <a:xfrm>
            <a:off x="1248884" y="733788"/>
            <a:ext cx="9406046" cy="1090833"/>
            <a:chOff x="0" y="0"/>
            <a:chExt cx="10744837" cy="1246094"/>
          </a:xfrm>
        </p:grpSpPr>
        <p:sp>
          <p:nvSpPr>
            <p:cNvPr id="20" name="Freeform 20"/>
            <p:cNvSpPr/>
            <p:nvPr/>
          </p:nvSpPr>
          <p:spPr>
            <a:xfrm>
              <a:off x="0" y="0"/>
              <a:ext cx="10744837" cy="1246094"/>
            </a:xfrm>
            <a:custGeom>
              <a:avLst/>
              <a:gdLst/>
              <a:ahLst/>
              <a:cxnLst/>
              <a:rect l="l" t="t" r="r" b="b"/>
              <a:pathLst>
                <a:path w="10744837" h="1246094">
                  <a:moveTo>
                    <a:pt x="0" y="0"/>
                  </a:moveTo>
                  <a:lnTo>
                    <a:pt x="10744837" y="0"/>
                  </a:lnTo>
                  <a:lnTo>
                    <a:pt x="10744837" y="1246094"/>
                  </a:lnTo>
                  <a:lnTo>
                    <a:pt x="0" y="1246094"/>
                  </a:lnTo>
                  <a:close/>
                </a:path>
              </a:pathLst>
            </a:custGeom>
            <a:solidFill>
              <a:srgbClr val="000000">
                <a:alpha val="0"/>
              </a:srgbClr>
            </a:solidFill>
          </p:spPr>
          <p:txBody>
            <a:bodyPr/>
            <a:lstStyle/>
            <a:p>
              <a:endParaRPr lang="en-US"/>
            </a:p>
          </p:txBody>
        </p:sp>
        <p:sp>
          <p:nvSpPr>
            <p:cNvPr id="21" name="TextBox 21"/>
            <p:cNvSpPr txBox="1"/>
            <p:nvPr/>
          </p:nvSpPr>
          <p:spPr>
            <a:xfrm>
              <a:off x="0" y="-95250"/>
              <a:ext cx="10744837" cy="1341344"/>
            </a:xfrm>
            <a:prstGeom prst="rect">
              <a:avLst/>
            </a:prstGeom>
          </p:spPr>
          <p:txBody>
            <a:bodyPr lIns="0" tIns="0" rIns="0" bIns="0" rtlCol="0" anchor="t"/>
            <a:lstStyle/>
            <a:p>
              <a:pPr algn="ctr">
                <a:lnSpc>
                  <a:spcPts val="6863"/>
                </a:lnSpc>
              </a:pPr>
              <a:r>
                <a:rPr lang="en-US" sz="4902" b="1">
                  <a:solidFill>
                    <a:srgbClr val="0B67A5"/>
                  </a:solidFill>
                  <a:latin typeface="Fraunces Bold"/>
                  <a:ea typeface="Fraunces Bold"/>
                  <a:cs typeface="Fraunces Bold"/>
                  <a:sym typeface="Fraunces Bold"/>
                </a:rPr>
                <a:t>3. KHÁM PHÁ VĂN BẢN</a:t>
              </a:r>
            </a:p>
          </p:txBody>
        </p:sp>
      </p:grpSp>
      <p:grpSp>
        <p:nvGrpSpPr>
          <p:cNvPr id="22" name="Group 22"/>
          <p:cNvGrpSpPr/>
          <p:nvPr/>
        </p:nvGrpSpPr>
        <p:grpSpPr>
          <a:xfrm>
            <a:off x="2363080" y="1824621"/>
            <a:ext cx="5830237" cy="911819"/>
            <a:chOff x="0" y="0"/>
            <a:chExt cx="7773649" cy="1215758"/>
          </a:xfrm>
        </p:grpSpPr>
        <p:sp>
          <p:nvSpPr>
            <p:cNvPr id="23" name="Freeform 23"/>
            <p:cNvSpPr/>
            <p:nvPr/>
          </p:nvSpPr>
          <p:spPr>
            <a:xfrm>
              <a:off x="0" y="0"/>
              <a:ext cx="7773650" cy="1215758"/>
            </a:xfrm>
            <a:custGeom>
              <a:avLst/>
              <a:gdLst/>
              <a:ahLst/>
              <a:cxnLst/>
              <a:rect l="l" t="t" r="r" b="b"/>
              <a:pathLst>
                <a:path w="7773650" h="1215758">
                  <a:moveTo>
                    <a:pt x="0" y="0"/>
                  </a:moveTo>
                  <a:lnTo>
                    <a:pt x="7773650" y="0"/>
                  </a:lnTo>
                  <a:lnTo>
                    <a:pt x="7773650" y="1215758"/>
                  </a:lnTo>
                  <a:lnTo>
                    <a:pt x="0" y="1215758"/>
                  </a:lnTo>
                  <a:close/>
                </a:path>
              </a:pathLst>
            </a:custGeom>
            <a:solidFill>
              <a:srgbClr val="000000">
                <a:alpha val="0"/>
              </a:srgbClr>
            </a:solidFill>
          </p:spPr>
          <p:txBody>
            <a:bodyPr/>
            <a:lstStyle/>
            <a:p>
              <a:endParaRPr lang="en-US"/>
            </a:p>
          </p:txBody>
        </p:sp>
        <p:sp>
          <p:nvSpPr>
            <p:cNvPr id="24" name="TextBox 24"/>
            <p:cNvSpPr txBox="1"/>
            <p:nvPr/>
          </p:nvSpPr>
          <p:spPr>
            <a:xfrm>
              <a:off x="0" y="-85725"/>
              <a:ext cx="7773649" cy="1301483"/>
            </a:xfrm>
            <a:prstGeom prst="rect">
              <a:avLst/>
            </a:prstGeom>
          </p:spPr>
          <p:txBody>
            <a:bodyPr lIns="0" tIns="0" rIns="0" bIns="0" rtlCol="0" anchor="t"/>
            <a:lstStyle/>
            <a:p>
              <a:pPr algn="ctr">
                <a:lnSpc>
                  <a:spcPts val="6019"/>
                </a:lnSpc>
              </a:pPr>
              <a:r>
                <a:rPr lang="en-US" sz="4299">
                  <a:solidFill>
                    <a:srgbClr val="325D79"/>
                  </a:solidFill>
                  <a:latin typeface="Fraunces"/>
                  <a:ea typeface="Fraunces"/>
                  <a:cs typeface="Fraunces"/>
                  <a:sym typeface="Fraunces"/>
                </a:rPr>
                <a:t>3.2. Tìm hiểu chi tiết</a:t>
              </a:r>
            </a:p>
          </p:txBody>
        </p:sp>
      </p:grpSp>
      <p:grpSp>
        <p:nvGrpSpPr>
          <p:cNvPr id="25" name="Group 25"/>
          <p:cNvGrpSpPr/>
          <p:nvPr/>
        </p:nvGrpSpPr>
        <p:grpSpPr>
          <a:xfrm>
            <a:off x="2152700" y="2432685"/>
            <a:ext cx="12011308" cy="1455325"/>
            <a:chOff x="0" y="0"/>
            <a:chExt cx="16015078" cy="1940433"/>
          </a:xfrm>
        </p:grpSpPr>
        <p:sp>
          <p:nvSpPr>
            <p:cNvPr id="26" name="Freeform 26"/>
            <p:cNvSpPr/>
            <p:nvPr/>
          </p:nvSpPr>
          <p:spPr>
            <a:xfrm>
              <a:off x="0" y="0"/>
              <a:ext cx="16015078" cy="1940433"/>
            </a:xfrm>
            <a:custGeom>
              <a:avLst/>
              <a:gdLst/>
              <a:ahLst/>
              <a:cxnLst/>
              <a:rect l="l" t="t" r="r" b="b"/>
              <a:pathLst>
                <a:path w="16015078" h="1940433">
                  <a:moveTo>
                    <a:pt x="0" y="0"/>
                  </a:moveTo>
                  <a:lnTo>
                    <a:pt x="16015078" y="0"/>
                  </a:lnTo>
                  <a:lnTo>
                    <a:pt x="16015078" y="1940433"/>
                  </a:lnTo>
                  <a:lnTo>
                    <a:pt x="0" y="1940433"/>
                  </a:lnTo>
                  <a:close/>
                </a:path>
              </a:pathLst>
            </a:custGeom>
            <a:solidFill>
              <a:srgbClr val="000000">
                <a:alpha val="0"/>
              </a:srgbClr>
            </a:solidFill>
          </p:spPr>
          <p:txBody>
            <a:bodyPr/>
            <a:lstStyle/>
            <a:p>
              <a:endParaRPr lang="en-US"/>
            </a:p>
          </p:txBody>
        </p:sp>
        <p:sp>
          <p:nvSpPr>
            <p:cNvPr id="27" name="TextBox 27"/>
            <p:cNvSpPr txBox="1"/>
            <p:nvPr/>
          </p:nvSpPr>
          <p:spPr>
            <a:xfrm>
              <a:off x="0" y="673020"/>
              <a:ext cx="16015078" cy="1267413"/>
            </a:xfrm>
            <a:prstGeom prst="rect">
              <a:avLst/>
            </a:prstGeom>
          </p:spPr>
          <p:txBody>
            <a:bodyPr lIns="0" tIns="0" rIns="0" bIns="0" rtlCol="0" anchor="t"/>
            <a:lstStyle/>
            <a:p>
              <a:pPr algn="ctr">
                <a:lnSpc>
                  <a:spcPts val="5178"/>
                </a:lnSpc>
              </a:pPr>
              <a:r>
                <a:rPr lang="en-US" sz="3699">
                  <a:solidFill>
                    <a:srgbClr val="5F8195"/>
                  </a:solidFill>
                  <a:latin typeface="#9Slide05 Aphrodite Pro"/>
                  <a:ea typeface="#9Slide05 Aphrodite Pro"/>
                  <a:cs typeface="#9Slide05 Aphrodite Pro"/>
                  <a:sym typeface="#9Slide05 Aphrodite Pro"/>
                </a:rPr>
                <a:t>d. Đề tài, chủ đề và bài học, thông điệp từ văn bản</a:t>
              </a:r>
            </a:p>
          </p:txBody>
        </p:sp>
      </p:grpSp>
      <p:sp>
        <p:nvSpPr>
          <p:cNvPr id="28" name="Freeform 28"/>
          <p:cNvSpPr/>
          <p:nvPr/>
        </p:nvSpPr>
        <p:spPr>
          <a:xfrm>
            <a:off x="3755919" y="4497610"/>
            <a:ext cx="10300550" cy="6772360"/>
          </a:xfrm>
          <a:custGeom>
            <a:avLst/>
            <a:gdLst/>
            <a:ahLst/>
            <a:cxnLst/>
            <a:rect l="l" t="t" r="r" b="b"/>
            <a:pathLst>
              <a:path w="10300550" h="6772360">
                <a:moveTo>
                  <a:pt x="0" y="0"/>
                </a:moveTo>
                <a:lnTo>
                  <a:pt x="10300550" y="0"/>
                </a:lnTo>
                <a:lnTo>
                  <a:pt x="10300550" y="6772360"/>
                </a:lnTo>
                <a:lnTo>
                  <a:pt x="0" y="6772360"/>
                </a:lnTo>
                <a:lnTo>
                  <a:pt x="0" y="0"/>
                </a:lnTo>
                <a:close/>
              </a:path>
            </a:pathLst>
          </a:custGeom>
          <a:blipFill>
            <a:blip r:embed="rId22">
              <a:extLst>
                <a:ext uri="{96DAC541-7B7A-43D3-8B79-37D633B846F1}">
                  <asvg:svgBlip xmlns:asvg="http://schemas.microsoft.com/office/drawing/2016/SVG/main" r:embed="rId23"/>
                </a:ext>
              </a:extLst>
            </a:blip>
            <a:stretch>
              <a:fillRect t="-4" b="-4"/>
            </a:stretch>
          </a:blipFill>
        </p:spPr>
        <p:txBody>
          <a:bodyPr/>
          <a:lstStyle/>
          <a:p>
            <a:endParaRPr lang="en-US"/>
          </a:p>
        </p:txBody>
      </p:sp>
      <p:sp>
        <p:nvSpPr>
          <p:cNvPr id="29" name="TextBox 29"/>
          <p:cNvSpPr txBox="1"/>
          <p:nvPr/>
        </p:nvSpPr>
        <p:spPr>
          <a:xfrm>
            <a:off x="2282926" y="5764733"/>
            <a:ext cx="3673070" cy="1749425"/>
          </a:xfrm>
          <a:prstGeom prst="rect">
            <a:avLst/>
          </a:prstGeom>
        </p:spPr>
        <p:txBody>
          <a:bodyPr lIns="0" tIns="0" rIns="0" bIns="0" rtlCol="0" anchor="t">
            <a:spAutoFit/>
          </a:bodyPr>
          <a:lstStyle/>
          <a:p>
            <a:pPr algn="ctr">
              <a:lnSpc>
                <a:spcPts val="7000"/>
              </a:lnSpc>
            </a:pPr>
            <a:r>
              <a:rPr lang="en-US" sz="5000" b="1">
                <a:solidFill>
                  <a:srgbClr val="213B55"/>
                </a:solidFill>
                <a:latin typeface="Fraunces Bold"/>
                <a:ea typeface="Fraunces Bold"/>
                <a:cs typeface="Fraunces Bold"/>
                <a:sym typeface="Fraunces Bold"/>
              </a:rPr>
              <a:t>Thông điệp cuộc sống</a:t>
            </a:r>
          </a:p>
        </p:txBody>
      </p:sp>
      <p:sp>
        <p:nvSpPr>
          <p:cNvPr id="30" name="TextBox 30"/>
          <p:cNvSpPr txBox="1"/>
          <p:nvPr/>
        </p:nvSpPr>
        <p:spPr>
          <a:xfrm>
            <a:off x="7058322" y="7048941"/>
            <a:ext cx="6048686" cy="2794000"/>
          </a:xfrm>
          <a:prstGeom prst="rect">
            <a:avLst/>
          </a:prstGeom>
        </p:spPr>
        <p:txBody>
          <a:bodyPr lIns="0" tIns="0" rIns="0" bIns="0" rtlCol="0" anchor="t">
            <a:spAutoFit/>
          </a:bodyPr>
          <a:lstStyle/>
          <a:p>
            <a:pPr marL="863598" lvl="1" indent="-431799" algn="just">
              <a:lnSpc>
                <a:spcPts val="5599"/>
              </a:lnSpc>
              <a:buFont typeface="Arial"/>
              <a:buChar char="•"/>
            </a:pPr>
            <a:r>
              <a:rPr lang="en-US" sz="3999" i="1">
                <a:solidFill>
                  <a:srgbClr val="000000"/>
                </a:solidFill>
                <a:latin typeface="Roboto Condensed Italics"/>
                <a:ea typeface="Roboto Condensed Italics"/>
                <a:cs typeface="Roboto Condensed Italics"/>
                <a:sym typeface="Roboto Condensed Italics"/>
              </a:rPr>
              <a:t>Để vượt qua những mất mát hay khó khăn, con người cần sự mạnh mẽ từ bên trong.</a:t>
            </a:r>
          </a:p>
        </p:txBody>
      </p:sp>
      <p:sp>
        <p:nvSpPr>
          <p:cNvPr id="31" name="TextBox 31"/>
          <p:cNvSpPr txBox="1"/>
          <p:nvPr/>
        </p:nvSpPr>
        <p:spPr>
          <a:xfrm>
            <a:off x="7254590" y="4602683"/>
            <a:ext cx="6048686" cy="2089150"/>
          </a:xfrm>
          <a:prstGeom prst="rect">
            <a:avLst/>
          </a:prstGeom>
        </p:spPr>
        <p:txBody>
          <a:bodyPr lIns="0" tIns="0" rIns="0" bIns="0" rtlCol="0" anchor="t">
            <a:spAutoFit/>
          </a:bodyPr>
          <a:lstStyle/>
          <a:p>
            <a:pPr marL="863598" lvl="1" indent="-431799" algn="just">
              <a:lnSpc>
                <a:spcPts val="5599"/>
              </a:lnSpc>
              <a:buFont typeface="Arial"/>
              <a:buChar char="•"/>
            </a:pPr>
            <a:r>
              <a:rPr lang="en-US" sz="3999" i="1">
                <a:solidFill>
                  <a:srgbClr val="000000"/>
                </a:solidFill>
                <a:latin typeface="Roboto Condensed Italics"/>
                <a:ea typeface="Roboto Condensed Italics"/>
                <a:cs typeface="Roboto Condensed Italics"/>
                <a:sym typeface="Roboto Condensed Italics"/>
              </a:rPr>
              <a:t>Cần phải dũng cảm, dám đối diện với lỗi lầm, với quá khứ.</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flipH="1">
            <a:off x="-727100" y="0"/>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flipH="1">
            <a:off x="15869250" y="-3272300"/>
            <a:ext cx="6108050" cy="4929800"/>
          </a:xfrm>
          <a:custGeom>
            <a:avLst/>
            <a:gdLst/>
            <a:ahLst/>
            <a:cxnLst/>
            <a:rect l="l" t="t" r="r" b="b"/>
            <a:pathLst>
              <a:path w="6108050" h="4929800">
                <a:moveTo>
                  <a:pt x="6108050" y="0"/>
                </a:moveTo>
                <a:lnTo>
                  <a:pt x="0" y="0"/>
                </a:lnTo>
                <a:lnTo>
                  <a:pt x="0" y="4929800"/>
                </a:lnTo>
                <a:lnTo>
                  <a:pt x="6108050" y="4929800"/>
                </a:lnTo>
                <a:lnTo>
                  <a:pt x="6108050" y="0"/>
                </a:lnTo>
                <a:close/>
              </a:path>
            </a:pathLst>
          </a:custGeom>
          <a:blipFill>
            <a:blip r:embed="rId4"/>
            <a:stretch>
              <a:fillRect/>
            </a:stretch>
          </a:blipFill>
        </p:spPr>
        <p:txBody>
          <a:bodyPr/>
          <a:lstStyle/>
          <a:p>
            <a:endParaRPr lang="en-US"/>
          </a:p>
        </p:txBody>
      </p:sp>
      <p:sp>
        <p:nvSpPr>
          <p:cNvPr id="4" name="Freeform 4"/>
          <p:cNvSpPr/>
          <p:nvPr/>
        </p:nvSpPr>
        <p:spPr>
          <a:xfrm flipH="1">
            <a:off x="17276172" y="9579616"/>
            <a:ext cx="2079250" cy="2034600"/>
          </a:xfrm>
          <a:custGeom>
            <a:avLst/>
            <a:gdLst/>
            <a:ahLst/>
            <a:cxnLst/>
            <a:rect l="l" t="t" r="r" b="b"/>
            <a:pathLst>
              <a:path w="2079250" h="2034600">
                <a:moveTo>
                  <a:pt x="2079250" y="0"/>
                </a:moveTo>
                <a:lnTo>
                  <a:pt x="0" y="0"/>
                </a:lnTo>
                <a:lnTo>
                  <a:pt x="0" y="2034600"/>
                </a:lnTo>
                <a:lnTo>
                  <a:pt x="2079250" y="2034600"/>
                </a:lnTo>
                <a:lnTo>
                  <a:pt x="2079250" y="0"/>
                </a:lnTo>
                <a:close/>
              </a:path>
            </a:pathLst>
          </a:custGeom>
          <a:blipFill>
            <a:blip r:embed="rId5"/>
            <a:stretch>
              <a:fillRect l="-20329" t="-4209" r="-12838" b="-5629"/>
            </a:stretch>
          </a:blipFill>
        </p:spPr>
        <p:txBody>
          <a:bodyPr/>
          <a:lstStyle/>
          <a:p>
            <a:endParaRPr lang="en-US"/>
          </a:p>
        </p:txBody>
      </p:sp>
      <p:sp>
        <p:nvSpPr>
          <p:cNvPr id="5" name="Freeform 5"/>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6">
              <a:alphaModFix amt="31000"/>
            </a:blip>
            <a:stretch>
              <a:fillRect t="-51899" r="-1"/>
            </a:stretch>
          </a:blipFill>
        </p:spPr>
        <p:txBody>
          <a:bodyPr/>
          <a:lstStyle/>
          <a:p>
            <a:endParaRPr lang="en-US"/>
          </a:p>
        </p:txBody>
      </p:sp>
      <p:sp>
        <p:nvSpPr>
          <p:cNvPr id="6" name="Freeform 6"/>
          <p:cNvSpPr/>
          <p:nvPr/>
        </p:nvSpPr>
        <p:spPr>
          <a:xfrm rot="-487125">
            <a:off x="-791250" y="1193938"/>
            <a:ext cx="1755226" cy="1755196"/>
          </a:xfrm>
          <a:custGeom>
            <a:avLst/>
            <a:gdLst/>
            <a:ahLst/>
            <a:cxnLst/>
            <a:rect l="l" t="t" r="r" b="b"/>
            <a:pathLst>
              <a:path w="1755226" h="1755196">
                <a:moveTo>
                  <a:pt x="0" y="0"/>
                </a:moveTo>
                <a:lnTo>
                  <a:pt x="1755226" y="0"/>
                </a:lnTo>
                <a:lnTo>
                  <a:pt x="1755226" y="1755196"/>
                </a:lnTo>
                <a:lnTo>
                  <a:pt x="0" y="1755196"/>
                </a:lnTo>
                <a:lnTo>
                  <a:pt x="0" y="0"/>
                </a:lnTo>
                <a:close/>
              </a:path>
            </a:pathLst>
          </a:custGeom>
          <a:blipFill>
            <a:blip r:embed="rId7">
              <a:alphaModFix amt="75000"/>
            </a:blip>
            <a:stretch>
              <a:fillRect b="-1"/>
            </a:stretch>
          </a:blipFill>
        </p:spPr>
        <p:txBody>
          <a:bodyPr/>
          <a:lstStyle/>
          <a:p>
            <a:endParaRPr lang="en-US"/>
          </a:p>
        </p:txBody>
      </p:sp>
      <p:sp>
        <p:nvSpPr>
          <p:cNvPr id="7" name="Freeform 7"/>
          <p:cNvSpPr/>
          <p:nvPr/>
        </p:nvSpPr>
        <p:spPr>
          <a:xfrm rot="-2529436">
            <a:off x="17438150" y="8364588"/>
            <a:ext cx="1755228" cy="1755196"/>
          </a:xfrm>
          <a:custGeom>
            <a:avLst/>
            <a:gdLst/>
            <a:ahLst/>
            <a:cxnLst/>
            <a:rect l="l" t="t" r="r" b="b"/>
            <a:pathLst>
              <a:path w="1755228" h="1755196">
                <a:moveTo>
                  <a:pt x="0" y="0"/>
                </a:moveTo>
                <a:lnTo>
                  <a:pt x="1755228" y="0"/>
                </a:lnTo>
                <a:lnTo>
                  <a:pt x="1755228" y="1755196"/>
                </a:lnTo>
                <a:lnTo>
                  <a:pt x="0" y="1755196"/>
                </a:lnTo>
                <a:lnTo>
                  <a:pt x="0" y="0"/>
                </a:lnTo>
                <a:close/>
              </a:path>
            </a:pathLst>
          </a:custGeom>
          <a:blipFill>
            <a:blip r:embed="rId7">
              <a:alphaModFix amt="75000"/>
            </a:blip>
            <a:stretch>
              <a:fillRect b="-1"/>
            </a:stretch>
          </a:blipFill>
        </p:spPr>
        <p:txBody>
          <a:bodyPr/>
          <a:lstStyle/>
          <a:p>
            <a:endParaRPr lang="en-US"/>
          </a:p>
        </p:txBody>
      </p:sp>
      <p:sp>
        <p:nvSpPr>
          <p:cNvPr id="8" name="Freeform 8"/>
          <p:cNvSpPr/>
          <p:nvPr/>
        </p:nvSpPr>
        <p:spPr>
          <a:xfrm>
            <a:off x="-1455272" y="-92350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8"/>
            <a:stretch>
              <a:fillRect/>
            </a:stretch>
          </a:blipFill>
        </p:spPr>
        <p:txBody>
          <a:bodyPr/>
          <a:lstStyle/>
          <a:p>
            <a:endParaRPr lang="en-US"/>
          </a:p>
        </p:txBody>
      </p:sp>
      <p:sp>
        <p:nvSpPr>
          <p:cNvPr id="9" name="Freeform 9">
            <a:hlinkClick r:id="rId9"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a:hlinkClick r:id="rId12"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a:hlinkClick r:id="rId12"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rot="-487122">
            <a:off x="1178228" y="4070228"/>
            <a:ext cx="1249642" cy="1249644"/>
          </a:xfrm>
          <a:custGeom>
            <a:avLst/>
            <a:gdLst/>
            <a:ahLst/>
            <a:cxnLst/>
            <a:rect l="l" t="t" r="r" b="b"/>
            <a:pathLst>
              <a:path w="1249642" h="1249644">
                <a:moveTo>
                  <a:pt x="0" y="0"/>
                </a:moveTo>
                <a:lnTo>
                  <a:pt x="1249642" y="0"/>
                </a:lnTo>
                <a:lnTo>
                  <a:pt x="1249642" y="1249644"/>
                </a:lnTo>
                <a:lnTo>
                  <a:pt x="0" y="1249644"/>
                </a:lnTo>
                <a:lnTo>
                  <a:pt x="0" y="0"/>
                </a:lnTo>
                <a:close/>
              </a:path>
            </a:pathLst>
          </a:custGeom>
          <a:blipFill>
            <a:blip r:embed="rId17">
              <a:alphaModFix amt="84000"/>
            </a:blip>
            <a:stretch>
              <a:fillRect/>
            </a:stretch>
          </a:blipFill>
        </p:spPr>
        <p:txBody>
          <a:bodyPr/>
          <a:lstStyle/>
          <a:p>
            <a:endParaRPr lang="en-US"/>
          </a:p>
        </p:txBody>
      </p:sp>
      <p:grpSp>
        <p:nvGrpSpPr>
          <p:cNvPr id="13" name="Group 13"/>
          <p:cNvGrpSpPr/>
          <p:nvPr/>
        </p:nvGrpSpPr>
        <p:grpSpPr>
          <a:xfrm>
            <a:off x="2570986" y="1028700"/>
            <a:ext cx="8058628" cy="1231034"/>
            <a:chOff x="0" y="0"/>
            <a:chExt cx="10744837" cy="1641378"/>
          </a:xfrm>
        </p:grpSpPr>
        <p:sp>
          <p:nvSpPr>
            <p:cNvPr id="14" name="Freeform 14"/>
            <p:cNvSpPr/>
            <p:nvPr/>
          </p:nvSpPr>
          <p:spPr>
            <a:xfrm>
              <a:off x="0" y="0"/>
              <a:ext cx="10744837" cy="1641378"/>
            </a:xfrm>
            <a:custGeom>
              <a:avLst/>
              <a:gdLst/>
              <a:ahLst/>
              <a:cxnLst/>
              <a:rect l="l" t="t" r="r" b="b"/>
              <a:pathLst>
                <a:path w="10744837" h="1641378">
                  <a:moveTo>
                    <a:pt x="0" y="0"/>
                  </a:moveTo>
                  <a:lnTo>
                    <a:pt x="10744837" y="0"/>
                  </a:lnTo>
                  <a:lnTo>
                    <a:pt x="10744837" y="1641378"/>
                  </a:lnTo>
                  <a:lnTo>
                    <a:pt x="0" y="1641378"/>
                  </a:lnTo>
                  <a:close/>
                </a:path>
              </a:pathLst>
            </a:custGeom>
            <a:solidFill>
              <a:srgbClr val="000000">
                <a:alpha val="0"/>
              </a:srgbClr>
            </a:solidFill>
          </p:spPr>
          <p:txBody>
            <a:bodyPr/>
            <a:lstStyle/>
            <a:p>
              <a:endParaRPr lang="en-US"/>
            </a:p>
          </p:txBody>
        </p:sp>
        <p:sp>
          <p:nvSpPr>
            <p:cNvPr id="15" name="TextBox 15"/>
            <p:cNvSpPr txBox="1"/>
            <p:nvPr/>
          </p:nvSpPr>
          <p:spPr>
            <a:xfrm>
              <a:off x="0" y="-114300"/>
              <a:ext cx="10744837" cy="1755678"/>
            </a:xfrm>
            <a:prstGeom prst="rect">
              <a:avLst/>
            </a:prstGeom>
          </p:spPr>
          <p:txBody>
            <a:bodyPr lIns="0" tIns="0" rIns="0" bIns="0" rtlCol="0" anchor="t"/>
            <a:lstStyle/>
            <a:p>
              <a:pPr algn="ctr">
                <a:lnSpc>
                  <a:spcPts val="8123"/>
                </a:lnSpc>
              </a:pPr>
              <a:r>
                <a:rPr lang="en-US" sz="5802" b="1">
                  <a:solidFill>
                    <a:srgbClr val="0B67A5"/>
                  </a:solidFill>
                  <a:latin typeface="Fraunces Bold"/>
                  <a:ea typeface="Fraunces Bold"/>
                  <a:cs typeface="Fraunces Bold"/>
                  <a:sym typeface="Fraunces Bold"/>
                </a:rPr>
                <a:t>4. LUYỆN TẬP</a:t>
              </a:r>
            </a:p>
          </p:txBody>
        </p:sp>
      </p:grpSp>
      <p:sp>
        <p:nvSpPr>
          <p:cNvPr id="16" name="Freeform 16"/>
          <p:cNvSpPr/>
          <p:nvPr/>
        </p:nvSpPr>
        <p:spPr>
          <a:xfrm rot="-487124">
            <a:off x="12588175" y="1315603"/>
            <a:ext cx="4383564" cy="4383468"/>
          </a:xfrm>
          <a:custGeom>
            <a:avLst/>
            <a:gdLst/>
            <a:ahLst/>
            <a:cxnLst/>
            <a:rect l="l" t="t" r="r" b="b"/>
            <a:pathLst>
              <a:path w="4383564" h="4383468">
                <a:moveTo>
                  <a:pt x="0" y="0"/>
                </a:moveTo>
                <a:lnTo>
                  <a:pt x="4383565" y="0"/>
                </a:lnTo>
                <a:lnTo>
                  <a:pt x="4383565" y="4383469"/>
                </a:lnTo>
                <a:lnTo>
                  <a:pt x="0" y="4383469"/>
                </a:lnTo>
                <a:lnTo>
                  <a:pt x="0" y="0"/>
                </a:lnTo>
                <a:close/>
              </a:path>
            </a:pathLst>
          </a:custGeom>
          <a:blipFill>
            <a:blip r:embed="rId18">
              <a:alphaModFix amt="75000"/>
            </a:blip>
            <a:stretch>
              <a:fillRect b="-2"/>
            </a:stretch>
          </a:blipFill>
        </p:spPr>
        <p:txBody>
          <a:bodyPr/>
          <a:lstStyle/>
          <a:p>
            <a:endParaRPr lang="en-US"/>
          </a:p>
        </p:txBody>
      </p:sp>
      <p:grpSp>
        <p:nvGrpSpPr>
          <p:cNvPr id="17" name="Group 17"/>
          <p:cNvGrpSpPr/>
          <p:nvPr/>
        </p:nvGrpSpPr>
        <p:grpSpPr>
          <a:xfrm>
            <a:off x="10629614" y="2907704"/>
            <a:ext cx="6599900" cy="1683600"/>
            <a:chOff x="0" y="0"/>
            <a:chExt cx="8799867" cy="2244800"/>
          </a:xfrm>
        </p:grpSpPr>
        <p:sp>
          <p:nvSpPr>
            <p:cNvPr id="18" name="Freeform 18"/>
            <p:cNvSpPr/>
            <p:nvPr/>
          </p:nvSpPr>
          <p:spPr>
            <a:xfrm>
              <a:off x="0" y="0"/>
              <a:ext cx="8799867" cy="2244800"/>
            </a:xfrm>
            <a:custGeom>
              <a:avLst/>
              <a:gdLst/>
              <a:ahLst/>
              <a:cxnLst/>
              <a:rect l="l" t="t" r="r" b="b"/>
              <a:pathLst>
                <a:path w="8799867" h="2244800">
                  <a:moveTo>
                    <a:pt x="0" y="0"/>
                  </a:moveTo>
                  <a:lnTo>
                    <a:pt x="8799867" y="0"/>
                  </a:lnTo>
                  <a:lnTo>
                    <a:pt x="8799867" y="2244800"/>
                  </a:lnTo>
                  <a:lnTo>
                    <a:pt x="0" y="2244800"/>
                  </a:lnTo>
                  <a:close/>
                </a:path>
              </a:pathLst>
            </a:custGeom>
            <a:solidFill>
              <a:srgbClr val="000000">
                <a:alpha val="0"/>
              </a:srgbClr>
            </a:solidFill>
          </p:spPr>
          <p:txBody>
            <a:bodyPr/>
            <a:lstStyle/>
            <a:p>
              <a:endParaRPr lang="en-US"/>
            </a:p>
          </p:txBody>
        </p:sp>
        <p:sp>
          <p:nvSpPr>
            <p:cNvPr id="19" name="TextBox 19"/>
            <p:cNvSpPr txBox="1"/>
            <p:nvPr/>
          </p:nvSpPr>
          <p:spPr>
            <a:xfrm>
              <a:off x="0" y="-19050"/>
              <a:ext cx="8799867" cy="2263850"/>
            </a:xfrm>
            <a:prstGeom prst="rect">
              <a:avLst/>
            </a:prstGeom>
          </p:spPr>
          <p:txBody>
            <a:bodyPr lIns="0" tIns="0" rIns="0" bIns="0" rtlCol="0" anchor="ctr"/>
            <a:lstStyle/>
            <a:p>
              <a:pPr algn="ctr">
                <a:lnSpc>
                  <a:spcPts val="6840"/>
                </a:lnSpc>
              </a:pPr>
              <a:r>
                <a:rPr lang="en-US" sz="5700" b="1">
                  <a:solidFill>
                    <a:srgbClr val="385A93"/>
                  </a:solidFill>
                  <a:latin typeface="Roboto Condensed Bold"/>
                  <a:ea typeface="Roboto Condensed Bold"/>
                  <a:cs typeface="Roboto Condensed Bold"/>
                  <a:sym typeface="Roboto Condensed Bold"/>
                </a:rPr>
                <a:t>Nhiệm vụ 01</a:t>
              </a:r>
            </a:p>
          </p:txBody>
        </p:sp>
      </p:grpSp>
      <p:grpSp>
        <p:nvGrpSpPr>
          <p:cNvPr id="20" name="Group 20"/>
          <p:cNvGrpSpPr/>
          <p:nvPr/>
        </p:nvGrpSpPr>
        <p:grpSpPr>
          <a:xfrm>
            <a:off x="7232685" y="4934204"/>
            <a:ext cx="9420224" cy="3388994"/>
            <a:chOff x="0" y="0"/>
            <a:chExt cx="2481047" cy="892575"/>
          </a:xfrm>
        </p:grpSpPr>
        <p:sp>
          <p:nvSpPr>
            <p:cNvPr id="21" name="Freeform 21"/>
            <p:cNvSpPr/>
            <p:nvPr/>
          </p:nvSpPr>
          <p:spPr>
            <a:xfrm>
              <a:off x="0" y="0"/>
              <a:ext cx="2481047" cy="892574"/>
            </a:xfrm>
            <a:custGeom>
              <a:avLst/>
              <a:gdLst/>
              <a:ahLst/>
              <a:cxnLst/>
              <a:rect l="l" t="t" r="r" b="b"/>
              <a:pathLst>
                <a:path w="2481047" h="892574">
                  <a:moveTo>
                    <a:pt x="0" y="0"/>
                  </a:moveTo>
                  <a:lnTo>
                    <a:pt x="2481047" y="0"/>
                  </a:lnTo>
                  <a:lnTo>
                    <a:pt x="2481047" y="892574"/>
                  </a:lnTo>
                  <a:lnTo>
                    <a:pt x="0" y="892574"/>
                  </a:lnTo>
                  <a:close/>
                </a:path>
              </a:pathLst>
            </a:custGeom>
            <a:solidFill>
              <a:srgbClr val="E3E9ED"/>
            </a:solidFill>
          </p:spPr>
          <p:txBody>
            <a:bodyPr/>
            <a:lstStyle/>
            <a:p>
              <a:endParaRPr lang="en-US"/>
            </a:p>
          </p:txBody>
        </p:sp>
        <p:sp>
          <p:nvSpPr>
            <p:cNvPr id="22" name="TextBox 22"/>
            <p:cNvSpPr txBox="1"/>
            <p:nvPr/>
          </p:nvSpPr>
          <p:spPr>
            <a:xfrm>
              <a:off x="0" y="-47625"/>
              <a:ext cx="2481047" cy="9402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7557119" y="5536526"/>
            <a:ext cx="8727489" cy="2098624"/>
          </a:xfrm>
          <a:prstGeom prst="rect">
            <a:avLst/>
          </a:prstGeom>
        </p:spPr>
        <p:txBody>
          <a:bodyPr lIns="0" tIns="0" rIns="0" bIns="0" rtlCol="0" anchor="t">
            <a:spAutoFit/>
          </a:bodyPr>
          <a:lstStyle/>
          <a:p>
            <a:pPr algn="ctr">
              <a:lnSpc>
                <a:spcPts val="5604"/>
              </a:lnSpc>
              <a:spcBef>
                <a:spcPct val="0"/>
              </a:spcBef>
            </a:pPr>
            <a:r>
              <a:rPr lang="en-US" sz="4003">
                <a:solidFill>
                  <a:srgbClr val="000000"/>
                </a:solidFill>
                <a:latin typeface="Roboto Condensed"/>
                <a:ea typeface="Roboto Condensed"/>
                <a:cs typeface="Roboto Condensed"/>
                <a:sym typeface="Roboto Condensed"/>
              </a:rPr>
              <a:t>Qua việc khám phá văn bản </a:t>
            </a:r>
            <a:r>
              <a:rPr lang="en-US" sz="4003" i="1">
                <a:solidFill>
                  <a:srgbClr val="000000"/>
                </a:solidFill>
                <a:latin typeface="Roboto Condensed Italics"/>
                <a:ea typeface="Roboto Condensed Italics"/>
                <a:cs typeface="Roboto Condensed Italics"/>
                <a:sym typeface="Roboto Condensed Italics"/>
              </a:rPr>
              <a:t>Người thứ bảy</a:t>
            </a:r>
            <a:r>
              <a:rPr lang="en-US" sz="4003">
                <a:solidFill>
                  <a:srgbClr val="000000"/>
                </a:solidFill>
                <a:latin typeface="Roboto Condensed"/>
                <a:ea typeface="Roboto Condensed"/>
                <a:cs typeface="Roboto Condensed"/>
                <a:sym typeface="Roboto Condensed"/>
              </a:rPr>
              <a:t>, em hãy nhắc lại quy trình đọc văn bản truyện (có tính chất bi kịch).</a:t>
            </a:r>
          </a:p>
        </p:txBody>
      </p:sp>
      <p:sp>
        <p:nvSpPr>
          <p:cNvPr id="24" name="Freeform 24"/>
          <p:cNvSpPr/>
          <p:nvPr/>
        </p:nvSpPr>
        <p:spPr>
          <a:xfrm>
            <a:off x="2393272" y="4746456"/>
            <a:ext cx="3848812" cy="11826342"/>
          </a:xfrm>
          <a:custGeom>
            <a:avLst/>
            <a:gdLst/>
            <a:ahLst/>
            <a:cxnLst/>
            <a:rect l="l" t="t" r="r" b="b"/>
            <a:pathLst>
              <a:path w="3848812" h="11826342">
                <a:moveTo>
                  <a:pt x="0" y="0"/>
                </a:moveTo>
                <a:lnTo>
                  <a:pt x="3848813" y="0"/>
                </a:lnTo>
                <a:lnTo>
                  <a:pt x="3848813" y="11826342"/>
                </a:lnTo>
                <a:lnTo>
                  <a:pt x="0" y="11826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5" name="Freeform 25"/>
          <p:cNvSpPr/>
          <p:nvPr/>
        </p:nvSpPr>
        <p:spPr>
          <a:xfrm flipH="1">
            <a:off x="708059" y="2907704"/>
            <a:ext cx="4337100" cy="3500450"/>
          </a:xfrm>
          <a:custGeom>
            <a:avLst/>
            <a:gdLst/>
            <a:ahLst/>
            <a:cxnLst/>
            <a:rect l="l" t="t" r="r" b="b"/>
            <a:pathLst>
              <a:path w="4337100" h="3500450">
                <a:moveTo>
                  <a:pt x="4337100" y="0"/>
                </a:moveTo>
                <a:lnTo>
                  <a:pt x="0" y="0"/>
                </a:lnTo>
                <a:lnTo>
                  <a:pt x="0" y="3500450"/>
                </a:lnTo>
                <a:lnTo>
                  <a:pt x="4337100" y="3500450"/>
                </a:lnTo>
                <a:lnTo>
                  <a:pt x="4337100" y="0"/>
                </a:lnTo>
                <a:close/>
              </a:path>
            </a:pathLst>
          </a:custGeom>
          <a:blipFill>
            <a:blip r:embed="rId21"/>
            <a:stretch>
              <a:fillRect/>
            </a:stretch>
          </a:blipFill>
        </p:spPr>
        <p:txBody>
          <a:bodyPr/>
          <a:lstStyle/>
          <a:p>
            <a:endParaRPr lang="en-US"/>
          </a:p>
        </p:txBody>
      </p:sp>
      <p:sp>
        <p:nvSpPr>
          <p:cNvPr id="26" name="Freeform 26"/>
          <p:cNvSpPr/>
          <p:nvPr/>
        </p:nvSpPr>
        <p:spPr>
          <a:xfrm>
            <a:off x="312905" y="5827710"/>
            <a:ext cx="3775000" cy="3046800"/>
          </a:xfrm>
          <a:custGeom>
            <a:avLst/>
            <a:gdLst/>
            <a:ahLst/>
            <a:cxnLst/>
            <a:rect l="l" t="t" r="r" b="b"/>
            <a:pathLst>
              <a:path w="3775000" h="3046800">
                <a:moveTo>
                  <a:pt x="0" y="0"/>
                </a:moveTo>
                <a:lnTo>
                  <a:pt x="3775000" y="0"/>
                </a:lnTo>
                <a:lnTo>
                  <a:pt x="3775000" y="3046800"/>
                </a:lnTo>
                <a:lnTo>
                  <a:pt x="0" y="3046800"/>
                </a:lnTo>
                <a:lnTo>
                  <a:pt x="0" y="0"/>
                </a:lnTo>
                <a:close/>
              </a:path>
            </a:pathLst>
          </a:custGeom>
          <a:blipFill>
            <a:blip r:embed="rId22"/>
            <a:stretch>
              <a:fillRect/>
            </a:stretch>
          </a:blipFill>
        </p:spPr>
        <p:txBody>
          <a:bodyPr/>
          <a:lstStyle/>
          <a:p>
            <a:endParaRPr lang="en-US"/>
          </a:p>
        </p:txBody>
      </p:sp>
      <p:sp>
        <p:nvSpPr>
          <p:cNvPr id="27" name="Freeform 27"/>
          <p:cNvSpPr/>
          <p:nvPr/>
        </p:nvSpPr>
        <p:spPr>
          <a:xfrm>
            <a:off x="708077" y="8457786"/>
            <a:ext cx="1380700" cy="1114350"/>
          </a:xfrm>
          <a:custGeom>
            <a:avLst/>
            <a:gdLst/>
            <a:ahLst/>
            <a:cxnLst/>
            <a:rect l="l" t="t" r="r" b="b"/>
            <a:pathLst>
              <a:path w="1380700" h="1114350">
                <a:moveTo>
                  <a:pt x="0" y="0"/>
                </a:moveTo>
                <a:lnTo>
                  <a:pt x="1380700" y="0"/>
                </a:lnTo>
                <a:lnTo>
                  <a:pt x="1380700" y="1114350"/>
                </a:lnTo>
                <a:lnTo>
                  <a:pt x="0" y="1114350"/>
                </a:lnTo>
                <a:lnTo>
                  <a:pt x="0" y="0"/>
                </a:lnTo>
                <a:close/>
              </a:path>
            </a:pathLst>
          </a:custGeom>
          <a:blipFill>
            <a:blip r:embed="rId23"/>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flipH="1">
            <a:off x="0" y="-61506"/>
            <a:ext cx="13836800" cy="2943854"/>
          </a:xfrm>
          <a:custGeom>
            <a:avLst/>
            <a:gdLst/>
            <a:ahLst/>
            <a:cxnLst/>
            <a:rect l="l" t="t" r="r" b="b"/>
            <a:pathLst>
              <a:path w="13836800" h="2943854">
                <a:moveTo>
                  <a:pt x="13836800" y="0"/>
                </a:moveTo>
                <a:lnTo>
                  <a:pt x="0" y="0"/>
                </a:lnTo>
                <a:lnTo>
                  <a:pt x="0" y="2943854"/>
                </a:lnTo>
                <a:lnTo>
                  <a:pt x="13836800" y="2943854"/>
                </a:lnTo>
                <a:lnTo>
                  <a:pt x="13836800" y="0"/>
                </a:lnTo>
                <a:close/>
              </a:path>
            </a:pathLst>
          </a:custGeom>
          <a:blipFill>
            <a:blip r:embed="rId3">
              <a:alphaModFix amt="31000"/>
            </a:blip>
            <a:stretch>
              <a:fillRect b="-252287"/>
            </a:stretch>
          </a:blipFill>
        </p:spPr>
        <p:txBody>
          <a:bodyPr/>
          <a:lstStyle/>
          <a:p>
            <a:endParaRPr lang="en-US"/>
          </a:p>
        </p:txBody>
      </p:sp>
      <p:sp>
        <p:nvSpPr>
          <p:cNvPr id="3" name="Freeform 3"/>
          <p:cNvSpPr/>
          <p:nvPr/>
        </p:nvSpPr>
        <p:spPr>
          <a:xfrm rot="117638">
            <a:off x="16035944" y="-1334866"/>
            <a:ext cx="4147414" cy="4147484"/>
          </a:xfrm>
          <a:custGeom>
            <a:avLst/>
            <a:gdLst/>
            <a:ahLst/>
            <a:cxnLst/>
            <a:rect l="l" t="t" r="r" b="b"/>
            <a:pathLst>
              <a:path w="4147414" h="4147484">
                <a:moveTo>
                  <a:pt x="0" y="0"/>
                </a:moveTo>
                <a:lnTo>
                  <a:pt x="4147414" y="0"/>
                </a:lnTo>
                <a:lnTo>
                  <a:pt x="4147414" y="4147484"/>
                </a:lnTo>
                <a:lnTo>
                  <a:pt x="0" y="4147484"/>
                </a:lnTo>
                <a:lnTo>
                  <a:pt x="0" y="0"/>
                </a:lnTo>
                <a:close/>
              </a:path>
            </a:pathLst>
          </a:custGeom>
          <a:blipFill>
            <a:blip r:embed="rId4">
              <a:alphaModFix amt="87000"/>
            </a:blip>
            <a:stretch>
              <a:fillRect r="-1"/>
            </a:stretch>
          </a:blipFill>
        </p:spPr>
        <p:txBody>
          <a:bodyPr/>
          <a:lstStyle/>
          <a:p>
            <a:endParaRPr lang="en-US"/>
          </a:p>
        </p:txBody>
      </p:sp>
      <p:sp>
        <p:nvSpPr>
          <p:cNvPr id="4" name="Freeform 4"/>
          <p:cNvSpPr/>
          <p:nvPr/>
        </p:nvSpPr>
        <p:spPr>
          <a:xfrm rot="-487135">
            <a:off x="-1352310" y="8091858"/>
            <a:ext cx="2988370" cy="2988458"/>
          </a:xfrm>
          <a:custGeom>
            <a:avLst/>
            <a:gdLst/>
            <a:ahLst/>
            <a:cxnLst/>
            <a:rect l="l" t="t" r="r" b="b"/>
            <a:pathLst>
              <a:path w="2988370" h="2988458">
                <a:moveTo>
                  <a:pt x="0" y="0"/>
                </a:moveTo>
                <a:lnTo>
                  <a:pt x="2988370" y="0"/>
                </a:lnTo>
                <a:lnTo>
                  <a:pt x="2988370" y="2988458"/>
                </a:lnTo>
                <a:lnTo>
                  <a:pt x="0" y="2988458"/>
                </a:lnTo>
                <a:lnTo>
                  <a:pt x="0" y="0"/>
                </a:lnTo>
                <a:close/>
              </a:path>
            </a:pathLst>
          </a:custGeom>
          <a:blipFill>
            <a:blip r:embed="rId5">
              <a:alphaModFix amt="69000"/>
            </a:blip>
            <a:stretch>
              <a:fillRect r="-2"/>
            </a:stretch>
          </a:blipFill>
        </p:spPr>
        <p:txBody>
          <a:bodyPr/>
          <a:lstStyle/>
          <a:p>
            <a:endParaRPr lang="en-US"/>
          </a:p>
        </p:txBody>
      </p:sp>
      <p:sp>
        <p:nvSpPr>
          <p:cNvPr id="5" name="Freeform 5"/>
          <p:cNvSpPr/>
          <p:nvPr/>
        </p:nvSpPr>
        <p:spPr>
          <a:xfrm flipH="1">
            <a:off x="0" y="-61506"/>
            <a:ext cx="13836800" cy="2943854"/>
          </a:xfrm>
          <a:custGeom>
            <a:avLst/>
            <a:gdLst/>
            <a:ahLst/>
            <a:cxnLst/>
            <a:rect l="l" t="t" r="r" b="b"/>
            <a:pathLst>
              <a:path w="13836800" h="2943854">
                <a:moveTo>
                  <a:pt x="13836800" y="0"/>
                </a:moveTo>
                <a:lnTo>
                  <a:pt x="0" y="0"/>
                </a:lnTo>
                <a:lnTo>
                  <a:pt x="0" y="2943854"/>
                </a:lnTo>
                <a:lnTo>
                  <a:pt x="13836800" y="2943854"/>
                </a:lnTo>
                <a:lnTo>
                  <a:pt x="13836800" y="0"/>
                </a:lnTo>
                <a:close/>
              </a:path>
            </a:pathLst>
          </a:custGeom>
          <a:blipFill>
            <a:blip r:embed="rId3">
              <a:alphaModFix amt="31000"/>
            </a:blip>
            <a:stretch>
              <a:fillRect b="-252287"/>
            </a:stretch>
          </a:blipFill>
        </p:spPr>
        <p:txBody>
          <a:bodyPr/>
          <a:lstStyle/>
          <a:p>
            <a:endParaRPr lang="en-US"/>
          </a:p>
        </p:txBody>
      </p:sp>
      <p:sp>
        <p:nvSpPr>
          <p:cNvPr id="6" name="AutoShape 6"/>
          <p:cNvSpPr/>
          <p:nvPr/>
        </p:nvSpPr>
        <p:spPr>
          <a:xfrm rot="34996">
            <a:off x="3672551" y="5858398"/>
            <a:ext cx="1871347" cy="0"/>
          </a:xfrm>
          <a:prstGeom prst="line">
            <a:avLst/>
          </a:prstGeom>
          <a:ln w="9525" cap="rnd">
            <a:solidFill>
              <a:srgbClr val="659DA9"/>
            </a:solidFill>
            <a:prstDash val="solid"/>
            <a:headEnd type="none" w="sm" len="sm"/>
            <a:tailEnd type="none" w="sm" len="sm"/>
          </a:ln>
        </p:spPr>
        <p:txBody>
          <a:bodyPr/>
          <a:lstStyle/>
          <a:p>
            <a:endParaRPr lang="en-US"/>
          </a:p>
        </p:txBody>
      </p:sp>
      <p:sp>
        <p:nvSpPr>
          <p:cNvPr id="7" name="Freeform 7"/>
          <p:cNvSpPr/>
          <p:nvPr/>
        </p:nvSpPr>
        <p:spPr>
          <a:xfrm rot="-487103">
            <a:off x="5270338" y="4930486"/>
            <a:ext cx="1741424" cy="1741332"/>
          </a:xfrm>
          <a:custGeom>
            <a:avLst/>
            <a:gdLst/>
            <a:ahLst/>
            <a:cxnLst/>
            <a:rect l="l" t="t" r="r" b="b"/>
            <a:pathLst>
              <a:path w="1741424" h="1741332">
                <a:moveTo>
                  <a:pt x="0" y="0"/>
                </a:moveTo>
                <a:lnTo>
                  <a:pt x="1741424" y="0"/>
                </a:lnTo>
                <a:lnTo>
                  <a:pt x="1741424" y="1741332"/>
                </a:lnTo>
                <a:lnTo>
                  <a:pt x="0" y="1741332"/>
                </a:lnTo>
                <a:lnTo>
                  <a:pt x="0" y="0"/>
                </a:lnTo>
                <a:close/>
              </a:path>
            </a:pathLst>
          </a:custGeom>
          <a:blipFill>
            <a:blip r:embed="rId6">
              <a:alphaModFix amt="75000"/>
            </a:blip>
            <a:stretch>
              <a:fillRect b="-5"/>
            </a:stretch>
          </a:blipFill>
        </p:spPr>
        <p:txBody>
          <a:bodyPr/>
          <a:lstStyle/>
          <a:p>
            <a:endParaRPr lang="en-US"/>
          </a:p>
        </p:txBody>
      </p:sp>
      <p:sp>
        <p:nvSpPr>
          <p:cNvPr id="8" name="Freeform 8"/>
          <p:cNvSpPr/>
          <p:nvPr/>
        </p:nvSpPr>
        <p:spPr>
          <a:xfrm rot="-487103">
            <a:off x="8261588" y="4930486"/>
            <a:ext cx="1741424" cy="1741332"/>
          </a:xfrm>
          <a:custGeom>
            <a:avLst/>
            <a:gdLst/>
            <a:ahLst/>
            <a:cxnLst/>
            <a:rect l="l" t="t" r="r" b="b"/>
            <a:pathLst>
              <a:path w="1741424" h="1741332">
                <a:moveTo>
                  <a:pt x="0" y="0"/>
                </a:moveTo>
                <a:lnTo>
                  <a:pt x="1741424" y="0"/>
                </a:lnTo>
                <a:lnTo>
                  <a:pt x="1741424" y="1741332"/>
                </a:lnTo>
                <a:lnTo>
                  <a:pt x="0" y="1741332"/>
                </a:lnTo>
                <a:lnTo>
                  <a:pt x="0" y="0"/>
                </a:lnTo>
                <a:close/>
              </a:path>
            </a:pathLst>
          </a:custGeom>
          <a:blipFill>
            <a:blip r:embed="rId6">
              <a:alphaModFix amt="75000"/>
            </a:blip>
            <a:stretch>
              <a:fillRect b="-5"/>
            </a:stretch>
          </a:blipFill>
        </p:spPr>
        <p:txBody>
          <a:bodyPr/>
          <a:lstStyle/>
          <a:p>
            <a:endParaRPr lang="en-US"/>
          </a:p>
        </p:txBody>
      </p:sp>
      <p:sp>
        <p:nvSpPr>
          <p:cNvPr id="9" name="Freeform 9"/>
          <p:cNvSpPr/>
          <p:nvPr/>
        </p:nvSpPr>
        <p:spPr>
          <a:xfrm rot="-487103">
            <a:off x="11281262" y="4930486"/>
            <a:ext cx="1741424" cy="1741332"/>
          </a:xfrm>
          <a:custGeom>
            <a:avLst/>
            <a:gdLst/>
            <a:ahLst/>
            <a:cxnLst/>
            <a:rect l="l" t="t" r="r" b="b"/>
            <a:pathLst>
              <a:path w="1741424" h="1741332">
                <a:moveTo>
                  <a:pt x="0" y="0"/>
                </a:moveTo>
                <a:lnTo>
                  <a:pt x="1741424" y="0"/>
                </a:lnTo>
                <a:lnTo>
                  <a:pt x="1741424" y="1741332"/>
                </a:lnTo>
                <a:lnTo>
                  <a:pt x="0" y="1741332"/>
                </a:lnTo>
                <a:lnTo>
                  <a:pt x="0" y="0"/>
                </a:lnTo>
                <a:close/>
              </a:path>
            </a:pathLst>
          </a:custGeom>
          <a:blipFill>
            <a:blip r:embed="rId6">
              <a:alphaModFix amt="75000"/>
            </a:blip>
            <a:stretch>
              <a:fillRect b="-5"/>
            </a:stretch>
          </a:blipFill>
        </p:spPr>
        <p:txBody>
          <a:bodyPr/>
          <a:lstStyle/>
          <a:p>
            <a:endParaRPr lang="en-US"/>
          </a:p>
        </p:txBody>
      </p:sp>
      <p:sp>
        <p:nvSpPr>
          <p:cNvPr id="10" name="Freeform 10"/>
          <p:cNvSpPr/>
          <p:nvPr/>
        </p:nvSpPr>
        <p:spPr>
          <a:xfrm rot="-487103">
            <a:off x="14244088" y="4930486"/>
            <a:ext cx="1741424" cy="1741332"/>
          </a:xfrm>
          <a:custGeom>
            <a:avLst/>
            <a:gdLst/>
            <a:ahLst/>
            <a:cxnLst/>
            <a:rect l="l" t="t" r="r" b="b"/>
            <a:pathLst>
              <a:path w="1741424" h="1741332">
                <a:moveTo>
                  <a:pt x="0" y="0"/>
                </a:moveTo>
                <a:lnTo>
                  <a:pt x="1741424" y="0"/>
                </a:lnTo>
                <a:lnTo>
                  <a:pt x="1741424" y="1741332"/>
                </a:lnTo>
                <a:lnTo>
                  <a:pt x="0" y="1741332"/>
                </a:lnTo>
                <a:lnTo>
                  <a:pt x="0" y="0"/>
                </a:lnTo>
                <a:close/>
              </a:path>
            </a:pathLst>
          </a:custGeom>
          <a:blipFill>
            <a:blip r:embed="rId6">
              <a:alphaModFix amt="75000"/>
            </a:blip>
            <a:stretch>
              <a:fillRect b="-5"/>
            </a:stretch>
          </a:blipFill>
        </p:spPr>
        <p:txBody>
          <a:bodyPr/>
          <a:lstStyle/>
          <a:p>
            <a:endParaRPr lang="en-US"/>
          </a:p>
        </p:txBody>
      </p:sp>
      <p:sp>
        <p:nvSpPr>
          <p:cNvPr id="11" name="Freeform 11"/>
          <p:cNvSpPr/>
          <p:nvPr/>
        </p:nvSpPr>
        <p:spPr>
          <a:xfrm rot="-487103">
            <a:off x="2220038" y="4930486"/>
            <a:ext cx="1741424" cy="1741332"/>
          </a:xfrm>
          <a:custGeom>
            <a:avLst/>
            <a:gdLst/>
            <a:ahLst/>
            <a:cxnLst/>
            <a:rect l="l" t="t" r="r" b="b"/>
            <a:pathLst>
              <a:path w="1741424" h="1741332">
                <a:moveTo>
                  <a:pt x="0" y="0"/>
                </a:moveTo>
                <a:lnTo>
                  <a:pt x="1741424" y="0"/>
                </a:lnTo>
                <a:lnTo>
                  <a:pt x="1741424" y="1741332"/>
                </a:lnTo>
                <a:lnTo>
                  <a:pt x="0" y="1741332"/>
                </a:lnTo>
                <a:lnTo>
                  <a:pt x="0" y="0"/>
                </a:lnTo>
                <a:close/>
              </a:path>
            </a:pathLst>
          </a:custGeom>
          <a:blipFill>
            <a:blip r:embed="rId6">
              <a:alphaModFix amt="75000"/>
            </a:blip>
            <a:stretch>
              <a:fillRect b="-5"/>
            </a:stretch>
          </a:blipFill>
        </p:spPr>
        <p:txBody>
          <a:bodyPr/>
          <a:lstStyle/>
          <a:p>
            <a:endParaRPr lang="en-US"/>
          </a:p>
        </p:txBody>
      </p:sp>
      <p:grpSp>
        <p:nvGrpSpPr>
          <p:cNvPr id="12" name="Group 12"/>
          <p:cNvGrpSpPr/>
          <p:nvPr/>
        </p:nvGrpSpPr>
        <p:grpSpPr>
          <a:xfrm>
            <a:off x="1460925" y="603237"/>
            <a:ext cx="15408000" cy="2717117"/>
            <a:chOff x="0" y="0"/>
            <a:chExt cx="20544000" cy="3622823"/>
          </a:xfrm>
        </p:grpSpPr>
        <p:sp>
          <p:nvSpPr>
            <p:cNvPr id="13" name="Freeform 13"/>
            <p:cNvSpPr/>
            <p:nvPr/>
          </p:nvSpPr>
          <p:spPr>
            <a:xfrm>
              <a:off x="0" y="0"/>
              <a:ext cx="20544000" cy="3622823"/>
            </a:xfrm>
            <a:custGeom>
              <a:avLst/>
              <a:gdLst/>
              <a:ahLst/>
              <a:cxnLst/>
              <a:rect l="l" t="t" r="r" b="b"/>
              <a:pathLst>
                <a:path w="20544000" h="3622823">
                  <a:moveTo>
                    <a:pt x="0" y="0"/>
                  </a:moveTo>
                  <a:lnTo>
                    <a:pt x="20544000" y="0"/>
                  </a:lnTo>
                  <a:lnTo>
                    <a:pt x="20544000" y="3622823"/>
                  </a:lnTo>
                  <a:lnTo>
                    <a:pt x="0" y="3622823"/>
                  </a:lnTo>
                  <a:close/>
                </a:path>
              </a:pathLst>
            </a:custGeom>
            <a:solidFill>
              <a:srgbClr val="000000">
                <a:alpha val="0"/>
              </a:srgbClr>
            </a:solidFill>
          </p:spPr>
          <p:txBody>
            <a:bodyPr/>
            <a:lstStyle/>
            <a:p>
              <a:endParaRPr lang="en-US"/>
            </a:p>
          </p:txBody>
        </p:sp>
        <p:sp>
          <p:nvSpPr>
            <p:cNvPr id="14" name="TextBox 14"/>
            <p:cNvSpPr txBox="1"/>
            <p:nvPr/>
          </p:nvSpPr>
          <p:spPr>
            <a:xfrm>
              <a:off x="0" y="-9525"/>
              <a:ext cx="20544000" cy="3632348"/>
            </a:xfrm>
            <a:prstGeom prst="rect">
              <a:avLst/>
            </a:prstGeom>
          </p:spPr>
          <p:txBody>
            <a:bodyPr lIns="0" tIns="0" rIns="0" bIns="0" rtlCol="0" anchor="ctr"/>
            <a:lstStyle/>
            <a:p>
              <a:pPr algn="ctr">
                <a:lnSpc>
                  <a:spcPts val="6240"/>
                </a:lnSpc>
              </a:pPr>
              <a:r>
                <a:rPr lang="en-US" sz="5200">
                  <a:solidFill>
                    <a:srgbClr val="659DA9"/>
                  </a:solidFill>
                  <a:latin typeface="#9Slide07 SVNUT Triumph Press"/>
                  <a:ea typeface="#9Slide07 SVNUT Triumph Press"/>
                  <a:cs typeface="#9Slide07 SVNUT Triumph Press"/>
                  <a:sym typeface="#9Slide07 SVNUT Triumph Press"/>
                </a:rPr>
                <a:t>Chiến thuật đọc văn bản truyện</a:t>
              </a:r>
            </a:p>
            <a:p>
              <a:pPr algn="ctr">
                <a:lnSpc>
                  <a:spcPts val="6240"/>
                </a:lnSpc>
              </a:pPr>
              <a:r>
                <a:rPr lang="en-US" sz="5200">
                  <a:solidFill>
                    <a:srgbClr val="659DA9"/>
                  </a:solidFill>
                  <a:latin typeface="#9Slide07 SVNUT Triumph Press"/>
                  <a:ea typeface="#9Slide07 SVNUT Triumph Press"/>
                  <a:cs typeface="#9Slide07 SVNUT Triumph Press"/>
                  <a:sym typeface="#9Slide07 SVNUT Triumph Press"/>
                </a:rPr>
                <a:t>(có tính chất bi kịch)</a:t>
              </a:r>
            </a:p>
            <a:p>
              <a:pPr algn="ctr">
                <a:lnSpc>
                  <a:spcPts val="6240"/>
                </a:lnSpc>
              </a:pPr>
              <a:endParaRPr lang="en-US" sz="5200">
                <a:solidFill>
                  <a:srgbClr val="659DA9"/>
                </a:solidFill>
                <a:latin typeface="#9Slide07 SVNUT Triumph Press"/>
                <a:ea typeface="#9Slide07 SVNUT Triumph Press"/>
                <a:cs typeface="#9Slide07 SVNUT Triumph Press"/>
                <a:sym typeface="#9Slide07 SVNUT Triumph Press"/>
              </a:endParaRPr>
            </a:p>
          </p:txBody>
        </p:sp>
      </p:grpSp>
      <p:grpSp>
        <p:nvGrpSpPr>
          <p:cNvPr id="15" name="Group 15"/>
          <p:cNvGrpSpPr/>
          <p:nvPr/>
        </p:nvGrpSpPr>
        <p:grpSpPr>
          <a:xfrm>
            <a:off x="2793112" y="5330398"/>
            <a:ext cx="690000" cy="1056000"/>
            <a:chOff x="0" y="0"/>
            <a:chExt cx="920000" cy="1408000"/>
          </a:xfrm>
        </p:grpSpPr>
        <p:sp>
          <p:nvSpPr>
            <p:cNvPr id="16" name="Freeform 16"/>
            <p:cNvSpPr/>
            <p:nvPr/>
          </p:nvSpPr>
          <p:spPr>
            <a:xfrm>
              <a:off x="0" y="0"/>
              <a:ext cx="920000" cy="1408000"/>
            </a:xfrm>
            <a:custGeom>
              <a:avLst/>
              <a:gdLst/>
              <a:ahLst/>
              <a:cxnLst/>
              <a:rect l="l" t="t" r="r" b="b"/>
              <a:pathLst>
                <a:path w="920000" h="1408000">
                  <a:moveTo>
                    <a:pt x="0" y="0"/>
                  </a:moveTo>
                  <a:lnTo>
                    <a:pt x="920000" y="0"/>
                  </a:lnTo>
                  <a:lnTo>
                    <a:pt x="920000" y="1408000"/>
                  </a:lnTo>
                  <a:lnTo>
                    <a:pt x="0" y="1408000"/>
                  </a:lnTo>
                  <a:close/>
                </a:path>
              </a:pathLst>
            </a:custGeom>
            <a:solidFill>
              <a:srgbClr val="000000">
                <a:alpha val="0"/>
              </a:srgbClr>
            </a:solidFill>
          </p:spPr>
          <p:txBody>
            <a:bodyPr/>
            <a:lstStyle/>
            <a:p>
              <a:endParaRPr lang="en-US"/>
            </a:p>
          </p:txBody>
        </p:sp>
        <p:sp>
          <p:nvSpPr>
            <p:cNvPr id="17" name="TextBox 17"/>
            <p:cNvSpPr txBox="1"/>
            <p:nvPr/>
          </p:nvSpPr>
          <p:spPr>
            <a:xfrm>
              <a:off x="0" y="-19050"/>
              <a:ext cx="920000" cy="1427050"/>
            </a:xfrm>
            <a:prstGeom prst="rect">
              <a:avLst/>
            </a:prstGeom>
          </p:spPr>
          <p:txBody>
            <a:bodyPr lIns="0" tIns="0" rIns="0" bIns="0" rtlCol="0" anchor="ctr"/>
            <a:lstStyle/>
            <a:p>
              <a:pPr algn="ctr">
                <a:lnSpc>
                  <a:spcPts val="5999"/>
                </a:lnSpc>
              </a:pPr>
              <a:r>
                <a:rPr lang="en-US" sz="4999" b="1">
                  <a:solidFill>
                    <a:srgbClr val="385A93"/>
                  </a:solidFill>
                  <a:latin typeface="Arimo Bold"/>
                  <a:ea typeface="Arimo Bold"/>
                  <a:cs typeface="Arimo Bold"/>
                  <a:sym typeface="Arimo Bold"/>
                </a:rPr>
                <a:t>1</a:t>
              </a:r>
            </a:p>
          </p:txBody>
        </p:sp>
      </p:grpSp>
      <p:grpSp>
        <p:nvGrpSpPr>
          <p:cNvPr id="18" name="Group 18"/>
          <p:cNvGrpSpPr/>
          <p:nvPr/>
        </p:nvGrpSpPr>
        <p:grpSpPr>
          <a:xfrm>
            <a:off x="5796074" y="5330398"/>
            <a:ext cx="690000" cy="1056000"/>
            <a:chOff x="0" y="0"/>
            <a:chExt cx="920000" cy="1408000"/>
          </a:xfrm>
        </p:grpSpPr>
        <p:sp>
          <p:nvSpPr>
            <p:cNvPr id="19" name="Freeform 19"/>
            <p:cNvSpPr/>
            <p:nvPr/>
          </p:nvSpPr>
          <p:spPr>
            <a:xfrm>
              <a:off x="0" y="0"/>
              <a:ext cx="920000" cy="1408000"/>
            </a:xfrm>
            <a:custGeom>
              <a:avLst/>
              <a:gdLst/>
              <a:ahLst/>
              <a:cxnLst/>
              <a:rect l="l" t="t" r="r" b="b"/>
              <a:pathLst>
                <a:path w="920000" h="1408000">
                  <a:moveTo>
                    <a:pt x="0" y="0"/>
                  </a:moveTo>
                  <a:lnTo>
                    <a:pt x="920000" y="0"/>
                  </a:lnTo>
                  <a:lnTo>
                    <a:pt x="920000" y="1408000"/>
                  </a:lnTo>
                  <a:lnTo>
                    <a:pt x="0" y="1408000"/>
                  </a:lnTo>
                  <a:close/>
                </a:path>
              </a:pathLst>
            </a:custGeom>
            <a:solidFill>
              <a:srgbClr val="000000">
                <a:alpha val="0"/>
              </a:srgbClr>
            </a:solidFill>
          </p:spPr>
          <p:txBody>
            <a:bodyPr/>
            <a:lstStyle/>
            <a:p>
              <a:endParaRPr lang="en-US"/>
            </a:p>
          </p:txBody>
        </p:sp>
        <p:sp>
          <p:nvSpPr>
            <p:cNvPr id="20" name="TextBox 20"/>
            <p:cNvSpPr txBox="1"/>
            <p:nvPr/>
          </p:nvSpPr>
          <p:spPr>
            <a:xfrm>
              <a:off x="0" y="-19050"/>
              <a:ext cx="920000" cy="1427050"/>
            </a:xfrm>
            <a:prstGeom prst="rect">
              <a:avLst/>
            </a:prstGeom>
          </p:spPr>
          <p:txBody>
            <a:bodyPr lIns="0" tIns="0" rIns="0" bIns="0" rtlCol="0" anchor="ctr"/>
            <a:lstStyle/>
            <a:p>
              <a:pPr algn="ctr">
                <a:lnSpc>
                  <a:spcPts val="5999"/>
                </a:lnSpc>
              </a:pPr>
              <a:r>
                <a:rPr lang="en-US" sz="4999" b="1">
                  <a:solidFill>
                    <a:srgbClr val="385A93"/>
                  </a:solidFill>
                  <a:latin typeface="Arimo Bold"/>
                  <a:ea typeface="Arimo Bold"/>
                  <a:cs typeface="Arimo Bold"/>
                  <a:sym typeface="Arimo Bold"/>
                </a:rPr>
                <a:t>2</a:t>
              </a:r>
            </a:p>
          </p:txBody>
        </p:sp>
      </p:grpSp>
      <p:grpSp>
        <p:nvGrpSpPr>
          <p:cNvPr id="21" name="Group 21"/>
          <p:cNvGrpSpPr/>
          <p:nvPr/>
        </p:nvGrpSpPr>
        <p:grpSpPr>
          <a:xfrm>
            <a:off x="8799000" y="5330398"/>
            <a:ext cx="690000" cy="1056000"/>
            <a:chOff x="0" y="0"/>
            <a:chExt cx="920000" cy="1408000"/>
          </a:xfrm>
        </p:grpSpPr>
        <p:sp>
          <p:nvSpPr>
            <p:cNvPr id="22" name="Freeform 22"/>
            <p:cNvSpPr/>
            <p:nvPr/>
          </p:nvSpPr>
          <p:spPr>
            <a:xfrm>
              <a:off x="0" y="0"/>
              <a:ext cx="920000" cy="1408000"/>
            </a:xfrm>
            <a:custGeom>
              <a:avLst/>
              <a:gdLst/>
              <a:ahLst/>
              <a:cxnLst/>
              <a:rect l="l" t="t" r="r" b="b"/>
              <a:pathLst>
                <a:path w="920000" h="1408000">
                  <a:moveTo>
                    <a:pt x="0" y="0"/>
                  </a:moveTo>
                  <a:lnTo>
                    <a:pt x="920000" y="0"/>
                  </a:lnTo>
                  <a:lnTo>
                    <a:pt x="920000" y="1408000"/>
                  </a:lnTo>
                  <a:lnTo>
                    <a:pt x="0" y="1408000"/>
                  </a:lnTo>
                  <a:close/>
                </a:path>
              </a:pathLst>
            </a:custGeom>
            <a:solidFill>
              <a:srgbClr val="000000">
                <a:alpha val="0"/>
              </a:srgbClr>
            </a:solidFill>
          </p:spPr>
          <p:txBody>
            <a:bodyPr/>
            <a:lstStyle/>
            <a:p>
              <a:endParaRPr lang="en-US"/>
            </a:p>
          </p:txBody>
        </p:sp>
        <p:sp>
          <p:nvSpPr>
            <p:cNvPr id="23" name="TextBox 23"/>
            <p:cNvSpPr txBox="1"/>
            <p:nvPr/>
          </p:nvSpPr>
          <p:spPr>
            <a:xfrm>
              <a:off x="0" y="-19050"/>
              <a:ext cx="920000" cy="1427050"/>
            </a:xfrm>
            <a:prstGeom prst="rect">
              <a:avLst/>
            </a:prstGeom>
          </p:spPr>
          <p:txBody>
            <a:bodyPr lIns="0" tIns="0" rIns="0" bIns="0" rtlCol="0" anchor="ctr"/>
            <a:lstStyle/>
            <a:p>
              <a:pPr algn="ctr">
                <a:lnSpc>
                  <a:spcPts val="5999"/>
                </a:lnSpc>
              </a:pPr>
              <a:r>
                <a:rPr lang="en-US" sz="4999" b="1">
                  <a:solidFill>
                    <a:srgbClr val="385A93"/>
                  </a:solidFill>
                  <a:latin typeface="Arimo Bold"/>
                  <a:ea typeface="Arimo Bold"/>
                  <a:cs typeface="Arimo Bold"/>
                  <a:sym typeface="Arimo Bold"/>
                </a:rPr>
                <a:t>3</a:t>
              </a:r>
            </a:p>
          </p:txBody>
        </p:sp>
      </p:grpSp>
      <p:grpSp>
        <p:nvGrpSpPr>
          <p:cNvPr id="24" name="Group 24"/>
          <p:cNvGrpSpPr/>
          <p:nvPr/>
        </p:nvGrpSpPr>
        <p:grpSpPr>
          <a:xfrm>
            <a:off x="11778622" y="5330398"/>
            <a:ext cx="690000" cy="1056000"/>
            <a:chOff x="0" y="0"/>
            <a:chExt cx="920000" cy="1408000"/>
          </a:xfrm>
        </p:grpSpPr>
        <p:sp>
          <p:nvSpPr>
            <p:cNvPr id="25" name="Freeform 25"/>
            <p:cNvSpPr/>
            <p:nvPr/>
          </p:nvSpPr>
          <p:spPr>
            <a:xfrm>
              <a:off x="0" y="0"/>
              <a:ext cx="920000" cy="1408000"/>
            </a:xfrm>
            <a:custGeom>
              <a:avLst/>
              <a:gdLst/>
              <a:ahLst/>
              <a:cxnLst/>
              <a:rect l="l" t="t" r="r" b="b"/>
              <a:pathLst>
                <a:path w="920000" h="1408000">
                  <a:moveTo>
                    <a:pt x="0" y="0"/>
                  </a:moveTo>
                  <a:lnTo>
                    <a:pt x="920000" y="0"/>
                  </a:lnTo>
                  <a:lnTo>
                    <a:pt x="920000" y="1408000"/>
                  </a:lnTo>
                  <a:lnTo>
                    <a:pt x="0" y="1408000"/>
                  </a:lnTo>
                  <a:close/>
                </a:path>
              </a:pathLst>
            </a:custGeom>
            <a:solidFill>
              <a:srgbClr val="000000">
                <a:alpha val="0"/>
              </a:srgbClr>
            </a:solidFill>
          </p:spPr>
          <p:txBody>
            <a:bodyPr/>
            <a:lstStyle/>
            <a:p>
              <a:endParaRPr lang="en-US"/>
            </a:p>
          </p:txBody>
        </p:sp>
        <p:sp>
          <p:nvSpPr>
            <p:cNvPr id="26" name="TextBox 26"/>
            <p:cNvSpPr txBox="1"/>
            <p:nvPr/>
          </p:nvSpPr>
          <p:spPr>
            <a:xfrm>
              <a:off x="0" y="-19050"/>
              <a:ext cx="920000" cy="1427050"/>
            </a:xfrm>
            <a:prstGeom prst="rect">
              <a:avLst/>
            </a:prstGeom>
          </p:spPr>
          <p:txBody>
            <a:bodyPr lIns="0" tIns="0" rIns="0" bIns="0" rtlCol="0" anchor="ctr"/>
            <a:lstStyle/>
            <a:p>
              <a:pPr algn="ctr">
                <a:lnSpc>
                  <a:spcPts val="5999"/>
                </a:lnSpc>
              </a:pPr>
              <a:r>
                <a:rPr lang="en-US" sz="4999" b="1">
                  <a:solidFill>
                    <a:srgbClr val="385A93"/>
                  </a:solidFill>
                  <a:latin typeface="Arimo Bold"/>
                  <a:ea typeface="Arimo Bold"/>
                  <a:cs typeface="Arimo Bold"/>
                  <a:sym typeface="Arimo Bold"/>
                </a:rPr>
                <a:t>4</a:t>
              </a:r>
            </a:p>
          </p:txBody>
        </p:sp>
      </p:grpSp>
      <p:grpSp>
        <p:nvGrpSpPr>
          <p:cNvPr id="27" name="Group 27"/>
          <p:cNvGrpSpPr/>
          <p:nvPr/>
        </p:nvGrpSpPr>
        <p:grpSpPr>
          <a:xfrm>
            <a:off x="14769840" y="5330398"/>
            <a:ext cx="690000" cy="1056000"/>
            <a:chOff x="0" y="0"/>
            <a:chExt cx="920000" cy="1408000"/>
          </a:xfrm>
        </p:grpSpPr>
        <p:sp>
          <p:nvSpPr>
            <p:cNvPr id="28" name="Freeform 28"/>
            <p:cNvSpPr/>
            <p:nvPr/>
          </p:nvSpPr>
          <p:spPr>
            <a:xfrm>
              <a:off x="0" y="0"/>
              <a:ext cx="920000" cy="1408000"/>
            </a:xfrm>
            <a:custGeom>
              <a:avLst/>
              <a:gdLst/>
              <a:ahLst/>
              <a:cxnLst/>
              <a:rect l="l" t="t" r="r" b="b"/>
              <a:pathLst>
                <a:path w="920000" h="1408000">
                  <a:moveTo>
                    <a:pt x="0" y="0"/>
                  </a:moveTo>
                  <a:lnTo>
                    <a:pt x="920000" y="0"/>
                  </a:lnTo>
                  <a:lnTo>
                    <a:pt x="920000" y="1408000"/>
                  </a:lnTo>
                  <a:lnTo>
                    <a:pt x="0" y="1408000"/>
                  </a:lnTo>
                  <a:close/>
                </a:path>
              </a:pathLst>
            </a:custGeom>
            <a:solidFill>
              <a:srgbClr val="000000">
                <a:alpha val="0"/>
              </a:srgbClr>
            </a:solidFill>
          </p:spPr>
          <p:txBody>
            <a:bodyPr/>
            <a:lstStyle/>
            <a:p>
              <a:endParaRPr lang="en-US"/>
            </a:p>
          </p:txBody>
        </p:sp>
        <p:sp>
          <p:nvSpPr>
            <p:cNvPr id="29" name="TextBox 29"/>
            <p:cNvSpPr txBox="1"/>
            <p:nvPr/>
          </p:nvSpPr>
          <p:spPr>
            <a:xfrm>
              <a:off x="0" y="-19050"/>
              <a:ext cx="920000" cy="1427050"/>
            </a:xfrm>
            <a:prstGeom prst="rect">
              <a:avLst/>
            </a:prstGeom>
          </p:spPr>
          <p:txBody>
            <a:bodyPr lIns="0" tIns="0" rIns="0" bIns="0" rtlCol="0" anchor="ctr"/>
            <a:lstStyle/>
            <a:p>
              <a:pPr algn="ctr">
                <a:lnSpc>
                  <a:spcPts val="5999"/>
                </a:lnSpc>
              </a:pPr>
              <a:r>
                <a:rPr lang="en-US" sz="4999" b="1">
                  <a:solidFill>
                    <a:srgbClr val="385A93"/>
                  </a:solidFill>
                  <a:latin typeface="Arimo Bold"/>
                  <a:ea typeface="Arimo Bold"/>
                  <a:cs typeface="Arimo Bold"/>
                  <a:sym typeface="Arimo Bold"/>
                </a:rPr>
                <a:t>5</a:t>
              </a:r>
            </a:p>
          </p:txBody>
        </p:sp>
      </p:grpSp>
      <p:sp>
        <p:nvSpPr>
          <p:cNvPr id="30" name="AutoShape 30"/>
          <p:cNvSpPr/>
          <p:nvPr/>
        </p:nvSpPr>
        <p:spPr>
          <a:xfrm rot="36227">
            <a:off x="6706875" y="5858398"/>
            <a:ext cx="1807750" cy="0"/>
          </a:xfrm>
          <a:prstGeom prst="line">
            <a:avLst/>
          </a:prstGeom>
          <a:ln w="9525" cap="rnd">
            <a:solidFill>
              <a:srgbClr val="659DA9"/>
            </a:solidFill>
            <a:prstDash val="solid"/>
            <a:headEnd type="none" w="sm" len="sm"/>
            <a:tailEnd type="none" w="sm" len="sm"/>
          </a:ln>
        </p:spPr>
        <p:txBody>
          <a:bodyPr/>
          <a:lstStyle/>
          <a:p>
            <a:endParaRPr lang="en-US"/>
          </a:p>
        </p:txBody>
      </p:sp>
      <p:sp>
        <p:nvSpPr>
          <p:cNvPr id="31" name="AutoShape 31"/>
          <p:cNvSpPr/>
          <p:nvPr/>
        </p:nvSpPr>
        <p:spPr>
          <a:xfrm rot="35671">
            <a:off x="9710676" y="5858400"/>
            <a:ext cx="1835949" cy="0"/>
          </a:xfrm>
          <a:prstGeom prst="line">
            <a:avLst/>
          </a:prstGeom>
          <a:ln w="9525" cap="rnd">
            <a:solidFill>
              <a:srgbClr val="659DA9"/>
            </a:solidFill>
            <a:prstDash val="solid"/>
            <a:headEnd type="none" w="sm" len="sm"/>
            <a:tailEnd type="none" w="sm" len="sm"/>
          </a:ln>
        </p:spPr>
        <p:txBody>
          <a:bodyPr/>
          <a:lstStyle/>
          <a:p>
            <a:endParaRPr lang="en-US"/>
          </a:p>
        </p:txBody>
      </p:sp>
      <p:sp>
        <p:nvSpPr>
          <p:cNvPr id="32" name="AutoShape 32"/>
          <p:cNvSpPr/>
          <p:nvPr/>
        </p:nvSpPr>
        <p:spPr>
          <a:xfrm rot="36976">
            <a:off x="12742674" y="5858400"/>
            <a:ext cx="1771152" cy="0"/>
          </a:xfrm>
          <a:prstGeom prst="line">
            <a:avLst/>
          </a:prstGeom>
          <a:ln w="9525" cap="rnd">
            <a:solidFill>
              <a:srgbClr val="659DA9"/>
            </a:solidFill>
            <a:prstDash val="solid"/>
            <a:headEnd type="none" w="sm" len="sm"/>
            <a:tailEnd type="none" w="sm" len="sm"/>
          </a:ln>
        </p:spPr>
        <p:txBody>
          <a:bodyPr/>
          <a:lstStyle/>
          <a:p>
            <a:endParaRPr lang="en-US"/>
          </a:p>
        </p:txBody>
      </p:sp>
      <p:sp>
        <p:nvSpPr>
          <p:cNvPr id="33" name="AutoShape 33"/>
          <p:cNvSpPr/>
          <p:nvPr/>
        </p:nvSpPr>
        <p:spPr>
          <a:xfrm>
            <a:off x="2655577" y="4779378"/>
            <a:ext cx="988834" cy="9525"/>
          </a:xfrm>
          <a:prstGeom prst="line">
            <a:avLst/>
          </a:prstGeom>
          <a:ln w="9525" cap="rnd">
            <a:solidFill>
              <a:srgbClr val="659DA9"/>
            </a:solidFill>
            <a:prstDash val="solid"/>
            <a:headEnd type="none" w="sm" len="sm"/>
            <a:tailEnd type="none" w="sm" len="sm"/>
          </a:ln>
        </p:spPr>
        <p:txBody>
          <a:bodyPr/>
          <a:lstStyle/>
          <a:p>
            <a:endParaRPr lang="en-US"/>
          </a:p>
        </p:txBody>
      </p:sp>
      <p:sp>
        <p:nvSpPr>
          <p:cNvPr id="34" name="AutoShape 34"/>
          <p:cNvSpPr/>
          <p:nvPr/>
        </p:nvSpPr>
        <p:spPr>
          <a:xfrm>
            <a:off x="8655141" y="4779378"/>
            <a:ext cx="989119" cy="9525"/>
          </a:xfrm>
          <a:prstGeom prst="line">
            <a:avLst/>
          </a:prstGeom>
          <a:ln w="9525" cap="rnd">
            <a:solidFill>
              <a:srgbClr val="659DA9"/>
            </a:solidFill>
            <a:prstDash val="solid"/>
            <a:headEnd type="none" w="sm" len="sm"/>
            <a:tailEnd type="none" w="sm" len="sm"/>
          </a:ln>
        </p:spPr>
        <p:txBody>
          <a:bodyPr/>
          <a:lstStyle/>
          <a:p>
            <a:endParaRPr lang="en-US"/>
          </a:p>
        </p:txBody>
      </p:sp>
      <p:sp>
        <p:nvSpPr>
          <p:cNvPr id="35" name="AutoShape 35"/>
          <p:cNvSpPr/>
          <p:nvPr/>
        </p:nvSpPr>
        <p:spPr>
          <a:xfrm>
            <a:off x="14614437" y="4779378"/>
            <a:ext cx="989119" cy="9525"/>
          </a:xfrm>
          <a:prstGeom prst="line">
            <a:avLst/>
          </a:prstGeom>
          <a:ln w="9525" cap="rnd">
            <a:solidFill>
              <a:srgbClr val="659DA9"/>
            </a:solidFill>
            <a:prstDash val="solid"/>
            <a:headEnd type="none" w="sm" len="sm"/>
            <a:tailEnd type="none" w="sm" len="sm"/>
          </a:ln>
        </p:spPr>
        <p:txBody>
          <a:bodyPr/>
          <a:lstStyle/>
          <a:p>
            <a:endParaRPr lang="en-US"/>
          </a:p>
        </p:txBody>
      </p:sp>
      <p:sp>
        <p:nvSpPr>
          <p:cNvPr id="36" name="AutoShape 36"/>
          <p:cNvSpPr/>
          <p:nvPr/>
        </p:nvSpPr>
        <p:spPr>
          <a:xfrm rot="5333767">
            <a:off x="5646633" y="7057950"/>
            <a:ext cx="988834" cy="0"/>
          </a:xfrm>
          <a:prstGeom prst="line">
            <a:avLst/>
          </a:prstGeom>
          <a:ln w="9525" cap="rnd">
            <a:solidFill>
              <a:srgbClr val="659DA9"/>
            </a:solidFill>
            <a:prstDash val="solid"/>
            <a:headEnd type="none" w="sm" len="sm"/>
            <a:tailEnd type="none" w="sm" len="sm"/>
          </a:ln>
        </p:spPr>
        <p:txBody>
          <a:bodyPr/>
          <a:lstStyle/>
          <a:p>
            <a:endParaRPr lang="en-US"/>
          </a:p>
        </p:txBody>
      </p:sp>
      <p:sp>
        <p:nvSpPr>
          <p:cNvPr id="37" name="AutoShape 37"/>
          <p:cNvSpPr/>
          <p:nvPr/>
        </p:nvSpPr>
        <p:spPr>
          <a:xfrm rot="5333767">
            <a:off x="11657533" y="7057950"/>
            <a:ext cx="988834" cy="0"/>
          </a:xfrm>
          <a:prstGeom prst="line">
            <a:avLst/>
          </a:prstGeom>
          <a:ln w="9525" cap="rnd">
            <a:solidFill>
              <a:srgbClr val="659DA9"/>
            </a:solidFill>
            <a:prstDash val="solid"/>
            <a:headEnd type="none" w="sm" len="sm"/>
            <a:tailEnd type="none" w="sm" len="sm"/>
          </a:ln>
        </p:spPr>
        <p:txBody>
          <a:bodyPr/>
          <a:lstStyle/>
          <a:p>
            <a:endParaRPr lang="en-US"/>
          </a:p>
        </p:txBody>
      </p:sp>
      <p:sp>
        <p:nvSpPr>
          <p:cNvPr id="38" name="Freeform 38"/>
          <p:cNvSpPr/>
          <p:nvPr/>
        </p:nvSpPr>
        <p:spPr>
          <a:xfrm rot="117638">
            <a:off x="16035944" y="-1334866"/>
            <a:ext cx="4147414" cy="4147484"/>
          </a:xfrm>
          <a:custGeom>
            <a:avLst/>
            <a:gdLst/>
            <a:ahLst/>
            <a:cxnLst/>
            <a:rect l="l" t="t" r="r" b="b"/>
            <a:pathLst>
              <a:path w="4147414" h="4147484">
                <a:moveTo>
                  <a:pt x="0" y="0"/>
                </a:moveTo>
                <a:lnTo>
                  <a:pt x="4147414" y="0"/>
                </a:lnTo>
                <a:lnTo>
                  <a:pt x="4147414" y="4147484"/>
                </a:lnTo>
                <a:lnTo>
                  <a:pt x="0" y="4147484"/>
                </a:lnTo>
                <a:lnTo>
                  <a:pt x="0" y="0"/>
                </a:lnTo>
                <a:close/>
              </a:path>
            </a:pathLst>
          </a:custGeom>
          <a:blipFill>
            <a:blip r:embed="rId4">
              <a:alphaModFix amt="87000"/>
            </a:blip>
            <a:stretch>
              <a:fillRect r="-1"/>
            </a:stretch>
          </a:blipFill>
        </p:spPr>
        <p:txBody>
          <a:bodyPr/>
          <a:lstStyle/>
          <a:p>
            <a:endParaRPr lang="en-US"/>
          </a:p>
        </p:txBody>
      </p:sp>
      <p:sp>
        <p:nvSpPr>
          <p:cNvPr id="39" name="Freeform 39"/>
          <p:cNvSpPr/>
          <p:nvPr/>
        </p:nvSpPr>
        <p:spPr>
          <a:xfrm rot="-487135">
            <a:off x="-1352310" y="8091858"/>
            <a:ext cx="2988370" cy="2988458"/>
          </a:xfrm>
          <a:custGeom>
            <a:avLst/>
            <a:gdLst/>
            <a:ahLst/>
            <a:cxnLst/>
            <a:rect l="l" t="t" r="r" b="b"/>
            <a:pathLst>
              <a:path w="2988370" h="2988458">
                <a:moveTo>
                  <a:pt x="0" y="0"/>
                </a:moveTo>
                <a:lnTo>
                  <a:pt x="2988370" y="0"/>
                </a:lnTo>
                <a:lnTo>
                  <a:pt x="2988370" y="2988458"/>
                </a:lnTo>
                <a:lnTo>
                  <a:pt x="0" y="2988458"/>
                </a:lnTo>
                <a:lnTo>
                  <a:pt x="0" y="0"/>
                </a:lnTo>
                <a:close/>
              </a:path>
            </a:pathLst>
          </a:custGeom>
          <a:blipFill>
            <a:blip r:embed="rId5">
              <a:alphaModFix amt="69000"/>
            </a:blip>
            <a:stretch>
              <a:fillRect r="-2"/>
            </a:stretch>
          </a:blipFill>
        </p:spPr>
        <p:txBody>
          <a:bodyPr/>
          <a:lstStyle/>
          <a:p>
            <a:endParaRPr lang="en-US"/>
          </a:p>
        </p:txBody>
      </p:sp>
      <p:sp>
        <p:nvSpPr>
          <p:cNvPr id="40" name="Freeform 40">
            <a:hlinkClick r:id="rId7"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1" name="Freeform 41"/>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2" name="Freeform 42"/>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3" name="TextBox 43"/>
          <p:cNvSpPr txBox="1"/>
          <p:nvPr/>
        </p:nvSpPr>
        <p:spPr>
          <a:xfrm>
            <a:off x="1460925" y="2352109"/>
            <a:ext cx="3335172" cy="2196668"/>
          </a:xfrm>
          <a:prstGeom prst="rect">
            <a:avLst/>
          </a:prstGeom>
        </p:spPr>
        <p:txBody>
          <a:bodyPr lIns="0" tIns="0" rIns="0" bIns="0" rtlCol="0" anchor="t">
            <a:spAutoFit/>
          </a:bodyPr>
          <a:lstStyle/>
          <a:p>
            <a:pPr algn="just">
              <a:lnSpc>
                <a:spcPts val="4398"/>
              </a:lnSpc>
            </a:pPr>
            <a:r>
              <a:rPr lang="en-US" sz="3141" i="1">
                <a:solidFill>
                  <a:srgbClr val="213B55"/>
                </a:solidFill>
                <a:latin typeface="Roboto Condensed Italics"/>
                <a:ea typeface="Roboto Condensed Italics"/>
                <a:cs typeface="Roboto Condensed Italics"/>
                <a:sym typeface="Roboto Condensed Italics"/>
              </a:rPr>
              <a:t>Đọc kĩ và xác định đề tài, những dấu hiệu đặc trưng của thể loại trong văn bản.</a:t>
            </a:r>
          </a:p>
        </p:txBody>
      </p:sp>
      <p:sp>
        <p:nvSpPr>
          <p:cNvPr id="44" name="TextBox 44"/>
          <p:cNvSpPr txBox="1"/>
          <p:nvPr/>
        </p:nvSpPr>
        <p:spPr>
          <a:xfrm>
            <a:off x="4796097" y="7007714"/>
            <a:ext cx="2922400" cy="3367474"/>
          </a:xfrm>
          <a:prstGeom prst="rect">
            <a:avLst/>
          </a:prstGeom>
        </p:spPr>
        <p:txBody>
          <a:bodyPr lIns="0" tIns="0" rIns="0" bIns="0" rtlCol="0" anchor="t">
            <a:spAutoFit/>
          </a:bodyPr>
          <a:lstStyle/>
          <a:p>
            <a:pPr algn="just">
              <a:lnSpc>
                <a:spcPts val="4441"/>
              </a:lnSpc>
            </a:pPr>
            <a:r>
              <a:rPr lang="en-US" sz="3172" i="1">
                <a:solidFill>
                  <a:srgbClr val="000000"/>
                </a:solidFill>
                <a:latin typeface="Roboto Condensed Italics"/>
                <a:ea typeface="Roboto Condensed Italics"/>
                <a:cs typeface="Roboto Condensed Italics"/>
                <a:sym typeface="Roboto Condensed Italics"/>
              </a:rPr>
              <a:t>Tóm tắt diễn biến câu chuyện và xác định xung đột / các xung đột trong văn bản.</a:t>
            </a:r>
          </a:p>
          <a:p>
            <a:pPr algn="just">
              <a:lnSpc>
                <a:spcPts val="4441"/>
              </a:lnSpc>
            </a:pPr>
            <a:endParaRPr lang="en-US" sz="3172" i="1">
              <a:solidFill>
                <a:srgbClr val="000000"/>
              </a:solidFill>
              <a:latin typeface="Roboto Condensed Italics"/>
              <a:ea typeface="Roboto Condensed Italics"/>
              <a:cs typeface="Roboto Condensed Italics"/>
              <a:sym typeface="Roboto Condensed Italics"/>
            </a:endParaRPr>
          </a:p>
        </p:txBody>
      </p:sp>
      <p:sp>
        <p:nvSpPr>
          <p:cNvPr id="45" name="TextBox 45"/>
          <p:cNvSpPr txBox="1"/>
          <p:nvPr/>
        </p:nvSpPr>
        <p:spPr>
          <a:xfrm>
            <a:off x="6918400" y="2433323"/>
            <a:ext cx="3426600" cy="2243524"/>
          </a:xfrm>
          <a:prstGeom prst="rect">
            <a:avLst/>
          </a:prstGeom>
        </p:spPr>
        <p:txBody>
          <a:bodyPr lIns="0" tIns="0" rIns="0" bIns="0" rtlCol="0" anchor="t">
            <a:spAutoFit/>
          </a:bodyPr>
          <a:lstStyle/>
          <a:p>
            <a:pPr algn="just">
              <a:lnSpc>
                <a:spcPts val="4441"/>
              </a:lnSpc>
            </a:pPr>
            <a:r>
              <a:rPr lang="en-US" sz="3172" i="1">
                <a:solidFill>
                  <a:srgbClr val="000000"/>
                </a:solidFill>
                <a:latin typeface="Roboto Condensed Italics"/>
                <a:ea typeface="Roboto Condensed Italics"/>
                <a:cs typeface="Roboto Condensed Italics"/>
                <a:sym typeface="Roboto Condensed Italics"/>
              </a:rPr>
              <a:t>Tìm hiểu và phân tích lời nói, hành động, tính cách nhân vật.</a:t>
            </a:r>
          </a:p>
          <a:p>
            <a:pPr algn="just">
              <a:lnSpc>
                <a:spcPts val="4441"/>
              </a:lnSpc>
            </a:pPr>
            <a:endParaRPr lang="en-US" sz="3172" i="1">
              <a:solidFill>
                <a:srgbClr val="000000"/>
              </a:solidFill>
              <a:latin typeface="Roboto Condensed Italics"/>
              <a:ea typeface="Roboto Condensed Italics"/>
              <a:cs typeface="Roboto Condensed Italics"/>
              <a:sym typeface="Roboto Condensed Italics"/>
            </a:endParaRPr>
          </a:p>
        </p:txBody>
      </p:sp>
      <p:sp>
        <p:nvSpPr>
          <p:cNvPr id="46" name="TextBox 46"/>
          <p:cNvSpPr txBox="1"/>
          <p:nvPr/>
        </p:nvSpPr>
        <p:spPr>
          <a:xfrm>
            <a:off x="10648260" y="7007714"/>
            <a:ext cx="3026429" cy="3367474"/>
          </a:xfrm>
          <a:prstGeom prst="rect">
            <a:avLst/>
          </a:prstGeom>
        </p:spPr>
        <p:txBody>
          <a:bodyPr lIns="0" tIns="0" rIns="0" bIns="0" rtlCol="0" anchor="t">
            <a:spAutoFit/>
          </a:bodyPr>
          <a:lstStyle/>
          <a:p>
            <a:pPr algn="just">
              <a:lnSpc>
                <a:spcPts val="4441"/>
              </a:lnSpc>
            </a:pPr>
            <a:r>
              <a:rPr lang="en-US" sz="3172" i="1">
                <a:solidFill>
                  <a:srgbClr val="000000"/>
                </a:solidFill>
                <a:latin typeface="Roboto Condensed Italics"/>
                <a:ea typeface="Roboto Condensed Italics"/>
                <a:cs typeface="Roboto Condensed Italics"/>
                <a:sym typeface="Roboto Condensed Italics"/>
              </a:rPr>
              <a:t>Tìm hiểu chủ đề, tư tưởng của văn bản; chiêm nghiệm để tìm ra bài học cuộc sống từ văn bản.</a:t>
            </a:r>
          </a:p>
          <a:p>
            <a:pPr algn="just">
              <a:lnSpc>
                <a:spcPts val="4441"/>
              </a:lnSpc>
            </a:pPr>
            <a:endParaRPr lang="en-US" sz="3172" i="1">
              <a:solidFill>
                <a:srgbClr val="000000"/>
              </a:solidFill>
              <a:latin typeface="Roboto Condensed Italics"/>
              <a:ea typeface="Roboto Condensed Italics"/>
              <a:cs typeface="Roboto Condensed Italics"/>
              <a:sym typeface="Roboto Condensed Italics"/>
            </a:endParaRPr>
          </a:p>
        </p:txBody>
      </p:sp>
      <p:sp>
        <p:nvSpPr>
          <p:cNvPr id="47" name="TextBox 47"/>
          <p:cNvSpPr txBox="1"/>
          <p:nvPr/>
        </p:nvSpPr>
        <p:spPr>
          <a:xfrm>
            <a:off x="13697800" y="2433323"/>
            <a:ext cx="3064593" cy="2243524"/>
          </a:xfrm>
          <a:prstGeom prst="rect">
            <a:avLst/>
          </a:prstGeom>
        </p:spPr>
        <p:txBody>
          <a:bodyPr lIns="0" tIns="0" rIns="0" bIns="0" rtlCol="0" anchor="t">
            <a:spAutoFit/>
          </a:bodyPr>
          <a:lstStyle/>
          <a:p>
            <a:pPr algn="just">
              <a:lnSpc>
                <a:spcPts val="4441"/>
              </a:lnSpc>
            </a:pPr>
            <a:r>
              <a:rPr lang="en-US" sz="3172" i="1">
                <a:solidFill>
                  <a:srgbClr val="000000"/>
                </a:solidFill>
                <a:latin typeface="Roboto Condensed Italics"/>
                <a:ea typeface="Roboto Condensed Italics"/>
                <a:cs typeface="Roboto Condensed Italics"/>
                <a:sym typeface="Roboto Condensed Italics"/>
              </a:rPr>
              <a:t>Liên hệ văn bản với thực tế đời sống của em.</a:t>
            </a:r>
          </a:p>
          <a:p>
            <a:pPr algn="just">
              <a:lnSpc>
                <a:spcPts val="4441"/>
              </a:lnSpc>
            </a:pPr>
            <a:endParaRPr lang="en-US" sz="3172" i="1">
              <a:solidFill>
                <a:srgbClr val="000000"/>
              </a:solidFill>
              <a:latin typeface="Roboto Condensed Italics"/>
              <a:ea typeface="Roboto Condensed Italics"/>
              <a:cs typeface="Roboto Condensed Italics"/>
              <a:sym typeface="Roboto Condensed Itali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flipH="1">
            <a:off x="4616850" y="4305298"/>
            <a:ext cx="13836800" cy="6827550"/>
          </a:xfrm>
          <a:custGeom>
            <a:avLst/>
            <a:gdLst/>
            <a:ahLst/>
            <a:cxnLst/>
            <a:rect l="l" t="t" r="r" b="b"/>
            <a:pathLst>
              <a:path w="13836800" h="6827550">
                <a:moveTo>
                  <a:pt x="13836800" y="0"/>
                </a:moveTo>
                <a:lnTo>
                  <a:pt x="0" y="0"/>
                </a:lnTo>
                <a:lnTo>
                  <a:pt x="0" y="6827550"/>
                </a:lnTo>
                <a:lnTo>
                  <a:pt x="13836800" y="6827550"/>
                </a:lnTo>
                <a:lnTo>
                  <a:pt x="1383680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4571900" y="-99804"/>
            <a:ext cx="13836800" cy="2943854"/>
          </a:xfrm>
          <a:custGeom>
            <a:avLst/>
            <a:gdLst/>
            <a:ahLst/>
            <a:cxnLst/>
            <a:rect l="l" t="t" r="r" b="b"/>
            <a:pathLst>
              <a:path w="13836800" h="2943854">
                <a:moveTo>
                  <a:pt x="0" y="0"/>
                </a:moveTo>
                <a:lnTo>
                  <a:pt x="13836800" y="0"/>
                </a:lnTo>
                <a:lnTo>
                  <a:pt x="13836800" y="2943854"/>
                </a:lnTo>
                <a:lnTo>
                  <a:pt x="0" y="2943854"/>
                </a:lnTo>
                <a:lnTo>
                  <a:pt x="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6847917">
            <a:off x="370172" y="-122911"/>
            <a:ext cx="2303252" cy="2303222"/>
          </a:xfrm>
          <a:custGeom>
            <a:avLst/>
            <a:gdLst/>
            <a:ahLst/>
            <a:cxnLst/>
            <a:rect l="l" t="t" r="r" b="b"/>
            <a:pathLst>
              <a:path w="2303252" h="2303222">
                <a:moveTo>
                  <a:pt x="0" y="0"/>
                </a:moveTo>
                <a:lnTo>
                  <a:pt x="2303252" y="0"/>
                </a:lnTo>
                <a:lnTo>
                  <a:pt x="2303252" y="2303222"/>
                </a:lnTo>
                <a:lnTo>
                  <a:pt x="0" y="2303222"/>
                </a:lnTo>
                <a:lnTo>
                  <a:pt x="0" y="0"/>
                </a:lnTo>
                <a:close/>
              </a:path>
            </a:pathLst>
          </a:custGeom>
          <a:blipFill>
            <a:blip r:embed="rId4">
              <a:alphaModFix amt="75000"/>
            </a:blip>
            <a:stretch>
              <a:fillRect b="-1"/>
            </a:stretch>
          </a:blipFill>
        </p:spPr>
        <p:txBody>
          <a:bodyPr/>
          <a:lstStyle/>
          <a:p>
            <a:endParaRPr lang="en-US"/>
          </a:p>
        </p:txBody>
      </p:sp>
      <p:sp>
        <p:nvSpPr>
          <p:cNvPr id="5" name="Freeform 5"/>
          <p:cNvSpPr/>
          <p:nvPr/>
        </p:nvSpPr>
        <p:spPr>
          <a:xfrm rot="-487116">
            <a:off x="14576960" y="8860112"/>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5">
              <a:alphaModFix amt="60000"/>
            </a:blip>
            <a:stretch>
              <a:fillRect/>
            </a:stretch>
          </a:blipFill>
        </p:spPr>
        <p:txBody>
          <a:bodyPr/>
          <a:lstStyle/>
          <a:p>
            <a:endParaRPr lang="en-US"/>
          </a:p>
        </p:txBody>
      </p:sp>
      <p:sp>
        <p:nvSpPr>
          <p:cNvPr id="6" name="Freeform 6"/>
          <p:cNvSpPr/>
          <p:nvPr/>
        </p:nvSpPr>
        <p:spPr>
          <a:xfrm rot="-487116">
            <a:off x="12671960" y="8555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6">
              <a:alphaModFix amt="60000"/>
            </a:blip>
            <a:stretch>
              <a:fillRect/>
            </a:stretch>
          </a:blipFill>
        </p:spPr>
        <p:txBody>
          <a:bodyPr/>
          <a:lstStyle/>
          <a:p>
            <a:endParaRPr lang="en-US"/>
          </a:p>
        </p:txBody>
      </p:sp>
      <p:sp>
        <p:nvSpPr>
          <p:cNvPr id="7" name="Freeform 7"/>
          <p:cNvSpPr/>
          <p:nvPr/>
        </p:nvSpPr>
        <p:spPr>
          <a:xfrm>
            <a:off x="84801" y="2681482"/>
            <a:ext cx="6120927" cy="9654409"/>
          </a:xfrm>
          <a:custGeom>
            <a:avLst/>
            <a:gdLst/>
            <a:ahLst/>
            <a:cxnLst/>
            <a:rect l="l" t="t" r="r" b="b"/>
            <a:pathLst>
              <a:path w="6120927" h="9654409">
                <a:moveTo>
                  <a:pt x="0" y="0"/>
                </a:moveTo>
                <a:lnTo>
                  <a:pt x="6120927" y="0"/>
                </a:lnTo>
                <a:lnTo>
                  <a:pt x="6120927" y="9654409"/>
                </a:lnTo>
                <a:lnTo>
                  <a:pt x="0" y="9654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4516157">
            <a:off x="-71242" y="1170952"/>
            <a:ext cx="5012280" cy="5012244"/>
          </a:xfrm>
          <a:custGeom>
            <a:avLst/>
            <a:gdLst/>
            <a:ahLst/>
            <a:cxnLst/>
            <a:rect l="l" t="t" r="r" b="b"/>
            <a:pathLst>
              <a:path w="5012280" h="5012244">
                <a:moveTo>
                  <a:pt x="0" y="0"/>
                </a:moveTo>
                <a:lnTo>
                  <a:pt x="5012280" y="0"/>
                </a:lnTo>
                <a:lnTo>
                  <a:pt x="5012280" y="5012244"/>
                </a:lnTo>
                <a:lnTo>
                  <a:pt x="0" y="5012244"/>
                </a:lnTo>
                <a:lnTo>
                  <a:pt x="0" y="0"/>
                </a:lnTo>
                <a:close/>
              </a:path>
            </a:pathLst>
          </a:custGeom>
          <a:blipFill>
            <a:blip r:embed="rId9">
              <a:alphaModFix amt="82000"/>
            </a:blip>
            <a:stretch>
              <a:fillRect/>
            </a:stretch>
          </a:blipFill>
        </p:spPr>
        <p:txBody>
          <a:bodyPr/>
          <a:lstStyle/>
          <a:p>
            <a:endParaRPr lang="en-US"/>
          </a:p>
        </p:txBody>
      </p:sp>
      <p:sp>
        <p:nvSpPr>
          <p:cNvPr id="9" name="Freeform 9"/>
          <p:cNvSpPr/>
          <p:nvPr/>
        </p:nvSpPr>
        <p:spPr>
          <a:xfrm rot="-487108">
            <a:off x="1540888" y="6944132"/>
            <a:ext cx="826688" cy="826640"/>
          </a:xfrm>
          <a:custGeom>
            <a:avLst/>
            <a:gdLst/>
            <a:ahLst/>
            <a:cxnLst/>
            <a:rect l="l" t="t" r="r" b="b"/>
            <a:pathLst>
              <a:path w="826688" h="826640">
                <a:moveTo>
                  <a:pt x="0" y="0"/>
                </a:moveTo>
                <a:lnTo>
                  <a:pt x="826688" y="0"/>
                </a:lnTo>
                <a:lnTo>
                  <a:pt x="826688" y="826640"/>
                </a:lnTo>
                <a:lnTo>
                  <a:pt x="0" y="826640"/>
                </a:lnTo>
                <a:lnTo>
                  <a:pt x="0" y="0"/>
                </a:lnTo>
                <a:close/>
              </a:path>
            </a:pathLst>
          </a:custGeom>
          <a:blipFill>
            <a:blip r:embed="rId4">
              <a:alphaModFix amt="75000"/>
            </a:blip>
            <a:stretch>
              <a:fillRect b="-5"/>
            </a:stretch>
          </a:blipFill>
        </p:spPr>
        <p:txBody>
          <a:bodyPr/>
          <a:lstStyle/>
          <a:p>
            <a:endParaRPr lang="en-US"/>
          </a:p>
        </p:txBody>
      </p:sp>
      <p:sp>
        <p:nvSpPr>
          <p:cNvPr id="10" name="Freeform 10"/>
          <p:cNvSpPr/>
          <p:nvPr/>
        </p:nvSpPr>
        <p:spPr>
          <a:xfrm rot="-487122">
            <a:off x="264926" y="4608972"/>
            <a:ext cx="2566602" cy="2566606"/>
          </a:xfrm>
          <a:custGeom>
            <a:avLst/>
            <a:gdLst/>
            <a:ahLst/>
            <a:cxnLst/>
            <a:rect l="l" t="t" r="r" b="b"/>
            <a:pathLst>
              <a:path w="2566602" h="2566606">
                <a:moveTo>
                  <a:pt x="0" y="0"/>
                </a:moveTo>
                <a:lnTo>
                  <a:pt x="2566602" y="0"/>
                </a:lnTo>
                <a:lnTo>
                  <a:pt x="2566602" y="2566606"/>
                </a:lnTo>
                <a:lnTo>
                  <a:pt x="0" y="2566606"/>
                </a:lnTo>
                <a:lnTo>
                  <a:pt x="0" y="0"/>
                </a:lnTo>
                <a:close/>
              </a:path>
            </a:pathLst>
          </a:custGeom>
          <a:blipFill>
            <a:blip r:embed="rId10">
              <a:alphaModFix amt="84000"/>
            </a:blip>
            <a:stretch>
              <a:fillRect/>
            </a:stretch>
          </a:blipFill>
        </p:spPr>
        <p:txBody>
          <a:bodyPr/>
          <a:lstStyle/>
          <a:p>
            <a:endParaRPr lang="en-US"/>
          </a:p>
        </p:txBody>
      </p:sp>
      <p:sp>
        <p:nvSpPr>
          <p:cNvPr id="11" name="Freeform 11"/>
          <p:cNvSpPr/>
          <p:nvPr/>
        </p:nvSpPr>
        <p:spPr>
          <a:xfrm rot="-487116">
            <a:off x="6304360" y="3351462"/>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5">
              <a:alphaModFix amt="60000"/>
            </a:blip>
            <a:stretch>
              <a:fillRect/>
            </a:stretch>
          </a:blipFill>
        </p:spPr>
        <p:txBody>
          <a:bodyPr/>
          <a:lstStyle/>
          <a:p>
            <a:endParaRPr lang="en-US"/>
          </a:p>
        </p:txBody>
      </p:sp>
      <p:sp>
        <p:nvSpPr>
          <p:cNvPr id="12" name="Freeform 12">
            <a:hlinkClick r:id="rId11"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a:hlinkClick r:id="rId14"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a:hlinkClick r:id="rId14"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15" name="Group 15"/>
          <p:cNvGrpSpPr/>
          <p:nvPr/>
        </p:nvGrpSpPr>
        <p:grpSpPr>
          <a:xfrm>
            <a:off x="8382677" y="1494840"/>
            <a:ext cx="8058628" cy="1185960"/>
            <a:chOff x="0" y="0"/>
            <a:chExt cx="10744837" cy="1581280"/>
          </a:xfrm>
        </p:grpSpPr>
        <p:sp>
          <p:nvSpPr>
            <p:cNvPr id="16" name="Freeform 16"/>
            <p:cNvSpPr/>
            <p:nvPr/>
          </p:nvSpPr>
          <p:spPr>
            <a:xfrm>
              <a:off x="0" y="0"/>
              <a:ext cx="10744837" cy="1581281"/>
            </a:xfrm>
            <a:custGeom>
              <a:avLst/>
              <a:gdLst/>
              <a:ahLst/>
              <a:cxnLst/>
              <a:rect l="l" t="t" r="r" b="b"/>
              <a:pathLst>
                <a:path w="10744837" h="1581281">
                  <a:moveTo>
                    <a:pt x="0" y="0"/>
                  </a:moveTo>
                  <a:lnTo>
                    <a:pt x="10744837" y="0"/>
                  </a:lnTo>
                  <a:lnTo>
                    <a:pt x="10744837" y="1581281"/>
                  </a:lnTo>
                  <a:lnTo>
                    <a:pt x="0" y="1581281"/>
                  </a:lnTo>
                  <a:close/>
                </a:path>
              </a:pathLst>
            </a:custGeom>
            <a:solidFill>
              <a:srgbClr val="000000">
                <a:alpha val="0"/>
              </a:srgbClr>
            </a:solidFill>
          </p:spPr>
          <p:txBody>
            <a:bodyPr/>
            <a:lstStyle/>
            <a:p>
              <a:endParaRPr lang="en-US"/>
            </a:p>
          </p:txBody>
        </p:sp>
        <p:sp>
          <p:nvSpPr>
            <p:cNvPr id="17" name="TextBox 17"/>
            <p:cNvSpPr txBox="1"/>
            <p:nvPr/>
          </p:nvSpPr>
          <p:spPr>
            <a:xfrm>
              <a:off x="0" y="-104775"/>
              <a:ext cx="10744837" cy="1686055"/>
            </a:xfrm>
            <a:prstGeom prst="rect">
              <a:avLst/>
            </a:prstGeom>
          </p:spPr>
          <p:txBody>
            <a:bodyPr lIns="0" tIns="0" rIns="0" bIns="0" rtlCol="0" anchor="t"/>
            <a:lstStyle/>
            <a:p>
              <a:pPr algn="ctr">
                <a:lnSpc>
                  <a:spcPts val="7843"/>
                </a:lnSpc>
              </a:pPr>
              <a:r>
                <a:rPr lang="en-US" sz="5602" b="1">
                  <a:solidFill>
                    <a:srgbClr val="0B67A5"/>
                  </a:solidFill>
                  <a:latin typeface="Fraunces Bold"/>
                  <a:ea typeface="Fraunces Bold"/>
                  <a:cs typeface="Fraunces Bold"/>
                  <a:sym typeface="Fraunces Bold"/>
                </a:rPr>
                <a:t>4. LUYỆN TẬP</a:t>
              </a:r>
            </a:p>
          </p:txBody>
        </p:sp>
      </p:grpSp>
      <p:grpSp>
        <p:nvGrpSpPr>
          <p:cNvPr id="18" name="Group 18"/>
          <p:cNvGrpSpPr/>
          <p:nvPr/>
        </p:nvGrpSpPr>
        <p:grpSpPr>
          <a:xfrm>
            <a:off x="9595212" y="2757000"/>
            <a:ext cx="6599900" cy="1683600"/>
            <a:chOff x="0" y="0"/>
            <a:chExt cx="8799867" cy="2244800"/>
          </a:xfrm>
        </p:grpSpPr>
        <p:sp>
          <p:nvSpPr>
            <p:cNvPr id="19" name="Freeform 19"/>
            <p:cNvSpPr/>
            <p:nvPr/>
          </p:nvSpPr>
          <p:spPr>
            <a:xfrm>
              <a:off x="0" y="0"/>
              <a:ext cx="8799867" cy="2244800"/>
            </a:xfrm>
            <a:custGeom>
              <a:avLst/>
              <a:gdLst/>
              <a:ahLst/>
              <a:cxnLst/>
              <a:rect l="l" t="t" r="r" b="b"/>
              <a:pathLst>
                <a:path w="8799867" h="2244800">
                  <a:moveTo>
                    <a:pt x="0" y="0"/>
                  </a:moveTo>
                  <a:lnTo>
                    <a:pt x="8799867" y="0"/>
                  </a:lnTo>
                  <a:lnTo>
                    <a:pt x="8799867" y="2244800"/>
                  </a:lnTo>
                  <a:lnTo>
                    <a:pt x="0" y="2244800"/>
                  </a:lnTo>
                  <a:close/>
                </a:path>
              </a:pathLst>
            </a:custGeom>
            <a:solidFill>
              <a:srgbClr val="000000">
                <a:alpha val="0"/>
              </a:srgbClr>
            </a:solidFill>
          </p:spPr>
          <p:txBody>
            <a:bodyPr/>
            <a:lstStyle/>
            <a:p>
              <a:endParaRPr lang="en-US"/>
            </a:p>
          </p:txBody>
        </p:sp>
        <p:sp>
          <p:nvSpPr>
            <p:cNvPr id="20" name="TextBox 20"/>
            <p:cNvSpPr txBox="1"/>
            <p:nvPr/>
          </p:nvSpPr>
          <p:spPr>
            <a:xfrm>
              <a:off x="0" y="-19050"/>
              <a:ext cx="8799867" cy="2263850"/>
            </a:xfrm>
            <a:prstGeom prst="rect">
              <a:avLst/>
            </a:prstGeom>
          </p:spPr>
          <p:txBody>
            <a:bodyPr lIns="0" tIns="0" rIns="0" bIns="0" rtlCol="0" anchor="ctr"/>
            <a:lstStyle/>
            <a:p>
              <a:pPr algn="ctr">
                <a:lnSpc>
                  <a:spcPts val="6840"/>
                </a:lnSpc>
              </a:pPr>
              <a:r>
                <a:rPr lang="en-US" sz="5700" b="1">
                  <a:solidFill>
                    <a:srgbClr val="385A93"/>
                  </a:solidFill>
                  <a:latin typeface="Roboto Condensed Bold"/>
                  <a:ea typeface="Roboto Condensed Bold"/>
                  <a:cs typeface="Roboto Condensed Bold"/>
                  <a:sym typeface="Roboto Condensed Bold"/>
                </a:rPr>
                <a:t>Nhiệm vụ 02</a:t>
              </a:r>
            </a:p>
          </p:txBody>
        </p:sp>
      </p:grpSp>
      <p:grpSp>
        <p:nvGrpSpPr>
          <p:cNvPr id="21" name="Group 21"/>
          <p:cNvGrpSpPr/>
          <p:nvPr/>
        </p:nvGrpSpPr>
        <p:grpSpPr>
          <a:xfrm>
            <a:off x="7232685" y="5816640"/>
            <a:ext cx="9420224" cy="3388994"/>
            <a:chOff x="0" y="0"/>
            <a:chExt cx="2481047" cy="892575"/>
          </a:xfrm>
        </p:grpSpPr>
        <p:sp>
          <p:nvSpPr>
            <p:cNvPr id="22" name="Freeform 22"/>
            <p:cNvSpPr/>
            <p:nvPr/>
          </p:nvSpPr>
          <p:spPr>
            <a:xfrm>
              <a:off x="0" y="0"/>
              <a:ext cx="2481047" cy="892574"/>
            </a:xfrm>
            <a:custGeom>
              <a:avLst/>
              <a:gdLst/>
              <a:ahLst/>
              <a:cxnLst/>
              <a:rect l="l" t="t" r="r" b="b"/>
              <a:pathLst>
                <a:path w="2481047" h="892574">
                  <a:moveTo>
                    <a:pt x="0" y="0"/>
                  </a:moveTo>
                  <a:lnTo>
                    <a:pt x="2481047" y="0"/>
                  </a:lnTo>
                  <a:lnTo>
                    <a:pt x="2481047" y="892574"/>
                  </a:lnTo>
                  <a:lnTo>
                    <a:pt x="0" y="892574"/>
                  </a:lnTo>
                  <a:close/>
                </a:path>
              </a:pathLst>
            </a:custGeom>
            <a:solidFill>
              <a:srgbClr val="E3E9ED"/>
            </a:solidFill>
          </p:spPr>
          <p:txBody>
            <a:bodyPr/>
            <a:lstStyle/>
            <a:p>
              <a:endParaRPr lang="en-US"/>
            </a:p>
          </p:txBody>
        </p:sp>
        <p:sp>
          <p:nvSpPr>
            <p:cNvPr id="23" name="TextBox 23"/>
            <p:cNvSpPr txBox="1"/>
            <p:nvPr/>
          </p:nvSpPr>
          <p:spPr>
            <a:xfrm>
              <a:off x="0" y="-47625"/>
              <a:ext cx="2481047" cy="9402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7436002" y="5948692"/>
            <a:ext cx="8727489" cy="2803474"/>
          </a:xfrm>
          <a:prstGeom prst="rect">
            <a:avLst/>
          </a:prstGeom>
        </p:spPr>
        <p:txBody>
          <a:bodyPr lIns="0" tIns="0" rIns="0" bIns="0" rtlCol="0" anchor="t">
            <a:spAutoFit/>
          </a:bodyPr>
          <a:lstStyle/>
          <a:p>
            <a:pPr algn="ctr">
              <a:lnSpc>
                <a:spcPts val="5604"/>
              </a:lnSpc>
              <a:spcBef>
                <a:spcPct val="0"/>
              </a:spcBef>
            </a:pPr>
            <a:r>
              <a:rPr lang="en-US" sz="4003">
                <a:solidFill>
                  <a:srgbClr val="000000"/>
                </a:solidFill>
                <a:latin typeface="Roboto Condensed"/>
                <a:ea typeface="Roboto Condensed"/>
                <a:cs typeface="Roboto Condensed"/>
                <a:sym typeface="Roboto Condensed"/>
              </a:rPr>
              <a:t>Viết đoạn văn khoảng 7-9 câu phân tích một chi tiết (hình ảnh, sự việc, nhân vật, lời thoại…) trong truyện </a:t>
            </a:r>
            <a:r>
              <a:rPr lang="en-US" sz="4003" i="1">
                <a:solidFill>
                  <a:srgbClr val="000000"/>
                </a:solidFill>
                <a:latin typeface="Roboto Condensed Italics"/>
                <a:ea typeface="Roboto Condensed Italics"/>
                <a:cs typeface="Roboto Condensed Italics"/>
                <a:sym typeface="Roboto Condensed Italics"/>
              </a:rPr>
              <a:t>Người thứ bảy</a:t>
            </a:r>
            <a:r>
              <a:rPr lang="en-US" sz="4003">
                <a:solidFill>
                  <a:srgbClr val="000000"/>
                </a:solidFill>
                <a:latin typeface="Roboto Condensed"/>
                <a:ea typeface="Roboto Condensed"/>
                <a:cs typeface="Roboto Condensed"/>
                <a:sym typeface="Roboto Condensed"/>
              </a:rPr>
              <a:t> để lại cho em ấn tượng sâu sắc nhất.</a:t>
            </a:r>
          </a:p>
        </p:txBody>
      </p:sp>
      <p:sp>
        <p:nvSpPr>
          <p:cNvPr id="25" name="TextBox 25"/>
          <p:cNvSpPr txBox="1"/>
          <p:nvPr/>
        </p:nvSpPr>
        <p:spPr>
          <a:xfrm>
            <a:off x="6275076" y="4246252"/>
            <a:ext cx="12872998" cy="1032666"/>
          </a:xfrm>
          <a:prstGeom prst="rect">
            <a:avLst/>
          </a:prstGeom>
        </p:spPr>
        <p:txBody>
          <a:bodyPr lIns="0" tIns="0" rIns="0" bIns="0" rtlCol="0" anchor="t">
            <a:spAutoFit/>
          </a:bodyPr>
          <a:lstStyle/>
          <a:p>
            <a:pPr algn="ctr">
              <a:lnSpc>
                <a:spcPts val="8259"/>
              </a:lnSpc>
            </a:pPr>
            <a:r>
              <a:rPr lang="en-US" sz="5899">
                <a:solidFill>
                  <a:srgbClr val="325D79"/>
                </a:solidFill>
                <a:latin typeface="#9Slide05 Aphrodite Pro"/>
                <a:ea typeface="#9Slide05 Aphrodite Pro"/>
                <a:cs typeface="#9Slide05 Aphrodite Pro"/>
                <a:sym typeface="#9Slide05 Aphrodite Pro"/>
              </a:rPr>
              <a:t>Kết nối đọc - viết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flipH="1">
            <a:off x="-727100" y="4246690"/>
            <a:ext cx="19742248" cy="9182608"/>
          </a:xfrm>
          <a:custGeom>
            <a:avLst/>
            <a:gdLst/>
            <a:ahLst/>
            <a:cxnLst/>
            <a:rect l="l" t="t" r="r" b="b"/>
            <a:pathLst>
              <a:path w="19742248" h="9182608">
                <a:moveTo>
                  <a:pt x="19742248" y="0"/>
                </a:moveTo>
                <a:lnTo>
                  <a:pt x="0" y="0"/>
                </a:lnTo>
                <a:lnTo>
                  <a:pt x="0" y="9182608"/>
                </a:lnTo>
                <a:lnTo>
                  <a:pt x="19742248" y="9182608"/>
                </a:lnTo>
                <a:lnTo>
                  <a:pt x="19742248" y="0"/>
                </a:lnTo>
                <a:close/>
              </a:path>
            </a:pathLst>
          </a:custGeom>
          <a:blipFill>
            <a:blip r:embed="rId3">
              <a:alphaModFix amt="38000"/>
            </a:blip>
            <a:stretch>
              <a:fillRect t="-61140" b="-1"/>
            </a:stretch>
          </a:blipFill>
        </p:spPr>
        <p:txBody>
          <a:bodyPr/>
          <a:lstStyle/>
          <a:p>
            <a:endParaRPr lang="en-US"/>
          </a:p>
        </p:txBody>
      </p:sp>
      <p:sp>
        <p:nvSpPr>
          <p:cNvPr id="3" name="Freeform 3"/>
          <p:cNvSpPr/>
          <p:nvPr/>
        </p:nvSpPr>
        <p:spPr>
          <a:xfrm>
            <a:off x="-1236750" y="6944988"/>
            <a:ext cx="6047800" cy="4881150"/>
          </a:xfrm>
          <a:custGeom>
            <a:avLst/>
            <a:gdLst/>
            <a:ahLst/>
            <a:cxnLst/>
            <a:rect l="l" t="t" r="r" b="b"/>
            <a:pathLst>
              <a:path w="6047800" h="4881150">
                <a:moveTo>
                  <a:pt x="0" y="0"/>
                </a:moveTo>
                <a:lnTo>
                  <a:pt x="6047800" y="0"/>
                </a:lnTo>
                <a:lnTo>
                  <a:pt x="6047800" y="4881150"/>
                </a:lnTo>
                <a:lnTo>
                  <a:pt x="0" y="4881150"/>
                </a:lnTo>
                <a:lnTo>
                  <a:pt x="0" y="0"/>
                </a:lnTo>
                <a:close/>
              </a:path>
            </a:pathLst>
          </a:custGeom>
          <a:blipFill>
            <a:blip r:embed="rId4"/>
            <a:stretch>
              <a:fillRect/>
            </a:stretch>
          </a:blipFill>
        </p:spPr>
        <p:txBody>
          <a:bodyPr/>
          <a:lstStyle/>
          <a:p>
            <a:endParaRPr lang="en-US"/>
          </a:p>
        </p:txBody>
      </p:sp>
      <p:sp>
        <p:nvSpPr>
          <p:cNvPr id="4" name="Freeform 4"/>
          <p:cNvSpPr/>
          <p:nvPr/>
        </p:nvSpPr>
        <p:spPr>
          <a:xfrm rot="-10800000">
            <a:off x="4560798" y="-260650"/>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5">
              <a:alphaModFix amt="31000"/>
            </a:blip>
            <a:stretch>
              <a:fillRect t="-51899" r="-1"/>
            </a:stretch>
          </a:blipFill>
        </p:spPr>
        <p:txBody>
          <a:bodyPr/>
          <a:lstStyle/>
          <a:p>
            <a:endParaRPr lang="en-US"/>
          </a:p>
        </p:txBody>
      </p:sp>
      <p:sp>
        <p:nvSpPr>
          <p:cNvPr id="5" name="Freeform 5"/>
          <p:cNvSpPr/>
          <p:nvPr/>
        </p:nvSpPr>
        <p:spPr>
          <a:xfrm rot="-487116">
            <a:off x="11907152" y="-611757"/>
            <a:ext cx="1253800" cy="1253752"/>
          </a:xfrm>
          <a:custGeom>
            <a:avLst/>
            <a:gdLst/>
            <a:ahLst/>
            <a:cxnLst/>
            <a:rect l="l" t="t" r="r" b="b"/>
            <a:pathLst>
              <a:path w="1253800" h="1253752">
                <a:moveTo>
                  <a:pt x="0" y="0"/>
                </a:moveTo>
                <a:lnTo>
                  <a:pt x="1253800" y="0"/>
                </a:lnTo>
                <a:lnTo>
                  <a:pt x="1253800" y="1253752"/>
                </a:lnTo>
                <a:lnTo>
                  <a:pt x="0" y="1253752"/>
                </a:lnTo>
                <a:lnTo>
                  <a:pt x="0" y="0"/>
                </a:lnTo>
                <a:close/>
              </a:path>
            </a:pathLst>
          </a:custGeom>
          <a:blipFill>
            <a:blip r:embed="rId6">
              <a:alphaModFix amt="75000"/>
            </a:blip>
            <a:stretch>
              <a:fillRect b="-3"/>
            </a:stretch>
          </a:blipFill>
        </p:spPr>
        <p:txBody>
          <a:bodyPr/>
          <a:lstStyle/>
          <a:p>
            <a:endParaRPr lang="en-US"/>
          </a:p>
        </p:txBody>
      </p:sp>
      <p:sp>
        <p:nvSpPr>
          <p:cNvPr id="6" name="Freeform 6"/>
          <p:cNvSpPr/>
          <p:nvPr/>
        </p:nvSpPr>
        <p:spPr>
          <a:xfrm rot="487119" flipH="1">
            <a:off x="2558656" y="6504882"/>
            <a:ext cx="2940586" cy="2940592"/>
          </a:xfrm>
          <a:custGeom>
            <a:avLst/>
            <a:gdLst/>
            <a:ahLst/>
            <a:cxnLst/>
            <a:rect l="l" t="t" r="r" b="b"/>
            <a:pathLst>
              <a:path w="2940586" h="2940592">
                <a:moveTo>
                  <a:pt x="2940586" y="0"/>
                </a:moveTo>
                <a:lnTo>
                  <a:pt x="0" y="0"/>
                </a:lnTo>
                <a:lnTo>
                  <a:pt x="0" y="2940592"/>
                </a:lnTo>
                <a:lnTo>
                  <a:pt x="2940586" y="2940592"/>
                </a:lnTo>
                <a:lnTo>
                  <a:pt x="2940586" y="0"/>
                </a:lnTo>
                <a:close/>
              </a:path>
            </a:pathLst>
          </a:custGeom>
          <a:blipFill>
            <a:blip r:embed="rId7">
              <a:alphaModFix amt="69000"/>
            </a:blip>
            <a:stretch>
              <a:fillRect/>
            </a:stretch>
          </a:blipFill>
        </p:spPr>
        <p:txBody>
          <a:bodyPr/>
          <a:lstStyle/>
          <a:p>
            <a:endParaRPr lang="en-US"/>
          </a:p>
        </p:txBody>
      </p:sp>
      <p:sp>
        <p:nvSpPr>
          <p:cNvPr id="7" name="Freeform 7"/>
          <p:cNvSpPr/>
          <p:nvPr/>
        </p:nvSpPr>
        <p:spPr>
          <a:xfrm>
            <a:off x="16125196" y="-1633588"/>
            <a:ext cx="5542848" cy="4473650"/>
          </a:xfrm>
          <a:custGeom>
            <a:avLst/>
            <a:gdLst/>
            <a:ahLst/>
            <a:cxnLst/>
            <a:rect l="l" t="t" r="r" b="b"/>
            <a:pathLst>
              <a:path w="5542848" h="4473650">
                <a:moveTo>
                  <a:pt x="0" y="0"/>
                </a:moveTo>
                <a:lnTo>
                  <a:pt x="5542848" y="0"/>
                </a:lnTo>
                <a:lnTo>
                  <a:pt x="5542848" y="4473650"/>
                </a:lnTo>
                <a:lnTo>
                  <a:pt x="0" y="4473650"/>
                </a:lnTo>
                <a:lnTo>
                  <a:pt x="0" y="0"/>
                </a:lnTo>
                <a:close/>
              </a:path>
            </a:pathLst>
          </a:custGeom>
          <a:blipFill>
            <a:blip r:embed="rId8"/>
            <a:stretch>
              <a:fillRect/>
            </a:stretch>
          </a:blipFill>
        </p:spPr>
        <p:txBody>
          <a:bodyPr/>
          <a:lstStyle/>
          <a:p>
            <a:endParaRPr lang="en-US"/>
          </a:p>
        </p:txBody>
      </p:sp>
      <p:sp>
        <p:nvSpPr>
          <p:cNvPr id="8" name="Freeform 8"/>
          <p:cNvSpPr/>
          <p:nvPr/>
        </p:nvSpPr>
        <p:spPr>
          <a:xfrm>
            <a:off x="13108306" y="-1833700"/>
            <a:ext cx="3546600" cy="2862400"/>
          </a:xfrm>
          <a:custGeom>
            <a:avLst/>
            <a:gdLst/>
            <a:ahLst/>
            <a:cxnLst/>
            <a:rect l="l" t="t" r="r" b="b"/>
            <a:pathLst>
              <a:path w="3546600" h="2862400">
                <a:moveTo>
                  <a:pt x="0" y="0"/>
                </a:moveTo>
                <a:lnTo>
                  <a:pt x="3546600" y="0"/>
                </a:lnTo>
                <a:lnTo>
                  <a:pt x="3546600" y="2862400"/>
                </a:lnTo>
                <a:lnTo>
                  <a:pt x="0" y="2862400"/>
                </a:lnTo>
                <a:lnTo>
                  <a:pt x="0" y="0"/>
                </a:lnTo>
                <a:close/>
              </a:path>
            </a:pathLst>
          </a:custGeom>
          <a:blipFill>
            <a:blip r:embed="rId9"/>
            <a:stretch>
              <a:fillRect/>
            </a:stretch>
          </a:blipFill>
        </p:spPr>
        <p:txBody>
          <a:bodyPr/>
          <a:lstStyle/>
          <a:p>
            <a:endParaRPr lang="en-US"/>
          </a:p>
        </p:txBody>
      </p:sp>
      <p:sp>
        <p:nvSpPr>
          <p:cNvPr id="9" name="Freeform 9"/>
          <p:cNvSpPr/>
          <p:nvPr/>
        </p:nvSpPr>
        <p:spPr>
          <a:xfrm rot="-487116">
            <a:off x="16028006" y="8211144"/>
            <a:ext cx="1253800" cy="1253752"/>
          </a:xfrm>
          <a:custGeom>
            <a:avLst/>
            <a:gdLst/>
            <a:ahLst/>
            <a:cxnLst/>
            <a:rect l="l" t="t" r="r" b="b"/>
            <a:pathLst>
              <a:path w="1253800" h="1253752">
                <a:moveTo>
                  <a:pt x="0" y="0"/>
                </a:moveTo>
                <a:lnTo>
                  <a:pt x="1253800" y="0"/>
                </a:lnTo>
                <a:lnTo>
                  <a:pt x="1253800" y="1253752"/>
                </a:lnTo>
                <a:lnTo>
                  <a:pt x="0" y="1253752"/>
                </a:lnTo>
                <a:lnTo>
                  <a:pt x="0" y="0"/>
                </a:lnTo>
                <a:close/>
              </a:path>
            </a:pathLst>
          </a:custGeom>
          <a:blipFill>
            <a:blip r:embed="rId10">
              <a:alphaModFix amt="75000"/>
            </a:blip>
            <a:stretch>
              <a:fillRect b="-3"/>
            </a:stretch>
          </a:blipFill>
        </p:spPr>
        <p:txBody>
          <a:bodyPr/>
          <a:lstStyle/>
          <a:p>
            <a:endParaRPr lang="en-US"/>
          </a:p>
        </p:txBody>
      </p:sp>
      <p:sp>
        <p:nvSpPr>
          <p:cNvPr id="10" name="Freeform 10"/>
          <p:cNvSpPr/>
          <p:nvPr/>
        </p:nvSpPr>
        <p:spPr>
          <a:xfrm rot="487116" flipH="1">
            <a:off x="775618" y="797262"/>
            <a:ext cx="1113062" cy="1113066"/>
          </a:xfrm>
          <a:custGeom>
            <a:avLst/>
            <a:gdLst/>
            <a:ahLst/>
            <a:cxnLst/>
            <a:rect l="l" t="t" r="r" b="b"/>
            <a:pathLst>
              <a:path w="1113062" h="1113066">
                <a:moveTo>
                  <a:pt x="1113062" y="0"/>
                </a:moveTo>
                <a:lnTo>
                  <a:pt x="0" y="0"/>
                </a:lnTo>
                <a:lnTo>
                  <a:pt x="0" y="1113066"/>
                </a:lnTo>
                <a:lnTo>
                  <a:pt x="1113062" y="1113066"/>
                </a:lnTo>
                <a:lnTo>
                  <a:pt x="1113062" y="0"/>
                </a:lnTo>
                <a:close/>
              </a:path>
            </a:pathLst>
          </a:custGeom>
          <a:blipFill>
            <a:blip r:embed="rId11">
              <a:alphaModFix amt="69000"/>
            </a:blip>
            <a:stretch>
              <a:fillRect/>
            </a:stretch>
          </a:blipFill>
        </p:spPr>
        <p:txBody>
          <a:bodyPr/>
          <a:lstStyle/>
          <a:p>
            <a:endParaRPr lang="en-US"/>
          </a:p>
        </p:txBody>
      </p:sp>
      <p:sp>
        <p:nvSpPr>
          <p:cNvPr id="11" name="Freeform 11">
            <a:hlinkClick r:id="rId12"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TextBox 14"/>
          <p:cNvSpPr txBox="1"/>
          <p:nvPr/>
        </p:nvSpPr>
        <p:spPr>
          <a:xfrm>
            <a:off x="2752295" y="648045"/>
            <a:ext cx="13756581" cy="1979930"/>
          </a:xfrm>
          <a:prstGeom prst="rect">
            <a:avLst/>
          </a:prstGeom>
        </p:spPr>
        <p:txBody>
          <a:bodyPr lIns="0" tIns="0" rIns="0" bIns="0" rtlCol="0" anchor="t">
            <a:spAutoFit/>
          </a:bodyPr>
          <a:lstStyle/>
          <a:p>
            <a:pPr algn="just">
              <a:lnSpc>
                <a:spcPts val="5319"/>
              </a:lnSpc>
            </a:pPr>
            <a:r>
              <a:rPr lang="en-US" sz="3799" b="1">
                <a:solidFill>
                  <a:srgbClr val="0E2A47"/>
                </a:solidFill>
                <a:latin typeface="Roboto Condensed Bold"/>
                <a:ea typeface="Roboto Condensed Bold"/>
                <a:cs typeface="Roboto Condensed Bold"/>
                <a:sym typeface="Roboto Condensed Bold"/>
              </a:rPr>
              <a:t>Viết đoạn văn khoảng 7-9 câu phân tích một chi tiết (hình ảnh, sự việc, nhân vật, lời thoại…) trong truyện </a:t>
            </a:r>
            <a:r>
              <a:rPr lang="en-US" sz="3799" b="1" i="1">
                <a:solidFill>
                  <a:srgbClr val="0E2A47"/>
                </a:solidFill>
                <a:latin typeface="Roboto Condensed Bold Italics"/>
                <a:ea typeface="Roboto Condensed Bold Italics"/>
                <a:cs typeface="Roboto Condensed Bold Italics"/>
                <a:sym typeface="Roboto Condensed Bold Italics"/>
              </a:rPr>
              <a:t>Người thứ bảy</a:t>
            </a:r>
            <a:r>
              <a:rPr lang="en-US" sz="3799" b="1">
                <a:solidFill>
                  <a:srgbClr val="0E2A47"/>
                </a:solidFill>
                <a:latin typeface="Roboto Condensed Bold"/>
                <a:ea typeface="Roboto Condensed Bold"/>
                <a:cs typeface="Roboto Condensed Bold"/>
                <a:sym typeface="Roboto Condensed Bold"/>
              </a:rPr>
              <a:t> để lại cho em ấn tượng sâu sắc nhất.</a:t>
            </a:r>
          </a:p>
        </p:txBody>
      </p:sp>
      <p:graphicFrame>
        <p:nvGraphicFramePr>
          <p:cNvPr id="15" name="Table 15"/>
          <p:cNvGraphicFramePr>
            <a:graphicFrameLocks noGrp="1"/>
          </p:cNvGraphicFramePr>
          <p:nvPr/>
        </p:nvGraphicFramePr>
        <p:xfrm>
          <a:off x="1332149" y="3016929"/>
          <a:ext cx="16217900" cy="6747912"/>
        </p:xfrm>
        <a:graphic>
          <a:graphicData uri="http://schemas.openxmlformats.org/drawingml/2006/table">
            <a:tbl>
              <a:tblPr/>
              <a:tblGrid>
                <a:gridCol w="2249625">
                  <a:extLst>
                    <a:ext uri="{9D8B030D-6E8A-4147-A177-3AD203B41FA5}">
                      <a16:colId xmlns:a16="http://schemas.microsoft.com/office/drawing/2014/main" val="20000"/>
                    </a:ext>
                  </a:extLst>
                </a:gridCol>
                <a:gridCol w="13968275">
                  <a:extLst>
                    <a:ext uri="{9D8B030D-6E8A-4147-A177-3AD203B41FA5}">
                      <a16:colId xmlns:a16="http://schemas.microsoft.com/office/drawing/2014/main" val="20001"/>
                    </a:ext>
                  </a:extLst>
                </a:gridCol>
              </a:tblGrid>
              <a:tr h="1805322">
                <a:tc>
                  <a:txBody>
                    <a:bodyPr/>
                    <a:lstStyle/>
                    <a:p>
                      <a:pPr algn="ctr">
                        <a:lnSpc>
                          <a:spcPts val="5319"/>
                        </a:lnSpc>
                        <a:defRPr/>
                      </a:pPr>
                      <a:r>
                        <a:rPr lang="en-US" sz="3799" b="1">
                          <a:solidFill>
                            <a:srgbClr val="000000"/>
                          </a:solidFill>
                          <a:latin typeface="Roboto Condensed Bold"/>
                          <a:ea typeface="Roboto Condensed Bold"/>
                          <a:cs typeface="Roboto Condensed Bold"/>
                          <a:sym typeface="Roboto Condensed Bold"/>
                        </a:rPr>
                        <a:t>MĐ</a:t>
                      </a:r>
                      <a:endParaRPr lang="en-US" sz="1100"/>
                    </a:p>
                  </a:txBody>
                  <a:tcPr marL="190500" marR="190500" marT="190500" marB="190500" anchor="ctr">
                    <a:lnL w="19050" cap="flat" cmpd="sng" algn="ctr">
                      <a:solidFill>
                        <a:srgbClr val="B8D8E4"/>
                      </a:solidFill>
                      <a:prstDash val="solid"/>
                      <a:round/>
                      <a:headEnd type="none" w="med" len="med"/>
                      <a:tailEnd type="none" w="med" len="med"/>
                    </a:lnL>
                    <a:lnR w="19050" cap="flat" cmpd="sng" algn="ctr">
                      <a:solidFill>
                        <a:srgbClr val="B8D8E4"/>
                      </a:solidFill>
                      <a:prstDash val="solid"/>
                      <a:round/>
                      <a:headEnd type="none" w="med" len="med"/>
                      <a:tailEnd type="none" w="med" len="med"/>
                    </a:lnR>
                    <a:lnT w="19050" cap="flat" cmpd="sng" algn="ctr">
                      <a:solidFill>
                        <a:srgbClr val="B8D8E4"/>
                      </a:solidFill>
                      <a:prstDash val="solid"/>
                      <a:round/>
                      <a:headEnd type="none" w="med" len="med"/>
                      <a:tailEnd type="none" w="med" len="med"/>
                    </a:lnT>
                    <a:lnB w="19050" cap="flat" cmpd="sng" algn="ctr">
                      <a:solidFill>
                        <a:srgbClr val="B8D8E4"/>
                      </a:solidFill>
                      <a:prstDash val="solid"/>
                      <a:round/>
                      <a:headEnd type="none" w="med" len="med"/>
                      <a:tailEnd type="none" w="med" len="med"/>
                    </a:lnB>
                    <a:solidFill>
                      <a:srgbClr val="99BDD8"/>
                    </a:solidFill>
                  </a:tcPr>
                </a:tc>
                <a:tc>
                  <a:txBody>
                    <a:bodyPr/>
                    <a:lstStyle/>
                    <a:p>
                      <a:pPr algn="l">
                        <a:lnSpc>
                          <a:spcPts val="5319"/>
                        </a:lnSpc>
                        <a:defRPr/>
                      </a:pPr>
                      <a:r>
                        <a:rPr lang="en-US" sz="3799">
                          <a:solidFill>
                            <a:srgbClr val="000000"/>
                          </a:solidFill>
                          <a:latin typeface="Roboto Condensed"/>
                          <a:ea typeface="Roboto Condensed"/>
                          <a:cs typeface="Roboto Condensed"/>
                          <a:sym typeface="Roboto Condensed"/>
                        </a:rPr>
                        <a:t>Giới thiệu về tác giả, tác phẩm và chi tiết ấn tượng trong truyện </a:t>
                      </a:r>
                      <a:r>
                        <a:rPr lang="en-US" sz="3799" i="1">
                          <a:solidFill>
                            <a:srgbClr val="000000"/>
                          </a:solidFill>
                          <a:latin typeface="Roboto Condensed Italics"/>
                          <a:ea typeface="Roboto Condensed Italics"/>
                          <a:cs typeface="Roboto Condensed Italics"/>
                          <a:sym typeface="Roboto Condensed Italics"/>
                        </a:rPr>
                        <a:t>Người thứ bảy.</a:t>
                      </a:r>
                      <a:endParaRPr lang="en-US" sz="1100"/>
                    </a:p>
                  </a:txBody>
                  <a:tcPr marL="190500" marR="190500" marT="190500" marB="190500" anchor="ctr">
                    <a:lnL w="19050" cap="flat" cmpd="sng" algn="ctr">
                      <a:solidFill>
                        <a:srgbClr val="B8D8E4"/>
                      </a:solidFill>
                      <a:prstDash val="solid"/>
                      <a:round/>
                      <a:headEnd type="none" w="med" len="med"/>
                      <a:tailEnd type="none" w="med" len="med"/>
                    </a:lnL>
                    <a:lnR w="19050" cap="flat" cmpd="sng" algn="ctr">
                      <a:solidFill>
                        <a:srgbClr val="B8D8E4"/>
                      </a:solidFill>
                      <a:prstDash val="solid"/>
                      <a:round/>
                      <a:headEnd type="none" w="med" len="med"/>
                      <a:tailEnd type="none" w="med" len="med"/>
                    </a:lnR>
                    <a:lnT w="19050" cap="flat" cmpd="sng" algn="ctr">
                      <a:solidFill>
                        <a:srgbClr val="B8D8E4"/>
                      </a:solidFill>
                      <a:prstDash val="solid"/>
                      <a:round/>
                      <a:headEnd type="none" w="med" len="med"/>
                      <a:tailEnd type="none" w="med" len="med"/>
                    </a:lnT>
                    <a:lnB w="19050" cap="flat" cmpd="sng" algn="ctr">
                      <a:solidFill>
                        <a:srgbClr val="B8D8E4"/>
                      </a:solidFill>
                      <a:prstDash val="solid"/>
                      <a:round/>
                      <a:headEnd type="none" w="med" len="med"/>
                      <a:tailEnd type="none" w="med" len="med"/>
                    </a:lnB>
                    <a:solidFill>
                      <a:srgbClr val="E6F0F0"/>
                    </a:solidFill>
                  </a:tcPr>
                </a:tc>
                <a:extLst>
                  <a:ext uri="{0D108BD9-81ED-4DB2-BD59-A6C34878D82A}">
                    <a16:rowId xmlns:a16="http://schemas.microsoft.com/office/drawing/2014/main" val="10000"/>
                  </a:ext>
                </a:extLst>
              </a:tr>
              <a:tr h="3137268">
                <a:tc>
                  <a:txBody>
                    <a:bodyPr/>
                    <a:lstStyle/>
                    <a:p>
                      <a:pPr algn="ctr">
                        <a:lnSpc>
                          <a:spcPts val="5319"/>
                        </a:lnSpc>
                        <a:defRPr/>
                      </a:pPr>
                      <a:r>
                        <a:rPr lang="en-US" sz="3799" b="1">
                          <a:solidFill>
                            <a:srgbClr val="000000"/>
                          </a:solidFill>
                          <a:latin typeface="Roboto Condensed Bold"/>
                          <a:ea typeface="Roboto Condensed Bold"/>
                          <a:cs typeface="Roboto Condensed Bold"/>
                          <a:sym typeface="Roboto Condensed Bold"/>
                        </a:rPr>
                        <a:t>TĐ</a:t>
                      </a:r>
                      <a:endParaRPr lang="en-US" sz="1100"/>
                    </a:p>
                  </a:txBody>
                  <a:tcPr marL="190500" marR="190500" marT="190500" marB="190500" anchor="ctr">
                    <a:lnL w="19050" cap="flat" cmpd="sng" algn="ctr">
                      <a:solidFill>
                        <a:srgbClr val="B8D8E4"/>
                      </a:solidFill>
                      <a:prstDash val="solid"/>
                      <a:round/>
                      <a:headEnd type="none" w="med" len="med"/>
                      <a:tailEnd type="none" w="med" len="med"/>
                    </a:lnL>
                    <a:lnR w="19050" cap="flat" cmpd="sng" algn="ctr">
                      <a:solidFill>
                        <a:srgbClr val="B8D8E4"/>
                      </a:solidFill>
                      <a:prstDash val="solid"/>
                      <a:round/>
                      <a:headEnd type="none" w="med" len="med"/>
                      <a:tailEnd type="none" w="med" len="med"/>
                    </a:lnR>
                    <a:lnT w="19050" cap="flat" cmpd="sng" algn="ctr">
                      <a:solidFill>
                        <a:srgbClr val="B8D8E4"/>
                      </a:solidFill>
                      <a:prstDash val="solid"/>
                      <a:round/>
                      <a:headEnd type="none" w="med" len="med"/>
                      <a:tailEnd type="none" w="med" len="med"/>
                    </a:lnT>
                    <a:lnB w="19050" cap="flat" cmpd="sng" algn="ctr">
                      <a:solidFill>
                        <a:srgbClr val="B8D8E4"/>
                      </a:solidFill>
                      <a:prstDash val="solid"/>
                      <a:round/>
                      <a:headEnd type="none" w="med" len="med"/>
                      <a:tailEnd type="none" w="med" len="med"/>
                    </a:lnB>
                    <a:solidFill>
                      <a:srgbClr val="99BDD8"/>
                    </a:solidFill>
                  </a:tcPr>
                </a:tc>
                <a:tc>
                  <a:txBody>
                    <a:bodyPr/>
                    <a:lstStyle/>
                    <a:p>
                      <a:pPr marL="868675" lvl="2" indent="-289558" algn="l">
                        <a:lnSpc>
                          <a:spcPts val="5319"/>
                        </a:lnSpc>
                        <a:buFont typeface="Arial"/>
                        <a:buChar char="⚬"/>
                        <a:defRPr/>
                      </a:pPr>
                      <a:r>
                        <a:rPr lang="en-US" sz="3799">
                          <a:solidFill>
                            <a:srgbClr val="000000"/>
                          </a:solidFill>
                          <a:latin typeface="Roboto Condensed"/>
                          <a:ea typeface="Roboto Condensed"/>
                          <a:cs typeface="Roboto Condensed"/>
                          <a:sym typeface="Roboto Condensed"/>
                        </a:rPr>
                        <a:t>Nêu rõ bối cảnh chi tiết xuất hiện, nhân vật liên quan.</a:t>
                      </a:r>
                      <a:endParaRPr lang="en-US" sz="1100"/>
                    </a:p>
                    <a:p>
                      <a:pPr marL="868675" lvl="2" indent="-289558" algn="l">
                        <a:lnSpc>
                          <a:spcPts val="5319"/>
                        </a:lnSpc>
                        <a:buFont typeface="Arial"/>
                        <a:buChar char="⚬"/>
                      </a:pPr>
                      <a:r>
                        <a:rPr lang="en-US" sz="3799">
                          <a:solidFill>
                            <a:srgbClr val="000000"/>
                          </a:solidFill>
                          <a:latin typeface="Roboto Condensed"/>
                          <a:ea typeface="Roboto Condensed"/>
                          <a:cs typeface="Roboto Condensed"/>
                          <a:sym typeface="Roboto Condensed"/>
                        </a:rPr>
                        <a:t>Phân tích cái hay của chi tiết (về nghệ thuật, về nội dung chi tiết)</a:t>
                      </a:r>
                    </a:p>
                    <a:p>
                      <a:pPr marL="868677" lvl="2" indent="-289559" algn="l">
                        <a:lnSpc>
                          <a:spcPts val="5319"/>
                        </a:lnSpc>
                      </a:pPr>
                      <a:r>
                        <a:rPr lang="en-US" sz="3799">
                          <a:solidFill>
                            <a:srgbClr val="000000"/>
                          </a:solidFill>
                          <a:latin typeface="Roboto Condensed"/>
                          <a:ea typeface="Roboto Condensed"/>
                          <a:cs typeface="Roboto Condensed"/>
                          <a:sym typeface="Roboto Condensed"/>
                        </a:rPr>
                        <a:t>Chia sẻ bài học cuộc sống mà chi tiết gợi ra trong em.</a:t>
                      </a:r>
                    </a:p>
                  </a:txBody>
                  <a:tcPr marL="190500" marR="190500" marT="190500" marB="190500" anchor="ctr">
                    <a:lnL w="19050" cap="flat" cmpd="sng" algn="ctr">
                      <a:solidFill>
                        <a:srgbClr val="B8D8E4"/>
                      </a:solidFill>
                      <a:prstDash val="solid"/>
                      <a:round/>
                      <a:headEnd type="none" w="med" len="med"/>
                      <a:tailEnd type="none" w="med" len="med"/>
                    </a:lnL>
                    <a:lnR w="19050" cap="flat" cmpd="sng" algn="ctr">
                      <a:solidFill>
                        <a:srgbClr val="B8D8E4"/>
                      </a:solidFill>
                      <a:prstDash val="solid"/>
                      <a:round/>
                      <a:headEnd type="none" w="med" len="med"/>
                      <a:tailEnd type="none" w="med" len="med"/>
                    </a:lnR>
                    <a:lnT w="19050" cap="flat" cmpd="sng" algn="ctr">
                      <a:solidFill>
                        <a:srgbClr val="B8D8E4"/>
                      </a:solidFill>
                      <a:prstDash val="solid"/>
                      <a:round/>
                      <a:headEnd type="none" w="med" len="med"/>
                      <a:tailEnd type="none" w="med" len="med"/>
                    </a:lnT>
                    <a:lnB w="19050" cap="flat" cmpd="sng" algn="ctr">
                      <a:solidFill>
                        <a:srgbClr val="B8D8E4"/>
                      </a:solidFill>
                      <a:prstDash val="solid"/>
                      <a:round/>
                      <a:headEnd type="none" w="med" len="med"/>
                      <a:tailEnd type="none" w="med" len="med"/>
                    </a:lnB>
                    <a:solidFill>
                      <a:srgbClr val="E6F0F0"/>
                    </a:solidFill>
                  </a:tcPr>
                </a:tc>
                <a:extLst>
                  <a:ext uri="{0D108BD9-81ED-4DB2-BD59-A6C34878D82A}">
                    <a16:rowId xmlns:a16="http://schemas.microsoft.com/office/drawing/2014/main" val="10001"/>
                  </a:ext>
                </a:extLst>
              </a:tr>
              <a:tr h="1805322">
                <a:tc>
                  <a:txBody>
                    <a:bodyPr/>
                    <a:lstStyle/>
                    <a:p>
                      <a:pPr algn="ctr">
                        <a:lnSpc>
                          <a:spcPts val="5319"/>
                        </a:lnSpc>
                        <a:defRPr/>
                      </a:pPr>
                      <a:r>
                        <a:rPr lang="en-US" sz="3799" b="1">
                          <a:solidFill>
                            <a:srgbClr val="000000"/>
                          </a:solidFill>
                          <a:latin typeface="Roboto Condensed Bold"/>
                          <a:ea typeface="Roboto Condensed Bold"/>
                          <a:cs typeface="Roboto Condensed Bold"/>
                          <a:sym typeface="Roboto Condensed Bold"/>
                        </a:rPr>
                        <a:t>KĐ</a:t>
                      </a:r>
                      <a:endParaRPr lang="en-US" sz="1100"/>
                    </a:p>
                  </a:txBody>
                  <a:tcPr marL="190500" marR="190500" marT="190500" marB="190500" anchor="ctr">
                    <a:lnL w="19050" cap="flat" cmpd="sng" algn="ctr">
                      <a:solidFill>
                        <a:srgbClr val="B8D8E4"/>
                      </a:solidFill>
                      <a:prstDash val="solid"/>
                      <a:round/>
                      <a:headEnd type="none" w="med" len="med"/>
                      <a:tailEnd type="none" w="med" len="med"/>
                    </a:lnL>
                    <a:lnR w="19050" cap="flat" cmpd="sng" algn="ctr">
                      <a:solidFill>
                        <a:srgbClr val="B8D8E4"/>
                      </a:solidFill>
                      <a:prstDash val="solid"/>
                      <a:round/>
                      <a:headEnd type="none" w="med" len="med"/>
                      <a:tailEnd type="none" w="med" len="med"/>
                    </a:lnR>
                    <a:lnT w="19050" cap="flat" cmpd="sng" algn="ctr">
                      <a:solidFill>
                        <a:srgbClr val="B8D8E4"/>
                      </a:solidFill>
                      <a:prstDash val="solid"/>
                      <a:round/>
                      <a:headEnd type="none" w="med" len="med"/>
                      <a:tailEnd type="none" w="med" len="med"/>
                    </a:lnT>
                    <a:lnB w="19050" cap="flat" cmpd="sng" algn="ctr">
                      <a:solidFill>
                        <a:srgbClr val="B8D8E4"/>
                      </a:solidFill>
                      <a:prstDash val="solid"/>
                      <a:round/>
                      <a:headEnd type="none" w="med" len="med"/>
                      <a:tailEnd type="none" w="med" len="med"/>
                    </a:lnB>
                    <a:solidFill>
                      <a:srgbClr val="99BDD8"/>
                    </a:solidFill>
                  </a:tcPr>
                </a:tc>
                <a:tc>
                  <a:txBody>
                    <a:bodyPr/>
                    <a:lstStyle/>
                    <a:p>
                      <a:pPr algn="l">
                        <a:lnSpc>
                          <a:spcPts val="5319"/>
                        </a:lnSpc>
                        <a:defRPr/>
                      </a:pPr>
                      <a:r>
                        <a:rPr lang="en-US" sz="3799">
                          <a:solidFill>
                            <a:srgbClr val="000000"/>
                          </a:solidFill>
                          <a:latin typeface="Roboto Condensed"/>
                          <a:ea typeface="Roboto Condensed"/>
                          <a:cs typeface="Roboto Condensed"/>
                          <a:sym typeface="Roboto Condensed"/>
                        </a:rPr>
                        <a:t>Khẳng định lại một lần nữa ý nghĩa của chi tiết đối với thành công của tác phẩm.</a:t>
                      </a:r>
                      <a:endParaRPr lang="en-US" sz="1100"/>
                    </a:p>
                  </a:txBody>
                  <a:tcPr marL="190500" marR="190500" marT="190500" marB="190500" anchor="ctr">
                    <a:lnL w="19050" cap="flat" cmpd="sng" algn="ctr">
                      <a:solidFill>
                        <a:srgbClr val="B8D8E4"/>
                      </a:solidFill>
                      <a:prstDash val="solid"/>
                      <a:round/>
                      <a:headEnd type="none" w="med" len="med"/>
                      <a:tailEnd type="none" w="med" len="med"/>
                    </a:lnL>
                    <a:lnR w="19050" cap="flat" cmpd="sng" algn="ctr">
                      <a:solidFill>
                        <a:srgbClr val="B8D8E4"/>
                      </a:solidFill>
                      <a:prstDash val="solid"/>
                      <a:round/>
                      <a:headEnd type="none" w="med" len="med"/>
                      <a:tailEnd type="none" w="med" len="med"/>
                    </a:lnR>
                    <a:lnT w="19050" cap="flat" cmpd="sng" algn="ctr">
                      <a:solidFill>
                        <a:srgbClr val="B8D8E4"/>
                      </a:solidFill>
                      <a:prstDash val="solid"/>
                      <a:round/>
                      <a:headEnd type="none" w="med" len="med"/>
                      <a:tailEnd type="none" w="med" len="med"/>
                    </a:lnT>
                    <a:lnB w="19050" cap="flat" cmpd="sng" algn="ctr">
                      <a:solidFill>
                        <a:srgbClr val="B8D8E4"/>
                      </a:solidFill>
                      <a:prstDash val="solid"/>
                      <a:round/>
                      <a:headEnd type="none" w="med" len="med"/>
                      <a:tailEnd type="none" w="med" len="med"/>
                    </a:lnB>
                    <a:solidFill>
                      <a:srgbClr val="E6F0F0"/>
                    </a:solidFill>
                  </a:tcPr>
                </a:tc>
                <a:extLst>
                  <a:ext uri="{0D108BD9-81ED-4DB2-BD59-A6C34878D82A}">
                    <a16:rowId xmlns:a16="http://schemas.microsoft.com/office/drawing/2014/main" val="10002"/>
                  </a:ext>
                </a:extLst>
              </a:tr>
            </a:tbl>
          </a:graphicData>
        </a:graphic>
      </p:graphicFrame>
      <p:sp>
        <p:nvSpPr>
          <p:cNvPr id="16" name="Freeform 16"/>
          <p:cNvSpPr/>
          <p:nvPr/>
        </p:nvSpPr>
        <p:spPr>
          <a:xfrm>
            <a:off x="184529" y="147850"/>
            <a:ext cx="2177077" cy="2177077"/>
          </a:xfrm>
          <a:custGeom>
            <a:avLst/>
            <a:gdLst/>
            <a:ahLst/>
            <a:cxnLst/>
            <a:rect l="l" t="t" r="r" b="b"/>
            <a:pathLst>
              <a:path w="2177077" h="2177077">
                <a:moveTo>
                  <a:pt x="0" y="0"/>
                </a:moveTo>
                <a:lnTo>
                  <a:pt x="2177077" y="0"/>
                </a:lnTo>
                <a:lnTo>
                  <a:pt x="2177077" y="2177077"/>
                </a:lnTo>
                <a:lnTo>
                  <a:pt x="0" y="217707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TextBox 17"/>
          <p:cNvSpPr txBox="1"/>
          <p:nvPr/>
        </p:nvSpPr>
        <p:spPr>
          <a:xfrm>
            <a:off x="391732" y="575989"/>
            <a:ext cx="1741431" cy="1235075"/>
          </a:xfrm>
          <a:prstGeom prst="rect">
            <a:avLst/>
          </a:prstGeom>
        </p:spPr>
        <p:txBody>
          <a:bodyPr lIns="0" tIns="0" rIns="0" bIns="0" rtlCol="0" anchor="t">
            <a:spAutoFit/>
          </a:bodyPr>
          <a:lstStyle/>
          <a:p>
            <a:pPr algn="ctr">
              <a:lnSpc>
                <a:spcPts val="4900"/>
              </a:lnSpc>
            </a:pPr>
            <a:r>
              <a:rPr lang="en-US" sz="3500" b="1">
                <a:solidFill>
                  <a:srgbClr val="FEFFFE"/>
                </a:solidFill>
                <a:latin typeface="Roboto Condensed Bold"/>
                <a:ea typeface="Roboto Condensed Bold"/>
                <a:cs typeface="Roboto Condensed Bold"/>
                <a:sym typeface="Roboto Condensed Bold"/>
              </a:rPr>
              <a:t>Dàn ý </a:t>
            </a:r>
          </a:p>
          <a:p>
            <a:pPr algn="ctr">
              <a:lnSpc>
                <a:spcPts val="4900"/>
              </a:lnSpc>
            </a:pPr>
            <a:r>
              <a:rPr lang="en-US" sz="3500" b="1">
                <a:solidFill>
                  <a:srgbClr val="FEFFFE"/>
                </a:solidFill>
                <a:latin typeface="Roboto Condensed Bold"/>
                <a:ea typeface="Roboto Condensed Bold"/>
                <a:cs typeface="Roboto Condensed Bold"/>
                <a:sym typeface="Roboto Condensed Bold"/>
              </a:rPr>
              <a:t>gợi ý:</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4616850" y="-998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a:off x="0" y="7527094"/>
            <a:ext cx="13836800" cy="2943854"/>
          </a:xfrm>
          <a:custGeom>
            <a:avLst/>
            <a:gdLst/>
            <a:ahLst/>
            <a:cxnLst/>
            <a:rect l="l" t="t" r="r" b="b"/>
            <a:pathLst>
              <a:path w="13836800" h="2943854">
                <a:moveTo>
                  <a:pt x="0" y="0"/>
                </a:moveTo>
                <a:lnTo>
                  <a:pt x="13836800" y="0"/>
                </a:lnTo>
                <a:lnTo>
                  <a:pt x="13836800" y="2943854"/>
                </a:lnTo>
                <a:lnTo>
                  <a:pt x="0" y="2943854"/>
                </a:lnTo>
                <a:lnTo>
                  <a:pt x="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6847917">
            <a:off x="608272" y="270384"/>
            <a:ext cx="2303252" cy="2303222"/>
          </a:xfrm>
          <a:custGeom>
            <a:avLst/>
            <a:gdLst/>
            <a:ahLst/>
            <a:cxnLst/>
            <a:rect l="l" t="t" r="r" b="b"/>
            <a:pathLst>
              <a:path w="2303252" h="2303222">
                <a:moveTo>
                  <a:pt x="0" y="0"/>
                </a:moveTo>
                <a:lnTo>
                  <a:pt x="2303252" y="0"/>
                </a:lnTo>
                <a:lnTo>
                  <a:pt x="2303252" y="2303222"/>
                </a:lnTo>
                <a:lnTo>
                  <a:pt x="0" y="2303222"/>
                </a:lnTo>
                <a:lnTo>
                  <a:pt x="0" y="0"/>
                </a:lnTo>
                <a:close/>
              </a:path>
            </a:pathLst>
          </a:custGeom>
          <a:blipFill>
            <a:blip r:embed="rId4">
              <a:alphaModFix amt="75000"/>
            </a:blip>
            <a:stretch>
              <a:fillRect b="-1"/>
            </a:stretch>
          </a:blipFill>
        </p:spPr>
        <p:txBody>
          <a:bodyPr/>
          <a:lstStyle/>
          <a:p>
            <a:endParaRPr lang="en-US"/>
          </a:p>
        </p:txBody>
      </p:sp>
      <p:sp>
        <p:nvSpPr>
          <p:cNvPr id="5" name="Freeform 5"/>
          <p:cNvSpPr/>
          <p:nvPr/>
        </p:nvSpPr>
        <p:spPr>
          <a:xfrm rot="-487111">
            <a:off x="5548310" y="8954916"/>
            <a:ext cx="1987306" cy="1987268"/>
          </a:xfrm>
          <a:custGeom>
            <a:avLst/>
            <a:gdLst/>
            <a:ahLst/>
            <a:cxnLst/>
            <a:rect l="l" t="t" r="r" b="b"/>
            <a:pathLst>
              <a:path w="1987306" h="1987268">
                <a:moveTo>
                  <a:pt x="0" y="0"/>
                </a:moveTo>
                <a:lnTo>
                  <a:pt x="1987306" y="0"/>
                </a:lnTo>
                <a:lnTo>
                  <a:pt x="1987306" y="1987268"/>
                </a:lnTo>
                <a:lnTo>
                  <a:pt x="0" y="1987268"/>
                </a:lnTo>
                <a:lnTo>
                  <a:pt x="0" y="0"/>
                </a:lnTo>
                <a:close/>
              </a:path>
            </a:pathLst>
          </a:custGeom>
          <a:blipFill>
            <a:blip r:embed="rId5">
              <a:alphaModFix amt="84000"/>
            </a:blip>
            <a:stretch>
              <a:fillRect b="-1"/>
            </a:stretch>
          </a:blipFill>
        </p:spPr>
        <p:txBody>
          <a:bodyPr/>
          <a:lstStyle/>
          <a:p>
            <a:endParaRPr lang="en-US"/>
          </a:p>
        </p:txBody>
      </p:sp>
      <p:sp>
        <p:nvSpPr>
          <p:cNvPr id="6" name="Freeform 6"/>
          <p:cNvSpPr/>
          <p:nvPr/>
        </p:nvSpPr>
        <p:spPr>
          <a:xfrm rot="-487116">
            <a:off x="422360" y="81086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6">
              <a:alphaModFix amt="60000"/>
            </a:blip>
            <a:stretch>
              <a:fillRect/>
            </a:stretch>
          </a:blipFill>
        </p:spPr>
        <p:txBody>
          <a:bodyPr/>
          <a:lstStyle/>
          <a:p>
            <a:endParaRPr lang="en-US"/>
          </a:p>
        </p:txBody>
      </p:sp>
      <p:grpSp>
        <p:nvGrpSpPr>
          <p:cNvPr id="7" name="Group 7"/>
          <p:cNvGrpSpPr/>
          <p:nvPr/>
        </p:nvGrpSpPr>
        <p:grpSpPr>
          <a:xfrm>
            <a:off x="855999" y="2102000"/>
            <a:ext cx="8287989" cy="1683600"/>
            <a:chOff x="0" y="0"/>
            <a:chExt cx="11050652" cy="2244800"/>
          </a:xfrm>
        </p:grpSpPr>
        <p:sp>
          <p:nvSpPr>
            <p:cNvPr id="8" name="Freeform 8"/>
            <p:cNvSpPr/>
            <p:nvPr/>
          </p:nvSpPr>
          <p:spPr>
            <a:xfrm>
              <a:off x="0" y="0"/>
              <a:ext cx="11050653" cy="2244800"/>
            </a:xfrm>
            <a:custGeom>
              <a:avLst/>
              <a:gdLst/>
              <a:ahLst/>
              <a:cxnLst/>
              <a:rect l="l" t="t" r="r" b="b"/>
              <a:pathLst>
                <a:path w="11050653" h="2244800">
                  <a:moveTo>
                    <a:pt x="0" y="0"/>
                  </a:moveTo>
                  <a:lnTo>
                    <a:pt x="11050653" y="0"/>
                  </a:lnTo>
                  <a:lnTo>
                    <a:pt x="11050653" y="2244800"/>
                  </a:lnTo>
                  <a:lnTo>
                    <a:pt x="0" y="2244800"/>
                  </a:lnTo>
                  <a:close/>
                </a:path>
              </a:pathLst>
            </a:custGeom>
            <a:solidFill>
              <a:srgbClr val="000000">
                <a:alpha val="0"/>
              </a:srgbClr>
            </a:solidFill>
          </p:spPr>
          <p:txBody>
            <a:bodyPr/>
            <a:lstStyle/>
            <a:p>
              <a:endParaRPr lang="en-US"/>
            </a:p>
          </p:txBody>
        </p:sp>
        <p:sp>
          <p:nvSpPr>
            <p:cNvPr id="9" name="TextBox 9"/>
            <p:cNvSpPr txBox="1"/>
            <p:nvPr/>
          </p:nvSpPr>
          <p:spPr>
            <a:xfrm>
              <a:off x="0" y="-9525"/>
              <a:ext cx="11050652" cy="2254325"/>
            </a:xfrm>
            <a:prstGeom prst="rect">
              <a:avLst/>
            </a:prstGeom>
          </p:spPr>
          <p:txBody>
            <a:bodyPr lIns="0" tIns="0" rIns="0" bIns="0" rtlCol="0" anchor="ctr"/>
            <a:lstStyle/>
            <a:p>
              <a:pPr algn="ctr">
                <a:lnSpc>
                  <a:spcPts val="7440"/>
                </a:lnSpc>
              </a:pPr>
              <a:r>
                <a:rPr lang="en-US" sz="6200" b="1">
                  <a:solidFill>
                    <a:srgbClr val="385A93"/>
                  </a:solidFill>
                  <a:latin typeface="Fraunces Bold"/>
                  <a:ea typeface="Fraunces Bold"/>
                  <a:cs typeface="Fraunces Bold"/>
                  <a:sym typeface="Fraunces Bold"/>
                </a:rPr>
                <a:t>5. VẬN DỤNG</a:t>
              </a:r>
            </a:p>
          </p:txBody>
        </p:sp>
      </p:grpSp>
      <p:sp>
        <p:nvSpPr>
          <p:cNvPr id="10" name="Freeform 10"/>
          <p:cNvSpPr/>
          <p:nvPr/>
        </p:nvSpPr>
        <p:spPr>
          <a:xfrm rot="-487124">
            <a:off x="8160340" y="7124698"/>
            <a:ext cx="2650062" cy="2650004"/>
          </a:xfrm>
          <a:custGeom>
            <a:avLst/>
            <a:gdLst/>
            <a:ahLst/>
            <a:cxnLst/>
            <a:rect l="l" t="t" r="r" b="b"/>
            <a:pathLst>
              <a:path w="2650062" h="2650004">
                <a:moveTo>
                  <a:pt x="0" y="0"/>
                </a:moveTo>
                <a:lnTo>
                  <a:pt x="2650062" y="0"/>
                </a:lnTo>
                <a:lnTo>
                  <a:pt x="2650062" y="2650004"/>
                </a:lnTo>
                <a:lnTo>
                  <a:pt x="0" y="2650004"/>
                </a:lnTo>
                <a:lnTo>
                  <a:pt x="0" y="0"/>
                </a:lnTo>
                <a:close/>
              </a:path>
            </a:pathLst>
          </a:custGeom>
          <a:blipFill>
            <a:blip r:embed="rId7">
              <a:alphaModFix amt="75000"/>
            </a:blip>
            <a:stretch>
              <a:fillRect b="-2"/>
            </a:stretch>
          </a:blipFill>
        </p:spPr>
        <p:txBody>
          <a:bodyPr/>
          <a:lstStyle/>
          <a:p>
            <a:endParaRPr lang="en-US"/>
          </a:p>
        </p:txBody>
      </p:sp>
      <p:sp>
        <p:nvSpPr>
          <p:cNvPr id="11" name="Freeform 11"/>
          <p:cNvSpPr/>
          <p:nvPr/>
        </p:nvSpPr>
        <p:spPr>
          <a:xfrm rot="117638">
            <a:off x="11813794" y="1511834"/>
            <a:ext cx="4147414" cy="4147484"/>
          </a:xfrm>
          <a:custGeom>
            <a:avLst/>
            <a:gdLst/>
            <a:ahLst/>
            <a:cxnLst/>
            <a:rect l="l" t="t" r="r" b="b"/>
            <a:pathLst>
              <a:path w="4147414" h="4147484">
                <a:moveTo>
                  <a:pt x="0" y="0"/>
                </a:moveTo>
                <a:lnTo>
                  <a:pt x="4147414" y="0"/>
                </a:lnTo>
                <a:lnTo>
                  <a:pt x="4147414" y="4147484"/>
                </a:lnTo>
                <a:lnTo>
                  <a:pt x="0" y="4147484"/>
                </a:lnTo>
                <a:lnTo>
                  <a:pt x="0" y="0"/>
                </a:lnTo>
                <a:close/>
              </a:path>
            </a:pathLst>
          </a:custGeom>
          <a:blipFill>
            <a:blip r:embed="rId8">
              <a:alphaModFix amt="87000"/>
            </a:blip>
            <a:stretch>
              <a:fillRect r="-1"/>
            </a:stretch>
          </a:blipFill>
        </p:spPr>
        <p:txBody>
          <a:bodyPr/>
          <a:lstStyle/>
          <a:p>
            <a:endParaRPr lang="en-US"/>
          </a:p>
        </p:txBody>
      </p:sp>
      <p:sp>
        <p:nvSpPr>
          <p:cNvPr id="12" name="Freeform 12"/>
          <p:cNvSpPr/>
          <p:nvPr/>
        </p:nvSpPr>
        <p:spPr>
          <a:xfrm rot="-4516150">
            <a:off x="14324976" y="4694976"/>
            <a:ext cx="2711948" cy="2711948"/>
          </a:xfrm>
          <a:custGeom>
            <a:avLst/>
            <a:gdLst/>
            <a:ahLst/>
            <a:cxnLst/>
            <a:rect l="l" t="t" r="r" b="b"/>
            <a:pathLst>
              <a:path w="2711948" h="2711948">
                <a:moveTo>
                  <a:pt x="0" y="0"/>
                </a:moveTo>
                <a:lnTo>
                  <a:pt x="2711948" y="0"/>
                </a:lnTo>
                <a:lnTo>
                  <a:pt x="2711948" y="2711948"/>
                </a:lnTo>
                <a:lnTo>
                  <a:pt x="0" y="2711948"/>
                </a:lnTo>
                <a:lnTo>
                  <a:pt x="0" y="0"/>
                </a:lnTo>
                <a:close/>
              </a:path>
            </a:pathLst>
          </a:custGeom>
          <a:blipFill>
            <a:blip r:embed="rId9">
              <a:alphaModFix amt="82000"/>
            </a:blip>
            <a:stretch>
              <a:fillRect/>
            </a:stretch>
          </a:blipFill>
        </p:spPr>
        <p:txBody>
          <a:bodyPr/>
          <a:lstStyle/>
          <a:p>
            <a:endParaRPr lang="en-US"/>
          </a:p>
        </p:txBody>
      </p:sp>
      <p:sp>
        <p:nvSpPr>
          <p:cNvPr id="13" name="Freeform 13"/>
          <p:cNvSpPr/>
          <p:nvPr/>
        </p:nvSpPr>
        <p:spPr>
          <a:xfrm rot="-487122">
            <a:off x="15530178" y="3599528"/>
            <a:ext cx="1249642" cy="1249644"/>
          </a:xfrm>
          <a:custGeom>
            <a:avLst/>
            <a:gdLst/>
            <a:ahLst/>
            <a:cxnLst/>
            <a:rect l="l" t="t" r="r" b="b"/>
            <a:pathLst>
              <a:path w="1249642" h="1249644">
                <a:moveTo>
                  <a:pt x="0" y="0"/>
                </a:moveTo>
                <a:lnTo>
                  <a:pt x="1249642" y="0"/>
                </a:lnTo>
                <a:lnTo>
                  <a:pt x="1249642" y="1249644"/>
                </a:lnTo>
                <a:lnTo>
                  <a:pt x="0" y="1249644"/>
                </a:lnTo>
                <a:lnTo>
                  <a:pt x="0" y="0"/>
                </a:lnTo>
                <a:close/>
              </a:path>
            </a:pathLst>
          </a:custGeom>
          <a:blipFill>
            <a:blip r:embed="rId5">
              <a:alphaModFix amt="84000"/>
            </a:blip>
            <a:stretch>
              <a:fillRect/>
            </a:stretch>
          </a:blipFill>
        </p:spPr>
        <p:txBody>
          <a:bodyPr/>
          <a:lstStyle/>
          <a:p>
            <a:endParaRPr lang="en-US"/>
          </a:p>
        </p:txBody>
      </p:sp>
      <p:sp>
        <p:nvSpPr>
          <p:cNvPr id="14" name="Freeform 14"/>
          <p:cNvSpPr/>
          <p:nvPr/>
        </p:nvSpPr>
        <p:spPr>
          <a:xfrm rot="-487116">
            <a:off x="8920786" y="14713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6">
              <a:alphaModFix amt="60000"/>
            </a:blip>
            <a:stretch>
              <a:fillRect/>
            </a:stretch>
          </a:blipFill>
        </p:spPr>
        <p:txBody>
          <a:bodyPr/>
          <a:lstStyle/>
          <a:p>
            <a:endParaRPr lang="en-US"/>
          </a:p>
        </p:txBody>
      </p:sp>
      <p:sp>
        <p:nvSpPr>
          <p:cNvPr id="15" name="Freeform 15"/>
          <p:cNvSpPr/>
          <p:nvPr/>
        </p:nvSpPr>
        <p:spPr>
          <a:xfrm rot="-487116">
            <a:off x="10671260" y="89849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0">
              <a:alphaModFix amt="60000"/>
            </a:blip>
            <a:stretch>
              <a:fillRect/>
            </a:stretch>
          </a:blipFill>
        </p:spPr>
        <p:txBody>
          <a:bodyPr/>
          <a:lstStyle/>
          <a:p>
            <a:endParaRPr lang="en-US"/>
          </a:p>
        </p:txBody>
      </p:sp>
      <p:sp>
        <p:nvSpPr>
          <p:cNvPr id="16" name="Freeform 16"/>
          <p:cNvSpPr/>
          <p:nvPr/>
        </p:nvSpPr>
        <p:spPr>
          <a:xfrm>
            <a:off x="11304762" y="3100452"/>
            <a:ext cx="6458091" cy="8181898"/>
          </a:xfrm>
          <a:custGeom>
            <a:avLst/>
            <a:gdLst/>
            <a:ahLst/>
            <a:cxnLst/>
            <a:rect l="l" t="t" r="r" b="b"/>
            <a:pathLst>
              <a:path w="6458091" h="8181898">
                <a:moveTo>
                  <a:pt x="0" y="0"/>
                </a:moveTo>
                <a:lnTo>
                  <a:pt x="6458091" y="0"/>
                </a:lnTo>
                <a:lnTo>
                  <a:pt x="6458091" y="8181898"/>
                </a:lnTo>
                <a:lnTo>
                  <a:pt x="0" y="8181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a:hlinkClick r:id="rId13"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a:hlinkClick r:id="rId16"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a:hlinkClick r:id="rId16"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TextBox 20"/>
          <p:cNvSpPr txBox="1"/>
          <p:nvPr/>
        </p:nvSpPr>
        <p:spPr>
          <a:xfrm>
            <a:off x="1383376" y="3983794"/>
            <a:ext cx="9027542" cy="3787710"/>
          </a:xfrm>
          <a:prstGeom prst="rect">
            <a:avLst/>
          </a:prstGeom>
        </p:spPr>
        <p:txBody>
          <a:bodyPr lIns="0" tIns="0" rIns="0" bIns="0" rtlCol="0" anchor="t">
            <a:spAutoFit/>
          </a:bodyPr>
          <a:lstStyle/>
          <a:p>
            <a:pPr marL="1161018" lvl="1" indent="-580509" algn="just">
              <a:lnSpc>
                <a:spcPts val="7528"/>
              </a:lnSpc>
              <a:buFont typeface="Arial"/>
              <a:buChar char="•"/>
            </a:pPr>
            <a:r>
              <a:rPr lang="en-US" sz="5377">
                <a:solidFill>
                  <a:srgbClr val="385A93"/>
                </a:solidFill>
                <a:latin typeface="Roboto Condensed"/>
                <a:ea typeface="Roboto Condensed"/>
                <a:cs typeface="Roboto Condensed"/>
                <a:sym typeface="Roboto Condensed"/>
              </a:rPr>
              <a:t>HS đọc mở rộng văn bản ở nhà: đọc + khám phá văn bản cùng thể loại bi kịch </a:t>
            </a:r>
            <a:r>
              <a:rPr lang="en-US" sz="5377" i="1">
                <a:solidFill>
                  <a:srgbClr val="385A93"/>
                </a:solidFill>
                <a:latin typeface="Roboto Condensed Italics"/>
                <a:ea typeface="Roboto Condensed Italics"/>
                <a:cs typeface="Roboto Condensed Italics"/>
                <a:sym typeface="Roboto Condensed Italics"/>
              </a:rPr>
              <a:t>Đình công và nổi dậy.</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990563" y="-1501116"/>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rot="-10800000">
            <a:off x="0" y="7527094"/>
            <a:ext cx="13836800" cy="2943854"/>
          </a:xfrm>
          <a:custGeom>
            <a:avLst/>
            <a:gdLst/>
            <a:ahLst/>
            <a:cxnLst/>
            <a:rect l="l" t="t" r="r" b="b"/>
            <a:pathLst>
              <a:path w="13836800" h="2943854">
                <a:moveTo>
                  <a:pt x="0" y="0"/>
                </a:moveTo>
                <a:lnTo>
                  <a:pt x="13836800" y="0"/>
                </a:lnTo>
                <a:lnTo>
                  <a:pt x="13836800" y="2943854"/>
                </a:lnTo>
                <a:lnTo>
                  <a:pt x="0" y="2943854"/>
                </a:lnTo>
                <a:lnTo>
                  <a:pt x="0" y="0"/>
                </a:lnTo>
                <a:close/>
              </a:path>
            </a:pathLst>
          </a:custGeom>
          <a:blipFill>
            <a:blip r:embed="rId3">
              <a:alphaModFix amt="31000"/>
            </a:blip>
            <a:stretch>
              <a:fillRect b="-252287"/>
            </a:stretch>
          </a:blipFill>
        </p:spPr>
        <p:txBody>
          <a:bodyPr/>
          <a:lstStyle/>
          <a:p>
            <a:endParaRPr lang="en-US"/>
          </a:p>
        </p:txBody>
      </p:sp>
      <p:sp>
        <p:nvSpPr>
          <p:cNvPr id="4" name="Freeform 4"/>
          <p:cNvSpPr/>
          <p:nvPr/>
        </p:nvSpPr>
        <p:spPr>
          <a:xfrm rot="-487111">
            <a:off x="3282260" y="8954916"/>
            <a:ext cx="1987306" cy="1987268"/>
          </a:xfrm>
          <a:custGeom>
            <a:avLst/>
            <a:gdLst/>
            <a:ahLst/>
            <a:cxnLst/>
            <a:rect l="l" t="t" r="r" b="b"/>
            <a:pathLst>
              <a:path w="1987306" h="1987268">
                <a:moveTo>
                  <a:pt x="0" y="0"/>
                </a:moveTo>
                <a:lnTo>
                  <a:pt x="1987306" y="0"/>
                </a:lnTo>
                <a:lnTo>
                  <a:pt x="1987306" y="1987268"/>
                </a:lnTo>
                <a:lnTo>
                  <a:pt x="0" y="1987268"/>
                </a:lnTo>
                <a:lnTo>
                  <a:pt x="0" y="0"/>
                </a:lnTo>
                <a:close/>
              </a:path>
            </a:pathLst>
          </a:custGeom>
          <a:blipFill>
            <a:blip r:embed="rId4">
              <a:alphaModFix amt="84000"/>
            </a:blip>
            <a:stretch>
              <a:fillRect b="-1"/>
            </a:stretch>
          </a:blipFill>
        </p:spPr>
        <p:txBody>
          <a:bodyPr/>
          <a:lstStyle/>
          <a:p>
            <a:endParaRPr lang="en-US"/>
          </a:p>
        </p:txBody>
      </p:sp>
      <p:sp>
        <p:nvSpPr>
          <p:cNvPr id="5" name="Freeform 5"/>
          <p:cNvSpPr/>
          <p:nvPr/>
        </p:nvSpPr>
        <p:spPr>
          <a:xfrm rot="-487116">
            <a:off x="10671260" y="89849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5">
              <a:alphaModFix amt="60000"/>
            </a:blip>
            <a:stretch>
              <a:fillRect/>
            </a:stretch>
          </a:blipFill>
        </p:spPr>
        <p:txBody>
          <a:bodyPr/>
          <a:lstStyle/>
          <a:p>
            <a:endParaRPr lang="en-US"/>
          </a:p>
        </p:txBody>
      </p:sp>
      <p:sp>
        <p:nvSpPr>
          <p:cNvPr id="6" name="Freeform 6"/>
          <p:cNvSpPr/>
          <p:nvPr/>
        </p:nvSpPr>
        <p:spPr>
          <a:xfrm rot="-487119">
            <a:off x="16827880" y="744302"/>
            <a:ext cx="910756" cy="910758"/>
          </a:xfrm>
          <a:custGeom>
            <a:avLst/>
            <a:gdLst/>
            <a:ahLst/>
            <a:cxnLst/>
            <a:rect l="l" t="t" r="r" b="b"/>
            <a:pathLst>
              <a:path w="910756" h="910758">
                <a:moveTo>
                  <a:pt x="0" y="0"/>
                </a:moveTo>
                <a:lnTo>
                  <a:pt x="910756" y="0"/>
                </a:lnTo>
                <a:lnTo>
                  <a:pt x="910756" y="910758"/>
                </a:lnTo>
                <a:lnTo>
                  <a:pt x="0" y="910758"/>
                </a:lnTo>
                <a:lnTo>
                  <a:pt x="0" y="0"/>
                </a:lnTo>
                <a:close/>
              </a:path>
            </a:pathLst>
          </a:custGeom>
          <a:blipFill>
            <a:blip r:embed="rId6">
              <a:alphaModFix amt="69000"/>
            </a:blip>
            <a:stretch>
              <a:fillRect/>
            </a:stretch>
          </a:blipFill>
        </p:spPr>
        <p:txBody>
          <a:bodyPr/>
          <a:lstStyle/>
          <a:p>
            <a:endParaRPr lang="en-US"/>
          </a:p>
        </p:txBody>
      </p:sp>
      <p:sp>
        <p:nvSpPr>
          <p:cNvPr id="7" name="Freeform 7"/>
          <p:cNvSpPr/>
          <p:nvPr/>
        </p:nvSpPr>
        <p:spPr>
          <a:xfrm rot="-487116">
            <a:off x="10282677" y="1689456"/>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7">
              <a:alphaModFix amt="60000"/>
            </a:blip>
            <a:stretch>
              <a:fillRect/>
            </a:stretch>
          </a:blipFill>
        </p:spPr>
        <p:txBody>
          <a:bodyPr/>
          <a:lstStyle/>
          <a:p>
            <a:endParaRPr lang="en-US"/>
          </a:p>
        </p:txBody>
      </p:sp>
      <p:sp>
        <p:nvSpPr>
          <p:cNvPr id="8" name="Freeform 8">
            <a:hlinkClick r:id="rId8"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10758366" y="2743780"/>
            <a:ext cx="6032158" cy="8482608"/>
          </a:xfrm>
          <a:custGeom>
            <a:avLst/>
            <a:gdLst/>
            <a:ahLst/>
            <a:cxnLst/>
            <a:rect l="l" t="t" r="r" b="b"/>
            <a:pathLst>
              <a:path w="6032158" h="8482608">
                <a:moveTo>
                  <a:pt x="0" y="0"/>
                </a:moveTo>
                <a:lnTo>
                  <a:pt x="6032158" y="0"/>
                </a:lnTo>
                <a:lnTo>
                  <a:pt x="6032158" y="8482608"/>
                </a:lnTo>
                <a:lnTo>
                  <a:pt x="0" y="84826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12084950" y="1660172"/>
            <a:ext cx="5002400" cy="4037450"/>
          </a:xfrm>
          <a:custGeom>
            <a:avLst/>
            <a:gdLst/>
            <a:ahLst/>
            <a:cxnLst/>
            <a:rect l="l" t="t" r="r" b="b"/>
            <a:pathLst>
              <a:path w="5002400" h="4037450">
                <a:moveTo>
                  <a:pt x="0" y="0"/>
                </a:moveTo>
                <a:lnTo>
                  <a:pt x="5002400" y="0"/>
                </a:lnTo>
                <a:lnTo>
                  <a:pt x="5002400" y="4037450"/>
                </a:lnTo>
                <a:lnTo>
                  <a:pt x="0" y="4037450"/>
                </a:lnTo>
                <a:lnTo>
                  <a:pt x="0" y="0"/>
                </a:lnTo>
                <a:close/>
              </a:path>
            </a:pathLst>
          </a:custGeom>
          <a:blipFill>
            <a:blip r:embed="rId17"/>
            <a:stretch>
              <a:fillRect/>
            </a:stretch>
          </a:blipFill>
        </p:spPr>
        <p:txBody>
          <a:bodyPr/>
          <a:lstStyle/>
          <a:p>
            <a:endParaRPr lang="en-US"/>
          </a:p>
        </p:txBody>
      </p:sp>
      <p:sp>
        <p:nvSpPr>
          <p:cNvPr id="13" name="Freeform 13"/>
          <p:cNvSpPr/>
          <p:nvPr/>
        </p:nvSpPr>
        <p:spPr>
          <a:xfrm rot="487125" flipH="1">
            <a:off x="14024106" y="6107462"/>
            <a:ext cx="1755226" cy="1755196"/>
          </a:xfrm>
          <a:custGeom>
            <a:avLst/>
            <a:gdLst/>
            <a:ahLst/>
            <a:cxnLst/>
            <a:rect l="l" t="t" r="r" b="b"/>
            <a:pathLst>
              <a:path w="1755226" h="1755196">
                <a:moveTo>
                  <a:pt x="1755226" y="0"/>
                </a:moveTo>
                <a:lnTo>
                  <a:pt x="0" y="0"/>
                </a:lnTo>
                <a:lnTo>
                  <a:pt x="0" y="1755196"/>
                </a:lnTo>
                <a:lnTo>
                  <a:pt x="1755226" y="1755196"/>
                </a:lnTo>
                <a:lnTo>
                  <a:pt x="1755226" y="0"/>
                </a:lnTo>
                <a:close/>
              </a:path>
            </a:pathLst>
          </a:custGeom>
          <a:blipFill>
            <a:blip r:embed="rId18">
              <a:alphaModFix amt="75000"/>
            </a:blip>
            <a:stretch>
              <a:fillRect b="-1"/>
            </a:stretch>
          </a:blipFill>
        </p:spPr>
        <p:txBody>
          <a:bodyPr/>
          <a:lstStyle/>
          <a:p>
            <a:endParaRPr lang="en-US"/>
          </a:p>
        </p:txBody>
      </p:sp>
      <p:sp>
        <p:nvSpPr>
          <p:cNvPr id="14" name="Freeform 14"/>
          <p:cNvSpPr/>
          <p:nvPr/>
        </p:nvSpPr>
        <p:spPr>
          <a:xfrm rot="-487138">
            <a:off x="12790398" y="5622064"/>
            <a:ext cx="1327968" cy="1328012"/>
          </a:xfrm>
          <a:custGeom>
            <a:avLst/>
            <a:gdLst/>
            <a:ahLst/>
            <a:cxnLst/>
            <a:rect l="l" t="t" r="r" b="b"/>
            <a:pathLst>
              <a:path w="1327968" h="1328012">
                <a:moveTo>
                  <a:pt x="0" y="0"/>
                </a:moveTo>
                <a:lnTo>
                  <a:pt x="1327968" y="0"/>
                </a:lnTo>
                <a:lnTo>
                  <a:pt x="1327968" y="1328012"/>
                </a:lnTo>
                <a:lnTo>
                  <a:pt x="0" y="1328012"/>
                </a:lnTo>
                <a:lnTo>
                  <a:pt x="0" y="0"/>
                </a:lnTo>
                <a:close/>
              </a:path>
            </a:pathLst>
          </a:custGeom>
          <a:blipFill>
            <a:blip r:embed="rId5">
              <a:alphaModFix amt="69000"/>
            </a:blip>
            <a:stretch>
              <a:fillRect r="-3"/>
            </a:stretch>
          </a:blipFill>
        </p:spPr>
        <p:txBody>
          <a:bodyPr/>
          <a:lstStyle/>
          <a:p>
            <a:endParaRPr lang="en-US"/>
          </a:p>
        </p:txBody>
      </p:sp>
      <p:grpSp>
        <p:nvGrpSpPr>
          <p:cNvPr id="15" name="Group 15"/>
          <p:cNvGrpSpPr/>
          <p:nvPr/>
        </p:nvGrpSpPr>
        <p:grpSpPr>
          <a:xfrm>
            <a:off x="4888069" y="2403179"/>
            <a:ext cx="3071250" cy="2740321"/>
            <a:chOff x="0" y="0"/>
            <a:chExt cx="4095000" cy="3653761"/>
          </a:xfrm>
        </p:grpSpPr>
        <p:sp>
          <p:nvSpPr>
            <p:cNvPr id="16" name="Freeform 16"/>
            <p:cNvSpPr/>
            <p:nvPr/>
          </p:nvSpPr>
          <p:spPr>
            <a:xfrm>
              <a:off x="0" y="0"/>
              <a:ext cx="4094988" cy="3653790"/>
            </a:xfrm>
            <a:custGeom>
              <a:avLst/>
              <a:gdLst/>
              <a:ahLst/>
              <a:cxnLst/>
              <a:rect l="l" t="t" r="r" b="b"/>
              <a:pathLst>
                <a:path w="4094988" h="3653790">
                  <a:moveTo>
                    <a:pt x="0" y="0"/>
                  </a:moveTo>
                  <a:lnTo>
                    <a:pt x="4094988" y="0"/>
                  </a:lnTo>
                  <a:lnTo>
                    <a:pt x="4094988" y="3653790"/>
                  </a:lnTo>
                  <a:lnTo>
                    <a:pt x="0" y="3653790"/>
                  </a:lnTo>
                  <a:lnTo>
                    <a:pt x="0" y="0"/>
                  </a:lnTo>
                  <a:close/>
                </a:path>
              </a:pathLst>
            </a:custGeom>
            <a:blipFill>
              <a:blip r:embed="rId19"/>
              <a:stretch>
                <a:fillRect l="-41" r="-41"/>
              </a:stretch>
            </a:blipFill>
          </p:spPr>
          <p:txBody>
            <a:bodyPr/>
            <a:lstStyle/>
            <a:p>
              <a:endParaRPr lang="en-US"/>
            </a:p>
          </p:txBody>
        </p:sp>
      </p:grpSp>
      <p:sp>
        <p:nvSpPr>
          <p:cNvPr id="17" name="TextBox 17"/>
          <p:cNvSpPr txBox="1"/>
          <p:nvPr/>
        </p:nvSpPr>
        <p:spPr>
          <a:xfrm>
            <a:off x="941029" y="5276312"/>
            <a:ext cx="10594221" cy="1033120"/>
          </a:xfrm>
          <a:prstGeom prst="rect">
            <a:avLst/>
          </a:prstGeom>
        </p:spPr>
        <p:txBody>
          <a:bodyPr lIns="0" tIns="0" rIns="0" bIns="0" rtlCol="0" anchor="t">
            <a:spAutoFit/>
          </a:bodyPr>
          <a:lstStyle/>
          <a:p>
            <a:pPr algn="ctr">
              <a:lnSpc>
                <a:spcPts val="7110"/>
              </a:lnSpc>
            </a:pPr>
            <a:r>
              <a:rPr lang="en-US" sz="8078">
                <a:solidFill>
                  <a:srgbClr val="6C8DC7"/>
                </a:solidFill>
                <a:latin typeface="#9Slide05 Aphrodite Pro"/>
                <a:ea typeface="#9Slide05 Aphrodite Pro"/>
                <a:cs typeface="#9Slide05 Aphrodite Pro"/>
                <a:sym typeface="#9Slide05 Aphrodite Pro"/>
              </a:rPr>
              <a:t>Cảm ơn các em!</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grpSp>
        <p:nvGrpSpPr>
          <p:cNvPr id="7" name="Group 7"/>
          <p:cNvGrpSpPr/>
          <p:nvPr/>
        </p:nvGrpSpPr>
        <p:grpSpPr>
          <a:xfrm>
            <a:off x="1426182" y="1262152"/>
            <a:ext cx="15408000" cy="1329094"/>
            <a:chOff x="0" y="0"/>
            <a:chExt cx="20544000" cy="1772126"/>
          </a:xfrm>
        </p:grpSpPr>
        <p:sp>
          <p:nvSpPr>
            <p:cNvPr id="8" name="Freeform 8"/>
            <p:cNvSpPr/>
            <p:nvPr/>
          </p:nvSpPr>
          <p:spPr>
            <a:xfrm>
              <a:off x="0" y="0"/>
              <a:ext cx="20544000" cy="1772126"/>
            </a:xfrm>
            <a:custGeom>
              <a:avLst/>
              <a:gdLst/>
              <a:ahLst/>
              <a:cxnLst/>
              <a:rect l="l" t="t" r="r" b="b"/>
              <a:pathLst>
                <a:path w="20544000" h="1772126">
                  <a:moveTo>
                    <a:pt x="0" y="0"/>
                  </a:moveTo>
                  <a:lnTo>
                    <a:pt x="20544000" y="0"/>
                  </a:lnTo>
                  <a:lnTo>
                    <a:pt x="20544000" y="1772126"/>
                  </a:lnTo>
                  <a:lnTo>
                    <a:pt x="0" y="1772126"/>
                  </a:lnTo>
                  <a:close/>
                </a:path>
              </a:pathLst>
            </a:custGeom>
            <a:solidFill>
              <a:srgbClr val="000000">
                <a:alpha val="0"/>
              </a:srgbClr>
            </a:solidFill>
          </p:spPr>
          <p:txBody>
            <a:bodyPr/>
            <a:lstStyle/>
            <a:p>
              <a:endParaRPr lang="en-US"/>
            </a:p>
          </p:txBody>
        </p:sp>
        <p:sp>
          <p:nvSpPr>
            <p:cNvPr id="9" name="TextBox 9"/>
            <p:cNvSpPr txBox="1"/>
            <p:nvPr/>
          </p:nvSpPr>
          <p:spPr>
            <a:xfrm>
              <a:off x="0" y="-9525"/>
              <a:ext cx="20544000" cy="1781651"/>
            </a:xfrm>
            <a:prstGeom prst="rect">
              <a:avLst/>
            </a:prstGeom>
          </p:spPr>
          <p:txBody>
            <a:bodyPr lIns="0" tIns="0" rIns="0" bIns="0" rtlCol="0" anchor="ctr"/>
            <a:lstStyle/>
            <a:p>
              <a:pPr algn="ctr">
                <a:lnSpc>
                  <a:spcPts val="7320"/>
                </a:lnSpc>
              </a:pPr>
              <a:r>
                <a:rPr lang="en-US" sz="6100">
                  <a:solidFill>
                    <a:srgbClr val="659DA9"/>
                  </a:solidFill>
                  <a:latin typeface="#9Slide07 SVNUT Triumph Press"/>
                  <a:ea typeface="#9Slide07 SVNUT Triumph Press"/>
                  <a:cs typeface="#9Slide07 SVNUT Triumph Press"/>
                  <a:sym typeface="#9Slide07 SVNUT Triumph Press"/>
                </a:rPr>
                <a:t>Bảng kiểm kĩ năng đọc diễn cảm</a:t>
              </a:r>
            </a:p>
          </p:txBody>
        </p:sp>
      </p:grpSp>
      <p:sp>
        <p:nvSpPr>
          <p:cNvPr id="10" name="Freeform 10"/>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11" name="Freeform 11"/>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12" name="Freeform 12"/>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3" name="Freeform 13"/>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4" name="Freeform 14"/>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5" name="Freeform 15"/>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6" name="Freeform 16"/>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7" name="Freeform 17"/>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8" name="Freeform 18"/>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9" name="Freeform 19"/>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20" name="Freeform 20"/>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21" name="Freeform 21"/>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22" name="Freeform 22">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3" name="Freeform 23">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24">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graphicFrame>
        <p:nvGraphicFramePr>
          <p:cNvPr id="25" name="Table 25"/>
          <p:cNvGraphicFramePr>
            <a:graphicFrameLocks noGrp="1"/>
          </p:cNvGraphicFramePr>
          <p:nvPr/>
        </p:nvGraphicFramePr>
        <p:xfrm>
          <a:off x="1426201" y="2823693"/>
          <a:ext cx="15450619" cy="6507114"/>
        </p:xfrm>
        <a:graphic>
          <a:graphicData uri="http://schemas.openxmlformats.org/drawingml/2006/table">
            <a:tbl>
              <a:tblPr/>
              <a:tblGrid>
                <a:gridCol w="12176186">
                  <a:extLst>
                    <a:ext uri="{9D8B030D-6E8A-4147-A177-3AD203B41FA5}">
                      <a16:colId xmlns:a16="http://schemas.microsoft.com/office/drawing/2014/main" val="20000"/>
                    </a:ext>
                  </a:extLst>
                </a:gridCol>
                <a:gridCol w="1534788">
                  <a:extLst>
                    <a:ext uri="{9D8B030D-6E8A-4147-A177-3AD203B41FA5}">
                      <a16:colId xmlns:a16="http://schemas.microsoft.com/office/drawing/2014/main" val="20001"/>
                    </a:ext>
                  </a:extLst>
                </a:gridCol>
                <a:gridCol w="1739645">
                  <a:extLst>
                    <a:ext uri="{9D8B030D-6E8A-4147-A177-3AD203B41FA5}">
                      <a16:colId xmlns:a16="http://schemas.microsoft.com/office/drawing/2014/main" val="20002"/>
                    </a:ext>
                  </a:extLst>
                </a:gridCol>
              </a:tblGrid>
              <a:tr h="1090639">
                <a:tc>
                  <a:txBody>
                    <a:bodyPr/>
                    <a:lstStyle/>
                    <a:p>
                      <a:pPr algn="ctr">
                        <a:lnSpc>
                          <a:spcPts val="4899"/>
                        </a:lnSpc>
                        <a:defRPr/>
                      </a:pPr>
                      <a:r>
                        <a:rPr lang="en-US" sz="3499" b="1">
                          <a:solidFill>
                            <a:srgbClr val="000000"/>
                          </a:solidFill>
                          <a:latin typeface="Roboto Condensed Bold"/>
                          <a:ea typeface="Roboto Condensed Bold"/>
                          <a:cs typeface="Roboto Condensed Bold"/>
                          <a:sym typeface="Roboto Condensed Bold"/>
                        </a:rPr>
                        <a:t> Tiêu chí</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B0DAF6"/>
                    </a:solidFill>
                  </a:tcPr>
                </a:tc>
                <a:tc>
                  <a:txBody>
                    <a:bodyPr/>
                    <a:lstStyle/>
                    <a:p>
                      <a:pPr algn="ctr">
                        <a:lnSpc>
                          <a:spcPts val="4899"/>
                        </a:lnSpc>
                        <a:defRPr/>
                      </a:pPr>
                      <a:r>
                        <a:rPr lang="en-US" sz="3499" b="1">
                          <a:solidFill>
                            <a:srgbClr val="000000"/>
                          </a:solidFill>
                          <a:latin typeface="Roboto Condensed Bold"/>
                          <a:ea typeface="Roboto Condensed Bold"/>
                          <a:cs typeface="Roboto Condensed Bold"/>
                          <a:sym typeface="Roboto Condensed Bold"/>
                        </a:rPr>
                        <a:t> Có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B0DAF6"/>
                    </a:solidFill>
                  </a:tcPr>
                </a:tc>
                <a:tc>
                  <a:txBody>
                    <a:bodyPr/>
                    <a:lstStyle/>
                    <a:p>
                      <a:pPr algn="ctr">
                        <a:lnSpc>
                          <a:spcPts val="4899"/>
                        </a:lnSpc>
                        <a:defRPr/>
                      </a:pPr>
                      <a:r>
                        <a:rPr lang="en-US" sz="3499" b="1">
                          <a:solidFill>
                            <a:srgbClr val="000000"/>
                          </a:solidFill>
                          <a:latin typeface="Roboto Condensed Bold"/>
                          <a:ea typeface="Roboto Condensed Bold"/>
                          <a:cs typeface="Roboto Condensed Bold"/>
                          <a:sym typeface="Roboto Condensed Bold"/>
                        </a:rPr>
                        <a:t> Không</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B0DAF6"/>
                    </a:solidFill>
                  </a:tcPr>
                </a:tc>
                <a:extLst>
                  <a:ext uri="{0D108BD9-81ED-4DB2-BD59-A6C34878D82A}">
                    <a16:rowId xmlns:a16="http://schemas.microsoft.com/office/drawing/2014/main" val="10000"/>
                  </a:ext>
                </a:extLst>
              </a:tr>
              <a:tr h="1090639">
                <a:tc>
                  <a:txBody>
                    <a:bodyPr/>
                    <a:lstStyle/>
                    <a:p>
                      <a:pPr algn="just">
                        <a:lnSpc>
                          <a:spcPts val="4899"/>
                        </a:lnSpc>
                        <a:defRPr/>
                      </a:pPr>
                      <a:r>
                        <a:rPr lang="en-US" sz="3499">
                          <a:solidFill>
                            <a:srgbClr val="000000"/>
                          </a:solidFill>
                          <a:latin typeface="Roboto Condensed"/>
                          <a:ea typeface="Roboto Condensed"/>
                          <a:cs typeface="Roboto Condensed"/>
                          <a:sym typeface="Roboto Condensed"/>
                        </a:rPr>
                        <a:t>Đọc trôi chảy, không bỏ từ, thêm từ.</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r h="1712495">
                <a:tc>
                  <a:txBody>
                    <a:bodyPr/>
                    <a:lstStyle/>
                    <a:p>
                      <a:pPr algn="just">
                        <a:lnSpc>
                          <a:spcPts val="4899"/>
                        </a:lnSpc>
                        <a:defRPr/>
                      </a:pPr>
                      <a:r>
                        <a:rPr lang="en-US" sz="3499">
                          <a:solidFill>
                            <a:srgbClr val="000000"/>
                          </a:solidFill>
                          <a:latin typeface="Roboto Condensed"/>
                          <a:ea typeface="Roboto Condensed"/>
                          <a:cs typeface="Roboto Condensed"/>
                          <a:sym typeface="Roboto Condensed"/>
                        </a:rPr>
                        <a:t>Đọc to, rõ bảo đảm trong không gian lớp học, cả lớp cùng nghe được.</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extLst>
                  <a:ext uri="{0D108BD9-81ED-4DB2-BD59-A6C34878D82A}">
                    <a16:rowId xmlns:a16="http://schemas.microsoft.com/office/drawing/2014/main" val="10002"/>
                  </a:ext>
                </a:extLst>
              </a:tr>
              <a:tr h="1090639">
                <a:tc>
                  <a:txBody>
                    <a:bodyPr/>
                    <a:lstStyle/>
                    <a:p>
                      <a:pPr algn="just">
                        <a:lnSpc>
                          <a:spcPts val="4899"/>
                        </a:lnSpc>
                        <a:defRPr/>
                      </a:pPr>
                      <a:r>
                        <a:rPr lang="en-US" sz="3499">
                          <a:solidFill>
                            <a:srgbClr val="000000"/>
                          </a:solidFill>
                          <a:latin typeface="Roboto Condensed"/>
                          <a:ea typeface="Roboto Condensed"/>
                          <a:cs typeface="Roboto Condensed"/>
                          <a:sym typeface="Roboto Condensed"/>
                        </a:rPr>
                        <a:t>Tốc độ đọc phù hợp.</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extLst>
                  <a:ext uri="{0D108BD9-81ED-4DB2-BD59-A6C34878D82A}">
                    <a16:rowId xmlns:a16="http://schemas.microsoft.com/office/drawing/2014/main" val="10003"/>
                  </a:ext>
                </a:extLst>
              </a:tr>
              <a:tr h="1522702">
                <a:tc>
                  <a:txBody>
                    <a:bodyPr/>
                    <a:lstStyle/>
                    <a:p>
                      <a:pPr algn="just">
                        <a:lnSpc>
                          <a:spcPts val="4899"/>
                        </a:lnSpc>
                        <a:defRPr/>
                      </a:pPr>
                      <a:r>
                        <a:rPr lang="en-US" sz="3499">
                          <a:solidFill>
                            <a:srgbClr val="000000"/>
                          </a:solidFill>
                          <a:latin typeface="Roboto Condensed"/>
                          <a:ea typeface="Roboto Condensed"/>
                          <a:cs typeface="Roboto Condensed"/>
                          <a:sym typeface="Roboto Condensed"/>
                        </a:rPr>
                        <a:t>Sử dụng giọng điệu khác nhau phù hợp với cảm xúc từng nhân vật.</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tc>
                  <a:txBody>
                    <a:bodyPr/>
                    <a:lstStyle/>
                    <a:p>
                      <a:pPr algn="l">
                        <a:lnSpc>
                          <a:spcPts val="4899"/>
                        </a:lnSpc>
                        <a:defRPr/>
                      </a:pPr>
                      <a:r>
                        <a:rPr lang="en-US" sz="3499">
                          <a:solidFill>
                            <a:srgbClr val="000000"/>
                          </a:solidFill>
                          <a:latin typeface="Roboto Condensed"/>
                          <a:ea typeface="Roboto Condensed"/>
                          <a:cs typeface="Roboto Condensed"/>
                          <a:sym typeface="Roboto Condensed"/>
                        </a:rPr>
                        <a:t> </a:t>
                      </a:r>
                      <a:endParaRPr lang="en-US" sz="1100"/>
                    </a:p>
                  </a:txBody>
                  <a:tcPr marL="190500" marR="190500" marT="190500" marB="190500" anchor="ctr">
                    <a:lnL w="28575" cap="flat" cmpd="sng" algn="ctr">
                      <a:solidFill>
                        <a:srgbClr val="1573B2"/>
                      </a:solidFill>
                      <a:prstDash val="solid"/>
                      <a:round/>
                      <a:headEnd type="none" w="med" len="med"/>
                      <a:tailEnd type="none" w="med" len="med"/>
                    </a:lnL>
                    <a:lnR w="28575" cap="flat" cmpd="sng" algn="ctr">
                      <a:solidFill>
                        <a:srgbClr val="1573B2"/>
                      </a:solidFill>
                      <a:prstDash val="solid"/>
                      <a:round/>
                      <a:headEnd type="none" w="med" len="med"/>
                      <a:tailEnd type="none" w="med" len="med"/>
                    </a:lnR>
                    <a:lnT w="28575" cap="flat" cmpd="sng" algn="ctr">
                      <a:solidFill>
                        <a:srgbClr val="1573B2"/>
                      </a:solidFill>
                      <a:prstDash val="solid"/>
                      <a:round/>
                      <a:headEnd type="none" w="med" len="med"/>
                      <a:tailEnd type="none" w="med" len="med"/>
                    </a:lnT>
                    <a:lnB w="28575" cap="flat" cmpd="sng" algn="ctr">
                      <a:solidFill>
                        <a:srgbClr val="1573B2"/>
                      </a:solidFill>
                      <a:prstDash val="solid"/>
                      <a:round/>
                      <a:headEnd type="none" w="med" len="med"/>
                      <a:tailEnd type="none" w="med" len="med"/>
                    </a:lnB>
                    <a:solidFill>
                      <a:srgbClr val="FEFFFE"/>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7570077" y="-135447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grpSp>
        <p:nvGrpSpPr>
          <p:cNvPr id="22" name="Group 22"/>
          <p:cNvGrpSpPr/>
          <p:nvPr/>
        </p:nvGrpSpPr>
        <p:grpSpPr>
          <a:xfrm>
            <a:off x="1071160" y="531099"/>
            <a:ext cx="10980679" cy="1275969"/>
            <a:chOff x="0" y="0"/>
            <a:chExt cx="14640905" cy="1701292"/>
          </a:xfrm>
        </p:grpSpPr>
        <p:sp>
          <p:nvSpPr>
            <p:cNvPr id="23" name="Freeform 23"/>
            <p:cNvSpPr/>
            <p:nvPr/>
          </p:nvSpPr>
          <p:spPr>
            <a:xfrm>
              <a:off x="0" y="0"/>
              <a:ext cx="14640905" cy="1701292"/>
            </a:xfrm>
            <a:custGeom>
              <a:avLst/>
              <a:gdLst/>
              <a:ahLst/>
              <a:cxnLst/>
              <a:rect l="l" t="t" r="r" b="b"/>
              <a:pathLst>
                <a:path w="14640905" h="1701292">
                  <a:moveTo>
                    <a:pt x="0" y="0"/>
                  </a:moveTo>
                  <a:lnTo>
                    <a:pt x="14640905" y="0"/>
                  </a:lnTo>
                  <a:lnTo>
                    <a:pt x="14640905" y="1701292"/>
                  </a:lnTo>
                  <a:lnTo>
                    <a:pt x="0" y="1701292"/>
                  </a:lnTo>
                  <a:close/>
                </a:path>
              </a:pathLst>
            </a:custGeom>
            <a:solidFill>
              <a:srgbClr val="000000">
                <a:alpha val="0"/>
              </a:srgbClr>
            </a:solidFill>
          </p:spPr>
          <p:txBody>
            <a:bodyPr/>
            <a:lstStyle/>
            <a:p>
              <a:endParaRPr lang="en-US"/>
            </a:p>
          </p:txBody>
        </p:sp>
        <p:sp>
          <p:nvSpPr>
            <p:cNvPr id="24" name="TextBox 24"/>
            <p:cNvSpPr txBox="1"/>
            <p:nvPr/>
          </p:nvSpPr>
          <p:spPr>
            <a:xfrm>
              <a:off x="0" y="-114300"/>
              <a:ext cx="14640905" cy="1815592"/>
            </a:xfrm>
            <a:prstGeom prst="rect">
              <a:avLst/>
            </a:prstGeom>
          </p:spPr>
          <p:txBody>
            <a:bodyPr lIns="0" tIns="0" rIns="0" bIns="0" rtlCol="0" anchor="t"/>
            <a:lstStyle/>
            <a:p>
              <a:pPr algn="ctr">
                <a:lnSpc>
                  <a:spcPts val="8400"/>
                </a:lnSpc>
              </a:pPr>
              <a:r>
                <a:rPr lang="en-US" sz="6000" b="1">
                  <a:solidFill>
                    <a:srgbClr val="0B67A5"/>
                  </a:solidFill>
                  <a:latin typeface="Fraunces Bold"/>
                  <a:ea typeface="Fraunces Bold"/>
                  <a:cs typeface="Fraunces Bold"/>
                  <a:sym typeface="Fraunces Bold"/>
                </a:rPr>
                <a:t>3. KHÁM PHÁ VĂN BẢN</a:t>
              </a:r>
            </a:p>
          </p:txBody>
        </p:sp>
      </p:grpSp>
      <p:grpSp>
        <p:nvGrpSpPr>
          <p:cNvPr id="25" name="Group 25"/>
          <p:cNvGrpSpPr/>
          <p:nvPr/>
        </p:nvGrpSpPr>
        <p:grpSpPr>
          <a:xfrm>
            <a:off x="4592325" y="1904190"/>
            <a:ext cx="10980679" cy="1181451"/>
            <a:chOff x="0" y="0"/>
            <a:chExt cx="14640905" cy="1575268"/>
          </a:xfrm>
        </p:grpSpPr>
        <p:sp>
          <p:nvSpPr>
            <p:cNvPr id="26" name="Freeform 26"/>
            <p:cNvSpPr/>
            <p:nvPr/>
          </p:nvSpPr>
          <p:spPr>
            <a:xfrm>
              <a:off x="0" y="0"/>
              <a:ext cx="14640905" cy="1575268"/>
            </a:xfrm>
            <a:custGeom>
              <a:avLst/>
              <a:gdLst/>
              <a:ahLst/>
              <a:cxnLst/>
              <a:rect l="l" t="t" r="r" b="b"/>
              <a:pathLst>
                <a:path w="14640905" h="1575268">
                  <a:moveTo>
                    <a:pt x="0" y="0"/>
                  </a:moveTo>
                  <a:lnTo>
                    <a:pt x="14640905" y="0"/>
                  </a:lnTo>
                  <a:lnTo>
                    <a:pt x="14640905" y="1575268"/>
                  </a:lnTo>
                  <a:lnTo>
                    <a:pt x="0" y="1575268"/>
                  </a:lnTo>
                  <a:close/>
                </a:path>
              </a:pathLst>
            </a:custGeom>
            <a:solidFill>
              <a:srgbClr val="000000">
                <a:alpha val="0"/>
              </a:srgbClr>
            </a:solidFill>
          </p:spPr>
          <p:txBody>
            <a:bodyPr/>
            <a:lstStyle/>
            <a:p>
              <a:endParaRPr lang="en-US"/>
            </a:p>
          </p:txBody>
        </p:sp>
        <p:sp>
          <p:nvSpPr>
            <p:cNvPr id="27" name="TextBox 27"/>
            <p:cNvSpPr txBox="1"/>
            <p:nvPr/>
          </p:nvSpPr>
          <p:spPr>
            <a:xfrm>
              <a:off x="0" y="-171450"/>
              <a:ext cx="14640905" cy="1746718"/>
            </a:xfrm>
            <a:prstGeom prst="rect">
              <a:avLst/>
            </a:prstGeom>
          </p:spPr>
          <p:txBody>
            <a:bodyPr lIns="0" tIns="0" rIns="0" bIns="0" rtlCol="0" anchor="t"/>
            <a:lstStyle/>
            <a:p>
              <a:pPr algn="ctr">
                <a:lnSpc>
                  <a:spcPts val="8286"/>
                </a:lnSpc>
              </a:pPr>
              <a:r>
                <a:rPr lang="en-US" sz="5918">
                  <a:solidFill>
                    <a:srgbClr val="659DA9"/>
                  </a:solidFill>
                  <a:latin typeface="#9Slide07 Crocante"/>
                  <a:ea typeface="#9Slide07 Crocante"/>
                  <a:cs typeface="#9Slide07 Crocante"/>
                  <a:sym typeface="#9Slide07 Crocante"/>
                </a:rPr>
                <a:t>CHIẾN THẦN SĂN TIN</a:t>
              </a:r>
            </a:p>
          </p:txBody>
        </p:sp>
      </p:grpSp>
      <p:sp>
        <p:nvSpPr>
          <p:cNvPr id="28" name="Freeform 28"/>
          <p:cNvSpPr/>
          <p:nvPr/>
        </p:nvSpPr>
        <p:spPr>
          <a:xfrm>
            <a:off x="1248016" y="1734044"/>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grpSp>
        <p:nvGrpSpPr>
          <p:cNvPr id="29" name="Group 29"/>
          <p:cNvGrpSpPr/>
          <p:nvPr/>
        </p:nvGrpSpPr>
        <p:grpSpPr>
          <a:xfrm>
            <a:off x="1718534" y="2059301"/>
            <a:ext cx="3668442" cy="852269"/>
            <a:chOff x="0" y="0"/>
            <a:chExt cx="4891256" cy="1136359"/>
          </a:xfrm>
        </p:grpSpPr>
        <p:sp>
          <p:nvSpPr>
            <p:cNvPr id="30" name="Freeform 30"/>
            <p:cNvSpPr/>
            <p:nvPr/>
          </p:nvSpPr>
          <p:spPr>
            <a:xfrm>
              <a:off x="0" y="0"/>
              <a:ext cx="4891256" cy="1136359"/>
            </a:xfrm>
            <a:custGeom>
              <a:avLst/>
              <a:gdLst/>
              <a:ahLst/>
              <a:cxnLst/>
              <a:rect l="l" t="t" r="r" b="b"/>
              <a:pathLst>
                <a:path w="4891256" h="1136359">
                  <a:moveTo>
                    <a:pt x="0" y="0"/>
                  </a:moveTo>
                  <a:lnTo>
                    <a:pt x="4891256" y="0"/>
                  </a:lnTo>
                  <a:lnTo>
                    <a:pt x="4891256" y="1136359"/>
                  </a:lnTo>
                  <a:lnTo>
                    <a:pt x="0" y="1136359"/>
                  </a:lnTo>
                  <a:close/>
                </a:path>
              </a:pathLst>
            </a:custGeom>
            <a:solidFill>
              <a:srgbClr val="000000">
                <a:alpha val="0"/>
              </a:srgbClr>
            </a:solidFill>
          </p:spPr>
          <p:txBody>
            <a:bodyPr/>
            <a:lstStyle/>
            <a:p>
              <a:endParaRPr lang="en-US"/>
            </a:p>
          </p:txBody>
        </p:sp>
        <p:sp>
          <p:nvSpPr>
            <p:cNvPr id="31" name="TextBox 31"/>
            <p:cNvSpPr txBox="1"/>
            <p:nvPr/>
          </p:nvSpPr>
          <p:spPr>
            <a:xfrm>
              <a:off x="0" y="-95250"/>
              <a:ext cx="4891256"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2" name="Freeform 32"/>
          <p:cNvSpPr/>
          <p:nvPr/>
        </p:nvSpPr>
        <p:spPr>
          <a:xfrm>
            <a:off x="1316348" y="3060038"/>
            <a:ext cx="15942952" cy="6853757"/>
          </a:xfrm>
          <a:custGeom>
            <a:avLst/>
            <a:gdLst/>
            <a:ahLst/>
            <a:cxnLst/>
            <a:rect l="l" t="t" r="r" b="b"/>
            <a:pathLst>
              <a:path w="15942952" h="6853757">
                <a:moveTo>
                  <a:pt x="0" y="0"/>
                </a:moveTo>
                <a:lnTo>
                  <a:pt x="15942952" y="0"/>
                </a:lnTo>
                <a:lnTo>
                  <a:pt x="15942952" y="6853757"/>
                </a:lnTo>
                <a:lnTo>
                  <a:pt x="0" y="685375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33" name="Group 33"/>
          <p:cNvGrpSpPr/>
          <p:nvPr/>
        </p:nvGrpSpPr>
        <p:grpSpPr>
          <a:xfrm>
            <a:off x="1718534" y="3675811"/>
            <a:ext cx="15070262" cy="5009517"/>
            <a:chOff x="0" y="0"/>
            <a:chExt cx="20093683" cy="6679357"/>
          </a:xfrm>
        </p:grpSpPr>
        <p:sp>
          <p:nvSpPr>
            <p:cNvPr id="34" name="Freeform 34"/>
            <p:cNvSpPr/>
            <p:nvPr/>
          </p:nvSpPr>
          <p:spPr>
            <a:xfrm>
              <a:off x="0" y="0"/>
              <a:ext cx="20093682" cy="6679357"/>
            </a:xfrm>
            <a:custGeom>
              <a:avLst/>
              <a:gdLst/>
              <a:ahLst/>
              <a:cxnLst/>
              <a:rect l="l" t="t" r="r" b="b"/>
              <a:pathLst>
                <a:path w="20093682" h="6679357">
                  <a:moveTo>
                    <a:pt x="0" y="0"/>
                  </a:moveTo>
                  <a:lnTo>
                    <a:pt x="20093682" y="0"/>
                  </a:lnTo>
                  <a:lnTo>
                    <a:pt x="20093682" y="6679357"/>
                  </a:lnTo>
                  <a:lnTo>
                    <a:pt x="0" y="6679357"/>
                  </a:lnTo>
                  <a:close/>
                </a:path>
              </a:pathLst>
            </a:custGeom>
            <a:solidFill>
              <a:srgbClr val="000000">
                <a:alpha val="0"/>
              </a:srgbClr>
            </a:solidFill>
          </p:spPr>
          <p:txBody>
            <a:bodyPr/>
            <a:lstStyle/>
            <a:p>
              <a:endParaRPr lang="en-US"/>
            </a:p>
          </p:txBody>
        </p:sp>
        <p:sp>
          <p:nvSpPr>
            <p:cNvPr id="35" name="TextBox 35"/>
            <p:cNvSpPr txBox="1"/>
            <p:nvPr/>
          </p:nvSpPr>
          <p:spPr>
            <a:xfrm>
              <a:off x="0" y="-85725"/>
              <a:ext cx="20093683" cy="6765082"/>
            </a:xfrm>
            <a:prstGeom prst="rect">
              <a:avLst/>
            </a:prstGeom>
          </p:spPr>
          <p:txBody>
            <a:bodyPr lIns="0" tIns="0" rIns="0" bIns="0" rtlCol="0" anchor="t"/>
            <a:lstStyle/>
            <a:p>
              <a:pPr marL="800101" lvl="2" indent="-266700" algn="just">
                <a:lnSpc>
                  <a:spcPts val="4900"/>
                </a:lnSpc>
                <a:buFont typeface="Arial"/>
                <a:buChar char="⚬"/>
              </a:pPr>
              <a:r>
                <a:rPr lang="en-US" sz="3500" b="1">
                  <a:solidFill>
                    <a:srgbClr val="000000"/>
                  </a:solidFill>
                  <a:latin typeface="Roboto Condensed Bold"/>
                  <a:ea typeface="Roboto Condensed Bold"/>
                  <a:cs typeface="Roboto Condensed Bold"/>
                  <a:sym typeface="Roboto Condensed Bold"/>
                </a:rPr>
                <a:t>HS tìm hiểu trước thông tin về tác giả Mu-ra-ka-mi Ha-ru-ki và truyện Người thứ bảy. Học sinh điền vào phiếu KWL những thông tin tìm được (phiếu cá nhân).</a:t>
              </a:r>
            </a:p>
            <a:p>
              <a:pPr marL="800101" lvl="2" indent="-266700" algn="just">
                <a:lnSpc>
                  <a:spcPts val="4900"/>
                </a:lnSpc>
                <a:buFont typeface="Arial"/>
                <a:buChar char="⚬"/>
              </a:pPr>
              <a:r>
                <a:rPr lang="en-US" sz="3500">
                  <a:solidFill>
                    <a:srgbClr val="000000"/>
                  </a:solidFill>
                  <a:latin typeface="Roboto Condensed"/>
                  <a:ea typeface="Roboto Condensed"/>
                  <a:cs typeface="Roboto Condensed"/>
                  <a:sym typeface="Roboto Condensed"/>
                </a:rPr>
                <a:t>GV có hệ thống câu hỏi tái hiện những thông tin quan trọng về tác giả và văn bản. Thời gian suy nghĩ 10s / câu.</a:t>
              </a:r>
            </a:p>
            <a:p>
              <a:pPr marL="800101" lvl="2" indent="-266700" algn="just">
                <a:lnSpc>
                  <a:spcPts val="4900"/>
                </a:lnSpc>
                <a:buFont typeface="Arial"/>
                <a:buChar char="⚬"/>
              </a:pPr>
              <a:r>
                <a:rPr lang="en-US" sz="3500">
                  <a:solidFill>
                    <a:srgbClr val="000000"/>
                  </a:solidFill>
                  <a:latin typeface="Roboto Condensed"/>
                  <a:ea typeface="Roboto Condensed"/>
                  <a:cs typeface="Roboto Condensed"/>
                  <a:sym typeface="Roboto Condensed"/>
                </a:rPr>
                <a:t>Các nhóm giành quyền trả lời bằng hình thức phất cờ và oẳn tù tì nếu phất cờ đồng thời; được sử dụng tài liệu ở mục K trong phiếu để tham khảo.</a:t>
              </a:r>
            </a:p>
            <a:p>
              <a:pPr marL="800101" lvl="2" indent="-266700" algn="just">
                <a:lnSpc>
                  <a:spcPts val="4900"/>
                </a:lnSpc>
                <a:buFont typeface="Arial"/>
                <a:buChar char="⚬"/>
              </a:pPr>
              <a:r>
                <a:rPr lang="en-US" sz="3500">
                  <a:solidFill>
                    <a:srgbClr val="000000"/>
                  </a:solidFill>
                  <a:latin typeface="Roboto Condensed"/>
                  <a:ea typeface="Roboto Condensed"/>
                  <a:cs typeface="Roboto Condensed"/>
                  <a:sym typeface="Roboto Condensed"/>
                </a:rPr>
                <a:t>GV ghi nhận câu trả lời đúng cho mỗi nhóm.</a:t>
              </a:r>
            </a:p>
            <a:p>
              <a:pPr marL="800101" lvl="2" indent="-266700" algn="just">
                <a:lnSpc>
                  <a:spcPts val="4900"/>
                </a:lnSpc>
                <a:buFont typeface="Arial"/>
                <a:buChar char="⚬"/>
              </a:pPr>
              <a:r>
                <a:rPr lang="en-US" sz="3500" b="1">
                  <a:solidFill>
                    <a:srgbClr val="000000"/>
                  </a:solidFill>
                  <a:latin typeface="Roboto Condensed Bold"/>
                  <a:ea typeface="Roboto Condensed Bold"/>
                  <a:cs typeface="Roboto Condensed Bold"/>
                  <a:sym typeface="Roboto Condensed Bold"/>
                </a:rPr>
                <a:t>Sau khi kết thúc hoạt động, HS hoàn thiện PHT số 1.</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2466932" y="266736"/>
            <a:ext cx="13677826" cy="1343102"/>
          </a:xfrm>
          <a:custGeom>
            <a:avLst/>
            <a:gdLst/>
            <a:ahLst/>
            <a:cxnLst/>
            <a:rect l="l" t="t" r="r" b="b"/>
            <a:pathLst>
              <a:path w="13677826" h="1343102">
                <a:moveTo>
                  <a:pt x="0" y="0"/>
                </a:moveTo>
                <a:lnTo>
                  <a:pt x="13677826" y="0"/>
                </a:lnTo>
                <a:lnTo>
                  <a:pt x="13677826"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grpSp>
        <p:nvGrpSpPr>
          <p:cNvPr id="23" name="Group 23"/>
          <p:cNvGrpSpPr/>
          <p:nvPr/>
        </p:nvGrpSpPr>
        <p:grpSpPr>
          <a:xfrm>
            <a:off x="2993166" y="691905"/>
            <a:ext cx="12329818" cy="717140"/>
            <a:chOff x="0" y="0"/>
            <a:chExt cx="16439757" cy="956187"/>
          </a:xfrm>
        </p:grpSpPr>
        <p:sp>
          <p:nvSpPr>
            <p:cNvPr id="24" name="Freeform 24"/>
            <p:cNvSpPr/>
            <p:nvPr/>
          </p:nvSpPr>
          <p:spPr>
            <a:xfrm>
              <a:off x="0" y="0"/>
              <a:ext cx="16439758" cy="956187"/>
            </a:xfrm>
            <a:custGeom>
              <a:avLst/>
              <a:gdLst/>
              <a:ahLst/>
              <a:cxnLst/>
              <a:rect l="l" t="t" r="r" b="b"/>
              <a:pathLst>
                <a:path w="16439758" h="956187">
                  <a:moveTo>
                    <a:pt x="0" y="0"/>
                  </a:moveTo>
                  <a:lnTo>
                    <a:pt x="16439758" y="0"/>
                  </a:lnTo>
                  <a:lnTo>
                    <a:pt x="16439758" y="956187"/>
                  </a:lnTo>
                  <a:lnTo>
                    <a:pt x="0" y="956187"/>
                  </a:lnTo>
                  <a:close/>
                </a:path>
              </a:pathLst>
            </a:custGeom>
            <a:solidFill>
              <a:srgbClr val="000000">
                <a:alpha val="0"/>
              </a:srgbClr>
            </a:solidFill>
          </p:spPr>
          <p:txBody>
            <a:bodyPr/>
            <a:lstStyle/>
            <a:p>
              <a:endParaRPr lang="en-US"/>
            </a:p>
          </p:txBody>
        </p:sp>
        <p:sp>
          <p:nvSpPr>
            <p:cNvPr id="25" name="TextBox 25"/>
            <p:cNvSpPr txBox="1"/>
            <p:nvPr/>
          </p:nvSpPr>
          <p:spPr>
            <a:xfrm>
              <a:off x="0" y="-66675"/>
              <a:ext cx="16439757" cy="1022862"/>
            </a:xfrm>
            <a:prstGeom prst="rect">
              <a:avLst/>
            </a:prstGeom>
          </p:spPr>
          <p:txBody>
            <a:bodyPr lIns="0" tIns="0" rIns="0" bIns="0" rtlCol="0" anchor="t"/>
            <a:lstStyle/>
            <a:p>
              <a:pPr algn="ctr">
                <a:lnSpc>
                  <a:spcPts val="5196"/>
                </a:lnSpc>
              </a:pPr>
              <a:r>
                <a:rPr lang="en-US" sz="3711" b="1">
                  <a:solidFill>
                    <a:srgbClr val="000000"/>
                  </a:solidFill>
                  <a:latin typeface="Roboto Condensed Bold"/>
                  <a:ea typeface="Roboto Condensed Bold"/>
                  <a:cs typeface="Roboto Condensed Bold"/>
                  <a:sym typeface="Roboto Condensed Bold"/>
                </a:rPr>
                <a:t>TÌM HIỂU CHUNG VỀ TÁC GIẢ VÀ VĂN BẢN</a:t>
              </a:r>
            </a:p>
          </p:txBody>
        </p:sp>
      </p:grpSp>
      <p:graphicFrame>
        <p:nvGraphicFramePr>
          <p:cNvPr id="26" name="Table 26"/>
          <p:cNvGraphicFramePr>
            <a:graphicFrameLocks noGrp="1"/>
          </p:cNvGraphicFramePr>
          <p:nvPr/>
        </p:nvGraphicFramePr>
        <p:xfrm>
          <a:off x="250626" y="2417093"/>
          <a:ext cx="17637222" cy="7236674"/>
        </p:xfrm>
        <a:graphic>
          <a:graphicData uri="http://schemas.openxmlformats.org/drawingml/2006/table">
            <a:tbl>
              <a:tblPr/>
              <a:tblGrid>
                <a:gridCol w="3399606">
                  <a:extLst>
                    <a:ext uri="{9D8B030D-6E8A-4147-A177-3AD203B41FA5}">
                      <a16:colId xmlns:a16="http://schemas.microsoft.com/office/drawing/2014/main" val="20000"/>
                    </a:ext>
                  </a:extLst>
                </a:gridCol>
                <a:gridCol w="4912013">
                  <a:extLst>
                    <a:ext uri="{9D8B030D-6E8A-4147-A177-3AD203B41FA5}">
                      <a16:colId xmlns:a16="http://schemas.microsoft.com/office/drawing/2014/main" val="20001"/>
                    </a:ext>
                  </a:extLst>
                </a:gridCol>
                <a:gridCol w="5280542">
                  <a:extLst>
                    <a:ext uri="{9D8B030D-6E8A-4147-A177-3AD203B41FA5}">
                      <a16:colId xmlns:a16="http://schemas.microsoft.com/office/drawing/2014/main" val="20002"/>
                    </a:ext>
                  </a:extLst>
                </a:gridCol>
                <a:gridCol w="4045061">
                  <a:extLst>
                    <a:ext uri="{9D8B030D-6E8A-4147-A177-3AD203B41FA5}">
                      <a16:colId xmlns:a16="http://schemas.microsoft.com/office/drawing/2014/main" val="20003"/>
                    </a:ext>
                  </a:extLst>
                </a:gridCol>
              </a:tblGrid>
              <a:tr h="2155487">
                <a:tc>
                  <a:txBody>
                    <a:bodyPr/>
                    <a:lstStyle/>
                    <a:p>
                      <a:pPr algn="ctr">
                        <a:lnSpc>
                          <a:spcPts val="4900"/>
                        </a:lnSpc>
                        <a:defRPr/>
                      </a:pPr>
                      <a:r>
                        <a:rPr lang="en-US" sz="3500" b="1">
                          <a:solidFill>
                            <a:srgbClr val="0B0B0B"/>
                          </a:solidFill>
                          <a:latin typeface="Roboto Condensed Bold"/>
                          <a:ea typeface="Roboto Condensed Bold"/>
                          <a:cs typeface="Roboto Condensed Bold"/>
                          <a:sym typeface="Roboto Condensed Bold"/>
                        </a:rPr>
                        <a:t>Phương diện</a:t>
                      </a: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DCE9EC"/>
                    </a:solidFill>
                  </a:tcPr>
                </a:tc>
                <a:tc>
                  <a:txBody>
                    <a:bodyPr/>
                    <a:lstStyle/>
                    <a:p>
                      <a:pPr algn="ctr">
                        <a:lnSpc>
                          <a:spcPts val="4900"/>
                        </a:lnSpc>
                        <a:defRPr/>
                      </a:pPr>
                      <a:r>
                        <a:rPr lang="en-US" sz="3500" b="1">
                          <a:solidFill>
                            <a:srgbClr val="0B0B0B"/>
                          </a:solidFill>
                          <a:latin typeface="Roboto Condensed Bold"/>
                          <a:ea typeface="Roboto Condensed Bold"/>
                          <a:cs typeface="Roboto Condensed Bold"/>
                          <a:sym typeface="Roboto Condensed Bold"/>
                        </a:rPr>
                        <a:t>K</a:t>
                      </a:r>
                      <a:endParaRPr lang="en-US" sz="1100"/>
                    </a:p>
                    <a:p>
                      <a:pPr algn="ctr">
                        <a:lnSpc>
                          <a:spcPts val="4900"/>
                        </a:lnSpc>
                      </a:pPr>
                      <a:r>
                        <a:rPr lang="en-US" sz="3500" b="1">
                          <a:solidFill>
                            <a:srgbClr val="0B0B0B"/>
                          </a:solidFill>
                          <a:latin typeface="Roboto Condensed Bold"/>
                          <a:ea typeface="Roboto Condensed Bold"/>
                          <a:cs typeface="Roboto Condensed Bold"/>
                          <a:sym typeface="Roboto Condensed Bold"/>
                        </a:rPr>
                        <a:t>(Những điều em đã biết)</a:t>
                      </a:r>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DCE9EC"/>
                    </a:solidFill>
                  </a:tcPr>
                </a:tc>
                <a:tc>
                  <a:txBody>
                    <a:bodyPr/>
                    <a:lstStyle/>
                    <a:p>
                      <a:pPr algn="ctr">
                        <a:lnSpc>
                          <a:spcPts val="4900"/>
                        </a:lnSpc>
                        <a:defRPr/>
                      </a:pPr>
                      <a:r>
                        <a:rPr lang="en-US" sz="3500" b="1">
                          <a:solidFill>
                            <a:srgbClr val="0B0B0B"/>
                          </a:solidFill>
                          <a:latin typeface="Roboto Condensed Bold"/>
                          <a:ea typeface="Roboto Condensed Bold"/>
                          <a:cs typeface="Roboto Condensed Bold"/>
                          <a:sym typeface="Roboto Condensed Bold"/>
                        </a:rPr>
                        <a:t>W</a:t>
                      </a:r>
                      <a:endParaRPr lang="en-US" sz="1100"/>
                    </a:p>
                    <a:p>
                      <a:pPr algn="ctr">
                        <a:lnSpc>
                          <a:spcPts val="4900"/>
                        </a:lnSpc>
                      </a:pPr>
                      <a:r>
                        <a:rPr lang="en-US" sz="3500" b="1">
                          <a:solidFill>
                            <a:srgbClr val="0B0B0B"/>
                          </a:solidFill>
                          <a:latin typeface="Roboto Condensed Bold"/>
                          <a:ea typeface="Roboto Condensed Bold"/>
                          <a:cs typeface="Roboto Condensed Bold"/>
                          <a:sym typeface="Roboto Condensed Bold"/>
                        </a:rPr>
                        <a:t>(Những điều em muốn biết)</a:t>
                      </a:r>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DCE9EC"/>
                    </a:solidFill>
                  </a:tcPr>
                </a:tc>
                <a:tc>
                  <a:txBody>
                    <a:bodyPr/>
                    <a:lstStyle/>
                    <a:p>
                      <a:pPr algn="ctr">
                        <a:lnSpc>
                          <a:spcPts val="4900"/>
                        </a:lnSpc>
                        <a:defRPr/>
                      </a:pPr>
                      <a:r>
                        <a:rPr lang="en-US" sz="3500" b="1">
                          <a:solidFill>
                            <a:srgbClr val="0B0B0B"/>
                          </a:solidFill>
                          <a:latin typeface="Roboto Condensed Bold"/>
                          <a:ea typeface="Roboto Condensed Bold"/>
                          <a:cs typeface="Roboto Condensed Bold"/>
                          <a:sym typeface="Roboto Condensed Bold"/>
                        </a:rPr>
                        <a:t>L</a:t>
                      </a:r>
                      <a:endParaRPr lang="en-US" sz="1100"/>
                    </a:p>
                    <a:p>
                      <a:pPr algn="ctr">
                        <a:lnSpc>
                          <a:spcPts val="4900"/>
                        </a:lnSpc>
                      </a:pPr>
                      <a:r>
                        <a:rPr lang="en-US" sz="3500" b="1">
                          <a:solidFill>
                            <a:srgbClr val="0B0B0B"/>
                          </a:solidFill>
                          <a:latin typeface="Roboto Condensed Bold"/>
                          <a:ea typeface="Roboto Condensed Bold"/>
                          <a:cs typeface="Roboto Condensed Bold"/>
                          <a:sym typeface="Roboto Condensed Bold"/>
                        </a:rPr>
                        <a:t>(Những điều em học được sau tiết học)</a:t>
                      </a:r>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DCE9EC"/>
                    </a:solidFill>
                  </a:tcPr>
                </a:tc>
                <a:extLst>
                  <a:ext uri="{0D108BD9-81ED-4DB2-BD59-A6C34878D82A}">
                    <a16:rowId xmlns:a16="http://schemas.microsoft.com/office/drawing/2014/main" val="10000"/>
                  </a:ext>
                </a:extLst>
              </a:tr>
              <a:tr h="2155487">
                <a:tc>
                  <a:txBody>
                    <a:bodyPr/>
                    <a:lstStyle/>
                    <a:p>
                      <a:pPr algn="ctr">
                        <a:lnSpc>
                          <a:spcPts val="4900"/>
                        </a:lnSpc>
                        <a:defRPr/>
                      </a:pPr>
                      <a:r>
                        <a:rPr lang="en-US" sz="3500">
                          <a:solidFill>
                            <a:srgbClr val="000000"/>
                          </a:solidFill>
                          <a:latin typeface="Roboto Condensed"/>
                          <a:ea typeface="Roboto Condensed"/>
                          <a:cs typeface="Roboto Condensed"/>
                          <a:sym typeface="Roboto Condensed"/>
                        </a:rPr>
                        <a:t>Về tác giả </a:t>
                      </a:r>
                      <a:endParaRPr lang="en-US" sz="1100"/>
                    </a:p>
                    <a:p>
                      <a:pPr algn="ctr">
                        <a:lnSpc>
                          <a:spcPts val="4900"/>
                        </a:lnSpc>
                      </a:pPr>
                      <a:r>
                        <a:rPr lang="en-US" sz="3500">
                          <a:solidFill>
                            <a:srgbClr val="000000"/>
                          </a:solidFill>
                          <a:latin typeface="Roboto Condensed"/>
                          <a:ea typeface="Roboto Condensed"/>
                          <a:cs typeface="Roboto Condensed"/>
                          <a:sym typeface="Roboto Condensed"/>
                        </a:rPr>
                        <a:t>Ha-ru-ki </a:t>
                      </a:r>
                    </a:p>
                    <a:p>
                      <a:pPr algn="ctr">
                        <a:lnSpc>
                          <a:spcPts val="4900"/>
                        </a:lnSpc>
                      </a:pPr>
                      <a:r>
                        <a:rPr lang="en-US" sz="3500">
                          <a:solidFill>
                            <a:srgbClr val="000000"/>
                          </a:solidFill>
                          <a:latin typeface="Roboto Condensed"/>
                          <a:ea typeface="Roboto Condensed"/>
                          <a:cs typeface="Roboto Condensed"/>
                          <a:sym typeface="Roboto Condensed"/>
                        </a:rPr>
                        <a:t>Mu-ra-ka-mi</a:t>
                      </a:r>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BF8"/>
                    </a:solidFill>
                  </a:tcPr>
                </a:tc>
                <a:tc>
                  <a:txBody>
                    <a:bodyPr/>
                    <a:lstStyle/>
                    <a:p>
                      <a:pPr algn="l">
                        <a:lnSpc>
                          <a:spcPts val="1679"/>
                        </a:lnSpc>
                        <a:defRPr/>
                      </a:pP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25700">
                <a:tc>
                  <a:txBody>
                    <a:bodyPr/>
                    <a:lstStyle/>
                    <a:p>
                      <a:pPr algn="ctr">
                        <a:lnSpc>
                          <a:spcPts val="4900"/>
                        </a:lnSpc>
                        <a:defRPr/>
                      </a:pPr>
                      <a:r>
                        <a:rPr lang="en-US" sz="3500">
                          <a:solidFill>
                            <a:srgbClr val="000000"/>
                          </a:solidFill>
                          <a:latin typeface="Roboto Condensed"/>
                          <a:ea typeface="Roboto Condensed"/>
                          <a:cs typeface="Roboto Condensed"/>
                          <a:sym typeface="Roboto Condensed"/>
                        </a:rPr>
                        <a:t>Về văn bản </a:t>
                      </a:r>
                      <a:endParaRPr lang="en-US" sz="1100"/>
                    </a:p>
                    <a:p>
                      <a:pPr algn="ctr">
                        <a:lnSpc>
                          <a:spcPts val="4900"/>
                        </a:lnSpc>
                      </a:pPr>
                      <a:r>
                        <a:rPr lang="en-US" sz="3500" b="1" i="1">
                          <a:solidFill>
                            <a:srgbClr val="000000"/>
                          </a:solidFill>
                          <a:latin typeface="Roboto Condensed Bold Italics"/>
                          <a:ea typeface="Roboto Condensed Bold Italics"/>
                          <a:cs typeface="Roboto Condensed Bold Italics"/>
                          <a:sym typeface="Roboto Condensed Bold Italics"/>
                        </a:rPr>
                        <a:t>Người thứ bảy</a:t>
                      </a:r>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BF8"/>
                    </a:solidFill>
                  </a:tcPr>
                </a:tc>
                <a:tc>
                  <a:txBody>
                    <a:bodyPr/>
                    <a:lstStyle/>
                    <a:p>
                      <a:pPr algn="l">
                        <a:lnSpc>
                          <a:spcPts val="1679"/>
                        </a:lnSpc>
                        <a:defRPr/>
                      </a:pP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L="114300" marR="114300" marT="114300" marB="114300"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4108170" y="1874201"/>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3791024" y="6135563"/>
            <a:ext cx="2817094" cy="1200786"/>
          </a:xfrm>
          <a:custGeom>
            <a:avLst/>
            <a:gdLst/>
            <a:ahLst/>
            <a:cxnLst/>
            <a:rect l="l" t="t" r="r" b="b"/>
            <a:pathLst>
              <a:path w="2817094" h="1200786">
                <a:moveTo>
                  <a:pt x="0" y="0"/>
                </a:moveTo>
                <a:lnTo>
                  <a:pt x="2817094" y="0"/>
                </a:lnTo>
                <a:lnTo>
                  <a:pt x="2817094" y="1200786"/>
                </a:lnTo>
                <a:lnTo>
                  <a:pt x="0" y="1200786"/>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2115908" y="3873282"/>
            <a:ext cx="14509595" cy="2179100"/>
            <a:chOff x="0" y="0"/>
            <a:chExt cx="19346127" cy="2905466"/>
          </a:xfrm>
        </p:grpSpPr>
        <p:sp>
          <p:nvSpPr>
            <p:cNvPr id="32" name="Freeform 32"/>
            <p:cNvSpPr/>
            <p:nvPr/>
          </p:nvSpPr>
          <p:spPr>
            <a:xfrm>
              <a:off x="0" y="0"/>
              <a:ext cx="19346126" cy="2905466"/>
            </a:xfrm>
            <a:custGeom>
              <a:avLst/>
              <a:gdLst/>
              <a:ahLst/>
              <a:cxnLst/>
              <a:rect l="l" t="t" r="r" b="b"/>
              <a:pathLst>
                <a:path w="19346126" h="2905466">
                  <a:moveTo>
                    <a:pt x="0" y="0"/>
                  </a:moveTo>
                  <a:lnTo>
                    <a:pt x="19346126" y="0"/>
                  </a:lnTo>
                  <a:lnTo>
                    <a:pt x="19346126" y="2905466"/>
                  </a:lnTo>
                  <a:lnTo>
                    <a:pt x="0" y="2905466"/>
                  </a:lnTo>
                  <a:close/>
                </a:path>
              </a:pathLst>
            </a:custGeom>
            <a:solidFill>
              <a:srgbClr val="000000">
                <a:alpha val="0"/>
              </a:srgbClr>
            </a:solidFill>
          </p:spPr>
          <p:txBody>
            <a:bodyPr/>
            <a:lstStyle/>
            <a:p>
              <a:endParaRPr lang="en-US"/>
            </a:p>
          </p:txBody>
        </p:sp>
        <p:sp>
          <p:nvSpPr>
            <p:cNvPr id="33" name="TextBox 33"/>
            <p:cNvSpPr txBox="1"/>
            <p:nvPr/>
          </p:nvSpPr>
          <p:spPr>
            <a:xfrm>
              <a:off x="0" y="-76200"/>
              <a:ext cx="19346127" cy="2981666"/>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1. </a:t>
              </a:r>
              <a:r>
                <a:rPr lang="en-US" sz="3999">
                  <a:solidFill>
                    <a:srgbClr val="000000"/>
                  </a:solidFill>
                  <a:latin typeface="Roboto Condensed"/>
                  <a:ea typeface="Roboto Condensed"/>
                  <a:cs typeface="Roboto Condensed"/>
                  <a:sym typeface="Roboto Condensed"/>
                </a:rPr>
                <a:t>Mu-ra-ka-mi Ha-ru-ki là một trong những nhà văn đương đại nổi tiếng nhất Nhật Bản. ĐÚNG hay SAI?</a:t>
              </a:r>
            </a:p>
            <a:p>
              <a:pPr algn="just">
                <a:lnSpc>
                  <a:spcPts val="5598"/>
                </a:lnSpc>
              </a:pPr>
              <a:endParaRPr lang="en-US" sz="3999">
                <a:solidFill>
                  <a:srgbClr val="000000"/>
                </a:solidFill>
                <a:latin typeface="Roboto Condensed"/>
                <a:ea typeface="Roboto Condensed"/>
                <a:cs typeface="Roboto Condensed"/>
                <a:sym typeface="Roboto Condensed"/>
              </a:endParaRPr>
            </a:p>
          </p:txBody>
        </p:sp>
      </p:grpSp>
      <p:grpSp>
        <p:nvGrpSpPr>
          <p:cNvPr id="34" name="Group 34"/>
          <p:cNvGrpSpPr/>
          <p:nvPr/>
        </p:nvGrpSpPr>
        <p:grpSpPr>
          <a:xfrm>
            <a:off x="7186284" y="6358143"/>
            <a:ext cx="5835277" cy="769374"/>
            <a:chOff x="0" y="0"/>
            <a:chExt cx="7780369" cy="1025833"/>
          </a:xfrm>
        </p:grpSpPr>
        <p:sp>
          <p:nvSpPr>
            <p:cNvPr id="35" name="Freeform 35"/>
            <p:cNvSpPr/>
            <p:nvPr/>
          </p:nvSpPr>
          <p:spPr>
            <a:xfrm>
              <a:off x="0" y="0"/>
              <a:ext cx="7780369" cy="1025833"/>
            </a:xfrm>
            <a:custGeom>
              <a:avLst/>
              <a:gdLst/>
              <a:ahLst/>
              <a:cxnLst/>
              <a:rect l="l" t="t" r="r" b="b"/>
              <a:pathLst>
                <a:path w="7780369" h="1025833">
                  <a:moveTo>
                    <a:pt x="0" y="0"/>
                  </a:moveTo>
                  <a:lnTo>
                    <a:pt x="7780369" y="0"/>
                  </a:lnTo>
                  <a:lnTo>
                    <a:pt x="7780369" y="1025833"/>
                  </a:lnTo>
                  <a:lnTo>
                    <a:pt x="0" y="1025833"/>
                  </a:lnTo>
                  <a:close/>
                </a:path>
              </a:pathLst>
            </a:custGeom>
            <a:solidFill>
              <a:srgbClr val="000000">
                <a:alpha val="0"/>
              </a:srgbClr>
            </a:solidFill>
          </p:spPr>
          <p:txBody>
            <a:bodyPr/>
            <a:lstStyle/>
            <a:p>
              <a:endParaRPr lang="en-US"/>
            </a:p>
          </p:txBody>
        </p:sp>
        <p:sp>
          <p:nvSpPr>
            <p:cNvPr id="36" name="TextBox 36"/>
            <p:cNvSpPr txBox="1"/>
            <p:nvPr/>
          </p:nvSpPr>
          <p:spPr>
            <a:xfrm>
              <a:off x="0" y="-76200"/>
              <a:ext cx="7780369" cy="1102033"/>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ĐÁP ÁN:       ĐÚNG</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4175819" y="1850012"/>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3783206" y="6163392"/>
            <a:ext cx="2817094" cy="1200786"/>
          </a:xfrm>
          <a:custGeom>
            <a:avLst/>
            <a:gdLst/>
            <a:ahLst/>
            <a:cxnLst/>
            <a:rect l="l" t="t" r="r" b="b"/>
            <a:pathLst>
              <a:path w="2817094" h="1200786">
                <a:moveTo>
                  <a:pt x="0" y="0"/>
                </a:moveTo>
                <a:lnTo>
                  <a:pt x="2817094" y="0"/>
                </a:lnTo>
                <a:lnTo>
                  <a:pt x="2817094" y="1200786"/>
                </a:lnTo>
                <a:lnTo>
                  <a:pt x="0" y="1200786"/>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2262281"/>
            <a:chOff x="0" y="0"/>
            <a:chExt cx="19600820" cy="3016375"/>
          </a:xfrm>
        </p:grpSpPr>
        <p:sp>
          <p:nvSpPr>
            <p:cNvPr id="32" name="Freeform 32"/>
            <p:cNvSpPr/>
            <p:nvPr/>
          </p:nvSpPr>
          <p:spPr>
            <a:xfrm>
              <a:off x="0" y="0"/>
              <a:ext cx="19600819" cy="3016375"/>
            </a:xfrm>
            <a:custGeom>
              <a:avLst/>
              <a:gdLst/>
              <a:ahLst/>
              <a:cxnLst/>
              <a:rect l="l" t="t" r="r" b="b"/>
              <a:pathLst>
                <a:path w="19600819" h="3016375">
                  <a:moveTo>
                    <a:pt x="0" y="0"/>
                  </a:moveTo>
                  <a:lnTo>
                    <a:pt x="19600819" y="0"/>
                  </a:lnTo>
                  <a:lnTo>
                    <a:pt x="19600819" y="3016375"/>
                  </a:lnTo>
                  <a:lnTo>
                    <a:pt x="0" y="3016375"/>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3092575"/>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2. </a:t>
              </a:r>
              <a:r>
                <a:rPr lang="en-US" sz="3999">
                  <a:solidFill>
                    <a:srgbClr val="000000"/>
                  </a:solidFill>
                  <a:latin typeface="Roboto Condensed"/>
                  <a:ea typeface="Roboto Condensed"/>
                  <a:cs typeface="Roboto Condensed"/>
                  <a:sym typeface="Roboto Condensed"/>
                </a:rPr>
                <a:t>Đề tài các sáng tác của Mu-ra-ka-mi thường xoay quanh nỗi cô đơn, nhưng biến cố tâm lý và hành trình tìm kiếm thế giới. ĐÚNG hay SAI?</a:t>
              </a:r>
            </a:p>
          </p:txBody>
        </p:sp>
      </p:grpSp>
      <p:grpSp>
        <p:nvGrpSpPr>
          <p:cNvPr id="34" name="Group 34"/>
          <p:cNvGrpSpPr/>
          <p:nvPr/>
        </p:nvGrpSpPr>
        <p:grpSpPr>
          <a:xfrm>
            <a:off x="7186284" y="6358143"/>
            <a:ext cx="5835277" cy="769374"/>
            <a:chOff x="0" y="0"/>
            <a:chExt cx="7780369" cy="1025833"/>
          </a:xfrm>
        </p:grpSpPr>
        <p:sp>
          <p:nvSpPr>
            <p:cNvPr id="35" name="Freeform 35"/>
            <p:cNvSpPr/>
            <p:nvPr/>
          </p:nvSpPr>
          <p:spPr>
            <a:xfrm>
              <a:off x="0" y="0"/>
              <a:ext cx="7780369" cy="1025833"/>
            </a:xfrm>
            <a:custGeom>
              <a:avLst/>
              <a:gdLst/>
              <a:ahLst/>
              <a:cxnLst/>
              <a:rect l="l" t="t" r="r" b="b"/>
              <a:pathLst>
                <a:path w="7780369" h="1025833">
                  <a:moveTo>
                    <a:pt x="0" y="0"/>
                  </a:moveTo>
                  <a:lnTo>
                    <a:pt x="7780369" y="0"/>
                  </a:lnTo>
                  <a:lnTo>
                    <a:pt x="7780369" y="1025833"/>
                  </a:lnTo>
                  <a:lnTo>
                    <a:pt x="0" y="1025833"/>
                  </a:lnTo>
                  <a:close/>
                </a:path>
              </a:pathLst>
            </a:custGeom>
            <a:solidFill>
              <a:srgbClr val="000000">
                <a:alpha val="0"/>
              </a:srgbClr>
            </a:solidFill>
          </p:spPr>
          <p:txBody>
            <a:bodyPr/>
            <a:lstStyle/>
            <a:p>
              <a:endParaRPr lang="en-US"/>
            </a:p>
          </p:txBody>
        </p:sp>
        <p:sp>
          <p:nvSpPr>
            <p:cNvPr id="36" name="TextBox 36"/>
            <p:cNvSpPr txBox="1"/>
            <p:nvPr/>
          </p:nvSpPr>
          <p:spPr>
            <a:xfrm>
              <a:off x="0" y="-76200"/>
              <a:ext cx="7780369" cy="1102033"/>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ĐÁP ÁN:      SAI</a:t>
              </a:r>
            </a:p>
          </p:txBody>
        </p:sp>
      </p:grpSp>
      <p:sp>
        <p:nvSpPr>
          <p:cNvPr id="37" name="TextBox 37"/>
          <p:cNvSpPr txBox="1"/>
          <p:nvPr/>
        </p:nvSpPr>
        <p:spPr>
          <a:xfrm>
            <a:off x="3295187" y="8344054"/>
            <a:ext cx="11247217" cy="1313180"/>
          </a:xfrm>
          <a:prstGeom prst="rect">
            <a:avLst/>
          </a:prstGeom>
        </p:spPr>
        <p:txBody>
          <a:bodyPr lIns="0" tIns="0" rIns="0" bIns="0" rtlCol="0" anchor="t">
            <a:spAutoFit/>
          </a:bodyPr>
          <a:lstStyle/>
          <a:p>
            <a:pPr algn="ctr">
              <a:lnSpc>
                <a:spcPts val="5320"/>
              </a:lnSpc>
            </a:pPr>
            <a:r>
              <a:rPr lang="en-US" sz="3800" i="1">
                <a:solidFill>
                  <a:srgbClr val="000000"/>
                </a:solidFill>
                <a:latin typeface="Roboto Condensed Italics"/>
                <a:ea typeface="Roboto Condensed Italics"/>
                <a:cs typeface="Roboto Condensed Italics"/>
                <a:sym typeface="Roboto Condensed Italics"/>
              </a:rPr>
              <a:t>Hành trình tìm kiếm bản ngã, tìm kiếm chính mình mới là điều nổi bật trong các sáng tác của Mu-ra-ka-mi.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0EC"/>
        </a:solidFill>
        <a:effectLst/>
      </p:bgPr>
    </p:bg>
    <p:spTree>
      <p:nvGrpSpPr>
        <p:cNvPr id="1" name=""/>
        <p:cNvGrpSpPr/>
        <p:nvPr/>
      </p:nvGrpSpPr>
      <p:grpSpPr>
        <a:xfrm>
          <a:off x="0" y="0"/>
          <a:ext cx="0" cy="0"/>
          <a:chOff x="0" y="0"/>
          <a:chExt cx="0" cy="0"/>
        </a:xfrm>
      </p:grpSpPr>
      <p:sp>
        <p:nvSpPr>
          <p:cNvPr id="2" name="Freeform 2"/>
          <p:cNvSpPr/>
          <p:nvPr/>
        </p:nvSpPr>
        <p:spPr>
          <a:xfrm rot="-10800000">
            <a:off x="6823700" y="-521304"/>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3" name="Freeform 3"/>
          <p:cNvSpPr/>
          <p:nvPr/>
        </p:nvSpPr>
        <p:spPr>
          <a:xfrm>
            <a:off x="-318100" y="4305298"/>
            <a:ext cx="13836800" cy="6827550"/>
          </a:xfrm>
          <a:custGeom>
            <a:avLst/>
            <a:gdLst/>
            <a:ahLst/>
            <a:cxnLst/>
            <a:rect l="l" t="t" r="r" b="b"/>
            <a:pathLst>
              <a:path w="13836800" h="6827550">
                <a:moveTo>
                  <a:pt x="0" y="0"/>
                </a:moveTo>
                <a:lnTo>
                  <a:pt x="13836800" y="0"/>
                </a:lnTo>
                <a:lnTo>
                  <a:pt x="13836800" y="6827550"/>
                </a:lnTo>
                <a:lnTo>
                  <a:pt x="0" y="6827550"/>
                </a:lnTo>
                <a:lnTo>
                  <a:pt x="0" y="0"/>
                </a:lnTo>
                <a:close/>
              </a:path>
            </a:pathLst>
          </a:custGeom>
          <a:blipFill>
            <a:blip r:embed="rId3">
              <a:alphaModFix amt="31000"/>
            </a:blip>
            <a:stretch>
              <a:fillRect t="-51899" r="-1"/>
            </a:stretch>
          </a:blipFill>
        </p:spPr>
        <p:txBody>
          <a:bodyPr/>
          <a:lstStyle/>
          <a:p>
            <a:endParaRPr lang="en-US"/>
          </a:p>
        </p:txBody>
      </p:sp>
      <p:sp>
        <p:nvSpPr>
          <p:cNvPr id="4" name="Freeform 4"/>
          <p:cNvSpPr/>
          <p:nvPr/>
        </p:nvSpPr>
        <p:spPr>
          <a:xfrm>
            <a:off x="10413500" y="34211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5" name="Freeform 5"/>
          <p:cNvSpPr/>
          <p:nvPr/>
        </p:nvSpPr>
        <p:spPr>
          <a:xfrm>
            <a:off x="65615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6" name="Freeform 6"/>
          <p:cNvSpPr/>
          <p:nvPr/>
        </p:nvSpPr>
        <p:spPr>
          <a:xfrm>
            <a:off x="14364200" y="4353576"/>
            <a:ext cx="1285400" cy="1257800"/>
          </a:xfrm>
          <a:custGeom>
            <a:avLst/>
            <a:gdLst/>
            <a:ahLst/>
            <a:cxnLst/>
            <a:rect l="l" t="t" r="r" b="b"/>
            <a:pathLst>
              <a:path w="1285400" h="1257800">
                <a:moveTo>
                  <a:pt x="0" y="0"/>
                </a:moveTo>
                <a:lnTo>
                  <a:pt x="1285400" y="0"/>
                </a:lnTo>
                <a:lnTo>
                  <a:pt x="1285400" y="1257800"/>
                </a:lnTo>
                <a:lnTo>
                  <a:pt x="0" y="1257800"/>
                </a:lnTo>
                <a:lnTo>
                  <a:pt x="0" y="0"/>
                </a:lnTo>
                <a:close/>
              </a:path>
            </a:pathLst>
          </a:custGeom>
          <a:blipFill>
            <a:blip r:embed="rId4"/>
            <a:stretch>
              <a:fillRect l="-20329" t="-4209" r="-12839" b="-5629"/>
            </a:stretch>
          </a:blipFill>
        </p:spPr>
        <p:txBody>
          <a:bodyPr/>
          <a:lstStyle/>
          <a:p>
            <a:endParaRPr lang="en-US"/>
          </a:p>
        </p:txBody>
      </p:sp>
      <p:sp>
        <p:nvSpPr>
          <p:cNvPr id="7" name="Freeform 7"/>
          <p:cNvSpPr/>
          <p:nvPr/>
        </p:nvSpPr>
        <p:spPr>
          <a:xfrm>
            <a:off x="-726918"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5"/>
            <a:stretch>
              <a:fillRect/>
            </a:stretch>
          </a:blipFill>
        </p:spPr>
        <p:txBody>
          <a:bodyPr/>
          <a:lstStyle/>
          <a:p>
            <a:endParaRPr lang="en-US"/>
          </a:p>
        </p:txBody>
      </p:sp>
      <p:sp>
        <p:nvSpPr>
          <p:cNvPr id="8" name="Freeform 8"/>
          <p:cNvSpPr/>
          <p:nvPr/>
        </p:nvSpPr>
        <p:spPr>
          <a:xfrm>
            <a:off x="-535168" y="9519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6"/>
            <a:stretch>
              <a:fillRect/>
            </a:stretch>
          </a:blipFill>
        </p:spPr>
        <p:txBody>
          <a:bodyPr/>
          <a:lstStyle/>
          <a:p>
            <a:endParaRPr lang="en-US"/>
          </a:p>
        </p:txBody>
      </p:sp>
      <p:sp>
        <p:nvSpPr>
          <p:cNvPr id="9" name="Freeform 9"/>
          <p:cNvSpPr/>
          <p:nvPr/>
        </p:nvSpPr>
        <p:spPr>
          <a:xfrm>
            <a:off x="-808346" y="-682150"/>
            <a:ext cx="3006450" cy="2426498"/>
          </a:xfrm>
          <a:custGeom>
            <a:avLst/>
            <a:gdLst/>
            <a:ahLst/>
            <a:cxnLst/>
            <a:rect l="l" t="t" r="r" b="b"/>
            <a:pathLst>
              <a:path w="3006450" h="2426498">
                <a:moveTo>
                  <a:pt x="0" y="0"/>
                </a:moveTo>
                <a:lnTo>
                  <a:pt x="3006450" y="0"/>
                </a:lnTo>
                <a:lnTo>
                  <a:pt x="3006450" y="2426498"/>
                </a:lnTo>
                <a:lnTo>
                  <a:pt x="0" y="2426498"/>
                </a:lnTo>
                <a:lnTo>
                  <a:pt x="0" y="0"/>
                </a:lnTo>
                <a:close/>
              </a:path>
            </a:pathLst>
          </a:custGeom>
          <a:blipFill>
            <a:blip r:embed="rId7"/>
            <a:stretch>
              <a:fillRect/>
            </a:stretch>
          </a:blipFill>
        </p:spPr>
        <p:txBody>
          <a:bodyPr/>
          <a:lstStyle/>
          <a:p>
            <a:endParaRPr lang="en-US"/>
          </a:p>
        </p:txBody>
      </p:sp>
      <p:sp>
        <p:nvSpPr>
          <p:cNvPr id="10" name="Freeform 10"/>
          <p:cNvSpPr/>
          <p:nvPr/>
        </p:nvSpPr>
        <p:spPr>
          <a:xfrm>
            <a:off x="16524082" y="8900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8">
              <a:alphaModFix amt="35000"/>
            </a:blip>
            <a:stretch>
              <a:fillRect/>
            </a:stretch>
          </a:blipFill>
        </p:spPr>
        <p:txBody>
          <a:bodyPr/>
          <a:lstStyle/>
          <a:p>
            <a:endParaRPr lang="en-US"/>
          </a:p>
        </p:txBody>
      </p:sp>
      <p:sp>
        <p:nvSpPr>
          <p:cNvPr id="11" name="Freeform 11"/>
          <p:cNvSpPr/>
          <p:nvPr/>
        </p:nvSpPr>
        <p:spPr>
          <a:xfrm>
            <a:off x="15900904" y="-580550"/>
            <a:ext cx="3083250" cy="2488482"/>
          </a:xfrm>
          <a:custGeom>
            <a:avLst/>
            <a:gdLst/>
            <a:ahLst/>
            <a:cxnLst/>
            <a:rect l="l" t="t" r="r" b="b"/>
            <a:pathLst>
              <a:path w="3083250" h="2488482">
                <a:moveTo>
                  <a:pt x="0" y="0"/>
                </a:moveTo>
                <a:lnTo>
                  <a:pt x="3083250" y="0"/>
                </a:lnTo>
                <a:lnTo>
                  <a:pt x="3083250" y="2488482"/>
                </a:lnTo>
                <a:lnTo>
                  <a:pt x="0" y="2488482"/>
                </a:lnTo>
                <a:lnTo>
                  <a:pt x="0" y="0"/>
                </a:lnTo>
                <a:close/>
              </a:path>
            </a:pathLst>
          </a:custGeom>
          <a:blipFill>
            <a:blip r:embed="rId9"/>
            <a:stretch>
              <a:fillRect/>
            </a:stretch>
          </a:blipFill>
        </p:spPr>
        <p:txBody>
          <a:bodyPr/>
          <a:lstStyle/>
          <a:p>
            <a:endParaRPr lang="en-US"/>
          </a:p>
        </p:txBody>
      </p:sp>
      <p:sp>
        <p:nvSpPr>
          <p:cNvPr id="12" name="Freeform 12"/>
          <p:cNvSpPr/>
          <p:nvPr/>
        </p:nvSpPr>
        <p:spPr>
          <a:xfrm>
            <a:off x="569476" y="8685328"/>
            <a:ext cx="1713450" cy="1382922"/>
          </a:xfrm>
          <a:custGeom>
            <a:avLst/>
            <a:gdLst/>
            <a:ahLst/>
            <a:cxnLst/>
            <a:rect l="l" t="t" r="r" b="b"/>
            <a:pathLst>
              <a:path w="1713450" h="1382922">
                <a:moveTo>
                  <a:pt x="0" y="0"/>
                </a:moveTo>
                <a:lnTo>
                  <a:pt x="1713450" y="0"/>
                </a:lnTo>
                <a:lnTo>
                  <a:pt x="1713450" y="1382922"/>
                </a:lnTo>
                <a:lnTo>
                  <a:pt x="0" y="138292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6834182" y="8685350"/>
            <a:ext cx="2460056" cy="1985500"/>
          </a:xfrm>
          <a:custGeom>
            <a:avLst/>
            <a:gdLst/>
            <a:ahLst/>
            <a:cxnLst/>
            <a:rect l="l" t="t" r="r" b="b"/>
            <a:pathLst>
              <a:path w="2460056" h="1985500">
                <a:moveTo>
                  <a:pt x="0" y="0"/>
                </a:moveTo>
                <a:lnTo>
                  <a:pt x="2460056" y="0"/>
                </a:lnTo>
                <a:lnTo>
                  <a:pt x="2460056" y="1985500"/>
                </a:lnTo>
                <a:lnTo>
                  <a:pt x="0" y="1985500"/>
                </a:lnTo>
                <a:lnTo>
                  <a:pt x="0" y="0"/>
                </a:lnTo>
                <a:close/>
              </a:path>
            </a:pathLst>
          </a:custGeom>
          <a:blipFill>
            <a:blip r:embed="rId11">
              <a:alphaModFix amt="51000"/>
            </a:blip>
            <a:stretch>
              <a:fillRect/>
            </a:stretch>
          </a:blipFill>
        </p:spPr>
        <p:txBody>
          <a:bodyPr/>
          <a:lstStyle/>
          <a:p>
            <a:endParaRPr lang="en-US"/>
          </a:p>
        </p:txBody>
      </p:sp>
      <p:sp>
        <p:nvSpPr>
          <p:cNvPr id="14" name="Freeform 14"/>
          <p:cNvSpPr/>
          <p:nvPr/>
        </p:nvSpPr>
        <p:spPr>
          <a:xfrm>
            <a:off x="16079250" y="8485456"/>
            <a:ext cx="2208750" cy="1782688"/>
          </a:xfrm>
          <a:custGeom>
            <a:avLst/>
            <a:gdLst/>
            <a:ahLst/>
            <a:cxnLst/>
            <a:rect l="l" t="t" r="r" b="b"/>
            <a:pathLst>
              <a:path w="2208750" h="1782688">
                <a:moveTo>
                  <a:pt x="0" y="0"/>
                </a:moveTo>
                <a:lnTo>
                  <a:pt x="2208750" y="0"/>
                </a:lnTo>
                <a:lnTo>
                  <a:pt x="2208750" y="1782688"/>
                </a:lnTo>
                <a:lnTo>
                  <a:pt x="0" y="1782688"/>
                </a:lnTo>
                <a:lnTo>
                  <a:pt x="0" y="0"/>
                </a:lnTo>
                <a:close/>
              </a:path>
            </a:pathLst>
          </a:custGeom>
          <a:blipFill>
            <a:blip r:embed="rId12">
              <a:alphaModFix amt="83000"/>
            </a:blip>
            <a:stretch>
              <a:fillRect/>
            </a:stretch>
          </a:blipFill>
        </p:spPr>
        <p:txBody>
          <a:bodyPr/>
          <a:lstStyle/>
          <a:p>
            <a:endParaRPr lang="en-US"/>
          </a:p>
        </p:txBody>
      </p:sp>
      <p:sp>
        <p:nvSpPr>
          <p:cNvPr id="15" name="Freeform 15"/>
          <p:cNvSpPr/>
          <p:nvPr/>
        </p:nvSpPr>
        <p:spPr>
          <a:xfrm rot="-487116">
            <a:off x="279910" y="47592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6" name="Freeform 16"/>
          <p:cNvSpPr/>
          <p:nvPr/>
        </p:nvSpPr>
        <p:spPr>
          <a:xfrm rot="-487116">
            <a:off x="11728160" y="959253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3">
              <a:alphaModFix amt="60000"/>
            </a:blip>
            <a:stretch>
              <a:fillRect/>
            </a:stretch>
          </a:blipFill>
        </p:spPr>
        <p:txBody>
          <a:bodyPr/>
          <a:lstStyle/>
          <a:p>
            <a:endParaRPr lang="en-US"/>
          </a:p>
        </p:txBody>
      </p:sp>
      <p:sp>
        <p:nvSpPr>
          <p:cNvPr id="17" name="Freeform 17"/>
          <p:cNvSpPr/>
          <p:nvPr/>
        </p:nvSpPr>
        <p:spPr>
          <a:xfrm rot="-487116">
            <a:off x="17412160" y="45497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8" name="Freeform 18"/>
          <p:cNvSpPr/>
          <p:nvPr/>
        </p:nvSpPr>
        <p:spPr>
          <a:xfrm rot="-487116">
            <a:off x="4802510" y="8914888"/>
            <a:ext cx="446404" cy="446406"/>
          </a:xfrm>
          <a:custGeom>
            <a:avLst/>
            <a:gdLst/>
            <a:ahLst/>
            <a:cxnLst/>
            <a:rect l="l" t="t" r="r" b="b"/>
            <a:pathLst>
              <a:path w="446404" h="446406">
                <a:moveTo>
                  <a:pt x="0" y="0"/>
                </a:moveTo>
                <a:lnTo>
                  <a:pt x="446404" y="0"/>
                </a:lnTo>
                <a:lnTo>
                  <a:pt x="446404" y="446406"/>
                </a:lnTo>
                <a:lnTo>
                  <a:pt x="0" y="446406"/>
                </a:lnTo>
                <a:lnTo>
                  <a:pt x="0" y="0"/>
                </a:lnTo>
                <a:close/>
              </a:path>
            </a:pathLst>
          </a:custGeom>
          <a:blipFill>
            <a:blip r:embed="rId14">
              <a:alphaModFix amt="60000"/>
            </a:blip>
            <a:stretch>
              <a:fillRect/>
            </a:stretch>
          </a:blipFill>
        </p:spPr>
        <p:txBody>
          <a:bodyPr/>
          <a:lstStyle/>
          <a:p>
            <a:endParaRPr lang="en-US"/>
          </a:p>
        </p:txBody>
      </p:sp>
      <p:sp>
        <p:nvSpPr>
          <p:cNvPr id="19" name="Freeform 19">
            <a:hlinkClick r:id="rId15" action="ppaction://hlinksldjump"/>
          </p:cNvPr>
          <p:cNvSpPr/>
          <p:nvPr/>
        </p:nvSpPr>
        <p:spPr>
          <a:xfrm>
            <a:off x="8918796" y="269302"/>
            <a:ext cx="450418" cy="415232"/>
          </a:xfrm>
          <a:custGeom>
            <a:avLst/>
            <a:gdLst/>
            <a:ahLst/>
            <a:cxnLst/>
            <a:rect l="l" t="t" r="r" b="b"/>
            <a:pathLst>
              <a:path w="450418" h="415232">
                <a:moveTo>
                  <a:pt x="0" y="0"/>
                </a:moveTo>
                <a:lnTo>
                  <a:pt x="450418" y="0"/>
                </a:lnTo>
                <a:lnTo>
                  <a:pt x="450418" y="415232"/>
                </a:lnTo>
                <a:lnTo>
                  <a:pt x="0" y="415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Freeform 20">
            <a:hlinkClick r:id="rId18" action="ppaction://hlinksldjump"/>
          </p:cNvPr>
          <p:cNvSpPr/>
          <p:nvPr/>
        </p:nvSpPr>
        <p:spPr>
          <a:xfrm>
            <a:off x="972798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a:hlinkClick r:id="rId18" action="ppaction://hlinksldjump"/>
          </p:cNvPr>
          <p:cNvSpPr/>
          <p:nvPr/>
        </p:nvSpPr>
        <p:spPr>
          <a:xfrm>
            <a:off x="8205339" y="350633"/>
            <a:ext cx="354676" cy="252604"/>
          </a:xfrm>
          <a:custGeom>
            <a:avLst/>
            <a:gdLst/>
            <a:ahLst/>
            <a:cxnLst/>
            <a:rect l="l" t="t" r="r" b="b"/>
            <a:pathLst>
              <a:path w="354676" h="252604">
                <a:moveTo>
                  <a:pt x="0" y="0"/>
                </a:moveTo>
                <a:lnTo>
                  <a:pt x="354676" y="0"/>
                </a:lnTo>
                <a:lnTo>
                  <a:pt x="354676" y="252604"/>
                </a:lnTo>
                <a:lnTo>
                  <a:pt x="0" y="25260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a:off x="1754589" y="531099"/>
            <a:ext cx="4707161" cy="1343102"/>
          </a:xfrm>
          <a:custGeom>
            <a:avLst/>
            <a:gdLst/>
            <a:ahLst/>
            <a:cxnLst/>
            <a:rect l="l" t="t" r="r" b="b"/>
            <a:pathLst>
              <a:path w="4707161" h="1343102">
                <a:moveTo>
                  <a:pt x="0" y="0"/>
                </a:moveTo>
                <a:lnTo>
                  <a:pt x="4707161" y="0"/>
                </a:lnTo>
                <a:lnTo>
                  <a:pt x="4707161" y="1343102"/>
                </a:lnTo>
                <a:lnTo>
                  <a:pt x="0" y="13431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a:off x="1316348" y="3060038"/>
            <a:ext cx="15813494" cy="5530510"/>
          </a:xfrm>
          <a:custGeom>
            <a:avLst/>
            <a:gdLst/>
            <a:ahLst/>
            <a:cxnLst/>
            <a:rect l="l" t="t" r="r" b="b"/>
            <a:pathLst>
              <a:path w="15813494" h="5530510">
                <a:moveTo>
                  <a:pt x="0" y="0"/>
                </a:moveTo>
                <a:lnTo>
                  <a:pt x="15813494" y="0"/>
                </a:lnTo>
                <a:lnTo>
                  <a:pt x="15813494" y="5530510"/>
                </a:lnTo>
                <a:lnTo>
                  <a:pt x="0" y="553051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4" name="Group 24"/>
          <p:cNvGrpSpPr/>
          <p:nvPr/>
        </p:nvGrpSpPr>
        <p:grpSpPr>
          <a:xfrm>
            <a:off x="4353158" y="1944700"/>
            <a:ext cx="11104339" cy="1181451"/>
            <a:chOff x="0" y="0"/>
            <a:chExt cx="14805785" cy="1575268"/>
          </a:xfrm>
        </p:grpSpPr>
        <p:sp>
          <p:nvSpPr>
            <p:cNvPr id="25" name="Freeform 25"/>
            <p:cNvSpPr/>
            <p:nvPr/>
          </p:nvSpPr>
          <p:spPr>
            <a:xfrm>
              <a:off x="0" y="0"/>
              <a:ext cx="14805785" cy="1575268"/>
            </a:xfrm>
            <a:custGeom>
              <a:avLst/>
              <a:gdLst/>
              <a:ahLst/>
              <a:cxnLst/>
              <a:rect l="l" t="t" r="r" b="b"/>
              <a:pathLst>
                <a:path w="14805785" h="1575268">
                  <a:moveTo>
                    <a:pt x="0" y="0"/>
                  </a:moveTo>
                  <a:lnTo>
                    <a:pt x="14805785" y="0"/>
                  </a:lnTo>
                  <a:lnTo>
                    <a:pt x="14805785" y="1575268"/>
                  </a:lnTo>
                  <a:lnTo>
                    <a:pt x="0" y="1575268"/>
                  </a:lnTo>
                  <a:close/>
                </a:path>
              </a:pathLst>
            </a:custGeom>
            <a:solidFill>
              <a:srgbClr val="000000">
                <a:alpha val="0"/>
              </a:srgbClr>
            </a:solidFill>
          </p:spPr>
          <p:txBody>
            <a:bodyPr/>
            <a:lstStyle/>
            <a:p>
              <a:endParaRPr lang="en-US"/>
            </a:p>
          </p:txBody>
        </p:sp>
        <p:sp>
          <p:nvSpPr>
            <p:cNvPr id="26" name="TextBox 26"/>
            <p:cNvSpPr txBox="1"/>
            <p:nvPr/>
          </p:nvSpPr>
          <p:spPr>
            <a:xfrm>
              <a:off x="0" y="-171450"/>
              <a:ext cx="14805785" cy="1746718"/>
            </a:xfrm>
            <a:prstGeom prst="rect">
              <a:avLst/>
            </a:prstGeom>
          </p:spPr>
          <p:txBody>
            <a:bodyPr lIns="0" tIns="0" rIns="0" bIns="0" rtlCol="0" anchor="t"/>
            <a:lstStyle/>
            <a:p>
              <a:pPr algn="ctr">
                <a:lnSpc>
                  <a:spcPts val="8286"/>
                </a:lnSpc>
              </a:pPr>
              <a:r>
                <a:rPr lang="en-US" sz="5918">
                  <a:solidFill>
                    <a:srgbClr val="5F8195"/>
                  </a:solidFill>
                  <a:latin typeface="#9Slide07 Crocante"/>
                  <a:ea typeface="#9Slide07 Crocante"/>
                  <a:cs typeface="#9Slide07 Crocante"/>
                  <a:sym typeface="#9Slide07 Crocante"/>
                </a:rPr>
                <a:t>CHIẾN THẦN SĂN TIN</a:t>
              </a:r>
            </a:p>
          </p:txBody>
        </p:sp>
      </p:grpSp>
      <p:grpSp>
        <p:nvGrpSpPr>
          <p:cNvPr id="27" name="Group 27"/>
          <p:cNvGrpSpPr/>
          <p:nvPr/>
        </p:nvGrpSpPr>
        <p:grpSpPr>
          <a:xfrm>
            <a:off x="1924888" y="890050"/>
            <a:ext cx="4314525" cy="852269"/>
            <a:chOff x="0" y="0"/>
            <a:chExt cx="5752700" cy="1136359"/>
          </a:xfrm>
        </p:grpSpPr>
        <p:sp>
          <p:nvSpPr>
            <p:cNvPr id="28" name="Freeform 28"/>
            <p:cNvSpPr/>
            <p:nvPr/>
          </p:nvSpPr>
          <p:spPr>
            <a:xfrm>
              <a:off x="0" y="0"/>
              <a:ext cx="5752700" cy="1136359"/>
            </a:xfrm>
            <a:custGeom>
              <a:avLst/>
              <a:gdLst/>
              <a:ahLst/>
              <a:cxnLst/>
              <a:rect l="l" t="t" r="r" b="b"/>
              <a:pathLst>
                <a:path w="5752700" h="1136359">
                  <a:moveTo>
                    <a:pt x="0" y="0"/>
                  </a:moveTo>
                  <a:lnTo>
                    <a:pt x="5752700" y="0"/>
                  </a:lnTo>
                  <a:lnTo>
                    <a:pt x="5752700" y="1136359"/>
                  </a:lnTo>
                  <a:lnTo>
                    <a:pt x="0" y="1136359"/>
                  </a:lnTo>
                  <a:close/>
                </a:path>
              </a:pathLst>
            </a:custGeom>
            <a:solidFill>
              <a:srgbClr val="000000">
                <a:alpha val="0"/>
              </a:srgbClr>
            </a:solidFill>
          </p:spPr>
          <p:txBody>
            <a:bodyPr/>
            <a:lstStyle/>
            <a:p>
              <a:endParaRPr lang="en-US"/>
            </a:p>
          </p:txBody>
        </p:sp>
        <p:sp>
          <p:nvSpPr>
            <p:cNvPr id="29" name="TextBox 29"/>
            <p:cNvSpPr txBox="1"/>
            <p:nvPr/>
          </p:nvSpPr>
          <p:spPr>
            <a:xfrm>
              <a:off x="0" y="-95250"/>
              <a:ext cx="5752700" cy="1231609"/>
            </a:xfrm>
            <a:prstGeom prst="rect">
              <a:avLst/>
            </a:prstGeom>
          </p:spPr>
          <p:txBody>
            <a:bodyPr lIns="0" tIns="0" rIns="0" bIns="0" rtlCol="0" anchor="t"/>
            <a:lstStyle/>
            <a:p>
              <a:pPr algn="ctr">
                <a:lnSpc>
                  <a:spcPts val="6177"/>
                </a:lnSpc>
              </a:pPr>
              <a:r>
                <a:rPr lang="en-US" sz="4412" b="1">
                  <a:solidFill>
                    <a:srgbClr val="000000"/>
                  </a:solidFill>
                  <a:latin typeface="Roboto Condensed Bold"/>
                  <a:ea typeface="Roboto Condensed Bold"/>
                  <a:cs typeface="Roboto Condensed Bold"/>
                  <a:sym typeface="Roboto Condensed Bold"/>
                </a:rPr>
                <a:t>HOẠT ĐỘNG: </a:t>
              </a:r>
            </a:p>
          </p:txBody>
        </p:sp>
      </p:grpSp>
      <p:sp>
        <p:nvSpPr>
          <p:cNvPr id="30" name="Freeform 30"/>
          <p:cNvSpPr/>
          <p:nvPr/>
        </p:nvSpPr>
        <p:spPr>
          <a:xfrm>
            <a:off x="3783206" y="6163392"/>
            <a:ext cx="2817094" cy="1200786"/>
          </a:xfrm>
          <a:custGeom>
            <a:avLst/>
            <a:gdLst/>
            <a:ahLst/>
            <a:cxnLst/>
            <a:rect l="l" t="t" r="r" b="b"/>
            <a:pathLst>
              <a:path w="2817094" h="1200786">
                <a:moveTo>
                  <a:pt x="0" y="0"/>
                </a:moveTo>
                <a:lnTo>
                  <a:pt x="2817094" y="0"/>
                </a:lnTo>
                <a:lnTo>
                  <a:pt x="2817094" y="1200786"/>
                </a:lnTo>
                <a:lnTo>
                  <a:pt x="0" y="1200786"/>
                </a:lnTo>
                <a:lnTo>
                  <a:pt x="0" y="0"/>
                </a:lnTo>
                <a:close/>
              </a:path>
            </a:pathLst>
          </a:custGeom>
          <a:blipFill>
            <a:blip r:embed="rId27">
              <a:extLst>
                <a:ext uri="{96DAC541-7B7A-43D3-8B79-37D633B846F1}">
                  <asvg:svgBlip xmlns:asvg="http://schemas.microsoft.com/office/drawing/2016/SVG/main" r:embed="rId28"/>
                </a:ext>
              </a:extLst>
            </a:blip>
            <a:stretch>
              <a:fillRect l="-8" r="-8"/>
            </a:stretch>
          </a:blipFill>
        </p:spPr>
        <p:txBody>
          <a:bodyPr/>
          <a:lstStyle/>
          <a:p>
            <a:endParaRPr lang="en-US"/>
          </a:p>
        </p:txBody>
      </p:sp>
      <p:grpSp>
        <p:nvGrpSpPr>
          <p:cNvPr id="31" name="Group 31"/>
          <p:cNvGrpSpPr/>
          <p:nvPr/>
        </p:nvGrpSpPr>
        <p:grpSpPr>
          <a:xfrm>
            <a:off x="1924888" y="3873282"/>
            <a:ext cx="14700615" cy="2262281"/>
            <a:chOff x="0" y="0"/>
            <a:chExt cx="19600820" cy="3016375"/>
          </a:xfrm>
        </p:grpSpPr>
        <p:sp>
          <p:nvSpPr>
            <p:cNvPr id="32" name="Freeform 32"/>
            <p:cNvSpPr/>
            <p:nvPr/>
          </p:nvSpPr>
          <p:spPr>
            <a:xfrm>
              <a:off x="0" y="0"/>
              <a:ext cx="19600819" cy="3016375"/>
            </a:xfrm>
            <a:custGeom>
              <a:avLst/>
              <a:gdLst/>
              <a:ahLst/>
              <a:cxnLst/>
              <a:rect l="l" t="t" r="r" b="b"/>
              <a:pathLst>
                <a:path w="19600819" h="3016375">
                  <a:moveTo>
                    <a:pt x="0" y="0"/>
                  </a:moveTo>
                  <a:lnTo>
                    <a:pt x="19600819" y="0"/>
                  </a:lnTo>
                  <a:lnTo>
                    <a:pt x="19600819" y="3016375"/>
                  </a:lnTo>
                  <a:lnTo>
                    <a:pt x="0" y="3016375"/>
                  </a:lnTo>
                  <a:close/>
                </a:path>
              </a:pathLst>
            </a:custGeom>
            <a:solidFill>
              <a:srgbClr val="000000">
                <a:alpha val="0"/>
              </a:srgbClr>
            </a:solidFill>
          </p:spPr>
          <p:txBody>
            <a:bodyPr/>
            <a:lstStyle/>
            <a:p>
              <a:endParaRPr lang="en-US"/>
            </a:p>
          </p:txBody>
        </p:sp>
        <p:sp>
          <p:nvSpPr>
            <p:cNvPr id="33" name="TextBox 33"/>
            <p:cNvSpPr txBox="1"/>
            <p:nvPr/>
          </p:nvSpPr>
          <p:spPr>
            <a:xfrm>
              <a:off x="0" y="-76200"/>
              <a:ext cx="19600820" cy="3092575"/>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Câu 3.</a:t>
              </a:r>
              <a:r>
                <a:rPr lang="en-US" sz="3999">
                  <a:solidFill>
                    <a:srgbClr val="000000"/>
                  </a:solidFill>
                  <a:latin typeface="Roboto Condensed"/>
                  <a:ea typeface="Roboto Condensed"/>
                  <a:cs typeface="Roboto Condensed"/>
                  <a:sym typeface="Roboto Condensed"/>
                </a:rPr>
                <a:t> Nhân vật K trong câu chuyện là anh em của nhân vật “tôi”. </a:t>
              </a:r>
            </a:p>
            <a:p>
              <a:pPr algn="just">
                <a:lnSpc>
                  <a:spcPts val="5598"/>
                </a:lnSpc>
              </a:pPr>
              <a:r>
                <a:rPr lang="en-US" sz="3999">
                  <a:solidFill>
                    <a:srgbClr val="000000"/>
                  </a:solidFill>
                  <a:latin typeface="Roboto Condensed"/>
                  <a:ea typeface="Roboto Condensed"/>
                  <a:cs typeface="Roboto Condensed"/>
                  <a:sym typeface="Roboto Condensed"/>
                </a:rPr>
                <a:t>ĐÚNG hay SAI?</a:t>
              </a:r>
            </a:p>
          </p:txBody>
        </p:sp>
      </p:grpSp>
      <p:grpSp>
        <p:nvGrpSpPr>
          <p:cNvPr id="34" name="Group 34"/>
          <p:cNvGrpSpPr/>
          <p:nvPr/>
        </p:nvGrpSpPr>
        <p:grpSpPr>
          <a:xfrm>
            <a:off x="7186284" y="6358143"/>
            <a:ext cx="5835277" cy="769374"/>
            <a:chOff x="0" y="0"/>
            <a:chExt cx="7780369" cy="1025833"/>
          </a:xfrm>
        </p:grpSpPr>
        <p:sp>
          <p:nvSpPr>
            <p:cNvPr id="35" name="Freeform 35"/>
            <p:cNvSpPr/>
            <p:nvPr/>
          </p:nvSpPr>
          <p:spPr>
            <a:xfrm>
              <a:off x="0" y="0"/>
              <a:ext cx="7780369" cy="1025833"/>
            </a:xfrm>
            <a:custGeom>
              <a:avLst/>
              <a:gdLst/>
              <a:ahLst/>
              <a:cxnLst/>
              <a:rect l="l" t="t" r="r" b="b"/>
              <a:pathLst>
                <a:path w="7780369" h="1025833">
                  <a:moveTo>
                    <a:pt x="0" y="0"/>
                  </a:moveTo>
                  <a:lnTo>
                    <a:pt x="7780369" y="0"/>
                  </a:lnTo>
                  <a:lnTo>
                    <a:pt x="7780369" y="1025833"/>
                  </a:lnTo>
                  <a:lnTo>
                    <a:pt x="0" y="1025833"/>
                  </a:lnTo>
                  <a:close/>
                </a:path>
              </a:pathLst>
            </a:custGeom>
            <a:solidFill>
              <a:srgbClr val="000000">
                <a:alpha val="0"/>
              </a:srgbClr>
            </a:solidFill>
          </p:spPr>
          <p:txBody>
            <a:bodyPr/>
            <a:lstStyle/>
            <a:p>
              <a:endParaRPr lang="en-US"/>
            </a:p>
          </p:txBody>
        </p:sp>
        <p:sp>
          <p:nvSpPr>
            <p:cNvPr id="36" name="TextBox 36"/>
            <p:cNvSpPr txBox="1"/>
            <p:nvPr/>
          </p:nvSpPr>
          <p:spPr>
            <a:xfrm>
              <a:off x="0" y="-76200"/>
              <a:ext cx="7780369" cy="1102033"/>
            </a:xfrm>
            <a:prstGeom prst="rect">
              <a:avLst/>
            </a:prstGeom>
          </p:spPr>
          <p:txBody>
            <a:bodyPr lIns="0" tIns="0" rIns="0" bIns="0" rtlCol="0" anchor="t"/>
            <a:lstStyle/>
            <a:p>
              <a:pPr algn="just">
                <a:lnSpc>
                  <a:spcPts val="5598"/>
                </a:lnSpc>
              </a:pPr>
              <a:r>
                <a:rPr lang="en-US" sz="3999" b="1">
                  <a:solidFill>
                    <a:srgbClr val="000000"/>
                  </a:solidFill>
                  <a:latin typeface="Roboto Condensed Bold"/>
                  <a:ea typeface="Roboto Condensed Bold"/>
                  <a:cs typeface="Roboto Condensed Bold"/>
                  <a:sym typeface="Roboto Condensed Bold"/>
                </a:rPr>
                <a:t>ĐÁP ÁN:      SAI</a:t>
              </a:r>
            </a:p>
          </p:txBody>
        </p:sp>
      </p:grpSp>
      <p:sp>
        <p:nvSpPr>
          <p:cNvPr id="37" name="TextBox 37"/>
          <p:cNvSpPr txBox="1"/>
          <p:nvPr/>
        </p:nvSpPr>
        <p:spPr>
          <a:xfrm>
            <a:off x="3295187" y="8344054"/>
            <a:ext cx="11247217" cy="1313180"/>
          </a:xfrm>
          <a:prstGeom prst="rect">
            <a:avLst/>
          </a:prstGeom>
        </p:spPr>
        <p:txBody>
          <a:bodyPr lIns="0" tIns="0" rIns="0" bIns="0" rtlCol="0" anchor="t">
            <a:spAutoFit/>
          </a:bodyPr>
          <a:lstStyle/>
          <a:p>
            <a:pPr algn="ctr">
              <a:lnSpc>
                <a:spcPts val="5320"/>
              </a:lnSpc>
            </a:pPr>
            <a:r>
              <a:rPr lang="en-US" sz="3800" i="1">
                <a:solidFill>
                  <a:srgbClr val="000000"/>
                </a:solidFill>
                <a:latin typeface="Roboto Condensed Italics"/>
                <a:ea typeface="Roboto Condensed Italics"/>
                <a:cs typeface="Roboto Condensed Italics"/>
                <a:sym typeface="Roboto Condensed Italics"/>
              </a:rPr>
              <a:t>Nhân vật K là người bạn thân của “tôi”, là người mà “tôi” coi như anh em thực thụ.</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3010</Words>
  <Application>Microsoft Office PowerPoint</Application>
  <PresentationFormat>Custom</PresentationFormat>
  <Paragraphs>327</Paragraphs>
  <Slides>38</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#9Slide05 VL Fadilla</vt:lpstr>
      <vt:lpstr>Fraunces</vt:lpstr>
      <vt:lpstr>Roboto Condensed Italics</vt:lpstr>
      <vt:lpstr>Arimo Bold</vt:lpstr>
      <vt:lpstr>Roboto Condensed Bold</vt:lpstr>
      <vt:lpstr>Calibri</vt:lpstr>
      <vt:lpstr>#9Slide05 Aphrodite Pro</vt:lpstr>
      <vt:lpstr>#9Slide07 Crocante</vt:lpstr>
      <vt:lpstr>Fraunces Bold</vt:lpstr>
      <vt:lpstr>Roboto Condensed</vt:lpstr>
      <vt:lpstr>Roboto Condensed Bold Italics</vt:lpstr>
      <vt:lpstr>Arial</vt:lpstr>
      <vt:lpstr>#9Slide07 SVNUT Triumph Press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9CD_B9_Nguoi thu bay</dc:title>
  <cp:lastModifiedBy>Lê Thị Phương Thảo</cp:lastModifiedBy>
  <cp:revision>2</cp:revision>
  <dcterms:created xsi:type="dcterms:W3CDTF">2006-08-16T00:00:00Z</dcterms:created>
  <dcterms:modified xsi:type="dcterms:W3CDTF">2025-01-18T15:43:41Z</dcterms:modified>
  <dc:identifier>DAGb6D-tnvM</dc:identifier>
</cp:coreProperties>
</file>