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5" r:id="rId1"/>
  </p:sldMasterIdLst>
  <p:notesMasterIdLst>
    <p:notesMasterId r:id="rId39"/>
  </p:notesMasterIdLst>
  <p:sldIdLst>
    <p:sldId id="316" r:id="rId2"/>
    <p:sldId id="256" r:id="rId3"/>
    <p:sldId id="422" r:id="rId4"/>
    <p:sldId id="424" r:id="rId5"/>
    <p:sldId id="373" r:id="rId6"/>
    <p:sldId id="423" r:id="rId7"/>
    <p:sldId id="379" r:id="rId8"/>
    <p:sldId id="380" r:id="rId9"/>
    <p:sldId id="405" r:id="rId10"/>
    <p:sldId id="406" r:id="rId11"/>
    <p:sldId id="407" r:id="rId12"/>
    <p:sldId id="408" r:id="rId13"/>
    <p:sldId id="409" r:id="rId14"/>
    <p:sldId id="385" r:id="rId15"/>
    <p:sldId id="411" r:id="rId16"/>
    <p:sldId id="413" r:id="rId17"/>
    <p:sldId id="403" r:id="rId18"/>
    <p:sldId id="414" r:id="rId19"/>
    <p:sldId id="431" r:id="rId20"/>
    <p:sldId id="266" r:id="rId21"/>
    <p:sldId id="257" r:id="rId22"/>
    <p:sldId id="425" r:id="rId23"/>
    <p:sldId id="258" r:id="rId24"/>
    <p:sldId id="259" r:id="rId25"/>
    <p:sldId id="260" r:id="rId26"/>
    <p:sldId id="261" r:id="rId27"/>
    <p:sldId id="262" r:id="rId28"/>
    <p:sldId id="263" r:id="rId29"/>
    <p:sldId id="264" r:id="rId30"/>
    <p:sldId id="265" r:id="rId31"/>
    <p:sldId id="430" r:id="rId32"/>
    <p:sldId id="415" r:id="rId33"/>
    <p:sldId id="416" r:id="rId34"/>
    <p:sldId id="417" r:id="rId35"/>
    <p:sldId id="418" r:id="rId36"/>
    <p:sldId id="419" r:id="rId37"/>
    <p:sldId id="420" r:id="rId38"/>
  </p:sldIdLst>
  <p:sldSz cx="9144000" cy="5143500" type="screen16x9"/>
  <p:notesSz cx="6858000" cy="9144000"/>
  <p:embeddedFontLst>
    <p:embeddedFont>
      <p:font typeface="#9Slide07 Baloo Tamma" panose="03080902040302020200" pitchFamily="66" charset="77"/>
      <p:regular r:id="rId40"/>
    </p:embeddedFont>
    <p:embeddedFont>
      <p:font typeface="#9Slide07 IcielCadena" panose="02000503000000020004" pitchFamily="2" charset="77"/>
      <p:bold r:id="rId41"/>
    </p:embeddedFont>
    <p:embeddedFont>
      <p:font typeface="#9Slide07 Pangolin" pitchFamily="2" charset="77"/>
      <p:regular r:id="rId42"/>
    </p:embeddedFont>
    <p:embeddedFont>
      <p:font typeface="#9Slide07 SVNA Love Of Thunder" panose="02040603050506020204" pitchFamily="18" charset="0"/>
      <p:regular r:id="rId43"/>
    </p:embeddedFont>
    <p:embeddedFont>
      <p:font typeface="#9Slide07 SVNGuerrilla" pitchFamily="2" charset="77"/>
      <p:regular r:id="rId44"/>
    </p:embeddedFont>
    <p:embeddedFont>
      <p:font typeface="Calibri" panose="020F0502020204030204"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DCDA487-4273-467D-A875-C8748591B622}">
  <a:tblStyle styleId="{3DCDA487-4273-467D-A875-C8748591B6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338" autoAdjust="0"/>
  </p:normalViewPr>
  <p:slideViewPr>
    <p:cSldViewPr snapToGrid="0">
      <p:cViewPr varScale="1">
        <p:scale>
          <a:sx n="136" d="100"/>
          <a:sy n="136" d="100"/>
        </p:scale>
        <p:origin x="96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363251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2</a:t>
            </a:fld>
            <a:endParaRPr lang="en-US"/>
          </a:p>
        </p:txBody>
      </p:sp>
    </p:spTree>
    <p:extLst>
      <p:ext uri="{BB962C8B-B14F-4D97-AF65-F5344CB8AC3E}">
        <p14:creationId xmlns:p14="http://schemas.microsoft.com/office/powerpoint/2010/main" val="1758169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908402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3581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20</a:t>
            </a:fld>
            <a:endParaRPr lang="en-SG"/>
          </a:p>
        </p:txBody>
      </p:sp>
    </p:spTree>
    <p:extLst>
      <p:ext uri="{BB962C8B-B14F-4D97-AF65-F5344CB8AC3E}">
        <p14:creationId xmlns:p14="http://schemas.microsoft.com/office/powerpoint/2010/main" val="3479010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21</a:t>
            </a:fld>
            <a:endParaRPr lang="en-SG"/>
          </a:p>
        </p:txBody>
      </p:sp>
    </p:spTree>
    <p:extLst>
      <p:ext uri="{BB962C8B-B14F-4D97-AF65-F5344CB8AC3E}">
        <p14:creationId xmlns:p14="http://schemas.microsoft.com/office/powerpoint/2010/main" val="838763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22</a:t>
            </a:fld>
            <a:endParaRPr lang="en-SG"/>
          </a:p>
        </p:txBody>
      </p:sp>
    </p:spTree>
    <p:extLst>
      <p:ext uri="{BB962C8B-B14F-4D97-AF65-F5344CB8AC3E}">
        <p14:creationId xmlns:p14="http://schemas.microsoft.com/office/powerpoint/2010/main" val="3619385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23</a:t>
            </a:fld>
            <a:endParaRPr lang="en-SG"/>
          </a:p>
        </p:txBody>
      </p:sp>
    </p:spTree>
    <p:extLst>
      <p:ext uri="{BB962C8B-B14F-4D97-AF65-F5344CB8AC3E}">
        <p14:creationId xmlns:p14="http://schemas.microsoft.com/office/powerpoint/2010/main" val="1430799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24</a:t>
            </a:fld>
            <a:endParaRPr lang="en-SG"/>
          </a:p>
        </p:txBody>
      </p:sp>
    </p:spTree>
    <p:extLst>
      <p:ext uri="{BB962C8B-B14F-4D97-AF65-F5344CB8AC3E}">
        <p14:creationId xmlns:p14="http://schemas.microsoft.com/office/powerpoint/2010/main" val="2980868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25</a:t>
            </a:fld>
            <a:endParaRPr lang="en-SG"/>
          </a:p>
        </p:txBody>
      </p:sp>
    </p:spTree>
    <p:extLst>
      <p:ext uri="{BB962C8B-B14F-4D97-AF65-F5344CB8AC3E}">
        <p14:creationId xmlns:p14="http://schemas.microsoft.com/office/powerpoint/2010/main" val="358703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26</a:t>
            </a:fld>
            <a:endParaRPr lang="en-SG"/>
          </a:p>
        </p:txBody>
      </p:sp>
    </p:spTree>
    <p:extLst>
      <p:ext uri="{BB962C8B-B14F-4D97-AF65-F5344CB8AC3E}">
        <p14:creationId xmlns:p14="http://schemas.microsoft.com/office/powerpoint/2010/main" val="4213200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27</a:t>
            </a:fld>
            <a:endParaRPr lang="en-SG"/>
          </a:p>
        </p:txBody>
      </p:sp>
    </p:spTree>
    <p:extLst>
      <p:ext uri="{BB962C8B-B14F-4D97-AF65-F5344CB8AC3E}">
        <p14:creationId xmlns:p14="http://schemas.microsoft.com/office/powerpoint/2010/main" val="847979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HS</a:t>
            </a:r>
            <a:r>
              <a:rPr lang="en-US" baseline="0" dirty="0"/>
              <a:t> </a:t>
            </a:r>
            <a:r>
              <a:rPr lang="en-US" baseline="0" dirty="0" err="1"/>
              <a:t>tìm</a:t>
            </a:r>
            <a:r>
              <a:rPr lang="en-US" baseline="0" dirty="0"/>
              <a:t> </a:t>
            </a:r>
            <a:r>
              <a:rPr lang="en-US" baseline="0" dirty="0" err="1"/>
              <a:t>ra</a:t>
            </a:r>
            <a:r>
              <a:rPr lang="en-US" baseline="0" dirty="0"/>
              <a:t> </a:t>
            </a:r>
            <a:r>
              <a:rPr lang="en-US" baseline="0" dirty="0" err="1"/>
              <a:t>lõi</a:t>
            </a:r>
            <a:r>
              <a:rPr lang="en-US" baseline="0" dirty="0"/>
              <a:t> </a:t>
            </a:r>
            <a:r>
              <a:rPr lang="en-US" baseline="0" dirty="0" err="1"/>
              <a:t>sai</a:t>
            </a:r>
            <a:r>
              <a:rPr lang="en-US" baseline="0" dirty="0"/>
              <a:t> </a:t>
            </a:r>
            <a:r>
              <a:rPr lang="en-US" baseline="0" dirty="0" err="1"/>
              <a:t>và</a:t>
            </a:r>
            <a:r>
              <a:rPr lang="en-US" baseline="0" dirty="0"/>
              <a:t> </a:t>
            </a:r>
            <a:r>
              <a:rPr lang="en-US" baseline="0" dirty="0" err="1"/>
              <a:t>chỉnh</a:t>
            </a:r>
            <a:r>
              <a:rPr lang="en-US" baseline="0" dirty="0"/>
              <a:t> </a:t>
            </a:r>
            <a:r>
              <a:rPr lang="en-US" baseline="0" dirty="0" err="1"/>
              <a:t>sửa</a:t>
            </a:r>
            <a:r>
              <a:rPr lang="en-US" baseline="0" dirty="0"/>
              <a:t> </a:t>
            </a:r>
            <a:r>
              <a:rPr lang="en-US" baseline="0" dirty="0" err="1"/>
              <a:t>lại</a:t>
            </a:r>
            <a:r>
              <a:rPr lang="en-US" baseline="0" dirty="0"/>
              <a:t> </a:t>
            </a:r>
            <a:r>
              <a:rPr lang="en-US" baseline="0" dirty="0" err="1"/>
              <a:t>cho</a:t>
            </a:r>
            <a:r>
              <a:rPr lang="en-US" baseline="0" dirty="0"/>
              <a:t> </a:t>
            </a:r>
            <a:r>
              <a:rPr lang="en-US" baseline="0" dirty="0" err="1"/>
              <a:t>đúng</a:t>
            </a:r>
            <a:endParaRPr lang="en-US" dirty="0"/>
          </a:p>
        </p:txBody>
      </p:sp>
    </p:spTree>
    <p:extLst>
      <p:ext uri="{BB962C8B-B14F-4D97-AF65-F5344CB8AC3E}">
        <p14:creationId xmlns:p14="http://schemas.microsoft.com/office/powerpoint/2010/main" val="183978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28</a:t>
            </a:fld>
            <a:endParaRPr lang="en-SG"/>
          </a:p>
        </p:txBody>
      </p:sp>
    </p:spTree>
    <p:extLst>
      <p:ext uri="{BB962C8B-B14F-4D97-AF65-F5344CB8AC3E}">
        <p14:creationId xmlns:p14="http://schemas.microsoft.com/office/powerpoint/2010/main" val="1581647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29</a:t>
            </a:fld>
            <a:endParaRPr lang="en-SG"/>
          </a:p>
        </p:txBody>
      </p:sp>
    </p:spTree>
    <p:extLst>
      <p:ext uri="{BB962C8B-B14F-4D97-AF65-F5344CB8AC3E}">
        <p14:creationId xmlns:p14="http://schemas.microsoft.com/office/powerpoint/2010/main" val="2397710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30</a:t>
            </a:fld>
            <a:endParaRPr lang="en-SG"/>
          </a:p>
        </p:txBody>
      </p:sp>
    </p:spTree>
    <p:extLst>
      <p:ext uri="{BB962C8B-B14F-4D97-AF65-F5344CB8AC3E}">
        <p14:creationId xmlns:p14="http://schemas.microsoft.com/office/powerpoint/2010/main" val="3249742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31</a:t>
            </a:fld>
            <a:endParaRPr lang="en-SG"/>
          </a:p>
        </p:txBody>
      </p:sp>
    </p:spTree>
    <p:extLst>
      <p:ext uri="{BB962C8B-B14F-4D97-AF65-F5344CB8AC3E}">
        <p14:creationId xmlns:p14="http://schemas.microsoft.com/office/powerpoint/2010/main" val="2089744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GV </a:t>
            </a:r>
            <a:r>
              <a:rPr lang="en-US" dirty="0" err="1"/>
              <a:t>gọi</a:t>
            </a:r>
            <a:r>
              <a:rPr lang="en-US" baseline="0" dirty="0"/>
              <a:t> </a:t>
            </a:r>
            <a:r>
              <a:rPr lang="en-US" baseline="0" dirty="0" err="1"/>
              <a:t>ngẫu</a:t>
            </a:r>
            <a:r>
              <a:rPr lang="en-US" baseline="0" dirty="0"/>
              <a:t> </a:t>
            </a:r>
            <a:r>
              <a:rPr lang="en-US" baseline="0" dirty="0" err="1"/>
              <a:t>nhiên</a:t>
            </a:r>
            <a:r>
              <a:rPr lang="en-US" baseline="0" dirty="0"/>
              <a:t> </a:t>
            </a:r>
            <a:r>
              <a:rPr lang="en-US" baseline="0" dirty="0" err="1"/>
              <a:t>các</a:t>
            </a:r>
            <a:r>
              <a:rPr lang="en-US" baseline="0" dirty="0"/>
              <a:t> </a:t>
            </a:r>
            <a:r>
              <a:rPr lang="en-US" baseline="0" dirty="0" err="1"/>
              <a:t>cặp</a:t>
            </a:r>
            <a:r>
              <a:rPr lang="en-US" baseline="0" dirty="0"/>
              <a:t> </a:t>
            </a:r>
            <a:r>
              <a:rPr lang="en-US" baseline="0" dirty="0" err="1"/>
              <a:t>đôi</a:t>
            </a:r>
            <a:r>
              <a:rPr lang="en-US" baseline="0" dirty="0"/>
              <a:t>, </a:t>
            </a:r>
            <a:r>
              <a:rPr lang="en-US" baseline="0" dirty="0" err="1"/>
              <a:t>bốc</a:t>
            </a:r>
            <a:r>
              <a:rPr lang="en-US" baseline="0" dirty="0"/>
              <a:t> </a:t>
            </a:r>
            <a:r>
              <a:rPr lang="en-US" baseline="0" dirty="0" err="1"/>
              <a:t>thăm</a:t>
            </a:r>
            <a:r>
              <a:rPr lang="en-US" baseline="0" dirty="0"/>
              <a:t> </a:t>
            </a:r>
            <a:r>
              <a:rPr lang="en-US" baseline="0" dirty="0" err="1"/>
              <a:t>người</a:t>
            </a:r>
            <a:r>
              <a:rPr lang="en-US" baseline="0" dirty="0"/>
              <a:t> </a:t>
            </a:r>
            <a:r>
              <a:rPr lang="en-US" baseline="0" dirty="0" err="1"/>
              <a:t>hỏi</a:t>
            </a:r>
            <a:r>
              <a:rPr lang="en-US" baseline="0" dirty="0"/>
              <a:t> </a:t>
            </a:r>
            <a:r>
              <a:rPr lang="en-US" baseline="0" dirty="0" err="1"/>
              <a:t>và</a:t>
            </a:r>
            <a:r>
              <a:rPr lang="en-US" baseline="0" dirty="0"/>
              <a:t> </a:t>
            </a:r>
            <a:r>
              <a:rPr lang="en-US" baseline="0" dirty="0" err="1"/>
              <a:t>người</a:t>
            </a:r>
            <a:r>
              <a:rPr lang="en-US" baseline="0" dirty="0"/>
              <a:t> </a:t>
            </a:r>
            <a:r>
              <a:rPr lang="en-US" baseline="0" dirty="0" err="1"/>
              <a:t>trả</a:t>
            </a:r>
            <a:r>
              <a:rPr lang="en-US" baseline="0" dirty="0"/>
              <a:t> </a:t>
            </a:r>
            <a:r>
              <a:rPr lang="en-US" baseline="0" dirty="0" err="1"/>
              <a:t>lời</a:t>
            </a:r>
            <a:endParaRPr lang="en-US" dirty="0"/>
          </a:p>
        </p:txBody>
      </p:sp>
    </p:spTree>
    <p:extLst>
      <p:ext uri="{BB962C8B-B14F-4D97-AF65-F5344CB8AC3E}">
        <p14:creationId xmlns:p14="http://schemas.microsoft.com/office/powerpoint/2010/main" val="942665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25431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87940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Gv</a:t>
            </a:r>
            <a:r>
              <a:rPr lang="en-US" baseline="0" dirty="0"/>
              <a:t> </a:t>
            </a:r>
            <a:r>
              <a:rPr lang="en-US" baseline="0" dirty="0" err="1"/>
              <a:t>gọi</a:t>
            </a:r>
            <a:r>
              <a:rPr lang="en-US" baseline="0" dirty="0"/>
              <a:t> 5 </a:t>
            </a:r>
            <a:r>
              <a:rPr lang="en-US" baseline="0" dirty="0" err="1"/>
              <a:t>học</a:t>
            </a:r>
            <a:r>
              <a:rPr lang="en-US" baseline="0" dirty="0"/>
              <a:t> </a:t>
            </a:r>
            <a:r>
              <a:rPr lang="en-US" baseline="0" dirty="0" err="1"/>
              <a:t>sinh</a:t>
            </a:r>
            <a:r>
              <a:rPr lang="en-US" baseline="0" dirty="0"/>
              <a:t> </a:t>
            </a:r>
            <a:r>
              <a:rPr lang="en-US" baseline="0" dirty="0" err="1"/>
              <a:t>lên</a:t>
            </a:r>
            <a:r>
              <a:rPr lang="en-US" baseline="0" dirty="0"/>
              <a:t> </a:t>
            </a:r>
            <a:r>
              <a:rPr lang="en-US" baseline="0" dirty="0" err="1"/>
              <a:t>bảng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53489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Pht</a:t>
            </a:r>
            <a:r>
              <a:rPr lang="en-US" dirty="0"/>
              <a:t> </a:t>
            </a:r>
            <a:r>
              <a:rPr lang="en-US" dirty="0" err="1"/>
              <a:t>nhóm</a:t>
            </a:r>
            <a:r>
              <a:rPr lang="en-US" baseline="0" dirty="0"/>
              <a:t> 1</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28174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Pht</a:t>
            </a:r>
            <a:r>
              <a:rPr lang="en-US" dirty="0"/>
              <a:t> </a:t>
            </a:r>
            <a:r>
              <a:rPr lang="en-US" dirty="0" err="1"/>
              <a:t>nhóm</a:t>
            </a:r>
            <a:r>
              <a:rPr lang="en-US" baseline="0" dirty="0"/>
              <a:t> 1</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673012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Pht</a:t>
            </a:r>
            <a:r>
              <a:rPr lang="en-US" dirty="0"/>
              <a:t> </a:t>
            </a:r>
            <a:r>
              <a:rPr lang="en-US" dirty="0" err="1"/>
              <a:t>nhóm</a:t>
            </a:r>
            <a:r>
              <a:rPr lang="en-US" baseline="0" dirty="0"/>
              <a:t> 2</a:t>
            </a:r>
            <a:endParaRPr lang="en-US" dirty="0"/>
          </a:p>
        </p:txBody>
      </p:sp>
    </p:spTree>
    <p:extLst>
      <p:ext uri="{BB962C8B-B14F-4D97-AF65-F5344CB8AC3E}">
        <p14:creationId xmlns:p14="http://schemas.microsoft.com/office/powerpoint/2010/main" val="4026503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988196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11/24/24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25517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11/24/24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25538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11/24/24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31176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11/24/24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13065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11/24/24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7747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11/24/24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54601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11/24/24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7038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11/24/24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64034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11/24/24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0695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11/24/24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55191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11/24/24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21506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5000"/>
            <a:lum/>
          </a:blip>
          <a:srcRect/>
          <a:stretch>
            <a:fillRect l="-18000" r="-1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11/24/24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4709023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4.wdp"/><Relationship Id="rId18" Type="http://schemas.openxmlformats.org/officeDocument/2006/relationships/image" Target="../media/image41.png"/><Relationship Id="rId26" Type="http://schemas.openxmlformats.org/officeDocument/2006/relationships/slide" Target="slide21.xml"/><Relationship Id="rId3" Type="http://schemas.openxmlformats.org/officeDocument/2006/relationships/slideLayout" Target="../slideLayouts/slideLayout1.xml"/><Relationship Id="rId21" Type="http://schemas.microsoft.com/office/2007/relationships/hdphoto" Target="../media/hdphoto8.wdp"/><Relationship Id="rId7" Type="http://schemas.microsoft.com/office/2007/relationships/hdphoto" Target="../media/hdphoto2.wdp"/><Relationship Id="rId12" Type="http://schemas.openxmlformats.org/officeDocument/2006/relationships/image" Target="../media/image38.png"/><Relationship Id="rId17" Type="http://schemas.microsoft.com/office/2007/relationships/hdphoto" Target="../media/hdphoto6.wdp"/><Relationship Id="rId25" Type="http://schemas.openxmlformats.org/officeDocument/2006/relationships/image" Target="../media/image45.png"/><Relationship Id="rId2" Type="http://schemas.openxmlformats.org/officeDocument/2006/relationships/audio" Target="../media/media1.mp3"/><Relationship Id="rId16" Type="http://schemas.openxmlformats.org/officeDocument/2006/relationships/image" Target="../media/image40.png"/><Relationship Id="rId20" Type="http://schemas.openxmlformats.org/officeDocument/2006/relationships/image" Target="../media/image42.png"/><Relationship Id="rId1" Type="http://schemas.microsoft.com/office/2007/relationships/media" Target="../media/media1.mp3"/><Relationship Id="rId6" Type="http://schemas.openxmlformats.org/officeDocument/2006/relationships/image" Target="../media/image34.png"/><Relationship Id="rId11" Type="http://schemas.openxmlformats.org/officeDocument/2006/relationships/image" Target="../media/image37.png"/><Relationship Id="rId24" Type="http://schemas.openxmlformats.org/officeDocument/2006/relationships/image" Target="../media/image44.png"/><Relationship Id="rId5" Type="http://schemas.openxmlformats.org/officeDocument/2006/relationships/image" Target="../media/image33.png"/><Relationship Id="rId15" Type="http://schemas.microsoft.com/office/2007/relationships/hdphoto" Target="../media/hdphoto5.wdp"/><Relationship Id="rId23" Type="http://schemas.microsoft.com/office/2007/relationships/hdphoto" Target="../media/hdphoto9.wdp"/><Relationship Id="rId28" Type="http://schemas.openxmlformats.org/officeDocument/2006/relationships/image" Target="../media/image47.png"/><Relationship Id="rId10" Type="http://schemas.openxmlformats.org/officeDocument/2006/relationships/image" Target="../media/image36.png"/><Relationship Id="rId19" Type="http://schemas.microsoft.com/office/2007/relationships/hdphoto" Target="../media/hdphoto7.wdp"/><Relationship Id="rId4" Type="http://schemas.openxmlformats.org/officeDocument/2006/relationships/notesSlide" Target="../notesSlides/notesSlide12.xml"/><Relationship Id="rId9" Type="http://schemas.microsoft.com/office/2007/relationships/hdphoto" Target="../media/hdphoto3.wdp"/><Relationship Id="rId14" Type="http://schemas.openxmlformats.org/officeDocument/2006/relationships/image" Target="../media/image39.png"/><Relationship Id="rId22" Type="http://schemas.openxmlformats.org/officeDocument/2006/relationships/image" Target="../media/image43.png"/><Relationship Id="rId27"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48.jpg"/><Relationship Id="rId7" Type="http://schemas.microsoft.com/office/2007/relationships/hdphoto" Target="../media/hdphoto11.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0.png"/><Relationship Id="rId5" Type="http://schemas.microsoft.com/office/2007/relationships/hdphoto" Target="../media/hdphoto10.wdp"/><Relationship Id="rId10" Type="http://schemas.openxmlformats.org/officeDocument/2006/relationships/image" Target="../media/image45.png"/><Relationship Id="rId4" Type="http://schemas.openxmlformats.org/officeDocument/2006/relationships/image" Target="../media/image49.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13" Type="http://schemas.microsoft.com/office/2007/relationships/hdphoto" Target="../media/hdphoto4.wdp"/><Relationship Id="rId18" Type="http://schemas.openxmlformats.org/officeDocument/2006/relationships/image" Target="../media/image41.png"/><Relationship Id="rId26" Type="http://schemas.openxmlformats.org/officeDocument/2006/relationships/image" Target="../media/image52.png"/><Relationship Id="rId39" Type="http://schemas.openxmlformats.org/officeDocument/2006/relationships/slide" Target="slide26.xml"/><Relationship Id="rId21" Type="http://schemas.microsoft.com/office/2007/relationships/hdphoto" Target="../media/hdphoto8.wdp"/><Relationship Id="rId34" Type="http://schemas.openxmlformats.org/officeDocument/2006/relationships/slide" Target="slide23.xml"/><Relationship Id="rId42" Type="http://schemas.openxmlformats.org/officeDocument/2006/relationships/image" Target="../media/image44.png"/><Relationship Id="rId7" Type="http://schemas.microsoft.com/office/2007/relationships/hdphoto" Target="../media/hdphoto2.wdp"/><Relationship Id="rId2" Type="http://schemas.openxmlformats.org/officeDocument/2006/relationships/audio" Target="../media/media2.mp3"/><Relationship Id="rId16" Type="http://schemas.openxmlformats.org/officeDocument/2006/relationships/image" Target="../media/image40.png"/><Relationship Id="rId20" Type="http://schemas.openxmlformats.org/officeDocument/2006/relationships/image" Target="../media/image42.png"/><Relationship Id="rId29" Type="http://schemas.openxmlformats.org/officeDocument/2006/relationships/image" Target="../media/image55.png"/><Relationship Id="rId41" Type="http://schemas.openxmlformats.org/officeDocument/2006/relationships/slide" Target="slide30.xml"/><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image" Target="../media/image37.png"/><Relationship Id="rId24" Type="http://schemas.openxmlformats.org/officeDocument/2006/relationships/image" Target="../media/image50.png"/><Relationship Id="rId32" Type="http://schemas.openxmlformats.org/officeDocument/2006/relationships/image" Target="../media/image58.png"/><Relationship Id="rId37" Type="http://schemas.openxmlformats.org/officeDocument/2006/relationships/slide" Target="slide28.xml"/><Relationship Id="rId40" Type="http://schemas.openxmlformats.org/officeDocument/2006/relationships/slide" Target="slide29.xml"/><Relationship Id="rId5" Type="http://schemas.openxmlformats.org/officeDocument/2006/relationships/image" Target="../media/image33.png"/><Relationship Id="rId15" Type="http://schemas.microsoft.com/office/2007/relationships/hdphoto" Target="../media/hdphoto5.wdp"/><Relationship Id="rId23" Type="http://schemas.microsoft.com/office/2007/relationships/hdphoto" Target="../media/hdphoto9.wdp"/><Relationship Id="rId28" Type="http://schemas.openxmlformats.org/officeDocument/2006/relationships/image" Target="../media/image54.png"/><Relationship Id="rId36" Type="http://schemas.openxmlformats.org/officeDocument/2006/relationships/slide" Target="slide24.xml"/><Relationship Id="rId10" Type="http://schemas.openxmlformats.org/officeDocument/2006/relationships/image" Target="../media/image36.png"/><Relationship Id="rId19" Type="http://schemas.microsoft.com/office/2007/relationships/hdphoto" Target="../media/hdphoto7.wdp"/><Relationship Id="rId31" Type="http://schemas.openxmlformats.org/officeDocument/2006/relationships/image" Target="../media/image57.png"/><Relationship Id="rId4" Type="http://schemas.openxmlformats.org/officeDocument/2006/relationships/notesSlide" Target="../notesSlides/notesSlide14.xml"/><Relationship Id="rId9" Type="http://schemas.microsoft.com/office/2007/relationships/hdphoto" Target="../media/hdphoto3.wdp"/><Relationship Id="rId14" Type="http://schemas.openxmlformats.org/officeDocument/2006/relationships/image" Target="../media/image39.png"/><Relationship Id="rId22" Type="http://schemas.openxmlformats.org/officeDocument/2006/relationships/image" Target="../media/image43.png"/><Relationship Id="rId27" Type="http://schemas.openxmlformats.org/officeDocument/2006/relationships/image" Target="../media/image53.png"/><Relationship Id="rId30" Type="http://schemas.openxmlformats.org/officeDocument/2006/relationships/image" Target="../media/image56.png"/><Relationship Id="rId35" Type="http://schemas.openxmlformats.org/officeDocument/2006/relationships/slide" Target="slide27.xml"/><Relationship Id="rId43" Type="http://schemas.openxmlformats.org/officeDocument/2006/relationships/image" Target="../media/image47.png"/><Relationship Id="rId8" Type="http://schemas.openxmlformats.org/officeDocument/2006/relationships/image" Target="../media/image35.png"/><Relationship Id="rId3" Type="http://schemas.openxmlformats.org/officeDocument/2006/relationships/slideLayout" Target="../slideLayouts/slideLayout1.xml"/><Relationship Id="rId12" Type="http://schemas.openxmlformats.org/officeDocument/2006/relationships/image" Target="../media/image38.png"/><Relationship Id="rId17" Type="http://schemas.microsoft.com/office/2007/relationships/hdphoto" Target="../media/hdphoto6.wdp"/><Relationship Id="rId25" Type="http://schemas.microsoft.com/office/2007/relationships/hdphoto" Target="../media/hdphoto11.wdp"/><Relationship Id="rId33" Type="http://schemas.openxmlformats.org/officeDocument/2006/relationships/image" Target="../media/image59.png"/><Relationship Id="rId38" Type="http://schemas.openxmlformats.org/officeDocument/2006/relationships/slide" Target="slide25.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slide" Target="slide22.xml"/><Relationship Id="rId5" Type="http://schemas.microsoft.com/office/2007/relationships/hdphoto" Target="../media/hdphoto12.wdp"/><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slide" Target="slide22.xml"/><Relationship Id="rId5" Type="http://schemas.microsoft.com/office/2007/relationships/hdphoto" Target="../media/hdphoto12.wdp"/><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slide" Target="slide22.xml"/><Relationship Id="rId5" Type="http://schemas.microsoft.com/office/2007/relationships/hdphoto" Target="../media/hdphoto12.wdp"/><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slide" Target="slide22.xml"/><Relationship Id="rId5" Type="http://schemas.microsoft.com/office/2007/relationships/hdphoto" Target="../media/hdphoto12.wdp"/><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slide" Target="slide22.xml"/><Relationship Id="rId5" Type="http://schemas.microsoft.com/office/2007/relationships/hdphoto" Target="../media/hdphoto12.wdp"/><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slide" Target="slide22.xml"/><Relationship Id="rId5" Type="http://schemas.microsoft.com/office/2007/relationships/hdphoto" Target="../media/hdphoto12.wdp"/><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slide" Target="slide22.xml"/><Relationship Id="rId5" Type="http://schemas.microsoft.com/office/2007/relationships/hdphoto" Target="../media/hdphoto12.wdp"/><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slide" Target="slide22.xml"/><Relationship Id="rId5" Type="http://schemas.microsoft.com/office/2007/relationships/hdphoto" Target="../media/hdphoto12.wdp"/><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notesSlide" Target="../notesSlides/notesSlide23.xml"/><Relationship Id="rId16"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13.wdp"/></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9994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2368511" y="932840"/>
            <a:ext cx="4406976" cy="1107996"/>
          </a:xfrm>
          <a:prstGeom prst="rect">
            <a:avLst/>
          </a:prstGeom>
          <a:noFill/>
        </p:spPr>
        <p:txBody>
          <a:bodyPr wrap="none" rtlCol="0">
            <a:spAutoFit/>
          </a:bodyPr>
          <a:lstStyle/>
          <a:p>
            <a:pPr algn="ctr"/>
            <a:r>
              <a:rPr lang="en-US" sz="1800" b="1" dirty="0">
                <a:ln w="38100">
                  <a:noFill/>
                </a:ln>
                <a:solidFill>
                  <a:srgbClr val="FF0000"/>
                </a:solidFill>
                <a:latin typeface="Times New Roman" panose="02020603050405020304" pitchFamily="18" charset="0"/>
                <a:cs typeface="Times New Roman" panose="02020603050405020304" pitchFamily="18" charset="0"/>
              </a:rPr>
              <a:t>BÀI GIẢNG ĐIỆN TỬ MÔN NGỮ VĂN 9</a:t>
            </a:r>
            <a:endParaRPr lang="en-US" sz="1350"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2400" b="1" dirty="0">
                <a:ln w="38100">
                  <a:noFill/>
                </a:ln>
                <a:solidFill>
                  <a:srgbClr val="FFFF00"/>
                </a:solidFill>
                <a:latin typeface="Times New Roman" panose="02020603050405020304" pitchFamily="18" charset="0"/>
                <a:cs typeface="Times New Roman" panose="02020603050405020304" pitchFamily="18" charset="0"/>
              </a:rPr>
              <a:t>BÀI 5:  NGHỊ LUẬN XÃ HỘI</a:t>
            </a:r>
          </a:p>
          <a:p>
            <a:pPr algn="ctr"/>
            <a:endParaRPr lang="en-VN" sz="24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284991" y="179651"/>
            <a:ext cx="770866" cy="776475"/>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2703794" y="2670797"/>
            <a:ext cx="3703258" cy="646331"/>
          </a:xfrm>
          <a:prstGeom prst="rect">
            <a:avLst/>
          </a:prstGeom>
          <a:noFill/>
        </p:spPr>
        <p:txBody>
          <a:bodyPr wrap="none" rtlCol="0">
            <a:spAutoFit/>
          </a:bodyPr>
          <a:lstStyle/>
          <a:p>
            <a:r>
              <a:rPr lang="en-US" sz="1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DƯƠNG THỊ HỒNG NHUNG</a:t>
            </a:r>
          </a:p>
          <a:p>
            <a:r>
              <a:rPr lang="en-US" sz="1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 XÃ HỘI</a:t>
            </a:r>
            <a:endParaRPr lang="en-VN" sz="1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2631371" y="462353"/>
            <a:ext cx="4028667" cy="438582"/>
          </a:xfrm>
          <a:prstGeom prst="rect">
            <a:avLst/>
          </a:prstGeom>
          <a:noFill/>
        </p:spPr>
        <p:txBody>
          <a:bodyPr wrap="none" rtlCol="0">
            <a:spAutoFit/>
          </a:bodyPr>
          <a:lstStyle/>
          <a:p>
            <a:r>
              <a:rPr lang="en-US" sz="225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225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969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C34CA30E-A6C8-2C33-0296-5FFA732E4A32}"/>
              </a:ext>
            </a:extLst>
          </p:cNvPr>
          <p:cNvSpPr/>
          <p:nvPr/>
        </p:nvSpPr>
        <p:spPr>
          <a:xfrm>
            <a:off x="421849" y="202192"/>
            <a:ext cx="8451988" cy="448865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2"/>
            <a:stretch>
              <a:fillRect l="-16398" t="-59453" r="-8011" b="-77034"/>
            </a:stretch>
          </a:blipFill>
          <a:ln w="38100" cap="sq">
            <a:solidFill>
              <a:srgbClr val="4E4845"/>
            </a:solidFill>
            <a:prstDash val="solid"/>
            <a:miter/>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sp>
        <p:nvSpPr>
          <p:cNvPr id="2" name="Rectangle 1"/>
          <p:cNvSpPr/>
          <p:nvPr/>
        </p:nvSpPr>
        <p:spPr>
          <a:xfrm>
            <a:off x="421849" y="676636"/>
            <a:ext cx="675408" cy="430887"/>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FF0000"/>
                </a:solidFill>
                <a:latin typeface="Times New Roman" panose="02020603050405020304" pitchFamily="18" charset="0"/>
              </a:rPr>
              <a:t>b</a:t>
            </a:r>
            <a:r>
              <a:rPr kumimoji="0" lang="vi-VN" sz="2200" b="0"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a:t>
            </a:r>
            <a:endParaRPr kumimoji="0" lang="vi-VN" sz="2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3" name="Rectangle 2"/>
          <p:cNvSpPr/>
          <p:nvPr/>
        </p:nvSpPr>
        <p:spPr>
          <a:xfrm>
            <a:off x="910936" y="219439"/>
            <a:ext cx="7578437" cy="2123658"/>
          </a:xfrm>
          <a:prstGeom prst="rect">
            <a:avLst/>
          </a:prstGeom>
        </p:spPr>
        <p:txBody>
          <a:bodyPr wrap="square">
            <a:spAutoFit/>
          </a:bodyPr>
          <a:lstStyle/>
          <a:p>
            <a:pPr algn="just">
              <a:lnSpc>
                <a:spcPct val="300000"/>
              </a:lnSpc>
            </a:pPr>
            <a:r>
              <a:rPr lang="vi-VN" sz="2200" i="1" dirty="0">
                <a:latin typeface="+mj-lt"/>
              </a:rPr>
              <a:t>Trên diện tích không rộng, mọc lên hàng nghìn đảo đá muôn hình muôn vẻ, tựa tấm thảm xanh lộng lẫy, lấp lánh vô số châu ngọc</a:t>
            </a:r>
            <a:r>
              <a:rPr lang="vi-VN" sz="2200" dirty="0">
                <a:latin typeface="+mj-lt"/>
              </a:rPr>
              <a:t>.</a:t>
            </a:r>
            <a:r>
              <a:rPr lang="en-US" sz="2200" dirty="0">
                <a:latin typeface="+mj-lt"/>
              </a:rPr>
              <a:t> </a:t>
            </a:r>
            <a:endParaRPr lang="vi-VN" sz="2200" dirty="0">
              <a:latin typeface="+mj-lt"/>
            </a:endParaRPr>
          </a:p>
        </p:txBody>
      </p:sp>
      <p:cxnSp>
        <p:nvCxnSpPr>
          <p:cNvPr id="9" name="Straight Connector 8"/>
          <p:cNvCxnSpPr/>
          <p:nvPr/>
        </p:nvCxnSpPr>
        <p:spPr>
          <a:xfrm>
            <a:off x="5018809" y="1154646"/>
            <a:ext cx="33354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132441" y="1154646"/>
            <a:ext cx="733968"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425045" y="1229618"/>
            <a:ext cx="585355" cy="430887"/>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CN</a:t>
            </a:r>
            <a:endPar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3" name="Rectangle 12"/>
          <p:cNvSpPr/>
          <p:nvPr/>
        </p:nvSpPr>
        <p:spPr>
          <a:xfrm>
            <a:off x="4229100" y="1213865"/>
            <a:ext cx="716972" cy="430887"/>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VN</a:t>
            </a:r>
            <a:endPar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1" name="Rectangle 20"/>
          <p:cNvSpPr/>
          <p:nvPr/>
        </p:nvSpPr>
        <p:spPr>
          <a:xfrm>
            <a:off x="3011631" y="2783889"/>
            <a:ext cx="3377045" cy="430887"/>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Câu</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đơn</a:t>
            </a:r>
            <a:endParaRPr kumimoji="0" lang="vi-VN"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cxnSp>
        <p:nvCxnSpPr>
          <p:cNvPr id="22" name="Straight Connector 21"/>
          <p:cNvCxnSpPr/>
          <p:nvPr/>
        </p:nvCxnSpPr>
        <p:spPr>
          <a:xfrm>
            <a:off x="1059873" y="2127927"/>
            <a:ext cx="7065818" cy="12600"/>
          </a:xfrm>
          <a:prstGeom prst="line">
            <a:avLst/>
          </a:prstGeom>
        </p:spPr>
        <p:style>
          <a:lnRef idx="1">
            <a:schemeClr val="accent1"/>
          </a:lnRef>
          <a:fillRef idx="0">
            <a:schemeClr val="accent1"/>
          </a:fillRef>
          <a:effectRef idx="0">
            <a:schemeClr val="accent1"/>
          </a:effectRef>
          <a:fontRef idx="minor">
            <a:schemeClr val="tx1"/>
          </a:fontRef>
        </p:style>
      </p:cxnSp>
      <p:sp>
        <p:nvSpPr>
          <p:cNvPr id="6" name="Freeform 6"/>
          <p:cNvSpPr/>
          <p:nvPr/>
        </p:nvSpPr>
        <p:spPr>
          <a:xfrm>
            <a:off x="-110765" y="3160316"/>
            <a:ext cx="9359868" cy="3952730"/>
          </a:xfrm>
          <a:custGeom>
            <a:avLst/>
            <a:gdLst/>
            <a:ahLst/>
            <a:cxnLst/>
            <a:rect l="l" t="t" r="r" b="b"/>
            <a:pathLst>
              <a:path w="8832916" h="3952730">
                <a:moveTo>
                  <a:pt x="0" y="0"/>
                </a:moveTo>
                <a:lnTo>
                  <a:pt x="8832916" y="0"/>
                </a:lnTo>
                <a:lnTo>
                  <a:pt x="8832916" y="3952730"/>
                </a:lnTo>
                <a:lnTo>
                  <a:pt x="0" y="395273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46942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3" grpId="0"/>
      <p:bldP spid="11" grpId="0"/>
      <p:bldP spid="13" grpId="0"/>
      <p:bldP spid="21"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C34CA30E-A6C8-2C33-0296-5FFA732E4A32}"/>
              </a:ext>
            </a:extLst>
          </p:cNvPr>
          <p:cNvSpPr/>
          <p:nvPr/>
        </p:nvSpPr>
        <p:spPr>
          <a:xfrm>
            <a:off x="421849" y="202192"/>
            <a:ext cx="8451988" cy="448865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2"/>
            <a:stretch>
              <a:fillRect l="-16398" t="-59453" r="-8011" b="-77034"/>
            </a:stretch>
          </a:blipFill>
          <a:ln w="38100" cap="sq">
            <a:solidFill>
              <a:srgbClr val="4E4845"/>
            </a:solidFill>
            <a:prstDash val="solid"/>
            <a:miter/>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Rectangle 1"/>
          <p:cNvSpPr/>
          <p:nvPr/>
        </p:nvSpPr>
        <p:spPr>
          <a:xfrm>
            <a:off x="421849" y="676636"/>
            <a:ext cx="675408" cy="461665"/>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FF0000"/>
                </a:solidFill>
                <a:latin typeface="Times New Roman" panose="02020603050405020304" pitchFamily="18" charset="0"/>
              </a:rPr>
              <a:t>c</a:t>
            </a:r>
            <a:r>
              <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sym typeface="Arial"/>
              </a:rPr>
              <a:t>) </a:t>
            </a:r>
            <a:endPar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4" name="Rectangle 3"/>
          <p:cNvSpPr/>
          <p:nvPr/>
        </p:nvSpPr>
        <p:spPr>
          <a:xfrm>
            <a:off x="1312361" y="676635"/>
            <a:ext cx="6670964" cy="461665"/>
          </a:xfrm>
          <a:prstGeom prst="rect">
            <a:avLst/>
          </a:prstGeom>
        </p:spPr>
        <p:txBody>
          <a:bodyPr wrap="square">
            <a:spAutoFit/>
          </a:bodyPr>
          <a:lstStyle/>
          <a:p>
            <a:pPr algn="just"/>
            <a:r>
              <a:rPr lang="vi-VN" sz="2400" i="1" dirty="0">
                <a:latin typeface="+mj-lt"/>
              </a:rPr>
              <a:t>Mừng đi trước dẫn đường, Nghi dắt ngựa theo sau</a:t>
            </a:r>
            <a:r>
              <a:rPr lang="vi-VN" sz="2400" dirty="0">
                <a:latin typeface="+mj-lt"/>
              </a:rPr>
              <a:t>.</a:t>
            </a:r>
            <a:r>
              <a:rPr lang="en-US" sz="2400" dirty="0">
                <a:latin typeface="+mj-lt"/>
              </a:rPr>
              <a:t> </a:t>
            </a:r>
            <a:endParaRPr lang="vi-VN" sz="2400" dirty="0">
              <a:latin typeface="+mj-lt"/>
            </a:endParaRPr>
          </a:p>
        </p:txBody>
      </p:sp>
      <p:cxnSp>
        <p:nvCxnSpPr>
          <p:cNvPr id="12" name="Straight Connector 11"/>
          <p:cNvCxnSpPr/>
          <p:nvPr/>
        </p:nvCxnSpPr>
        <p:spPr>
          <a:xfrm>
            <a:off x="4655132" y="1135461"/>
            <a:ext cx="7689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493330" y="1132609"/>
            <a:ext cx="1853043" cy="28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09700" y="1135461"/>
            <a:ext cx="7689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289464" y="1132609"/>
            <a:ext cx="2147454" cy="2852"/>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473776" y="1181856"/>
            <a:ext cx="815688" cy="430887"/>
          </a:xfrm>
          <a:prstGeom prst="rect">
            <a:avLst/>
          </a:prstGeom>
        </p:spPr>
        <p:txBody>
          <a:bodyPr wrap="square">
            <a:spAutoFit/>
          </a:bodyPr>
          <a:lstStyle/>
          <a:p>
            <a:pPr lvl="1" algn="just"/>
            <a:r>
              <a:rPr lang="en-US" sz="2200" dirty="0">
                <a:latin typeface="Times New Roman" panose="02020603050405020304" pitchFamily="18" charset="0"/>
                <a:cs typeface="Times New Roman" panose="02020603050405020304" pitchFamily="18" charset="0"/>
              </a:rPr>
              <a:t>CN1</a:t>
            </a:r>
            <a:endParaRPr lang="vi-VN" sz="2200" dirty="0">
              <a:latin typeface="Times New Roman" panose="02020603050405020304" pitchFamily="18" charset="0"/>
              <a:cs typeface="Times New Roman" panose="02020603050405020304" pitchFamily="18" charset="0"/>
            </a:endParaRPr>
          </a:p>
        </p:txBody>
      </p:sp>
      <p:sp>
        <p:nvSpPr>
          <p:cNvPr id="18" name="Rectangle 17"/>
          <p:cNvSpPr/>
          <p:nvPr/>
        </p:nvSpPr>
        <p:spPr>
          <a:xfrm>
            <a:off x="4746917" y="1181855"/>
            <a:ext cx="746413" cy="430887"/>
          </a:xfrm>
          <a:prstGeom prst="rect">
            <a:avLst/>
          </a:prstGeom>
        </p:spPr>
        <p:txBody>
          <a:bodyPr wrap="square">
            <a:spAutoFit/>
          </a:bodyPr>
          <a:lstStyle/>
          <a:p>
            <a:pPr lvl="1" algn="just"/>
            <a:r>
              <a:rPr lang="en-US" sz="2200" dirty="0">
                <a:solidFill>
                  <a:srgbClr val="FF0000"/>
                </a:solidFill>
                <a:latin typeface="Times New Roman" panose="02020603050405020304" pitchFamily="18" charset="0"/>
                <a:cs typeface="Times New Roman" panose="02020603050405020304" pitchFamily="18" charset="0"/>
              </a:rPr>
              <a:t>CN2</a:t>
            </a:r>
            <a:endParaRPr lang="vi-VN" sz="2200" dirty="0">
              <a:solidFill>
                <a:srgbClr val="FF000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3091298" y="1181856"/>
            <a:ext cx="836465" cy="430887"/>
          </a:xfrm>
          <a:prstGeom prst="rect">
            <a:avLst/>
          </a:prstGeom>
        </p:spPr>
        <p:txBody>
          <a:bodyPr wrap="square">
            <a:spAutoFit/>
          </a:bodyPr>
          <a:lstStyle/>
          <a:p>
            <a:pPr lvl="1" algn="just"/>
            <a:r>
              <a:rPr lang="en-US" sz="2200" dirty="0">
                <a:latin typeface="Times New Roman" panose="02020603050405020304" pitchFamily="18" charset="0"/>
                <a:cs typeface="Times New Roman" panose="02020603050405020304" pitchFamily="18" charset="0"/>
              </a:rPr>
              <a:t>VN1</a:t>
            </a:r>
            <a:endParaRPr lang="vi-VN" sz="2200" dirty="0">
              <a:latin typeface="Times New Roman" panose="02020603050405020304" pitchFamily="18" charset="0"/>
              <a:cs typeface="Times New Roman" panose="02020603050405020304" pitchFamily="18" charset="0"/>
            </a:endParaRPr>
          </a:p>
        </p:txBody>
      </p:sp>
      <p:sp>
        <p:nvSpPr>
          <p:cNvPr id="23" name="Rectangle 22"/>
          <p:cNvSpPr/>
          <p:nvPr/>
        </p:nvSpPr>
        <p:spPr>
          <a:xfrm>
            <a:off x="5565196" y="1181855"/>
            <a:ext cx="1899804" cy="430887"/>
          </a:xfrm>
          <a:prstGeom prst="rect">
            <a:avLst/>
          </a:prstGeom>
        </p:spPr>
        <p:txBody>
          <a:bodyPr wrap="square">
            <a:spAutoFit/>
          </a:bodyPr>
          <a:lstStyle/>
          <a:p>
            <a:pPr lvl="1" algn="ctr"/>
            <a:r>
              <a:rPr lang="en-US" sz="2200" dirty="0">
                <a:solidFill>
                  <a:srgbClr val="FF0000"/>
                </a:solidFill>
                <a:latin typeface="Times New Roman" panose="02020603050405020304" pitchFamily="18" charset="0"/>
                <a:cs typeface="Times New Roman" panose="02020603050405020304" pitchFamily="18" charset="0"/>
              </a:rPr>
              <a:t>VN2</a:t>
            </a:r>
          </a:p>
        </p:txBody>
      </p:sp>
      <p:sp>
        <p:nvSpPr>
          <p:cNvPr id="24" name="Rectangle 23"/>
          <p:cNvSpPr/>
          <p:nvPr/>
        </p:nvSpPr>
        <p:spPr>
          <a:xfrm>
            <a:off x="2642397" y="1997630"/>
            <a:ext cx="4010891" cy="769441"/>
          </a:xfrm>
          <a:prstGeom prst="rect">
            <a:avLst/>
          </a:prstGeom>
        </p:spPr>
        <p:txBody>
          <a:bodyPr wrap="square">
            <a:spAutoFit/>
          </a:bodyPr>
          <a:lstStyle/>
          <a:p>
            <a:pPr lvl="1" algn="just"/>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ghép</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đẳng</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(2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hệ</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bình</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đẳng</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vi-VN" sz="2200" dirty="0">
              <a:solidFill>
                <a:srgbClr val="FF0000"/>
              </a:solidFill>
              <a:latin typeface="Times New Roman" panose="02020603050405020304" pitchFamily="18" charset="0"/>
              <a:cs typeface="Times New Roman" panose="02020603050405020304" pitchFamily="18" charset="0"/>
            </a:endParaRPr>
          </a:p>
        </p:txBody>
      </p:sp>
      <p:sp>
        <p:nvSpPr>
          <p:cNvPr id="3" name="Freeform 2"/>
          <p:cNvSpPr/>
          <p:nvPr/>
        </p:nvSpPr>
        <p:spPr>
          <a:xfrm>
            <a:off x="690584" y="2828917"/>
            <a:ext cx="3237179" cy="2314583"/>
          </a:xfrm>
          <a:custGeom>
            <a:avLst/>
            <a:gdLst/>
            <a:ahLst/>
            <a:cxnLst/>
            <a:rect l="l" t="t" r="r" b="b"/>
            <a:pathLst>
              <a:path w="5754965" h="4114800">
                <a:moveTo>
                  <a:pt x="0" y="0"/>
                </a:moveTo>
                <a:lnTo>
                  <a:pt x="5754965" y="0"/>
                </a:lnTo>
                <a:lnTo>
                  <a:pt x="575496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3"/>
          <p:cNvSpPr/>
          <p:nvPr/>
        </p:nvSpPr>
        <p:spPr>
          <a:xfrm>
            <a:off x="-77400" y="2626725"/>
            <a:ext cx="2779521" cy="2314583"/>
          </a:xfrm>
          <a:custGeom>
            <a:avLst/>
            <a:gdLst/>
            <a:ahLst/>
            <a:cxnLst/>
            <a:rect l="l" t="t" r="r" b="b"/>
            <a:pathLst>
              <a:path w="4941354" h="4114800">
                <a:moveTo>
                  <a:pt x="0" y="0"/>
                </a:moveTo>
                <a:lnTo>
                  <a:pt x="4941353" y="0"/>
                </a:lnTo>
                <a:lnTo>
                  <a:pt x="494135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12817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barn(inVertical)">
                                      <p:cBhvr>
                                        <p:cTn id="5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4" grpId="0"/>
      <p:bldP spid="17" grpId="0"/>
      <p:bldP spid="18" grpId="0"/>
      <p:bldP spid="19" grpId="0"/>
      <p:bldP spid="23" grpId="0"/>
      <p:bldP spid="24"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5">
            <a:extLst>
              <a:ext uri="{FF2B5EF4-FFF2-40B4-BE49-F238E27FC236}">
                <a16:creationId xmlns:a16="http://schemas.microsoft.com/office/drawing/2014/main" id="{C34CA30E-A6C8-2C33-0296-5FFA732E4A32}"/>
              </a:ext>
            </a:extLst>
          </p:cNvPr>
          <p:cNvSpPr/>
          <p:nvPr/>
        </p:nvSpPr>
        <p:spPr>
          <a:xfrm>
            <a:off x="421849" y="202192"/>
            <a:ext cx="8451988" cy="448865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2"/>
            <a:stretch>
              <a:fillRect l="-16398" t="-59453" r="-8011" b="-77034"/>
            </a:stretch>
          </a:blipFill>
          <a:ln w="38100" cap="sq">
            <a:solidFill>
              <a:srgbClr val="4E4845"/>
            </a:solidFill>
            <a:prstDash val="solid"/>
            <a:miter/>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sp>
        <p:nvSpPr>
          <p:cNvPr id="2" name="Rectangle 1"/>
          <p:cNvSpPr/>
          <p:nvPr/>
        </p:nvSpPr>
        <p:spPr>
          <a:xfrm>
            <a:off x="421849" y="676636"/>
            <a:ext cx="675408" cy="461665"/>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FF0000"/>
                </a:solidFill>
                <a:latin typeface="Times New Roman" panose="02020603050405020304" pitchFamily="18" charset="0"/>
              </a:rPr>
              <a:t>d</a:t>
            </a:r>
            <a:r>
              <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a:t>
            </a:r>
            <a:endPar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4" name="Rectangle 3"/>
          <p:cNvSpPr/>
          <p:nvPr/>
        </p:nvSpPr>
        <p:spPr>
          <a:xfrm>
            <a:off x="1312361" y="302560"/>
            <a:ext cx="6670964" cy="1938992"/>
          </a:xfrm>
          <a:prstGeom prst="rect">
            <a:avLst/>
          </a:prstGeom>
        </p:spPr>
        <p:txBody>
          <a:bodyPr wrap="square">
            <a:spAutoFit/>
          </a:bodyPr>
          <a:lstStyle/>
          <a:p>
            <a:pPr lvl="0" algn="just">
              <a:lnSpc>
                <a:spcPct val="250000"/>
              </a:lnSpc>
            </a:pPr>
            <a:r>
              <a:rPr lang="vi-VN" sz="2400" i="1" dirty="0">
                <a:latin typeface="+mj-lt"/>
              </a:rPr>
              <a:t>Chúng tôi, mọi người – kể cả anh, đều tưởng con bé sẽ đứng yên đó thôi</a:t>
            </a:r>
            <a:r>
              <a:rPr lang="en-US" sz="2400" i="1" dirty="0">
                <a:latin typeface="+mj-lt"/>
              </a:rPr>
              <a:t>.</a:t>
            </a:r>
            <a:endParaRPr kumimoji="0" lang="vi-VN" sz="2400" b="0" i="0" u="none" strike="noStrike" kern="0" cap="none" spc="0" normalizeH="0" baseline="0" noProof="0" dirty="0">
              <a:ln>
                <a:noFill/>
              </a:ln>
              <a:solidFill>
                <a:srgbClr val="000000"/>
              </a:solidFill>
              <a:effectLst/>
              <a:uLnTx/>
              <a:uFillTx/>
              <a:latin typeface="+mj-lt"/>
              <a:sym typeface="Arial"/>
            </a:endParaRPr>
          </a:p>
        </p:txBody>
      </p:sp>
      <p:cxnSp>
        <p:nvCxnSpPr>
          <p:cNvPr id="12" name="Straight Connector 11"/>
          <p:cNvCxnSpPr/>
          <p:nvPr/>
        </p:nvCxnSpPr>
        <p:spPr>
          <a:xfrm>
            <a:off x="7074477" y="1218388"/>
            <a:ext cx="76892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805057" y="1120343"/>
            <a:ext cx="2019297" cy="179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84167" y="1120343"/>
            <a:ext cx="1106275" cy="179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437843" y="2076463"/>
            <a:ext cx="2226326" cy="15053"/>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23160" y="1244201"/>
            <a:ext cx="867282" cy="430887"/>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CN1</a:t>
            </a:r>
            <a:endPar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9" name="Rectangle 18"/>
          <p:cNvSpPr/>
          <p:nvPr/>
        </p:nvSpPr>
        <p:spPr>
          <a:xfrm>
            <a:off x="5742712" y="1229412"/>
            <a:ext cx="2081642" cy="769441"/>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VN1</a:t>
            </a:r>
          </a:p>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latin typeface="Times New Roman" panose="02020603050405020304" pitchFamily="18" charset="0"/>
                <a:cs typeface="Times New Roman" panose="02020603050405020304" pitchFamily="18" charset="0"/>
              </a:rPr>
              <a:t>(</a:t>
            </a:r>
            <a:r>
              <a:rPr lang="en-US" sz="2200" dirty="0" err="1">
                <a:latin typeface="Times New Roman" panose="02020603050405020304" pitchFamily="18" charset="0"/>
                <a:cs typeface="Times New Roman" panose="02020603050405020304" pitchFamily="18" charset="0"/>
              </a:rPr>
              <a:t>cụm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a:t>
            </a:r>
            <a:endPar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3" name="Rectangle 22"/>
          <p:cNvSpPr/>
          <p:nvPr/>
        </p:nvSpPr>
        <p:spPr>
          <a:xfrm>
            <a:off x="7232073" y="1213024"/>
            <a:ext cx="883227" cy="430887"/>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FF0000"/>
                </a:solidFill>
                <a:latin typeface="Times New Roman" panose="02020603050405020304" pitchFamily="18" charset="0"/>
                <a:cs typeface="Times New Roman" panose="02020603050405020304" pitchFamily="18" charset="0"/>
              </a:rPr>
              <a:t>C</a:t>
            </a:r>
            <a:r>
              <a:rPr kumimoji="0" lang="en-US" sz="2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N2</a:t>
            </a:r>
          </a:p>
        </p:txBody>
      </p:sp>
      <p:sp>
        <p:nvSpPr>
          <p:cNvPr id="24" name="Rectangle 23"/>
          <p:cNvSpPr/>
          <p:nvPr/>
        </p:nvSpPr>
        <p:spPr>
          <a:xfrm>
            <a:off x="1570704" y="2991190"/>
            <a:ext cx="4010891" cy="769441"/>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Câu</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đơn</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i="0" u="none" strike="noStrike" kern="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sym typeface="Wingdings" panose="05000000000000000000" pitchFamily="2" charset="2"/>
              </a:rPr>
              <a:t>(1 </a:t>
            </a:r>
            <a:r>
              <a:rPr kumimoji="0" lang="en-US" sz="2200" i="0" u="none" strike="noStrike" kern="0" cap="none" spc="0" normalizeH="0" baseline="0" noProof="0" dirty="0" err="1">
                <a:ln>
                  <a:noFill/>
                </a:ln>
                <a:solidFill>
                  <a:schemeClr val="tx2"/>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cụm</a:t>
            </a:r>
            <a:r>
              <a:rPr kumimoji="0" lang="en-US" sz="2200" i="0" u="none" strike="noStrike" kern="0" cap="none" spc="0" normalizeH="0" noProof="0" dirty="0">
                <a:ln>
                  <a:noFill/>
                </a:ln>
                <a:solidFill>
                  <a:schemeClr val="tx2"/>
                </a:solidFill>
                <a:effectLst/>
                <a:uLnTx/>
                <a:uFillTx/>
                <a:latin typeface="Times New Roman" panose="02020603050405020304" pitchFamily="18" charset="0"/>
                <a:cs typeface="Times New Roman" panose="02020603050405020304" pitchFamily="18" charset="0"/>
                <a:sym typeface="Wingdings" panose="05000000000000000000" pitchFamily="2" charset="2"/>
              </a:rPr>
              <a:t> C-V </a:t>
            </a:r>
            <a:r>
              <a:rPr kumimoji="0" lang="en-US" sz="2200" i="0" u="none" strike="noStrike" kern="0" cap="none" spc="0" normalizeH="0" noProof="0" dirty="0" err="1">
                <a:ln>
                  <a:noFill/>
                </a:ln>
                <a:solidFill>
                  <a:schemeClr val="tx2"/>
                </a:solidFill>
                <a:effectLst/>
                <a:uLnTx/>
                <a:uFillTx/>
                <a:latin typeface="Times New Roman" panose="02020603050405020304" pitchFamily="18" charset="0"/>
                <a:cs typeface="Times New Roman" panose="02020603050405020304" pitchFamily="18" charset="0"/>
                <a:sym typeface="Wingdings" panose="05000000000000000000" pitchFamily="2" charset="2"/>
              </a:rPr>
              <a:t>nòng</a:t>
            </a:r>
            <a:r>
              <a:rPr kumimoji="0" lang="en-US" sz="2200" i="0" u="none" strike="noStrike" kern="0" cap="none" spc="0" normalizeH="0" noProof="0" dirty="0">
                <a:ln>
                  <a:noFill/>
                </a:ln>
                <a:solidFill>
                  <a:schemeClr val="tx2"/>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i="0" u="none" strike="noStrike" kern="0" cap="none" spc="0" normalizeH="0" noProof="0" dirty="0" err="1">
                <a:ln>
                  <a:noFill/>
                </a:ln>
                <a:solidFill>
                  <a:schemeClr val="tx2"/>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cốt</a:t>
            </a:r>
            <a:r>
              <a:rPr kumimoji="0" lang="en-US" sz="2200"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1 </a:t>
            </a:r>
            <a:r>
              <a:rPr kumimoji="0" lang="en-US" sz="2200" i="0"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cụm</a:t>
            </a:r>
            <a:r>
              <a:rPr kumimoji="0" lang="en-US" sz="2200"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CV </a:t>
            </a:r>
            <a:r>
              <a:rPr kumimoji="0" lang="en-US" sz="2200" i="0"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không</a:t>
            </a:r>
            <a:r>
              <a:rPr kumimoji="0" lang="en-US" sz="2200"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i="0"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nòng</a:t>
            </a:r>
            <a:r>
              <a:rPr kumimoji="0" lang="en-US" sz="2200"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i="0"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cốt</a:t>
            </a:r>
            <a:r>
              <a:rPr kumimoji="0" lang="en-US" sz="2200"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vi-VN" sz="22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cxnSp>
        <p:nvCxnSpPr>
          <p:cNvPr id="21" name="Straight Connector 20"/>
          <p:cNvCxnSpPr/>
          <p:nvPr/>
        </p:nvCxnSpPr>
        <p:spPr>
          <a:xfrm>
            <a:off x="1901536" y="2168815"/>
            <a:ext cx="1762633"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383307" y="2249494"/>
            <a:ext cx="799089" cy="430887"/>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noProof="0" dirty="0">
                <a:solidFill>
                  <a:srgbClr val="FF0000"/>
                </a:solidFill>
                <a:latin typeface="Times New Roman" panose="02020603050405020304" pitchFamily="18" charset="0"/>
                <a:cs typeface="Times New Roman" panose="02020603050405020304" pitchFamily="18" charset="0"/>
              </a:rPr>
              <a:t>VN2</a:t>
            </a:r>
            <a:endParaRPr kumimoji="0" lang="en-US" sz="2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3" name="Freeform 9">
            <a:extLst>
              <a:ext uri="{FF2B5EF4-FFF2-40B4-BE49-F238E27FC236}">
                <a16:creationId xmlns:a16="http://schemas.microsoft.com/office/drawing/2014/main" id="{90E7D97E-2A3A-9CD4-492B-2EC8E51E7FC7}"/>
              </a:ext>
            </a:extLst>
          </p:cNvPr>
          <p:cNvSpPr/>
          <p:nvPr/>
        </p:nvSpPr>
        <p:spPr>
          <a:xfrm>
            <a:off x="5795909" y="1223753"/>
            <a:ext cx="3336271" cy="3896414"/>
          </a:xfrm>
          <a:custGeom>
            <a:avLst/>
            <a:gdLst/>
            <a:ahLst/>
            <a:cxnLst/>
            <a:rect l="l" t="t" r="r" b="b"/>
            <a:pathLst>
              <a:path w="5305102" h="6506810">
                <a:moveTo>
                  <a:pt x="0" y="0"/>
                </a:moveTo>
                <a:lnTo>
                  <a:pt x="5305102" y="0"/>
                </a:lnTo>
                <a:lnTo>
                  <a:pt x="5305102" y="6506810"/>
                </a:lnTo>
                <a:lnTo>
                  <a:pt x="0" y="6506810"/>
                </a:lnTo>
                <a:lnTo>
                  <a:pt x="0" y="0"/>
                </a:lnTo>
                <a:close/>
              </a:path>
            </a:pathLst>
          </a:custGeom>
          <a:blipFill>
            <a:blip r:embed="rId3">
              <a:extLst>
                <a:ext uri="{BEBA8EAE-BF5A-486C-A8C5-ECC9F3942E4B}">
                  <a14:imgProps xmlns:a14="http://schemas.microsoft.com/office/drawing/2010/main">
                    <a14:imgLayer r:embed="rId4">
                      <a14:imgEffect>
                        <a14:backgroundRemoval t="10000" b="98375" l="9816" r="96166">
                          <a14:foregroundMark x1="13957" y1="52750" x2="13957" y2="86375"/>
                          <a14:foregroundMark x1="11043" y1="93000" x2="17638" y2="92250"/>
                          <a14:foregroundMark x1="67025" y1="22750" x2="66411" y2="28750"/>
                          <a14:foregroundMark x1="90644" y1="37000" x2="86810" y2="37000"/>
                          <a14:foregroundMark x1="60583" y1="96625" x2="61350" y2="92500"/>
                          <a14:foregroundMark x1="83742" y1="98375" x2="96166" y2="98375"/>
                        </a14:backgroundRemoval>
                      </a14:imgEffect>
                    </a14:imgLayer>
                  </a14:imgProps>
                </a:ext>
              </a:extLst>
            </a:blip>
            <a:stretch>
              <a:fillRect/>
            </a:stretch>
          </a:blipFill>
        </p:spPr>
        <p:txBody>
          <a:bodyPr/>
          <a:lstStyle/>
          <a:p>
            <a:endParaRPr lang="en-US" dirty="0"/>
          </a:p>
        </p:txBody>
      </p:sp>
    </p:spTree>
    <p:extLst>
      <p:ext uri="{BB962C8B-B14F-4D97-AF65-F5344CB8AC3E}">
        <p14:creationId xmlns:p14="http://schemas.microsoft.com/office/powerpoint/2010/main" val="252071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p:bldP spid="4" grpId="0"/>
      <p:bldP spid="17" grpId="0"/>
      <p:bldP spid="19" grpId="0"/>
      <p:bldP spid="23" grpId="0"/>
      <p:bldP spid="24" grpId="0"/>
      <p:bldP spid="2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C34CA30E-A6C8-2C33-0296-5FFA732E4A32}"/>
              </a:ext>
            </a:extLst>
          </p:cNvPr>
          <p:cNvSpPr/>
          <p:nvPr/>
        </p:nvSpPr>
        <p:spPr>
          <a:xfrm>
            <a:off x="317940" y="202192"/>
            <a:ext cx="8451988" cy="448865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2"/>
            <a:stretch>
              <a:fillRect l="-16398" t="-59453" r="-8011" b="-77034"/>
            </a:stretch>
          </a:blipFill>
          <a:ln w="38100" cap="sq">
            <a:solidFill>
              <a:srgbClr val="4E4845"/>
            </a:solidFill>
            <a:prstDash val="solid"/>
            <a:miter/>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sp>
        <p:nvSpPr>
          <p:cNvPr id="2" name="Rectangle 1"/>
          <p:cNvSpPr/>
          <p:nvPr/>
        </p:nvSpPr>
        <p:spPr>
          <a:xfrm>
            <a:off x="421849" y="676636"/>
            <a:ext cx="675408" cy="461665"/>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FF0000"/>
                </a:solidFill>
                <a:latin typeface="Times New Roman" panose="02020603050405020304" pitchFamily="18" charset="0"/>
              </a:rPr>
              <a:t>e</a:t>
            </a:r>
            <a:r>
              <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a:t>
            </a:r>
            <a:endPar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3" name="Rectangle 2"/>
          <p:cNvSpPr/>
          <p:nvPr/>
        </p:nvSpPr>
        <p:spPr>
          <a:xfrm>
            <a:off x="1960419" y="676637"/>
            <a:ext cx="8492837" cy="461665"/>
          </a:xfrm>
          <a:prstGeom prst="rect">
            <a:avLst/>
          </a:prstGeom>
        </p:spPr>
        <p:txBody>
          <a:bodyPr wrap="square">
            <a:spAutoFit/>
          </a:bodyPr>
          <a:lstStyle/>
          <a:p>
            <a:pPr lvl="1" algn="just"/>
            <a:r>
              <a:rPr lang="vi-VN" sz="2400" i="1" dirty="0">
                <a:latin typeface="+mj-lt"/>
              </a:rPr>
              <a:t>Em ngủ và chị cũng thiu thiu ngủ theo</a:t>
            </a:r>
            <a:r>
              <a:rPr lang="en-US" sz="2400" i="1" dirty="0">
                <a:latin typeface="+mj-lt"/>
              </a:rPr>
              <a:t>.</a:t>
            </a:r>
            <a:endParaRPr kumimoji="0" lang="vi-VN" sz="2400" b="0" i="0" u="none" strike="noStrike" kern="0" cap="none" spc="0" normalizeH="0" baseline="0" noProof="0" dirty="0">
              <a:ln>
                <a:noFill/>
              </a:ln>
              <a:solidFill>
                <a:srgbClr val="000000"/>
              </a:solidFill>
              <a:effectLst/>
              <a:uLnTx/>
              <a:uFillTx/>
              <a:latin typeface="+mj-lt"/>
              <a:cs typeface="Times New Roman" panose="02020603050405020304" pitchFamily="18" charset="0"/>
              <a:sym typeface="Arial"/>
            </a:endParaRPr>
          </a:p>
        </p:txBody>
      </p:sp>
      <p:cxnSp>
        <p:nvCxnSpPr>
          <p:cNvPr id="5" name="Straight Connector 4"/>
          <p:cNvCxnSpPr/>
          <p:nvPr/>
        </p:nvCxnSpPr>
        <p:spPr>
          <a:xfrm flipV="1">
            <a:off x="3478203" y="1122218"/>
            <a:ext cx="324871" cy="7062"/>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966293" y="1122218"/>
            <a:ext cx="2704669" cy="16479"/>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109356" y="1138104"/>
            <a:ext cx="322118" cy="1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518062" y="1138104"/>
            <a:ext cx="471054" cy="594"/>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849578" y="1185092"/>
            <a:ext cx="770663" cy="430887"/>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CN1</a:t>
            </a:r>
            <a:endPar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2" name="Rectangle 11"/>
          <p:cNvSpPr/>
          <p:nvPr/>
        </p:nvSpPr>
        <p:spPr>
          <a:xfrm>
            <a:off x="3308201" y="1152996"/>
            <a:ext cx="770941" cy="430887"/>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CN2</a:t>
            </a:r>
            <a:endParaRPr kumimoji="0" lang="vi-VN" sz="2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13" name="Rectangle 12"/>
          <p:cNvSpPr/>
          <p:nvPr/>
        </p:nvSpPr>
        <p:spPr>
          <a:xfrm>
            <a:off x="2488616" y="1185092"/>
            <a:ext cx="784519" cy="430887"/>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VN1</a:t>
            </a:r>
            <a:endPar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4" name="Rectangle 13"/>
          <p:cNvSpPr/>
          <p:nvPr/>
        </p:nvSpPr>
        <p:spPr>
          <a:xfrm>
            <a:off x="4297505" y="1185091"/>
            <a:ext cx="1899804" cy="430887"/>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VN2</a:t>
            </a:r>
          </a:p>
        </p:txBody>
      </p:sp>
      <p:sp>
        <p:nvSpPr>
          <p:cNvPr id="30" name="Rectangle 29"/>
          <p:cNvSpPr/>
          <p:nvPr/>
        </p:nvSpPr>
        <p:spPr>
          <a:xfrm>
            <a:off x="2642397" y="1997630"/>
            <a:ext cx="4010891" cy="769441"/>
          </a:xfrm>
          <a:prstGeom prst="rect">
            <a:avLst/>
          </a:prstGeom>
        </p:spPr>
        <p:txBody>
          <a:bodyPr wrap="square">
            <a:spAutoFit/>
          </a:bodyPr>
          <a:lstStyle/>
          <a:p>
            <a:pPr lvl="1" algn="just"/>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ghép</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đẳng</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(2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hệ</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bình</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đẳng</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vi-VN" sz="2200" dirty="0">
              <a:solidFill>
                <a:srgbClr val="FF0000"/>
              </a:solidFill>
              <a:latin typeface="Times New Roman" panose="02020603050405020304" pitchFamily="18" charset="0"/>
              <a:cs typeface="Times New Roman" panose="02020603050405020304" pitchFamily="18" charset="0"/>
            </a:endParaRPr>
          </a:p>
        </p:txBody>
      </p:sp>
      <p:sp>
        <p:nvSpPr>
          <p:cNvPr id="4" name="Freeform 4"/>
          <p:cNvSpPr/>
          <p:nvPr/>
        </p:nvSpPr>
        <p:spPr>
          <a:xfrm>
            <a:off x="59587" y="2767071"/>
            <a:ext cx="3438404" cy="2355306"/>
          </a:xfrm>
          <a:custGeom>
            <a:avLst/>
            <a:gdLst/>
            <a:ahLst/>
            <a:cxnLst/>
            <a:rect l="l" t="t" r="r" b="b"/>
            <a:pathLst>
              <a:path w="4237919" h="2902974">
                <a:moveTo>
                  <a:pt x="0" y="0"/>
                </a:moveTo>
                <a:lnTo>
                  <a:pt x="4237918" y="0"/>
                </a:lnTo>
                <a:lnTo>
                  <a:pt x="4237918" y="2902974"/>
                </a:lnTo>
                <a:lnTo>
                  <a:pt x="0" y="29029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20931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3" grpId="0"/>
      <p:bldP spid="11" grpId="0"/>
      <p:bldP spid="12" grpId="0"/>
      <p:bldP spid="13" grpId="0"/>
      <p:bldP spid="14" grpId="0"/>
      <p:bldP spid="30"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sp>
        <p:nvSpPr>
          <p:cNvPr id="9" name="Rectangle 8"/>
          <p:cNvSpPr/>
          <p:nvPr/>
        </p:nvSpPr>
        <p:spPr>
          <a:xfrm>
            <a:off x="707637" y="158910"/>
            <a:ext cx="7453747" cy="461665"/>
          </a:xfrm>
          <a:prstGeom prst="rect">
            <a:avLst/>
          </a:prstGeom>
        </p:spPr>
        <p:txBody>
          <a:bodyPr wrap="square">
            <a:spAutoFit/>
          </a:bodyPr>
          <a:lstStyle/>
          <a:p>
            <a:pPr algn="ctr" latinLnBrk="0"/>
            <a:r>
              <a:rPr lang="en-US" sz="2400" b="1" dirty="0" err="1">
                <a:solidFill>
                  <a:schemeClr val="tx1"/>
                </a:solidFill>
                <a:latin typeface="Times New Roman" panose="02020603050405020304" pitchFamily="18" charset="0"/>
                <a:cs typeface="Times New Roman" panose="02020603050405020304" pitchFamily="18" charset="0"/>
              </a:rPr>
              <a:t>Bài</a:t>
            </a:r>
            <a:r>
              <a:rPr lang="en-US" sz="2400" b="1" dirty="0">
                <a:solidFill>
                  <a:schemeClr val="tx1"/>
                </a:solidFill>
                <a:latin typeface="Times New Roman" panose="02020603050405020304" pitchFamily="18" charset="0"/>
                <a:cs typeface="Times New Roman" panose="02020603050405020304" pitchFamily="18" charset="0"/>
              </a:rPr>
              <a:t> 2</a:t>
            </a:r>
          </a:p>
        </p:txBody>
      </p:sp>
      <p:sp>
        <p:nvSpPr>
          <p:cNvPr id="2" name="Freeform 9">
            <a:extLst>
              <a:ext uri="{FF2B5EF4-FFF2-40B4-BE49-F238E27FC236}">
                <a16:creationId xmlns:a16="http://schemas.microsoft.com/office/drawing/2014/main" id="{C2AEE6B1-B2F4-B83D-DE4D-1FFD0F128882}"/>
              </a:ext>
            </a:extLst>
          </p:cNvPr>
          <p:cNvSpPr/>
          <p:nvPr/>
        </p:nvSpPr>
        <p:spPr>
          <a:xfrm>
            <a:off x="8150498" y="-1120947"/>
            <a:ext cx="1987003" cy="1600781"/>
          </a:xfrm>
          <a:custGeom>
            <a:avLst/>
            <a:gdLst/>
            <a:ahLst/>
            <a:cxnLst/>
            <a:rect l="l" t="t" r="r" b="b"/>
            <a:pathLst>
              <a:path w="4137367" h="4114800">
                <a:moveTo>
                  <a:pt x="0" y="0"/>
                </a:moveTo>
                <a:lnTo>
                  <a:pt x="4137368" y="0"/>
                </a:lnTo>
                <a:lnTo>
                  <a:pt x="413736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914753231"/>
              </p:ext>
            </p:extLst>
          </p:nvPr>
        </p:nvGraphicFramePr>
        <p:xfrm>
          <a:off x="3039404" y="788598"/>
          <a:ext cx="5903210" cy="4195991"/>
        </p:xfrm>
        <a:graphic>
          <a:graphicData uri="http://schemas.openxmlformats.org/drawingml/2006/table">
            <a:tbl>
              <a:tblPr firstRow="1" firstCol="1" bandRow="1">
                <a:tableStyleId>{5940675A-B579-460E-94D1-54222C63F5DA}</a:tableStyleId>
              </a:tblPr>
              <a:tblGrid>
                <a:gridCol w="3457182">
                  <a:extLst>
                    <a:ext uri="{9D8B030D-6E8A-4147-A177-3AD203B41FA5}">
                      <a16:colId xmlns:a16="http://schemas.microsoft.com/office/drawing/2014/main" val="3826990997"/>
                    </a:ext>
                  </a:extLst>
                </a:gridCol>
                <a:gridCol w="895593">
                  <a:extLst>
                    <a:ext uri="{9D8B030D-6E8A-4147-A177-3AD203B41FA5}">
                      <a16:colId xmlns:a16="http://schemas.microsoft.com/office/drawing/2014/main" val="3647432639"/>
                    </a:ext>
                  </a:extLst>
                </a:gridCol>
                <a:gridCol w="1550435">
                  <a:extLst>
                    <a:ext uri="{9D8B030D-6E8A-4147-A177-3AD203B41FA5}">
                      <a16:colId xmlns:a16="http://schemas.microsoft.com/office/drawing/2014/main" val="274237232"/>
                    </a:ext>
                  </a:extLst>
                </a:gridCol>
              </a:tblGrid>
              <a:tr h="723854">
                <a:tc>
                  <a:txBody>
                    <a:bodyPr/>
                    <a:lstStyle/>
                    <a:p>
                      <a:pPr algn="ctr">
                        <a:lnSpc>
                          <a:spcPct val="115000"/>
                        </a:lnSpc>
                        <a:spcAft>
                          <a:spcPts val="0"/>
                        </a:spcAft>
                      </a:pPr>
                      <a:r>
                        <a:rPr lang="en-US" sz="1600" b="1" kern="100" dirty="0" err="1">
                          <a:effectLst/>
                          <a:latin typeface="Times New Roman" panose="02020603050405020304" pitchFamily="18" charset="0"/>
                          <a:cs typeface="Times New Roman" panose="02020603050405020304" pitchFamily="18" charset="0"/>
                        </a:rPr>
                        <a:t>Ví</a:t>
                      </a:r>
                      <a:r>
                        <a:rPr lang="en-US" sz="1600" b="1" kern="100" baseline="0" dirty="0">
                          <a:effectLst/>
                          <a:latin typeface="Times New Roman" panose="02020603050405020304" pitchFamily="18" charset="0"/>
                          <a:cs typeface="Times New Roman" panose="02020603050405020304" pitchFamily="18" charset="0"/>
                        </a:rPr>
                        <a:t> </a:t>
                      </a:r>
                      <a:r>
                        <a:rPr lang="en-US" sz="1600" b="1" kern="100" baseline="0" dirty="0" err="1">
                          <a:effectLst/>
                          <a:latin typeface="Times New Roman" panose="02020603050405020304" pitchFamily="18" charset="0"/>
                          <a:cs typeface="Times New Roman" panose="02020603050405020304" pitchFamily="18" charset="0"/>
                        </a:rPr>
                        <a:t>dụ</a:t>
                      </a:r>
                      <a:r>
                        <a:rPr lang="en-US" sz="1600" b="1" kern="100" dirty="0">
                          <a:effectLst/>
                          <a:latin typeface="Times New Roman" panose="02020603050405020304" pitchFamily="18" charset="0"/>
                          <a:cs typeface="Times New Roman" panose="02020603050405020304" pitchFamily="18" charset="0"/>
                        </a:rPr>
                        <a:t> </a:t>
                      </a:r>
                      <a:endParaRPr lang="en-US" sz="16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solidFill>
                      <a:schemeClr val="bg2"/>
                    </a:solidFill>
                  </a:tcPr>
                </a:tc>
                <a:tc>
                  <a:txBody>
                    <a:bodyPr/>
                    <a:lstStyle/>
                    <a:p>
                      <a:pPr algn="ctr">
                        <a:lnSpc>
                          <a:spcPct val="115000"/>
                        </a:lnSpc>
                        <a:spcAft>
                          <a:spcPts val="0"/>
                        </a:spcAft>
                      </a:pPr>
                      <a:r>
                        <a:rPr lang="en-US" sz="1600" b="1" kern="100" dirty="0" err="1">
                          <a:effectLst/>
                          <a:latin typeface="Times New Roman" panose="02020603050405020304" pitchFamily="18" charset="0"/>
                          <a:cs typeface="Times New Roman" panose="02020603050405020304" pitchFamily="18" charset="0"/>
                        </a:rPr>
                        <a:t>Kết</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từ</a:t>
                      </a:r>
                      <a:endParaRPr lang="en-US" sz="16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solidFill>
                      <a:schemeClr val="bg2"/>
                    </a:solidFill>
                  </a:tcPr>
                </a:tc>
                <a:tc>
                  <a:txBody>
                    <a:bodyPr/>
                    <a:lstStyle/>
                    <a:p>
                      <a:pPr algn="ctr">
                        <a:lnSpc>
                          <a:spcPct val="115000"/>
                        </a:lnSpc>
                        <a:spcAft>
                          <a:spcPts val="0"/>
                        </a:spcAft>
                      </a:pPr>
                      <a:r>
                        <a:rPr lang="en-US" sz="1600" b="1" kern="100" dirty="0" err="1">
                          <a:effectLst/>
                          <a:latin typeface="Times New Roman" panose="02020603050405020304" pitchFamily="18" charset="0"/>
                          <a:cs typeface="Times New Roman" panose="02020603050405020304" pitchFamily="18" charset="0"/>
                        </a:rPr>
                        <a:t>Mối</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quan</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hệ</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giữa</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các</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vế</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câu</a:t>
                      </a:r>
                      <a:endParaRPr lang="en-US" sz="16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solidFill>
                      <a:schemeClr val="bg2"/>
                    </a:solidFill>
                  </a:tcPr>
                </a:tc>
                <a:extLst>
                  <a:ext uri="{0D108BD9-81ED-4DB2-BD59-A6C34878D82A}">
                    <a16:rowId xmlns:a16="http://schemas.microsoft.com/office/drawing/2014/main" val="1627282129"/>
                  </a:ext>
                </a:extLst>
              </a:tr>
              <a:tr h="723574">
                <a:tc>
                  <a:txBody>
                    <a:bodyPr/>
                    <a:lstStyle/>
                    <a:p>
                      <a:pPr algn="just"/>
                      <a:r>
                        <a:rPr lang="en-US" sz="1600" kern="1200" dirty="0">
                          <a:effectLst/>
                          <a:latin typeface="Times New Roman" panose="02020603050405020304" pitchFamily="18" charset="0"/>
                          <a:cs typeface="Times New Roman" panose="02020603050405020304" pitchFamily="18" charset="0"/>
                        </a:rPr>
                        <a:t>a. </a:t>
                      </a:r>
                      <a:r>
                        <a:rPr lang="en-US" sz="1600" kern="1200" dirty="0" err="1">
                          <a:effectLst/>
                          <a:latin typeface="Times New Roman" panose="02020603050405020304" pitchFamily="18" charset="0"/>
                          <a:cs typeface="Times New Roman" panose="02020603050405020304" pitchFamily="18" charset="0"/>
                        </a:rPr>
                        <a:t>Vì</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tôi</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thẳng</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tợn</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nên</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hai</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cậu</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chủ</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bé</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nhỏ</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của</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tôi</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yêu</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quý</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tôi</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lắm</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Tô</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Hoài</a:t>
                      </a:r>
                      <a:r>
                        <a:rPr lang="en-US" sz="1600" kern="1200" dirty="0">
                          <a:effectLst/>
                          <a:latin typeface="Times New Roman" panose="02020603050405020304" pitchFamily="18" charset="0"/>
                          <a:cs typeface="Times New Roman" panose="02020603050405020304" pitchFamily="18" charset="0"/>
                        </a:rPr>
                        <a:t>)</a:t>
                      </a:r>
                      <a:endParaRPr lang="en-US" sz="1600" b="0" i="0" kern="1200" dirty="0">
                        <a:solidFill>
                          <a:schemeClr val="lt1"/>
                        </a:solidFill>
                        <a:effectLst/>
                        <a:latin typeface="Times New Roman" panose="02020603050405020304" pitchFamily="18" charset="0"/>
                        <a:ea typeface="+mn-ea"/>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extLst>
                  <a:ext uri="{0D108BD9-81ED-4DB2-BD59-A6C34878D82A}">
                    <a16:rowId xmlns:a16="http://schemas.microsoft.com/office/drawing/2014/main" val="172028126"/>
                  </a:ext>
                </a:extLst>
              </a:tr>
              <a:tr h="939349">
                <a:tc>
                  <a:txBody>
                    <a:bodyPr/>
                    <a:lstStyle/>
                    <a:p>
                      <a:pPr algn="just">
                        <a:lnSpc>
                          <a:spcPct val="115000"/>
                        </a:lnSpc>
                        <a:spcAft>
                          <a:spcPts val="0"/>
                        </a:spcAft>
                      </a:pPr>
                      <a:r>
                        <a:rPr lang="en-US" sz="1600" kern="100" dirty="0">
                          <a:effectLst/>
                          <a:latin typeface="Times New Roman" panose="02020603050405020304" pitchFamily="18" charset="0"/>
                          <a:cs typeface="Times New Roman" panose="02020603050405020304" pitchFamily="18" charset="0"/>
                        </a:rPr>
                        <a:t>b. </a:t>
                      </a:r>
                      <a:r>
                        <a:rPr lang="en-US" sz="1600" kern="100" dirty="0" err="1">
                          <a:effectLst/>
                          <a:latin typeface="Times New Roman" panose="02020603050405020304" pitchFamily="18" charset="0"/>
                          <a:cs typeface="Times New Roman" panose="02020603050405020304" pitchFamily="18" charset="0"/>
                        </a:rPr>
                        <a:t>Nếu</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Thạc</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hôm</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trước</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cũng</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ngạc</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nhiên</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như</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Huy</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chiều</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hôm</a:t>
                      </a:r>
                      <a:r>
                        <a:rPr lang="en-US" sz="1600" kern="100" baseline="0" dirty="0">
                          <a:effectLst/>
                          <a:latin typeface="Times New Roman" panose="02020603050405020304" pitchFamily="18" charset="0"/>
                          <a:cs typeface="Times New Roman" panose="02020603050405020304" pitchFamily="18" charset="0"/>
                        </a:rPr>
                        <a:t> nay </a:t>
                      </a:r>
                      <a:r>
                        <a:rPr lang="en-US" sz="1600" kern="100" baseline="0" dirty="0" err="1">
                          <a:effectLst/>
                          <a:latin typeface="Times New Roman" panose="02020603050405020304" pitchFamily="18" charset="0"/>
                          <a:cs typeface="Times New Roman" panose="02020603050405020304" pitchFamily="18" charset="0"/>
                        </a:rPr>
                        <a:t>thì</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tôi</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cũng</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mất</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công</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phu</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tìm</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tòi</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nhiều</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hơn</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Thế</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Lữ</a:t>
                      </a:r>
                      <a:r>
                        <a:rPr lang="en-US" sz="1600" kern="100" baseline="0" dirty="0">
                          <a:effectLst/>
                          <a:latin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extLst>
                  <a:ext uri="{0D108BD9-81ED-4DB2-BD59-A6C34878D82A}">
                    <a16:rowId xmlns:a16="http://schemas.microsoft.com/office/drawing/2014/main" val="3403062314"/>
                  </a:ext>
                </a:extLst>
              </a:tr>
              <a:tr h="723854">
                <a:tc>
                  <a:txBody>
                    <a:bodyPr/>
                    <a:lstStyle/>
                    <a:p>
                      <a:pPr algn="just">
                        <a:lnSpc>
                          <a:spcPct val="115000"/>
                        </a:lnSpc>
                        <a:spcAft>
                          <a:spcPts val="0"/>
                        </a:spcAft>
                      </a:pPr>
                      <a:r>
                        <a:rPr lang="en-US" sz="1600" kern="100" dirty="0">
                          <a:effectLst/>
                          <a:latin typeface="Times New Roman" panose="02020603050405020304" pitchFamily="18" charset="0"/>
                          <a:cs typeface="Times New Roman" panose="02020603050405020304" pitchFamily="18" charset="0"/>
                        </a:rPr>
                        <a:t>c. </a:t>
                      </a:r>
                      <a:r>
                        <a:rPr lang="en-US" sz="1600" kern="100" dirty="0" err="1">
                          <a:effectLst/>
                          <a:latin typeface="Times New Roman" panose="02020603050405020304" pitchFamily="18" charset="0"/>
                          <a:cs typeface="Times New Roman" panose="02020603050405020304" pitchFamily="18" charset="0"/>
                        </a:rPr>
                        <a:t>Tuy</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rét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vẫn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kéo</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dài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mùa</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xuân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đã</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đến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bên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bờ</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sông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Lương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Nguyễn</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Đình</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Thi</a:t>
                      </a:r>
                      <a:r>
                        <a:rPr lang="en-US" sz="1600" kern="100" baseline="0" dirty="0">
                          <a:effectLst/>
                          <a:latin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extLst>
                  <a:ext uri="{0D108BD9-81ED-4DB2-BD59-A6C34878D82A}">
                    <a16:rowId xmlns:a16="http://schemas.microsoft.com/office/drawing/2014/main" val="2289085236"/>
                  </a:ext>
                </a:extLst>
              </a:tr>
              <a:tr h="1085360">
                <a:tc>
                  <a:txBody>
                    <a:bodyPr/>
                    <a:lstStyle/>
                    <a:p>
                      <a:pPr algn="just">
                        <a:lnSpc>
                          <a:spcPct val="115000"/>
                        </a:lnSpc>
                        <a:spcAft>
                          <a:spcPts val="0"/>
                        </a:spcAft>
                      </a:pPr>
                      <a:r>
                        <a:rPr lang="en-US" sz="1600" kern="100" dirty="0">
                          <a:effectLst/>
                          <a:latin typeface="Times New Roman" panose="02020603050405020304" pitchFamily="18" charset="0"/>
                          <a:cs typeface="Times New Roman" panose="02020603050405020304" pitchFamily="18" charset="0"/>
                        </a:rPr>
                        <a:t>d. Hai </a:t>
                      </a:r>
                      <a:r>
                        <a:rPr lang="en-US" sz="1600" kern="100" dirty="0" err="1">
                          <a:effectLst/>
                          <a:latin typeface="Times New Roman" panose="02020603050405020304" pitchFamily="18" charset="0"/>
                          <a:cs typeface="Times New Roman" panose="02020603050405020304" pitchFamily="18" charset="0"/>
                        </a:rPr>
                        <a:t>người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giằng</a:t>
                      </a:r>
                      <a:r>
                        <a:rPr lang="en-US" sz="1600" kern="100" dirty="0">
                          <a:effectLst/>
                          <a:latin typeface="Times New Roman" panose="02020603050405020304" pitchFamily="18" charset="0"/>
                          <a:cs typeface="Times New Roman" panose="02020603050405020304" pitchFamily="18" charset="0"/>
                        </a:rPr>
                        <a:t> co </a:t>
                      </a:r>
                      <a:r>
                        <a:rPr lang="en-US" sz="1600" kern="100" dirty="0" err="1">
                          <a:effectLst/>
                          <a:latin typeface="Times New Roman" panose="02020603050405020304" pitchFamily="18" charset="0"/>
                          <a:cs typeface="Times New Roman" panose="02020603050405020304" pitchFamily="18" charset="0"/>
                        </a:rPr>
                        <a:t>nhau</a:t>
                      </a:r>
                      <a:r>
                        <a:rPr lang="en-US" sz="1600" kern="100" dirty="0">
                          <a:effectLst/>
                          <a:latin typeface="Times New Roman" panose="02020603050405020304" pitchFamily="18" charset="0"/>
                          <a:cs typeface="Times New Roman" panose="02020603050405020304" pitchFamily="18" charset="0"/>
                        </a:rPr>
                        <a:t>, du </a:t>
                      </a:r>
                      <a:r>
                        <a:rPr lang="en-US" sz="1600" kern="100" dirty="0" err="1">
                          <a:effectLst/>
                          <a:latin typeface="Times New Roman" panose="02020603050405020304" pitchFamily="18" charset="0"/>
                          <a:cs typeface="Times New Roman" panose="02020603050405020304" pitchFamily="18" charset="0"/>
                        </a:rPr>
                        <a:t>đẩy</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nhau</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rồi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ai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nấy</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đều</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buông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gây</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ra</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áp</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vào</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vật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nhau</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Ngô</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Tất</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Tố</a:t>
                      </a:r>
                      <a:r>
                        <a:rPr lang="en-US" sz="1600" kern="100" baseline="0" dirty="0">
                          <a:effectLst/>
                          <a:latin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extLst>
                  <a:ext uri="{0D108BD9-81ED-4DB2-BD59-A6C34878D82A}">
                    <a16:rowId xmlns:a16="http://schemas.microsoft.com/office/drawing/2014/main" val="3895743632"/>
                  </a:ext>
                </a:extLst>
              </a:tr>
            </a:tbl>
          </a:graphicData>
        </a:graphic>
      </p:graphicFrame>
      <p:sp>
        <p:nvSpPr>
          <p:cNvPr id="4" name="Rectangle 3"/>
          <p:cNvSpPr/>
          <p:nvPr/>
        </p:nvSpPr>
        <p:spPr>
          <a:xfrm>
            <a:off x="349302" y="788598"/>
            <a:ext cx="2591883" cy="1938992"/>
          </a:xfrm>
          <a:prstGeom prst="rect">
            <a:avLst/>
          </a:prstGeom>
        </p:spPr>
        <p:txBody>
          <a:bodyPr wrap="square">
            <a:spAutoFit/>
          </a:bodyPr>
          <a:lstStyle/>
          <a:p>
            <a:pPr algn="just"/>
            <a:r>
              <a:rPr lang="vi-VN" sz="2000" dirty="0">
                <a:latin typeface="+mj-lt"/>
              </a:rPr>
              <a:t>Tìm các kết từ dùng để nối các vế câu trong những câu ghép dưới đây. Chỉ ra mối quan hệ ngữ nghĩa giữa các vế câu.</a:t>
            </a:r>
            <a:endParaRPr lang="en-US" sz="2000" dirty="0">
              <a:latin typeface="+mj-lt"/>
            </a:endParaRPr>
          </a:p>
        </p:txBody>
      </p:sp>
      <p:sp>
        <p:nvSpPr>
          <p:cNvPr id="7" name="Freeform 7"/>
          <p:cNvSpPr/>
          <p:nvPr/>
        </p:nvSpPr>
        <p:spPr>
          <a:xfrm>
            <a:off x="938866" y="2727590"/>
            <a:ext cx="1079082" cy="2546506"/>
          </a:xfrm>
          <a:custGeom>
            <a:avLst/>
            <a:gdLst/>
            <a:ahLst/>
            <a:cxnLst/>
            <a:rect l="l" t="t" r="r" b="b"/>
            <a:pathLst>
              <a:path w="1743647" h="4114800">
                <a:moveTo>
                  <a:pt x="0" y="0"/>
                </a:moveTo>
                <a:lnTo>
                  <a:pt x="1743647" y="0"/>
                </a:lnTo>
                <a:lnTo>
                  <a:pt x="1743647" y="4114800"/>
                </a:lnTo>
                <a:lnTo>
                  <a:pt x="0" y="4114800"/>
                </a:lnTo>
                <a:lnTo>
                  <a:pt x="0" y="0"/>
                </a:lnTo>
                <a:close/>
              </a:path>
            </a:pathLst>
          </a:custGeom>
          <a:blipFill>
            <a:blip r:embed="rId6"/>
            <a:stretch>
              <a:fillRect/>
            </a:stretch>
          </a:blipFill>
        </p:spPr>
        <p:txBody>
          <a:bodyPr/>
          <a:lstStyle/>
          <a:p>
            <a:endParaRPr lang="en-US"/>
          </a:p>
        </p:txBody>
      </p:sp>
      <p:pic>
        <p:nvPicPr>
          <p:cNvPr id="5" name="Picture 4">
            <a:extLst>
              <a:ext uri="{FF2B5EF4-FFF2-40B4-BE49-F238E27FC236}">
                <a16:creationId xmlns:a16="http://schemas.microsoft.com/office/drawing/2014/main" id="{BD62E42B-5439-3E98-7EE2-5559920B6C29}"/>
              </a:ext>
            </a:extLst>
          </p:cNvPr>
          <p:cNvPicPr>
            <a:picLocks noChangeAspect="1"/>
          </p:cNvPicPr>
          <p:nvPr/>
        </p:nvPicPr>
        <p:blipFill>
          <a:blip r:embed="rId7"/>
          <a:stretch>
            <a:fillRect/>
          </a:stretch>
        </p:blipFill>
        <p:spPr>
          <a:xfrm>
            <a:off x="7666135" y="2510032"/>
            <a:ext cx="2257126" cy="3243068"/>
          </a:xfrm>
          <a:prstGeom prst="rect">
            <a:avLst/>
          </a:prstGeom>
        </p:spPr>
      </p:pic>
    </p:spTree>
    <p:extLst>
      <p:ext uri="{BB962C8B-B14F-4D97-AF65-F5344CB8AC3E}">
        <p14:creationId xmlns:p14="http://schemas.microsoft.com/office/powerpoint/2010/main" val="424832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sp>
        <p:nvSpPr>
          <p:cNvPr id="9" name="Rectangle 8"/>
          <p:cNvSpPr/>
          <p:nvPr/>
        </p:nvSpPr>
        <p:spPr>
          <a:xfrm>
            <a:off x="723869" y="104481"/>
            <a:ext cx="745374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Bài</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2</a:t>
            </a:r>
          </a:p>
        </p:txBody>
      </p:sp>
      <p:sp>
        <p:nvSpPr>
          <p:cNvPr id="2" name="Freeform 9">
            <a:extLst>
              <a:ext uri="{FF2B5EF4-FFF2-40B4-BE49-F238E27FC236}">
                <a16:creationId xmlns:a16="http://schemas.microsoft.com/office/drawing/2014/main" id="{C2AEE6B1-B2F4-B83D-DE4D-1FFD0F128882}"/>
              </a:ext>
            </a:extLst>
          </p:cNvPr>
          <p:cNvSpPr/>
          <p:nvPr/>
        </p:nvSpPr>
        <p:spPr>
          <a:xfrm>
            <a:off x="8150498" y="-1120947"/>
            <a:ext cx="1987003" cy="1600781"/>
          </a:xfrm>
          <a:custGeom>
            <a:avLst/>
            <a:gdLst/>
            <a:ahLst/>
            <a:cxnLst/>
            <a:rect l="l" t="t" r="r" b="b"/>
            <a:pathLst>
              <a:path w="4137367" h="4114800">
                <a:moveTo>
                  <a:pt x="0" y="0"/>
                </a:moveTo>
                <a:lnTo>
                  <a:pt x="4137368" y="0"/>
                </a:lnTo>
                <a:lnTo>
                  <a:pt x="413736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1197962519"/>
              </p:ext>
            </p:extLst>
          </p:nvPr>
        </p:nvGraphicFramePr>
        <p:xfrm>
          <a:off x="125991" y="724768"/>
          <a:ext cx="8851754" cy="4065590"/>
        </p:xfrm>
        <a:graphic>
          <a:graphicData uri="http://schemas.openxmlformats.org/drawingml/2006/table">
            <a:tbl>
              <a:tblPr firstRow="1" firstCol="1" bandRow="1">
                <a:tableStyleId>{5940675A-B579-460E-94D1-54222C63F5DA}</a:tableStyleId>
              </a:tblPr>
              <a:tblGrid>
                <a:gridCol w="5183980">
                  <a:extLst>
                    <a:ext uri="{9D8B030D-6E8A-4147-A177-3AD203B41FA5}">
                      <a16:colId xmlns:a16="http://schemas.microsoft.com/office/drawing/2014/main" val="3826990997"/>
                    </a:ext>
                  </a:extLst>
                </a:gridCol>
                <a:gridCol w="1342925">
                  <a:extLst>
                    <a:ext uri="{9D8B030D-6E8A-4147-A177-3AD203B41FA5}">
                      <a16:colId xmlns:a16="http://schemas.microsoft.com/office/drawing/2014/main" val="3647432639"/>
                    </a:ext>
                  </a:extLst>
                </a:gridCol>
                <a:gridCol w="2324849">
                  <a:extLst>
                    <a:ext uri="{9D8B030D-6E8A-4147-A177-3AD203B41FA5}">
                      <a16:colId xmlns:a16="http://schemas.microsoft.com/office/drawing/2014/main" val="274237232"/>
                    </a:ext>
                  </a:extLst>
                </a:gridCol>
              </a:tblGrid>
              <a:tr h="630936">
                <a:tc>
                  <a:txBody>
                    <a:bodyPr/>
                    <a:lstStyle/>
                    <a:p>
                      <a:pPr algn="ctr">
                        <a:lnSpc>
                          <a:spcPct val="115000"/>
                        </a:lnSpc>
                        <a:spcAft>
                          <a:spcPts val="0"/>
                        </a:spcAft>
                      </a:pPr>
                      <a:r>
                        <a:rPr lang="en-US" sz="2000" b="1" kern="100" dirty="0" err="1">
                          <a:effectLst/>
                          <a:latin typeface="Times New Roman" panose="02020603050405020304" pitchFamily="18" charset="0"/>
                          <a:cs typeface="Times New Roman" panose="02020603050405020304" pitchFamily="18" charset="0"/>
                        </a:rPr>
                        <a:t>Ví</a:t>
                      </a:r>
                      <a:r>
                        <a:rPr lang="en-US" sz="2000" b="1" kern="100" baseline="0" dirty="0">
                          <a:effectLst/>
                          <a:latin typeface="Times New Roman" panose="02020603050405020304" pitchFamily="18" charset="0"/>
                          <a:cs typeface="Times New Roman" panose="02020603050405020304" pitchFamily="18" charset="0"/>
                        </a:rPr>
                        <a:t> </a:t>
                      </a:r>
                      <a:r>
                        <a:rPr lang="en-US" sz="2000" b="1" kern="100" baseline="0" dirty="0" err="1">
                          <a:effectLst/>
                          <a:latin typeface="Times New Roman" panose="02020603050405020304" pitchFamily="18" charset="0"/>
                          <a:cs typeface="Times New Roman" panose="02020603050405020304" pitchFamily="18" charset="0"/>
                        </a:rPr>
                        <a:t>dụ</a:t>
                      </a:r>
                      <a:r>
                        <a:rPr lang="en-US" sz="2000" b="1" kern="100" dirty="0">
                          <a:effectLst/>
                          <a:latin typeface="Times New Roman" panose="02020603050405020304" pitchFamily="18" charset="0"/>
                          <a:cs typeface="Times New Roman" panose="02020603050405020304" pitchFamily="18" charset="0"/>
                        </a:rPr>
                        <a:t> </a:t>
                      </a:r>
                      <a:endParaRPr lang="en-US" sz="20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2"/>
                    </a:solidFill>
                  </a:tcPr>
                </a:tc>
                <a:tc>
                  <a:txBody>
                    <a:bodyPr/>
                    <a:lstStyle/>
                    <a:p>
                      <a:pPr algn="ctr">
                        <a:lnSpc>
                          <a:spcPct val="115000"/>
                        </a:lnSpc>
                        <a:spcAft>
                          <a:spcPts val="0"/>
                        </a:spcAft>
                      </a:pPr>
                      <a:r>
                        <a:rPr lang="en-US" sz="2000" b="1" kern="100" dirty="0" err="1">
                          <a:effectLst/>
                          <a:latin typeface="Times New Roman" panose="02020603050405020304" pitchFamily="18" charset="0"/>
                          <a:cs typeface="Times New Roman" panose="02020603050405020304" pitchFamily="18" charset="0"/>
                        </a:rPr>
                        <a:t>Kết</a:t>
                      </a:r>
                      <a:r>
                        <a:rPr lang="en-US" sz="2000" b="1" kern="100" dirty="0">
                          <a:effectLst/>
                          <a:latin typeface="Times New Roman" panose="02020603050405020304" pitchFamily="18" charset="0"/>
                          <a:cs typeface="Times New Roman" panose="02020603050405020304" pitchFamily="18" charset="0"/>
                        </a:rPr>
                        <a:t> </a:t>
                      </a:r>
                      <a:r>
                        <a:rPr lang="en-US" sz="2000" b="1" kern="100" dirty="0" err="1">
                          <a:effectLst/>
                          <a:latin typeface="Times New Roman" panose="02020603050405020304" pitchFamily="18" charset="0"/>
                          <a:cs typeface="Times New Roman" panose="02020603050405020304" pitchFamily="18" charset="0"/>
                        </a:rPr>
                        <a:t>từ</a:t>
                      </a:r>
                      <a:endParaRPr lang="en-US" sz="20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2"/>
                    </a:solidFill>
                  </a:tcPr>
                </a:tc>
                <a:tc>
                  <a:txBody>
                    <a:bodyPr/>
                    <a:lstStyle/>
                    <a:p>
                      <a:pPr algn="ctr">
                        <a:lnSpc>
                          <a:spcPct val="115000"/>
                        </a:lnSpc>
                        <a:spcAft>
                          <a:spcPts val="0"/>
                        </a:spcAft>
                      </a:pPr>
                      <a:r>
                        <a:rPr lang="en-US" sz="2000" b="1" kern="100" dirty="0" err="1">
                          <a:effectLst/>
                          <a:latin typeface="Times New Roman" panose="02020603050405020304" pitchFamily="18" charset="0"/>
                          <a:cs typeface="Times New Roman" panose="02020603050405020304" pitchFamily="18" charset="0"/>
                        </a:rPr>
                        <a:t>Mối</a:t>
                      </a:r>
                      <a:r>
                        <a:rPr lang="en-US" sz="2000" b="1" kern="100" dirty="0">
                          <a:effectLst/>
                          <a:latin typeface="Times New Roman" panose="02020603050405020304" pitchFamily="18" charset="0"/>
                          <a:cs typeface="Times New Roman" panose="02020603050405020304" pitchFamily="18" charset="0"/>
                        </a:rPr>
                        <a:t> </a:t>
                      </a:r>
                      <a:r>
                        <a:rPr lang="en-US" sz="2000" b="1" kern="100" dirty="0" err="1">
                          <a:effectLst/>
                          <a:latin typeface="Times New Roman" panose="02020603050405020304" pitchFamily="18" charset="0"/>
                          <a:cs typeface="Times New Roman" panose="02020603050405020304" pitchFamily="18" charset="0"/>
                        </a:rPr>
                        <a:t>quan</a:t>
                      </a:r>
                      <a:r>
                        <a:rPr lang="en-US" sz="2000" b="1" kern="100" dirty="0">
                          <a:effectLst/>
                          <a:latin typeface="Times New Roman" panose="02020603050405020304" pitchFamily="18" charset="0"/>
                          <a:cs typeface="Times New Roman" panose="02020603050405020304" pitchFamily="18" charset="0"/>
                        </a:rPr>
                        <a:t> </a:t>
                      </a:r>
                      <a:r>
                        <a:rPr lang="en-US" sz="2000" b="1" kern="100" dirty="0" err="1">
                          <a:effectLst/>
                          <a:latin typeface="Times New Roman" panose="02020603050405020304" pitchFamily="18" charset="0"/>
                          <a:cs typeface="Times New Roman" panose="02020603050405020304" pitchFamily="18" charset="0"/>
                        </a:rPr>
                        <a:t>hệ</a:t>
                      </a:r>
                      <a:r>
                        <a:rPr lang="en-US" sz="2000" b="1" kern="100" dirty="0">
                          <a:effectLst/>
                          <a:latin typeface="Times New Roman" panose="02020603050405020304" pitchFamily="18" charset="0"/>
                          <a:cs typeface="Times New Roman" panose="02020603050405020304" pitchFamily="18" charset="0"/>
                        </a:rPr>
                        <a:t> </a:t>
                      </a:r>
                      <a:r>
                        <a:rPr lang="en-US" sz="2000" b="1" kern="100" dirty="0" err="1">
                          <a:effectLst/>
                          <a:latin typeface="Times New Roman" panose="02020603050405020304" pitchFamily="18" charset="0"/>
                          <a:cs typeface="Times New Roman" panose="02020603050405020304" pitchFamily="18" charset="0"/>
                        </a:rPr>
                        <a:t>giữa</a:t>
                      </a:r>
                      <a:r>
                        <a:rPr lang="en-US" sz="2000" b="1" kern="100" dirty="0">
                          <a:effectLst/>
                          <a:latin typeface="Times New Roman" panose="02020603050405020304" pitchFamily="18" charset="0"/>
                          <a:cs typeface="Times New Roman" panose="02020603050405020304" pitchFamily="18" charset="0"/>
                        </a:rPr>
                        <a:t> </a:t>
                      </a:r>
                      <a:r>
                        <a:rPr lang="en-US" sz="2000" b="1" kern="100" dirty="0" err="1">
                          <a:effectLst/>
                          <a:latin typeface="Times New Roman" panose="02020603050405020304" pitchFamily="18" charset="0"/>
                          <a:cs typeface="Times New Roman" panose="02020603050405020304" pitchFamily="18" charset="0"/>
                        </a:rPr>
                        <a:t>các</a:t>
                      </a:r>
                      <a:r>
                        <a:rPr lang="en-US" sz="2000" b="1" kern="100" dirty="0">
                          <a:effectLst/>
                          <a:latin typeface="Times New Roman" panose="02020603050405020304" pitchFamily="18" charset="0"/>
                          <a:cs typeface="Times New Roman" panose="02020603050405020304" pitchFamily="18" charset="0"/>
                        </a:rPr>
                        <a:t> </a:t>
                      </a:r>
                      <a:r>
                        <a:rPr lang="en-US" sz="2000" b="1" kern="100" dirty="0" err="1">
                          <a:effectLst/>
                          <a:latin typeface="Times New Roman" panose="02020603050405020304" pitchFamily="18" charset="0"/>
                          <a:cs typeface="Times New Roman" panose="02020603050405020304" pitchFamily="18" charset="0"/>
                        </a:rPr>
                        <a:t>vế</a:t>
                      </a:r>
                      <a:r>
                        <a:rPr lang="en-US" sz="2000" b="1" kern="100" dirty="0">
                          <a:effectLst/>
                          <a:latin typeface="Times New Roman" panose="02020603050405020304" pitchFamily="18" charset="0"/>
                          <a:cs typeface="Times New Roman" panose="02020603050405020304" pitchFamily="18" charset="0"/>
                        </a:rPr>
                        <a:t> </a:t>
                      </a:r>
                      <a:r>
                        <a:rPr lang="en-US" sz="2000" b="1" kern="100" dirty="0" err="1">
                          <a:effectLst/>
                          <a:latin typeface="Times New Roman" panose="02020603050405020304" pitchFamily="18" charset="0"/>
                          <a:cs typeface="Times New Roman" panose="02020603050405020304" pitchFamily="18" charset="0"/>
                        </a:rPr>
                        <a:t>câu</a:t>
                      </a:r>
                      <a:endParaRPr lang="en-US" sz="20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2"/>
                    </a:solidFill>
                  </a:tcPr>
                </a:tc>
                <a:extLst>
                  <a:ext uri="{0D108BD9-81ED-4DB2-BD59-A6C34878D82A}">
                    <a16:rowId xmlns:a16="http://schemas.microsoft.com/office/drawing/2014/main" val="1627282129"/>
                  </a:ext>
                </a:extLst>
              </a:tr>
              <a:tr h="630692">
                <a:tc>
                  <a:txBody>
                    <a:bodyPr/>
                    <a:lstStyle/>
                    <a:p>
                      <a:pPr algn="just"/>
                      <a:r>
                        <a:rPr lang="en-US" sz="2000" kern="1200" dirty="0">
                          <a:effectLst/>
                          <a:latin typeface="Times New Roman" panose="02020603050405020304" pitchFamily="18" charset="0"/>
                          <a:cs typeface="Times New Roman" panose="02020603050405020304" pitchFamily="18" charset="0"/>
                        </a:rPr>
                        <a:t>a. </a:t>
                      </a:r>
                      <a:r>
                        <a:rPr lang="en-US" sz="2000" kern="1200" dirty="0" err="1">
                          <a:effectLst/>
                          <a:latin typeface="Times New Roman" panose="02020603050405020304" pitchFamily="18" charset="0"/>
                          <a:cs typeface="Times New Roman" panose="02020603050405020304" pitchFamily="18" charset="0"/>
                        </a:rPr>
                        <a:t>Vì</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tôi</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thẳng</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tợn</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nên</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hai</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cậu</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chủ</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bé</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nhỏ</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của</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tôi</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yêu</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quý</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tôi</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lắm</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Tô</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Hoài</a:t>
                      </a:r>
                      <a:r>
                        <a:rPr lang="en-US" sz="2000" kern="1200" dirty="0">
                          <a:effectLst/>
                          <a:latin typeface="Times New Roman" panose="02020603050405020304" pitchFamily="18" charset="0"/>
                          <a:cs typeface="Times New Roman" panose="02020603050405020304" pitchFamily="18" charset="0"/>
                        </a:rPr>
                        <a:t>)</a:t>
                      </a:r>
                      <a:endParaRPr lang="en-US" sz="2000" b="0" i="0" kern="1200" dirty="0">
                        <a:solidFill>
                          <a:schemeClr val="lt1"/>
                        </a:solidFill>
                        <a:effectLst/>
                        <a:latin typeface="Times New Roman" panose="02020603050405020304" pitchFamily="18" charset="0"/>
                        <a:ea typeface="+mn-ea"/>
                        <a:cs typeface="Times New Roman" panose="02020603050405020304" pitchFamily="18" charset="0"/>
                      </a:endParaRPr>
                    </a:p>
                  </a:txBody>
                  <a:tcPr marL="19183" marR="19183" marT="0" marB="0">
                    <a:solidFill>
                      <a:schemeClr val="bg1"/>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nên</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b="1" baseline="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extLst>
                  <a:ext uri="{0D108BD9-81ED-4DB2-BD59-A6C34878D82A}">
                    <a16:rowId xmlns:a16="http://schemas.microsoft.com/office/drawing/2014/main" val="172028126"/>
                  </a:ext>
                </a:extLst>
              </a:tr>
              <a:tr h="788363">
                <a:tc>
                  <a:txBody>
                    <a:bodyPr/>
                    <a:lstStyle/>
                    <a:p>
                      <a:pPr algn="just">
                        <a:lnSpc>
                          <a:spcPct val="115000"/>
                        </a:lnSpc>
                        <a:spcAft>
                          <a:spcPts val="0"/>
                        </a:spcAft>
                      </a:pPr>
                      <a:r>
                        <a:rPr lang="en-US" sz="2000" kern="100" dirty="0">
                          <a:effectLst/>
                          <a:latin typeface="Times New Roman" panose="02020603050405020304" pitchFamily="18" charset="0"/>
                          <a:cs typeface="Times New Roman" panose="02020603050405020304" pitchFamily="18" charset="0"/>
                        </a:rPr>
                        <a:t>b. </a:t>
                      </a:r>
                      <a:r>
                        <a:rPr lang="en-US" sz="2000" kern="100" dirty="0" err="1">
                          <a:effectLst/>
                          <a:latin typeface="Times New Roman" panose="02020603050405020304" pitchFamily="18" charset="0"/>
                          <a:cs typeface="Times New Roman" panose="02020603050405020304" pitchFamily="18" charset="0"/>
                        </a:rPr>
                        <a:t>Nếu</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Thạc</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hôm</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trước</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cũng</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ngạc</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nhiên</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như</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Huy</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chiều</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hôm</a:t>
                      </a:r>
                      <a:r>
                        <a:rPr lang="en-US" sz="2000" kern="100" baseline="0" dirty="0">
                          <a:effectLst/>
                          <a:latin typeface="Times New Roman" panose="02020603050405020304" pitchFamily="18" charset="0"/>
                          <a:cs typeface="Times New Roman" panose="02020603050405020304" pitchFamily="18" charset="0"/>
                        </a:rPr>
                        <a:t> nay </a:t>
                      </a:r>
                      <a:r>
                        <a:rPr lang="en-US" sz="2000" kern="100" baseline="0" dirty="0" err="1">
                          <a:effectLst/>
                          <a:latin typeface="Times New Roman" panose="02020603050405020304" pitchFamily="18" charset="0"/>
                          <a:cs typeface="Times New Roman" panose="02020603050405020304" pitchFamily="18" charset="0"/>
                        </a:rPr>
                        <a:t>thì</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tôi</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cũng</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mất</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công</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phu</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tìm</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tòi</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nhiều</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hơn</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Thế</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Lữ</a:t>
                      </a:r>
                      <a:r>
                        <a:rPr lang="en-US" sz="2000" kern="100" baseline="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thì</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000" b="1" baseline="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extLst>
                  <a:ext uri="{0D108BD9-81ED-4DB2-BD59-A6C34878D82A}">
                    <a16:rowId xmlns:a16="http://schemas.microsoft.com/office/drawing/2014/main" val="3403062314"/>
                  </a:ext>
                </a:extLst>
              </a:tr>
              <a:tr h="630936">
                <a:tc>
                  <a:txBody>
                    <a:bodyPr/>
                    <a:lstStyle/>
                    <a:p>
                      <a:pPr algn="just">
                        <a:lnSpc>
                          <a:spcPct val="115000"/>
                        </a:lnSpc>
                        <a:spcAft>
                          <a:spcPts val="0"/>
                        </a:spcAft>
                      </a:pPr>
                      <a:r>
                        <a:rPr lang="en-US" sz="2000" kern="100" dirty="0">
                          <a:effectLst/>
                          <a:latin typeface="Times New Roman" panose="02020603050405020304" pitchFamily="18" charset="0"/>
                          <a:cs typeface="Times New Roman" panose="02020603050405020304" pitchFamily="18" charset="0"/>
                        </a:rPr>
                        <a:t>c. </a:t>
                      </a:r>
                      <a:r>
                        <a:rPr lang="en-US" sz="2000" kern="100" dirty="0" err="1">
                          <a:effectLst/>
                          <a:latin typeface="Times New Roman" panose="02020603050405020304" pitchFamily="18" charset="0"/>
                          <a:cs typeface="Times New Roman" panose="02020603050405020304" pitchFamily="18" charset="0"/>
                        </a:rPr>
                        <a:t>Tuy</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rét</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vẫn</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kéo</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dài</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mùa</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xuân</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đã</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đến</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bên</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bờ</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sông</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Lương</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Nguyễn</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Đình</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Thi</a:t>
                      </a:r>
                      <a:r>
                        <a:rPr lang="en-US" sz="2000" kern="100" baseline="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Tuy</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9183" marR="19183" marT="0" marB="0">
                    <a:solidFill>
                      <a:schemeClr val="bg1"/>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Nhượng</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bộ</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extLst>
                  <a:ext uri="{0D108BD9-81ED-4DB2-BD59-A6C34878D82A}">
                    <a16:rowId xmlns:a16="http://schemas.microsoft.com/office/drawing/2014/main" val="2289085236"/>
                  </a:ext>
                </a:extLst>
              </a:tr>
              <a:tr h="946037">
                <a:tc>
                  <a:txBody>
                    <a:bodyPr/>
                    <a:lstStyle/>
                    <a:p>
                      <a:pPr algn="just">
                        <a:lnSpc>
                          <a:spcPct val="115000"/>
                        </a:lnSpc>
                        <a:spcAft>
                          <a:spcPts val="0"/>
                        </a:spcAft>
                      </a:pPr>
                      <a:r>
                        <a:rPr lang="en-US" sz="2000" kern="100" dirty="0">
                          <a:effectLst/>
                          <a:latin typeface="Times New Roman" panose="02020603050405020304" pitchFamily="18" charset="0"/>
                          <a:cs typeface="Times New Roman" panose="02020603050405020304" pitchFamily="18" charset="0"/>
                        </a:rPr>
                        <a:t>d. Hai </a:t>
                      </a:r>
                      <a:r>
                        <a:rPr lang="en-US" sz="2000" kern="100" dirty="0" err="1">
                          <a:effectLst/>
                          <a:latin typeface="Times New Roman" panose="02020603050405020304" pitchFamily="18" charset="0"/>
                          <a:cs typeface="Times New Roman" panose="02020603050405020304" pitchFamily="18" charset="0"/>
                        </a:rPr>
                        <a:t>người</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giằng</a:t>
                      </a:r>
                      <a:r>
                        <a:rPr lang="en-US" sz="2000" kern="100" dirty="0">
                          <a:effectLst/>
                          <a:latin typeface="Times New Roman" panose="02020603050405020304" pitchFamily="18" charset="0"/>
                          <a:cs typeface="Times New Roman" panose="02020603050405020304" pitchFamily="18" charset="0"/>
                        </a:rPr>
                        <a:t> co </a:t>
                      </a:r>
                      <a:r>
                        <a:rPr lang="en-US" sz="2000" kern="100" dirty="0" err="1">
                          <a:effectLst/>
                          <a:latin typeface="Times New Roman" panose="02020603050405020304" pitchFamily="18" charset="0"/>
                          <a:cs typeface="Times New Roman" panose="02020603050405020304" pitchFamily="18" charset="0"/>
                        </a:rPr>
                        <a:t>nhau</a:t>
                      </a:r>
                      <a:r>
                        <a:rPr lang="en-US" sz="2000" kern="100" dirty="0">
                          <a:effectLst/>
                          <a:latin typeface="Times New Roman" panose="02020603050405020304" pitchFamily="18" charset="0"/>
                          <a:cs typeface="Times New Roman" panose="02020603050405020304" pitchFamily="18" charset="0"/>
                        </a:rPr>
                        <a:t>, du </a:t>
                      </a:r>
                      <a:r>
                        <a:rPr lang="en-US" sz="2000" kern="100" dirty="0" err="1">
                          <a:effectLst/>
                          <a:latin typeface="Times New Roman" panose="02020603050405020304" pitchFamily="18" charset="0"/>
                          <a:cs typeface="Times New Roman" panose="02020603050405020304" pitchFamily="18" charset="0"/>
                        </a:rPr>
                        <a:t>đẩy</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nhau</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rồi</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ai</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nấy</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đều</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buông</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gây</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ra</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áp</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vào</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vật</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nhau</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Ngô</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Tất</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Tố</a:t>
                      </a:r>
                      <a:r>
                        <a:rPr lang="en-US" sz="2000" kern="100" baseline="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9183" marR="19183" marT="0" marB="0">
                    <a:solidFill>
                      <a:schemeClr val="bg1"/>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nối</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extLst>
                  <a:ext uri="{0D108BD9-81ED-4DB2-BD59-A6C34878D82A}">
                    <a16:rowId xmlns:a16="http://schemas.microsoft.com/office/drawing/2014/main" val="3895743632"/>
                  </a:ext>
                </a:extLst>
              </a:tr>
            </a:tbl>
          </a:graphicData>
        </a:graphic>
      </p:graphicFrame>
    </p:spTree>
    <p:extLst>
      <p:ext uri="{BB962C8B-B14F-4D97-AF65-F5344CB8AC3E}">
        <p14:creationId xmlns:p14="http://schemas.microsoft.com/office/powerpoint/2010/main" val="194592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3869" y="104481"/>
            <a:ext cx="745374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Bài</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3</a:t>
            </a:r>
          </a:p>
        </p:txBody>
      </p:sp>
      <p:sp>
        <p:nvSpPr>
          <p:cNvPr id="3" name="Rectangle 2"/>
          <p:cNvSpPr/>
          <p:nvPr/>
        </p:nvSpPr>
        <p:spPr>
          <a:xfrm>
            <a:off x="355798" y="984540"/>
            <a:ext cx="2592353" cy="1938992"/>
          </a:xfrm>
          <a:prstGeom prst="rect">
            <a:avLst/>
          </a:prstGeom>
        </p:spPr>
        <p:txBody>
          <a:bodyPr wrap="square">
            <a:spAutoFit/>
          </a:bodyPr>
          <a:lstStyle/>
          <a:p>
            <a:pPr algn="just"/>
            <a:r>
              <a:rPr lang="vi-VN" sz="2000" dirty="0">
                <a:latin typeface="+mj-lt"/>
              </a:rPr>
              <a:t>Tìm câu ghép trong các đoạn văn dưới đây. Cho biết vì sao không thể tách mỗi vế câu trong những câu ghép ấy thành một câu đơn.</a:t>
            </a:r>
            <a:endParaRPr lang="en-US" sz="2000" dirty="0">
              <a:latin typeface="+mj-lt"/>
            </a:endParaRPr>
          </a:p>
        </p:txBody>
      </p:sp>
      <p:graphicFrame>
        <p:nvGraphicFramePr>
          <p:cNvPr id="5" name="Table 4"/>
          <p:cNvGraphicFramePr>
            <a:graphicFrameLocks noGrp="1"/>
          </p:cNvGraphicFramePr>
          <p:nvPr>
            <p:extLst>
              <p:ext uri="{D42A27DB-BD31-4B8C-83A1-F6EECF244321}">
                <p14:modId xmlns:p14="http://schemas.microsoft.com/office/powerpoint/2010/main" val="3899317772"/>
              </p:ext>
            </p:extLst>
          </p:nvPr>
        </p:nvGraphicFramePr>
        <p:xfrm>
          <a:off x="3180918" y="984540"/>
          <a:ext cx="5890344" cy="4074682"/>
        </p:xfrm>
        <a:graphic>
          <a:graphicData uri="http://schemas.openxmlformats.org/drawingml/2006/table">
            <a:tbl>
              <a:tblPr firstRow="1" firstCol="1" bandRow="1">
                <a:tableStyleId>{5940675A-B579-460E-94D1-54222C63F5DA}</a:tableStyleId>
              </a:tblPr>
              <a:tblGrid>
                <a:gridCol w="3449647">
                  <a:extLst>
                    <a:ext uri="{9D8B030D-6E8A-4147-A177-3AD203B41FA5}">
                      <a16:colId xmlns:a16="http://schemas.microsoft.com/office/drawing/2014/main" val="3826990997"/>
                    </a:ext>
                  </a:extLst>
                </a:gridCol>
                <a:gridCol w="893641">
                  <a:extLst>
                    <a:ext uri="{9D8B030D-6E8A-4147-A177-3AD203B41FA5}">
                      <a16:colId xmlns:a16="http://schemas.microsoft.com/office/drawing/2014/main" val="3647432639"/>
                    </a:ext>
                  </a:extLst>
                </a:gridCol>
                <a:gridCol w="1547056">
                  <a:extLst>
                    <a:ext uri="{9D8B030D-6E8A-4147-A177-3AD203B41FA5}">
                      <a16:colId xmlns:a16="http://schemas.microsoft.com/office/drawing/2014/main" val="274237232"/>
                    </a:ext>
                  </a:extLst>
                </a:gridCol>
              </a:tblGrid>
              <a:tr h="630936">
                <a:tc>
                  <a:txBody>
                    <a:bodyPr/>
                    <a:lstStyle/>
                    <a:p>
                      <a:pPr algn="ctr">
                        <a:lnSpc>
                          <a:spcPct val="115000"/>
                        </a:lnSpc>
                        <a:spcAft>
                          <a:spcPts val="0"/>
                        </a:spcAft>
                      </a:pPr>
                      <a:r>
                        <a:rPr lang="en-US" sz="1200" b="1" i="1" kern="100" dirty="0" err="1">
                          <a:effectLst/>
                          <a:latin typeface="Times New Roman" panose="02020603050405020304" pitchFamily="18" charset="0"/>
                          <a:cs typeface="Times New Roman" panose="02020603050405020304" pitchFamily="18" charset="0"/>
                        </a:rPr>
                        <a:t>Ví</a:t>
                      </a:r>
                      <a:r>
                        <a:rPr lang="en-US" sz="1200" b="1" i="1" kern="100" baseline="0" dirty="0">
                          <a:effectLst/>
                          <a:latin typeface="Times New Roman" panose="02020603050405020304" pitchFamily="18" charset="0"/>
                          <a:cs typeface="Times New Roman" panose="02020603050405020304" pitchFamily="18" charset="0"/>
                        </a:rPr>
                        <a:t> </a:t>
                      </a:r>
                      <a:r>
                        <a:rPr lang="en-US" sz="1200" b="1" i="1" kern="100" baseline="0" dirty="0" err="1">
                          <a:effectLst/>
                          <a:latin typeface="Times New Roman" panose="02020603050405020304" pitchFamily="18" charset="0"/>
                          <a:cs typeface="Times New Roman" panose="02020603050405020304" pitchFamily="18" charset="0"/>
                        </a:rPr>
                        <a:t>dụ</a:t>
                      </a:r>
                      <a:r>
                        <a:rPr lang="en-US" sz="1200" b="1" i="1" kern="100" dirty="0">
                          <a:effectLst/>
                          <a:latin typeface="Times New Roman" panose="02020603050405020304" pitchFamily="18" charset="0"/>
                          <a:cs typeface="Times New Roman" panose="02020603050405020304" pitchFamily="18" charset="0"/>
                        </a:rPr>
                        <a:t> </a:t>
                      </a:r>
                      <a:endParaRPr lang="en-US" sz="1200" b="1"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solidFill>
                      <a:schemeClr val="accent6">
                        <a:lumMod val="20000"/>
                        <a:lumOff val="80000"/>
                      </a:schemeClr>
                    </a:solidFill>
                  </a:tcPr>
                </a:tc>
                <a:tc>
                  <a:txBody>
                    <a:bodyPr/>
                    <a:lstStyle/>
                    <a:p>
                      <a:pPr algn="ctr">
                        <a:lnSpc>
                          <a:spcPct val="115000"/>
                        </a:lnSpc>
                        <a:spcAft>
                          <a:spcPts val="0"/>
                        </a:spcAft>
                      </a:pPr>
                      <a:r>
                        <a:rPr lang="en-US" sz="1200" b="1" i="1" kern="100" dirty="0" err="1">
                          <a:effectLst/>
                          <a:latin typeface="Times New Roman" panose="02020603050405020304" pitchFamily="18" charset="0"/>
                          <a:cs typeface="Times New Roman" panose="02020603050405020304" pitchFamily="18" charset="0"/>
                        </a:rPr>
                        <a:t>Câu</a:t>
                      </a:r>
                      <a:r>
                        <a:rPr lang="en-US" sz="1200" b="1" i="1" kern="100" baseline="0" dirty="0">
                          <a:effectLst/>
                          <a:latin typeface="Times New Roman" panose="02020603050405020304" pitchFamily="18" charset="0"/>
                          <a:cs typeface="Times New Roman" panose="02020603050405020304" pitchFamily="18" charset="0"/>
                        </a:rPr>
                        <a:t> </a:t>
                      </a:r>
                      <a:r>
                        <a:rPr lang="en-US" sz="1200" b="1" i="1" kern="100" baseline="0" dirty="0" err="1">
                          <a:effectLst/>
                          <a:latin typeface="Times New Roman" panose="02020603050405020304" pitchFamily="18" charset="0"/>
                          <a:cs typeface="Times New Roman" panose="02020603050405020304" pitchFamily="18" charset="0"/>
                        </a:rPr>
                        <a:t>ghép</a:t>
                      </a:r>
                      <a:endParaRPr lang="en-US" sz="1200" b="1"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solidFill>
                      <a:schemeClr val="accent6">
                        <a:lumMod val="20000"/>
                        <a:lumOff val="80000"/>
                      </a:schemeClr>
                    </a:solidFill>
                  </a:tcPr>
                </a:tc>
                <a:tc>
                  <a:txBody>
                    <a:bodyPr/>
                    <a:lstStyle/>
                    <a:p>
                      <a:pPr algn="ctr">
                        <a:lnSpc>
                          <a:spcPct val="115000"/>
                        </a:lnSpc>
                        <a:spcAft>
                          <a:spcPts val="0"/>
                        </a:spcAft>
                      </a:pPr>
                      <a:r>
                        <a:rPr lang="en-US" sz="1200" b="1" i="1" dirty="0" err="1">
                          <a:effectLst/>
                          <a:latin typeface="Times New Roman" panose="02020603050405020304" pitchFamily="18" charset="0"/>
                          <a:cs typeface="Times New Roman" panose="02020603050405020304" pitchFamily="18" charset="0"/>
                        </a:rPr>
                        <a:t>Lí</a:t>
                      </a:r>
                      <a:r>
                        <a:rPr lang="en-US" sz="1200" b="1" i="1" dirty="0">
                          <a:effectLst/>
                          <a:latin typeface="Times New Roman" panose="02020603050405020304" pitchFamily="18" charset="0"/>
                          <a:cs typeface="Times New Roman" panose="02020603050405020304" pitchFamily="18" charset="0"/>
                        </a:rPr>
                        <a:t> do </a:t>
                      </a:r>
                      <a:r>
                        <a:rPr lang="en-US" sz="1200" b="1" i="1" dirty="0" err="1">
                          <a:effectLst/>
                          <a:latin typeface="Times New Roman" panose="02020603050405020304" pitchFamily="18" charset="0"/>
                          <a:cs typeface="Times New Roman" panose="02020603050405020304" pitchFamily="18" charset="0"/>
                        </a:rPr>
                        <a:t>không</a:t>
                      </a:r>
                      <a:r>
                        <a:rPr lang="en-US" sz="1200" b="1" i="1" dirty="0">
                          <a:effectLst/>
                          <a:latin typeface="Times New Roman" panose="02020603050405020304" pitchFamily="18" charset="0"/>
                          <a:cs typeface="Times New Roman" panose="02020603050405020304" pitchFamily="18" charset="0"/>
                        </a:rPr>
                        <a:t> </a:t>
                      </a:r>
                      <a:r>
                        <a:rPr lang="en-US" sz="1200" b="1" i="1" dirty="0" err="1">
                          <a:effectLst/>
                          <a:latin typeface="Times New Roman" panose="02020603050405020304" pitchFamily="18" charset="0"/>
                          <a:cs typeface="Times New Roman" panose="02020603050405020304" pitchFamily="18" charset="0"/>
                        </a:rPr>
                        <a:t>thể</a:t>
                      </a:r>
                      <a:r>
                        <a:rPr lang="en-US" sz="1200" b="1" i="1" dirty="0">
                          <a:effectLst/>
                          <a:latin typeface="Times New Roman" panose="02020603050405020304" pitchFamily="18" charset="0"/>
                          <a:cs typeface="Times New Roman" panose="02020603050405020304" pitchFamily="18" charset="0"/>
                        </a:rPr>
                        <a:t> </a:t>
                      </a:r>
                      <a:r>
                        <a:rPr lang="en-US" sz="1200" b="1" i="1" dirty="0" err="1">
                          <a:effectLst/>
                          <a:latin typeface="Times New Roman" panose="02020603050405020304" pitchFamily="18" charset="0"/>
                          <a:cs typeface="Times New Roman" panose="02020603050405020304" pitchFamily="18" charset="0"/>
                        </a:rPr>
                        <a:t>tách</a:t>
                      </a:r>
                      <a:r>
                        <a:rPr lang="en-US" sz="1200" b="1" i="1" dirty="0">
                          <a:effectLst/>
                          <a:latin typeface="Times New Roman" panose="02020603050405020304" pitchFamily="18" charset="0"/>
                          <a:cs typeface="Times New Roman" panose="02020603050405020304" pitchFamily="18" charset="0"/>
                        </a:rPr>
                        <a:t> </a:t>
                      </a:r>
                      <a:r>
                        <a:rPr lang="en-US" sz="1200" b="1" i="1" dirty="0" err="1">
                          <a:effectLst/>
                          <a:latin typeface="Times New Roman" panose="02020603050405020304" pitchFamily="18" charset="0"/>
                          <a:cs typeface="Times New Roman" panose="02020603050405020304" pitchFamily="18" charset="0"/>
                        </a:rPr>
                        <a:t>câu</a:t>
                      </a:r>
                      <a:r>
                        <a:rPr lang="en-US" sz="1200" b="1" i="1" dirty="0">
                          <a:effectLst/>
                          <a:latin typeface="Times New Roman" panose="02020603050405020304" pitchFamily="18" charset="0"/>
                          <a:cs typeface="Times New Roman" panose="02020603050405020304" pitchFamily="18" charset="0"/>
                        </a:rPr>
                        <a:t> </a:t>
                      </a:r>
                      <a:r>
                        <a:rPr lang="en-US" sz="1200" b="1" i="1" dirty="0" err="1">
                          <a:effectLst/>
                          <a:latin typeface="Times New Roman" panose="02020603050405020304" pitchFamily="18" charset="0"/>
                          <a:cs typeface="Times New Roman" panose="02020603050405020304" pitchFamily="18" charset="0"/>
                        </a:rPr>
                        <a:t>ghép</a:t>
                      </a:r>
                      <a:r>
                        <a:rPr lang="en-US" sz="1200" b="1" i="1" dirty="0">
                          <a:effectLst/>
                          <a:latin typeface="Times New Roman" panose="02020603050405020304" pitchFamily="18" charset="0"/>
                          <a:cs typeface="Times New Roman" panose="02020603050405020304" pitchFamily="18" charset="0"/>
                        </a:rPr>
                        <a:t> </a:t>
                      </a:r>
                      <a:r>
                        <a:rPr lang="en-US" sz="1200" b="1" i="1" dirty="0" err="1">
                          <a:effectLst/>
                          <a:latin typeface="Times New Roman" panose="02020603050405020304" pitchFamily="18" charset="0"/>
                          <a:cs typeface="Times New Roman" panose="02020603050405020304" pitchFamily="18" charset="0"/>
                        </a:rPr>
                        <a:t>thành</a:t>
                      </a:r>
                      <a:r>
                        <a:rPr lang="en-US" sz="1200" b="1" i="1" dirty="0">
                          <a:effectLst/>
                          <a:latin typeface="Times New Roman" panose="02020603050405020304" pitchFamily="18" charset="0"/>
                          <a:cs typeface="Times New Roman" panose="02020603050405020304" pitchFamily="18" charset="0"/>
                        </a:rPr>
                        <a:t> </a:t>
                      </a:r>
                      <a:r>
                        <a:rPr lang="en-US" sz="1200" b="1" i="1" dirty="0" err="1">
                          <a:effectLst/>
                          <a:latin typeface="Times New Roman" panose="02020603050405020304" pitchFamily="18" charset="0"/>
                          <a:cs typeface="Times New Roman" panose="02020603050405020304" pitchFamily="18" charset="0"/>
                        </a:rPr>
                        <a:t>câu</a:t>
                      </a:r>
                      <a:r>
                        <a:rPr lang="en-US" sz="1200" b="1" i="1" dirty="0">
                          <a:effectLst/>
                          <a:latin typeface="Times New Roman" panose="02020603050405020304" pitchFamily="18" charset="0"/>
                          <a:cs typeface="Times New Roman" panose="02020603050405020304" pitchFamily="18" charset="0"/>
                        </a:rPr>
                        <a:t> </a:t>
                      </a:r>
                      <a:r>
                        <a:rPr lang="en-US" sz="1200" b="1" i="1" dirty="0" err="1">
                          <a:effectLst/>
                          <a:latin typeface="Times New Roman" panose="02020603050405020304" pitchFamily="18" charset="0"/>
                          <a:cs typeface="Times New Roman" panose="02020603050405020304" pitchFamily="18" charset="0"/>
                        </a:rPr>
                        <a:t>đơn</a:t>
                      </a:r>
                      <a:endParaRPr lang="en-US" sz="1200" b="1"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solidFill>
                      <a:schemeClr val="accent6">
                        <a:lumMod val="20000"/>
                        <a:lumOff val="80000"/>
                      </a:schemeClr>
                    </a:solidFill>
                  </a:tcPr>
                </a:tc>
                <a:extLst>
                  <a:ext uri="{0D108BD9-81ED-4DB2-BD59-A6C34878D82A}">
                    <a16:rowId xmlns:a16="http://schemas.microsoft.com/office/drawing/2014/main" val="1627282129"/>
                  </a:ext>
                </a:extLst>
              </a:tr>
              <a:tr h="630692">
                <a:tc>
                  <a:txBody>
                    <a:bodyPr/>
                    <a:lstStyle/>
                    <a:p>
                      <a:pPr algn="just"/>
                      <a:r>
                        <a:rPr lang="en-US" sz="1200" i="0" kern="1200" dirty="0">
                          <a:effectLst/>
                          <a:latin typeface="Times New Roman" panose="02020603050405020304" pitchFamily="18" charset="0"/>
                          <a:cs typeface="Times New Roman" panose="02020603050405020304" pitchFamily="18" charset="0"/>
                        </a:rPr>
                        <a:t>a. </a:t>
                      </a:r>
                      <a:r>
                        <a:rPr lang="en-US" sz="1200" i="0" kern="1200" dirty="0" err="1">
                          <a:effectLst/>
                          <a:latin typeface="Times New Roman" panose="02020603050405020304" pitchFamily="18" charset="0"/>
                          <a:cs typeface="Times New Roman" panose="02020603050405020304" pitchFamily="18" charset="0"/>
                        </a:rPr>
                        <a:t>Dế</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Choắt</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là</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tên</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tôi</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đã</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đặt</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cho</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nó</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một</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cách</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chế</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giễu</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và</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trịch</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thượng</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thế</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Choắt</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nọ</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có</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lẽ</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cũng</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chạc</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tuổi</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tôi</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Nhưng</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vì</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Choắt</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bẩm</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sinh</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yếu</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đuối</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nên</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tôi</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coi</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thường</a:t>
                      </a:r>
                      <a:r>
                        <a:rPr lang="en-US" sz="1200" i="0" kern="1200" baseline="0" dirty="0">
                          <a:effectLst/>
                          <a:latin typeface="Times New Roman" panose="02020603050405020304" pitchFamily="18" charset="0"/>
                          <a:cs typeface="Times New Roman" panose="02020603050405020304" pitchFamily="18" charset="0"/>
                        </a:rPr>
                        <a:t>…..(</a:t>
                      </a:r>
                      <a:r>
                        <a:rPr lang="en-US" sz="1200" i="0" kern="1200" baseline="0" dirty="0" err="1">
                          <a:effectLst/>
                          <a:latin typeface="Times New Roman" panose="02020603050405020304" pitchFamily="18" charset="0"/>
                          <a:cs typeface="Times New Roman" panose="02020603050405020304" pitchFamily="18" charset="0"/>
                        </a:rPr>
                        <a:t>Tô</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Hoài</a:t>
                      </a:r>
                      <a:r>
                        <a:rPr lang="en-US" sz="1200" i="0" kern="1200" baseline="0" dirty="0">
                          <a:effectLst/>
                          <a:latin typeface="Times New Roman" panose="02020603050405020304" pitchFamily="18" charset="0"/>
                          <a:cs typeface="Times New Roman" panose="02020603050405020304" pitchFamily="18" charset="0"/>
                        </a:rPr>
                        <a:t>)</a:t>
                      </a:r>
                      <a:endParaRPr lang="en-US" sz="1200" b="0" i="0" kern="1200" dirty="0">
                        <a:solidFill>
                          <a:schemeClr val="lt1"/>
                        </a:solidFill>
                        <a:effectLst/>
                        <a:latin typeface="Times New Roman" panose="02020603050405020304" pitchFamily="18" charset="0"/>
                        <a:ea typeface="+mn-ea"/>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extLst>
                  <a:ext uri="{0D108BD9-81ED-4DB2-BD59-A6C34878D82A}">
                    <a16:rowId xmlns:a16="http://schemas.microsoft.com/office/drawing/2014/main" val="172028126"/>
                  </a:ext>
                </a:extLst>
              </a:tr>
              <a:tr h="788363">
                <a:tc>
                  <a:txBody>
                    <a:bodyPr/>
                    <a:lstStyle/>
                    <a:p>
                      <a:pPr algn="just">
                        <a:lnSpc>
                          <a:spcPct val="115000"/>
                        </a:lnSpc>
                        <a:spcAft>
                          <a:spcPts val="0"/>
                        </a:spcAft>
                      </a:pPr>
                      <a:r>
                        <a:rPr lang="en-US" sz="1200" i="0" kern="100" dirty="0">
                          <a:effectLst/>
                          <a:latin typeface="Times New Roman" panose="02020603050405020304" pitchFamily="18" charset="0"/>
                          <a:cs typeface="Times New Roman" panose="02020603050405020304" pitchFamily="18" charset="0"/>
                        </a:rPr>
                        <a:t>b. </a:t>
                      </a:r>
                      <a:r>
                        <a:rPr lang="en-US" sz="1200" i="0" kern="100" dirty="0" err="1">
                          <a:effectLst/>
                          <a:latin typeface="Times New Roman" panose="02020603050405020304" pitchFamily="18" charset="0"/>
                          <a:cs typeface="Times New Roman" panose="02020603050405020304" pitchFamily="18" charset="0"/>
                        </a:rPr>
                        <a:t>Kể</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từ</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hôm</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đó</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mặc</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dù</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mọi</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chuyện</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cũng</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nhu</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cũ</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trong</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căn</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nhà</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của</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chúng</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tôi</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nhưng</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tôi</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luôn</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luôn</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cảm</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thấy</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mình</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bất</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tài</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nên</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bị</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đẩy</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ra</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ngoài</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Những</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lúc</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ngồi</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bên</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bàn</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học</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tôi</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chủ</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muốn</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gục</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đầu</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xuống</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khóc</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Tạ</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Duy</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Anh</a:t>
                      </a:r>
                      <a:r>
                        <a:rPr lang="en-US" sz="1200" i="0" kern="100" baseline="0" dirty="0">
                          <a:effectLst/>
                          <a:latin typeface="Times New Roman" panose="02020603050405020304" pitchFamily="18" charset="0"/>
                          <a:cs typeface="Times New Roman" panose="02020603050405020304" pitchFamily="18" charset="0"/>
                        </a:rPr>
                        <a:t>)</a:t>
                      </a: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extLst>
                  <a:ext uri="{0D108BD9-81ED-4DB2-BD59-A6C34878D82A}">
                    <a16:rowId xmlns:a16="http://schemas.microsoft.com/office/drawing/2014/main" val="3403062314"/>
                  </a:ext>
                </a:extLst>
              </a:tr>
              <a:tr h="630936">
                <a:tc>
                  <a:txBody>
                    <a:bodyPr/>
                    <a:lstStyle/>
                    <a:p>
                      <a:pPr algn="just"/>
                      <a:r>
                        <a:rPr lang="en-US" sz="1200" b="0" i="0" kern="1200" dirty="0">
                          <a:solidFill>
                            <a:schemeClr val="tx1"/>
                          </a:solidFill>
                          <a:effectLst/>
                          <a:latin typeface="Times New Roman" panose="02020603050405020304" pitchFamily="18" charset="0"/>
                          <a:ea typeface="+mn-ea"/>
                          <a:cs typeface="Times New Roman" panose="02020603050405020304" pitchFamily="18" charset="0"/>
                        </a:rPr>
                        <a:t>c.</a:t>
                      </a:r>
                      <a:r>
                        <a:rPr lang="vi-VN" sz="1200" b="0" i="0" kern="1200" dirty="0">
                          <a:solidFill>
                            <a:schemeClr val="tx1"/>
                          </a:solidFill>
                          <a:effectLst/>
                          <a:latin typeface="Times New Roman" panose="02020603050405020304" pitchFamily="18" charset="0"/>
                          <a:ea typeface="+mn-ea"/>
                          <a:cs typeface="Times New Roman" panose="02020603050405020304" pitchFamily="18" charset="0"/>
                        </a:rPr>
                        <a:t> Vào mùa sương, ngày ở Hạ Long như ngắn lại. Buổi sớm, Mặt Trời lên ngang cột buồm, sương tan, trời mới quang. Buổi chiều, nắng vừa nhạt, sương đã buông nhanh xuống mặt biển. (Thi Sảnh)</a:t>
                      </a:r>
                    </a:p>
                  </a:txBody>
                  <a:tcPr marL="19183" marR="19183" marT="0" marB="0">
                    <a:solidFill>
                      <a:schemeClr val="bg1"/>
                    </a:solidFill>
                  </a:tcPr>
                </a:tc>
                <a:tc>
                  <a:txBody>
                    <a:bodyPr/>
                    <a:lstStyle/>
                    <a:p>
                      <a:pPr algn="just">
                        <a:lnSpc>
                          <a:spcPct val="115000"/>
                        </a:lnSpc>
                        <a:spcAft>
                          <a:spcPts val="0"/>
                        </a:spcAft>
                      </a:pP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extLst>
                  <a:ext uri="{0D108BD9-81ED-4DB2-BD59-A6C34878D82A}">
                    <a16:rowId xmlns:a16="http://schemas.microsoft.com/office/drawing/2014/main" val="2289085236"/>
                  </a:ext>
                </a:extLst>
              </a:tr>
              <a:tr h="946037">
                <a:tc>
                  <a:txBody>
                    <a:bodyPr/>
                    <a:lstStyle/>
                    <a:p>
                      <a:pPr algn="just"/>
                      <a:r>
                        <a:rPr lang="vi-VN" sz="1200" b="0" i="0" kern="1200" dirty="0">
                          <a:solidFill>
                            <a:schemeClr val="tx1"/>
                          </a:solidFill>
                          <a:effectLst/>
                          <a:latin typeface="Times New Roman" panose="02020603050405020304" pitchFamily="18" charset="0"/>
                          <a:ea typeface="+mn-ea"/>
                          <a:cs typeface="Times New Roman" panose="02020603050405020304" pitchFamily="18" charset="0"/>
                        </a:rPr>
                        <a:t>d) Sáng hôm sau, bà con bên nội, bên ngoại đến rất đông. Cả con bé cũng theo ngoại nó về. Anh Sáu phải lo tiếp khách, anh như không chú ý đến con nữa. (Nguyễn Quang Sáng)</a:t>
                      </a:r>
                    </a:p>
                  </a:txBody>
                  <a:tcPr marL="19183" marR="19183" marT="0" marB="0">
                    <a:solidFill>
                      <a:schemeClr val="bg1"/>
                    </a:solidFill>
                  </a:tcPr>
                </a:tc>
                <a:tc>
                  <a:txBody>
                    <a:bodyPr/>
                    <a:lstStyle/>
                    <a:p>
                      <a:pPr algn="just">
                        <a:lnSpc>
                          <a:spcPct val="115000"/>
                        </a:lnSpc>
                        <a:spcAft>
                          <a:spcPts val="0"/>
                        </a:spcAft>
                      </a:pP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extLst>
                  <a:ext uri="{0D108BD9-81ED-4DB2-BD59-A6C34878D82A}">
                    <a16:rowId xmlns:a16="http://schemas.microsoft.com/office/drawing/2014/main" val="3895743632"/>
                  </a:ext>
                </a:extLst>
              </a:tr>
            </a:tbl>
          </a:graphicData>
        </a:graphic>
      </p:graphicFrame>
      <p:pic>
        <p:nvPicPr>
          <p:cNvPr id="6" name="Picture 5">
            <a:extLst>
              <a:ext uri="{FF2B5EF4-FFF2-40B4-BE49-F238E27FC236}">
                <a16:creationId xmlns:a16="http://schemas.microsoft.com/office/drawing/2014/main" id="{28469879-F6BE-F2F1-D454-CA503CAE599C}"/>
              </a:ext>
            </a:extLst>
          </p:cNvPr>
          <p:cNvPicPr>
            <a:picLocks noChangeAspect="1"/>
          </p:cNvPicPr>
          <p:nvPr/>
        </p:nvPicPr>
        <p:blipFill>
          <a:blip r:embed="rId3"/>
          <a:stretch>
            <a:fillRect/>
          </a:stretch>
        </p:blipFill>
        <p:spPr>
          <a:xfrm>
            <a:off x="614938" y="2974427"/>
            <a:ext cx="2147775" cy="3093983"/>
          </a:xfrm>
          <a:prstGeom prst="rect">
            <a:avLst/>
          </a:prstGeom>
        </p:spPr>
      </p:pic>
    </p:spTree>
    <p:extLst>
      <p:ext uri="{BB962C8B-B14F-4D97-AF65-F5344CB8AC3E}">
        <p14:creationId xmlns:p14="http://schemas.microsoft.com/office/powerpoint/2010/main" val="207571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27014694"/>
              </p:ext>
            </p:extLst>
          </p:nvPr>
        </p:nvGraphicFramePr>
        <p:xfrm>
          <a:off x="2264979" y="431484"/>
          <a:ext cx="6764722" cy="3484079"/>
        </p:xfrm>
        <a:graphic>
          <a:graphicData uri="http://schemas.openxmlformats.org/drawingml/2006/table">
            <a:tbl>
              <a:tblPr firstRow="1" firstCol="1" bandRow="1">
                <a:tableStyleId>{5940675A-B579-460E-94D1-54222C63F5DA}</a:tableStyleId>
              </a:tblPr>
              <a:tblGrid>
                <a:gridCol w="468645">
                  <a:extLst>
                    <a:ext uri="{9D8B030D-6E8A-4147-A177-3AD203B41FA5}">
                      <a16:colId xmlns:a16="http://schemas.microsoft.com/office/drawing/2014/main" val="793039028"/>
                    </a:ext>
                  </a:extLst>
                </a:gridCol>
                <a:gridCol w="2800014">
                  <a:extLst>
                    <a:ext uri="{9D8B030D-6E8A-4147-A177-3AD203B41FA5}">
                      <a16:colId xmlns:a16="http://schemas.microsoft.com/office/drawing/2014/main" val="1879292952"/>
                    </a:ext>
                  </a:extLst>
                </a:gridCol>
                <a:gridCol w="3496063">
                  <a:extLst>
                    <a:ext uri="{9D8B030D-6E8A-4147-A177-3AD203B41FA5}">
                      <a16:colId xmlns:a16="http://schemas.microsoft.com/office/drawing/2014/main" val="4255306931"/>
                    </a:ext>
                  </a:extLst>
                </a:gridCol>
              </a:tblGrid>
              <a:tr h="736179">
                <a:tc>
                  <a:txBody>
                    <a:bodyPr/>
                    <a:lstStyle/>
                    <a:p>
                      <a:pPr algn="ctr">
                        <a:lnSpc>
                          <a:spcPct val="115000"/>
                        </a:lnSpc>
                        <a:spcAft>
                          <a:spcPts val="0"/>
                        </a:spcAft>
                      </a:pPr>
                      <a:r>
                        <a:rPr lang="en-US" sz="2000" b="1" dirty="0" err="1">
                          <a:effectLst/>
                          <a:latin typeface="Times New Roman" panose="02020603050405020304" pitchFamily="18" charset="0"/>
                          <a:cs typeface="Times New Roman" panose="02020603050405020304" pitchFamily="18" charset="0"/>
                        </a:rPr>
                        <a:t>Ví</a:t>
                      </a:r>
                      <a:r>
                        <a:rPr lang="en-US" sz="2000" b="1" baseline="0" dirty="0">
                          <a:effectLst/>
                          <a:latin typeface="Times New Roman" panose="02020603050405020304" pitchFamily="18" charset="0"/>
                          <a:cs typeface="Times New Roman" panose="02020603050405020304" pitchFamily="18" charset="0"/>
                        </a:rPr>
                        <a:t> </a:t>
                      </a:r>
                      <a:r>
                        <a:rPr lang="en-US" sz="2000" b="1" baseline="0" dirty="0" err="1">
                          <a:effectLst/>
                          <a:latin typeface="Times New Roman" panose="02020603050405020304" pitchFamily="18" charset="0"/>
                          <a:cs typeface="Times New Roman" panose="02020603050405020304" pitchFamily="18" charset="0"/>
                        </a:rPr>
                        <a:t>dụ</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solidFill>
                      <a:schemeClr val="accent6">
                        <a:lumMod val="20000"/>
                        <a:lumOff val="80000"/>
                      </a:schemeClr>
                    </a:solidFill>
                  </a:tcPr>
                </a:tc>
                <a:tc>
                  <a:txBody>
                    <a:bodyPr/>
                    <a:lstStyle/>
                    <a:p>
                      <a:pPr algn="ctr">
                        <a:lnSpc>
                          <a:spcPct val="115000"/>
                        </a:lnSpc>
                        <a:spcAft>
                          <a:spcPts val="0"/>
                        </a:spcAft>
                      </a:pPr>
                      <a:r>
                        <a:rPr lang="en-US" sz="2000" b="1" dirty="0" err="1">
                          <a:effectLst/>
                          <a:latin typeface="Times New Roman" panose="02020603050405020304" pitchFamily="18" charset="0"/>
                          <a:cs typeface="Times New Roman" panose="02020603050405020304" pitchFamily="18" charset="0"/>
                        </a:rPr>
                        <a:t>Câu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ghép</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accent6">
                        <a:lumMod val="20000"/>
                        <a:lumOff val="80000"/>
                      </a:schemeClr>
                    </a:solidFill>
                  </a:tcPr>
                </a:tc>
                <a:tc>
                  <a:txBody>
                    <a:bodyPr/>
                    <a:lstStyle/>
                    <a:p>
                      <a:pPr algn="ctr">
                        <a:lnSpc>
                          <a:spcPct val="115000"/>
                        </a:lnSpc>
                        <a:spcAft>
                          <a:spcPts val="0"/>
                        </a:spcAft>
                      </a:pPr>
                      <a:r>
                        <a:rPr lang="en-US" sz="2000" b="1" dirty="0" err="1">
                          <a:effectLst/>
                          <a:latin typeface="Times New Roman" panose="02020603050405020304" pitchFamily="18" charset="0"/>
                          <a:cs typeface="Times New Roman" panose="02020603050405020304" pitchFamily="18" charset="0"/>
                        </a:rPr>
                        <a:t>Lí</a:t>
                      </a:r>
                      <a:r>
                        <a:rPr lang="en-US" sz="2000" b="1" dirty="0">
                          <a:effectLst/>
                          <a:latin typeface="Times New Roman" panose="02020603050405020304" pitchFamily="18" charset="0"/>
                          <a:cs typeface="Times New Roman" panose="02020603050405020304" pitchFamily="18" charset="0"/>
                        </a:rPr>
                        <a:t> do </a:t>
                      </a:r>
                      <a:r>
                        <a:rPr lang="en-US" sz="2000" b="1" dirty="0" err="1">
                          <a:effectLst/>
                          <a:latin typeface="Times New Roman" panose="02020603050405020304" pitchFamily="18" charset="0"/>
                          <a:cs typeface="Times New Roman" panose="02020603050405020304" pitchFamily="18" charset="0"/>
                        </a:rPr>
                        <a:t>không</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thể</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tách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câu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ghép</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thành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câu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đơn</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accent6">
                        <a:lumMod val="20000"/>
                        <a:lumOff val="80000"/>
                      </a:schemeClr>
                    </a:solidFill>
                  </a:tcPr>
                </a:tc>
                <a:extLst>
                  <a:ext uri="{0D108BD9-81ED-4DB2-BD59-A6C34878D82A}">
                    <a16:rowId xmlns:a16="http://schemas.microsoft.com/office/drawing/2014/main" val="2124836381"/>
                  </a:ext>
                </a:extLst>
              </a:tr>
              <a:tr h="1148609">
                <a:tc>
                  <a:txBody>
                    <a:bodyPr/>
                    <a:lstStyle/>
                    <a:p>
                      <a:pPr algn="ctr">
                        <a:lnSpc>
                          <a:spcPct val="115000"/>
                        </a:lnSpc>
                        <a:spcAft>
                          <a:spcPts val="0"/>
                        </a:spcAft>
                      </a:pPr>
                      <a:r>
                        <a:rPr lang="en-US" sz="2000">
                          <a:effectLst/>
                          <a:latin typeface="Times New Roman" panose="02020603050405020304" pitchFamily="18" charset="0"/>
                          <a:cs typeface="Times New Roman" panose="02020603050405020304" pitchFamily="18" charset="0"/>
                        </a:rPr>
                        <a:t>a</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tc>
                <a:tc>
                  <a:txBody>
                    <a:bodyPr/>
                    <a:lstStyle/>
                    <a:p>
                      <a:pPr algn="just">
                        <a:lnSpc>
                          <a:spcPct val="115000"/>
                        </a:lnSpc>
                        <a:spcAft>
                          <a:spcPts val="0"/>
                        </a:spcAft>
                      </a:pPr>
                      <a:r>
                        <a:rPr lang="en-US" sz="2000" i="1" kern="1200" baseline="0" dirty="0" err="1">
                          <a:effectLst/>
                          <a:latin typeface="Times New Roman" panose="02020603050405020304" pitchFamily="18" charset="0"/>
                          <a:cs typeface="Times New Roman" panose="02020603050405020304" pitchFamily="18" charset="0"/>
                        </a:rPr>
                        <a:t>Nhưng</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vì</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Choắt</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bẩm</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sinh</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yếu</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đuối</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nên</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tôi</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coi</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thường</a:t>
                      </a:r>
                      <a:endPar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r>
                        <a:rPr lang="en-US" sz="2000" dirty="0" err="1">
                          <a:effectLst/>
                          <a:latin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quan</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hệ</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ngữ</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nghĩa</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rất</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chặt</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chẽ</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với</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nhau</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quan</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hệ</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nhân</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quả</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và</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được</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thể</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hiện</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bằng</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cặp</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kết</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từ</a:t>
                      </a:r>
                      <a:r>
                        <a:rPr lang="en-US" sz="2000" baseline="0" dirty="0">
                          <a:effectLst/>
                          <a:latin typeface="Times New Roman" panose="02020603050405020304" pitchFamily="18" charset="0"/>
                          <a:cs typeface="Times New Roman" panose="02020603050405020304" pitchFamily="18" charset="0"/>
                        </a:rPr>
                        <a:t> </a:t>
                      </a:r>
                      <a:r>
                        <a:rPr lang="en-US" sz="2000" i="1" baseline="0" dirty="0" err="1">
                          <a:effectLst/>
                          <a:latin typeface="Times New Roman" panose="02020603050405020304" pitchFamily="18" charset="0"/>
                          <a:cs typeface="Times New Roman" panose="02020603050405020304" pitchFamily="18" charset="0"/>
                        </a:rPr>
                        <a:t>vì</a:t>
                      </a:r>
                      <a:r>
                        <a:rPr lang="en-US" sz="2000" i="1" baseline="0" dirty="0">
                          <a:effectLst/>
                          <a:latin typeface="Times New Roman" panose="02020603050405020304" pitchFamily="18" charset="0"/>
                          <a:cs typeface="Times New Roman" panose="02020603050405020304" pitchFamily="18" charset="0"/>
                        </a:rPr>
                        <a:t>…</a:t>
                      </a:r>
                      <a:r>
                        <a:rPr lang="en-US" sz="2000" i="1" baseline="0" dirty="0" err="1">
                          <a:effectLst/>
                          <a:latin typeface="Times New Roman" panose="02020603050405020304" pitchFamily="18" charset="0"/>
                          <a:cs typeface="Times New Roman" panose="02020603050405020304" pitchFamily="18" charset="0"/>
                        </a:rPr>
                        <a:t>nên</a:t>
                      </a:r>
                      <a:endParaRPr lang="en-US" sz="2000" i="1" dirty="0">
                        <a:effectLst/>
                        <a:latin typeface="Times New Roman" panose="02020603050405020304" pitchFamily="18" charset="0"/>
                        <a:cs typeface="Times New Roman" panose="02020603050405020304" pitchFamily="18" charset="0"/>
                      </a:endParaRPr>
                    </a:p>
                  </a:txBody>
                  <a:tcPr marL="19183" marR="19183" marT="0" marB="0"/>
                </a:tc>
                <a:extLst>
                  <a:ext uri="{0D108BD9-81ED-4DB2-BD59-A6C34878D82A}">
                    <a16:rowId xmlns:a16="http://schemas.microsoft.com/office/drawing/2014/main" val="336294645"/>
                  </a:ext>
                </a:extLst>
              </a:tr>
              <a:tr h="1173161">
                <a:tc>
                  <a:txBody>
                    <a:bodyPr/>
                    <a:lstStyle/>
                    <a:p>
                      <a:pPr algn="ctr">
                        <a:lnSpc>
                          <a:spcPct val="115000"/>
                        </a:lnSpc>
                        <a:spcAft>
                          <a:spcPts val="0"/>
                        </a:spcAft>
                      </a:pPr>
                      <a:r>
                        <a:rPr lang="en-US" sz="2000" dirty="0">
                          <a:effectLst/>
                          <a:latin typeface="Times New Roman" panose="02020603050405020304" pitchFamily="18" charset="0"/>
                          <a:cs typeface="Times New Roman" panose="02020603050405020304" pitchFamily="18" charset="0"/>
                        </a:rPr>
                        <a:t>b</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tc>
                <a:tc>
                  <a:txBody>
                    <a:bodyPr/>
                    <a:lstStyle/>
                    <a:p>
                      <a:pPr algn="just">
                        <a:lnSpc>
                          <a:spcPct val="115000"/>
                        </a:lnSpc>
                        <a:spcAft>
                          <a:spcPts val="0"/>
                        </a:spcAft>
                      </a:pPr>
                      <a:r>
                        <a:rPr lang="en-US" sz="2000" i="1" kern="100" dirty="0" err="1">
                          <a:effectLst/>
                          <a:latin typeface="Times New Roman" panose="02020603050405020304" pitchFamily="18" charset="0"/>
                          <a:cs typeface="Times New Roman" panose="02020603050405020304" pitchFamily="18" charset="0"/>
                        </a:rPr>
                        <a:t>Kể</a:t>
                      </a:r>
                      <a:r>
                        <a:rPr lang="en-US" sz="2000" i="1" kern="100" baseline="0" dirty="0">
                          <a:effectLst/>
                          <a:latin typeface="Times New Roman" panose="02020603050405020304" pitchFamily="18" charset="0"/>
                          <a:cs typeface="Times New Roman" panose="02020603050405020304" pitchFamily="18" charset="0"/>
                        </a:rPr>
                        <a:t> </a:t>
                      </a:r>
                      <a:r>
                        <a:rPr lang="en-US" sz="2000" i="1" kern="100" baseline="0" dirty="0" err="1">
                          <a:effectLst/>
                          <a:latin typeface="Times New Roman" panose="02020603050405020304" pitchFamily="18" charset="0"/>
                          <a:cs typeface="Times New Roman" panose="02020603050405020304" pitchFamily="18" charset="0"/>
                        </a:rPr>
                        <a:t>từ</a:t>
                      </a:r>
                      <a:r>
                        <a:rPr lang="en-US" sz="2000" i="1" kern="100" baseline="0" dirty="0">
                          <a:effectLst/>
                          <a:latin typeface="Times New Roman" panose="02020603050405020304" pitchFamily="18" charset="0"/>
                          <a:cs typeface="Times New Roman" panose="02020603050405020304" pitchFamily="18" charset="0"/>
                        </a:rPr>
                        <a:t> </a:t>
                      </a:r>
                      <a:r>
                        <a:rPr lang="en-US" sz="2000" i="1" kern="100" baseline="0" dirty="0" err="1">
                          <a:effectLst/>
                          <a:latin typeface="Times New Roman" panose="02020603050405020304" pitchFamily="18" charset="0"/>
                          <a:cs typeface="Times New Roman" panose="02020603050405020304" pitchFamily="18" charset="0"/>
                        </a:rPr>
                        <a:t>hôm</a:t>
                      </a:r>
                      <a:r>
                        <a:rPr lang="en-US" sz="2000" i="1" kern="100" baseline="0" dirty="0">
                          <a:effectLst/>
                          <a:latin typeface="Times New Roman" panose="02020603050405020304" pitchFamily="18" charset="0"/>
                          <a:cs typeface="Times New Roman" panose="02020603050405020304" pitchFamily="18" charset="0"/>
                        </a:rPr>
                        <a:t> </a:t>
                      </a:r>
                      <a:r>
                        <a:rPr lang="en-US" sz="2000" i="1" kern="100" baseline="0" dirty="0" err="1">
                          <a:effectLst/>
                          <a:latin typeface="Times New Roman" panose="02020603050405020304" pitchFamily="18" charset="0"/>
                          <a:cs typeface="Times New Roman" panose="02020603050405020304" pitchFamily="18" charset="0"/>
                        </a:rPr>
                        <a:t>đó</a:t>
                      </a:r>
                      <a:r>
                        <a:rPr lang="en-US" sz="2000" i="1" kern="100" baseline="0" dirty="0">
                          <a:effectLst/>
                          <a:latin typeface="Times New Roman" panose="02020603050405020304" pitchFamily="18" charset="0"/>
                          <a:cs typeface="Times New Roman" panose="02020603050405020304" pitchFamily="18" charset="0"/>
                        </a:rPr>
                        <a:t>, …..</a:t>
                      </a:r>
                      <a:r>
                        <a:rPr lang="en-US" sz="2000" i="1" kern="100" baseline="0" dirty="0" err="1">
                          <a:effectLst/>
                          <a:latin typeface="Times New Roman" panose="02020603050405020304" pitchFamily="18" charset="0"/>
                          <a:cs typeface="Times New Roman" panose="02020603050405020304" pitchFamily="18" charset="0"/>
                        </a:rPr>
                        <a:t>bị</a:t>
                      </a:r>
                      <a:r>
                        <a:rPr lang="en-US" sz="2000" i="1" kern="100" baseline="0" dirty="0">
                          <a:effectLst/>
                          <a:latin typeface="Times New Roman" panose="02020603050405020304" pitchFamily="18" charset="0"/>
                          <a:cs typeface="Times New Roman" panose="02020603050405020304" pitchFamily="18" charset="0"/>
                        </a:rPr>
                        <a:t> </a:t>
                      </a:r>
                      <a:r>
                        <a:rPr lang="en-US" sz="2000" i="1" kern="100" baseline="0" dirty="0" err="1">
                          <a:effectLst/>
                          <a:latin typeface="Times New Roman" panose="02020603050405020304" pitchFamily="18" charset="0"/>
                          <a:cs typeface="Times New Roman" panose="02020603050405020304" pitchFamily="18" charset="0"/>
                        </a:rPr>
                        <a:t>đẩy</a:t>
                      </a:r>
                      <a:r>
                        <a:rPr lang="en-US" sz="2000" i="1" kern="100" baseline="0" dirty="0">
                          <a:effectLst/>
                          <a:latin typeface="Times New Roman" panose="02020603050405020304" pitchFamily="18" charset="0"/>
                          <a:cs typeface="Times New Roman" panose="02020603050405020304" pitchFamily="18" charset="0"/>
                        </a:rPr>
                        <a:t> </a:t>
                      </a:r>
                      <a:r>
                        <a:rPr lang="en-US" sz="2000" i="1" kern="100" baseline="0" dirty="0" err="1">
                          <a:effectLst/>
                          <a:latin typeface="Times New Roman" panose="02020603050405020304" pitchFamily="18" charset="0"/>
                          <a:cs typeface="Times New Roman" panose="02020603050405020304" pitchFamily="18" charset="0"/>
                        </a:rPr>
                        <a:t>ra</a:t>
                      </a:r>
                      <a:r>
                        <a:rPr lang="en-US" sz="2000" i="1" kern="100" baseline="0" dirty="0">
                          <a:effectLst/>
                          <a:latin typeface="Times New Roman" panose="02020603050405020304" pitchFamily="18" charset="0"/>
                          <a:cs typeface="Times New Roman" panose="02020603050405020304" pitchFamily="18" charset="0"/>
                        </a:rPr>
                        <a:t> </a:t>
                      </a:r>
                      <a:r>
                        <a:rPr lang="en-US" sz="2000" i="1" kern="100" baseline="0" dirty="0" err="1">
                          <a:effectLst/>
                          <a:latin typeface="Times New Roman" panose="02020603050405020304" pitchFamily="18" charset="0"/>
                          <a:cs typeface="Times New Roman" panose="02020603050405020304" pitchFamily="18" charset="0"/>
                        </a:rPr>
                        <a:t>ngoài</a:t>
                      </a:r>
                      <a:r>
                        <a:rPr lang="en-US" sz="2000" i="1" kern="100" baseline="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r>
                        <a:rPr lang="en-US" sz="2000" dirty="0" err="1">
                          <a:effectLst/>
                          <a:latin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quan</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hệ</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ngữ</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nghĩa</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rất</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chặt</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chẽ</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với</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nhau</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quan</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hệ</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nhượng</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bộ</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và</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được</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thể</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hiện</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bằng</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cặp</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kết</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từ</a:t>
                      </a:r>
                      <a:r>
                        <a:rPr lang="en-US" sz="2000" baseline="0" dirty="0">
                          <a:effectLst/>
                          <a:latin typeface="Times New Roman" panose="02020603050405020304" pitchFamily="18" charset="0"/>
                          <a:cs typeface="Times New Roman" panose="02020603050405020304" pitchFamily="18" charset="0"/>
                        </a:rPr>
                        <a:t> </a:t>
                      </a:r>
                      <a:r>
                        <a:rPr lang="en-US" sz="2000" i="1" baseline="0" dirty="0" err="1">
                          <a:effectLst/>
                          <a:latin typeface="Times New Roman" panose="02020603050405020304" pitchFamily="18" charset="0"/>
                          <a:cs typeface="Times New Roman" panose="02020603050405020304" pitchFamily="18" charset="0"/>
                        </a:rPr>
                        <a:t>mặc</a:t>
                      </a:r>
                      <a:r>
                        <a:rPr lang="en-US" sz="2000" i="1" baseline="0" dirty="0">
                          <a:effectLst/>
                          <a:latin typeface="Times New Roman" panose="02020603050405020304" pitchFamily="18" charset="0"/>
                          <a:cs typeface="Times New Roman" panose="02020603050405020304" pitchFamily="18" charset="0"/>
                        </a:rPr>
                        <a:t> </a:t>
                      </a:r>
                      <a:r>
                        <a:rPr lang="en-US" sz="2000" i="1" baseline="0" dirty="0" err="1">
                          <a:effectLst/>
                          <a:latin typeface="Times New Roman" panose="02020603050405020304" pitchFamily="18" charset="0"/>
                          <a:cs typeface="Times New Roman" panose="02020603050405020304" pitchFamily="18" charset="0"/>
                        </a:rPr>
                        <a:t>dù</a:t>
                      </a:r>
                      <a:r>
                        <a:rPr lang="en-US" sz="2000" i="1" baseline="0" dirty="0">
                          <a:effectLst/>
                          <a:latin typeface="Times New Roman" panose="02020603050405020304" pitchFamily="18" charset="0"/>
                          <a:cs typeface="Times New Roman" panose="02020603050405020304" pitchFamily="18" charset="0"/>
                        </a:rPr>
                        <a:t>…</a:t>
                      </a:r>
                      <a:r>
                        <a:rPr lang="en-US" sz="2000" i="1" baseline="0" dirty="0" err="1">
                          <a:effectLst/>
                          <a:latin typeface="Times New Roman" panose="02020603050405020304" pitchFamily="18" charset="0"/>
                          <a:cs typeface="Times New Roman" panose="02020603050405020304" pitchFamily="18" charset="0"/>
                        </a:rPr>
                        <a:t>nhưng</a:t>
                      </a: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extLst>
                  <a:ext uri="{0D108BD9-81ED-4DB2-BD59-A6C34878D82A}">
                    <a16:rowId xmlns:a16="http://schemas.microsoft.com/office/drawing/2014/main" val="584860905"/>
                  </a:ext>
                </a:extLst>
              </a:tr>
            </a:tbl>
          </a:graphicData>
        </a:graphic>
      </p:graphicFrame>
      <p:pic>
        <p:nvPicPr>
          <p:cNvPr id="2" name="Picture 13">
            <a:extLst>
              <a:ext uri="{FF2B5EF4-FFF2-40B4-BE49-F238E27FC236}">
                <a16:creationId xmlns:a16="http://schemas.microsoft.com/office/drawing/2014/main" id="{AB3E0064-F18A-E653-4DFA-30BA49F2FA1A}"/>
              </a:ext>
            </a:extLst>
          </p:cNvPr>
          <p:cNvPicPr>
            <a:picLocks noChangeAspect="1"/>
          </p:cNvPicPr>
          <p:nvPr/>
        </p:nvPicPr>
        <p:blipFill>
          <a:blip r:embed="rId3"/>
          <a:srcRect l="30860" t="28136" r="30830" b="15053"/>
          <a:stretch>
            <a:fillRect/>
          </a:stretch>
        </p:blipFill>
        <p:spPr>
          <a:xfrm>
            <a:off x="341545" y="1402838"/>
            <a:ext cx="1710405" cy="3802280"/>
          </a:xfrm>
          <a:prstGeom prst="rect">
            <a:avLst/>
          </a:prstGeom>
        </p:spPr>
      </p:pic>
    </p:spTree>
    <p:extLst>
      <p:ext uri="{BB962C8B-B14F-4D97-AF65-F5344CB8AC3E}">
        <p14:creationId xmlns:p14="http://schemas.microsoft.com/office/powerpoint/2010/main" val="391164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0673530"/>
              </p:ext>
            </p:extLst>
          </p:nvPr>
        </p:nvGraphicFramePr>
        <p:xfrm>
          <a:off x="128587" y="258063"/>
          <a:ext cx="8886825" cy="4534218"/>
        </p:xfrm>
        <a:graphic>
          <a:graphicData uri="http://schemas.openxmlformats.org/drawingml/2006/table">
            <a:tbl>
              <a:tblPr firstRow="1" firstCol="1" bandRow="1">
                <a:tableStyleId>{5940675A-B579-460E-94D1-54222C63F5DA}</a:tableStyleId>
              </a:tblPr>
              <a:tblGrid>
                <a:gridCol w="615660">
                  <a:extLst>
                    <a:ext uri="{9D8B030D-6E8A-4147-A177-3AD203B41FA5}">
                      <a16:colId xmlns:a16="http://schemas.microsoft.com/office/drawing/2014/main" val="793039028"/>
                    </a:ext>
                  </a:extLst>
                </a:gridCol>
                <a:gridCol w="3678382">
                  <a:extLst>
                    <a:ext uri="{9D8B030D-6E8A-4147-A177-3AD203B41FA5}">
                      <a16:colId xmlns:a16="http://schemas.microsoft.com/office/drawing/2014/main" val="1879292952"/>
                    </a:ext>
                  </a:extLst>
                </a:gridCol>
                <a:gridCol w="4592783">
                  <a:extLst>
                    <a:ext uri="{9D8B030D-6E8A-4147-A177-3AD203B41FA5}">
                      <a16:colId xmlns:a16="http://schemas.microsoft.com/office/drawing/2014/main" val="4255306931"/>
                    </a:ext>
                  </a:extLst>
                </a:gridCol>
              </a:tblGrid>
              <a:tr h="672251">
                <a:tc>
                  <a:txBody>
                    <a:bodyPr/>
                    <a:lstStyle/>
                    <a:p>
                      <a:pPr algn="ctr">
                        <a:lnSpc>
                          <a:spcPct val="115000"/>
                        </a:lnSpc>
                        <a:spcAft>
                          <a:spcPts val="0"/>
                        </a:spcAft>
                      </a:pPr>
                      <a:r>
                        <a:rPr lang="en-US" sz="2200" b="1" dirty="0" err="1">
                          <a:effectLst/>
                          <a:latin typeface="Times New Roman" panose="02020603050405020304" pitchFamily="18" charset="0"/>
                          <a:cs typeface="Times New Roman" panose="02020603050405020304" pitchFamily="18" charset="0"/>
                        </a:rPr>
                        <a:t>Ví</a:t>
                      </a:r>
                      <a:r>
                        <a:rPr lang="en-US" sz="2200" b="1" baseline="0" dirty="0">
                          <a:effectLst/>
                          <a:latin typeface="Times New Roman" panose="02020603050405020304" pitchFamily="18" charset="0"/>
                          <a:cs typeface="Times New Roman" panose="02020603050405020304" pitchFamily="18" charset="0"/>
                        </a:rPr>
                        <a:t> </a:t>
                      </a:r>
                      <a:r>
                        <a:rPr lang="en-US" sz="2200" b="1" baseline="0" dirty="0" err="1">
                          <a:effectLst/>
                          <a:latin typeface="Times New Roman" panose="02020603050405020304" pitchFamily="18" charset="0"/>
                          <a:cs typeface="Times New Roman" panose="02020603050405020304" pitchFamily="18" charset="0"/>
                        </a:rPr>
                        <a:t>dụ</a:t>
                      </a:r>
                      <a:endPar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accent6">
                        <a:lumMod val="20000"/>
                        <a:lumOff val="80000"/>
                      </a:schemeClr>
                    </a:solidFill>
                  </a:tcPr>
                </a:tc>
                <a:tc>
                  <a:txBody>
                    <a:bodyPr/>
                    <a:lstStyle/>
                    <a:p>
                      <a:pPr algn="ctr">
                        <a:lnSpc>
                          <a:spcPct val="115000"/>
                        </a:lnSpc>
                        <a:spcAft>
                          <a:spcPts val="0"/>
                        </a:spcAft>
                      </a:pPr>
                      <a:r>
                        <a:rPr lang="en-US" sz="2200" b="1" dirty="0" err="1">
                          <a:effectLst/>
                          <a:latin typeface="Times New Roman" panose="02020603050405020304" pitchFamily="18" charset="0"/>
                          <a:cs typeface="Times New Roman" panose="02020603050405020304" pitchFamily="18" charset="0"/>
                        </a:rPr>
                        <a:t>Câu</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ghép</a:t>
                      </a:r>
                      <a:endPar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accent6">
                        <a:lumMod val="20000"/>
                        <a:lumOff val="80000"/>
                      </a:schemeClr>
                    </a:solidFill>
                  </a:tcPr>
                </a:tc>
                <a:tc>
                  <a:txBody>
                    <a:bodyPr/>
                    <a:lstStyle/>
                    <a:p>
                      <a:pPr algn="ctr">
                        <a:lnSpc>
                          <a:spcPct val="115000"/>
                        </a:lnSpc>
                        <a:spcAft>
                          <a:spcPts val="0"/>
                        </a:spcAft>
                      </a:pPr>
                      <a:r>
                        <a:rPr lang="en-US" sz="2200" b="1" dirty="0" err="1">
                          <a:effectLst/>
                          <a:latin typeface="Times New Roman" panose="02020603050405020304" pitchFamily="18" charset="0"/>
                          <a:cs typeface="Times New Roman" panose="02020603050405020304" pitchFamily="18" charset="0"/>
                        </a:rPr>
                        <a:t>Lí</a:t>
                      </a:r>
                      <a:r>
                        <a:rPr lang="en-US" sz="2200" b="1" dirty="0">
                          <a:effectLst/>
                          <a:latin typeface="Times New Roman" panose="02020603050405020304" pitchFamily="18" charset="0"/>
                          <a:cs typeface="Times New Roman" panose="02020603050405020304" pitchFamily="18" charset="0"/>
                        </a:rPr>
                        <a:t> do </a:t>
                      </a:r>
                      <a:r>
                        <a:rPr lang="en-US" sz="2200" b="1" dirty="0" err="1">
                          <a:effectLst/>
                          <a:latin typeface="Times New Roman" panose="02020603050405020304" pitchFamily="18" charset="0"/>
                          <a:cs typeface="Times New Roman" panose="02020603050405020304" pitchFamily="18" charset="0"/>
                        </a:rPr>
                        <a:t>không</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thể</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tách</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câu</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ghép</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thành</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câu</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đơn</a:t>
                      </a:r>
                      <a:endPar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accent6">
                        <a:lumMod val="20000"/>
                        <a:lumOff val="80000"/>
                      </a:schemeClr>
                    </a:solidFill>
                  </a:tcPr>
                </a:tc>
                <a:extLst>
                  <a:ext uri="{0D108BD9-81ED-4DB2-BD59-A6C34878D82A}">
                    <a16:rowId xmlns:a16="http://schemas.microsoft.com/office/drawing/2014/main" val="2124836381"/>
                  </a:ext>
                </a:extLst>
              </a:tr>
              <a:tr h="711729">
                <a:tc>
                  <a:txBody>
                    <a:bodyPr/>
                    <a:lstStyle/>
                    <a:p>
                      <a:pPr algn="ctr">
                        <a:lnSpc>
                          <a:spcPct val="115000"/>
                        </a:lnSpc>
                        <a:spcAft>
                          <a:spcPts val="0"/>
                        </a:spcAft>
                      </a:pPr>
                      <a:r>
                        <a:rPr lang="en-US" sz="2200" dirty="0">
                          <a:effectLst/>
                          <a:latin typeface="Times New Roman" panose="02020603050405020304" pitchFamily="18" charset="0"/>
                          <a:cs typeface="Times New Roman" panose="02020603050405020304" pitchFamily="18" charset="0"/>
                        </a:rPr>
                        <a:t>c</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r>
                        <a:rPr lang="en-US" sz="2200" b="0" i="1" kern="1200" dirty="0">
                          <a:solidFill>
                            <a:schemeClr val="tx1"/>
                          </a:solidFill>
                          <a:effectLst/>
                          <a:latin typeface="Times New Roman" panose="02020603050405020304" pitchFamily="18" charset="0"/>
                          <a:ea typeface="+mn-ea"/>
                          <a:cs typeface="Times New Roman" panose="02020603050405020304" pitchFamily="18" charset="0"/>
                        </a:rPr>
                        <a:t>- (1) </a:t>
                      </a:r>
                      <a:r>
                        <a:rPr lang="vi-VN" sz="2200" b="0" i="1" kern="1200" dirty="0">
                          <a:solidFill>
                            <a:schemeClr val="tx1"/>
                          </a:solidFill>
                          <a:effectLst/>
                          <a:latin typeface="Times New Roman" panose="02020603050405020304" pitchFamily="18" charset="0"/>
                          <a:ea typeface="+mn-ea"/>
                          <a:cs typeface="Times New Roman" panose="02020603050405020304" pitchFamily="18" charset="0"/>
                        </a:rPr>
                        <a:t>Buổi sớm, Mặt Trời lên ngang cột buồm, sương tan, trời mới quang.</a:t>
                      </a:r>
                      <a:endParaRPr lang="en-US" sz="2200" b="0" i="1" kern="1200" dirty="0">
                        <a:solidFill>
                          <a:schemeClr val="tx1"/>
                        </a:solidFill>
                        <a:effectLst/>
                        <a:latin typeface="Times New Roman" panose="02020603050405020304" pitchFamily="18" charset="0"/>
                        <a:ea typeface="+mn-ea"/>
                        <a:cs typeface="Times New Roman" panose="02020603050405020304" pitchFamily="18" charset="0"/>
                      </a:endParaRPr>
                    </a:p>
                    <a:p>
                      <a:pPr algn="just">
                        <a:lnSpc>
                          <a:spcPct val="115000"/>
                        </a:lnSpc>
                        <a:spcAft>
                          <a:spcPts val="0"/>
                        </a:spcAft>
                      </a:pPr>
                      <a:r>
                        <a:rPr lang="en-US" sz="2200" b="0" i="1" kern="1200" dirty="0">
                          <a:solidFill>
                            <a:schemeClr val="tx1"/>
                          </a:solidFill>
                          <a:effectLst/>
                          <a:latin typeface="Times New Roman" panose="02020603050405020304" pitchFamily="18" charset="0"/>
                          <a:ea typeface="+mn-ea"/>
                          <a:cs typeface="Times New Roman" panose="02020603050405020304" pitchFamily="18" charset="0"/>
                        </a:rPr>
                        <a:t>-</a:t>
                      </a:r>
                      <a:r>
                        <a:rPr lang="vi-VN" sz="2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0" i="1" kern="1200" dirty="0">
                          <a:solidFill>
                            <a:schemeClr val="tx1"/>
                          </a:solidFill>
                          <a:effectLst/>
                          <a:latin typeface="Times New Roman" panose="02020603050405020304" pitchFamily="18" charset="0"/>
                          <a:ea typeface="+mn-ea"/>
                          <a:cs typeface="Times New Roman" panose="02020603050405020304" pitchFamily="18" charset="0"/>
                        </a:rPr>
                        <a:t>(2) </a:t>
                      </a:r>
                      <a:r>
                        <a:rPr lang="vi-VN" sz="2200" b="0" i="1" kern="1200" dirty="0">
                          <a:solidFill>
                            <a:schemeClr val="tx1"/>
                          </a:solidFill>
                          <a:effectLst/>
                          <a:latin typeface="Times New Roman" panose="02020603050405020304" pitchFamily="18" charset="0"/>
                          <a:ea typeface="+mn-ea"/>
                          <a:cs typeface="Times New Roman" panose="02020603050405020304" pitchFamily="18" charset="0"/>
                        </a:rPr>
                        <a:t>Buổi chiều, nắng vừa nhạt, sương đã buông nhanh xuống mặt biển</a:t>
                      </a:r>
                      <a:endParaRPr lang="en-US" sz="2200" dirty="0">
                        <a:effectLst/>
                        <a:latin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Câu</a:t>
                      </a:r>
                      <a:r>
                        <a:rPr lang="en-US" sz="2200" baseline="0" dirty="0">
                          <a:effectLst/>
                          <a:latin typeface="Times New Roman" panose="02020603050405020304" pitchFamily="18" charset="0"/>
                          <a:cs typeface="Times New Roman" panose="02020603050405020304" pitchFamily="18" charset="0"/>
                        </a:rPr>
                        <a:t> (1) </a:t>
                      </a:r>
                      <a:r>
                        <a:rPr lang="en-US" sz="2200" baseline="0" dirty="0" err="1">
                          <a:effectLst/>
                          <a:latin typeface="Times New Roman" panose="02020603050405020304" pitchFamily="18" charset="0"/>
                          <a:cs typeface="Times New Roman" panose="02020603050405020304" pitchFamily="18" charset="0"/>
                        </a:rPr>
                        <a:t>gồm</a:t>
                      </a:r>
                      <a:r>
                        <a:rPr lang="en-US" sz="2200" baseline="0" dirty="0">
                          <a:effectLst/>
                          <a:latin typeface="Times New Roman" panose="02020603050405020304" pitchFamily="18" charset="0"/>
                          <a:cs typeface="Times New Roman" panose="02020603050405020304" pitchFamily="18" charset="0"/>
                        </a:rPr>
                        <a:t> 3 </a:t>
                      </a:r>
                      <a:r>
                        <a:rPr lang="en-US" sz="2200" baseline="0" dirty="0" err="1">
                          <a:effectLst/>
                          <a:latin typeface="Times New Roman" panose="02020603050405020304" pitchFamily="18" charset="0"/>
                          <a:cs typeface="Times New Roman" panose="02020603050405020304" pitchFamily="18" charset="0"/>
                        </a:rPr>
                        <a:t>vế</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câu</a:t>
                      </a:r>
                      <a:endParaRPr lang="en-US" sz="2200" baseline="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Câu</a:t>
                      </a:r>
                      <a:r>
                        <a:rPr lang="en-US" sz="2200" baseline="0" dirty="0">
                          <a:effectLst/>
                          <a:latin typeface="Times New Roman" panose="02020603050405020304" pitchFamily="18" charset="0"/>
                          <a:cs typeface="Times New Roman" panose="02020603050405020304" pitchFamily="18" charset="0"/>
                        </a:rPr>
                        <a:t> (2) </a:t>
                      </a:r>
                      <a:r>
                        <a:rPr lang="en-US" sz="2200" baseline="0" dirty="0" err="1">
                          <a:effectLst/>
                          <a:latin typeface="Times New Roman" panose="02020603050405020304" pitchFamily="18" charset="0"/>
                          <a:cs typeface="Times New Roman" panose="02020603050405020304" pitchFamily="18" charset="0"/>
                        </a:rPr>
                        <a:t>gồm</a:t>
                      </a:r>
                      <a:r>
                        <a:rPr lang="en-US" sz="2200" baseline="0" dirty="0">
                          <a:effectLst/>
                          <a:latin typeface="Times New Roman" panose="02020603050405020304" pitchFamily="18" charset="0"/>
                          <a:cs typeface="Times New Roman" panose="02020603050405020304" pitchFamily="18" charset="0"/>
                        </a:rPr>
                        <a:t> 2 </a:t>
                      </a:r>
                      <a:r>
                        <a:rPr lang="en-US" sz="2200" baseline="0" dirty="0" err="1">
                          <a:effectLst/>
                          <a:latin typeface="Times New Roman" panose="02020603050405020304" pitchFamily="18" charset="0"/>
                          <a:cs typeface="Times New Roman" panose="02020603050405020304" pitchFamily="18" charset="0"/>
                        </a:rPr>
                        <a:t>vế</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câu</a:t>
                      </a:r>
                      <a:endParaRPr lang="en-US" sz="2200" baseline="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Vì</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các</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vế</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câu</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này</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thể</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hiện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những</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hiện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tượng</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có</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mối</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quan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hệ</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chặt</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chẽ</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với</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nhau</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quan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hệ</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nhân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quả</a:t>
                      </a:r>
                      <a:r>
                        <a:rPr lang="en-US" sz="2200" baseline="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cs typeface="Times New Roman" panose="02020603050405020304" pitchFamily="18" charset="0"/>
                      </a:endParaRPr>
                    </a:p>
                  </a:txBody>
                  <a:tcPr marL="19183" marR="19183" marT="0" marB="0"/>
                </a:tc>
                <a:extLst>
                  <a:ext uri="{0D108BD9-81ED-4DB2-BD59-A6C34878D82A}">
                    <a16:rowId xmlns:a16="http://schemas.microsoft.com/office/drawing/2014/main" val="733206975"/>
                  </a:ext>
                </a:extLst>
              </a:tr>
              <a:tr h="1008377">
                <a:tc>
                  <a:txBody>
                    <a:bodyPr/>
                    <a:lstStyle/>
                    <a:p>
                      <a:pPr algn="ctr">
                        <a:lnSpc>
                          <a:spcPct val="115000"/>
                        </a:lnSpc>
                        <a:spcAft>
                          <a:spcPts val="0"/>
                        </a:spcAft>
                      </a:pPr>
                      <a:r>
                        <a:rPr lang="en-US" sz="2200" dirty="0">
                          <a:effectLst/>
                          <a:latin typeface="Times New Roman" panose="02020603050405020304" pitchFamily="18" charset="0"/>
                          <a:cs typeface="Times New Roman" panose="02020603050405020304" pitchFamily="18" charset="0"/>
                        </a:rPr>
                        <a:t>d</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r>
                        <a:rPr lang="en-US" sz="2200" i="1" dirty="0" err="1">
                          <a:effectLst/>
                          <a:latin typeface="Times New Roman" panose="02020603050405020304" pitchFamily="18" charset="0"/>
                          <a:cs typeface="Times New Roman" panose="02020603050405020304" pitchFamily="18" charset="0"/>
                        </a:rPr>
                        <a:t>Anh</a:t>
                      </a:r>
                      <a:r>
                        <a:rPr lang="en-US" sz="2200" i="1" dirty="0">
                          <a:effectLst/>
                          <a:latin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cs typeface="Times New Roman" panose="02020603050405020304" pitchFamily="18" charset="0"/>
                        </a:rPr>
                        <a:t>Sáu</a:t>
                      </a:r>
                      <a:r>
                        <a:rPr lang="en-US" sz="2200" i="1" dirty="0">
                          <a:effectLst/>
                          <a:latin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cs typeface="Times New Roman" panose="02020603050405020304" pitchFamily="18" charset="0"/>
                        </a:rPr>
                        <a:t>phải</a:t>
                      </a:r>
                      <a:r>
                        <a:rPr lang="en-US" sz="2200" i="1" dirty="0">
                          <a:effectLst/>
                          <a:latin typeface="Times New Roman" panose="02020603050405020304" pitchFamily="18" charset="0"/>
                          <a:cs typeface="Times New Roman" panose="02020603050405020304" pitchFamily="18" charset="0"/>
                        </a:rPr>
                        <a:t> lo </a:t>
                      </a:r>
                      <a:r>
                        <a:rPr lang="en-US" sz="2200" i="1" dirty="0" err="1">
                          <a:effectLst/>
                          <a:latin typeface="Times New Roman" panose="02020603050405020304" pitchFamily="18" charset="0"/>
                          <a:cs typeface="Times New Roman" panose="02020603050405020304" pitchFamily="18" charset="0"/>
                        </a:rPr>
                        <a:t>tiếp</a:t>
                      </a:r>
                      <a:r>
                        <a:rPr lang="en-US" sz="2200" i="1" dirty="0">
                          <a:effectLst/>
                          <a:latin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cs typeface="Times New Roman" panose="02020603050405020304" pitchFamily="18" charset="0"/>
                        </a:rPr>
                        <a:t>khách</a:t>
                      </a:r>
                      <a:r>
                        <a:rPr lang="en-US" sz="2200" i="1" dirty="0">
                          <a:effectLst/>
                          <a:latin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cs typeface="Times New Roman" panose="02020603050405020304" pitchFamily="18" charset="0"/>
                        </a:rPr>
                        <a:t>anh</a:t>
                      </a:r>
                      <a:r>
                        <a:rPr lang="en-US" sz="2200" i="1" dirty="0">
                          <a:effectLst/>
                          <a:latin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cs typeface="Times New Roman" panose="02020603050405020304" pitchFamily="18" charset="0"/>
                        </a:rPr>
                        <a:t>như</a:t>
                      </a:r>
                      <a:r>
                        <a:rPr lang="en-US" sz="2200" i="1" dirty="0">
                          <a:effectLst/>
                          <a:latin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cs typeface="Times New Roman" panose="02020603050405020304" pitchFamily="18" charset="0"/>
                        </a:rPr>
                        <a:t>không</a:t>
                      </a:r>
                      <a:r>
                        <a:rPr lang="en-US" sz="2200" i="1" dirty="0">
                          <a:effectLst/>
                          <a:latin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cs typeface="Times New Roman" panose="02020603050405020304" pitchFamily="18" charset="0"/>
                        </a:rPr>
                        <a:t>chú</a:t>
                      </a:r>
                      <a:r>
                        <a:rPr lang="en-US" sz="2200" i="1" dirty="0">
                          <a:effectLst/>
                          <a:latin typeface="Times New Roman" panose="02020603050405020304" pitchFamily="18" charset="0"/>
                          <a:cs typeface="Times New Roman" panose="02020603050405020304" pitchFamily="18" charset="0"/>
                        </a:rPr>
                        <a:t> ý </a:t>
                      </a:r>
                      <a:r>
                        <a:rPr lang="en-US" sz="2200" i="1" dirty="0" err="1">
                          <a:effectLst/>
                          <a:latin typeface="Times New Roman" panose="02020603050405020304" pitchFamily="18" charset="0"/>
                          <a:cs typeface="Times New Roman" panose="02020603050405020304" pitchFamily="18" charset="0"/>
                        </a:rPr>
                        <a:t>đến</a:t>
                      </a:r>
                      <a:r>
                        <a:rPr lang="en-US" sz="2200" i="1" dirty="0">
                          <a:effectLst/>
                          <a:latin typeface="Times New Roman" panose="02020603050405020304" pitchFamily="18" charset="0"/>
                          <a:cs typeface="Times New Roman" panose="02020603050405020304" pitchFamily="18" charset="0"/>
                        </a:rPr>
                        <a:t> con </a:t>
                      </a:r>
                      <a:r>
                        <a:rPr lang="en-US" sz="2200" i="1" dirty="0" err="1">
                          <a:effectLst/>
                          <a:latin typeface="Times New Roman" panose="02020603050405020304" pitchFamily="18" charset="0"/>
                          <a:cs typeface="Times New Roman" panose="02020603050405020304" pitchFamily="18" charset="0"/>
                        </a:rPr>
                        <a:t>nữa</a:t>
                      </a:r>
                      <a:r>
                        <a:rPr lang="en-US" sz="2200" i="1" dirty="0">
                          <a:effectLst/>
                          <a:latin typeface="Times New Roman" panose="02020603050405020304" pitchFamily="18" charset="0"/>
                          <a:cs typeface="Times New Roman" panose="02020603050405020304" pitchFamily="18" charset="0"/>
                        </a:rPr>
                        <a:t>.</a:t>
                      </a:r>
                    </a:p>
                  </a:txBody>
                  <a:tcPr marL="19183" marR="19183" marT="0" marB="0"/>
                </a:tc>
                <a:tc>
                  <a:txBody>
                    <a:bodyPr/>
                    <a:lstStyle/>
                    <a:p>
                      <a:pPr algn="just">
                        <a:lnSpc>
                          <a:spcPct val="115000"/>
                        </a:lnSpc>
                        <a:spcAft>
                          <a:spcPts val="0"/>
                        </a:spcAft>
                      </a:pPr>
                      <a:r>
                        <a:rPr lang="en-US" sz="2200" dirty="0" err="1">
                          <a:effectLst/>
                          <a:latin typeface="Times New Roman" panose="02020603050405020304" pitchFamily="18" charset="0"/>
                          <a:cs typeface="Times New Roman" panose="02020603050405020304" pitchFamily="18" charset="0"/>
                        </a:rPr>
                        <a:t>Vì</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các</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vế</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có</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quan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hệ</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ngữ</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nghĩa</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rất</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chặt</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chẽ</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với</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nhau</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quan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hệ</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nhân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quả</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Nếu</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tách</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thì</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ngữ</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pháp</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không</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sai</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nhưng</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khiến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nội</a:t>
                      </a:r>
                      <a:r>
                        <a:rPr lang="en-US" sz="2200" baseline="0" dirty="0">
                          <a:effectLst/>
                          <a:latin typeface="Times New Roman" panose="02020603050405020304" pitchFamily="18" charset="0"/>
                          <a:cs typeface="Times New Roman" panose="02020603050405020304" pitchFamily="18" charset="0"/>
                        </a:rPr>
                        <a:t> dung </a:t>
                      </a:r>
                      <a:r>
                        <a:rPr lang="en-US" sz="2200" baseline="0" dirty="0" err="1">
                          <a:effectLst/>
                          <a:latin typeface="Times New Roman" panose="02020603050405020304" pitchFamily="18" charset="0"/>
                          <a:cs typeface="Times New Roman" panose="02020603050405020304" pitchFamily="18" charset="0"/>
                        </a:rPr>
                        <a:t>trở</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nên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mơ</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hồ</a:t>
                      </a:r>
                      <a:r>
                        <a:rPr lang="en-US" sz="2200" baseline="0" dirty="0">
                          <a:effectLst/>
                          <a:latin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cs typeface="Times New Roman" panose="02020603050405020304" pitchFamily="18" charset="0"/>
                      </a:endParaRPr>
                    </a:p>
                  </a:txBody>
                  <a:tcPr marL="19183" marR="19183" marT="0" marB="0"/>
                </a:tc>
                <a:extLst>
                  <a:ext uri="{0D108BD9-81ED-4DB2-BD59-A6C34878D82A}">
                    <a16:rowId xmlns:a16="http://schemas.microsoft.com/office/drawing/2014/main" val="3371516594"/>
                  </a:ext>
                </a:extLst>
              </a:tr>
            </a:tbl>
          </a:graphicData>
        </a:graphic>
      </p:graphicFrame>
    </p:spTree>
    <p:extLst>
      <p:ext uri="{BB962C8B-B14F-4D97-AF65-F5344CB8AC3E}">
        <p14:creationId xmlns:p14="http://schemas.microsoft.com/office/powerpoint/2010/main" val="72163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EC9CC42E-060A-1595-C9A4-3AC00D431C18}"/>
              </a:ext>
            </a:extLst>
          </p:cNvPr>
          <p:cNvSpPr txBox="1"/>
          <p:nvPr/>
        </p:nvSpPr>
        <p:spPr>
          <a:xfrm>
            <a:off x="3977182" y="1091945"/>
            <a:ext cx="4389538" cy="1107996"/>
          </a:xfrm>
          <a:prstGeom prst="rect">
            <a:avLst/>
          </a:prstGeom>
        </p:spPr>
        <p:txBody>
          <a:bodyPr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rPr>
              <a:t>III.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lang="en-US" sz="3600" kern="1200" dirty="0">
                <a:solidFill>
                  <a:schemeClr val="tx1"/>
                </a:solidFill>
                <a:latin typeface="#9Slide07 Baloo Tamma" panose="03080902040302020200" pitchFamily="66" charset="0"/>
                <a:ea typeface="+mn-ea"/>
                <a:cs typeface="#9Slide07 Baloo Tamma" panose="03080902040302020200" pitchFamily="66" charset="0"/>
              </a:rPr>
              <a:t>VẬN DỤNG</a:t>
            </a:r>
            <a:endPar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endParaRPr>
          </a:p>
        </p:txBody>
      </p:sp>
      <p:sp>
        <p:nvSpPr>
          <p:cNvPr id="3" name="Freeform 2"/>
          <p:cNvSpPr/>
          <p:nvPr/>
        </p:nvSpPr>
        <p:spPr>
          <a:xfrm>
            <a:off x="285062" y="1137744"/>
            <a:ext cx="4794788" cy="4114800"/>
          </a:xfrm>
          <a:custGeom>
            <a:avLst/>
            <a:gdLst/>
            <a:ahLst/>
            <a:cxnLst/>
            <a:rect l="l" t="t" r="r" b="b"/>
            <a:pathLst>
              <a:path w="4794788" h="4114800">
                <a:moveTo>
                  <a:pt x="0" y="0"/>
                </a:moveTo>
                <a:lnTo>
                  <a:pt x="4794788" y="0"/>
                </a:lnTo>
                <a:lnTo>
                  <a:pt x="479478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62773029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C34CA30E-A6C8-2C33-0296-5FFA732E4A32}"/>
              </a:ext>
            </a:extLst>
          </p:cNvPr>
          <p:cNvSpPr/>
          <p:nvPr/>
        </p:nvSpPr>
        <p:spPr>
          <a:xfrm>
            <a:off x="394824" y="296176"/>
            <a:ext cx="7524449" cy="4331483"/>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3"/>
            <a:stretch>
              <a:fillRect l="-16398" t="-59453" r="-8011" b="-77034"/>
            </a:stretch>
          </a:blipFill>
          <a:ln w="38100" cap="sq">
            <a:solidFill>
              <a:srgbClr val="4E4845"/>
            </a:solidFill>
            <a:prstDash val="solid"/>
            <a:miter/>
          </a:ln>
        </p:spPr>
        <p:txBody>
          <a:bodyPr/>
          <a:lstStyle/>
          <a:p>
            <a:endParaRPr lang="en-US" sz="1050"/>
          </a:p>
        </p:txBody>
      </p:sp>
      <p:sp>
        <p:nvSpPr>
          <p:cNvPr id="6" name="TextBox 5">
            <a:extLst>
              <a:ext uri="{FF2B5EF4-FFF2-40B4-BE49-F238E27FC236}">
                <a16:creationId xmlns:a16="http://schemas.microsoft.com/office/drawing/2014/main" id="{0A55E294-B04B-252D-45C5-EEFF1CFE2801}"/>
              </a:ext>
            </a:extLst>
          </p:cNvPr>
          <p:cNvSpPr txBox="1"/>
          <p:nvPr/>
        </p:nvSpPr>
        <p:spPr>
          <a:xfrm>
            <a:off x="598563" y="515841"/>
            <a:ext cx="6818812" cy="1107996"/>
          </a:xfrm>
          <a:prstGeom prst="rect">
            <a:avLst/>
          </a:prstGeom>
          <a:noFill/>
        </p:spPr>
        <p:txBody>
          <a:bodyPr wrap="square" rtlCol="0">
            <a:spAutoFit/>
          </a:bodyPr>
          <a:lstStyle/>
          <a:p>
            <a:pPr algn="ctr"/>
            <a:r>
              <a:rPr lang="en-US" sz="3300" dirty="0" err="1">
                <a:latin typeface="#9Slide07 SVNA Love Of Thunder" panose="02040603050506020204" pitchFamily="18" charset="0"/>
                <a:cs typeface="Times New Roman" panose="02020603050405020304" pitchFamily="18" charset="0"/>
              </a:rPr>
              <a:t>Bài</a:t>
            </a:r>
            <a:r>
              <a:rPr lang="en-US" sz="3300" dirty="0">
                <a:latin typeface="#9Slide07 SVNA Love Of Thunder" panose="02040603050506020204" pitchFamily="18" charset="0"/>
                <a:cs typeface="Times New Roman" panose="02020603050405020304" pitchFamily="18" charset="0"/>
              </a:rPr>
              <a:t> 5: </a:t>
            </a:r>
          </a:p>
          <a:p>
            <a:pPr algn="ctr"/>
            <a:r>
              <a:rPr lang="en-US" sz="3300" dirty="0" err="1">
                <a:latin typeface="#9Slide07 SVNA Love Of Thunder" panose="02040603050506020204" pitchFamily="18" charset="0"/>
                <a:cs typeface="Times New Roman" panose="02020603050405020304" pitchFamily="18" charset="0"/>
              </a:rPr>
              <a:t>Nghị</a:t>
            </a:r>
            <a:r>
              <a:rPr lang="en-US" sz="3300" dirty="0">
                <a:latin typeface="#9Slide07 SVNA Love Of Thunder" panose="02040603050506020204" pitchFamily="18" charset="0"/>
                <a:cs typeface="Times New Roman" panose="02020603050405020304" pitchFamily="18" charset="0"/>
              </a:rPr>
              <a:t> </a:t>
            </a:r>
            <a:r>
              <a:rPr lang="en-US" sz="3300" dirty="0" err="1">
                <a:latin typeface="#9Slide07 SVNA Love Of Thunder" panose="02040603050506020204" pitchFamily="18" charset="0"/>
                <a:cs typeface="Times New Roman" panose="02020603050405020304" pitchFamily="18" charset="0"/>
              </a:rPr>
              <a:t>luận</a:t>
            </a:r>
            <a:r>
              <a:rPr lang="en-US" sz="3300" dirty="0">
                <a:latin typeface="#9Slide07 SVNA Love Of Thunder" panose="02040603050506020204" pitchFamily="18" charset="0"/>
                <a:cs typeface="Times New Roman" panose="02020603050405020304" pitchFamily="18" charset="0"/>
              </a:rPr>
              <a:t> </a:t>
            </a:r>
            <a:r>
              <a:rPr lang="en-US" sz="3300" dirty="0" err="1">
                <a:latin typeface="#9Slide07 SVNA Love Of Thunder" panose="02040603050506020204" pitchFamily="18" charset="0"/>
                <a:cs typeface="Times New Roman" panose="02020603050405020304" pitchFamily="18" charset="0"/>
              </a:rPr>
              <a:t>xã</a:t>
            </a:r>
            <a:r>
              <a:rPr lang="en-US" sz="3300" dirty="0">
                <a:latin typeface="#9Slide07 SVNA Love Of Thunder" panose="02040603050506020204" pitchFamily="18" charset="0"/>
                <a:cs typeface="Times New Roman" panose="02020603050405020304" pitchFamily="18" charset="0"/>
              </a:rPr>
              <a:t> </a:t>
            </a:r>
            <a:r>
              <a:rPr lang="en-US" sz="3300" dirty="0" err="1">
                <a:latin typeface="#9Slide07 SVNA Love Of Thunder" panose="02040603050506020204" pitchFamily="18" charset="0"/>
                <a:cs typeface="Times New Roman" panose="02020603050405020304" pitchFamily="18" charset="0"/>
              </a:rPr>
              <a:t>hội</a:t>
            </a:r>
            <a:endParaRPr lang="en-US" sz="3300" dirty="0">
              <a:latin typeface="#9Slide07 SVNA Love Of Thunder"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27F1B82-7D24-758F-66B7-2A8D89D3F018}"/>
              </a:ext>
            </a:extLst>
          </p:cNvPr>
          <p:cNvSpPr txBox="1"/>
          <p:nvPr/>
        </p:nvSpPr>
        <p:spPr>
          <a:xfrm>
            <a:off x="1169533" y="2214580"/>
            <a:ext cx="5676870" cy="553998"/>
          </a:xfrm>
          <a:prstGeom prst="rect">
            <a:avLst/>
          </a:prstGeom>
          <a:noFill/>
        </p:spPr>
        <p:txBody>
          <a:bodyPr wrap="square" rtlCol="0">
            <a:spAutoFit/>
          </a:bodyPr>
          <a:lstStyle/>
          <a:p>
            <a:pPr algn="ctr"/>
            <a:r>
              <a:rPr lang="en-US" sz="3000" b="1" dirty="0">
                <a:solidFill>
                  <a:srgbClr val="C00000"/>
                </a:solidFill>
                <a:latin typeface="#9Slide07 Pangolin" panose="00000500000000000000" pitchFamily="2" charset="0"/>
                <a:cs typeface="Times New Roman" panose="02020603050405020304" pitchFamily="18" charset="0"/>
              </a:rPr>
              <a:t>THỰC HÀNH TIẾNG VIỆT</a:t>
            </a:r>
          </a:p>
        </p:txBody>
      </p:sp>
      <p:sp>
        <p:nvSpPr>
          <p:cNvPr id="2" name="Freeform 6"/>
          <p:cNvSpPr/>
          <p:nvPr/>
        </p:nvSpPr>
        <p:spPr>
          <a:xfrm>
            <a:off x="5159340" y="2409916"/>
            <a:ext cx="4314713" cy="2808486"/>
          </a:xfrm>
          <a:custGeom>
            <a:avLst/>
            <a:gdLst/>
            <a:ahLst/>
            <a:cxnLst/>
            <a:rect l="l" t="t" r="r" b="b"/>
            <a:pathLst>
              <a:path w="6321620" h="4114800">
                <a:moveTo>
                  <a:pt x="0" y="0"/>
                </a:moveTo>
                <a:lnTo>
                  <a:pt x="6321620" y="0"/>
                </a:lnTo>
                <a:lnTo>
                  <a:pt x="632162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279894" y="2718513"/>
            <a:ext cx="1628273" cy="2302185"/>
          </a:xfrm>
          <a:custGeom>
            <a:avLst/>
            <a:gdLst/>
            <a:ahLst/>
            <a:cxnLst/>
            <a:rect l="l" t="t" r="r" b="b"/>
            <a:pathLst>
              <a:path w="2910286" h="4114800">
                <a:moveTo>
                  <a:pt x="0" y="0"/>
                </a:moveTo>
                <a:lnTo>
                  <a:pt x="2910285" y="0"/>
                </a:lnTo>
                <a:lnTo>
                  <a:pt x="291028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82305711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71265" y="613378"/>
            <a:ext cx="4049610" cy="3565072"/>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338878" y="392328"/>
            <a:ext cx="4484915" cy="2129843"/>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1336" y="-28880"/>
            <a:ext cx="519647" cy="800768"/>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19524" y="2277272"/>
            <a:ext cx="837797" cy="1604254"/>
          </a:xfrm>
          <a:prstGeom prst="rect">
            <a:avLst/>
          </a:prstGeom>
        </p:spPr>
      </p:pic>
      <p:pic>
        <p:nvPicPr>
          <p:cNvPr id="23" name="Picture 22"/>
          <p:cNvPicPr>
            <a:picLocks noChangeAspect="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019524" y="2136878"/>
            <a:ext cx="971372" cy="443593"/>
          </a:xfrm>
          <a:prstGeom prst="rect">
            <a:avLst/>
          </a:prstGeom>
        </p:spPr>
      </p:pic>
      <p:pic>
        <p:nvPicPr>
          <p:cNvPr id="24" name="Picture 23"/>
          <p:cNvPicPr>
            <a:picLocks noChangeAspect="1"/>
          </p:cNvPicPr>
          <p:nvPr/>
        </p:nvPicPr>
        <p:blipFill>
          <a:blip r:embed="rId14">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920385" y="2387249"/>
            <a:ext cx="920774" cy="1066159"/>
          </a:xfrm>
          <a:prstGeom prst="rect">
            <a:avLst/>
          </a:prstGeom>
        </p:spPr>
      </p:pic>
      <p:pic>
        <p:nvPicPr>
          <p:cNvPr id="25" name="Picture 24"/>
          <p:cNvPicPr>
            <a:picLocks noChangeAspect="1"/>
          </p:cNvPicPr>
          <p:nvPr/>
        </p:nvPicPr>
        <p:blipFill>
          <a:blip r:embed="rId16" cstate="print">
            <a:extLst>
              <a:ext uri="{BEBA8EAE-BF5A-486C-A8C5-ECC9F3942E4B}">
                <a14:imgProps xmlns:a14="http://schemas.microsoft.com/office/drawing/2010/main">
                  <a14:imgLayer r:embed="rId1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242088" y="2464668"/>
            <a:ext cx="581396" cy="957422"/>
          </a:xfrm>
          <a:prstGeom prst="rect">
            <a:avLst/>
          </a:prstGeom>
        </p:spPr>
      </p:pic>
      <p:pic>
        <p:nvPicPr>
          <p:cNvPr id="26" name="Picture 25"/>
          <p:cNvPicPr>
            <a:picLocks noChangeAspect="1"/>
          </p:cNvPicPr>
          <p:nvPr/>
        </p:nvPicPr>
        <p:blipFill>
          <a:blip r:embed="rId18" cstate="print">
            <a:extLst>
              <a:ext uri="{BEBA8EAE-BF5A-486C-A8C5-ECC9F3942E4B}">
                <a14:imgProps xmlns:a14="http://schemas.microsoft.com/office/drawing/2010/main">
                  <a14:imgLayer r:embed="rId1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018505" y="2464668"/>
            <a:ext cx="411818" cy="771122"/>
          </a:xfrm>
          <a:prstGeom prst="rect">
            <a:avLst/>
          </a:prstGeom>
        </p:spPr>
      </p:pic>
      <p:pic>
        <p:nvPicPr>
          <p:cNvPr id="27" name="Picture 2" descr="HÃ¬nh áº£nh cÃ³ liÃªn quan"/>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0" r="98630">
                        <a14:backgroundMark x1="45479" y1="39111" x2="46301" y2="39778"/>
                        <a14:backgroundMark x1="53151" y1="38444" x2="53699" y2="38444"/>
                      </a14:backgroundRemoval>
                    </a14:imgEffect>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35358">
            <a:off x="5490922" y="-315069"/>
            <a:ext cx="4178962" cy="494590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Ã¬nh áº£nh cÃ³ liÃ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04888" y="3079397"/>
            <a:ext cx="2728491" cy="167907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Ã¬nh áº£nh cÃ³ liÃ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173475" y="3446939"/>
            <a:ext cx="3011193" cy="18530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811196" y="3342451"/>
            <a:ext cx="941914" cy="1993565"/>
          </a:xfrm>
          <a:prstGeom prst="rect">
            <a:avLst/>
          </a:prstGeom>
        </p:spPr>
      </p:pic>
      <p:pic>
        <p:nvPicPr>
          <p:cNvPr id="38" name="Picture 37" descr="C:\Users\ADMIN\Desktop\Tai nguyen thiet ke tro choi\Bảng gỗ\wooden-blank-sign-clipart-1.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108507" y="-1275669"/>
            <a:ext cx="5168204" cy="229493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2493340" y="267382"/>
            <a:ext cx="4542538" cy="507831"/>
          </a:xfrm>
          <a:prstGeom prst="rect">
            <a:avLst/>
          </a:prstGeom>
          <a:noFill/>
        </p:spPr>
        <p:txBody>
          <a:bodyPr wrap="square" rtlCol="0">
            <a:spAutoFit/>
          </a:bodyPr>
          <a:lstStyle/>
          <a:p>
            <a:r>
              <a:rPr lang="en-US" sz="2700" b="1">
                <a:solidFill>
                  <a:schemeClr val="bg1"/>
                </a:solidFill>
                <a:latin typeface="Arial" panose="020B0604020202020204" pitchFamily="34" charset="0"/>
                <a:cs typeface="Arial" panose="020B0604020202020204" pitchFamily="34" charset="0"/>
              </a:rPr>
              <a:t>NGÔI NHÀ TÌNH THƯƠNG </a:t>
            </a:r>
            <a:endParaRPr lang="en-US" sz="2700" b="1" dirty="0">
              <a:solidFill>
                <a:schemeClr val="bg1"/>
              </a:solidFill>
              <a:latin typeface="Arial" panose="020B0604020202020204" pitchFamily="34" charset="0"/>
              <a:cs typeface="Arial" panose="020B0604020202020204" pitchFamily="34" charset="0"/>
            </a:endParaRPr>
          </a:p>
        </p:txBody>
      </p:sp>
      <p:pic>
        <p:nvPicPr>
          <p:cNvPr id="20" name="Picture 19" descr="C:\Users\ADMIN\Desktop\Tai nguyen thiet ke tro choi\Angry birds epic birds\1505573783630 (2).png">
            <a:hlinkClick r:id="rId26" action="ppaction://hlinksldjump"/>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231948" y="3928545"/>
            <a:ext cx="949427" cy="519812"/>
          </a:xfrm>
          <a:prstGeom prst="rect">
            <a:avLst/>
          </a:prstGeom>
          <a:noFill/>
          <a:extLst>
            <a:ext uri="{909E8E84-426E-40DD-AFC4-6F175D3DCCD1}">
              <a14:hiddenFill xmlns:a14="http://schemas.microsoft.com/office/drawing/2010/main">
                <a:solidFill>
                  <a:srgbClr val="FFFFFF"/>
                </a:solidFill>
              </a14:hiddenFill>
            </a:ext>
          </a:extLst>
        </p:spPr>
      </p:pic>
      <p:pic>
        <p:nvPicPr>
          <p:cNvPr id="2" name="Hoa hong tang co (July - In Lov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9376388" y="2622197"/>
            <a:ext cx="457200" cy="457200"/>
          </a:xfrm>
          <a:prstGeom prst="rect">
            <a:avLst/>
          </a:prstGeom>
        </p:spPr>
      </p:pic>
    </p:spTree>
    <p:extLst>
      <p:ext uri="{BB962C8B-B14F-4D97-AF65-F5344CB8AC3E}">
        <p14:creationId xmlns:p14="http://schemas.microsoft.com/office/powerpoint/2010/main" val="250758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animEffect transition="in" filter="fade">
                                      <p:cBhvr>
                                        <p:cTn id="9" dur="1000"/>
                                        <p:tgtEl>
                                          <p:spTgt spid="38"/>
                                        </p:tgtEl>
                                      </p:cBhvr>
                                    </p:animEffect>
                                    <p:anim calcmode="lin" valueType="num">
                                      <p:cBhvr>
                                        <p:cTn id="10" dur="1000" fill="hold"/>
                                        <p:tgtEl>
                                          <p:spTgt spid="38"/>
                                        </p:tgtEl>
                                        <p:attrNameLst>
                                          <p:attrName>ppt_x</p:attrName>
                                        </p:attrNameLst>
                                      </p:cBhvr>
                                      <p:tavLst>
                                        <p:tav tm="0">
                                          <p:val>
                                            <p:strVal val="#ppt_x"/>
                                          </p:val>
                                        </p:tav>
                                        <p:tav tm="100000">
                                          <p:val>
                                            <p:strVal val="#ppt_x"/>
                                          </p:val>
                                        </p:tav>
                                      </p:tavLst>
                                    </p:anim>
                                    <p:anim calcmode="lin" valueType="num">
                                      <p:cBhvr>
                                        <p:cTn id="11" dur="1000" fill="hold"/>
                                        <p:tgtEl>
                                          <p:spTgt spid="38"/>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5758" numSld="12">
                <p:cTn id="17" repeatCount="indefinite" fill="hold" display="0">
                  <p:stCondLst>
                    <p:cond delay="indefinite"/>
                  </p:stCondLst>
                  <p:endCondLst>
                    <p:cond evt="onStopAudio" delay="0">
                      <p:tgtEl>
                        <p:sldTgt/>
                      </p:tgtEl>
                    </p:cond>
                  </p:endCondLst>
                </p:cTn>
                <p:tgtEl>
                  <p:spTgt spid="2"/>
                </p:tgtEl>
              </p:cMediaNode>
            </p:audio>
          </p:childTnLst>
        </p:cTn>
      </p:par>
    </p:tnLst>
    <p:bldLst>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destroyed house 2 3d model low-poly obj mtl 3ds fbx blend dae x3d 1"/>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469" b="89834" l="0" r="89941">
                        <a14:backgroundMark x1="37574" y1="45851" x2="37722" y2="48133"/>
                        <a14:backgroundMark x1="28107" y1="37552" x2="28846" y2="37967"/>
                        <a14:backgroundMark x1="27959" y1="34025" x2="29438" y2="34025"/>
                        <a14:backgroundMark x1="39645" y1="33402" x2="39349" y2="34440"/>
                        <a14:backgroundMark x1="39645" y1="38797" x2="39645" y2="38797"/>
                        <a14:backgroundMark x1="39793" y1="36515" x2="39793" y2="36515"/>
                        <a14:backgroundMark x1="40976" y1="24066" x2="41716" y2="24481"/>
                        <a14:backgroundMark x1="44527" y1="25311" x2="44231" y2="25934"/>
                        <a14:backgroundMark x1="48521" y1="30913" x2="48521" y2="30913"/>
                        <a14:backgroundMark x1="47485" y1="32573" x2="47485" y2="32573"/>
                        <a14:backgroundMark x1="66716" y1="37344" x2="66716" y2="37759"/>
                        <a14:backgroundMark x1="70710" y1="28216" x2="70710" y2="28216"/>
                        <a14:backgroundMark x1="66864" y1="38589" x2="66864" y2="38589"/>
                        <a14:backgroundMark x1="70118" y1="72822" x2="75444" y2="73444"/>
                        <a14:backgroundMark x1="72337" y1="66805" x2="71598" y2="67427"/>
                        <a14:backgroundMark x1="75592" y1="63278" x2="75296" y2="64730"/>
                        <a14:backgroundMark x1="76923" y1="66805" x2="76036" y2="66805"/>
                        <a14:backgroundMark x1="56361" y1="39004" x2="56361" y2="39004"/>
                        <a14:backgroundMark x1="56213" y1="36100" x2="56213" y2="36100"/>
                        <a14:backgroundMark x1="58580" y1="32573" x2="58580" y2="32573"/>
                        <a14:backgroundMark x1="61391" y1="32365" x2="61391" y2="32365"/>
                        <a14:backgroundMark x1="52515" y1="30705" x2="52515" y2="30705"/>
                        <a14:backgroundMark x1="51331" y1="33195" x2="51331" y2="33195"/>
                        <a14:backgroundMark x1="42012" y1="21369" x2="42012" y2="21369"/>
                        <a14:backgroundMark x1="46746" y1="23029" x2="46746" y2="23029"/>
                        <a14:backgroundMark x1="44231" y1="20124" x2="44231" y2="20124"/>
                        <a14:backgroundMark x1="56509" y1="47925" x2="56509" y2="47925"/>
                        <a14:backgroundMark x1="3846" y1="65768" x2="9024" y2="73651"/>
                        <a14:backgroundMark x1="15385" y1="59129" x2="12574" y2="65768"/>
                        <a14:backgroundMark x1="19675" y1="59544" x2="18787" y2="61411"/>
                        <a14:backgroundMark x1="15237" y1="68672" x2="16124" y2="69087"/>
                        <a14:backgroundMark x1="33876" y1="81950" x2="45562" y2="78838"/>
                        <a14:backgroundMark x1="69822" y1="75934" x2="69822" y2="75934"/>
                      </a14:backgroundRemoval>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614045" y="81045"/>
            <a:ext cx="8226186" cy="55578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41107" y1="9159" x2="52569" y2="24860"/>
                        <a14:foregroundMark x1="51383" y1="20561" x2="51383" y2="33832"/>
                        <a14:foregroundMark x1="22925" y1="47477" x2="18182" y2="90467"/>
                        <a14:foregroundMark x1="79051" y1="46729" x2="69170" y2="83925"/>
                        <a14:foregroundMark x1="62451" y1="77009" x2="73913" y2="94393"/>
                        <a14:backgroundMark x1="13834" y1="18505" x2="4348" y2="55140"/>
                        <a14:backgroundMark x1="33597" y1="24486" x2="11462" y2="28224"/>
                        <a14:backgroundMark x1="7905" y1="54393" x2="4743" y2="80935"/>
                        <a14:backgroundMark x1="90909" y1="18318" x2="81423" y2="32710"/>
                        <a14:backgroundMark x1="89723" y1="39252" x2="91700" y2="63178"/>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81466" y="3603546"/>
            <a:ext cx="942091" cy="1992170"/>
          </a:xfrm>
          <a:prstGeom prst="rect">
            <a:avLst/>
          </a:prstGeom>
        </p:spPr>
      </p:pic>
      <p:pic>
        <p:nvPicPr>
          <p:cNvPr id="7" name="Picture 2" descr="C:\Users\ADMIN\Desktop\Tai nguyen thiet ke tro choi\Bảng gỗ\Picture1 (2).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74760" y="4599632"/>
            <a:ext cx="1004814" cy="4820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ADMIN\Desktop\Tai nguyen thiet ke tro choi\Bảng gỗ\wooden-blank-sign-clipart-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2094" y="-3113314"/>
            <a:ext cx="6819534" cy="56626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708870" y="203251"/>
            <a:ext cx="5993957" cy="2169825"/>
          </a:xfrm>
          <a:prstGeom prst="rect">
            <a:avLst/>
          </a:prstGeom>
          <a:noFill/>
        </p:spPr>
        <p:txBody>
          <a:bodyPr wrap="square" rtlCol="0">
            <a:spAutoFit/>
          </a:bodyPr>
          <a:lstStyle/>
          <a:p>
            <a:pPr algn="ctr"/>
            <a:r>
              <a:rPr lang="en-US" sz="2700" b="1">
                <a:solidFill>
                  <a:schemeClr val="bg1"/>
                </a:solidFill>
                <a:latin typeface="Times New Roman" panose="02020603050405020304" pitchFamily="18" charset="0"/>
                <a:cs typeface="Times New Roman" panose="02020603050405020304" pitchFamily="18" charset="0"/>
              </a:rPr>
              <a:t>Trong một trận bão lớn, ngôi nhà</a:t>
            </a:r>
          </a:p>
          <a:p>
            <a:pPr algn="ctr"/>
            <a:r>
              <a:rPr lang="en-US" sz="2700" b="1">
                <a:solidFill>
                  <a:schemeClr val="bg1"/>
                </a:solidFill>
                <a:latin typeface="Times New Roman" panose="02020603050405020304" pitchFamily="18" charset="0"/>
                <a:cs typeface="Times New Roman" panose="02020603050405020304" pitchFamily="18" charset="0"/>
              </a:rPr>
              <a:t>của bác Ba đã bị bão tàn phá.</a:t>
            </a:r>
          </a:p>
          <a:p>
            <a:pPr algn="ctr"/>
            <a:r>
              <a:rPr lang="en-US" sz="2700" b="1">
                <a:solidFill>
                  <a:schemeClr val="bg1"/>
                </a:solidFill>
                <a:latin typeface="Times New Roman" panose="02020603050405020304" pitchFamily="18" charset="0"/>
                <a:cs typeface="Times New Roman" panose="02020603050405020304" pitchFamily="18" charset="0"/>
              </a:rPr>
              <a:t>Các em hãy giúp bác Ba </a:t>
            </a:r>
          </a:p>
          <a:p>
            <a:pPr algn="ctr"/>
            <a:r>
              <a:rPr lang="en-US" sz="2700" b="1">
                <a:solidFill>
                  <a:schemeClr val="bg1"/>
                </a:solidFill>
                <a:latin typeface="Times New Roman" panose="02020603050405020304" pitchFamily="18" charset="0"/>
                <a:cs typeface="Times New Roman" panose="02020603050405020304" pitchFamily="18" charset="0"/>
              </a:rPr>
              <a:t>xây lại ngôi nhà mới bằng cách </a:t>
            </a:r>
          </a:p>
          <a:p>
            <a:pPr algn="ctr"/>
            <a:r>
              <a:rPr lang="en-US" sz="2700" b="1">
                <a:solidFill>
                  <a:schemeClr val="bg1"/>
                </a:solidFill>
                <a:latin typeface="Times New Roman" panose="02020603050405020304" pitchFamily="18" charset="0"/>
                <a:cs typeface="Times New Roman" panose="02020603050405020304" pitchFamily="18" charset="0"/>
              </a:rPr>
              <a:t>trả lời đúng các câu hỏi.</a:t>
            </a:r>
            <a:endParaRPr lang="en-US" sz="27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307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71265" y="613378"/>
            <a:ext cx="4049610" cy="3565072"/>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338878" y="392328"/>
            <a:ext cx="4484915" cy="2129843"/>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1336" y="-28880"/>
            <a:ext cx="519647" cy="800768"/>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19524" y="2277272"/>
            <a:ext cx="837797" cy="1604254"/>
          </a:xfrm>
          <a:prstGeom prst="rect">
            <a:avLst/>
          </a:prstGeom>
        </p:spPr>
      </p:pic>
      <p:pic>
        <p:nvPicPr>
          <p:cNvPr id="23" name="Picture 22"/>
          <p:cNvPicPr>
            <a:picLocks noChangeAspect="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019524" y="2136878"/>
            <a:ext cx="971372" cy="443593"/>
          </a:xfrm>
          <a:prstGeom prst="rect">
            <a:avLst/>
          </a:prstGeom>
        </p:spPr>
      </p:pic>
      <p:pic>
        <p:nvPicPr>
          <p:cNvPr id="24" name="Picture 23"/>
          <p:cNvPicPr>
            <a:picLocks noChangeAspect="1"/>
          </p:cNvPicPr>
          <p:nvPr/>
        </p:nvPicPr>
        <p:blipFill>
          <a:blip r:embed="rId14">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920385" y="2387249"/>
            <a:ext cx="920774" cy="1066159"/>
          </a:xfrm>
          <a:prstGeom prst="rect">
            <a:avLst/>
          </a:prstGeom>
        </p:spPr>
      </p:pic>
      <p:pic>
        <p:nvPicPr>
          <p:cNvPr id="25" name="Picture 24"/>
          <p:cNvPicPr>
            <a:picLocks noChangeAspect="1"/>
          </p:cNvPicPr>
          <p:nvPr/>
        </p:nvPicPr>
        <p:blipFill>
          <a:blip r:embed="rId16" cstate="print">
            <a:extLst>
              <a:ext uri="{BEBA8EAE-BF5A-486C-A8C5-ECC9F3942E4B}">
                <a14:imgProps xmlns:a14="http://schemas.microsoft.com/office/drawing/2010/main">
                  <a14:imgLayer r:embed="rId1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242088" y="2464668"/>
            <a:ext cx="581396" cy="957422"/>
          </a:xfrm>
          <a:prstGeom prst="rect">
            <a:avLst/>
          </a:prstGeom>
        </p:spPr>
      </p:pic>
      <p:pic>
        <p:nvPicPr>
          <p:cNvPr id="26" name="Picture 25"/>
          <p:cNvPicPr>
            <a:picLocks noChangeAspect="1"/>
          </p:cNvPicPr>
          <p:nvPr/>
        </p:nvPicPr>
        <p:blipFill>
          <a:blip r:embed="rId18" cstate="print">
            <a:extLst>
              <a:ext uri="{BEBA8EAE-BF5A-486C-A8C5-ECC9F3942E4B}">
                <a14:imgProps xmlns:a14="http://schemas.microsoft.com/office/drawing/2010/main">
                  <a14:imgLayer r:embed="rId1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018505" y="2464668"/>
            <a:ext cx="411818" cy="771122"/>
          </a:xfrm>
          <a:prstGeom prst="rect">
            <a:avLst/>
          </a:prstGeom>
        </p:spPr>
      </p:pic>
      <p:pic>
        <p:nvPicPr>
          <p:cNvPr id="27" name="Picture 2" descr="HÃ¬nh áº£nh cÃ³ liÃªn quan"/>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0" r="98630">
                        <a14:backgroundMark x1="45479" y1="39111" x2="46301" y2="39778"/>
                        <a14:backgroundMark x1="53151" y1="38444" x2="53699" y2="38444"/>
                      </a14:backgroundRemoval>
                    </a14:imgEffect>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35358">
            <a:off x="5490922" y="-315069"/>
            <a:ext cx="4178962" cy="494590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Ã¬nh áº£nh cÃ³ liÃ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04888" y="3079397"/>
            <a:ext cx="2728491" cy="167907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24">
            <a:extLst>
              <a:ext uri="{BEBA8EAE-BF5A-486C-A8C5-ECC9F3942E4B}">
                <a14:imgProps xmlns:a14="http://schemas.microsoft.com/office/drawing/2010/main">
                  <a14:imgLayer r:embed="rId25">
                    <a14:imgEffect>
                      <a14:backgroundRemoval t="0" b="100000" l="0" r="100000">
                        <a14:foregroundMark x1="41107" y1="9159" x2="52569" y2="24860"/>
                        <a14:foregroundMark x1="51383" y1="20561" x2="51383" y2="33832"/>
                        <a14:foregroundMark x1="22925" y1="47477" x2="18182" y2="90467"/>
                        <a14:foregroundMark x1="79051" y1="46729" x2="69170" y2="83925"/>
                        <a14:foregroundMark x1="62451" y1="77009" x2="73913" y2="94393"/>
                        <a14:backgroundMark x1="13834" y1="18505" x2="4348" y2="55140"/>
                        <a14:backgroundMark x1="33597" y1="24486" x2="11462" y2="28224"/>
                        <a14:backgroundMark x1="7905" y1="54393" x2="4743" y2="80935"/>
                        <a14:backgroundMark x1="90909" y1="18318" x2="81423" y2="32710"/>
                        <a14:backgroundMark x1="89723" y1="39252" x2="91700" y2="63178"/>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03978" y="3712403"/>
            <a:ext cx="942091" cy="1992170"/>
          </a:xfrm>
          <a:prstGeom prst="rect">
            <a:avLst/>
          </a:prstGeom>
        </p:spPr>
      </p:pic>
      <p:pic>
        <p:nvPicPr>
          <p:cNvPr id="30" name="Picture 4" descr="HÃ¬nh áº£nh cÃ³ liÃ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173475" y="3446939"/>
            <a:ext cx="3011193" cy="18530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180777" y="2997336"/>
            <a:ext cx="676307" cy="307989"/>
          </a:xfrm>
          <a:prstGeom prst="rect">
            <a:avLst/>
          </a:prstGeom>
        </p:spPr>
      </p:pic>
      <p:pic>
        <p:nvPicPr>
          <p:cNvPr id="4" name="Picture 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195356" y="125448"/>
            <a:ext cx="747488" cy="355076"/>
          </a:xfrm>
          <a:prstGeom prst="rect">
            <a:avLst/>
          </a:prstGeom>
        </p:spPr>
      </p:pic>
      <p:pic>
        <p:nvPicPr>
          <p:cNvPr id="5" name="Picture 4"/>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313706" y="978872"/>
            <a:ext cx="419216" cy="483551"/>
          </a:xfrm>
          <a:prstGeom prst="rect">
            <a:avLst/>
          </a:prstGeom>
        </p:spPr>
      </p:pic>
      <p:pic>
        <p:nvPicPr>
          <p:cNvPr id="6" name="Picture 5"/>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653927" y="968959"/>
            <a:ext cx="589532" cy="519002"/>
          </a:xfrm>
          <a:prstGeom prst="rect">
            <a:avLst/>
          </a:prstGeom>
        </p:spPr>
      </p:pic>
      <p:pic>
        <p:nvPicPr>
          <p:cNvPr id="7" name="Picture 6"/>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460260" y="2894166"/>
            <a:ext cx="812385" cy="499406"/>
          </a:xfrm>
          <a:prstGeom prst="rect">
            <a:avLst/>
          </a:prstGeom>
        </p:spPr>
      </p:pic>
      <p:pic>
        <p:nvPicPr>
          <p:cNvPr id="8" name="Picture 7"/>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313706" y="1864050"/>
            <a:ext cx="347429" cy="666381"/>
          </a:xfrm>
          <a:prstGeom prst="rect">
            <a:avLst/>
          </a:prstGeom>
        </p:spPr>
      </p:pic>
      <p:pic>
        <p:nvPicPr>
          <p:cNvPr id="9" name="Picture 8"/>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741191" y="-64672"/>
            <a:ext cx="393671" cy="609666"/>
          </a:xfrm>
          <a:prstGeom prst="rect">
            <a:avLst/>
          </a:prstGeom>
        </p:spPr>
      </p:pic>
      <p:pic>
        <p:nvPicPr>
          <p:cNvPr id="10" name="Picture 9"/>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2587246" y="1919866"/>
            <a:ext cx="576362" cy="666426"/>
          </a:xfrm>
          <a:prstGeom prst="rect">
            <a:avLst/>
          </a:prstGeom>
        </p:spPr>
      </p:pic>
      <p:sp>
        <p:nvSpPr>
          <p:cNvPr id="11" name="Oval 10">
            <a:hlinkClick r:id="rId34" action="ppaction://hlinksldjump"/>
          </p:cNvPr>
          <p:cNvSpPr/>
          <p:nvPr/>
        </p:nvSpPr>
        <p:spPr>
          <a:xfrm>
            <a:off x="1335477" y="523224"/>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rPr>
              <a:t>1</a:t>
            </a:r>
          </a:p>
        </p:txBody>
      </p:sp>
      <p:sp>
        <p:nvSpPr>
          <p:cNvPr id="31" name="Oval 30">
            <a:hlinkClick r:id="rId35" action="ppaction://hlinksldjump"/>
          </p:cNvPr>
          <p:cNvSpPr/>
          <p:nvPr/>
        </p:nvSpPr>
        <p:spPr>
          <a:xfrm>
            <a:off x="2735995" y="563314"/>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rPr>
              <a:t>5</a:t>
            </a:r>
          </a:p>
        </p:txBody>
      </p:sp>
      <p:sp>
        <p:nvSpPr>
          <p:cNvPr id="32" name="Oval 31">
            <a:hlinkClick r:id="rId36" action="ppaction://hlinksldjump"/>
          </p:cNvPr>
          <p:cNvSpPr/>
          <p:nvPr/>
        </p:nvSpPr>
        <p:spPr>
          <a:xfrm>
            <a:off x="1318889" y="1453614"/>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rPr>
              <a:t>2</a:t>
            </a:r>
          </a:p>
        </p:txBody>
      </p:sp>
      <p:sp>
        <p:nvSpPr>
          <p:cNvPr id="33" name="Oval 32">
            <a:hlinkClick r:id="rId37" action="ppaction://hlinksldjump"/>
          </p:cNvPr>
          <p:cNvSpPr/>
          <p:nvPr/>
        </p:nvSpPr>
        <p:spPr>
          <a:xfrm>
            <a:off x="2728198" y="1528431"/>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rPr>
              <a:t>6</a:t>
            </a:r>
          </a:p>
        </p:txBody>
      </p:sp>
      <p:sp>
        <p:nvSpPr>
          <p:cNvPr id="34" name="Oval 33">
            <a:hlinkClick r:id="rId38" action="ppaction://hlinksldjump"/>
          </p:cNvPr>
          <p:cNvSpPr/>
          <p:nvPr/>
        </p:nvSpPr>
        <p:spPr>
          <a:xfrm>
            <a:off x="1309324" y="2571463"/>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rPr>
              <a:t>3</a:t>
            </a:r>
          </a:p>
        </p:txBody>
      </p:sp>
      <p:sp>
        <p:nvSpPr>
          <p:cNvPr id="35" name="Oval 34">
            <a:hlinkClick r:id="rId39" action="ppaction://hlinksldjump"/>
          </p:cNvPr>
          <p:cNvSpPr/>
          <p:nvPr/>
        </p:nvSpPr>
        <p:spPr>
          <a:xfrm>
            <a:off x="1277812" y="3316741"/>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rPr>
              <a:t>4</a:t>
            </a:r>
          </a:p>
        </p:txBody>
      </p:sp>
      <p:sp>
        <p:nvSpPr>
          <p:cNvPr id="36" name="Oval 35">
            <a:hlinkClick r:id="rId40" action="ppaction://hlinksldjump"/>
          </p:cNvPr>
          <p:cNvSpPr/>
          <p:nvPr/>
        </p:nvSpPr>
        <p:spPr>
          <a:xfrm>
            <a:off x="2719240" y="2617828"/>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rPr>
              <a:t>7</a:t>
            </a:r>
          </a:p>
        </p:txBody>
      </p:sp>
      <p:sp>
        <p:nvSpPr>
          <p:cNvPr id="37" name="Oval 36">
            <a:hlinkClick r:id="rId41" action="ppaction://hlinksldjump"/>
          </p:cNvPr>
          <p:cNvSpPr/>
          <p:nvPr/>
        </p:nvSpPr>
        <p:spPr>
          <a:xfrm>
            <a:off x="2732264" y="3359757"/>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rPr>
              <a:t>8</a:t>
            </a:r>
          </a:p>
        </p:txBody>
      </p:sp>
      <p:pic>
        <p:nvPicPr>
          <p:cNvPr id="12" name="Picture 11"/>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695981" y="3707206"/>
            <a:ext cx="941914" cy="1993565"/>
          </a:xfrm>
          <a:prstGeom prst="rect">
            <a:avLst/>
          </a:prstGeom>
        </p:spPr>
      </p:pic>
      <p:sp>
        <p:nvSpPr>
          <p:cNvPr id="13" name="Oval Callout 12"/>
          <p:cNvSpPr/>
          <p:nvPr/>
        </p:nvSpPr>
        <p:spPr>
          <a:xfrm>
            <a:off x="3134863" y="3786793"/>
            <a:ext cx="2441243" cy="1086497"/>
          </a:xfrm>
          <a:prstGeom prst="wedgeEllipseCallout">
            <a:avLst>
              <a:gd name="adj1" fmla="val -70165"/>
              <a:gd name="adj2" fmla="val 14408"/>
            </a:avLst>
          </a:prstGeom>
          <a:solidFill>
            <a:srgbClr val="99FF99"/>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FF"/>
                </a:solidFill>
                <a:latin typeface="Times New Roman" panose="02020603050405020304" pitchFamily="18" charset="0"/>
                <a:cs typeface="Times New Roman" panose="02020603050405020304" pitchFamily="18" charset="0"/>
              </a:rPr>
              <a:t>Cảm ơn các cháu đã giúp bác xây lại ngôi nhà!</a:t>
            </a:r>
          </a:p>
        </p:txBody>
      </p:sp>
      <p:pic>
        <p:nvPicPr>
          <p:cNvPr id="14"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9321658" y="1923701"/>
            <a:ext cx="457200" cy="457200"/>
          </a:xfrm>
          <a:prstGeom prst="rect">
            <a:avLst/>
          </a:prstGeom>
        </p:spPr>
      </p:pic>
      <p:pic>
        <p:nvPicPr>
          <p:cNvPr id="38"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9316330" y="2483668"/>
            <a:ext cx="457200" cy="457200"/>
          </a:xfrm>
          <a:prstGeom prst="rect">
            <a:avLst/>
          </a:prstGeom>
        </p:spPr>
      </p:pic>
      <p:pic>
        <p:nvPicPr>
          <p:cNvPr id="39"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9368272" y="3007189"/>
            <a:ext cx="457200" cy="457200"/>
          </a:xfrm>
          <a:prstGeom prst="rect">
            <a:avLst/>
          </a:prstGeom>
        </p:spPr>
      </p:pic>
      <p:pic>
        <p:nvPicPr>
          <p:cNvPr id="40"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9381816" y="3573005"/>
            <a:ext cx="457200" cy="457200"/>
          </a:xfrm>
          <a:prstGeom prst="rect">
            <a:avLst/>
          </a:prstGeom>
        </p:spPr>
      </p:pic>
      <p:pic>
        <p:nvPicPr>
          <p:cNvPr id="41"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0187336" y="1938713"/>
            <a:ext cx="457200" cy="457200"/>
          </a:xfrm>
          <a:prstGeom prst="rect">
            <a:avLst/>
          </a:prstGeom>
        </p:spPr>
      </p:pic>
      <p:pic>
        <p:nvPicPr>
          <p:cNvPr id="42"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0187336" y="2522171"/>
            <a:ext cx="457200" cy="457200"/>
          </a:xfrm>
          <a:prstGeom prst="rect">
            <a:avLst/>
          </a:prstGeom>
        </p:spPr>
      </p:pic>
      <p:pic>
        <p:nvPicPr>
          <p:cNvPr id="43"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0187336" y="3179147"/>
            <a:ext cx="457200" cy="457200"/>
          </a:xfrm>
          <a:prstGeom prst="rect">
            <a:avLst/>
          </a:prstGeom>
        </p:spPr>
      </p:pic>
      <p:pic>
        <p:nvPicPr>
          <p:cNvPr id="44"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0187336" y="3708120"/>
            <a:ext cx="457200" cy="457200"/>
          </a:xfrm>
          <a:prstGeom prst="rect">
            <a:avLst/>
          </a:prstGeom>
        </p:spPr>
      </p:pic>
    </p:spTree>
    <p:extLst>
      <p:ext uri="{BB962C8B-B14F-4D97-AF65-F5344CB8AC3E}">
        <p14:creationId xmlns:p14="http://schemas.microsoft.com/office/powerpoint/2010/main" val="34110793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5042" fill="hold"/>
                                        <p:tgtEl>
                                          <p:spTgt spid="14"/>
                                        </p:tgtEl>
                                      </p:cBhvr>
                                    </p:cmd>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mediacall" presetSubtype="0" fill="hold" nodeType="withEffect">
                                  <p:stCondLst>
                                    <p:cond delay="0"/>
                                  </p:stCondLst>
                                  <p:childTnLst>
                                    <p:cmd type="call" cmd="playFrom(0.0)">
                                      <p:cBhvr>
                                        <p:cTn id="18" dur="5042" fill="hold"/>
                                        <p:tgtEl>
                                          <p:spTgt spid="38"/>
                                        </p:tgtEl>
                                      </p:cBhvr>
                                    </p:cmd>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mediacall" presetSubtype="0" fill="hold" nodeType="withEffect">
                                  <p:stCondLst>
                                    <p:cond delay="0"/>
                                  </p:stCondLst>
                                  <p:childTnLst>
                                    <p:cmd type="call" cmd="playFrom(0.0)">
                                      <p:cBhvr>
                                        <p:cTn id="34" dur="5042" fill="hold"/>
                                        <p:tgtEl>
                                          <p:spTgt spid="39"/>
                                        </p:tgtEl>
                                      </p:cBhvr>
                                    </p:cmd>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5042" fill="hold"/>
                                        <p:tgtEl>
                                          <p:spTgt spid="40"/>
                                        </p:tgtEl>
                                      </p:cBhvr>
                                    </p:cmd>
                                  </p:childTnLst>
                                </p:cTn>
                              </p:par>
                              <p:par>
                                <p:cTn id="45" presetID="10"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5042" fill="hold"/>
                                        <p:tgtEl>
                                          <p:spTgt spid="41"/>
                                        </p:tgtEl>
                                      </p:cBhvr>
                                    </p:cmd>
                                  </p:childTnLst>
                                </p:cTn>
                              </p:par>
                              <p:par>
                                <p:cTn id="55" presetID="10"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nextCondLst>
                <p:cond evt="onClick" delay="0">
                  <p:tgtEl>
                    <p:spTgt spid="2"/>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6"/>
                                        </p:tgtEl>
                                        <p:attrNameLst>
                                          <p:attrName>style.visibility</p:attrName>
                                        </p:attrNameLst>
                                      </p:cBhvr>
                                      <p:to>
                                        <p:strVal val="hidden"/>
                                      </p:to>
                                    </p:set>
                                  </p:childTnLst>
                                </p:cTn>
                              </p:par>
                              <p:par>
                                <p:cTn id="63" presetID="1" presetClass="mediacall" presetSubtype="0" fill="hold" nodeType="withEffect">
                                  <p:stCondLst>
                                    <p:cond delay="0"/>
                                  </p:stCondLst>
                                  <p:childTnLst>
                                    <p:cmd type="call" cmd="playFrom(0.0)">
                                      <p:cBhvr>
                                        <p:cTn id="64" dur="5042" fill="hold"/>
                                        <p:tgtEl>
                                          <p:spTgt spid="42"/>
                                        </p:tgtEl>
                                      </p:cBhvr>
                                    </p:cmd>
                                  </p:childTnLst>
                                </p:cTn>
                              </p:par>
                              <p:par>
                                <p:cTn id="65" presetID="10"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10"/>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5042" fill="hold"/>
                                        <p:tgtEl>
                                          <p:spTgt spid="43"/>
                                        </p:tgtEl>
                                      </p:cBhvr>
                                    </p:cmd>
                                  </p:childTnLst>
                                </p:cTn>
                              </p:par>
                              <p:par>
                                <p:cTn id="75" presetID="10"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childTnLst>
              </p:cTn>
              <p:nextCondLst>
                <p:cond evt="onClick" delay="0">
                  <p:tgtEl>
                    <p:spTgt spid="10"/>
                  </p:tgtEl>
                </p:cond>
              </p:nextCondLst>
            </p:seq>
            <p:seq concurrent="1" nextAc="seek">
              <p:cTn id="78" restart="whenNotActive" fill="hold" evtFilter="cancelBubble" nodeType="interactiveSeq">
                <p:stCondLst>
                  <p:cond evt="onClick" delay="0">
                    <p:tgtEl>
                      <p:spTgt spid="7"/>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7"/>
                                        </p:tgtEl>
                                        <p:attrNameLst>
                                          <p:attrName>style.visibility</p:attrName>
                                        </p:attrNameLst>
                                      </p:cBhvr>
                                      <p:to>
                                        <p:strVal val="hidden"/>
                                      </p:to>
                                    </p:set>
                                  </p:childTnLst>
                                </p:cTn>
                              </p:par>
                              <p:par>
                                <p:cTn id="83" presetID="1" presetClass="mediacall" presetSubtype="0" fill="hold" nodeType="withEffect">
                                  <p:stCondLst>
                                    <p:cond delay="0"/>
                                  </p:stCondLst>
                                  <p:childTnLst>
                                    <p:cmd type="call" cmd="playFrom(0.0)">
                                      <p:cBhvr>
                                        <p:cTn id="84" dur="5042" fill="hold"/>
                                        <p:tgtEl>
                                          <p:spTgt spid="44"/>
                                        </p:tgtEl>
                                      </p:cBhvr>
                                    </p:cmd>
                                  </p:childTnLst>
                                </p:cTn>
                              </p:par>
                              <p:par>
                                <p:cTn id="85" presetID="10" presetClass="entr" presetSubtype="0"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par>
                                <p:cTn id="88" presetID="10" presetClass="entr" presetSubtype="0" fill="hold" nodeType="with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500"/>
                                        <p:tgtEl>
                                          <p:spTgt spid="30"/>
                                        </p:tgtEl>
                                      </p:cBhvr>
                                    </p:animEffect>
                                  </p:childTnLst>
                                </p:cTn>
                              </p:par>
                            </p:childTnLst>
                          </p:cTn>
                        </p:par>
                      </p:childTnLst>
                    </p:cTn>
                  </p:par>
                </p:childTnLst>
              </p:cTn>
              <p:nextCondLst>
                <p:cond evt="onClick" delay="0">
                  <p:tgtEl>
                    <p:spTgt spid="7"/>
                  </p:tgtEl>
                </p:cond>
              </p:nextCondLst>
            </p:seq>
            <p:seq concurrent="1" nextAc="seek">
              <p:cTn id="91" restart="whenNotActive" fill="hold" evtFilter="cancelBubble" nodeType="interactiveSeq">
                <p:stCondLst>
                  <p:cond evt="onClick" delay="0">
                    <p:tgtEl>
                      <p:spTgt spid="11"/>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grpId="0" nodeType="clickEffect">
                                  <p:stCondLst>
                                    <p:cond delay="0"/>
                                  </p:stCondLst>
                                  <p:childTnLst>
                                    <p:set>
                                      <p:cBhvr>
                                        <p:cTn id="95"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6" restart="whenNotActive" fill="hold" evtFilter="cancelBubble" nodeType="interactiveSeq">
                <p:stCondLst>
                  <p:cond evt="onClick" delay="0">
                    <p:tgtEl>
                      <p:spTgt spid="31"/>
                    </p:tgtEl>
                  </p:cond>
                </p:stCondLst>
                <p:endSync evt="end" delay="0">
                  <p:rtn val="all"/>
                </p:endSync>
                <p:childTnLst>
                  <p:par>
                    <p:cTn id="97" fill="hold">
                      <p:stCondLst>
                        <p:cond delay="0"/>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01" restart="whenNotActive" fill="hold" evtFilter="cancelBubble" nodeType="interactiveSeq">
                <p:stCondLst>
                  <p:cond evt="onClick" delay="0">
                    <p:tgtEl>
                      <p:spTgt spid="32"/>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6" restart="whenNotActive" fill="hold" evtFilter="cancelBubble" nodeType="interactiveSeq">
                <p:stCondLst>
                  <p:cond evt="onClick" delay="0">
                    <p:tgtEl>
                      <p:spTgt spid="33"/>
                    </p:tgtEl>
                  </p:cond>
                </p:stCondLst>
                <p:endSync evt="end" delay="0">
                  <p:rtn val="all"/>
                </p:endSync>
                <p:childTnLst>
                  <p:par>
                    <p:cTn id="107" fill="hold">
                      <p:stCondLst>
                        <p:cond delay="0"/>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1" restart="whenNotActive" fill="hold" evtFilter="cancelBubble" nodeType="interactiveSeq">
                <p:stCondLst>
                  <p:cond evt="onClick" delay="0">
                    <p:tgtEl>
                      <p:spTgt spid="34"/>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grpId="0" nodeType="clickEffect">
                                  <p:stCondLst>
                                    <p:cond delay="0"/>
                                  </p:stCondLst>
                                  <p:childTnLst>
                                    <p:set>
                                      <p:cBhvr>
                                        <p:cTn id="115"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16" restart="whenNotActive" fill="hold" evtFilter="cancelBubble" nodeType="interactiveSeq">
                <p:stCondLst>
                  <p:cond evt="onClick" delay="0">
                    <p:tgtEl>
                      <p:spTgt spid="35"/>
                    </p:tgtEl>
                  </p:cond>
                </p:stCondLst>
                <p:endSync evt="end" delay="0">
                  <p:rtn val="all"/>
                </p:endSync>
                <p:childTnLst>
                  <p:par>
                    <p:cTn id="117" fill="hold">
                      <p:stCondLst>
                        <p:cond delay="0"/>
                      </p:stCondLst>
                      <p:childTnLst>
                        <p:par>
                          <p:cTn id="118" fill="hold">
                            <p:stCondLst>
                              <p:cond delay="0"/>
                            </p:stCondLst>
                            <p:childTnLst>
                              <p:par>
                                <p:cTn id="119" presetID="1" presetClass="exit" presetSubtype="0" fill="hold" grpId="0" nodeType="clickEffect">
                                  <p:stCondLst>
                                    <p:cond delay="0"/>
                                  </p:stCondLst>
                                  <p:childTnLst>
                                    <p:set>
                                      <p:cBhvr>
                                        <p:cTn id="12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21" restart="whenNotActive" fill="hold" evtFilter="cancelBubble" nodeType="interactiveSeq">
                <p:stCondLst>
                  <p:cond evt="onClick" delay="0">
                    <p:tgtEl>
                      <p:spTgt spid="36"/>
                    </p:tgtEl>
                  </p:cond>
                </p:stCondLst>
                <p:endSync evt="end" delay="0">
                  <p:rtn val="all"/>
                </p:endSync>
                <p:childTnLst>
                  <p:par>
                    <p:cTn id="122" fill="hold">
                      <p:stCondLst>
                        <p:cond delay="0"/>
                      </p:stCondLst>
                      <p:childTnLst>
                        <p:par>
                          <p:cTn id="123" fill="hold">
                            <p:stCondLst>
                              <p:cond delay="0"/>
                            </p:stCondLst>
                            <p:childTnLst>
                              <p:par>
                                <p:cTn id="124" presetID="1" presetClass="exit" presetSubtype="0" fill="hold" grpId="0" nodeType="clickEffect">
                                  <p:stCondLst>
                                    <p:cond delay="0"/>
                                  </p:stCondLst>
                                  <p:childTnLst>
                                    <p:set>
                                      <p:cBhvr>
                                        <p:cTn id="125"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6" restart="whenNotActive" fill="hold" evtFilter="cancelBubble" nodeType="interactiveSeq">
                <p:stCondLst>
                  <p:cond evt="onClick" delay="0">
                    <p:tgtEl>
                      <p:spTgt spid="37"/>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31" restart="whenNotActive" fill="hold" evtFilter="cancelBubble" nodeType="interactiveSeq">
                <p:stCondLst>
                  <p:cond evt="onClick" delay="0">
                    <p:tgtEl>
                      <p:spTgt spid="29"/>
                    </p:tgtEl>
                  </p:cond>
                </p:stCondLst>
                <p:endSync evt="end" delay="0">
                  <p:rtn val="all"/>
                </p:endSync>
                <p:childTnLst>
                  <p:par>
                    <p:cTn id="132" fill="hold">
                      <p:stCondLst>
                        <p:cond delay="0"/>
                      </p:stCondLst>
                      <p:childTnLst>
                        <p:par>
                          <p:cTn id="133" fill="hold">
                            <p:stCondLst>
                              <p:cond delay="0"/>
                            </p:stCondLst>
                            <p:childTnLst>
                              <p:par>
                                <p:cTn id="134" presetID="1" presetClass="entr" presetSubtype="0" fill="hold" nodeType="clickEffect">
                                  <p:stCondLst>
                                    <p:cond delay="0"/>
                                  </p:stCondLst>
                                  <p:childTnLst>
                                    <p:set>
                                      <p:cBhvr>
                                        <p:cTn id="135" dur="1" fill="hold">
                                          <p:stCondLst>
                                            <p:cond delay="0"/>
                                          </p:stCondLst>
                                        </p:cTn>
                                        <p:tgtEl>
                                          <p:spTgt spid="12"/>
                                        </p:tgtEl>
                                        <p:attrNameLst>
                                          <p:attrName>style.visibility</p:attrName>
                                        </p:attrNameLst>
                                      </p:cBhvr>
                                      <p:to>
                                        <p:strVal val="visible"/>
                                      </p:to>
                                    </p:set>
                                  </p:childTnLst>
                                </p:cTn>
                              </p:par>
                              <p:par>
                                <p:cTn id="136" presetID="1" presetClass="exit" presetSubtype="0" fill="hold" nodeType="withEffect">
                                  <p:stCondLst>
                                    <p:cond delay="0"/>
                                  </p:stCondLst>
                                  <p:childTnLst>
                                    <p:set>
                                      <p:cBhvr>
                                        <p:cTn id="137" dur="1" fill="hold">
                                          <p:stCondLst>
                                            <p:cond delay="0"/>
                                          </p:stCondLst>
                                        </p:cTn>
                                        <p:tgtEl>
                                          <p:spTgt spid="29"/>
                                        </p:tgtEl>
                                        <p:attrNameLst>
                                          <p:attrName>style.visibility</p:attrName>
                                        </p:attrNameLst>
                                      </p:cBhvr>
                                      <p:to>
                                        <p:strVal val="hidden"/>
                                      </p:to>
                                    </p:set>
                                  </p:childTnLst>
                                </p:cTn>
                              </p:par>
                              <p:par>
                                <p:cTn id="138" presetID="10" presetClass="entr" presetSubtype="0" fill="hold" grpId="0" nodeType="withEffect">
                                  <p:stCondLst>
                                    <p:cond delay="0"/>
                                  </p:stCondLst>
                                  <p:childTnLst>
                                    <p:set>
                                      <p:cBhvr>
                                        <p:cTn id="139" dur="1" fill="hold">
                                          <p:stCondLst>
                                            <p:cond delay="0"/>
                                          </p:stCondLst>
                                        </p:cTn>
                                        <p:tgtEl>
                                          <p:spTgt spid="13"/>
                                        </p:tgtEl>
                                        <p:attrNameLst>
                                          <p:attrName>style.visibility</p:attrName>
                                        </p:attrNameLst>
                                      </p:cBhvr>
                                      <p:to>
                                        <p:strVal val="visible"/>
                                      </p:to>
                                    </p:set>
                                    <p:animEffect transition="in" filter="fade">
                                      <p:cBhvr>
                                        <p:cTn id="140" dur="500"/>
                                        <p:tgtEl>
                                          <p:spTgt spid="13"/>
                                        </p:tgtEl>
                                      </p:cBhvr>
                                    </p:animEffect>
                                  </p:childTnLst>
                                </p:cTn>
                              </p:par>
                            </p:childTnLst>
                          </p:cTn>
                        </p:par>
                      </p:childTnLst>
                    </p:cTn>
                  </p:par>
                </p:childTnLst>
              </p:cTn>
              <p:nextCondLst>
                <p:cond evt="onClick" delay="0">
                  <p:tgtEl>
                    <p:spTgt spid="29"/>
                  </p:tgtEl>
                </p:cond>
              </p:nextCondLst>
            </p:seq>
            <p:audio>
              <p:cMediaNode vol="80000">
                <p:cTn id="141" fill="hold" display="0">
                  <p:stCondLst>
                    <p:cond delay="indefinite"/>
                  </p:stCondLst>
                  <p:endCondLst>
                    <p:cond evt="onStopAudio" delay="0">
                      <p:tgtEl>
                        <p:sldTgt/>
                      </p:tgtEl>
                    </p:cond>
                  </p:endCondLst>
                </p:cTn>
                <p:tgtEl>
                  <p:spTgt spid="14"/>
                </p:tgtEl>
              </p:cMediaNode>
            </p:audio>
            <p:audio>
              <p:cMediaNode vol="45455">
                <p:cTn id="142" fill="hold" display="0">
                  <p:stCondLst>
                    <p:cond delay="indefinite"/>
                  </p:stCondLst>
                  <p:endCondLst>
                    <p:cond evt="onStopAudio" delay="0">
                      <p:tgtEl>
                        <p:sldTgt/>
                      </p:tgtEl>
                    </p:cond>
                  </p:endCondLst>
                </p:cTn>
                <p:tgtEl>
                  <p:spTgt spid="38"/>
                </p:tgtEl>
              </p:cMediaNode>
            </p:audio>
            <p:audio>
              <p:cMediaNode vol="42424">
                <p:cTn id="143" fill="hold" display="0">
                  <p:stCondLst>
                    <p:cond delay="indefinite"/>
                  </p:stCondLst>
                  <p:endCondLst>
                    <p:cond evt="onStopAudio" delay="0">
                      <p:tgtEl>
                        <p:sldTgt/>
                      </p:tgtEl>
                    </p:cond>
                  </p:endCondLst>
                </p:cTn>
                <p:tgtEl>
                  <p:spTgt spid="39"/>
                </p:tgtEl>
              </p:cMediaNode>
            </p:audio>
            <p:audio>
              <p:cMediaNode vol="42424">
                <p:cTn id="144" fill="hold" display="0">
                  <p:stCondLst>
                    <p:cond delay="indefinite"/>
                  </p:stCondLst>
                  <p:endCondLst>
                    <p:cond evt="onStopAudio" delay="0">
                      <p:tgtEl>
                        <p:sldTgt/>
                      </p:tgtEl>
                    </p:cond>
                  </p:endCondLst>
                </p:cTn>
                <p:tgtEl>
                  <p:spTgt spid="40"/>
                </p:tgtEl>
              </p:cMediaNode>
            </p:audio>
            <p:audio>
              <p:cMediaNode vol="46970">
                <p:cTn id="145" fill="hold" display="0">
                  <p:stCondLst>
                    <p:cond delay="indefinite"/>
                  </p:stCondLst>
                  <p:endCondLst>
                    <p:cond evt="onStopAudio" delay="0">
                      <p:tgtEl>
                        <p:sldTgt/>
                      </p:tgtEl>
                    </p:cond>
                  </p:endCondLst>
                </p:cTn>
                <p:tgtEl>
                  <p:spTgt spid="41"/>
                </p:tgtEl>
              </p:cMediaNode>
            </p:audio>
            <p:audio>
              <p:cMediaNode vol="36364">
                <p:cTn id="146" fill="hold" display="0">
                  <p:stCondLst>
                    <p:cond delay="indefinite"/>
                  </p:stCondLst>
                  <p:endCondLst>
                    <p:cond evt="onStopAudio" delay="0">
                      <p:tgtEl>
                        <p:sldTgt/>
                      </p:tgtEl>
                    </p:cond>
                  </p:endCondLst>
                </p:cTn>
                <p:tgtEl>
                  <p:spTgt spid="42"/>
                </p:tgtEl>
              </p:cMediaNode>
            </p:audio>
            <p:audio>
              <p:cMediaNode vol="46970">
                <p:cTn id="147" fill="hold" display="0">
                  <p:stCondLst>
                    <p:cond delay="indefinite"/>
                  </p:stCondLst>
                  <p:endCondLst>
                    <p:cond evt="onStopAudio" delay="0">
                      <p:tgtEl>
                        <p:sldTgt/>
                      </p:tgtEl>
                    </p:cond>
                  </p:endCondLst>
                </p:cTn>
                <p:tgtEl>
                  <p:spTgt spid="43"/>
                </p:tgtEl>
              </p:cMediaNode>
            </p:audio>
            <p:audio>
              <p:cMediaNode vol="46970">
                <p:cTn id="148" fill="hold" display="0">
                  <p:stCondLst>
                    <p:cond delay="indefinite"/>
                  </p:stCondLst>
                  <p:endCondLst>
                    <p:cond evt="onStopAudio" delay="0">
                      <p:tgtEl>
                        <p:sldTgt/>
                      </p:tgtEl>
                    </p:cond>
                  </p:endCondLst>
                </p:cTn>
                <p:tgtEl>
                  <p:spTgt spid="44"/>
                </p:tgtEl>
              </p:cMediaNode>
            </p:audio>
          </p:childTnLst>
        </p:cTn>
      </p:par>
    </p:tnLst>
    <p:bldLst>
      <p:bldP spid="11" grpId="0" animBg="1"/>
      <p:bldP spid="31" grpId="0" animBg="1"/>
      <p:bldP spid="32" grpId="0" animBg="1"/>
      <p:bldP spid="33" grpId="0" animBg="1"/>
      <p:bldP spid="34" grpId="0" animBg="1"/>
      <p:bldP spid="35" grpId="0" animBg="1"/>
      <p:bldP spid="36" grpId="0" animBg="1"/>
      <p:bldP spid="37"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71650" y="803163"/>
            <a:ext cx="5610225" cy="2446824"/>
          </a:xfrm>
          <a:prstGeom prst="rect">
            <a:avLst/>
          </a:prstGeom>
          <a:noFill/>
        </p:spPr>
        <p:txBody>
          <a:bodyPr wrap="square" rtlCol="0">
            <a:spAutoFit/>
          </a:bodyPr>
          <a:lstStyle/>
          <a:p>
            <a:pPr algn="ctr"/>
            <a:r>
              <a:rPr lang="vi-VN" sz="2400" b="1" dirty="0">
                <a:solidFill>
                  <a:srgbClr val="FF0000"/>
                </a:solidFill>
                <a:latin typeface="+mj-lt"/>
              </a:rPr>
              <a:t>Tìm câu ghép trong đoạn trích </a:t>
            </a:r>
            <a:endParaRPr lang="en-US" sz="2400" b="1" dirty="0">
              <a:solidFill>
                <a:srgbClr val="FF0000"/>
              </a:solidFill>
              <a:latin typeface="+mj-lt"/>
            </a:endParaRPr>
          </a:p>
          <a:p>
            <a:pPr algn="ctr"/>
            <a:r>
              <a:rPr lang="vi-VN" sz="2400" b="1" dirty="0">
                <a:solidFill>
                  <a:srgbClr val="FF0000"/>
                </a:solidFill>
                <a:latin typeface="+mj-lt"/>
              </a:rPr>
              <a:t>dưới đây</a:t>
            </a:r>
            <a:r>
              <a:rPr lang="en-US" sz="2400" b="1" dirty="0">
                <a:solidFill>
                  <a:srgbClr val="FF0000"/>
                </a:solidFill>
                <a:latin typeface="+mj-lt"/>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cho</a:t>
            </a:r>
            <a:r>
              <a:rPr lang="en-US"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mj-lt"/>
              </a:rPr>
              <a:t>biết </a:t>
            </a:r>
            <a:r>
              <a:rPr lang="en-US" sz="2400" b="1" dirty="0" err="1">
                <a:solidFill>
                  <a:srgbClr val="FF0000"/>
                </a:solidFill>
                <a:latin typeface="Times New Roman" panose="02020603050405020304" pitchFamily="18" charset="0"/>
                <a:cs typeface="Times New Roman" panose="02020603050405020304" pitchFamily="18" charset="0"/>
              </a:rPr>
              <a:t>cách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nối</a:t>
            </a:r>
            <a:r>
              <a:rPr lang="vi-VN"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mj-lt"/>
              </a:rPr>
              <a:t>các vế câu</a:t>
            </a:r>
            <a:r>
              <a:rPr lang="en-US" sz="2400" b="1" dirty="0">
                <a:solidFill>
                  <a:srgbClr val="FF0000"/>
                </a:solidFill>
                <a:latin typeface="+mj-lt"/>
              </a:rPr>
              <a:t>: </a:t>
            </a:r>
            <a:r>
              <a:rPr lang="vi-VN" sz="2100" dirty="0">
                <a:latin typeface="+mj-lt"/>
              </a:rPr>
              <a:t>Cô tôi chưa dứt câu, cổ họng tôi đã nghẹn ứ khóc không ra tiếng</a:t>
            </a:r>
            <a:r>
              <a:rPr lang="en-GB" sz="2100" dirty="0">
                <a:latin typeface="+mj-lt"/>
              </a:rPr>
              <a:t> (1)</a:t>
            </a:r>
            <a:r>
              <a:rPr lang="vi-VN" sz="2100" dirty="0">
                <a:latin typeface="+mj-lt"/>
              </a:rPr>
              <a:t>. Giá những cổ tục đã đày đọa mẹ tôi là một vật như hòn đá hay cục thủy tinh, đầu mẩu gỗ, tôi quyết vồ ngay lấy mà cắn, mà nhai, mà nghiến cho kì nát vụn mới thôi</a:t>
            </a:r>
            <a:r>
              <a:rPr lang="en-GB" sz="2100" dirty="0">
                <a:latin typeface="+mj-lt"/>
              </a:rPr>
              <a:t> (2)</a:t>
            </a:r>
            <a:r>
              <a:rPr lang="vi-VN" sz="2100" dirty="0">
                <a:latin typeface="+mj-lt"/>
              </a:rPr>
              <a:t>.</a:t>
            </a:r>
            <a:endParaRPr lang="vi-VN" sz="2400" dirty="0">
              <a:solidFill>
                <a:srgbClr val="FF0000"/>
              </a:solidFill>
              <a:latin typeface="+mj-lt"/>
            </a:endParaRP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 name="TextBox 30"/>
          <p:cNvSpPr txBox="1"/>
          <p:nvPr/>
        </p:nvSpPr>
        <p:spPr>
          <a:xfrm>
            <a:off x="2238376" y="3676484"/>
            <a:ext cx="4952999" cy="1200329"/>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Nối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Nối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phẩy</a:t>
            </a:r>
            <a:endParaRPr lang="vi-VN" sz="2400" dirty="0">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41421" y="243640"/>
            <a:ext cx="946860" cy="369332"/>
          </a:xfrm>
          <a:prstGeom prst="rect">
            <a:avLst/>
          </a:prstGeom>
          <a:noFill/>
        </p:spPr>
        <p:txBody>
          <a:bodyPr wrap="square" rtlCol="0">
            <a:spAutoFit/>
          </a:bodyPr>
          <a:lstStyle/>
          <a:p>
            <a:pPr algn="ctr"/>
            <a:r>
              <a:rPr lang="en-GB" sz="1800" dirty="0"/>
              <a:t>Bài 1.</a:t>
            </a:r>
          </a:p>
        </p:txBody>
      </p:sp>
    </p:spTree>
    <p:extLst>
      <p:ext uri="{BB962C8B-B14F-4D97-AF65-F5344CB8AC3E}">
        <p14:creationId xmlns:p14="http://schemas.microsoft.com/office/powerpoint/2010/main" val="222880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88306" y="762726"/>
            <a:ext cx="5810250" cy="2446824"/>
          </a:xfrm>
          <a:prstGeom prst="rect">
            <a:avLst/>
          </a:prstGeom>
          <a:noFill/>
        </p:spPr>
        <p:txBody>
          <a:bodyPr wrap="square" rtlCol="0">
            <a:spAutoFit/>
          </a:bodyPr>
          <a:lstStyle/>
          <a:p>
            <a:pPr algn="ctr"/>
            <a:r>
              <a:rPr lang="vi-VN" sz="2700" b="1" dirty="0">
                <a:solidFill>
                  <a:srgbClr val="FF0000"/>
                </a:solidFill>
                <a:latin typeface="+mj-lt"/>
              </a:rPr>
              <a:t>Tìm câu ghép trong đoạn </a:t>
            </a:r>
            <a:endParaRPr lang="en-US" sz="2700" b="1" dirty="0">
              <a:solidFill>
                <a:srgbClr val="FF0000"/>
              </a:solidFill>
              <a:latin typeface="+mj-lt"/>
            </a:endParaRPr>
          </a:p>
          <a:p>
            <a:pPr algn="ctr"/>
            <a:r>
              <a:rPr lang="vi-VN" sz="2700" b="1" dirty="0">
                <a:solidFill>
                  <a:srgbClr val="FF0000"/>
                </a:solidFill>
                <a:latin typeface="+mj-lt"/>
              </a:rPr>
              <a:t>trích dưới đây</a:t>
            </a:r>
            <a:r>
              <a:rPr lang="en-US" sz="2700" b="1" dirty="0">
                <a:solidFill>
                  <a:srgbClr val="FF0000"/>
                </a:solidFill>
                <a:latin typeface="+mj-lt"/>
              </a:rPr>
              <a:t> </a:t>
            </a:r>
            <a:r>
              <a:rPr lang="en-US" sz="2700" b="1" dirty="0" err="1">
                <a:solidFill>
                  <a:srgbClr val="FF0000"/>
                </a:solidFill>
                <a:latin typeface="Times New Roman" panose="02020603050405020304" pitchFamily="18" charset="0"/>
                <a:cs typeface="Times New Roman" panose="02020603050405020304" pitchFamily="18" charset="0"/>
              </a:rPr>
              <a:t>và</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cho</a:t>
            </a:r>
            <a:r>
              <a:rPr lang="en-US" sz="2700" b="1" dirty="0">
                <a:solidFill>
                  <a:srgbClr val="FF0000"/>
                </a:solidFill>
                <a:latin typeface="Times New Roman" panose="02020603050405020304" pitchFamily="18" charset="0"/>
                <a:cs typeface="Times New Roman" panose="02020603050405020304" pitchFamily="18" charset="0"/>
              </a:rPr>
              <a:t> </a:t>
            </a:r>
            <a:r>
              <a:rPr lang="vi-VN" sz="2700" b="1" dirty="0">
                <a:solidFill>
                  <a:srgbClr val="FF0000"/>
                </a:solidFill>
                <a:latin typeface="+mj-lt"/>
              </a:rPr>
              <a:t>biết </a:t>
            </a:r>
            <a:r>
              <a:rPr lang="en-US" sz="2700" b="1" dirty="0" err="1">
                <a:solidFill>
                  <a:srgbClr val="FF0000"/>
                </a:solidFill>
                <a:latin typeface="Times New Roman" panose="02020603050405020304" pitchFamily="18" charset="0"/>
                <a:cs typeface="Times New Roman" panose="02020603050405020304" pitchFamily="18" charset="0"/>
              </a:rPr>
              <a:t>cách</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nối</a:t>
            </a:r>
            <a:r>
              <a:rPr lang="vi-VN" sz="2700" b="1" dirty="0">
                <a:solidFill>
                  <a:srgbClr val="FF0000"/>
                </a:solidFill>
                <a:latin typeface="Times New Roman" panose="02020603050405020304" pitchFamily="18" charset="0"/>
                <a:cs typeface="Times New Roman" panose="02020603050405020304" pitchFamily="18" charset="0"/>
              </a:rPr>
              <a:t> </a:t>
            </a:r>
            <a:r>
              <a:rPr lang="vi-VN" sz="2700" b="1" dirty="0">
                <a:solidFill>
                  <a:srgbClr val="FF0000"/>
                </a:solidFill>
                <a:latin typeface="+mj-lt"/>
              </a:rPr>
              <a:t>các vế câu</a:t>
            </a:r>
            <a:r>
              <a:rPr lang="en-US" sz="2700" b="1" dirty="0">
                <a:solidFill>
                  <a:srgbClr val="FF0000"/>
                </a:solidFill>
                <a:latin typeface="+mj-lt"/>
              </a:rPr>
              <a:t>:  </a:t>
            </a:r>
            <a:r>
              <a:rPr lang="en-US" sz="2400" dirty="0">
                <a:latin typeface="Times New Roman" panose="02020603050405020304" pitchFamily="18" charset="0"/>
                <a:cs typeface="Times New Roman" panose="02020603050405020304" pitchFamily="18" charset="0"/>
              </a:rPr>
              <a:t>Rồi hai con mắt long lanh của cô tôi chằm chặp đưa nhìn tôi.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cúi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cay </a:t>
            </a:r>
            <a:r>
              <a:rPr lang="en-US" sz="2400" dirty="0" err="1">
                <a:latin typeface="Times New Roman" panose="02020603050405020304" pitchFamily="18" charset="0"/>
                <a:cs typeface="Times New Roman" panose="02020603050405020304" pitchFamily="18" charset="0"/>
              </a:rPr>
              <a:t>cay</a:t>
            </a:r>
            <a:r>
              <a:rPr lang="en-US" sz="2400" dirty="0">
                <a:latin typeface="Times New Roman" panose="02020603050405020304" pitchFamily="18" charset="0"/>
                <a:cs typeface="Times New Roman" panose="02020603050405020304" pitchFamily="18" charset="0"/>
              </a:rPr>
              <a:t>.</a:t>
            </a:r>
            <a:endParaRPr lang="vi-VN" sz="2700" dirty="0">
              <a:solidFill>
                <a:srgbClr val="FF0000"/>
              </a:solidFill>
              <a:latin typeface="Times New Roman" panose="02020603050405020304" pitchFamily="18" charset="0"/>
              <a:cs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 name="TextBox 30"/>
          <p:cNvSpPr txBox="1"/>
          <p:nvPr/>
        </p:nvSpPr>
        <p:spPr>
          <a:xfrm>
            <a:off x="2246095" y="3773535"/>
            <a:ext cx="4651810" cy="923330"/>
          </a:xfrm>
          <a:prstGeom prst="rect">
            <a:avLst/>
          </a:prstGeom>
          <a:noFill/>
        </p:spPr>
        <p:txBody>
          <a:bodyPr wrap="square" rtlCol="0">
            <a:spAutoFit/>
          </a:bodyPr>
          <a:lstStyle/>
          <a:p>
            <a:pPr algn="ctr"/>
            <a:r>
              <a:rPr lang="en-US" sz="2700" dirty="0" err="1">
                <a:latin typeface="Times New Roman" panose="02020603050405020304" pitchFamily="18" charset="0"/>
                <a:cs typeface="Times New Roman" panose="02020603050405020304" pitchFamily="18" charset="0"/>
              </a:rPr>
              <a:t>Câu</a:t>
            </a:r>
            <a:r>
              <a:rPr lang="en-US" sz="2700" dirty="0">
                <a:latin typeface="Times New Roman" panose="02020603050405020304" pitchFamily="18" charset="0"/>
                <a:cs typeface="Times New Roman" panose="02020603050405020304" pitchFamily="18" charset="0"/>
              </a:rPr>
              <a:t> 2: </a:t>
            </a:r>
            <a:r>
              <a:rPr lang="en-US" sz="2700" dirty="0" err="1">
                <a:latin typeface="Times New Roman" panose="02020603050405020304" pitchFamily="18" charset="0"/>
                <a:cs typeface="Times New Roman" panose="02020603050405020304" pitchFamily="18" charset="0"/>
              </a:rPr>
              <a:t>Nối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bằng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dấu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hai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chấm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dấu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phẩy</a:t>
            </a:r>
            <a:endParaRPr lang="vi-VN" sz="2700" dirty="0">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81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97844" y="861024"/>
            <a:ext cx="5591175" cy="2308324"/>
          </a:xfrm>
          <a:prstGeom prst="rect">
            <a:avLst/>
          </a:prstGeom>
          <a:noFill/>
        </p:spPr>
        <p:txBody>
          <a:bodyPr wrap="square" rtlCol="0">
            <a:spAutoFit/>
          </a:bodyPr>
          <a:lstStyle/>
          <a:p>
            <a:pPr algn="ctr"/>
            <a:r>
              <a:rPr lang="vi-VN" sz="2400" b="1" dirty="0">
                <a:solidFill>
                  <a:srgbClr val="FF0000"/>
                </a:solidFill>
                <a:latin typeface="+mj-lt"/>
              </a:rPr>
              <a:t>Tìm câu ghép trong đoạn trích </a:t>
            </a:r>
            <a:endParaRPr lang="en-US" sz="2400" b="1" dirty="0">
              <a:solidFill>
                <a:srgbClr val="FF0000"/>
              </a:solidFill>
              <a:latin typeface="+mj-lt"/>
            </a:endParaRPr>
          </a:p>
          <a:p>
            <a:pPr algn="ctr"/>
            <a:r>
              <a:rPr lang="vi-VN" sz="2400" b="1" dirty="0">
                <a:solidFill>
                  <a:srgbClr val="FF0000"/>
                </a:solidFill>
                <a:latin typeface="+mj-lt"/>
              </a:rPr>
              <a:t>dưới đây</a:t>
            </a:r>
            <a:r>
              <a:rPr lang="en-US" sz="2400" b="1" dirty="0">
                <a:solidFill>
                  <a:srgbClr val="FF0000"/>
                </a:solidFill>
                <a:latin typeface="+mj-lt"/>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cho</a:t>
            </a:r>
            <a:r>
              <a:rPr lang="en-US"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mj-lt"/>
              </a:rPr>
              <a:t>biết </a:t>
            </a:r>
            <a:r>
              <a:rPr lang="en-US" sz="2400" b="1" dirty="0" err="1">
                <a:solidFill>
                  <a:srgbClr val="FF0000"/>
                </a:solidFill>
                <a:latin typeface="Times New Roman" panose="02020603050405020304" pitchFamily="18" charset="0"/>
                <a:cs typeface="Times New Roman" panose="02020603050405020304" pitchFamily="18" charset="0"/>
              </a:rPr>
              <a:t>cách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nối</a:t>
            </a:r>
            <a:r>
              <a:rPr lang="vi-VN"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mj-lt"/>
              </a:rPr>
              <a:t>các vế câu</a:t>
            </a:r>
            <a:r>
              <a:rPr lang="en-US" sz="2400" b="1" dirty="0">
                <a:solidFill>
                  <a:srgbClr val="FF0000"/>
                </a:solidFill>
                <a:latin typeface="+mj-lt"/>
              </a:rPr>
              <a:t>: </a:t>
            </a:r>
            <a:r>
              <a:rPr lang="vi-VN" sz="2400" dirty="0">
                <a:latin typeface="+mj-lt"/>
              </a:rPr>
              <a:t>Một hôm, tôi phàn nàn việc ấy với Binh Tư. Binh Tư là một người láng giềng khác của tôi. Hắn làm nghề ăn trộm nên vốn không ưa lão Hạc bởi vì lão lương thiện quá. </a:t>
            </a:r>
            <a:endParaRPr lang="vi-VN" sz="2700" dirty="0">
              <a:solidFill>
                <a:srgbClr val="FF0000"/>
              </a:solidFill>
              <a:latin typeface="+mj-lt"/>
              <a:cs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 name="TextBox 30"/>
          <p:cNvSpPr txBox="1"/>
          <p:nvPr/>
        </p:nvSpPr>
        <p:spPr>
          <a:xfrm>
            <a:off x="2257425" y="3790784"/>
            <a:ext cx="4638675" cy="923330"/>
          </a:xfrm>
          <a:prstGeom prst="rect">
            <a:avLst/>
          </a:prstGeom>
          <a:noFill/>
        </p:spPr>
        <p:txBody>
          <a:bodyPr wrap="square" rtlCol="0">
            <a:spAutoFit/>
          </a:bodyPr>
          <a:lstStyle/>
          <a:p>
            <a:pPr algn="ctr"/>
            <a:r>
              <a:rPr lang="en-US" sz="2700" dirty="0" err="1">
                <a:latin typeface="Times New Roman" panose="02020603050405020304" pitchFamily="18" charset="0"/>
                <a:cs typeface="Times New Roman" panose="02020603050405020304" pitchFamily="18" charset="0"/>
              </a:rPr>
              <a:t>Câu</a:t>
            </a:r>
            <a:r>
              <a:rPr lang="en-US" sz="2700" dirty="0">
                <a:latin typeface="Times New Roman" panose="02020603050405020304" pitchFamily="18" charset="0"/>
                <a:cs typeface="Times New Roman" panose="02020603050405020304" pitchFamily="18" charset="0"/>
              </a:rPr>
              <a:t> 3: </a:t>
            </a:r>
            <a:r>
              <a:rPr lang="en-US" sz="2700" dirty="0" err="1">
                <a:latin typeface="Times New Roman" panose="02020603050405020304" pitchFamily="18" charset="0"/>
                <a:cs typeface="Times New Roman" panose="02020603050405020304" pitchFamily="18" charset="0"/>
              </a:rPr>
              <a:t>Nối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bằng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quan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hệ</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bởi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vì</a:t>
            </a:r>
            <a:r>
              <a:rPr lang="en-US" sz="2700" dirty="0">
                <a:latin typeface="Times New Roman" panose="02020603050405020304" pitchFamily="18" charset="0"/>
                <a:cs typeface="Times New Roman" panose="02020603050405020304" pitchFamily="18" charset="0"/>
              </a:rPr>
              <a:t>”</a:t>
            </a:r>
            <a:endParaRPr lang="vi-VN" sz="2700" dirty="0">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81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85975" y="1403239"/>
            <a:ext cx="5029200" cy="1384995"/>
          </a:xfrm>
          <a:prstGeom prst="rect">
            <a:avLst/>
          </a:prstGeom>
          <a:noFill/>
        </p:spPr>
        <p:txBody>
          <a:bodyPr wrap="square" rtlCol="0">
            <a:spAutoFit/>
          </a:bodyPr>
          <a:lstStyle/>
          <a:p>
            <a:pPr algn="ctr"/>
            <a:r>
              <a:rPr lang="en-US" altLang="en-US" sz="3000" b="1" dirty="0" err="1">
                <a:latin typeface="Times New Roman" panose="02020603050405020304" pitchFamily="18" charset="0"/>
                <a:cs typeface="Times New Roman" panose="02020603050405020304" pitchFamily="18" charset="0"/>
              </a:rPr>
              <a:t>Đ</a:t>
            </a:r>
            <a:r>
              <a:rPr lang="en-US" altLang="en-US" sz="2700" b="1" dirty="0" err="1">
                <a:latin typeface="Times New Roman" panose="02020603050405020304" pitchFamily="18" charset="0"/>
                <a:cs typeface="Times New Roman" panose="02020603050405020304" pitchFamily="18" charset="0"/>
              </a:rPr>
              <a:t>ặt</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một</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câu</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ghép</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với</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cặp</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quan</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hệ</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từ</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Không</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những</a:t>
            </a:r>
            <a:r>
              <a:rPr lang="en-US" altLang="en-US" sz="2700" b="1" dirty="0">
                <a:latin typeface="Times New Roman" panose="02020603050405020304" pitchFamily="18" charset="0"/>
                <a:cs typeface="Times New Roman" panose="02020603050405020304" pitchFamily="18" charset="0"/>
              </a:rPr>
              <a:t>…</a:t>
            </a:r>
            <a:r>
              <a:rPr lang="en-US" altLang="en-US" sz="2700" b="1" dirty="0" err="1">
                <a:latin typeface="Times New Roman" panose="02020603050405020304" pitchFamily="18" charset="0"/>
                <a:cs typeface="Times New Roman" panose="02020603050405020304" pitchFamily="18" charset="0"/>
              </a:rPr>
              <a:t>mà</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hoặc</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không</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chỉ</a:t>
            </a:r>
            <a:r>
              <a:rPr lang="en-US" altLang="en-US" sz="2700" b="1" dirty="0">
                <a:latin typeface="Times New Roman" panose="02020603050405020304" pitchFamily="18" charset="0"/>
                <a:cs typeface="Times New Roman" panose="02020603050405020304" pitchFamily="18" charset="0"/>
              </a:rPr>
              <a:t>…</a:t>
            </a:r>
            <a:r>
              <a:rPr lang="en-US" altLang="en-US" sz="2700" b="1" dirty="0" err="1">
                <a:latin typeface="Times New Roman" panose="02020603050405020304" pitchFamily="18" charset="0"/>
                <a:cs typeface="Times New Roman" panose="02020603050405020304" pitchFamily="18" charset="0"/>
              </a:rPr>
              <a:t>mà</a:t>
            </a:r>
            <a:r>
              <a:rPr lang="en-US" altLang="en-US" sz="2700" b="1" dirty="0">
                <a:latin typeface="Times New Roman" panose="02020603050405020304" pitchFamily="18" charset="0"/>
                <a:cs typeface="Times New Roman" panose="02020603050405020304" pitchFamily="18" charset="0"/>
              </a:rPr>
              <a:t>…)</a:t>
            </a: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 name="TextBox 30"/>
          <p:cNvSpPr txBox="1"/>
          <p:nvPr/>
        </p:nvSpPr>
        <p:spPr>
          <a:xfrm>
            <a:off x="2257425" y="3781258"/>
            <a:ext cx="4705113" cy="923330"/>
          </a:xfrm>
          <a:prstGeom prst="rect">
            <a:avLst/>
          </a:prstGeom>
          <a:noFill/>
        </p:spPr>
        <p:txBody>
          <a:bodyPr wrap="square" rtlCol="0">
            <a:spAutoFit/>
          </a:bodyPr>
          <a:lstStyle/>
          <a:p>
            <a:pPr algn="ctr"/>
            <a:r>
              <a:rPr lang="en-US" altLang="en-US" sz="2700" b="1" dirty="0" err="1">
                <a:solidFill>
                  <a:srgbClr val="A50021"/>
                </a:solidFill>
                <a:latin typeface="Times New Roman" panose="02020603050405020304" pitchFamily="18" charset="0"/>
                <a:cs typeface="Times New Roman" panose="02020603050405020304" pitchFamily="18" charset="0"/>
              </a:rPr>
              <a:t>Không</a:t>
            </a:r>
            <a:r>
              <a:rPr lang="en-US" altLang="en-US" sz="2700" b="1" dirty="0">
                <a:solidFill>
                  <a:srgbClr val="A50021"/>
                </a:solidFill>
                <a:latin typeface="Times New Roman" panose="02020603050405020304" pitchFamily="18" charset="0"/>
                <a:cs typeface="Times New Roman" panose="02020603050405020304" pitchFamily="18" charset="0"/>
              </a:rPr>
              <a:t> </a:t>
            </a:r>
            <a:r>
              <a:rPr lang="en-US" altLang="en-US" sz="2700" b="1" dirty="0" err="1">
                <a:solidFill>
                  <a:srgbClr val="A50021"/>
                </a:solidFill>
                <a:latin typeface="Times New Roman" panose="02020603050405020304" pitchFamily="18" charset="0"/>
                <a:cs typeface="Times New Roman" panose="02020603050405020304" pitchFamily="18" charset="0"/>
              </a:rPr>
              <a:t>những</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Hoài</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xinh</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đẹp</a:t>
            </a:r>
            <a:r>
              <a:rPr lang="en-US" altLang="en-US" sz="2700" b="1" dirty="0">
                <a:latin typeface="Times New Roman" panose="02020603050405020304" pitchFamily="18" charset="0"/>
                <a:cs typeface="Times New Roman" panose="02020603050405020304" pitchFamily="18" charset="0"/>
              </a:rPr>
              <a:t> </a:t>
            </a:r>
            <a:r>
              <a:rPr lang="en-US" altLang="en-US" sz="2700" b="1" dirty="0" err="1">
                <a:solidFill>
                  <a:srgbClr val="A50021"/>
                </a:solidFill>
                <a:latin typeface="Times New Roman" panose="02020603050405020304" pitchFamily="18" charset="0"/>
                <a:cs typeface="Times New Roman" panose="02020603050405020304" pitchFamily="18" charset="0"/>
              </a:rPr>
              <a:t>mà</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cô</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ấy</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còn</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giỏi</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giang</a:t>
            </a:r>
            <a:r>
              <a:rPr lang="en-US" altLang="en-US" sz="2700" b="1" dirty="0">
                <a:latin typeface="Times New Roman" panose="02020603050405020304" pitchFamily="18" charset="0"/>
                <a:cs typeface="Times New Roman" panose="02020603050405020304" pitchFamily="18" charset="0"/>
              </a:rPr>
              <a:t>.</a:t>
            </a:r>
            <a:endParaRPr lang="en-US" sz="27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41421" y="243640"/>
            <a:ext cx="946860" cy="369332"/>
          </a:xfrm>
          <a:prstGeom prst="rect">
            <a:avLst/>
          </a:prstGeom>
          <a:noFill/>
        </p:spPr>
        <p:txBody>
          <a:bodyPr wrap="square" rtlCol="0">
            <a:spAutoFit/>
          </a:bodyPr>
          <a:lstStyle/>
          <a:p>
            <a:pPr algn="ctr"/>
            <a:r>
              <a:rPr lang="en-GB" sz="1800" dirty="0"/>
              <a:t>Bài 2.</a:t>
            </a:r>
          </a:p>
        </p:txBody>
      </p:sp>
    </p:spTree>
    <p:extLst>
      <p:ext uri="{BB962C8B-B14F-4D97-AF65-F5344CB8AC3E}">
        <p14:creationId xmlns:p14="http://schemas.microsoft.com/office/powerpoint/2010/main" val="79753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22872" y="1336144"/>
            <a:ext cx="5141119" cy="1523494"/>
          </a:xfrm>
          <a:prstGeom prst="rect">
            <a:avLst/>
          </a:prstGeom>
          <a:noFill/>
        </p:spPr>
        <p:txBody>
          <a:bodyPr wrap="square" rtlCol="0">
            <a:spAutoFit/>
          </a:bodyPr>
          <a:lstStyle/>
          <a:p>
            <a:pPr algn="ctr"/>
            <a:r>
              <a:rPr lang="en-US" altLang="en-US" sz="3300" b="1" dirty="0" err="1">
                <a:latin typeface="Times New Roman" panose="02020603050405020304" pitchFamily="18" charset="0"/>
                <a:cs typeface="Times New Roman" panose="02020603050405020304" pitchFamily="18" charset="0"/>
              </a:rPr>
              <a:t>Đ</a:t>
            </a:r>
            <a:r>
              <a:rPr lang="en-US" altLang="en-US" sz="3000" b="1" dirty="0" err="1">
                <a:latin typeface="Times New Roman" panose="02020603050405020304" pitchFamily="18" charset="0"/>
                <a:cs typeface="Times New Roman" panose="02020603050405020304" pitchFamily="18" charset="0"/>
              </a:rPr>
              <a:t>ặt</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một</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câu</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ghép</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với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cặp</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quan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hệ</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từ</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Vì</a:t>
            </a:r>
            <a:r>
              <a:rPr lang="en-US" altLang="en-US" sz="3000" b="1" dirty="0">
                <a:latin typeface="Times New Roman" panose="02020603050405020304" pitchFamily="18" charset="0"/>
                <a:cs typeface="Times New Roman" panose="02020603050405020304" pitchFamily="18" charset="0"/>
              </a:rPr>
              <a:t> … </a:t>
            </a:r>
            <a:r>
              <a:rPr lang="en-US" altLang="en-US" sz="3000" b="1" dirty="0" err="1">
                <a:latin typeface="Times New Roman" panose="02020603050405020304" pitchFamily="18" charset="0"/>
                <a:cs typeface="Times New Roman" panose="02020603050405020304" pitchFamily="18" charset="0"/>
              </a:rPr>
              <a:t>nên</a:t>
            </a:r>
            <a:r>
              <a:rPr lang="en-US" altLang="en-US" sz="3000" b="1" dirty="0">
                <a:latin typeface="Times New Roman" panose="02020603050405020304" pitchFamily="18" charset="0"/>
                <a:cs typeface="Times New Roman" panose="02020603050405020304" pitchFamily="18" charset="0"/>
              </a:rPr>
              <a:t> … (</a:t>
            </a:r>
            <a:r>
              <a:rPr lang="en-US" altLang="en-US" sz="3000" b="1" dirty="0" err="1">
                <a:latin typeface="Times New Roman" panose="02020603050405020304" pitchFamily="18" charset="0"/>
                <a:cs typeface="Times New Roman" panose="02020603050405020304" pitchFamily="18" charset="0"/>
              </a:rPr>
              <a:t>hoặc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bởi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vì</a:t>
            </a:r>
            <a:r>
              <a:rPr lang="en-US" altLang="en-US" sz="3000" b="1" dirty="0">
                <a:latin typeface="Times New Roman" panose="02020603050405020304" pitchFamily="18" charset="0"/>
                <a:cs typeface="Times New Roman" panose="02020603050405020304" pitchFamily="18" charset="0"/>
              </a:rPr>
              <a:t>…</a:t>
            </a:r>
            <a:r>
              <a:rPr lang="en-US" altLang="en-US" sz="3000" b="1" dirty="0" err="1">
                <a:latin typeface="Times New Roman" panose="02020603050405020304" pitchFamily="18" charset="0"/>
                <a:cs typeface="Times New Roman" panose="02020603050405020304" pitchFamily="18" charset="0"/>
              </a:rPr>
              <a:t>cho</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nên</a:t>
            </a:r>
            <a:r>
              <a:rPr lang="en-US" altLang="en-US" sz="3000" b="1" dirty="0">
                <a:latin typeface="Times New Roman" panose="02020603050405020304" pitchFamily="18" charset="0"/>
                <a:cs typeface="Times New Roman" panose="02020603050405020304" pitchFamily="18" charset="0"/>
              </a:rPr>
              <a:t> …)</a:t>
            </a: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 name="TextBox 30"/>
          <p:cNvSpPr txBox="1"/>
          <p:nvPr/>
        </p:nvSpPr>
        <p:spPr>
          <a:xfrm>
            <a:off x="2317414" y="3727369"/>
            <a:ext cx="4509172" cy="1015663"/>
          </a:xfrm>
          <a:prstGeom prst="rect">
            <a:avLst/>
          </a:prstGeom>
          <a:noFill/>
        </p:spPr>
        <p:txBody>
          <a:bodyPr wrap="square" rtlCol="0">
            <a:spAutoFit/>
          </a:bodyPr>
          <a:lstStyle/>
          <a:p>
            <a:pPr algn="ctr"/>
            <a:r>
              <a:rPr lang="en-US" altLang="en-US" sz="3000" b="1" dirty="0" err="1">
                <a:solidFill>
                  <a:srgbClr val="A50021"/>
                </a:solidFill>
                <a:latin typeface="Times New Roman" panose="02020603050405020304" pitchFamily="18" charset="0"/>
                <a:cs typeface="Times New Roman" panose="02020603050405020304" pitchFamily="18" charset="0"/>
              </a:rPr>
              <a:t>Vì</a:t>
            </a:r>
            <a:r>
              <a:rPr lang="en-US" altLang="en-US" sz="3000" b="1" dirty="0">
                <a:latin typeface="Times New Roman" panose="02020603050405020304" pitchFamily="18" charset="0"/>
                <a:cs typeface="Times New Roman" panose="02020603050405020304" pitchFamily="18" charset="0"/>
              </a:rPr>
              <a:t> Nam </a:t>
            </a:r>
            <a:r>
              <a:rPr lang="en-US" altLang="en-US" sz="3000" b="1" dirty="0" err="1">
                <a:latin typeface="Times New Roman" panose="02020603050405020304" pitchFamily="18" charset="0"/>
                <a:cs typeface="Times New Roman" panose="02020603050405020304" pitchFamily="18" charset="0"/>
              </a:rPr>
              <a:t>chăm</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học</a:t>
            </a:r>
            <a:r>
              <a:rPr lang="en-US" altLang="en-US" sz="3000" b="1" dirty="0">
                <a:latin typeface="Times New Roman" panose="02020603050405020304" pitchFamily="18" charset="0"/>
                <a:cs typeface="Times New Roman" panose="02020603050405020304" pitchFamily="18" charset="0"/>
              </a:rPr>
              <a:t> </a:t>
            </a:r>
            <a:r>
              <a:rPr lang="en-US" altLang="en-US" sz="3000" b="1" dirty="0" err="1">
                <a:solidFill>
                  <a:srgbClr val="A50021"/>
                </a:solidFill>
                <a:latin typeface="Times New Roman" panose="02020603050405020304" pitchFamily="18" charset="0"/>
                <a:cs typeface="Times New Roman" panose="02020603050405020304" pitchFamily="18" charset="0"/>
              </a:rPr>
              <a:t>nên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bạn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ấy</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đạt</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kết</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quả</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cao</a:t>
            </a:r>
            <a:r>
              <a:rPr lang="en-US" altLang="en-US" sz="3000" b="1" dirty="0">
                <a:latin typeface="Times New Roman" panose="02020603050405020304" pitchFamily="18" charset="0"/>
                <a:cs typeface="Times New Roman" panose="02020603050405020304" pitchFamily="18" charset="0"/>
              </a:rPr>
              <a:t>.</a:t>
            </a:r>
            <a:endParaRPr lang="en-US" sz="30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73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16919" y="1365138"/>
            <a:ext cx="5212556" cy="1523494"/>
          </a:xfrm>
          <a:prstGeom prst="rect">
            <a:avLst/>
          </a:prstGeom>
          <a:noFill/>
        </p:spPr>
        <p:txBody>
          <a:bodyPr wrap="square" rtlCol="0">
            <a:spAutoFit/>
          </a:bodyPr>
          <a:lstStyle/>
          <a:p>
            <a:pPr algn="ctr"/>
            <a:r>
              <a:rPr lang="en-US" altLang="en-US" sz="3300" b="1" dirty="0" err="1">
                <a:latin typeface="Times New Roman" panose="02020603050405020304" pitchFamily="18" charset="0"/>
                <a:cs typeface="Times New Roman" panose="02020603050405020304" pitchFamily="18" charset="0"/>
              </a:rPr>
              <a:t>Đ</a:t>
            </a:r>
            <a:r>
              <a:rPr lang="en-US" altLang="en-US" sz="3000" b="1" dirty="0" err="1">
                <a:latin typeface="Times New Roman" panose="02020603050405020304" pitchFamily="18" charset="0"/>
                <a:cs typeface="Times New Roman" panose="02020603050405020304" pitchFamily="18" charset="0"/>
              </a:rPr>
              <a:t>ặt</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một</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câu</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ghép</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với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cặp</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quan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hệ</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từ</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Nếu</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thì</a:t>
            </a:r>
            <a:r>
              <a:rPr lang="en-US" altLang="en-US" sz="3000" b="1" dirty="0">
                <a:latin typeface="Times New Roman" panose="02020603050405020304" pitchFamily="18" charset="0"/>
                <a:cs typeface="Times New Roman" panose="02020603050405020304" pitchFamily="18" charset="0"/>
              </a:rPr>
              <a:t> … (</a:t>
            </a:r>
            <a:r>
              <a:rPr lang="en-US" altLang="en-US" sz="3000" b="1" dirty="0" err="1">
                <a:latin typeface="Times New Roman" panose="02020603050405020304" pitchFamily="18" charset="0"/>
                <a:cs typeface="Times New Roman" panose="02020603050405020304" pitchFamily="18" charset="0"/>
              </a:rPr>
              <a:t>hoặc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giá</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thì</a:t>
            </a:r>
            <a:r>
              <a:rPr lang="en-US" altLang="en-US" sz="3000" b="1" dirty="0">
                <a:latin typeface="Times New Roman" panose="02020603050405020304" pitchFamily="18" charset="0"/>
                <a:cs typeface="Times New Roman" panose="02020603050405020304" pitchFamily="18" charset="0"/>
              </a:rPr>
              <a:t>…)</a:t>
            </a: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 name="TextBox 30"/>
          <p:cNvSpPr txBox="1"/>
          <p:nvPr/>
        </p:nvSpPr>
        <p:spPr>
          <a:xfrm>
            <a:off x="2247900" y="3790783"/>
            <a:ext cx="4657488" cy="923330"/>
          </a:xfrm>
          <a:prstGeom prst="rect">
            <a:avLst/>
          </a:prstGeom>
          <a:noFill/>
        </p:spPr>
        <p:txBody>
          <a:bodyPr wrap="square" rtlCol="0">
            <a:spAutoFit/>
          </a:bodyPr>
          <a:lstStyle/>
          <a:p>
            <a:pPr algn="ctr"/>
            <a:r>
              <a:rPr lang="en-US" altLang="en-US" sz="2700" b="1" dirty="0" err="1">
                <a:solidFill>
                  <a:srgbClr val="A50021"/>
                </a:solidFill>
                <a:latin typeface="Times New Roman" panose="02020603050405020304" pitchFamily="18" charset="0"/>
                <a:cs typeface="Times New Roman" panose="02020603050405020304" pitchFamily="18" charset="0"/>
              </a:rPr>
              <a:t>Nếu</a:t>
            </a:r>
            <a:r>
              <a:rPr lang="en-US" altLang="en-US" sz="2700" b="1" dirty="0">
                <a:latin typeface="Times New Roman" panose="02020603050405020304" pitchFamily="18" charset="0"/>
                <a:cs typeface="Times New Roman" panose="02020603050405020304" pitchFamily="18" charset="0"/>
              </a:rPr>
              <a:t> Nam </a:t>
            </a:r>
            <a:r>
              <a:rPr lang="en-US" altLang="en-US" sz="2700" b="1" dirty="0" err="1">
                <a:latin typeface="Times New Roman" panose="02020603050405020304" pitchFamily="18" charset="0"/>
                <a:cs typeface="Times New Roman" panose="02020603050405020304" pitchFamily="18" charset="0"/>
              </a:rPr>
              <a:t>được</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học</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sinh</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giỏi</a:t>
            </a:r>
            <a:r>
              <a:rPr lang="en-US" altLang="en-US" sz="2700" b="1" dirty="0">
                <a:latin typeface="Times New Roman" panose="02020603050405020304" pitchFamily="18" charset="0"/>
                <a:cs typeface="Times New Roman" panose="02020603050405020304" pitchFamily="18" charset="0"/>
              </a:rPr>
              <a:t> </a:t>
            </a:r>
            <a:r>
              <a:rPr lang="en-US" altLang="en-US" sz="2700" b="1" dirty="0" err="1">
                <a:solidFill>
                  <a:srgbClr val="A50021"/>
                </a:solidFill>
                <a:latin typeface="Times New Roman" panose="02020603050405020304" pitchFamily="18" charset="0"/>
                <a:cs typeface="Times New Roman" panose="02020603050405020304" pitchFamily="18" charset="0"/>
              </a:rPr>
              <a:t>thì</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bạn</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ấy</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sẽ</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được</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mẹ</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thưởng</a:t>
            </a:r>
            <a:r>
              <a:rPr lang="en-US" altLang="en-US" sz="2700" b="1" dirty="0">
                <a:latin typeface="Times New Roman" panose="02020603050405020304" pitchFamily="18" charset="0"/>
                <a:cs typeface="Times New Roman" panose="02020603050405020304" pitchFamily="18" charset="0"/>
              </a:rPr>
              <a:t>.</a:t>
            </a:r>
            <a:endParaRPr lang="en-US" sz="27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03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22872" y="1310992"/>
            <a:ext cx="5098256" cy="1523494"/>
          </a:xfrm>
          <a:prstGeom prst="rect">
            <a:avLst/>
          </a:prstGeom>
          <a:noFill/>
        </p:spPr>
        <p:txBody>
          <a:bodyPr wrap="square" rtlCol="0">
            <a:spAutoFit/>
          </a:bodyPr>
          <a:lstStyle/>
          <a:p>
            <a:pPr algn="ctr"/>
            <a:r>
              <a:rPr lang="en-US" altLang="en-US" sz="3300" b="1" dirty="0" err="1">
                <a:latin typeface="Times New Roman" panose="02020603050405020304" pitchFamily="18" charset="0"/>
                <a:cs typeface="Times New Roman" panose="02020603050405020304" pitchFamily="18" charset="0"/>
              </a:rPr>
              <a:t>Đ</a:t>
            </a:r>
            <a:r>
              <a:rPr lang="en-US" altLang="en-US" sz="3000" b="1" dirty="0" err="1">
                <a:latin typeface="Times New Roman" panose="02020603050405020304" pitchFamily="18" charset="0"/>
                <a:cs typeface="Times New Roman" panose="02020603050405020304" pitchFamily="18" charset="0"/>
              </a:rPr>
              <a:t>ặt</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một</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câu</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ghép</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với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cặp</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quan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hệ</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từ</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Tuy</a:t>
            </a:r>
            <a:r>
              <a:rPr lang="en-US" altLang="en-US" sz="3000" b="1" dirty="0">
                <a:latin typeface="Times New Roman" panose="02020603050405020304" pitchFamily="18" charset="0"/>
                <a:cs typeface="Times New Roman" panose="02020603050405020304" pitchFamily="18" charset="0"/>
              </a:rPr>
              <a:t> … </a:t>
            </a:r>
            <a:r>
              <a:rPr lang="en-US" altLang="en-US" sz="3000" b="1" dirty="0" err="1">
                <a:latin typeface="Times New Roman" panose="02020603050405020304" pitchFamily="18" charset="0"/>
                <a:cs typeface="Times New Roman" panose="02020603050405020304" pitchFamily="18" charset="0"/>
              </a:rPr>
              <a:t>nhưng</a:t>
            </a:r>
            <a:r>
              <a:rPr lang="en-US" altLang="en-US" sz="3000" b="1" dirty="0">
                <a:latin typeface="Times New Roman" panose="02020603050405020304" pitchFamily="18" charset="0"/>
                <a:cs typeface="Times New Roman" panose="02020603050405020304" pitchFamily="18" charset="0"/>
              </a:rPr>
              <a:t> … (</a:t>
            </a:r>
            <a:r>
              <a:rPr lang="en-US" altLang="en-US" sz="3000" b="1" dirty="0" err="1">
                <a:latin typeface="Times New Roman" panose="02020603050405020304" pitchFamily="18" charset="0"/>
                <a:cs typeface="Times New Roman" panose="02020603050405020304" pitchFamily="18" charset="0"/>
              </a:rPr>
              <a:t>hoặc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mặc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dù</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nhưng</a:t>
            </a:r>
            <a:r>
              <a:rPr lang="en-US" altLang="en-US" sz="3000" b="1" dirty="0">
                <a:latin typeface="Times New Roman" panose="02020603050405020304" pitchFamily="18" charset="0"/>
                <a:cs typeface="Times New Roman" panose="02020603050405020304" pitchFamily="18" charset="0"/>
              </a:rPr>
              <a:t>…)</a:t>
            </a: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 name="TextBox 30"/>
          <p:cNvSpPr txBox="1"/>
          <p:nvPr/>
        </p:nvSpPr>
        <p:spPr>
          <a:xfrm>
            <a:off x="2209800" y="3705059"/>
            <a:ext cx="4771788" cy="1015663"/>
          </a:xfrm>
          <a:prstGeom prst="rect">
            <a:avLst/>
          </a:prstGeom>
          <a:noFill/>
        </p:spPr>
        <p:txBody>
          <a:bodyPr wrap="square" rtlCol="0">
            <a:spAutoFit/>
          </a:bodyPr>
          <a:lstStyle/>
          <a:p>
            <a:pPr algn="ctr"/>
            <a:r>
              <a:rPr lang="en-US" altLang="en-US" sz="3000" b="1" dirty="0" err="1">
                <a:solidFill>
                  <a:srgbClr val="A50021"/>
                </a:solidFill>
                <a:latin typeface="Times New Roman" panose="02020603050405020304" pitchFamily="18" charset="0"/>
                <a:cs typeface="Times New Roman" panose="02020603050405020304" pitchFamily="18" charset="0"/>
              </a:rPr>
              <a:t>Tuy</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trời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mưa</a:t>
            </a:r>
            <a:r>
              <a:rPr lang="en-US" altLang="en-US" sz="3000" b="1" dirty="0">
                <a:latin typeface="Times New Roman" panose="02020603050405020304" pitchFamily="18" charset="0"/>
                <a:cs typeface="Times New Roman" panose="02020603050405020304" pitchFamily="18" charset="0"/>
              </a:rPr>
              <a:t> to </a:t>
            </a:r>
            <a:r>
              <a:rPr lang="en-US" altLang="en-US" sz="3000" b="1" dirty="0" err="1">
                <a:solidFill>
                  <a:srgbClr val="A50021"/>
                </a:solidFill>
                <a:latin typeface="Times New Roman" panose="02020603050405020304" pitchFamily="18" charset="0"/>
                <a:cs typeface="Times New Roman" panose="02020603050405020304" pitchFamily="18" charset="0"/>
              </a:rPr>
              <a:t>nhưng</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chúng</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tôi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vẫn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phải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học</a:t>
            </a:r>
            <a:endParaRPr lang="en-US" sz="30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59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5907" y="463299"/>
            <a:ext cx="5071241" cy="769441"/>
          </a:xfrm>
          <a:prstGeom prst="rect">
            <a:avLst/>
          </a:prstGeom>
        </p:spPr>
        <p:txBody>
          <a:bodyPr wrap="square">
            <a:spAutoFit/>
          </a:bodyPr>
          <a:lstStyle/>
          <a:p>
            <a:pPr algn="ctr" defTabSz="457200">
              <a:buClrTx/>
            </a:pPr>
            <a:r>
              <a:rPr lang="en-US" sz="4400" kern="1200" dirty="0">
                <a:solidFill>
                  <a:srgbClr val="FF0000"/>
                </a:solidFill>
                <a:latin typeface="#9Slide07 IcielCadena" panose="02000503000000020004" pitchFamily="2" charset="0"/>
                <a:ea typeface="+mn-ea"/>
                <a:cs typeface="Times New Roman" panose="02020603050405020304" pitchFamily="18" charset="0"/>
              </a:rPr>
              <a:t>DỮ LIỆU GIẢ</a:t>
            </a:r>
          </a:p>
        </p:txBody>
      </p:sp>
      <p:sp>
        <p:nvSpPr>
          <p:cNvPr id="2" name="Freeform 2">
            <a:extLst>
              <a:ext uri="{FF2B5EF4-FFF2-40B4-BE49-F238E27FC236}">
                <a16:creationId xmlns:a16="http://schemas.microsoft.com/office/drawing/2014/main" id="{AFF69BE1-E829-EAFA-9AAB-E1A9191F7F0A}"/>
              </a:ext>
            </a:extLst>
          </p:cNvPr>
          <p:cNvSpPr/>
          <p:nvPr/>
        </p:nvSpPr>
        <p:spPr>
          <a:xfrm>
            <a:off x="5665076" y="1122443"/>
            <a:ext cx="3019660" cy="2642202"/>
          </a:xfrm>
          <a:custGeom>
            <a:avLst/>
            <a:gdLst/>
            <a:ahLst/>
            <a:cxnLst/>
            <a:rect l="l" t="t" r="r" b="b"/>
            <a:pathLst>
              <a:path w="4702629" h="4114800">
                <a:moveTo>
                  <a:pt x="0" y="0"/>
                </a:moveTo>
                <a:lnTo>
                  <a:pt x="4702629" y="0"/>
                </a:lnTo>
                <a:lnTo>
                  <a:pt x="470262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Rectangle 11"/>
          <p:cNvSpPr/>
          <p:nvPr/>
        </p:nvSpPr>
        <p:spPr>
          <a:xfrm>
            <a:off x="477982" y="1979541"/>
            <a:ext cx="4849166" cy="1785104"/>
          </a:xfrm>
          <a:prstGeom prst="rect">
            <a:avLst/>
          </a:prstGeom>
        </p:spPr>
        <p:txBody>
          <a:bodyPr wrap="square">
            <a:spAutoFit/>
          </a:bodyPr>
          <a:lstStyle/>
          <a:p>
            <a:pPr algn="just" defTabSz="457200">
              <a:buClrTx/>
            </a:pP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Trên</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bảng</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kiến</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thức</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về</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câu</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đơn</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câu</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ghép</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có</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một</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số</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nội</a:t>
            </a:r>
            <a:r>
              <a:rPr lang="en-US" sz="2200" kern="1200" dirty="0">
                <a:latin typeface="Times New Roman" panose="02020603050405020304" pitchFamily="18" charset="0"/>
                <a:ea typeface="+mn-ea"/>
                <a:cs typeface="Times New Roman" panose="02020603050405020304" pitchFamily="18" charset="0"/>
              </a:rPr>
              <a:t> dung </a:t>
            </a:r>
            <a:r>
              <a:rPr lang="en-US" sz="2200" kern="1200" dirty="0" err="1">
                <a:latin typeface="Times New Roman" panose="02020603050405020304" pitchFamily="18" charset="0"/>
                <a:ea typeface="+mn-ea"/>
                <a:cs typeface="Times New Roman" panose="02020603050405020304" pitchFamily="18" charset="0"/>
              </a:rPr>
              <a:t>bị</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sai</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kiến</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thức</a:t>
            </a:r>
            <a:r>
              <a:rPr lang="en-US" sz="2200" kern="1200" dirty="0">
                <a:latin typeface="Times New Roman" panose="02020603050405020304" pitchFamily="18" charset="0"/>
                <a:ea typeface="+mn-ea"/>
                <a:cs typeface="Times New Roman" panose="02020603050405020304" pitchFamily="18" charset="0"/>
              </a:rPr>
              <a:t>.</a:t>
            </a:r>
          </a:p>
          <a:p>
            <a:pPr algn="just" defTabSz="457200">
              <a:buClrTx/>
            </a:pPr>
            <a:r>
              <a:rPr lang="en-US" sz="2200" kern="1200" dirty="0">
                <a:latin typeface="Times New Roman" panose="02020603050405020304" pitchFamily="18" charset="0"/>
                <a:ea typeface="+mn-ea"/>
                <a:cs typeface="Times New Roman" panose="02020603050405020304" pitchFamily="18" charset="0"/>
              </a:rPr>
              <a:t>- </a:t>
            </a:r>
            <a:r>
              <a:rPr lang="en-US" sz="2200" b="1" kern="1200" dirty="0" err="1">
                <a:latin typeface="Times New Roman" panose="02020603050405020304" pitchFamily="18" charset="0"/>
                <a:ea typeface="+mn-ea"/>
                <a:cs typeface="Times New Roman" panose="02020603050405020304" pitchFamily="18" charset="0"/>
              </a:rPr>
              <a:t>Yêu</a:t>
            </a:r>
            <a:r>
              <a:rPr lang="en-US" sz="2200" b="1" kern="1200" dirty="0">
                <a:latin typeface="Times New Roman" panose="02020603050405020304" pitchFamily="18" charset="0"/>
                <a:ea typeface="+mn-ea"/>
                <a:cs typeface="Times New Roman" panose="02020603050405020304" pitchFamily="18" charset="0"/>
              </a:rPr>
              <a:t> </a:t>
            </a:r>
            <a:r>
              <a:rPr lang="en-US" sz="2200" b="1" kern="1200" dirty="0" err="1">
                <a:latin typeface="Times New Roman" panose="02020603050405020304" pitchFamily="18" charset="0"/>
                <a:ea typeface="+mn-ea"/>
                <a:cs typeface="Times New Roman" panose="02020603050405020304" pitchFamily="18" charset="0"/>
              </a:rPr>
              <a:t>cầu</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chỉ</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ra</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lỗi</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sai</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và</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chỉnh</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lại</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cho</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đúng</a:t>
            </a:r>
            <a:endParaRPr lang="en-US" sz="2200" kern="1200" dirty="0">
              <a:latin typeface="Times New Roman" panose="02020603050405020304" pitchFamily="18" charset="0"/>
              <a:ea typeface="+mn-ea"/>
              <a:cs typeface="Times New Roman" panose="02020603050405020304" pitchFamily="18" charset="0"/>
            </a:endParaRPr>
          </a:p>
          <a:p>
            <a:pPr algn="just" defTabSz="457200">
              <a:buClrTx/>
            </a:pPr>
            <a:endParaRPr lang="en-US" sz="2200" kern="1200"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5951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barn(inVertical)">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barn(inVertical)">
                                      <p:cBhvr>
                                        <p:cTn id="20"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6" y="5953"/>
            <a:ext cx="9160536"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47900" y="1450864"/>
            <a:ext cx="4781550" cy="1800493"/>
          </a:xfrm>
          <a:prstGeom prst="rect">
            <a:avLst/>
          </a:prstGeom>
          <a:noFill/>
        </p:spPr>
        <p:txBody>
          <a:bodyPr wrap="square" rtlCol="0">
            <a:spAutoFit/>
          </a:bodyPr>
          <a:lstStyle/>
          <a:p>
            <a:pPr algn="ctr"/>
            <a:r>
              <a:rPr lang="en-US" altLang="en-US" sz="3000" b="1" dirty="0" err="1">
                <a:latin typeface="Times New Roman" panose="02020603050405020304" pitchFamily="18" charset="0"/>
                <a:cs typeface="Times New Roman" panose="02020603050405020304" pitchFamily="18" charset="0"/>
              </a:rPr>
              <a:t>Đ</a:t>
            </a:r>
            <a:r>
              <a:rPr lang="en-US" altLang="en-US" sz="2700" b="1" dirty="0" err="1">
                <a:latin typeface="Times New Roman" panose="02020603050405020304" pitchFamily="18" charset="0"/>
                <a:cs typeface="Times New Roman" panose="02020603050405020304" pitchFamily="18" charset="0"/>
              </a:rPr>
              <a:t>ặt</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một</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câu</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ghép</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với</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cặp</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từ</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hô</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ứng</a:t>
            </a:r>
            <a:r>
              <a:rPr lang="en-US" altLang="en-US" sz="2700" b="1" dirty="0">
                <a:latin typeface="Times New Roman" panose="02020603050405020304" pitchFamily="18" charset="0"/>
                <a:cs typeface="Times New Roman" panose="02020603050405020304" pitchFamily="18" charset="0"/>
              </a:rPr>
              <a:t>: … </a:t>
            </a:r>
            <a:r>
              <a:rPr lang="en-US" altLang="en-US" sz="2700" b="1" dirty="0" err="1">
                <a:latin typeface="Times New Roman" panose="02020603050405020304" pitchFamily="18" charset="0"/>
                <a:cs typeface="Times New Roman" panose="02020603050405020304" pitchFamily="18" charset="0"/>
              </a:rPr>
              <a:t>vừa</a:t>
            </a:r>
            <a:r>
              <a:rPr lang="en-US" altLang="en-US" sz="2700" b="1" dirty="0">
                <a:latin typeface="Times New Roman" panose="02020603050405020304" pitchFamily="18" charset="0"/>
                <a:cs typeface="Times New Roman" panose="02020603050405020304" pitchFamily="18" charset="0"/>
              </a:rPr>
              <a:t> … </a:t>
            </a:r>
            <a:r>
              <a:rPr lang="en-US" altLang="en-US" sz="2700" b="1" dirty="0" err="1">
                <a:latin typeface="Times New Roman" panose="02020603050405020304" pitchFamily="18" charset="0"/>
                <a:cs typeface="Times New Roman" panose="02020603050405020304" pitchFamily="18" charset="0"/>
              </a:rPr>
              <a:t>đã</a:t>
            </a:r>
            <a:r>
              <a:rPr lang="en-US" altLang="en-US" sz="2700" b="1" dirty="0">
                <a:latin typeface="Times New Roman" panose="02020603050405020304" pitchFamily="18" charset="0"/>
                <a:cs typeface="Times New Roman" panose="02020603050405020304" pitchFamily="18" charset="0"/>
              </a:rPr>
              <a:t> … (</a:t>
            </a:r>
            <a:r>
              <a:rPr lang="en-US" altLang="en-US" sz="2700" b="1" dirty="0" err="1">
                <a:latin typeface="Times New Roman" panose="02020603050405020304" pitchFamily="18" charset="0"/>
                <a:cs typeface="Times New Roman" panose="02020603050405020304" pitchFamily="18" charset="0"/>
              </a:rPr>
              <a:t>hoặc</a:t>
            </a:r>
            <a:r>
              <a:rPr lang="en-US" altLang="en-US" sz="2700" b="1" dirty="0">
                <a:latin typeface="Times New Roman" panose="02020603050405020304" pitchFamily="18" charset="0"/>
                <a:cs typeface="Times New Roman" panose="02020603050405020304" pitchFamily="18" charset="0"/>
              </a:rPr>
              <a:t> … </a:t>
            </a:r>
            <a:r>
              <a:rPr lang="en-US" altLang="en-US" sz="2700" b="1" dirty="0" err="1">
                <a:latin typeface="Times New Roman" panose="02020603050405020304" pitchFamily="18" charset="0"/>
                <a:cs typeface="Times New Roman" panose="02020603050405020304" pitchFamily="18" charset="0"/>
              </a:rPr>
              <a:t>mới</a:t>
            </a:r>
            <a:r>
              <a:rPr lang="en-US" altLang="en-US" sz="2700" b="1" dirty="0">
                <a:latin typeface="Times New Roman" panose="02020603050405020304" pitchFamily="18" charset="0"/>
                <a:cs typeface="Times New Roman" panose="02020603050405020304" pitchFamily="18" charset="0"/>
              </a:rPr>
              <a:t> … </a:t>
            </a:r>
            <a:r>
              <a:rPr lang="en-US" altLang="en-US" sz="2700" b="1" dirty="0" err="1">
                <a:latin typeface="Times New Roman" panose="02020603050405020304" pitchFamily="18" charset="0"/>
                <a:cs typeface="Times New Roman" panose="02020603050405020304" pitchFamily="18" charset="0"/>
              </a:rPr>
              <a:t>đã</a:t>
            </a:r>
            <a:r>
              <a:rPr lang="en-US" altLang="en-US" sz="2700" b="1" dirty="0">
                <a:latin typeface="Times New Roman" panose="02020603050405020304" pitchFamily="18" charset="0"/>
                <a:cs typeface="Times New Roman" panose="02020603050405020304" pitchFamily="18" charset="0"/>
              </a:rPr>
              <a:t> …/ … </a:t>
            </a:r>
            <a:r>
              <a:rPr lang="en-US" altLang="en-US" sz="2700" b="1" dirty="0" err="1">
                <a:latin typeface="Times New Roman" panose="02020603050405020304" pitchFamily="18" charset="0"/>
                <a:cs typeface="Times New Roman" panose="02020603050405020304" pitchFamily="18" charset="0"/>
              </a:rPr>
              <a:t>chưa</a:t>
            </a:r>
            <a:r>
              <a:rPr lang="en-US" altLang="en-US" sz="2700" b="1" dirty="0">
                <a:latin typeface="Times New Roman" panose="02020603050405020304" pitchFamily="18" charset="0"/>
                <a:cs typeface="Times New Roman" panose="02020603050405020304" pitchFamily="18" charset="0"/>
              </a:rPr>
              <a:t> … </a:t>
            </a:r>
            <a:r>
              <a:rPr lang="en-US" altLang="en-US" sz="2700" b="1" dirty="0" err="1">
                <a:latin typeface="Times New Roman" panose="02020603050405020304" pitchFamily="18" charset="0"/>
                <a:cs typeface="Times New Roman" panose="02020603050405020304" pitchFamily="18" charset="0"/>
              </a:rPr>
              <a:t>đã</a:t>
            </a:r>
            <a:r>
              <a:rPr lang="en-US" altLang="en-US" sz="2700" b="1" dirty="0">
                <a:latin typeface="Times New Roman" panose="02020603050405020304" pitchFamily="18" charset="0"/>
                <a:cs typeface="Times New Roman" panose="02020603050405020304" pitchFamily="18" charset="0"/>
              </a:rPr>
              <a:t> …)</a:t>
            </a: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 name="TextBox 30"/>
          <p:cNvSpPr txBox="1"/>
          <p:nvPr/>
        </p:nvSpPr>
        <p:spPr>
          <a:xfrm>
            <a:off x="2324100" y="3857459"/>
            <a:ext cx="4495800" cy="923330"/>
          </a:xfrm>
          <a:prstGeom prst="rect">
            <a:avLst/>
          </a:prstGeom>
          <a:noFill/>
        </p:spPr>
        <p:txBody>
          <a:bodyPr wrap="square" rtlCol="0">
            <a:spAutoFit/>
          </a:bodyPr>
          <a:lstStyle/>
          <a:p>
            <a:pPr algn="ctr"/>
            <a:r>
              <a:rPr lang="en-US" altLang="en-US" sz="2700" b="1" dirty="0" err="1">
                <a:latin typeface="Times New Roman" panose="02020603050405020304" pitchFamily="18" charset="0"/>
                <a:cs typeface="Times New Roman" panose="02020603050405020304" pitchFamily="18" charset="0"/>
              </a:rPr>
              <a:t>Trời</a:t>
            </a:r>
            <a:r>
              <a:rPr lang="en-US" altLang="en-US" sz="2700" b="1" dirty="0">
                <a:solidFill>
                  <a:srgbClr val="A50021"/>
                </a:solidFill>
                <a:latin typeface="Times New Roman" panose="02020603050405020304" pitchFamily="18" charset="0"/>
                <a:cs typeface="Times New Roman" panose="02020603050405020304" pitchFamily="18" charset="0"/>
              </a:rPr>
              <a:t> </a:t>
            </a:r>
            <a:r>
              <a:rPr lang="en-US" altLang="en-US" sz="2700" b="1" dirty="0" err="1">
                <a:solidFill>
                  <a:srgbClr val="A50021"/>
                </a:solidFill>
                <a:latin typeface="Times New Roman" panose="02020603050405020304" pitchFamily="18" charset="0"/>
                <a:cs typeface="Times New Roman" panose="02020603050405020304" pitchFamily="18" charset="0"/>
              </a:rPr>
              <a:t>vừa</a:t>
            </a:r>
            <a:r>
              <a:rPr lang="en-US" altLang="en-US" sz="2700" b="1" dirty="0">
                <a:solidFill>
                  <a:srgbClr val="A50021"/>
                </a:solidFill>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tạnh</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cầu</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vồng</a:t>
            </a:r>
            <a:r>
              <a:rPr lang="en-US" altLang="en-US" sz="2700" b="1" dirty="0">
                <a:latin typeface="Times New Roman" panose="02020603050405020304" pitchFamily="18" charset="0"/>
                <a:cs typeface="Times New Roman" panose="02020603050405020304" pitchFamily="18" charset="0"/>
              </a:rPr>
              <a:t> </a:t>
            </a:r>
            <a:r>
              <a:rPr lang="en-US" altLang="en-US" sz="2700" b="1" dirty="0" err="1">
                <a:solidFill>
                  <a:srgbClr val="A50021"/>
                </a:solidFill>
                <a:latin typeface="Times New Roman" panose="02020603050405020304" pitchFamily="18" charset="0"/>
                <a:cs typeface="Times New Roman" panose="02020603050405020304" pitchFamily="18" charset="0"/>
              </a:rPr>
              <a:t>đã</a:t>
            </a:r>
            <a:r>
              <a:rPr lang="en-US" altLang="en-US" sz="2700" b="1" dirty="0">
                <a:solidFill>
                  <a:srgbClr val="A50021"/>
                </a:solidFill>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lên</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ngay</a:t>
            </a:r>
            <a:r>
              <a:rPr lang="en-US" altLang="en-US" sz="2700" b="1" dirty="0">
                <a:latin typeface="Times New Roman" panose="02020603050405020304" pitchFamily="18" charset="0"/>
                <a:cs typeface="Times New Roman" panose="02020603050405020304" pitchFamily="18" charset="0"/>
              </a:rPr>
              <a:t>.</a:t>
            </a:r>
            <a:endParaRPr lang="en-US" sz="2700" dirty="0">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89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3" name="Picture 19" descr="Cover">
            <a:extLst>
              <a:ext uri="{FF2B5EF4-FFF2-40B4-BE49-F238E27FC236}">
                <a16:creationId xmlns:a16="http://schemas.microsoft.com/office/drawing/2014/main" id="{ADC81037-340F-4270-A463-5E0EA35544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474" y="1080713"/>
            <a:ext cx="2802945" cy="79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a:extLst>
              <a:ext uri="{FF2B5EF4-FFF2-40B4-BE49-F238E27FC236}">
                <a16:creationId xmlns:a16="http://schemas.microsoft.com/office/drawing/2014/main" id="{4110DCD9-4134-4CE8-97EF-E3B2606EB1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667" y="171834"/>
            <a:ext cx="2948210" cy="116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a:extLst>
              <a:ext uri="{FF2B5EF4-FFF2-40B4-BE49-F238E27FC236}">
                <a16:creationId xmlns:a16="http://schemas.microsoft.com/office/drawing/2014/main" id="{C3EF3D6B-651D-40D4-8C93-C12D79C27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9503" y="957066"/>
            <a:ext cx="1835843" cy="1973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a:extLst>
              <a:ext uri="{FF2B5EF4-FFF2-40B4-BE49-F238E27FC236}">
                <a16:creationId xmlns:a16="http://schemas.microsoft.com/office/drawing/2014/main" id="{B20EB3B7-E00F-4B0A-AE6C-DC1E71E927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5209" y="3869019"/>
            <a:ext cx="2277053" cy="1217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a:extLst>
              <a:ext uri="{FF2B5EF4-FFF2-40B4-BE49-F238E27FC236}">
                <a16:creationId xmlns:a16="http://schemas.microsoft.com/office/drawing/2014/main" id="{C99E59B9-7905-4943-AFA5-E4AB4DA8D3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1524" y="3276269"/>
            <a:ext cx="2397135" cy="8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a16="http://schemas.microsoft.com/office/drawing/2014/main" id="{31513EDF-813E-4C21-B935-A9CD4FB642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0327" y="3665401"/>
            <a:ext cx="3707585" cy="9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a16="http://schemas.microsoft.com/office/drawing/2014/main" id="{136BC289-436D-4D66-BC5F-84CA2E2DED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0064" y="3269642"/>
            <a:ext cx="2030250" cy="1775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a16="http://schemas.microsoft.com/office/drawing/2014/main" id="{398648DA-ACE9-429A-96D3-E49D7E65AC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102" y="3098405"/>
            <a:ext cx="2083242" cy="982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id="{6A03C734-7525-4479-BACF-BF293084EB3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7073" y="2242303"/>
            <a:ext cx="2255465" cy="121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a16="http://schemas.microsoft.com/office/drawing/2014/main" id="{E9C08EB5-2E8F-468B-A10F-E2265E16CB1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18559"/>
          <a:stretch/>
        </p:blipFill>
        <p:spPr bwMode="auto">
          <a:xfrm>
            <a:off x="2206693" y="3149956"/>
            <a:ext cx="1260179" cy="82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id="{040F5338-6A6E-49F6-92E1-5F034EF7D48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23314" y="2493278"/>
            <a:ext cx="2030249" cy="1608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id="{3F0F2D1F-6B5A-4CC5-8597-67DC07E05D2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19349" y="1200151"/>
            <a:ext cx="2875673" cy="168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a16="http://schemas.microsoft.com/office/drawing/2014/main" id="{F546C8C5-6243-47DB-8296-0011886F32C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26492" y="917258"/>
            <a:ext cx="2825770" cy="751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a16="http://schemas.microsoft.com/office/drawing/2014/main" id="{1772A9D8-609A-4E06-9E63-CDEDAA1E213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77902" y="57150"/>
            <a:ext cx="2992634" cy="1322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id="{A9A96BCE-89D7-47D0-A75A-E65BBF0BBBE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10527" y="1066155"/>
            <a:ext cx="2094548" cy="1816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id="{EC796832-E848-4694-BB6E-A1C22287BE5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920490" y="2024539"/>
            <a:ext cx="1165860" cy="143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21510"/>
                                        </p:tgtEl>
                                        <p:attrNameLst>
                                          <p:attrName>style.visibility</p:attrName>
                                        </p:attrNameLst>
                                      </p:cBhvr>
                                      <p:to>
                                        <p:strVal val="visible"/>
                                      </p:to>
                                    </p:set>
                                    <p:animEffect transition="in" filter="wipe(left)">
                                      <p:cBhvr>
                                        <p:cTn id="16" dur="500"/>
                                        <p:tgtEl>
                                          <p:spTgt spid="21510"/>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21511"/>
                                        </p:tgtEl>
                                        <p:attrNameLst>
                                          <p:attrName>style.visibility</p:attrName>
                                        </p:attrNameLst>
                                      </p:cBhvr>
                                      <p:to>
                                        <p:strVal val="visible"/>
                                      </p:to>
                                    </p:set>
                                    <p:animEffect transition="in" filter="wipe(left)">
                                      <p:cBhvr>
                                        <p:cTn id="20" dur="500"/>
                                        <p:tgtEl>
                                          <p:spTgt spid="21511"/>
                                        </p:tgtEl>
                                      </p:cBhvr>
                                    </p:animEffect>
                                  </p:childTnLst>
                                </p:cTn>
                              </p:par>
                            </p:childTnLst>
                          </p:cTn>
                        </p:par>
                        <p:par>
                          <p:cTn id="21" fill="hold" nodeType="afterGroup">
                            <p:stCondLst>
                              <p:cond delay="1500"/>
                            </p:stCondLst>
                            <p:childTnLst>
                              <p:par>
                                <p:cTn id="22" presetID="22" presetClass="entr" presetSubtype="8" fill="hold" nodeType="afterEffect">
                                  <p:stCondLst>
                                    <p:cond delay="0"/>
                                  </p:stCondLst>
                                  <p:childTnLst>
                                    <p:set>
                                      <p:cBhvr>
                                        <p:cTn id="23" dur="1" fill="hold">
                                          <p:stCondLst>
                                            <p:cond delay="0"/>
                                          </p:stCondLst>
                                        </p:cTn>
                                        <p:tgtEl>
                                          <p:spTgt spid="21512"/>
                                        </p:tgtEl>
                                        <p:attrNameLst>
                                          <p:attrName>style.visibility</p:attrName>
                                        </p:attrNameLst>
                                      </p:cBhvr>
                                      <p:to>
                                        <p:strVal val="visible"/>
                                      </p:to>
                                    </p:set>
                                    <p:animEffect transition="in" filter="wipe(left)">
                                      <p:cBhvr>
                                        <p:cTn id="24" dur="500"/>
                                        <p:tgtEl>
                                          <p:spTgt spid="2151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2" fill="hold" nodeType="clickEffect">
                                  <p:stCondLst>
                                    <p:cond delay="0"/>
                                  </p:stCondLst>
                                  <p:childTnLst>
                                    <p:set>
                                      <p:cBhvr>
                                        <p:cTn id="28" dur="1" fill="hold">
                                          <p:stCondLst>
                                            <p:cond delay="0"/>
                                          </p:stCondLst>
                                        </p:cTn>
                                        <p:tgtEl>
                                          <p:spTgt spid="21521"/>
                                        </p:tgtEl>
                                        <p:attrNameLst>
                                          <p:attrName>style.visibility</p:attrName>
                                        </p:attrNameLst>
                                      </p:cBhvr>
                                      <p:to>
                                        <p:strVal val="visible"/>
                                      </p:to>
                                    </p:set>
                                    <p:animEffect transition="in" filter="wipe(right)">
                                      <p:cBhvr>
                                        <p:cTn id="29" dur="500"/>
                                        <p:tgtEl>
                                          <p:spTgt spid="21521"/>
                                        </p:tgtEl>
                                      </p:cBhvr>
                                    </p:animEffect>
                                  </p:childTnLst>
                                </p:cTn>
                              </p:par>
                            </p:childTnLst>
                          </p:cTn>
                        </p:par>
                        <p:par>
                          <p:cTn id="30" fill="hold" nodeType="afterGroup">
                            <p:stCondLst>
                              <p:cond delay="500"/>
                            </p:stCondLst>
                            <p:childTnLst>
                              <p:par>
                                <p:cTn id="31" presetID="22" presetClass="entr" presetSubtype="2" fill="hold" nodeType="afterEffect">
                                  <p:stCondLst>
                                    <p:cond delay="0"/>
                                  </p:stCondLst>
                                  <p:childTnLst>
                                    <p:set>
                                      <p:cBhvr>
                                        <p:cTn id="32" dur="1" fill="hold">
                                          <p:stCondLst>
                                            <p:cond delay="0"/>
                                          </p:stCondLst>
                                        </p:cTn>
                                        <p:tgtEl>
                                          <p:spTgt spid="21522"/>
                                        </p:tgtEl>
                                        <p:attrNameLst>
                                          <p:attrName>style.visibility</p:attrName>
                                        </p:attrNameLst>
                                      </p:cBhvr>
                                      <p:to>
                                        <p:strVal val="visible"/>
                                      </p:to>
                                    </p:set>
                                    <p:animEffect transition="in" filter="wipe(right)">
                                      <p:cBhvr>
                                        <p:cTn id="33" dur="500"/>
                                        <p:tgtEl>
                                          <p:spTgt spid="21522"/>
                                        </p:tgtEl>
                                      </p:cBhvr>
                                    </p:animEffect>
                                  </p:childTnLst>
                                </p:cTn>
                              </p:par>
                            </p:childTnLst>
                          </p:cTn>
                        </p:par>
                        <p:par>
                          <p:cTn id="34" fill="hold" nodeType="afterGroup">
                            <p:stCondLst>
                              <p:cond delay="1000"/>
                            </p:stCondLst>
                            <p:childTnLst>
                              <p:par>
                                <p:cTn id="35" presetID="22" presetClass="entr" presetSubtype="2" fill="hold" nodeType="afterEffect">
                                  <p:stCondLst>
                                    <p:cond delay="0"/>
                                  </p:stCondLst>
                                  <p:childTnLst>
                                    <p:set>
                                      <p:cBhvr>
                                        <p:cTn id="36" dur="1" fill="hold">
                                          <p:stCondLst>
                                            <p:cond delay="0"/>
                                          </p:stCondLst>
                                        </p:cTn>
                                        <p:tgtEl>
                                          <p:spTgt spid="21523"/>
                                        </p:tgtEl>
                                        <p:attrNameLst>
                                          <p:attrName>style.visibility</p:attrName>
                                        </p:attrNameLst>
                                      </p:cBhvr>
                                      <p:to>
                                        <p:strVal val="visible"/>
                                      </p:to>
                                    </p:set>
                                    <p:animEffect transition="in" filter="wipe(right)">
                                      <p:cBhvr>
                                        <p:cTn id="37" dur="500"/>
                                        <p:tgtEl>
                                          <p:spTgt spid="2152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21513"/>
                                        </p:tgtEl>
                                        <p:attrNameLst>
                                          <p:attrName>style.visibility</p:attrName>
                                        </p:attrNameLst>
                                      </p:cBhvr>
                                      <p:to>
                                        <p:strVal val="visible"/>
                                      </p:to>
                                    </p:set>
                                    <p:animEffect transition="in" filter="wipe(right)">
                                      <p:cBhvr>
                                        <p:cTn id="42" dur="500"/>
                                        <p:tgtEl>
                                          <p:spTgt spid="21513"/>
                                        </p:tgtEl>
                                      </p:cBhvr>
                                    </p:animEffect>
                                  </p:childTnLst>
                                </p:cTn>
                              </p:par>
                            </p:childTnLst>
                          </p:cTn>
                        </p:par>
                        <p:par>
                          <p:cTn id="43" fill="hold" nodeType="afterGroup">
                            <p:stCondLst>
                              <p:cond delay="500"/>
                            </p:stCondLst>
                            <p:childTnLst>
                              <p:par>
                                <p:cTn id="44" presetID="22" presetClass="entr" presetSubtype="2" fill="hold" nodeType="afterEffect">
                                  <p:stCondLst>
                                    <p:cond delay="0"/>
                                  </p:stCondLst>
                                  <p:childTnLst>
                                    <p:set>
                                      <p:cBhvr>
                                        <p:cTn id="45" dur="1" fill="hold">
                                          <p:stCondLst>
                                            <p:cond delay="0"/>
                                          </p:stCondLst>
                                        </p:cTn>
                                        <p:tgtEl>
                                          <p:spTgt spid="21514"/>
                                        </p:tgtEl>
                                        <p:attrNameLst>
                                          <p:attrName>style.visibility</p:attrName>
                                        </p:attrNameLst>
                                      </p:cBhvr>
                                      <p:to>
                                        <p:strVal val="visible"/>
                                      </p:to>
                                    </p:set>
                                    <p:animEffect transition="in" filter="wipe(right)">
                                      <p:cBhvr>
                                        <p:cTn id="46" dur="500"/>
                                        <p:tgtEl>
                                          <p:spTgt spid="21514"/>
                                        </p:tgtEl>
                                      </p:cBhvr>
                                    </p:animEffect>
                                  </p:childTnLst>
                                </p:cTn>
                              </p:par>
                            </p:childTnLst>
                          </p:cTn>
                        </p:par>
                        <p:par>
                          <p:cTn id="47" fill="hold" nodeType="afterGroup">
                            <p:stCondLst>
                              <p:cond delay="1000"/>
                            </p:stCondLst>
                            <p:childTnLst>
                              <p:par>
                                <p:cTn id="48" presetID="22" presetClass="entr" presetSubtype="2" fill="hold" nodeType="afterEffect">
                                  <p:stCondLst>
                                    <p:cond delay="0"/>
                                  </p:stCondLst>
                                  <p:childTnLst>
                                    <p:set>
                                      <p:cBhvr>
                                        <p:cTn id="49" dur="1" fill="hold">
                                          <p:stCondLst>
                                            <p:cond delay="0"/>
                                          </p:stCondLst>
                                        </p:cTn>
                                        <p:tgtEl>
                                          <p:spTgt spid="21515"/>
                                        </p:tgtEl>
                                        <p:attrNameLst>
                                          <p:attrName>style.visibility</p:attrName>
                                        </p:attrNameLst>
                                      </p:cBhvr>
                                      <p:to>
                                        <p:strVal val="visible"/>
                                      </p:to>
                                    </p:set>
                                    <p:animEffect transition="in" filter="wipe(right)">
                                      <p:cBhvr>
                                        <p:cTn id="50" dur="500"/>
                                        <p:tgtEl>
                                          <p:spTgt spid="21515"/>
                                        </p:tgtEl>
                                      </p:cBhvr>
                                    </p:animEffect>
                                  </p:childTnLst>
                                </p:cTn>
                              </p:par>
                            </p:childTnLst>
                          </p:cTn>
                        </p:par>
                        <p:par>
                          <p:cTn id="51" fill="hold" nodeType="afterGroup">
                            <p:stCondLst>
                              <p:cond delay="1500"/>
                            </p:stCondLst>
                            <p:childTnLst>
                              <p:par>
                                <p:cTn id="52" presetID="22" presetClass="entr" presetSubtype="2" fill="hold" nodeType="afterEffect">
                                  <p:stCondLst>
                                    <p:cond delay="0"/>
                                  </p:stCondLst>
                                  <p:childTnLst>
                                    <p:set>
                                      <p:cBhvr>
                                        <p:cTn id="53" dur="1" fill="hold">
                                          <p:stCondLst>
                                            <p:cond delay="0"/>
                                          </p:stCondLst>
                                        </p:cTn>
                                        <p:tgtEl>
                                          <p:spTgt spid="21516"/>
                                        </p:tgtEl>
                                        <p:attrNameLst>
                                          <p:attrName>style.visibility</p:attrName>
                                        </p:attrNameLst>
                                      </p:cBhvr>
                                      <p:to>
                                        <p:strVal val="visible"/>
                                      </p:to>
                                    </p:set>
                                    <p:animEffect transition="in" filter="wipe(right)">
                                      <p:cBhvr>
                                        <p:cTn id="54" dur="500"/>
                                        <p:tgtEl>
                                          <p:spTgt spid="21516"/>
                                        </p:tgtEl>
                                      </p:cBhvr>
                                    </p:animEffect>
                                  </p:childTnLst>
                                </p:cTn>
                              </p:par>
                            </p:childTnLst>
                          </p:cTn>
                        </p:par>
                        <p:par>
                          <p:cTn id="55" fill="hold" nodeType="afterGroup">
                            <p:stCondLst>
                              <p:cond delay="2000"/>
                            </p:stCondLst>
                            <p:childTnLst>
                              <p:par>
                                <p:cTn id="56" presetID="22" presetClass="entr" presetSubtype="2" fill="hold" nodeType="afterEffect">
                                  <p:stCondLst>
                                    <p:cond delay="0"/>
                                  </p:stCondLst>
                                  <p:childTnLst>
                                    <p:set>
                                      <p:cBhvr>
                                        <p:cTn id="57" dur="1" fill="hold">
                                          <p:stCondLst>
                                            <p:cond delay="0"/>
                                          </p:stCondLst>
                                        </p:cTn>
                                        <p:tgtEl>
                                          <p:spTgt spid="21517"/>
                                        </p:tgtEl>
                                        <p:attrNameLst>
                                          <p:attrName>style.visibility</p:attrName>
                                        </p:attrNameLst>
                                      </p:cBhvr>
                                      <p:to>
                                        <p:strVal val="visible"/>
                                      </p:to>
                                    </p:set>
                                    <p:animEffect transition="in" filter="wipe(right)">
                                      <p:cBhvr>
                                        <p:cTn id="58" dur="500"/>
                                        <p:tgtEl>
                                          <p:spTgt spid="2151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8" fill="hold" nodeType="clickEffect">
                                  <p:stCondLst>
                                    <p:cond delay="0"/>
                                  </p:stCondLst>
                                  <p:childTnLst>
                                    <p:set>
                                      <p:cBhvr>
                                        <p:cTn id="62" dur="1" fill="hold">
                                          <p:stCondLst>
                                            <p:cond delay="0"/>
                                          </p:stCondLst>
                                        </p:cTn>
                                        <p:tgtEl>
                                          <p:spTgt spid="21518"/>
                                        </p:tgtEl>
                                        <p:attrNameLst>
                                          <p:attrName>style.visibility</p:attrName>
                                        </p:attrNameLst>
                                      </p:cBhvr>
                                      <p:to>
                                        <p:strVal val="visible"/>
                                      </p:to>
                                    </p:set>
                                    <p:animEffect transition="in" filter="wipe(left)">
                                      <p:cBhvr>
                                        <p:cTn id="63" dur="500"/>
                                        <p:tgtEl>
                                          <p:spTgt spid="21518"/>
                                        </p:tgtEl>
                                      </p:cBhvr>
                                    </p:animEffect>
                                  </p:childTnLst>
                                </p:cTn>
                              </p:par>
                            </p:childTnLst>
                          </p:cTn>
                        </p:par>
                        <p:par>
                          <p:cTn id="64" fill="hold" nodeType="afterGroup">
                            <p:stCondLst>
                              <p:cond delay="500"/>
                            </p:stCondLst>
                            <p:childTnLst>
                              <p:par>
                                <p:cTn id="65" presetID="22" presetClass="entr" presetSubtype="8" fill="hold" nodeType="afterEffect">
                                  <p:stCondLst>
                                    <p:cond delay="0"/>
                                  </p:stCondLst>
                                  <p:childTnLst>
                                    <p:set>
                                      <p:cBhvr>
                                        <p:cTn id="66" dur="1" fill="hold">
                                          <p:stCondLst>
                                            <p:cond delay="0"/>
                                          </p:stCondLst>
                                        </p:cTn>
                                        <p:tgtEl>
                                          <p:spTgt spid="21519"/>
                                        </p:tgtEl>
                                        <p:attrNameLst>
                                          <p:attrName>style.visibility</p:attrName>
                                        </p:attrNameLst>
                                      </p:cBhvr>
                                      <p:to>
                                        <p:strVal val="visible"/>
                                      </p:to>
                                    </p:set>
                                    <p:animEffect transition="in" filter="wipe(left)">
                                      <p:cBhvr>
                                        <p:cTn id="67" dur="500"/>
                                        <p:tgtEl>
                                          <p:spTgt spid="21519"/>
                                        </p:tgtEl>
                                      </p:cBhvr>
                                    </p:animEffect>
                                  </p:childTnLst>
                                </p:cTn>
                              </p:par>
                            </p:childTnLst>
                          </p:cTn>
                        </p:par>
                        <p:par>
                          <p:cTn id="68" fill="hold" nodeType="afterGroup">
                            <p:stCondLst>
                              <p:cond delay="1000"/>
                            </p:stCondLst>
                            <p:childTnLst>
                              <p:par>
                                <p:cTn id="69" presetID="22" presetClass="entr" presetSubtype="8" fill="hold" nodeType="afterEffect">
                                  <p:stCondLst>
                                    <p:cond delay="0"/>
                                  </p:stCondLst>
                                  <p:childTnLst>
                                    <p:set>
                                      <p:cBhvr>
                                        <p:cTn id="70" dur="1" fill="hold">
                                          <p:stCondLst>
                                            <p:cond delay="0"/>
                                          </p:stCondLst>
                                        </p:cTn>
                                        <p:tgtEl>
                                          <p:spTgt spid="21520"/>
                                        </p:tgtEl>
                                        <p:attrNameLst>
                                          <p:attrName>style.visibility</p:attrName>
                                        </p:attrNameLst>
                                      </p:cBhvr>
                                      <p:to>
                                        <p:strVal val="visible"/>
                                      </p:to>
                                    </p:set>
                                    <p:animEffect transition="in" filter="wipe(left)">
                                      <p:cBhvr>
                                        <p:cTn id="71" dur="500"/>
                                        <p:tgtEl>
                                          <p:spTgt spid="21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313" y="1037031"/>
            <a:ext cx="6503991" cy="3816429"/>
          </a:xfrm>
          <a:prstGeom prst="rect">
            <a:avLst/>
          </a:prstGeom>
        </p:spPr>
        <p:txBody>
          <a:bodyPr wrap="square">
            <a:spAutoFit/>
          </a:bodyPr>
          <a:lstStyle/>
          <a:p>
            <a:pPr algn="just"/>
            <a:r>
              <a:rPr lang="vi-VN" sz="2200" b="1" dirty="0">
                <a:latin typeface="+mj-lt"/>
              </a:rPr>
              <a:t>Trong những câu ghép dưới đây, ở câu nào có thể lược bỏ chủ ngữ của một trong hai vế, ở câu nào không thể lược bỏ? Vì sao?</a:t>
            </a:r>
          </a:p>
          <a:p>
            <a:pPr algn="just"/>
            <a:r>
              <a:rPr lang="vi-VN" sz="2200" dirty="0">
                <a:latin typeface="+mj-lt"/>
              </a:rPr>
              <a:t>a) </a:t>
            </a:r>
            <a:r>
              <a:rPr lang="vi-VN" sz="2200" i="1" dirty="0">
                <a:latin typeface="+mj-lt"/>
              </a:rPr>
              <a:t>Nàng nói đến đây, mọi người đều ứa hai hàng lệ</a:t>
            </a:r>
            <a:r>
              <a:rPr lang="vi-VN" sz="2200" dirty="0">
                <a:latin typeface="+mj-lt"/>
              </a:rPr>
              <a:t>. (Nguyễn Dữ)</a:t>
            </a:r>
          </a:p>
          <a:p>
            <a:pPr algn="just"/>
            <a:r>
              <a:rPr lang="vi-VN" sz="2200" dirty="0">
                <a:latin typeface="+mj-lt"/>
              </a:rPr>
              <a:t>b) </a:t>
            </a:r>
            <a:r>
              <a:rPr lang="vi-VN" sz="2200" i="1" dirty="0">
                <a:latin typeface="+mj-lt"/>
              </a:rPr>
              <a:t>Trong cuộc đời kháng chiến của tôi, tôi chứng kiến không biết bao nhiêu cuộc chia tay, nhưng chưa bao giờ tôi bị xúc động như lần ấy</a:t>
            </a:r>
            <a:r>
              <a:rPr lang="vi-VN" sz="2200" dirty="0">
                <a:latin typeface="+mj-lt"/>
              </a:rPr>
              <a:t>. (Nguyễn Quang Sáng)</a:t>
            </a:r>
          </a:p>
          <a:p>
            <a:pPr algn="just"/>
            <a:r>
              <a:rPr lang="vi-VN" sz="2200" dirty="0">
                <a:latin typeface="+mj-lt"/>
              </a:rPr>
              <a:t>c) </a:t>
            </a:r>
            <a:r>
              <a:rPr lang="vi-VN" sz="2200" i="1" dirty="0">
                <a:latin typeface="+mj-lt"/>
              </a:rPr>
              <a:t>Sếu chỉ sống ở vùng sinh thái tự nhiên cân bằng, Tam Nông là vùng đất tự nhiên bảo đảm được sự cân bằng đó.</a:t>
            </a:r>
            <a:r>
              <a:rPr lang="vi-VN" sz="2200" dirty="0">
                <a:latin typeface="+mj-lt"/>
              </a:rPr>
              <a:t> (Vườn quốc gia Tràm Chim – Tam Nông)</a:t>
            </a:r>
          </a:p>
        </p:txBody>
      </p:sp>
      <p:sp>
        <p:nvSpPr>
          <p:cNvPr id="3" name="Rectangle 2"/>
          <p:cNvSpPr/>
          <p:nvPr/>
        </p:nvSpPr>
        <p:spPr>
          <a:xfrm>
            <a:off x="-390298" y="290040"/>
            <a:ext cx="745374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0000"/>
                </a:solidFill>
                <a:effectLst/>
                <a:uLnTx/>
                <a:uFillTx/>
                <a:latin typeface="#9Slide07 SVNGuerrilla" panose="00000500000000000000" pitchFamily="2" charset="0"/>
                <a:cs typeface="Times New Roman" panose="02020603050405020304" pitchFamily="18" charset="0"/>
                <a:sym typeface="Arial"/>
              </a:rPr>
              <a:t>TÔI</a:t>
            </a:r>
            <a:r>
              <a:rPr kumimoji="0" lang="en-US" sz="3600" b="1" i="0" u="none" strike="noStrike" kern="0" cap="none" spc="0" normalizeH="0" noProof="0" dirty="0">
                <a:ln>
                  <a:noFill/>
                </a:ln>
                <a:solidFill>
                  <a:srgbClr val="FF0000"/>
                </a:solidFill>
                <a:effectLst/>
                <a:uLnTx/>
                <a:uFillTx/>
                <a:latin typeface="#9Slide07 SVNGuerrilla" panose="00000500000000000000" pitchFamily="2" charset="0"/>
                <a:cs typeface="Times New Roman" panose="02020603050405020304" pitchFamily="18" charset="0"/>
                <a:sym typeface="Arial"/>
              </a:rPr>
              <a:t> HỎI - BẠN TRẢ LỜI</a:t>
            </a:r>
            <a:endParaRPr kumimoji="0" lang="en-US" sz="3600" b="1" i="0" u="none" strike="noStrike" kern="0" cap="none" spc="0" normalizeH="0" baseline="0" noProof="0" dirty="0">
              <a:ln>
                <a:noFill/>
              </a:ln>
              <a:solidFill>
                <a:srgbClr val="FF0000"/>
              </a:solidFill>
              <a:effectLst/>
              <a:uLnTx/>
              <a:uFillTx/>
              <a:latin typeface="#9Slide07 SVNGuerrilla" panose="00000500000000000000" pitchFamily="2" charset="0"/>
              <a:cs typeface="Times New Roman" panose="02020603050405020304" pitchFamily="18" charset="0"/>
              <a:sym typeface="Arial"/>
            </a:endParaRPr>
          </a:p>
        </p:txBody>
      </p:sp>
      <p:sp>
        <p:nvSpPr>
          <p:cNvPr id="4" name="Freeform 2"/>
          <p:cNvSpPr/>
          <p:nvPr/>
        </p:nvSpPr>
        <p:spPr>
          <a:xfrm>
            <a:off x="6575752" y="512403"/>
            <a:ext cx="2568248" cy="3141588"/>
          </a:xfrm>
          <a:custGeom>
            <a:avLst/>
            <a:gdLst/>
            <a:ahLst/>
            <a:cxnLst/>
            <a:rect l="l" t="t" r="r" b="b"/>
            <a:pathLst>
              <a:path w="4962315" h="6070110">
                <a:moveTo>
                  <a:pt x="0" y="0"/>
                </a:moveTo>
                <a:lnTo>
                  <a:pt x="4962315" y="0"/>
                </a:lnTo>
                <a:lnTo>
                  <a:pt x="4962315" y="6070110"/>
                </a:lnTo>
                <a:lnTo>
                  <a:pt x="0" y="607011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90348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C34CA30E-A6C8-2C33-0296-5FFA732E4A32}"/>
              </a:ext>
            </a:extLst>
          </p:cNvPr>
          <p:cNvSpPr/>
          <p:nvPr/>
        </p:nvSpPr>
        <p:spPr>
          <a:xfrm>
            <a:off x="317940" y="332509"/>
            <a:ext cx="8451988" cy="448865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2"/>
            <a:stretch>
              <a:fillRect l="-16398" t="-59453" r="-8011" b="-77034"/>
            </a:stretch>
          </a:blipFill>
          <a:ln w="38100" cap="sq">
            <a:solidFill>
              <a:srgbClr val="4E4845"/>
            </a:solidFill>
            <a:prstDash val="solid"/>
            <a:miter/>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1849046" y="845022"/>
            <a:ext cx="5389775" cy="769441"/>
          </a:xfrm>
          <a:prstGeom prst="rect">
            <a:avLst/>
          </a:prstGeom>
        </p:spPr>
        <p:txBody>
          <a:bodyPr wrap="square">
            <a:spAutoFit/>
          </a:bodyPr>
          <a:lstStyle/>
          <a:p>
            <a:pPr algn="just"/>
            <a:r>
              <a:rPr lang="vi-VN" sz="2200" dirty="0">
                <a:latin typeface="+mj-lt"/>
              </a:rPr>
              <a:t>a) </a:t>
            </a:r>
            <a:r>
              <a:rPr lang="vi-VN" sz="2200" i="1" dirty="0">
                <a:latin typeface="+mj-lt"/>
              </a:rPr>
              <a:t>Nàng nói đến đây, mọi người đều ứa hai hàng lệ</a:t>
            </a:r>
            <a:r>
              <a:rPr lang="vi-VN" sz="2200" dirty="0">
                <a:latin typeface="+mj-lt"/>
              </a:rPr>
              <a:t>. (Nguyễn Dữ)</a:t>
            </a:r>
          </a:p>
        </p:txBody>
      </p:sp>
      <p:sp>
        <p:nvSpPr>
          <p:cNvPr id="4" name="Rectangle 3"/>
          <p:cNvSpPr/>
          <p:nvPr/>
        </p:nvSpPr>
        <p:spPr>
          <a:xfrm>
            <a:off x="2960691" y="1874519"/>
            <a:ext cx="4769427" cy="1785104"/>
          </a:xfrm>
          <a:prstGeom prst="rect">
            <a:avLst/>
          </a:prstGeom>
        </p:spPr>
        <p:txBody>
          <a:bodyPr wrap="square">
            <a:spAutoFit/>
          </a:bodyPr>
          <a:lstStyle/>
          <a:p>
            <a:pPr lvl="1" algn="just"/>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bỏ</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ngữ</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2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này</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nàng</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và</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mọi</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nếu</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bỏ</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sẽ</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thay</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đổi</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ý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hoặc</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sai</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ý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5" name="Picture 4">
            <a:extLst>
              <a:ext uri="{FF2B5EF4-FFF2-40B4-BE49-F238E27FC236}">
                <a16:creationId xmlns:a16="http://schemas.microsoft.com/office/drawing/2014/main" id="{AC356809-EC5B-B028-FA27-A161723ADD5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749" b="98339" l="2535" r="89939">
                        <a14:foregroundMark x1="13748" y1="88926" x2="36636" y2="77962"/>
                        <a14:foregroundMark x1="42550" y1="97342" x2="21966" y2="98339"/>
                        <a14:foregroundMark x1="39324" y1="29790" x2="39324" y2="32780"/>
                        <a14:foregroundMark x1="39631" y1="35216" x2="39631" y2="30343"/>
                        <a14:foregroundMark x1="2611" y1="69989" x2="8372" y2="78848"/>
                        <a14:foregroundMark x1="5991" y1="93798" x2="9370" y2="90365"/>
                        <a14:foregroundMark x1="36098" y1="10188" x2="31644" y2="8749"/>
                        <a14:foregroundMark x1="34946" y1="9413" x2="32488" y2="10631"/>
                        <a14:foregroundMark x1="33794" y1="9081" x2="30338" y2="9635"/>
                        <a14:foregroundMark x1="7834" y1="57364" x2="9524" y2="59136"/>
                        <a14:foregroundMark x1="40092" y1="19601" x2="40092" y2="20930"/>
                        <a14:backgroundMark x1="46697" y1="56368" x2="50691" y2="58693"/>
                        <a14:backgroundMark x1="44009" y1="57143" x2="43548" y2="74862"/>
                        <a14:backgroundMark x1="42396" y1="80620" x2="45545" y2="67774"/>
                        <a14:backgroundMark x1="44240" y1="76855" x2="48464" y2="69657"/>
                        <a14:backgroundMark x1="43548" y1="75305" x2="46851" y2="75858"/>
                        <a14:backgroundMark x1="55376" y1="70764" x2="63364" y2="92691"/>
                        <a14:backgroundMark x1="63364" y1="92691" x2="63518" y2="92913"/>
                        <a14:backgroundMark x1="43472" y1="77962" x2="58602" y2="81617"/>
                        <a14:backgroundMark x1="58602" y1="81617" x2="70661" y2="77741"/>
                        <a14:backgroundMark x1="53687" y1="84828" x2="55530" y2="98339"/>
                        <a14:backgroundMark x1="50922" y1="90587" x2="58909" y2="85714"/>
                      </a14:backgroundRemoval>
                    </a14:imgEffect>
                  </a14:imgLayer>
                </a14:imgProps>
              </a:ext>
            </a:extLst>
          </a:blip>
          <a:stretch>
            <a:fillRect/>
          </a:stretch>
        </p:blipFill>
        <p:spPr>
          <a:xfrm>
            <a:off x="0" y="1781503"/>
            <a:ext cx="4847531" cy="3361997"/>
          </a:xfrm>
          <a:prstGeom prst="rect">
            <a:avLst/>
          </a:prstGeom>
        </p:spPr>
      </p:pic>
    </p:spTree>
    <p:extLst>
      <p:ext uri="{BB962C8B-B14F-4D97-AF65-F5344CB8AC3E}">
        <p14:creationId xmlns:p14="http://schemas.microsoft.com/office/powerpoint/2010/main" val="99163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C34CA30E-A6C8-2C33-0296-5FFA732E4A32}"/>
              </a:ext>
            </a:extLst>
          </p:cNvPr>
          <p:cNvSpPr/>
          <p:nvPr/>
        </p:nvSpPr>
        <p:spPr>
          <a:xfrm>
            <a:off x="317940" y="332509"/>
            <a:ext cx="8451988" cy="448865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2"/>
            <a:stretch>
              <a:fillRect l="-16398" t="-59453" r="-8011" b="-77034"/>
            </a:stretch>
          </a:blipFill>
          <a:ln w="38100" cap="sq">
            <a:solidFill>
              <a:srgbClr val="4E4845"/>
            </a:solidFill>
            <a:prstDash val="solid"/>
            <a:miter/>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912875" y="616422"/>
            <a:ext cx="6630925" cy="1107996"/>
          </a:xfrm>
          <a:prstGeom prst="rect">
            <a:avLst/>
          </a:prstGeom>
        </p:spPr>
        <p:txBody>
          <a:bodyPr wrap="square">
            <a:spAutoFit/>
          </a:bodyPr>
          <a:lstStyle/>
          <a:p>
            <a:pPr algn="just"/>
            <a:r>
              <a:rPr lang="vi-VN" sz="2200" dirty="0">
                <a:latin typeface="+mj-lt"/>
              </a:rPr>
              <a:t>b) </a:t>
            </a:r>
            <a:r>
              <a:rPr lang="vi-VN" sz="2200" i="1" dirty="0">
                <a:latin typeface="+mj-lt"/>
              </a:rPr>
              <a:t>Trong cuộc đời kháng chiến của tôi, tôi chứng kiến không biết bao nhiêu cuộc chia tay, nhưng chưa bao giờ tôi bị xúc động như lần ấy</a:t>
            </a:r>
            <a:r>
              <a:rPr lang="vi-VN" sz="2200" dirty="0">
                <a:latin typeface="+mj-lt"/>
              </a:rPr>
              <a:t>. (Nguyễn Quang Sáng)</a:t>
            </a:r>
          </a:p>
        </p:txBody>
      </p:sp>
      <p:sp>
        <p:nvSpPr>
          <p:cNvPr id="4" name="Rectangle 3"/>
          <p:cNvSpPr/>
          <p:nvPr/>
        </p:nvSpPr>
        <p:spPr>
          <a:xfrm>
            <a:off x="1594756" y="2220827"/>
            <a:ext cx="4769427" cy="1446550"/>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thể</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lược</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bỏ</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Chủ</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ngữ</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của</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2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vế</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câu</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này</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giống</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nhau</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tôi</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khi</a:t>
            </a:r>
            <a:r>
              <a:rPr kumimoji="0" lang="en-US" sz="2200" b="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lược</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bỏ</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sẽ</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không</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làm</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thay</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đổi</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ý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nghĩa</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hoặc</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hiểu</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sai</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ý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nghĩa</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của</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câu</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5" name="Freeform 7">
            <a:extLst>
              <a:ext uri="{FF2B5EF4-FFF2-40B4-BE49-F238E27FC236}">
                <a16:creationId xmlns:a16="http://schemas.microsoft.com/office/drawing/2014/main" id="{BCC8E678-F68E-E17F-6988-EA4F82BB08B9}"/>
              </a:ext>
            </a:extLst>
          </p:cNvPr>
          <p:cNvSpPr/>
          <p:nvPr/>
        </p:nvSpPr>
        <p:spPr>
          <a:xfrm>
            <a:off x="4900295" y="4163786"/>
            <a:ext cx="6278109" cy="1373336"/>
          </a:xfrm>
          <a:custGeom>
            <a:avLst/>
            <a:gdLst/>
            <a:ahLst/>
            <a:cxnLst/>
            <a:rect l="l" t="t" r="r" b="b"/>
            <a:pathLst>
              <a:path w="6527627" h="1427918">
                <a:moveTo>
                  <a:pt x="0" y="0"/>
                </a:moveTo>
                <a:lnTo>
                  <a:pt x="6527627" y="0"/>
                </a:lnTo>
                <a:lnTo>
                  <a:pt x="6527627" y="1427918"/>
                </a:lnTo>
                <a:lnTo>
                  <a:pt x="0" y="1427918"/>
                </a:lnTo>
                <a:lnTo>
                  <a:pt x="0" y="0"/>
                </a:lnTo>
                <a:close/>
              </a:path>
            </a:pathLst>
          </a:custGeom>
          <a:blipFill>
            <a:blip r:embed="rId3"/>
            <a:stretch>
              <a:fillRect/>
            </a:stretch>
          </a:blipFill>
        </p:spPr>
        <p:txBody>
          <a:bodyPr/>
          <a:lstStyle/>
          <a:p>
            <a:endParaRPr lang="en-US"/>
          </a:p>
        </p:txBody>
      </p:sp>
      <p:sp>
        <p:nvSpPr>
          <p:cNvPr id="6" name="Freeform 10">
            <a:extLst>
              <a:ext uri="{FF2B5EF4-FFF2-40B4-BE49-F238E27FC236}">
                <a16:creationId xmlns:a16="http://schemas.microsoft.com/office/drawing/2014/main" id="{D1E717BA-9E4F-2C8F-311D-BF11E5445800}"/>
              </a:ext>
            </a:extLst>
          </p:cNvPr>
          <p:cNvSpPr/>
          <p:nvPr/>
        </p:nvSpPr>
        <p:spPr>
          <a:xfrm>
            <a:off x="7137293" y="2417379"/>
            <a:ext cx="2547036" cy="2795752"/>
          </a:xfrm>
          <a:custGeom>
            <a:avLst/>
            <a:gdLst/>
            <a:ahLst/>
            <a:cxnLst/>
            <a:rect l="l" t="t" r="r" b="b"/>
            <a:pathLst>
              <a:path w="5452888" h="5985358">
                <a:moveTo>
                  <a:pt x="0" y="0"/>
                </a:moveTo>
                <a:lnTo>
                  <a:pt x="5452888" y="0"/>
                </a:lnTo>
                <a:lnTo>
                  <a:pt x="5452888" y="5985358"/>
                </a:lnTo>
                <a:lnTo>
                  <a:pt x="0" y="5985358"/>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90357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C34CA30E-A6C8-2C33-0296-5FFA732E4A32}"/>
              </a:ext>
            </a:extLst>
          </p:cNvPr>
          <p:cNvSpPr/>
          <p:nvPr/>
        </p:nvSpPr>
        <p:spPr>
          <a:xfrm>
            <a:off x="317940" y="332509"/>
            <a:ext cx="8451988" cy="448865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2"/>
            <a:stretch>
              <a:fillRect l="-16398" t="-59453" r="-8011" b="-77034"/>
            </a:stretch>
          </a:blipFill>
          <a:ln w="38100" cap="sq">
            <a:solidFill>
              <a:srgbClr val="4E4845"/>
            </a:solidFill>
            <a:prstDash val="solid"/>
            <a:miter/>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1092302" y="700877"/>
            <a:ext cx="5389775" cy="1446550"/>
          </a:xfrm>
          <a:prstGeom prst="rect">
            <a:avLst/>
          </a:prstGeom>
        </p:spPr>
        <p:txBody>
          <a:bodyPr wrap="square">
            <a:spAutoFit/>
          </a:bodyPr>
          <a:lstStyle/>
          <a:p>
            <a:pPr algn="just"/>
            <a:r>
              <a:rPr lang="vi-VN" sz="2200" dirty="0">
                <a:latin typeface="+mj-lt"/>
              </a:rPr>
              <a:t>c) </a:t>
            </a:r>
            <a:r>
              <a:rPr lang="vi-VN" sz="2200" i="1" dirty="0">
                <a:latin typeface="+mj-lt"/>
              </a:rPr>
              <a:t>Sếu chỉ sống ở vùng sinh thái tự nhiên cân bằng, Tam Nông là vùng đất tự nhiên bảo đảm được sự cân bằng đó.</a:t>
            </a:r>
            <a:r>
              <a:rPr lang="vi-VN" sz="2200" dirty="0">
                <a:latin typeface="+mj-lt"/>
              </a:rPr>
              <a:t> (Vườn quốc gia Tràm Chim – Tam Nông)</a:t>
            </a:r>
          </a:p>
        </p:txBody>
      </p:sp>
      <p:sp>
        <p:nvSpPr>
          <p:cNvPr id="4" name="Rectangle 3"/>
          <p:cNvSpPr/>
          <p:nvPr/>
        </p:nvSpPr>
        <p:spPr>
          <a:xfrm>
            <a:off x="1699986" y="2515795"/>
            <a:ext cx="4769427" cy="1785104"/>
          </a:xfrm>
          <a:prstGeom prst="rect">
            <a:avLst/>
          </a:prstGeom>
        </p:spPr>
        <p:txBody>
          <a:bodyPr wrap="square">
            <a:spAutoFit/>
          </a:bodyPr>
          <a:lstStyle/>
          <a:p>
            <a:pPr lvl="1" algn="just"/>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bỏ</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ngữ</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2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này</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Sếu</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và</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Tam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Nông</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nếu</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bỏ</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sẽ</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thay</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đổi</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ý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hoặc</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sai</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ý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5" name="Freeform 3">
            <a:extLst>
              <a:ext uri="{FF2B5EF4-FFF2-40B4-BE49-F238E27FC236}">
                <a16:creationId xmlns:a16="http://schemas.microsoft.com/office/drawing/2014/main" id="{04D3C96B-C9F2-88F8-FC0D-DB49E42744D8}"/>
              </a:ext>
            </a:extLst>
          </p:cNvPr>
          <p:cNvSpPr/>
          <p:nvPr/>
        </p:nvSpPr>
        <p:spPr>
          <a:xfrm>
            <a:off x="6972301" y="1424152"/>
            <a:ext cx="1853759" cy="3632339"/>
          </a:xfrm>
          <a:custGeom>
            <a:avLst/>
            <a:gdLst/>
            <a:ahLst/>
            <a:cxnLst/>
            <a:rect l="l" t="t" r="r" b="b"/>
            <a:pathLst>
              <a:path w="4598289" h="8229600">
                <a:moveTo>
                  <a:pt x="0" y="0"/>
                </a:moveTo>
                <a:lnTo>
                  <a:pt x="4598289" y="0"/>
                </a:lnTo>
                <a:lnTo>
                  <a:pt x="4598289"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38457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80897" y="1307755"/>
            <a:ext cx="6464338" cy="1785104"/>
          </a:xfrm>
          <a:prstGeom prst="rect">
            <a:avLst/>
          </a:prstGeom>
        </p:spPr>
        <p:txBody>
          <a:bodyPr wrap="square">
            <a:spAutoFit/>
          </a:bodyPr>
          <a:lstStyle/>
          <a:p>
            <a:pPr algn="just"/>
            <a:r>
              <a:rPr lang="en-US" sz="2200" b="1" dirty="0" err="1">
                <a:solidFill>
                  <a:schemeClr val="tx1"/>
                </a:solidFill>
                <a:latin typeface="Times New Roman" panose="02020603050405020304" pitchFamily="18" charset="0"/>
                <a:cs typeface="Times New Roman" panose="02020603050405020304" pitchFamily="18" charset="0"/>
              </a:rPr>
              <a:t>Dựa</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vào</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câu</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chủ</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đề</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hãy</a:t>
            </a:r>
            <a:r>
              <a:rPr lang="en-US" sz="2200" b="1" dirty="0">
                <a:solidFill>
                  <a:schemeClr val="tx1"/>
                </a:solidFill>
                <a:latin typeface="Times New Roman" panose="02020603050405020304" pitchFamily="18" charset="0"/>
                <a:cs typeface="Times New Roman" panose="02020603050405020304" pitchFamily="18" charset="0"/>
              </a:rPr>
              <a:t> v</a:t>
            </a:r>
            <a:r>
              <a:rPr lang="vi-VN" sz="2200" b="1" dirty="0">
                <a:solidFill>
                  <a:schemeClr val="tx1"/>
                </a:solidFill>
                <a:latin typeface="Times New Roman" panose="02020603050405020304" pitchFamily="18" charset="0"/>
                <a:cs typeface="Times New Roman" panose="02020603050405020304" pitchFamily="18" charset="0"/>
              </a:rPr>
              <a:t>iết </a:t>
            </a:r>
            <a:r>
              <a:rPr lang="vi-VN" sz="2200" b="1" dirty="0">
                <a:solidFill>
                  <a:schemeClr val="tx1"/>
                </a:solidFill>
                <a:latin typeface="+mj-lt"/>
              </a:rPr>
              <a:t>một đoạn văn (khoảng 8 – 10 dòng) trình bày suy nghĩ của em về vai trò của việc đọc sách đối với sự phát triển của mỗi người, trong đó có sử dụng một câu ghép. Chỉ ra câu ghép được sử dụng trong đoạn văn đã viết.</a:t>
            </a:r>
            <a:endParaRPr lang="en-US" sz="2200" dirty="0">
              <a:solidFill>
                <a:schemeClr val="tx1"/>
              </a:solidFill>
              <a:latin typeface="+mj-lt"/>
            </a:endParaRPr>
          </a:p>
        </p:txBody>
      </p:sp>
      <p:sp>
        <p:nvSpPr>
          <p:cNvPr id="3" name="Rectangle 2"/>
          <p:cNvSpPr/>
          <p:nvPr/>
        </p:nvSpPr>
        <p:spPr>
          <a:xfrm>
            <a:off x="2625200" y="3162178"/>
            <a:ext cx="6020036" cy="769441"/>
          </a:xfrm>
          <a:prstGeom prst="rect">
            <a:avLst/>
          </a:prstGeom>
        </p:spPr>
        <p:txBody>
          <a:bodyPr wrap="square">
            <a:spAutoFit/>
          </a:bodyPr>
          <a:lstStyle/>
          <a:p>
            <a:pPr algn="just"/>
            <a:r>
              <a:rPr lang="en-US" sz="2200" b="1" i="1" dirty="0" err="1">
                <a:latin typeface="Times New Roman" panose="02020603050405020304" pitchFamily="18" charset="0"/>
                <a:cs typeface="Times New Roman" panose="02020603050405020304" pitchFamily="18" charset="0"/>
              </a:rPr>
              <a:t>Câu</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chủ</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đề</a:t>
            </a:r>
            <a:r>
              <a:rPr lang="en-US" sz="2200" b="1" i="1" dirty="0">
                <a:latin typeface="Times New Roman" panose="02020603050405020304" pitchFamily="18" charset="0"/>
                <a:cs typeface="Times New Roman" panose="02020603050405020304" pitchFamily="18" charset="0"/>
              </a:rPr>
              <a:t>: </a:t>
            </a:r>
            <a:r>
              <a:rPr lang="en-US" sz="2200" i="1" dirty="0">
                <a:latin typeface="Times New Roman" panose="02020603050405020304" pitchFamily="18" charset="0"/>
                <a:cs typeface="Times New Roman" panose="02020603050405020304" pitchFamily="18" charset="0"/>
              </a:rPr>
              <a:t>“</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kho</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tàng</a:t>
            </a:r>
            <a:r>
              <a:rPr lang="en-US" sz="2200" i="1" dirty="0">
                <a:latin typeface="Times New Roman" panose="02020603050405020304" pitchFamily="18" charset="0"/>
                <a:cs typeface="Times New Roman" panose="02020603050405020304" pitchFamily="18" charset="0"/>
              </a:rPr>
              <a:t> tri </a:t>
            </a:r>
            <a:r>
              <a:rPr lang="en-US" sz="2200" i="1" dirty="0" err="1">
                <a:latin typeface="Times New Roman" panose="02020603050405020304" pitchFamily="18" charset="0"/>
                <a:cs typeface="Times New Roman" panose="02020603050405020304" pitchFamily="18" charset="0"/>
              </a:rPr>
              <a:t>thức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của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nhân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loại</a:t>
            </a:r>
            <a:r>
              <a:rPr lang="en-US" sz="2200" i="1" dirty="0">
                <a:latin typeface="Times New Roman" panose="02020603050405020304" pitchFamily="18" charset="0"/>
                <a:cs typeface="Times New Roman" panose="02020603050405020304" pitchFamily="18" charset="0"/>
              </a:rPr>
              <a:t>. ……..</a:t>
            </a:r>
            <a:endParaRPr lang="vi-VN" sz="2200" i="1" dirty="0">
              <a:latin typeface="Times New Roman" panose="02020603050405020304" pitchFamily="18" charset="0"/>
              <a:cs typeface="Times New Roman" panose="02020603050405020304" pitchFamily="18" charset="0"/>
            </a:endParaRPr>
          </a:p>
        </p:txBody>
      </p:sp>
      <p:sp>
        <p:nvSpPr>
          <p:cNvPr id="4" name="Rectangle 3"/>
          <p:cNvSpPr/>
          <p:nvPr/>
        </p:nvSpPr>
        <p:spPr>
          <a:xfrm>
            <a:off x="1587895" y="473757"/>
            <a:ext cx="745374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dirty="0">
                <a:solidFill>
                  <a:srgbClr val="FF0000"/>
                </a:solidFill>
                <a:latin typeface="#9Slide07 IcielCadena" panose="02000503000000020004" pitchFamily="2" charset="0"/>
                <a:cs typeface="Times New Roman" panose="02020603050405020304" pitchFamily="18" charset="0"/>
              </a:rPr>
              <a:t>VIẾT KẾT NỐI</a:t>
            </a:r>
            <a:endParaRPr kumimoji="0" lang="en-US" sz="3600" b="1" i="0" u="none" strike="noStrike" kern="0" cap="none" spc="0" normalizeH="0" baseline="0" noProof="0" dirty="0">
              <a:ln>
                <a:noFill/>
              </a:ln>
              <a:solidFill>
                <a:srgbClr val="FF0000"/>
              </a:solidFill>
              <a:effectLst/>
              <a:uLnTx/>
              <a:uFillTx/>
              <a:latin typeface="#9Slide07 IcielCadena" panose="02000503000000020004" pitchFamily="2" charset="0"/>
              <a:cs typeface="Times New Roman" panose="02020603050405020304" pitchFamily="18" charset="0"/>
              <a:sym typeface="Arial"/>
            </a:endParaRPr>
          </a:p>
        </p:txBody>
      </p:sp>
      <p:sp>
        <p:nvSpPr>
          <p:cNvPr id="5" name="Freeform 2"/>
          <p:cNvSpPr/>
          <p:nvPr/>
        </p:nvSpPr>
        <p:spPr>
          <a:xfrm>
            <a:off x="-68317" y="1683088"/>
            <a:ext cx="2680138" cy="3520706"/>
          </a:xfrm>
          <a:custGeom>
            <a:avLst/>
            <a:gdLst/>
            <a:ahLst/>
            <a:cxnLst/>
            <a:rect l="l" t="t" r="r" b="b"/>
            <a:pathLst>
              <a:path w="3132392" h="4114800">
                <a:moveTo>
                  <a:pt x="0" y="0"/>
                </a:moveTo>
                <a:lnTo>
                  <a:pt x="3132392" y="0"/>
                </a:lnTo>
                <a:lnTo>
                  <a:pt x="313239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349446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935" y="197674"/>
            <a:ext cx="7813963" cy="3139321"/>
          </a:xfrm>
          <a:prstGeom prst="rect">
            <a:avLst/>
          </a:prstGeom>
          <a:solidFill>
            <a:schemeClr val="bg1"/>
          </a:solidFill>
        </p:spPr>
        <p:txBody>
          <a:bodyPr wrap="square">
            <a:spAutoFit/>
          </a:bodyPr>
          <a:lstStyle/>
          <a:p>
            <a:pPr algn="just"/>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kho</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tàng</a:t>
            </a:r>
            <a:r>
              <a:rPr lang="en-US" sz="2200" i="1" dirty="0">
                <a:latin typeface="Times New Roman" panose="02020603050405020304" pitchFamily="18" charset="0"/>
                <a:cs typeface="Times New Roman" panose="02020603050405020304" pitchFamily="18" charset="0"/>
              </a:rPr>
              <a:t> tri </a:t>
            </a:r>
            <a:r>
              <a:rPr lang="en-US" sz="2200" i="1" dirty="0" err="1">
                <a:latin typeface="Times New Roman" panose="02020603050405020304" pitchFamily="18" charset="0"/>
                <a:cs typeface="Times New Roman" panose="02020603050405020304" pitchFamily="18" charset="0"/>
              </a:rPr>
              <a:t>thức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của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nhân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loại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Mỗi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muốn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phát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triển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bản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thân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ngoài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việc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hỏi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tích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luỹ</a:t>
            </a:r>
            <a:r>
              <a:rPr lang="en-US" sz="2200" i="1" dirty="0">
                <a:latin typeface="Times New Roman" panose="02020603050405020304" pitchFamily="18" charset="0"/>
                <a:cs typeface="Times New Roman" panose="02020603050405020304" pitchFamily="18" charset="0"/>
              </a:rPr>
              <a:t> tri </a:t>
            </a:r>
            <a:r>
              <a:rPr lang="en-US" sz="2200" i="1" dirty="0" err="1">
                <a:latin typeface="Times New Roman" panose="02020603050405020304" pitchFamily="18" charset="0"/>
                <a:cs typeface="Times New Roman" panose="02020603050405020304" pitchFamily="18" charset="0"/>
              </a:rPr>
              <a:t>thức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kinh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nghiệm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từ</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thực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tế</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cuộc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sống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những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xung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quanh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không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thể</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không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Việc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giúp</a:t>
            </a:r>
            <a:r>
              <a:rPr lang="en-US" sz="2200" i="1" dirty="0">
                <a:latin typeface="Times New Roman" panose="02020603050405020304" pitchFamily="18" charset="0"/>
                <a:cs typeface="Times New Roman" panose="02020603050405020304" pitchFamily="18" charset="0"/>
              </a:rPr>
              <a:t> con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giàu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vốn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hiểu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biết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về</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tự</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nhiên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xã</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hội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rèn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luyện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phát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triển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năng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lực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tư</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duy</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bồi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dưỡng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tâm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hồn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hướng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tới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lẽ</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sống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tư</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tưởng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tình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cảm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cao</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đẹp</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Chính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vì</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việc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có</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vai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trò</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rất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quan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trọng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đối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với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sự</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phát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triển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của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mỗi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nên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xưa</a:t>
            </a:r>
            <a:r>
              <a:rPr lang="en-US" sz="2200" i="1" dirty="0">
                <a:latin typeface="Times New Roman" panose="02020603050405020304" pitchFamily="18" charset="0"/>
                <a:cs typeface="Times New Roman" panose="02020603050405020304" pitchFamily="18" charset="0"/>
              </a:rPr>
              <a:t> nay, </a:t>
            </a:r>
            <a:r>
              <a:rPr lang="en-US" sz="2200" i="1" dirty="0" err="1">
                <a:latin typeface="Times New Roman" panose="02020603050405020304" pitchFamily="18" charset="0"/>
                <a:cs typeface="Times New Roman" panose="02020603050405020304" pitchFamily="18" charset="0"/>
              </a:rPr>
              <a:t>những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có</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chí</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tiến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thủ</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luôn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coi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bạn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coi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việc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yêu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thích</a:t>
            </a:r>
            <a:r>
              <a:rPr lang="en-US" sz="2200" i="1" dirty="0">
                <a:latin typeface="Times New Roman" panose="02020603050405020304" pitchFamily="18" charset="0"/>
                <a:cs typeface="Times New Roman" panose="02020603050405020304" pitchFamily="18" charset="0"/>
              </a:rPr>
              <a:t>”</a:t>
            </a:r>
            <a:endParaRPr lang="vi-VN" sz="2200" i="1" dirty="0">
              <a:latin typeface="Times New Roman" panose="02020603050405020304" pitchFamily="18" charset="0"/>
              <a:cs typeface="Times New Roman" panose="02020603050405020304" pitchFamily="18" charset="0"/>
            </a:endParaRPr>
          </a:p>
        </p:txBody>
      </p:sp>
      <p:sp>
        <p:nvSpPr>
          <p:cNvPr id="3" name="Rectangle 2"/>
          <p:cNvSpPr/>
          <p:nvPr/>
        </p:nvSpPr>
        <p:spPr>
          <a:xfrm>
            <a:off x="529936" y="3504316"/>
            <a:ext cx="7813962" cy="1446550"/>
          </a:xfrm>
          <a:prstGeom prst="rect">
            <a:avLst/>
          </a:prstGeom>
        </p:spPr>
        <p:txBody>
          <a:bodyPr wrap="square">
            <a:spAutoFit/>
          </a:bodyPr>
          <a:lstStyle/>
          <a:p>
            <a:pPr algn="just"/>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ghép</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cuối</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cs typeface="Times New Roman" panose="02020603050405020304" pitchFamily="18" charset="0"/>
              </a:rPr>
              <a:t>Chính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vì</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việc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có</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vai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trò</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rất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quan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trọng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đối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với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sự</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phát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triển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của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mỗi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nên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xưa</a:t>
            </a:r>
            <a:r>
              <a:rPr lang="en-US" sz="2200" i="1" dirty="0">
                <a:latin typeface="Times New Roman" panose="02020603050405020304" pitchFamily="18" charset="0"/>
                <a:cs typeface="Times New Roman" panose="02020603050405020304" pitchFamily="18" charset="0"/>
              </a:rPr>
              <a:t> nay, </a:t>
            </a:r>
            <a:r>
              <a:rPr lang="en-US" sz="2200" i="1" dirty="0" err="1">
                <a:latin typeface="Times New Roman" panose="02020603050405020304" pitchFamily="18" charset="0"/>
                <a:cs typeface="Times New Roman" panose="02020603050405020304" pitchFamily="18" charset="0"/>
              </a:rPr>
              <a:t>những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có</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chí</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tiến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thủ</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luôn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coi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bạn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coi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việc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yêu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thích</a:t>
            </a:r>
            <a:r>
              <a:rPr lang="en-US" sz="2200" i="1" dirty="0">
                <a:latin typeface="Times New Roman" panose="02020603050405020304" pitchFamily="18" charset="0"/>
                <a:cs typeface="Times New Roman" panose="02020603050405020304" pitchFamily="18" charset="0"/>
              </a:rPr>
              <a:t>”</a:t>
            </a:r>
            <a:endParaRPr lang="vi-VN" sz="2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547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64161630"/>
              </p:ext>
            </p:extLst>
          </p:nvPr>
        </p:nvGraphicFramePr>
        <p:xfrm>
          <a:off x="142009" y="144896"/>
          <a:ext cx="8877300" cy="4815840"/>
        </p:xfrm>
        <a:graphic>
          <a:graphicData uri="http://schemas.openxmlformats.org/drawingml/2006/table">
            <a:tbl>
              <a:tblPr firstRow="1" bandRow="1">
                <a:tableStyleId>{5940675A-B579-460E-94D1-54222C63F5DA}</a:tableStyleId>
              </a:tblPr>
              <a:tblGrid>
                <a:gridCol w="1863436">
                  <a:extLst>
                    <a:ext uri="{9D8B030D-6E8A-4147-A177-3AD203B41FA5}">
                      <a16:colId xmlns:a16="http://schemas.microsoft.com/office/drawing/2014/main" val="3834448578"/>
                    </a:ext>
                  </a:extLst>
                </a:gridCol>
                <a:gridCol w="3480955">
                  <a:extLst>
                    <a:ext uri="{9D8B030D-6E8A-4147-A177-3AD203B41FA5}">
                      <a16:colId xmlns:a16="http://schemas.microsoft.com/office/drawing/2014/main" val="1301741695"/>
                    </a:ext>
                  </a:extLst>
                </a:gridCol>
                <a:gridCol w="3532909">
                  <a:extLst>
                    <a:ext uri="{9D8B030D-6E8A-4147-A177-3AD203B41FA5}">
                      <a16:colId xmlns:a16="http://schemas.microsoft.com/office/drawing/2014/main" val="2925907718"/>
                    </a:ext>
                  </a:extLst>
                </a:gridCol>
              </a:tblGrid>
              <a:tr h="370840">
                <a:tc>
                  <a:txBody>
                    <a:bodyPr/>
                    <a:lstStyle/>
                    <a:p>
                      <a:pPr algn="ctr"/>
                      <a:endParaRPr lang="en-US" sz="2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Câu</a:t>
                      </a:r>
                      <a:r>
                        <a:rPr lang="en-US" sz="2000" b="1" baseline="0" dirty="0">
                          <a:solidFill>
                            <a:srgbClr val="FF0000"/>
                          </a:solidFill>
                          <a:latin typeface="Times New Roman" panose="02020603050405020304" pitchFamily="18" charset="0"/>
                          <a:cs typeface="Times New Roman" panose="02020603050405020304" pitchFamily="18" charset="0"/>
                        </a:rPr>
                        <a:t> </a:t>
                      </a:r>
                      <a:r>
                        <a:rPr lang="en-US" sz="2000" b="1" baseline="0" dirty="0" err="1">
                          <a:solidFill>
                            <a:srgbClr val="FF0000"/>
                          </a:solidFill>
                          <a:latin typeface="Times New Roman" panose="02020603050405020304" pitchFamily="18" charset="0"/>
                          <a:cs typeface="Times New Roman" panose="02020603050405020304" pitchFamily="18" charset="0"/>
                        </a:rPr>
                        <a:t>đơn</a:t>
                      </a:r>
                      <a:endParaRPr lang="en-US" sz="2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Câu</a:t>
                      </a:r>
                      <a:r>
                        <a:rPr lang="en-US" sz="2000" b="1" baseline="0" dirty="0">
                          <a:solidFill>
                            <a:srgbClr val="FF0000"/>
                          </a:solidFill>
                          <a:latin typeface="Times New Roman" panose="02020603050405020304" pitchFamily="18" charset="0"/>
                          <a:cs typeface="Times New Roman" panose="02020603050405020304" pitchFamily="18" charset="0"/>
                        </a:rPr>
                        <a:t> </a:t>
                      </a:r>
                      <a:r>
                        <a:rPr lang="en-US" sz="2000" b="1" baseline="0" dirty="0" err="1">
                          <a:solidFill>
                            <a:srgbClr val="FF0000"/>
                          </a:solidFill>
                          <a:latin typeface="Times New Roman" panose="02020603050405020304" pitchFamily="18" charset="0"/>
                          <a:cs typeface="Times New Roman" panose="02020603050405020304" pitchFamily="18" charset="0"/>
                        </a:rPr>
                        <a:t>ghép</a:t>
                      </a:r>
                      <a:endParaRPr lang="en-US" sz="2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998298904"/>
                  </a:ext>
                </a:extLst>
              </a:tr>
              <a:tr h="370840">
                <a:tc>
                  <a:txBody>
                    <a:bodyPr/>
                    <a:lstStyle/>
                    <a:p>
                      <a:pPr algn="just"/>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Đặc</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điểm</a:t>
                      </a:r>
                      <a:endParaRPr lang="en-US" sz="2000" b="1" dirty="0">
                        <a:latin typeface="Times New Roman" panose="02020603050405020304" pitchFamily="18" charset="0"/>
                        <a:cs typeface="Times New Roman" panose="02020603050405020304" pitchFamily="18" charset="0"/>
                      </a:endParaRPr>
                    </a:p>
                  </a:txBody>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Do </a:t>
                      </a:r>
                      <a:r>
                        <a:rPr lang="en-US" sz="2000" dirty="0" err="1">
                          <a:latin typeface="Times New Roman" panose="02020603050405020304" pitchFamily="18" charset="0"/>
                          <a:cs typeface="Times New Roman" panose="02020603050405020304" pitchFamily="18" charset="0"/>
                        </a:rPr>
                        <a:t>hai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hoặc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nhiều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cụm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chủ</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vị</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nòng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cốt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tạo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thành</a:t>
                      </a:r>
                      <a:endParaRPr lang="en-US" sz="2000" baseline="0" dirty="0">
                        <a:latin typeface="Times New Roman" panose="02020603050405020304" pitchFamily="18" charset="0"/>
                        <a:cs typeface="Times New Roman" panose="02020603050405020304" pitchFamily="18" charset="0"/>
                      </a:endParaRPr>
                    </a:p>
                  </a:txBody>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Do </a:t>
                      </a:r>
                      <a:r>
                        <a:rPr lang="en-US" sz="2000" dirty="0" err="1">
                          <a:latin typeface="Times New Roman" panose="02020603050405020304" pitchFamily="18" charset="0"/>
                          <a:cs typeface="Times New Roman" panose="02020603050405020304" pitchFamily="18" charset="0"/>
                        </a:rPr>
                        <a:t>một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cụm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chủ</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vị</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nòng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cốt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tạo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thành</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5200976"/>
                  </a:ext>
                </a:extLst>
              </a:tr>
              <a:tr h="370840">
                <a:tc>
                  <a:txBody>
                    <a:bodyPr/>
                    <a:lstStyle/>
                    <a:p>
                      <a:pPr algn="just"/>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Sử</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dụng</a:t>
                      </a:r>
                      <a:endParaRPr lang="en-US" sz="2000" b="1" dirty="0">
                        <a:latin typeface="Times New Roman" panose="02020603050405020304" pitchFamily="18" charset="0"/>
                        <a:cs typeface="Times New Roman" panose="02020603050405020304" pitchFamily="18" charset="0"/>
                      </a:endParaRPr>
                    </a:p>
                  </a:txBody>
                  <a:tcPr/>
                </a:tc>
                <a:tc>
                  <a:txBody>
                    <a:bodyPr/>
                    <a:lstStyle/>
                    <a:p>
                      <a:pPr algn="just"/>
                      <a:r>
                        <a:rPr lang="en-US" sz="2000" dirty="0" err="1">
                          <a:latin typeface="Times New Roman" panose="02020603050405020304" pitchFamily="18" charset="0"/>
                          <a:cs typeface="Times New Roman" panose="02020603050405020304" pitchFamily="18" charset="0"/>
                        </a:rPr>
                        <a:t>Dùng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để</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diễn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đạt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một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nội</a:t>
                      </a:r>
                      <a:r>
                        <a:rPr lang="en-US" sz="2000" baseline="0" dirty="0">
                          <a:latin typeface="Times New Roman" panose="02020603050405020304" pitchFamily="18" charset="0"/>
                          <a:cs typeface="Times New Roman" panose="02020603050405020304" pitchFamily="18" charset="0"/>
                        </a:rPr>
                        <a:t> dung </a:t>
                      </a:r>
                      <a:r>
                        <a:rPr lang="en-US" sz="2000" baseline="0" dirty="0" err="1">
                          <a:latin typeface="Times New Roman" panose="02020603050405020304" pitchFamily="18" charset="0"/>
                          <a:cs typeface="Times New Roman" panose="02020603050405020304" pitchFamily="18" charset="0"/>
                        </a:rPr>
                        <a:t>quan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trọng</a:t>
                      </a:r>
                      <a:endParaRPr lang="en-US" sz="2000" dirty="0">
                        <a:latin typeface="Times New Roman" panose="02020603050405020304" pitchFamily="18" charset="0"/>
                        <a:cs typeface="Times New Roman" panose="02020603050405020304" pitchFamily="18" charset="0"/>
                      </a:endParaRPr>
                    </a:p>
                  </a:txBody>
                  <a:tcPr/>
                </a:tc>
                <a:tc>
                  <a:txBody>
                    <a:bodyPr/>
                    <a:lstStyle/>
                    <a:p>
                      <a:pPr algn="just"/>
                      <a:r>
                        <a:rPr lang="en-US" sz="2000" dirty="0" err="1">
                          <a:latin typeface="Times New Roman" panose="02020603050405020304" pitchFamily="18" charset="0"/>
                          <a:cs typeface="Times New Roman" panose="02020603050405020304" pitchFamily="18" charset="0"/>
                        </a:rPr>
                        <a:t>Dùng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để</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diễn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đạt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một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nội</a:t>
                      </a:r>
                      <a:r>
                        <a:rPr lang="en-US" sz="2000" baseline="0" dirty="0">
                          <a:latin typeface="Times New Roman" panose="02020603050405020304" pitchFamily="18" charset="0"/>
                          <a:cs typeface="Times New Roman" panose="02020603050405020304" pitchFamily="18" charset="0"/>
                        </a:rPr>
                        <a:t> dung </a:t>
                      </a:r>
                      <a:r>
                        <a:rPr lang="en-US" sz="2000" baseline="0" dirty="0" err="1">
                          <a:latin typeface="Times New Roman" panose="02020603050405020304" pitchFamily="18" charset="0"/>
                          <a:cs typeface="Times New Roman" panose="02020603050405020304" pitchFamily="18" charset="0"/>
                        </a:rPr>
                        <a:t>phức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tạp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hoặc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muốn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thể</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hiện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quan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chặt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chẽ</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về</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nghĩa</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34337973"/>
                  </a:ext>
                </a:extLst>
              </a:tr>
              <a:tr h="370840">
                <a:tc gridSpan="3">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Những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lưu</a:t>
                      </a:r>
                      <a:r>
                        <a:rPr lang="en-US" sz="2000" b="1" baseline="0" dirty="0">
                          <a:solidFill>
                            <a:srgbClr val="FF0000"/>
                          </a:solidFill>
                          <a:latin typeface="Times New Roman" panose="02020603050405020304" pitchFamily="18" charset="0"/>
                          <a:cs typeface="Times New Roman" panose="02020603050405020304" pitchFamily="18" charset="0"/>
                        </a:rPr>
                        <a:t> ý </a:t>
                      </a:r>
                      <a:r>
                        <a:rPr lang="en-US" sz="2000" b="1" baseline="0" dirty="0" err="1">
                          <a:solidFill>
                            <a:srgbClr val="FF0000"/>
                          </a:solidFill>
                          <a:latin typeface="Times New Roman" panose="02020603050405020304" pitchFamily="18" charset="0"/>
                          <a:cs typeface="Times New Roman" panose="02020603050405020304" pitchFamily="18" charset="0"/>
                        </a:rPr>
                        <a:t>về</a:t>
                      </a:r>
                      <a:r>
                        <a:rPr lang="en-US" sz="2000" b="1" baseline="0" dirty="0">
                          <a:solidFill>
                            <a:srgbClr val="FF0000"/>
                          </a:solidFill>
                          <a:latin typeface="Times New Roman" panose="02020603050405020304" pitchFamily="18" charset="0"/>
                          <a:cs typeface="Times New Roman" panose="02020603050405020304" pitchFamily="18" charset="0"/>
                        </a:rPr>
                        <a:t> </a:t>
                      </a:r>
                      <a:r>
                        <a:rPr lang="en-US" sz="2000" b="1" baseline="0" dirty="0" err="1">
                          <a:solidFill>
                            <a:srgbClr val="FF0000"/>
                          </a:solidFill>
                          <a:latin typeface="Times New Roman" panose="02020603050405020304" pitchFamily="18" charset="0"/>
                          <a:cs typeface="Times New Roman" panose="02020603050405020304" pitchFamily="18" charset="0"/>
                        </a:rPr>
                        <a:t>câu</a:t>
                      </a:r>
                      <a:r>
                        <a:rPr lang="en-US" sz="2000" b="1" baseline="0" dirty="0">
                          <a:solidFill>
                            <a:srgbClr val="FF0000"/>
                          </a:solidFill>
                          <a:latin typeface="Times New Roman" panose="02020603050405020304" pitchFamily="18" charset="0"/>
                          <a:cs typeface="Times New Roman" panose="02020603050405020304" pitchFamily="18" charset="0"/>
                        </a:rPr>
                        <a:t> </a:t>
                      </a:r>
                      <a:r>
                        <a:rPr lang="en-US" sz="2000" b="1" baseline="0" dirty="0" err="1">
                          <a:solidFill>
                            <a:srgbClr val="FF0000"/>
                          </a:solidFill>
                          <a:latin typeface="Times New Roman" panose="02020603050405020304" pitchFamily="18" charset="0"/>
                          <a:cs typeface="Times New Roman" panose="02020603050405020304" pitchFamily="18" charset="0"/>
                        </a:rPr>
                        <a:t>ghép</a:t>
                      </a:r>
                      <a:endParaRPr lang="en-US" sz="2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12110167"/>
                  </a:ext>
                </a:extLst>
              </a:tr>
              <a:tr h="370840">
                <a:tc>
                  <a:txBody>
                    <a:bodyPr/>
                    <a:lstStyle/>
                    <a:p>
                      <a:pPr algn="just"/>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Các</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kiểu</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câu</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ghép</a:t>
                      </a:r>
                      <a:endParaRPr lang="en-US" sz="2000" b="1" dirty="0">
                        <a:latin typeface="Times New Roman" panose="02020603050405020304" pitchFamily="18" charset="0"/>
                        <a:cs typeface="Times New Roman" panose="02020603050405020304" pitchFamily="18" charset="0"/>
                      </a:endParaRPr>
                    </a:p>
                  </a:txBody>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2000" b="1" dirty="0" err="1">
                          <a:latin typeface="Times New Roman" panose="02020603050405020304" pitchFamily="18" charset="0"/>
                          <a:cs typeface="Times New Roman" panose="02020603050405020304" pitchFamily="18" charset="0"/>
                        </a:rPr>
                        <a:t>Đẳng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lập</a:t>
                      </a:r>
                      <a:r>
                        <a:rPr lang="en-US" sz="2000" dirty="0">
                          <a:latin typeface="Times New Roman" panose="02020603050405020304" pitchFamily="18" charset="0"/>
                          <a:cs typeface="Times New Roman" panose="02020603050405020304" pitchFamily="18" charset="0"/>
                        </a:rPr>
                        <a: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các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vế</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câu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quan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phụ</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thuộc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với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nhau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nguyên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nhân</a:t>
                      </a:r>
                      <a:r>
                        <a:rPr lang="en-US" sz="2000" baseline="0" dirty="0">
                          <a:latin typeface="Times New Roman" panose="02020603050405020304" pitchFamily="18" charset="0"/>
                          <a:cs typeface="Times New Roman" panose="02020603050405020304" pitchFamily="18" charset="0"/>
                        </a:rPr>
                        <a:t> – </a:t>
                      </a:r>
                      <a:r>
                        <a:rPr lang="en-US" sz="2000" baseline="0" dirty="0" err="1">
                          <a:latin typeface="Times New Roman" panose="02020603050405020304" pitchFamily="18" charset="0"/>
                          <a:cs typeface="Times New Roman" panose="02020603050405020304" pitchFamily="18" charset="0"/>
                        </a:rPr>
                        <a:t>kết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quả</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điều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kiện</a:t>
                      </a:r>
                      <a:r>
                        <a:rPr lang="en-US" sz="2000" baseline="0" dirty="0">
                          <a:latin typeface="Times New Roman" panose="02020603050405020304" pitchFamily="18" charset="0"/>
                          <a:cs typeface="Times New Roman" panose="02020603050405020304" pitchFamily="18" charset="0"/>
                        </a:rPr>
                        <a:t> – </a:t>
                      </a:r>
                      <a:r>
                        <a:rPr lang="en-US" sz="2000" baseline="0" dirty="0" err="1">
                          <a:latin typeface="Times New Roman" panose="02020603050405020304" pitchFamily="18" charset="0"/>
                          <a:cs typeface="Times New Roman" panose="02020603050405020304" pitchFamily="18" charset="0"/>
                        </a:rPr>
                        <a:t>kết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quả</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nhượng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bộ</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chú</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giải</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2000" b="1" dirty="0" err="1">
                          <a:latin typeface="Times New Roman" panose="02020603050405020304" pitchFamily="18" charset="0"/>
                          <a:cs typeface="Times New Roman" panose="02020603050405020304" pitchFamily="18" charset="0"/>
                        </a:rPr>
                        <a:t>Chính</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phụ</a:t>
                      </a:r>
                      <a:r>
                        <a:rPr lang="en-US" sz="2000" b="1"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các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vế</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câu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quan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bình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đảng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với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nhau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liệt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kê</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tiếp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ứng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lựa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chọn</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algn="just"/>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16366720"/>
                  </a:ext>
                </a:extLst>
              </a:tr>
              <a:tr h="370840">
                <a:tc>
                  <a:txBody>
                    <a:bodyPr/>
                    <a:lstStyle/>
                    <a:p>
                      <a:pPr algn="just"/>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Cách</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nối</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các</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vế</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trong</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câu</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ghép</a:t>
                      </a:r>
                      <a:endParaRPr lang="en-US" sz="2000" b="1" dirty="0">
                        <a:latin typeface="Times New Roman" panose="02020603050405020304" pitchFamily="18" charset="0"/>
                        <a:cs typeface="Times New Roman" panose="02020603050405020304" pitchFamily="18" charset="0"/>
                      </a:endParaRPr>
                    </a:p>
                  </a:txBody>
                  <a:tcPr/>
                </a:tc>
                <a:tc>
                  <a:txBody>
                    <a:bodyPr/>
                    <a:lstStyle/>
                    <a:p>
                      <a:pPr algn="just"/>
                      <a:r>
                        <a:rPr lang="en-US" sz="2000" dirty="0" err="1">
                          <a:latin typeface="Times New Roman" panose="02020603050405020304" pitchFamily="18" charset="0"/>
                          <a:cs typeface="Times New Roman" panose="02020603050405020304" pitchFamily="18" charset="0"/>
                        </a:rPr>
                        <a:t>Nối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gián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tiếp</a:t>
                      </a:r>
                      <a:endParaRPr lang="en-US" sz="2000" dirty="0">
                        <a:latin typeface="Times New Roman" panose="02020603050405020304" pitchFamily="18" charset="0"/>
                        <a:cs typeface="Times New Roman" panose="02020603050405020304" pitchFamily="18" charset="0"/>
                      </a:endParaRPr>
                    </a:p>
                  </a:txBody>
                  <a:tcPr/>
                </a:tc>
                <a:tc>
                  <a:txBody>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endParaRPr lang="en-US" sz="2000" baseline="0" dirty="0">
                        <a:latin typeface="Times New Roman" panose="02020603050405020304" pitchFamily="18" charset="0"/>
                        <a:cs typeface="Times New Roman" panose="02020603050405020304" pitchFamily="18" charset="0"/>
                      </a:endParaRPr>
                    </a:p>
                    <a:p>
                      <a:pPr algn="just"/>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bằng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56396278"/>
                  </a:ext>
                </a:extLst>
              </a:tr>
            </a:tbl>
          </a:graphicData>
        </a:graphic>
      </p:graphicFrame>
    </p:spTree>
    <p:extLst>
      <p:ext uri="{BB962C8B-B14F-4D97-AF65-F5344CB8AC3E}">
        <p14:creationId xmlns:p14="http://schemas.microsoft.com/office/powerpoint/2010/main" val="787410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EC9CC42E-060A-1595-C9A4-3AC00D431C18}"/>
              </a:ext>
            </a:extLst>
          </p:cNvPr>
          <p:cNvSpPr txBox="1"/>
          <p:nvPr/>
        </p:nvSpPr>
        <p:spPr>
          <a:xfrm>
            <a:off x="3551892" y="1542159"/>
            <a:ext cx="4389538" cy="1107996"/>
          </a:xfrm>
          <a:prstGeom prst="rect">
            <a:avLst/>
          </a:prstGeom>
        </p:spPr>
        <p:txBody>
          <a:bodyPr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rPr>
              <a:t>I.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rPr>
              <a:t>LÝ</a:t>
            </a:r>
            <a:r>
              <a:rPr kumimoji="0" lang="en-US" sz="3600" b="0" i="0" u="none" strike="noStrike" kern="1200" cap="none" spc="0" normalizeH="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rPr>
              <a:t> THUYẾT</a:t>
            </a:r>
            <a:endPar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endParaRPr>
          </a:p>
        </p:txBody>
      </p:sp>
      <p:sp>
        <p:nvSpPr>
          <p:cNvPr id="3" name="Freeform 3"/>
          <p:cNvSpPr/>
          <p:nvPr/>
        </p:nvSpPr>
        <p:spPr>
          <a:xfrm>
            <a:off x="-115051" y="1996966"/>
            <a:ext cx="3666943" cy="3020644"/>
          </a:xfrm>
          <a:custGeom>
            <a:avLst/>
            <a:gdLst/>
            <a:ahLst/>
            <a:cxnLst/>
            <a:rect l="l" t="t" r="r" b="b"/>
            <a:pathLst>
              <a:path w="4995205" h="4114800">
                <a:moveTo>
                  <a:pt x="0" y="0"/>
                </a:moveTo>
                <a:lnTo>
                  <a:pt x="4995205" y="0"/>
                </a:lnTo>
                <a:lnTo>
                  <a:pt x="499520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38752892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80986182"/>
              </p:ext>
            </p:extLst>
          </p:nvPr>
        </p:nvGraphicFramePr>
        <p:xfrm>
          <a:off x="142009" y="144896"/>
          <a:ext cx="8877300" cy="4815840"/>
        </p:xfrm>
        <a:graphic>
          <a:graphicData uri="http://schemas.openxmlformats.org/drawingml/2006/table">
            <a:tbl>
              <a:tblPr firstRow="1" bandRow="1">
                <a:tableStyleId>{5940675A-B579-460E-94D1-54222C63F5DA}</a:tableStyleId>
              </a:tblPr>
              <a:tblGrid>
                <a:gridCol w="1863436">
                  <a:extLst>
                    <a:ext uri="{9D8B030D-6E8A-4147-A177-3AD203B41FA5}">
                      <a16:colId xmlns:a16="http://schemas.microsoft.com/office/drawing/2014/main" val="3834448578"/>
                    </a:ext>
                  </a:extLst>
                </a:gridCol>
                <a:gridCol w="3480955">
                  <a:extLst>
                    <a:ext uri="{9D8B030D-6E8A-4147-A177-3AD203B41FA5}">
                      <a16:colId xmlns:a16="http://schemas.microsoft.com/office/drawing/2014/main" val="1301741695"/>
                    </a:ext>
                  </a:extLst>
                </a:gridCol>
                <a:gridCol w="3532909">
                  <a:extLst>
                    <a:ext uri="{9D8B030D-6E8A-4147-A177-3AD203B41FA5}">
                      <a16:colId xmlns:a16="http://schemas.microsoft.com/office/drawing/2014/main" val="2925907718"/>
                    </a:ext>
                  </a:extLst>
                </a:gridCol>
              </a:tblGrid>
              <a:tr h="370840">
                <a:tc>
                  <a:txBody>
                    <a:bodyPr/>
                    <a:lstStyle/>
                    <a:p>
                      <a:pPr algn="ctr"/>
                      <a:endParaRPr lang="en-US" sz="2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Câu</a:t>
                      </a:r>
                      <a:r>
                        <a:rPr lang="en-US" sz="2000" b="1" baseline="0" dirty="0">
                          <a:solidFill>
                            <a:srgbClr val="FF0000"/>
                          </a:solidFill>
                          <a:latin typeface="Times New Roman" panose="02020603050405020304" pitchFamily="18" charset="0"/>
                          <a:cs typeface="Times New Roman" panose="02020603050405020304" pitchFamily="18" charset="0"/>
                        </a:rPr>
                        <a:t> </a:t>
                      </a:r>
                      <a:r>
                        <a:rPr lang="en-US" sz="2000" b="1" baseline="0" dirty="0" err="1">
                          <a:solidFill>
                            <a:srgbClr val="FF0000"/>
                          </a:solidFill>
                          <a:latin typeface="Times New Roman" panose="02020603050405020304" pitchFamily="18" charset="0"/>
                          <a:cs typeface="Times New Roman" panose="02020603050405020304" pitchFamily="18" charset="0"/>
                        </a:rPr>
                        <a:t>đơn</a:t>
                      </a:r>
                      <a:endParaRPr lang="en-US" sz="2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Câu</a:t>
                      </a:r>
                      <a:r>
                        <a:rPr lang="en-US" sz="2000" b="1" baseline="0" dirty="0">
                          <a:solidFill>
                            <a:srgbClr val="FF0000"/>
                          </a:solidFill>
                          <a:latin typeface="Times New Roman" panose="02020603050405020304" pitchFamily="18" charset="0"/>
                          <a:cs typeface="Times New Roman" panose="02020603050405020304" pitchFamily="18" charset="0"/>
                        </a:rPr>
                        <a:t> </a:t>
                      </a:r>
                      <a:r>
                        <a:rPr lang="en-US" sz="2000" b="1" baseline="0" dirty="0" err="1">
                          <a:solidFill>
                            <a:srgbClr val="FF0000"/>
                          </a:solidFill>
                          <a:latin typeface="Times New Roman" panose="02020603050405020304" pitchFamily="18" charset="0"/>
                          <a:cs typeface="Times New Roman" panose="02020603050405020304" pitchFamily="18" charset="0"/>
                        </a:rPr>
                        <a:t>ghép</a:t>
                      </a:r>
                      <a:endParaRPr lang="en-US" sz="2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998298904"/>
                  </a:ext>
                </a:extLst>
              </a:tr>
              <a:tr h="370840">
                <a:tc>
                  <a:txBody>
                    <a:bodyPr/>
                    <a:lstStyle/>
                    <a:p>
                      <a:pPr algn="just"/>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Đặc</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điểm</a:t>
                      </a:r>
                      <a:endParaRPr lang="en-US" sz="2000" b="1" dirty="0">
                        <a:latin typeface="Times New Roman" panose="02020603050405020304" pitchFamily="18" charset="0"/>
                        <a:cs typeface="Times New Roman" panose="02020603050405020304" pitchFamily="18" charset="0"/>
                      </a:endParaRPr>
                    </a:p>
                  </a:txBody>
                  <a:tcPr/>
                </a:tc>
                <a:tc>
                  <a:txBody>
                    <a:bodyPr/>
                    <a:lstStyle/>
                    <a:p>
                      <a:pPr algn="just"/>
                      <a:r>
                        <a:rPr lang="en-US" sz="2000" dirty="0">
                          <a:latin typeface="Times New Roman" panose="02020603050405020304" pitchFamily="18" charset="0"/>
                          <a:cs typeface="Times New Roman" panose="02020603050405020304" pitchFamily="18" charset="0"/>
                        </a:rPr>
                        <a:t>Do </a:t>
                      </a:r>
                      <a:r>
                        <a:rPr lang="en-US" sz="2000" dirty="0" err="1">
                          <a:latin typeface="Times New Roman" panose="02020603050405020304" pitchFamily="18" charset="0"/>
                          <a:cs typeface="Times New Roman" panose="02020603050405020304" pitchFamily="18" charset="0"/>
                        </a:rPr>
                        <a:t>một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cụm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chủ</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vị</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nòng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cốt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tạo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thành</a:t>
                      </a:r>
                      <a:endParaRPr lang="en-US" sz="2000" dirty="0">
                        <a:latin typeface="Times New Roman" panose="02020603050405020304" pitchFamily="18" charset="0"/>
                        <a:cs typeface="Times New Roman" panose="02020603050405020304" pitchFamily="18" charset="0"/>
                      </a:endParaRPr>
                    </a:p>
                  </a:txBody>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Do </a:t>
                      </a:r>
                      <a:r>
                        <a:rPr lang="en-US" sz="2000" dirty="0" err="1">
                          <a:latin typeface="Times New Roman" panose="02020603050405020304" pitchFamily="18" charset="0"/>
                          <a:cs typeface="Times New Roman" panose="02020603050405020304" pitchFamily="18" charset="0"/>
                        </a:rPr>
                        <a:t>hai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hoặc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nhiều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cụm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chủ</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vị</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nòng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cốt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tạo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thành</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5200976"/>
                  </a:ext>
                </a:extLst>
              </a:tr>
              <a:tr h="370840">
                <a:tc>
                  <a:txBody>
                    <a:bodyPr/>
                    <a:lstStyle/>
                    <a:p>
                      <a:pPr algn="just"/>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Sử</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dụng</a:t>
                      </a:r>
                      <a:endParaRPr lang="en-US" sz="2000" b="1" dirty="0">
                        <a:latin typeface="Times New Roman" panose="02020603050405020304" pitchFamily="18" charset="0"/>
                        <a:cs typeface="Times New Roman" panose="02020603050405020304" pitchFamily="18" charset="0"/>
                      </a:endParaRPr>
                    </a:p>
                  </a:txBody>
                  <a:tcPr/>
                </a:tc>
                <a:tc>
                  <a:txBody>
                    <a:bodyPr/>
                    <a:lstStyle/>
                    <a:p>
                      <a:pPr algn="just"/>
                      <a:r>
                        <a:rPr lang="en-US" sz="2000" dirty="0" err="1">
                          <a:latin typeface="Times New Roman" panose="02020603050405020304" pitchFamily="18" charset="0"/>
                          <a:cs typeface="Times New Roman" panose="02020603050405020304" pitchFamily="18" charset="0"/>
                        </a:rPr>
                        <a:t>Dùng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để</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diễn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đạt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một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nội</a:t>
                      </a:r>
                      <a:r>
                        <a:rPr lang="en-US" sz="2000" baseline="0" dirty="0">
                          <a:latin typeface="Times New Roman" panose="02020603050405020304" pitchFamily="18" charset="0"/>
                          <a:cs typeface="Times New Roman" panose="02020603050405020304" pitchFamily="18" charset="0"/>
                        </a:rPr>
                        <a:t> dung </a:t>
                      </a:r>
                      <a:r>
                        <a:rPr lang="en-US" sz="2000" baseline="0" dirty="0" err="1">
                          <a:latin typeface="Times New Roman" panose="02020603050405020304" pitchFamily="18" charset="0"/>
                          <a:cs typeface="Times New Roman" panose="02020603050405020304" pitchFamily="18" charset="0"/>
                        </a:rPr>
                        <a:t>đơn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giản</a:t>
                      </a:r>
                      <a:endParaRPr lang="en-US" sz="2000" dirty="0">
                        <a:latin typeface="Times New Roman" panose="02020603050405020304" pitchFamily="18" charset="0"/>
                        <a:cs typeface="Times New Roman" panose="02020603050405020304" pitchFamily="18" charset="0"/>
                      </a:endParaRPr>
                    </a:p>
                  </a:txBody>
                  <a:tcPr/>
                </a:tc>
                <a:tc>
                  <a:txBody>
                    <a:bodyPr/>
                    <a:lstStyle/>
                    <a:p>
                      <a:pPr algn="just"/>
                      <a:r>
                        <a:rPr lang="en-US" sz="2000" dirty="0" err="1">
                          <a:latin typeface="Times New Roman" panose="02020603050405020304" pitchFamily="18" charset="0"/>
                          <a:cs typeface="Times New Roman" panose="02020603050405020304" pitchFamily="18" charset="0"/>
                        </a:rPr>
                        <a:t>Dùng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để</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diễn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đạt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một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nội</a:t>
                      </a:r>
                      <a:r>
                        <a:rPr lang="en-US" sz="2000" baseline="0" dirty="0">
                          <a:latin typeface="Times New Roman" panose="02020603050405020304" pitchFamily="18" charset="0"/>
                          <a:cs typeface="Times New Roman" panose="02020603050405020304" pitchFamily="18" charset="0"/>
                        </a:rPr>
                        <a:t> dung </a:t>
                      </a:r>
                      <a:r>
                        <a:rPr lang="en-US" sz="2000" baseline="0" dirty="0" err="1">
                          <a:latin typeface="Times New Roman" panose="02020603050405020304" pitchFamily="18" charset="0"/>
                          <a:cs typeface="Times New Roman" panose="02020603050405020304" pitchFamily="18" charset="0"/>
                        </a:rPr>
                        <a:t>phức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tạp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hoặc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muốn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thể</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hiện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quan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chặt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chẽ</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về</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nghĩa</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34337973"/>
                  </a:ext>
                </a:extLst>
              </a:tr>
              <a:tr h="370840">
                <a:tc gridSpan="3">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Những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lưu</a:t>
                      </a:r>
                      <a:r>
                        <a:rPr lang="en-US" sz="2000" b="1" baseline="0" dirty="0">
                          <a:solidFill>
                            <a:srgbClr val="FF0000"/>
                          </a:solidFill>
                          <a:latin typeface="Times New Roman" panose="02020603050405020304" pitchFamily="18" charset="0"/>
                          <a:cs typeface="Times New Roman" panose="02020603050405020304" pitchFamily="18" charset="0"/>
                        </a:rPr>
                        <a:t> ý </a:t>
                      </a:r>
                      <a:r>
                        <a:rPr lang="en-US" sz="2000" b="1" baseline="0" dirty="0" err="1">
                          <a:solidFill>
                            <a:srgbClr val="FF0000"/>
                          </a:solidFill>
                          <a:latin typeface="Times New Roman" panose="02020603050405020304" pitchFamily="18" charset="0"/>
                          <a:cs typeface="Times New Roman" panose="02020603050405020304" pitchFamily="18" charset="0"/>
                        </a:rPr>
                        <a:t>về</a:t>
                      </a:r>
                      <a:r>
                        <a:rPr lang="en-US" sz="2000" b="1" baseline="0" dirty="0">
                          <a:solidFill>
                            <a:srgbClr val="FF0000"/>
                          </a:solidFill>
                          <a:latin typeface="Times New Roman" panose="02020603050405020304" pitchFamily="18" charset="0"/>
                          <a:cs typeface="Times New Roman" panose="02020603050405020304" pitchFamily="18" charset="0"/>
                        </a:rPr>
                        <a:t> </a:t>
                      </a:r>
                      <a:r>
                        <a:rPr lang="en-US" sz="2000" b="1" baseline="0" dirty="0" err="1">
                          <a:solidFill>
                            <a:srgbClr val="FF0000"/>
                          </a:solidFill>
                          <a:latin typeface="Times New Roman" panose="02020603050405020304" pitchFamily="18" charset="0"/>
                          <a:cs typeface="Times New Roman" panose="02020603050405020304" pitchFamily="18" charset="0"/>
                        </a:rPr>
                        <a:t>câu</a:t>
                      </a:r>
                      <a:r>
                        <a:rPr lang="en-US" sz="2000" b="1" baseline="0" dirty="0">
                          <a:solidFill>
                            <a:srgbClr val="FF0000"/>
                          </a:solidFill>
                          <a:latin typeface="Times New Roman" panose="02020603050405020304" pitchFamily="18" charset="0"/>
                          <a:cs typeface="Times New Roman" panose="02020603050405020304" pitchFamily="18" charset="0"/>
                        </a:rPr>
                        <a:t> </a:t>
                      </a:r>
                      <a:r>
                        <a:rPr lang="en-US" sz="2000" b="1" baseline="0" dirty="0" err="1">
                          <a:solidFill>
                            <a:srgbClr val="FF0000"/>
                          </a:solidFill>
                          <a:latin typeface="Times New Roman" panose="02020603050405020304" pitchFamily="18" charset="0"/>
                          <a:cs typeface="Times New Roman" panose="02020603050405020304" pitchFamily="18" charset="0"/>
                        </a:rPr>
                        <a:t>ghép</a:t>
                      </a:r>
                      <a:endParaRPr lang="en-US" sz="2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12110167"/>
                  </a:ext>
                </a:extLst>
              </a:tr>
              <a:tr h="370840">
                <a:tc>
                  <a:txBody>
                    <a:bodyPr/>
                    <a:lstStyle/>
                    <a:p>
                      <a:pPr algn="just"/>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Các</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kiểu</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câu</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ghép</a:t>
                      </a:r>
                      <a:endParaRPr lang="en-US" sz="2000" b="1" dirty="0">
                        <a:latin typeface="Times New Roman" panose="02020603050405020304" pitchFamily="18" charset="0"/>
                        <a:cs typeface="Times New Roman" panose="02020603050405020304" pitchFamily="18" charset="0"/>
                      </a:endParaRPr>
                    </a:p>
                  </a:txBody>
                  <a:tcPr/>
                </a:tc>
                <a:tc>
                  <a:txBody>
                    <a:bodyPr/>
                    <a:lstStyle/>
                    <a:p>
                      <a:pPr algn="just"/>
                      <a:r>
                        <a:rPr lang="en-US" sz="2000" b="1" dirty="0" err="1">
                          <a:latin typeface="Times New Roman" panose="02020603050405020304" pitchFamily="18" charset="0"/>
                          <a:cs typeface="Times New Roman" panose="02020603050405020304" pitchFamily="18" charset="0"/>
                        </a:rPr>
                        <a:t>Đẳng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lập</a:t>
                      </a:r>
                      <a:r>
                        <a:rPr lang="en-US" sz="2000" dirty="0">
                          <a:latin typeface="Times New Roman" panose="02020603050405020304" pitchFamily="18" charset="0"/>
                          <a:cs typeface="Times New Roman" panose="02020603050405020304" pitchFamily="18" charset="0"/>
                        </a:rPr>
                        <a: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các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vế</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câu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quan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bình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đảng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với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nhau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liệt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kê</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tiếp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ứng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lựa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chọn</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a:txBody>
                    <a:bodyPr/>
                    <a:lstStyle/>
                    <a:p>
                      <a:pPr algn="just"/>
                      <a:r>
                        <a:rPr lang="en-US" sz="2000" b="1" dirty="0" err="1">
                          <a:latin typeface="Times New Roman" panose="02020603050405020304" pitchFamily="18" charset="0"/>
                          <a:cs typeface="Times New Roman" panose="02020603050405020304" pitchFamily="18" charset="0"/>
                        </a:rPr>
                        <a:t>Chính</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phụ</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các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vế</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câu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quan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phụ</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thuộc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với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nhau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nguyên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nhân</a:t>
                      </a:r>
                      <a:r>
                        <a:rPr lang="en-US" sz="2000" baseline="0" dirty="0">
                          <a:latin typeface="Times New Roman" panose="02020603050405020304" pitchFamily="18" charset="0"/>
                          <a:cs typeface="Times New Roman" panose="02020603050405020304" pitchFamily="18" charset="0"/>
                        </a:rPr>
                        <a:t> – </a:t>
                      </a:r>
                      <a:r>
                        <a:rPr lang="en-US" sz="2000" baseline="0" dirty="0" err="1">
                          <a:latin typeface="Times New Roman" panose="02020603050405020304" pitchFamily="18" charset="0"/>
                          <a:cs typeface="Times New Roman" panose="02020603050405020304" pitchFamily="18" charset="0"/>
                        </a:rPr>
                        <a:t>kết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quả</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điều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kiện</a:t>
                      </a:r>
                      <a:r>
                        <a:rPr lang="en-US" sz="2000" baseline="0" dirty="0">
                          <a:latin typeface="Times New Roman" panose="02020603050405020304" pitchFamily="18" charset="0"/>
                          <a:cs typeface="Times New Roman" panose="02020603050405020304" pitchFamily="18" charset="0"/>
                        </a:rPr>
                        <a:t> – </a:t>
                      </a:r>
                      <a:r>
                        <a:rPr lang="en-US" sz="2000" baseline="0" dirty="0" err="1">
                          <a:latin typeface="Times New Roman" panose="02020603050405020304" pitchFamily="18" charset="0"/>
                          <a:cs typeface="Times New Roman" panose="02020603050405020304" pitchFamily="18" charset="0"/>
                        </a:rPr>
                        <a:t>kết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quả</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nhượng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bộ</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chú</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giải</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16366720"/>
                  </a:ext>
                </a:extLst>
              </a:tr>
              <a:tr h="370840">
                <a:tc>
                  <a:txBody>
                    <a:bodyPr/>
                    <a:lstStyle/>
                    <a:p>
                      <a:pPr algn="just"/>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Cách</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nối</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các</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vế</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trong</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câu</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ghép</a:t>
                      </a:r>
                      <a:endParaRPr lang="en-US" sz="2000" b="1" dirty="0">
                        <a:latin typeface="Times New Roman" panose="02020603050405020304" pitchFamily="18" charset="0"/>
                        <a:cs typeface="Times New Roman" panose="02020603050405020304" pitchFamily="18" charset="0"/>
                      </a:endParaRPr>
                    </a:p>
                  </a:txBody>
                  <a:tcPr/>
                </a:tc>
                <a:tc>
                  <a:txBody>
                    <a:bodyPr/>
                    <a:lstStyle/>
                    <a:p>
                      <a:pPr algn="just"/>
                      <a:r>
                        <a:rPr lang="en-US" sz="2000" dirty="0" err="1">
                          <a:latin typeface="Times New Roman" panose="02020603050405020304" pitchFamily="18" charset="0"/>
                          <a:cs typeface="Times New Roman" panose="02020603050405020304" pitchFamily="18" charset="0"/>
                        </a:rPr>
                        <a:t>Nối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trực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tiếp</a:t>
                      </a:r>
                      <a:endParaRPr lang="en-US" sz="2000" dirty="0">
                        <a:latin typeface="Times New Roman" panose="02020603050405020304" pitchFamily="18" charset="0"/>
                        <a:cs typeface="Times New Roman" panose="02020603050405020304" pitchFamily="18" charset="0"/>
                      </a:endParaRPr>
                    </a:p>
                  </a:txBody>
                  <a:tcPr/>
                </a:tc>
                <a:tc>
                  <a:txBody>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endParaRPr lang="en-US" sz="2000" baseline="0" dirty="0">
                        <a:latin typeface="Times New Roman" panose="02020603050405020304" pitchFamily="18" charset="0"/>
                        <a:cs typeface="Times New Roman" panose="02020603050405020304" pitchFamily="18" charset="0"/>
                      </a:endParaRPr>
                    </a:p>
                    <a:p>
                      <a:pPr algn="just"/>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bằng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56396278"/>
                  </a:ext>
                </a:extLst>
              </a:tr>
            </a:tbl>
          </a:graphicData>
        </a:graphic>
      </p:graphicFrame>
    </p:spTree>
    <p:extLst>
      <p:ext uri="{BB962C8B-B14F-4D97-AF65-F5344CB8AC3E}">
        <p14:creationId xmlns:p14="http://schemas.microsoft.com/office/powerpoint/2010/main" val="3275098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EC9CC42E-060A-1595-C9A4-3AC00D431C18}"/>
              </a:ext>
            </a:extLst>
          </p:cNvPr>
          <p:cNvSpPr txBox="1"/>
          <p:nvPr/>
        </p:nvSpPr>
        <p:spPr>
          <a:xfrm>
            <a:off x="3977182" y="1091945"/>
            <a:ext cx="4389538" cy="1107996"/>
          </a:xfrm>
          <a:prstGeom prst="rect">
            <a:avLst/>
          </a:prstGeom>
        </p:spPr>
        <p:txBody>
          <a:bodyPr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rPr>
              <a:t>II.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rPr>
              <a:t>THỰ</a:t>
            </a:r>
            <a:r>
              <a:rPr lang="en-US" sz="3600" kern="1200" dirty="0">
                <a:solidFill>
                  <a:schemeClr val="tx1"/>
                </a:solidFill>
                <a:latin typeface="#9Slide07 Baloo Tamma" panose="03080902040302020200" pitchFamily="66" charset="0"/>
                <a:ea typeface="+mn-ea"/>
                <a:cs typeface="#9Slide07 Baloo Tamma" panose="03080902040302020200" pitchFamily="66" charset="0"/>
              </a:rPr>
              <a:t>C HÀNH</a:t>
            </a:r>
            <a:endPar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endParaRPr>
          </a:p>
        </p:txBody>
      </p:sp>
      <p:sp>
        <p:nvSpPr>
          <p:cNvPr id="3" name="Freeform 2"/>
          <p:cNvSpPr/>
          <p:nvPr/>
        </p:nvSpPr>
        <p:spPr>
          <a:xfrm>
            <a:off x="285062" y="1137744"/>
            <a:ext cx="4794788" cy="4114800"/>
          </a:xfrm>
          <a:custGeom>
            <a:avLst/>
            <a:gdLst/>
            <a:ahLst/>
            <a:cxnLst/>
            <a:rect l="l" t="t" r="r" b="b"/>
            <a:pathLst>
              <a:path w="4794788" h="4114800">
                <a:moveTo>
                  <a:pt x="0" y="0"/>
                </a:moveTo>
                <a:lnTo>
                  <a:pt x="4794788" y="0"/>
                </a:lnTo>
                <a:lnTo>
                  <a:pt x="479478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03245058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sp>
        <p:nvSpPr>
          <p:cNvPr id="9" name="Rectangle 8"/>
          <p:cNvSpPr/>
          <p:nvPr/>
        </p:nvSpPr>
        <p:spPr>
          <a:xfrm>
            <a:off x="723869" y="220719"/>
            <a:ext cx="7453747" cy="461665"/>
          </a:xfrm>
          <a:prstGeom prst="rect">
            <a:avLst/>
          </a:prstGeom>
        </p:spPr>
        <p:txBody>
          <a:bodyPr wrap="square">
            <a:spAutoFit/>
          </a:bodyPr>
          <a:lstStyle/>
          <a:p>
            <a:pPr algn="ctr" latinLnBrk="0"/>
            <a:r>
              <a:rPr lang="en-US" sz="2400" b="1" dirty="0" err="1">
                <a:solidFill>
                  <a:schemeClr val="tx1"/>
                </a:solidFill>
                <a:latin typeface="Times New Roman" panose="02020603050405020304" pitchFamily="18" charset="0"/>
                <a:cs typeface="Times New Roman" panose="02020603050405020304" pitchFamily="18" charset="0"/>
              </a:rPr>
              <a:t>Bài</a:t>
            </a:r>
            <a:r>
              <a:rPr lang="en-US" sz="2400" b="1" dirty="0">
                <a:solidFill>
                  <a:schemeClr val="tx1"/>
                </a:solidFill>
                <a:latin typeface="Times New Roman" panose="02020603050405020304" pitchFamily="18" charset="0"/>
                <a:cs typeface="Times New Roman" panose="02020603050405020304" pitchFamily="18" charset="0"/>
              </a:rPr>
              <a:t> 1</a:t>
            </a:r>
          </a:p>
        </p:txBody>
      </p:sp>
      <p:sp>
        <p:nvSpPr>
          <p:cNvPr id="5" name="Rectangle 4"/>
          <p:cNvSpPr/>
          <p:nvPr/>
        </p:nvSpPr>
        <p:spPr>
          <a:xfrm>
            <a:off x="259773" y="867146"/>
            <a:ext cx="8603673" cy="3816429"/>
          </a:xfrm>
          <a:prstGeom prst="rect">
            <a:avLst/>
          </a:prstGeom>
        </p:spPr>
        <p:txBody>
          <a:bodyPr wrap="square">
            <a:spAutoFit/>
          </a:bodyPr>
          <a:lstStyle/>
          <a:p>
            <a:pPr algn="just"/>
            <a:r>
              <a:rPr lang="vi-VN" sz="2200" b="1" dirty="0">
                <a:latin typeface="+mj-lt"/>
              </a:rPr>
              <a:t>Xếp những câu dưới đây vào nhóm phù hợp: câu đơn, câu ghép chính phụ, câu ghép đẳng lập. Chỉ ra chủ ngữ, vị ngữ của các cụm chủ vị trong mỗi câu.</a:t>
            </a:r>
          </a:p>
          <a:p>
            <a:pPr lvl="1" algn="just"/>
            <a:r>
              <a:rPr lang="vi-VN" sz="2200" dirty="0">
                <a:latin typeface="+mj-lt"/>
              </a:rPr>
              <a:t>a) </a:t>
            </a:r>
            <a:r>
              <a:rPr lang="en-US" sz="2200" i="1" dirty="0" err="1">
                <a:latin typeface="Times New Roman" panose="02020603050405020304" pitchFamily="18" charset="0"/>
                <a:cs typeface="Times New Roman" panose="02020603050405020304" pitchFamily="18" charset="0"/>
              </a:rPr>
              <a:t>Thưa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thầy</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giá</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nhà</a:t>
            </a:r>
            <a:r>
              <a:rPr lang="en-US" sz="2200" i="1" dirty="0">
                <a:latin typeface="Times New Roman" panose="02020603050405020304" pitchFamily="18" charset="0"/>
                <a:cs typeface="Times New Roman" panose="02020603050405020304" pitchFamily="18" charset="0"/>
              </a:rPr>
              <a:t> con </a:t>
            </a:r>
            <a:r>
              <a:rPr lang="en-US" sz="2200" i="1" dirty="0" err="1">
                <a:latin typeface="Times New Roman" panose="02020603050405020304" pitchFamily="18" charset="0"/>
                <a:cs typeface="Times New Roman" panose="02020603050405020304" pitchFamily="18" charset="0"/>
              </a:rPr>
              <a:t>khoẻ</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khoắn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thì</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nhà</a:t>
            </a:r>
            <a:r>
              <a:rPr lang="en-US" sz="2200" i="1" dirty="0">
                <a:latin typeface="Times New Roman" panose="02020603050405020304" pitchFamily="18" charset="0"/>
                <a:cs typeface="Times New Roman" panose="02020603050405020304" pitchFamily="18" charset="0"/>
              </a:rPr>
              <a:t> con </a:t>
            </a:r>
            <a:r>
              <a:rPr lang="en-US" sz="2200" i="1" dirty="0" err="1">
                <a:latin typeface="Times New Roman" panose="02020603050405020304" pitchFamily="18" charset="0"/>
                <a:cs typeface="Times New Roman" panose="02020603050405020304" pitchFamily="18" charset="0"/>
              </a:rPr>
              <a:t>chả</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dám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kêu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Nguyễn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Công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Hoan</a:t>
            </a:r>
            <a:r>
              <a:rPr lang="en-US" sz="2200" i="1"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a:p>
            <a:pPr algn="just"/>
            <a:r>
              <a:rPr lang="vi-VN" sz="2200" dirty="0">
                <a:latin typeface="+mj-lt"/>
              </a:rPr>
              <a:t>b) </a:t>
            </a:r>
            <a:r>
              <a:rPr lang="vi-VN" sz="2200" i="1" dirty="0">
                <a:latin typeface="+mj-lt"/>
              </a:rPr>
              <a:t>Trên diện tích không rộng, mọc lên hàng nghìn đảo đá muôn hình muôn vẻ, tựa tấm thảm xanh lộng lẫy, lấp lánh vô số châu ngọc</a:t>
            </a:r>
            <a:r>
              <a:rPr lang="vi-VN" sz="2200" dirty="0">
                <a:latin typeface="+mj-lt"/>
              </a:rPr>
              <a:t>.</a:t>
            </a:r>
            <a:r>
              <a:rPr lang="en-US" sz="2200" dirty="0">
                <a:latin typeface="+mj-lt"/>
              </a:rPr>
              <a:t> </a:t>
            </a:r>
            <a:r>
              <a:rPr lang="vi-VN" sz="2200" dirty="0">
                <a:latin typeface="+mj-lt"/>
              </a:rPr>
              <a:t>(Thi Sảnh)</a:t>
            </a:r>
          </a:p>
          <a:p>
            <a:pPr algn="just"/>
            <a:r>
              <a:rPr lang="vi-VN" sz="2200" dirty="0">
                <a:latin typeface="+mj-lt"/>
              </a:rPr>
              <a:t>c) </a:t>
            </a:r>
            <a:r>
              <a:rPr lang="vi-VN" sz="2200" i="1" dirty="0">
                <a:latin typeface="+mj-lt"/>
              </a:rPr>
              <a:t>Mừng đi trước dẫn đường, Nghi dắt ngựa theo sau</a:t>
            </a:r>
            <a:r>
              <a:rPr lang="vi-VN" sz="2200" dirty="0">
                <a:latin typeface="+mj-lt"/>
              </a:rPr>
              <a:t>.</a:t>
            </a:r>
            <a:r>
              <a:rPr lang="en-US" sz="2200" dirty="0">
                <a:latin typeface="+mj-lt"/>
              </a:rPr>
              <a:t> </a:t>
            </a:r>
            <a:r>
              <a:rPr lang="vi-VN" sz="2200" dirty="0">
                <a:latin typeface="+mj-lt"/>
              </a:rPr>
              <a:t>(Phùng Quán)</a:t>
            </a:r>
          </a:p>
          <a:p>
            <a:pPr algn="just"/>
            <a:r>
              <a:rPr lang="vi-VN" sz="2200" dirty="0">
                <a:latin typeface="+mj-lt"/>
              </a:rPr>
              <a:t>d) </a:t>
            </a:r>
            <a:r>
              <a:rPr lang="vi-VN" sz="2200" i="1" dirty="0">
                <a:latin typeface="+mj-lt"/>
              </a:rPr>
              <a:t>Chúng tôi, mọi người – kể cả anh, đều tưởng con bé sẽ đứng yên đó thôi</a:t>
            </a:r>
            <a:r>
              <a:rPr lang="vi-VN" sz="2200" dirty="0">
                <a:latin typeface="+mj-lt"/>
              </a:rPr>
              <a:t>.</a:t>
            </a:r>
            <a:r>
              <a:rPr lang="en-US" sz="2200" dirty="0">
                <a:latin typeface="+mj-lt"/>
              </a:rPr>
              <a:t> </a:t>
            </a:r>
            <a:r>
              <a:rPr lang="vi-VN" sz="2200" dirty="0">
                <a:latin typeface="+mj-lt"/>
              </a:rPr>
              <a:t>(Nguyễn Quang Sáng)</a:t>
            </a:r>
          </a:p>
          <a:p>
            <a:pPr algn="just"/>
            <a:r>
              <a:rPr lang="vi-VN" sz="2200" dirty="0">
                <a:latin typeface="+mj-lt"/>
              </a:rPr>
              <a:t>e) </a:t>
            </a:r>
            <a:r>
              <a:rPr lang="vi-VN" sz="2200" i="1" dirty="0">
                <a:latin typeface="+mj-lt"/>
              </a:rPr>
              <a:t>Em ngủ và chị cũng thiu thiu ngủ theo</a:t>
            </a:r>
            <a:r>
              <a:rPr lang="vi-VN" sz="2200" dirty="0">
                <a:latin typeface="+mj-lt"/>
              </a:rPr>
              <a:t>.</a:t>
            </a:r>
            <a:r>
              <a:rPr lang="en-US" sz="2200" dirty="0">
                <a:latin typeface="+mj-lt"/>
              </a:rPr>
              <a:t> </a:t>
            </a:r>
            <a:r>
              <a:rPr lang="vi-VN" sz="2200" dirty="0">
                <a:latin typeface="+mj-lt"/>
              </a:rPr>
              <a:t>(Băng Sơn)</a:t>
            </a:r>
          </a:p>
        </p:txBody>
      </p:sp>
      <p:sp>
        <p:nvSpPr>
          <p:cNvPr id="4" name="Freeform 4"/>
          <p:cNvSpPr/>
          <p:nvPr/>
        </p:nvSpPr>
        <p:spPr>
          <a:xfrm>
            <a:off x="8222673" y="-462553"/>
            <a:ext cx="1487384" cy="1623613"/>
          </a:xfrm>
          <a:custGeom>
            <a:avLst/>
            <a:gdLst/>
            <a:ahLst/>
            <a:cxnLst/>
            <a:rect l="l" t="t" r="r" b="b"/>
            <a:pathLst>
              <a:path w="4342797" h="4114800">
                <a:moveTo>
                  <a:pt x="0" y="0"/>
                </a:moveTo>
                <a:lnTo>
                  <a:pt x="4342797" y="0"/>
                </a:lnTo>
                <a:lnTo>
                  <a:pt x="434279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4062580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C34CA30E-A6C8-2C33-0296-5FFA732E4A32}"/>
              </a:ext>
            </a:extLst>
          </p:cNvPr>
          <p:cNvSpPr/>
          <p:nvPr/>
        </p:nvSpPr>
        <p:spPr>
          <a:xfrm>
            <a:off x="421849" y="202192"/>
            <a:ext cx="8451988" cy="448865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2"/>
            <a:stretch>
              <a:fillRect l="-16398" t="-59453" r="-8011" b="-77034"/>
            </a:stretch>
          </a:blipFill>
          <a:ln w="38100" cap="sq">
            <a:solidFill>
              <a:srgbClr val="4E4845"/>
            </a:solidFill>
            <a:prstDash val="solid"/>
            <a:miter/>
          </a:ln>
        </p:spPr>
        <p:txBody>
          <a:bodyPr/>
          <a:lstStyle/>
          <a:p>
            <a:endParaRPr lang="en-US" sz="1050"/>
          </a:p>
        </p:txBody>
      </p:sp>
      <p:sp>
        <p:nvSpPr>
          <p:cNvPr id="2" name="Rectangle 1"/>
          <p:cNvSpPr/>
          <p:nvPr/>
        </p:nvSpPr>
        <p:spPr>
          <a:xfrm>
            <a:off x="421849" y="676636"/>
            <a:ext cx="675408" cy="461665"/>
          </a:xfrm>
          <a:prstGeom prst="rect">
            <a:avLst/>
          </a:prstGeom>
        </p:spPr>
        <p:txBody>
          <a:bodyPr wrap="square">
            <a:spAutoFit/>
          </a:bodyPr>
          <a:lstStyle/>
          <a:p>
            <a:pPr lvl="1" algn="just"/>
            <a:r>
              <a:rPr lang="vi-VN" sz="2400" dirty="0">
                <a:solidFill>
                  <a:srgbClr val="FF0000"/>
                </a:solidFill>
                <a:latin typeface="+mj-lt"/>
              </a:rPr>
              <a:t>a) </a:t>
            </a:r>
            <a:endParaRPr lang="vi-VN" sz="24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910936" y="676637"/>
            <a:ext cx="8603673" cy="430887"/>
          </a:xfrm>
          <a:prstGeom prst="rect">
            <a:avLst/>
          </a:prstGeom>
        </p:spPr>
        <p:txBody>
          <a:bodyPr wrap="square">
            <a:spAutoFit/>
          </a:bodyPr>
          <a:lstStyle/>
          <a:p>
            <a:pPr lvl="1" algn="just"/>
            <a:r>
              <a:rPr lang="en-US" sz="2200" i="1" dirty="0" err="1">
                <a:latin typeface="Times New Roman" panose="02020603050405020304" pitchFamily="18" charset="0"/>
                <a:cs typeface="Times New Roman" panose="02020603050405020304" pitchFamily="18" charset="0"/>
              </a:rPr>
              <a:t>Thưa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thầy</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giá</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nhà</a:t>
            </a:r>
            <a:r>
              <a:rPr lang="en-US" sz="2200" i="1" dirty="0">
                <a:latin typeface="Times New Roman" panose="02020603050405020304" pitchFamily="18" charset="0"/>
                <a:cs typeface="Times New Roman" panose="02020603050405020304" pitchFamily="18" charset="0"/>
              </a:rPr>
              <a:t> con </a:t>
            </a:r>
            <a:r>
              <a:rPr lang="en-US" sz="2200" i="1" dirty="0" err="1">
                <a:latin typeface="Times New Roman" panose="02020603050405020304" pitchFamily="18" charset="0"/>
                <a:cs typeface="Times New Roman" panose="02020603050405020304" pitchFamily="18" charset="0"/>
              </a:rPr>
              <a:t>khoẻ</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khoắn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thì</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nhà</a:t>
            </a:r>
            <a:r>
              <a:rPr lang="en-US" sz="2200" i="1" dirty="0">
                <a:latin typeface="Times New Roman" panose="02020603050405020304" pitchFamily="18" charset="0"/>
                <a:cs typeface="Times New Roman" panose="02020603050405020304" pitchFamily="18" charset="0"/>
              </a:rPr>
              <a:t> con </a:t>
            </a:r>
            <a:r>
              <a:rPr lang="en-US" sz="2200" i="1" dirty="0" err="1">
                <a:latin typeface="Times New Roman" panose="02020603050405020304" pitchFamily="18" charset="0"/>
                <a:cs typeface="Times New Roman" panose="02020603050405020304" pitchFamily="18" charset="0"/>
              </a:rPr>
              <a:t>chả</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dám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kêu</a:t>
            </a:r>
            <a:r>
              <a:rPr lang="en-US" sz="2200" i="1"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5507182" y="1107524"/>
            <a:ext cx="7689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386946" y="1107524"/>
            <a:ext cx="13438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760518" y="1107524"/>
            <a:ext cx="7689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640282" y="1107524"/>
            <a:ext cx="134389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824594" y="1153919"/>
            <a:ext cx="815688" cy="430887"/>
          </a:xfrm>
          <a:prstGeom prst="rect">
            <a:avLst/>
          </a:prstGeom>
        </p:spPr>
        <p:txBody>
          <a:bodyPr wrap="square">
            <a:spAutoFit/>
          </a:bodyPr>
          <a:lstStyle/>
          <a:p>
            <a:pPr lvl="1" algn="just"/>
            <a:r>
              <a:rPr lang="en-US" sz="2200" dirty="0">
                <a:latin typeface="Times New Roman" panose="02020603050405020304" pitchFamily="18" charset="0"/>
                <a:cs typeface="Times New Roman" panose="02020603050405020304" pitchFamily="18" charset="0"/>
              </a:rPr>
              <a:t>CN1</a:t>
            </a:r>
            <a:endParaRPr lang="vi-VN" sz="2200" dirty="0">
              <a:latin typeface="Times New Roman" panose="02020603050405020304" pitchFamily="18" charset="0"/>
              <a:cs typeface="Times New Roman" panose="02020603050405020304" pitchFamily="18" charset="0"/>
            </a:endParaRPr>
          </a:p>
        </p:txBody>
      </p:sp>
      <p:sp>
        <p:nvSpPr>
          <p:cNvPr id="12" name="Rectangle 11"/>
          <p:cNvSpPr/>
          <p:nvPr/>
        </p:nvSpPr>
        <p:spPr>
          <a:xfrm>
            <a:off x="5598967" y="1153918"/>
            <a:ext cx="787979" cy="430887"/>
          </a:xfrm>
          <a:prstGeom prst="rect">
            <a:avLst/>
          </a:prstGeom>
        </p:spPr>
        <p:txBody>
          <a:bodyPr wrap="square">
            <a:spAutoFit/>
          </a:bodyPr>
          <a:lstStyle/>
          <a:p>
            <a:pPr lvl="1" algn="just"/>
            <a:r>
              <a:rPr lang="en-US" sz="2200" dirty="0">
                <a:solidFill>
                  <a:srgbClr val="FF0000"/>
                </a:solidFill>
                <a:latin typeface="Times New Roman" panose="02020603050405020304" pitchFamily="18" charset="0"/>
                <a:cs typeface="Times New Roman" panose="02020603050405020304" pitchFamily="18" charset="0"/>
              </a:rPr>
              <a:t>CN2</a:t>
            </a:r>
            <a:endParaRPr lang="vi-VN" sz="2200"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855027" y="1153919"/>
            <a:ext cx="779318" cy="430887"/>
          </a:xfrm>
          <a:prstGeom prst="rect">
            <a:avLst/>
          </a:prstGeom>
        </p:spPr>
        <p:txBody>
          <a:bodyPr wrap="square">
            <a:spAutoFit/>
          </a:bodyPr>
          <a:lstStyle/>
          <a:p>
            <a:pPr lvl="1" algn="just"/>
            <a:r>
              <a:rPr lang="en-US" sz="2200" dirty="0">
                <a:latin typeface="Times New Roman" panose="02020603050405020304" pitchFamily="18" charset="0"/>
                <a:cs typeface="Times New Roman" panose="02020603050405020304" pitchFamily="18" charset="0"/>
              </a:rPr>
              <a:t>VN1</a:t>
            </a:r>
            <a:endParaRPr lang="vi-VN" sz="2200" dirty="0">
              <a:latin typeface="Times New Roman" panose="02020603050405020304" pitchFamily="18" charset="0"/>
              <a:cs typeface="Times New Roman" panose="02020603050405020304" pitchFamily="18" charset="0"/>
            </a:endParaRPr>
          </a:p>
        </p:txBody>
      </p:sp>
      <p:sp>
        <p:nvSpPr>
          <p:cNvPr id="14" name="Rectangle 13"/>
          <p:cNvSpPr/>
          <p:nvPr/>
        </p:nvSpPr>
        <p:spPr>
          <a:xfrm>
            <a:off x="6199042" y="1153918"/>
            <a:ext cx="1899804" cy="769441"/>
          </a:xfrm>
          <a:prstGeom prst="rect">
            <a:avLst/>
          </a:prstGeom>
        </p:spPr>
        <p:txBody>
          <a:bodyPr wrap="square">
            <a:spAutoFit/>
          </a:bodyPr>
          <a:lstStyle/>
          <a:p>
            <a:pPr lvl="1" algn="ctr"/>
            <a:r>
              <a:rPr lang="en-US" sz="2200" dirty="0">
                <a:solidFill>
                  <a:srgbClr val="FF0000"/>
                </a:solidFill>
                <a:latin typeface="Times New Roman" panose="02020603050405020304" pitchFamily="18" charset="0"/>
                <a:cs typeface="Times New Roman" panose="02020603050405020304" pitchFamily="18" charset="0"/>
              </a:rPr>
              <a:t>VN2</a:t>
            </a:r>
          </a:p>
          <a:p>
            <a:pPr lvl="1" algn="ctr"/>
            <a:r>
              <a:rPr lang="en-US" sz="2200" dirty="0">
                <a:solidFill>
                  <a:srgbClr val="FF0000"/>
                </a:solidFill>
                <a:latin typeface="Times New Roman" panose="02020603050405020304" pitchFamily="18" charset="0"/>
                <a:cs typeface="Times New Roman" panose="02020603050405020304" pitchFamily="18" charset="0"/>
              </a:rPr>
              <a:t>(</a:t>
            </a:r>
            <a:r>
              <a:rPr lang="en-US" sz="2200" dirty="0" err="1">
                <a:solidFill>
                  <a:srgbClr val="FF0000"/>
                </a:solidFill>
                <a:latin typeface="Times New Roman" panose="02020603050405020304" pitchFamily="18" charset="0"/>
                <a:cs typeface="Times New Roman" panose="02020603050405020304" pitchFamily="18" charset="0"/>
              </a:rPr>
              <a:t>cụm</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động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từ</a:t>
            </a:r>
            <a:r>
              <a:rPr lang="en-US" sz="2200" dirty="0">
                <a:solidFill>
                  <a:srgbClr val="FF0000"/>
                </a:solidFill>
                <a:latin typeface="Times New Roman" panose="02020603050405020304" pitchFamily="18" charset="0"/>
                <a:cs typeface="Times New Roman" panose="02020603050405020304" pitchFamily="18" charset="0"/>
              </a:rPr>
              <a:t>)</a:t>
            </a:r>
            <a:endParaRPr lang="vi-VN" sz="2200" dirty="0">
              <a:solidFill>
                <a:srgbClr val="FF0000"/>
              </a:solidFill>
              <a:latin typeface="Times New Roman" panose="02020603050405020304" pitchFamily="18" charset="0"/>
              <a:cs typeface="Times New Roman" panose="02020603050405020304" pitchFamily="18" charset="0"/>
            </a:endParaRPr>
          </a:p>
        </p:txBody>
      </p:sp>
      <p:sp>
        <p:nvSpPr>
          <p:cNvPr id="15" name="Right Brace 14"/>
          <p:cNvSpPr/>
          <p:nvPr/>
        </p:nvSpPr>
        <p:spPr>
          <a:xfrm rot="5400000">
            <a:off x="3506932" y="1360518"/>
            <a:ext cx="266700" cy="13923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2559627" y="2313168"/>
            <a:ext cx="2161309" cy="430887"/>
          </a:xfrm>
          <a:prstGeom prst="rect">
            <a:avLst/>
          </a:prstGeom>
        </p:spPr>
        <p:txBody>
          <a:bodyPr wrap="square">
            <a:spAutoFit/>
          </a:bodyPr>
          <a:lstStyle/>
          <a:p>
            <a:pPr lvl="1" algn="ctr"/>
            <a:r>
              <a:rPr lang="en-US" sz="2200" b="1" dirty="0" err="1">
                <a:latin typeface="Times New Roman" panose="02020603050405020304" pitchFamily="18" charset="0"/>
                <a:cs typeface="Times New Roman" panose="02020603050405020304" pitchFamily="18" charset="0"/>
              </a:rPr>
              <a:t>Cụm</a:t>
            </a:r>
            <a:r>
              <a:rPr lang="en-US" sz="2200" b="1" dirty="0">
                <a:latin typeface="Times New Roman" panose="02020603050405020304" pitchFamily="18" charset="0"/>
                <a:cs typeface="Times New Roman" panose="02020603050405020304" pitchFamily="18" charset="0"/>
              </a:rPr>
              <a:t> C-V </a:t>
            </a:r>
            <a:r>
              <a:rPr lang="en-US" sz="2200" b="1" dirty="0" err="1">
                <a:latin typeface="Times New Roman" panose="02020603050405020304" pitchFamily="18" charset="0"/>
                <a:cs typeface="Times New Roman" panose="02020603050405020304" pitchFamily="18" charset="0"/>
              </a:rPr>
              <a:t>chính</a:t>
            </a:r>
            <a:endParaRPr lang="vi-VN" sz="2200" b="1" dirty="0">
              <a:latin typeface="Times New Roman" panose="02020603050405020304" pitchFamily="18" charset="0"/>
              <a:cs typeface="Times New Roman" panose="02020603050405020304" pitchFamily="18" charset="0"/>
            </a:endParaRPr>
          </a:p>
        </p:txBody>
      </p:sp>
      <p:sp>
        <p:nvSpPr>
          <p:cNvPr id="18" name="Right Brace 17"/>
          <p:cNvSpPr/>
          <p:nvPr/>
        </p:nvSpPr>
        <p:spPr>
          <a:xfrm rot="5400000">
            <a:off x="6350578" y="1616977"/>
            <a:ext cx="266700" cy="13923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p:cNvSpPr/>
          <p:nvPr/>
        </p:nvSpPr>
        <p:spPr>
          <a:xfrm>
            <a:off x="5403273" y="2569627"/>
            <a:ext cx="2695573" cy="430887"/>
          </a:xfrm>
          <a:prstGeom prst="rect">
            <a:avLst/>
          </a:prstGeom>
        </p:spPr>
        <p:txBody>
          <a:bodyPr wrap="square">
            <a:spAutoFit/>
          </a:bodyPr>
          <a:lstStyle/>
          <a:p>
            <a:pPr lvl="1" algn="ctr"/>
            <a:r>
              <a:rPr lang="en-US" sz="2200" b="1" dirty="0" err="1">
                <a:latin typeface="Times New Roman" panose="02020603050405020304" pitchFamily="18" charset="0"/>
                <a:cs typeface="Times New Roman" panose="02020603050405020304" pitchFamily="18" charset="0"/>
              </a:rPr>
              <a:t>Cụm</a:t>
            </a:r>
            <a:r>
              <a:rPr lang="en-US" sz="2200" b="1" dirty="0">
                <a:latin typeface="Times New Roman" panose="02020603050405020304" pitchFamily="18" charset="0"/>
                <a:cs typeface="Times New Roman" panose="02020603050405020304" pitchFamily="18" charset="0"/>
              </a:rPr>
              <a:t> C-V </a:t>
            </a:r>
            <a:r>
              <a:rPr lang="en-US" sz="2200" b="1" dirty="0" err="1">
                <a:latin typeface="Times New Roman" panose="02020603050405020304" pitchFamily="18" charset="0"/>
                <a:cs typeface="Times New Roman" panose="02020603050405020304" pitchFamily="18" charset="0"/>
              </a:rPr>
              <a:t>phụ</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thuộc</a:t>
            </a:r>
            <a:endParaRPr lang="vi-VN" sz="2200" b="1" dirty="0">
              <a:latin typeface="Times New Roman" panose="02020603050405020304" pitchFamily="18" charset="0"/>
              <a:cs typeface="Times New Roman" panose="02020603050405020304" pitchFamily="18" charset="0"/>
            </a:endParaRPr>
          </a:p>
        </p:txBody>
      </p:sp>
      <p:sp>
        <p:nvSpPr>
          <p:cNvPr id="21" name="Rectangle 20"/>
          <p:cNvSpPr/>
          <p:nvPr/>
        </p:nvSpPr>
        <p:spPr>
          <a:xfrm>
            <a:off x="2899064" y="3538133"/>
            <a:ext cx="3377045" cy="430887"/>
          </a:xfrm>
          <a:prstGeom prst="rect">
            <a:avLst/>
          </a:prstGeom>
        </p:spPr>
        <p:txBody>
          <a:bodyPr wrap="square">
            <a:spAutoFit/>
          </a:bodyPr>
          <a:lstStyle/>
          <a:p>
            <a:pPr lvl="1" algn="just"/>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ghép</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phụ</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4" name="Freeform 4"/>
          <p:cNvSpPr/>
          <p:nvPr/>
        </p:nvSpPr>
        <p:spPr>
          <a:xfrm>
            <a:off x="251452" y="1492468"/>
            <a:ext cx="2605924" cy="3651031"/>
          </a:xfrm>
          <a:custGeom>
            <a:avLst/>
            <a:gdLst/>
            <a:ahLst/>
            <a:cxnLst/>
            <a:rect l="l" t="t" r="r" b="b"/>
            <a:pathLst>
              <a:path w="2936939" h="4114800">
                <a:moveTo>
                  <a:pt x="0" y="0"/>
                </a:moveTo>
                <a:lnTo>
                  <a:pt x="2936939" y="0"/>
                </a:lnTo>
                <a:lnTo>
                  <a:pt x="293693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08397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arn(inVertical)">
                                      <p:cBhvr>
                                        <p:cTn id="53" dur="500"/>
                                        <p:tgtEl>
                                          <p:spTgt spid="15"/>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arn(inVertical)">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barn(inVertical)">
                                      <p:cBhvr>
                                        <p:cTn id="61" dur="500"/>
                                        <p:tgtEl>
                                          <p:spTgt spid="18"/>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barn(inVertical)">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barn(inVertical)">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3" grpId="0"/>
      <p:bldP spid="11" grpId="0"/>
      <p:bldP spid="12" grpId="0"/>
      <p:bldP spid="13" grpId="0"/>
      <p:bldP spid="14" grpId="0"/>
      <p:bldP spid="15" grpId="0" animBg="1"/>
      <p:bldP spid="16" grpId="0"/>
      <p:bldP spid="18" grpId="0" animBg="1"/>
      <p:bldP spid="19" grpId="0"/>
      <p:bldP spid="21" grpId="0"/>
      <p:bldP spid="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3867</TotalTime>
  <Words>2737</Words>
  <Application>Microsoft Macintosh PowerPoint</Application>
  <PresentationFormat>On-screen Show (16:9)</PresentationFormat>
  <Paragraphs>230</Paragraphs>
  <Slides>37</Slides>
  <Notes>24</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Times New Roman</vt:lpstr>
      <vt:lpstr>#9Slide07 Pangolin</vt:lpstr>
      <vt:lpstr>Calibri</vt:lpstr>
      <vt:lpstr>#9Slide07 SVNGuerrilla</vt:lpstr>
      <vt:lpstr>#9Slide07 SVNA Love Of Thunder</vt:lpstr>
      <vt:lpstr>#9Slide07 IcielCadena</vt:lpstr>
      <vt:lpstr>#9Slide07 Baloo Tamma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Thực hành tiếng Việt</dc:title>
  <cp:lastModifiedBy>Microsoft Office User</cp:lastModifiedBy>
  <cp:revision>163</cp:revision>
  <dcterms:modified xsi:type="dcterms:W3CDTF">2024-11-24T02:49:32Z</dcterms:modified>
</cp:coreProperties>
</file>