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handoutMasterIdLst>
    <p:handoutMasterId r:id="rId22"/>
  </p:handoutMasterIdLst>
  <p:sldIdLst>
    <p:sldId id="256" r:id="rId2"/>
    <p:sldId id="389" r:id="rId3"/>
    <p:sldId id="446" r:id="rId4"/>
    <p:sldId id="623" r:id="rId5"/>
    <p:sldId id="596" r:id="rId6"/>
    <p:sldId id="624" r:id="rId7"/>
    <p:sldId id="625" r:id="rId8"/>
    <p:sldId id="626" r:id="rId9"/>
    <p:sldId id="627" r:id="rId10"/>
    <p:sldId id="456" r:id="rId11"/>
    <p:sldId id="644" r:id="rId12"/>
    <p:sldId id="457" r:id="rId13"/>
    <p:sldId id="604" r:id="rId14"/>
    <p:sldId id="605" r:id="rId15"/>
    <p:sldId id="631" r:id="rId16"/>
    <p:sldId id="646" r:id="rId17"/>
    <p:sldId id="647" r:id="rId18"/>
    <p:sldId id="314" r:id="rId19"/>
    <p:sldId id="3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A6B9"/>
    <a:srgbClr val="C1ECE4"/>
    <a:srgbClr val="1A5D1A"/>
    <a:srgbClr val="FFF5E0"/>
    <a:srgbClr val="FF6969"/>
    <a:srgbClr val="ED5AB3"/>
    <a:srgbClr val="FF90C2"/>
    <a:srgbClr val="001B79"/>
    <a:srgbClr val="164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p:scale>
          <a:sx n="72" d="100"/>
          <a:sy n="72" d="100"/>
        </p:scale>
        <p:origin x="-552" y="32"/>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3/16/2025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378600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79679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13715" y="2073910"/>
            <a:ext cx="11123295" cy="1076325"/>
          </a:xfrm>
          <a:prstGeom prst="rect">
            <a:avLst/>
          </a:prstGeom>
          <a:noFill/>
          <a:ln w="9525">
            <a:noFill/>
          </a:ln>
        </p:spPr>
        <p:txBody>
          <a:bodyPr wrap="square">
            <a:spAutoFit/>
          </a:bodyPr>
          <a:lstStyle/>
          <a:p>
            <a:pPr marL="635" indent="-635" algn="just"/>
            <a:r>
              <a:rPr lang="en-US" sz="3200" b="0" dirty="0">
                <a:latin typeface="Times New Roman" panose="02020603050405020304" pitchFamily="18" charset="0"/>
              </a:rPr>
              <a:t>- Work in pairs to make similar dialogues, using the language you have learnt.</a:t>
            </a:r>
          </a:p>
        </p:txBody>
      </p:sp>
      <p:sp>
        <p:nvSpPr>
          <p:cNvPr id="6" name="Text Box 5"/>
          <p:cNvSpPr txBox="1"/>
          <p:nvPr/>
        </p:nvSpPr>
        <p:spPr>
          <a:xfrm>
            <a:off x="602203" y="3249169"/>
            <a:ext cx="11123295" cy="1322070"/>
          </a:xfrm>
          <a:prstGeom prst="rect">
            <a:avLst/>
          </a:prstGeom>
          <a:solidFill>
            <a:srgbClr val="FF90C2"/>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thank the village head for showing you around the craft workshop.</a:t>
            </a:r>
          </a:p>
        </p:txBody>
      </p:sp>
      <p:sp>
        <p:nvSpPr>
          <p:cNvPr id="7" name="Text Box 6"/>
          <p:cNvSpPr txBox="1"/>
          <p:nvPr/>
        </p:nvSpPr>
        <p:spPr>
          <a:xfrm>
            <a:off x="577850" y="4796790"/>
            <a:ext cx="11123295" cy="1322070"/>
          </a:xfrm>
          <a:prstGeom prst="rect">
            <a:avLst/>
          </a:prstGeom>
          <a:solidFill>
            <a:srgbClr val="ED5AB3"/>
          </a:solidFill>
          <a:ln w="9525">
            <a:noFill/>
          </a:ln>
        </p:spPr>
        <p:txBody>
          <a:bodyPr wrap="square">
            <a:spAutoFit/>
          </a:bodyPr>
          <a:lstStyle/>
          <a:p>
            <a:pPr marL="635" indent="-635" algn="just"/>
            <a:r>
              <a:rPr lang="en-US" sz="4000" b="1" dirty="0">
                <a:solidFill>
                  <a:srgbClr val="000000"/>
                </a:solidFill>
                <a:latin typeface="Times New Roman" panose="02020603050405020304" pitchFamily="18" charset="0"/>
              </a:rPr>
              <a:t>2. </a:t>
            </a:r>
            <a:r>
              <a:rPr lang="en-US" sz="4000" dirty="0">
                <a:solidFill>
                  <a:srgbClr val="000000"/>
                </a:solidFill>
                <a:latin typeface="Times New Roman" panose="02020603050405020304" pitchFamily="18" charset="0"/>
              </a:rPr>
              <a:t>You thank your friend for lending you an interesting book.</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86912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435610" y="2256790"/>
            <a:ext cx="11123295" cy="2553335"/>
          </a:xfrm>
          <a:prstGeom prst="rect">
            <a:avLst/>
          </a:prstGeom>
          <a:solidFill>
            <a:srgbClr val="FF90C2"/>
          </a:solidFill>
          <a:ln w="9525">
            <a:noFill/>
          </a:ln>
        </p:spPr>
        <p:txBody>
          <a:bodyPr wrap="square">
            <a:spAutoFit/>
          </a:bodyPr>
          <a:lstStyle/>
          <a:p>
            <a:pPr marL="635" indent="-635" algn="just"/>
            <a:r>
              <a:rPr lang="en-US" sz="3200" b="1" i="1" dirty="0">
                <a:latin typeface="Times New Roman" panose="02020603050405020304" pitchFamily="18" charset="0"/>
              </a:rPr>
              <a:t>Suggested dialogues</a:t>
            </a:r>
            <a:r>
              <a:rPr lang="en-US" sz="3200" b="0" dirty="0">
                <a:latin typeface="Times New Roman" panose="02020603050405020304" pitchFamily="18" charset="0"/>
              </a:rPr>
              <a:t>:</a:t>
            </a:r>
          </a:p>
          <a:p>
            <a:pPr marL="635" indent="-635" algn="just"/>
            <a:r>
              <a:rPr lang="en-US" sz="3200" b="1" dirty="0">
                <a:latin typeface="Times New Roman" panose="02020603050405020304" pitchFamily="18" charset="0"/>
              </a:rPr>
              <a:t>Situation 1:</a:t>
            </a:r>
          </a:p>
          <a:p>
            <a:pPr marL="635" indent="-635" algn="just"/>
            <a:r>
              <a:rPr lang="en-US" sz="3200" i="1" dirty="0">
                <a:latin typeface="Times New Roman" panose="02020603050405020304" pitchFamily="18" charset="0"/>
              </a:rPr>
              <a:t>You:</a:t>
            </a:r>
            <a:r>
              <a:rPr lang="en-US" sz="3200" b="1" dirty="0">
                <a:latin typeface="Times New Roman" panose="02020603050405020304" pitchFamily="18" charset="0"/>
              </a:rPr>
              <a:t> </a:t>
            </a:r>
            <a:r>
              <a:rPr lang="en-US" sz="3200" b="0" dirty="0">
                <a:highlight>
                  <a:srgbClr val="FFFF00"/>
                </a:highlight>
                <a:latin typeface="Times New Roman" panose="02020603050405020304" pitchFamily="18" charset="0"/>
              </a:rPr>
              <a:t>Thank you very much for</a:t>
            </a:r>
            <a:r>
              <a:rPr lang="en-US" sz="3200" b="0" dirty="0">
                <a:latin typeface="Times New Roman" panose="02020603050405020304" pitchFamily="18" charset="0"/>
              </a:rPr>
              <a:t> showing me / us around the craft workshop.</a:t>
            </a:r>
          </a:p>
          <a:p>
            <a:pPr marL="635" indent="-635" algn="just"/>
            <a:r>
              <a:rPr lang="en-US" sz="3200" i="1" dirty="0">
                <a:latin typeface="Times New Roman" panose="02020603050405020304" pitchFamily="18" charset="0"/>
              </a:rPr>
              <a:t>Village head:</a:t>
            </a:r>
            <a:r>
              <a:rPr lang="en-US" sz="3200" b="0" dirty="0">
                <a:latin typeface="Times New Roman" panose="02020603050405020304" pitchFamily="18" charset="0"/>
              </a:rPr>
              <a:t> </a:t>
            </a:r>
            <a:r>
              <a:rPr lang="en-US" sz="3200" b="0" dirty="0">
                <a:highlight>
                  <a:srgbClr val="FFFF00"/>
                </a:highlight>
                <a:latin typeface="Times New Roman" panose="02020603050405020304" pitchFamily="18" charset="0"/>
              </a:rPr>
              <a:t>You’re welcome.</a:t>
            </a:r>
          </a:p>
        </p:txBody>
      </p:sp>
      <p:sp>
        <p:nvSpPr>
          <p:cNvPr id="7" name="Text Box 6"/>
          <p:cNvSpPr txBox="1"/>
          <p:nvPr/>
        </p:nvSpPr>
        <p:spPr>
          <a:xfrm>
            <a:off x="435610" y="4948555"/>
            <a:ext cx="11123295" cy="1568450"/>
          </a:xfrm>
          <a:prstGeom prst="rect">
            <a:avLst/>
          </a:prstGeom>
          <a:solidFill>
            <a:srgbClr val="ED5AB3"/>
          </a:solidFill>
          <a:ln w="9525">
            <a:noFill/>
          </a:ln>
        </p:spPr>
        <p:txBody>
          <a:bodyPr wrap="square">
            <a:spAutoFit/>
          </a:bodyPr>
          <a:lstStyle/>
          <a:p>
            <a:pPr marL="635" indent="-635"/>
            <a:r>
              <a:rPr lang="en-US" sz="3200" b="1" dirty="0">
                <a:solidFill>
                  <a:srgbClr val="000000"/>
                </a:solidFill>
                <a:latin typeface="Times New Roman" panose="02020603050405020304" pitchFamily="18" charset="0"/>
              </a:rPr>
              <a:t>Situation 2:</a:t>
            </a:r>
          </a:p>
          <a:p>
            <a:pPr marL="635" indent="-635"/>
            <a:r>
              <a:rPr lang="en-US" sz="3200" i="1" dirty="0">
                <a:solidFill>
                  <a:srgbClr val="000000"/>
                </a:solidFill>
                <a:latin typeface="Times New Roman" panose="02020603050405020304" pitchFamily="18" charset="0"/>
              </a:rPr>
              <a:t>You: </a:t>
            </a:r>
            <a:r>
              <a:rPr lang="en-US" sz="3200" b="0" dirty="0">
                <a:solidFill>
                  <a:srgbClr val="000000"/>
                </a:solidFill>
                <a:highlight>
                  <a:srgbClr val="FFFF00"/>
                </a:highlight>
                <a:latin typeface="Times New Roman" panose="02020603050405020304" pitchFamily="18" charset="0"/>
              </a:rPr>
              <a:t>Thanks a lot for </a:t>
            </a:r>
            <a:r>
              <a:rPr lang="en-US" sz="3200" b="0" dirty="0">
                <a:solidFill>
                  <a:srgbClr val="000000"/>
                </a:solidFill>
                <a:latin typeface="Times New Roman" panose="02020603050405020304" pitchFamily="18" charset="0"/>
              </a:rPr>
              <a:t>lending me an interesting book. </a:t>
            </a:r>
            <a:endParaRPr lang="en-US" sz="3200" b="1" dirty="0">
              <a:solidFill>
                <a:srgbClr val="000000"/>
              </a:solidFill>
              <a:latin typeface="Times New Roman" panose="02020603050405020304" pitchFamily="18" charset="0"/>
            </a:endParaRPr>
          </a:p>
          <a:p>
            <a:pPr marL="635" indent="-635"/>
            <a:r>
              <a:rPr lang="en-US" sz="3200" i="1" dirty="0">
                <a:solidFill>
                  <a:srgbClr val="000000"/>
                </a:solidFill>
                <a:latin typeface="Times New Roman" panose="02020603050405020304" pitchFamily="18" charset="0"/>
              </a:rPr>
              <a:t>Your friend: </a:t>
            </a:r>
            <a:r>
              <a:rPr lang="en-US" sz="3200" b="0" dirty="0">
                <a:solidFill>
                  <a:srgbClr val="000000"/>
                </a:solidFill>
                <a:highlight>
                  <a:srgbClr val="FFFF00"/>
                </a:highlight>
                <a:latin typeface="Times New Roman" panose="02020603050405020304" pitchFamily="18" charset="0"/>
              </a:rPr>
              <a:t>No problem.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12545"/>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Read the passage and complete the table.</a:t>
            </a: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487045" y="205740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graphicFrame>
        <p:nvGraphicFramePr>
          <p:cNvPr id="8" name="Table 7"/>
          <p:cNvGraphicFramePr/>
          <p:nvPr/>
        </p:nvGraphicFramePr>
        <p:xfrm>
          <a:off x="487045" y="8500110"/>
          <a:ext cx="11657965" cy="310705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xmlns="" val="20000"/>
                    </a:ext>
                  </a:extLst>
                </a:gridCol>
                <a:gridCol w="4481195">
                  <a:extLst>
                    <a:ext uri="{9D8B030D-6E8A-4147-A177-3AD203B41FA5}">
                      <a16:colId xmlns:a16="http://schemas.microsoft.com/office/drawing/2014/main" xmlns="" val="20001"/>
                    </a:ext>
                  </a:extLst>
                </a:gridCol>
                <a:gridCol w="3373755">
                  <a:extLst>
                    <a:ext uri="{9D8B030D-6E8A-4147-A177-3AD203B41FA5}">
                      <a16:colId xmlns:a16="http://schemas.microsoft.com/office/drawing/2014/main" xmlns=""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xmlns="" val="10000"/>
                  </a:ext>
                </a:extLst>
              </a:tr>
              <a:tr h="2250440">
                <a:tc>
                  <a:txBody>
                    <a:bodyPr/>
                    <a:lstStyle/>
                    <a:p>
                      <a:pPr>
                        <a:buNone/>
                      </a:pPr>
                      <a:r>
                        <a:rPr lang="en-US" sz="3600" b="1"/>
                        <a:t>1.</a:t>
                      </a:r>
                      <a:r>
                        <a:rPr lang="en-US" sz="3600" b="0"/>
                        <a:t> _____________</a:t>
                      </a:r>
                    </a:p>
                    <a:p>
                      <a:pPr>
                        <a:buNone/>
                      </a:pPr>
                      <a:r>
                        <a:rPr lang="en-US" sz="3600" b="0"/>
                        <a:t>   anniversaries</a:t>
                      </a:r>
                    </a:p>
                  </a:txBody>
                  <a:tcPr>
                    <a:solidFill>
                      <a:srgbClr val="FFF5E0"/>
                    </a:solidFill>
                  </a:tcPr>
                </a:tc>
                <a:tc>
                  <a:txBody>
                    <a:bodyPr/>
                    <a:lstStyle/>
                    <a:p>
                      <a:pPr>
                        <a:buNone/>
                      </a:pPr>
                      <a:r>
                        <a:rPr lang="en-US" sz="3600" b="1"/>
                        <a:t>2. </a:t>
                      </a:r>
                      <a:r>
                        <a:rPr lang="en-US" sz="3600" b="0"/>
                        <a:t>_________Festival</a:t>
                      </a:r>
                    </a:p>
                    <a:p>
                      <a:pPr>
                        <a:buNone/>
                      </a:pPr>
                      <a:r>
                        <a:rPr lang="en-US" sz="3600" b="1"/>
                        <a:t>3. </a:t>
                      </a:r>
                      <a:r>
                        <a:rPr lang="en-US" sz="3600">
                          <a:sym typeface="+mn-ea"/>
                        </a:rPr>
                        <a:t>_________Festival</a:t>
                      </a:r>
                      <a:endParaRPr lang="en-US" sz="3600" b="1"/>
                    </a:p>
                  </a:txBody>
                  <a:tcPr>
                    <a:solidFill>
                      <a:srgbClr val="FFF5E0"/>
                    </a:solidFill>
                  </a:tcPr>
                </a:tc>
                <a:tc>
                  <a:txBody>
                    <a:bodyPr/>
                    <a:lstStyle/>
                    <a:p>
                      <a:pPr>
                        <a:buNone/>
                      </a:pPr>
                      <a:r>
                        <a:rPr lang="en-US" sz="3600" b="1"/>
                        <a:t>4. </a:t>
                      </a:r>
                      <a:r>
                        <a:rPr lang="en-US" sz="3600" b="0"/>
                        <a:t>___________</a:t>
                      </a:r>
                    </a:p>
                    <a:p>
                      <a:pPr>
                        <a:buNone/>
                      </a:pPr>
                      <a:r>
                        <a:rPr lang="en-US" sz="3600" b="1"/>
                        <a:t>5. </a:t>
                      </a:r>
                      <a:r>
                        <a:rPr lang="en-US" sz="3600" b="0"/>
                        <a:t>___________</a:t>
                      </a:r>
                    </a:p>
                  </a:txBody>
                  <a:tcPr>
                    <a:solidFill>
                      <a:srgbClr val="FFF5E0"/>
                    </a:solidFill>
                  </a:tcPr>
                </a:tc>
                <a:extLst>
                  <a:ext uri="{0D108BD9-81ED-4DB2-BD59-A6C34878D82A}">
                    <a16:rowId xmlns:a16="http://schemas.microsoft.com/office/drawing/2014/main" xmlns="" val="10001"/>
                  </a:ext>
                </a:extLst>
              </a:tr>
            </a:tbl>
          </a:graphicData>
        </a:graphic>
      </p:graphicFrame>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8" name="Table 7"/>
          <p:cNvGraphicFramePr/>
          <p:nvPr>
            <p:extLst>
              <p:ext uri="{D42A27DB-BD31-4B8C-83A1-F6EECF244321}">
                <p14:modId xmlns:p14="http://schemas.microsoft.com/office/powerpoint/2010/main" val="2835555372"/>
              </p:ext>
            </p:extLst>
          </p:nvPr>
        </p:nvGraphicFramePr>
        <p:xfrm>
          <a:off x="393700" y="1819910"/>
          <a:ext cx="11657965" cy="314261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xmlns="" val="20000"/>
                    </a:ext>
                  </a:extLst>
                </a:gridCol>
                <a:gridCol w="4036695">
                  <a:extLst>
                    <a:ext uri="{9D8B030D-6E8A-4147-A177-3AD203B41FA5}">
                      <a16:colId xmlns:a16="http://schemas.microsoft.com/office/drawing/2014/main" xmlns="" val="20001"/>
                    </a:ext>
                  </a:extLst>
                </a:gridCol>
                <a:gridCol w="3818255">
                  <a:extLst>
                    <a:ext uri="{9D8B030D-6E8A-4147-A177-3AD203B41FA5}">
                      <a16:colId xmlns:a16="http://schemas.microsoft.com/office/drawing/2014/main" xmlns=""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dirty="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xmlns="" val="10000"/>
                  </a:ext>
                </a:extLst>
              </a:tr>
              <a:tr h="2250440">
                <a:tc>
                  <a:txBody>
                    <a:bodyPr/>
                    <a:lstStyle/>
                    <a:p>
                      <a:pPr>
                        <a:buNone/>
                      </a:pPr>
                      <a:r>
                        <a:rPr lang="en-US" sz="3600" b="1" dirty="0"/>
                        <a:t>1.</a:t>
                      </a:r>
                      <a:r>
                        <a:rPr lang="en-US" sz="3600" b="0" dirty="0"/>
                        <a:t> _____________</a:t>
                      </a:r>
                    </a:p>
                    <a:p>
                      <a:pPr>
                        <a:buNone/>
                      </a:pPr>
                      <a:r>
                        <a:rPr lang="en-US" sz="3600" b="0" dirty="0"/>
                        <a:t>   anniversaries</a:t>
                      </a:r>
                    </a:p>
                  </a:txBody>
                  <a:tcPr>
                    <a:solidFill>
                      <a:srgbClr val="FFF5E0"/>
                    </a:solidFill>
                  </a:tcPr>
                </a:tc>
                <a:tc>
                  <a:txBody>
                    <a:bodyPr/>
                    <a:lstStyle/>
                    <a:p>
                      <a:pPr>
                        <a:buNone/>
                      </a:pPr>
                      <a:r>
                        <a:rPr lang="en-US" sz="3600" b="1"/>
                        <a:t>2. </a:t>
                      </a:r>
                      <a:r>
                        <a:rPr lang="en-US" sz="3600" b="0"/>
                        <a:t>_____________</a:t>
                      </a:r>
                    </a:p>
                    <a:p>
                      <a:pPr>
                        <a:buNone/>
                      </a:pPr>
                      <a:r>
                        <a:rPr lang="en-US" sz="3600" b="0"/>
                        <a:t>           Festival</a:t>
                      </a:r>
                    </a:p>
                    <a:p>
                      <a:pPr>
                        <a:buNone/>
                      </a:pPr>
                      <a:r>
                        <a:rPr lang="en-US" sz="3600" b="1"/>
                        <a:t>3. </a:t>
                      </a:r>
                      <a:r>
                        <a:rPr lang="en-US" sz="3600">
                          <a:sym typeface="+mn-ea"/>
                        </a:rPr>
                        <a:t>_____________</a:t>
                      </a:r>
                    </a:p>
                    <a:p>
                      <a:pPr>
                        <a:buNone/>
                      </a:pPr>
                      <a:r>
                        <a:rPr lang="en-US" sz="3600">
                          <a:sym typeface="+mn-ea"/>
                        </a:rPr>
                        <a:t>          Festival</a:t>
                      </a:r>
                      <a:endParaRPr lang="en-US" sz="3600" b="1"/>
                    </a:p>
                  </a:txBody>
                  <a:tcPr>
                    <a:solidFill>
                      <a:srgbClr val="FFF5E0"/>
                    </a:solidFill>
                  </a:tcPr>
                </a:tc>
                <a:tc>
                  <a:txBody>
                    <a:bodyPr/>
                    <a:lstStyle/>
                    <a:p>
                      <a:pPr>
                        <a:buNone/>
                      </a:pPr>
                      <a:r>
                        <a:rPr lang="en-US" sz="3600" b="1" dirty="0"/>
                        <a:t>4. </a:t>
                      </a:r>
                      <a:r>
                        <a:rPr lang="en-US" sz="3600" b="0" dirty="0"/>
                        <a:t>___________</a:t>
                      </a:r>
                    </a:p>
                    <a:p>
                      <a:pPr>
                        <a:buNone/>
                      </a:pPr>
                      <a:endParaRPr lang="en-US" sz="3600" b="0" dirty="0"/>
                    </a:p>
                    <a:p>
                      <a:pPr>
                        <a:buNone/>
                      </a:pPr>
                      <a:r>
                        <a:rPr lang="en-US" sz="3600" b="1" dirty="0"/>
                        <a:t>5. </a:t>
                      </a:r>
                      <a:r>
                        <a:rPr lang="en-US" sz="3600" b="0" dirty="0"/>
                        <a:t>_____________</a:t>
                      </a:r>
                    </a:p>
                  </a:txBody>
                  <a:tcPr>
                    <a:solidFill>
                      <a:srgbClr val="FFF5E0"/>
                    </a:solidFill>
                  </a:tcPr>
                </a:tc>
                <a:extLst>
                  <a:ext uri="{0D108BD9-81ED-4DB2-BD59-A6C34878D82A}">
                    <a16:rowId xmlns:a16="http://schemas.microsoft.com/office/drawing/2014/main" xmlns="" val="10001"/>
                  </a:ext>
                </a:extLst>
              </a:tr>
            </a:tbl>
          </a:graphicData>
        </a:graphic>
      </p:graphicFrame>
      <p:sp>
        <p:nvSpPr>
          <p:cNvPr id="9" name="Text Box 8"/>
          <p:cNvSpPr txBox="1"/>
          <p:nvPr/>
        </p:nvSpPr>
        <p:spPr>
          <a:xfrm>
            <a:off x="1511300" y="2603500"/>
            <a:ext cx="1571625"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Death</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sp>
        <p:nvSpPr>
          <p:cNvPr id="6" name="Text Box 5"/>
          <p:cNvSpPr txBox="1"/>
          <p:nvPr/>
        </p:nvSpPr>
        <p:spPr>
          <a:xfrm>
            <a:off x="4664075" y="260350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Mid - Autumn</a:t>
            </a:r>
          </a:p>
        </p:txBody>
      </p:sp>
      <p:sp>
        <p:nvSpPr>
          <p:cNvPr id="7" name="Text Box 6"/>
          <p:cNvSpPr txBox="1"/>
          <p:nvPr/>
        </p:nvSpPr>
        <p:spPr>
          <a:xfrm>
            <a:off x="4752975" y="368554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New Harvest</a:t>
            </a:r>
          </a:p>
        </p:txBody>
      </p:sp>
      <p:sp>
        <p:nvSpPr>
          <p:cNvPr id="17" name="Text Box 16"/>
          <p:cNvSpPr txBox="1"/>
          <p:nvPr/>
        </p:nvSpPr>
        <p:spPr>
          <a:xfrm>
            <a:off x="8651875" y="2603500"/>
            <a:ext cx="3138170"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Tet Holiday</a:t>
            </a:r>
          </a:p>
        </p:txBody>
      </p:sp>
      <p:sp>
        <p:nvSpPr>
          <p:cNvPr id="18" name="Text Box 17"/>
          <p:cNvSpPr txBox="1"/>
          <p:nvPr/>
        </p:nvSpPr>
        <p:spPr>
          <a:xfrm>
            <a:off x="8737600" y="3673793"/>
            <a:ext cx="3138170"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National Day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00" name="Text Box 99"/>
          <p:cNvSpPr txBox="1"/>
          <p:nvPr/>
        </p:nvSpPr>
        <p:spPr>
          <a:xfrm>
            <a:off x="631190" y="2159000"/>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Work in pairs.</a:t>
            </a:r>
          </a:p>
        </p:txBody>
      </p:sp>
      <p:sp>
        <p:nvSpPr>
          <p:cNvPr id="3" name="Text Box 2"/>
          <p:cNvSpPr txBox="1"/>
          <p:nvPr/>
        </p:nvSpPr>
        <p:spPr>
          <a:xfrm>
            <a:off x="603250" y="2820035"/>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examples.</a:t>
            </a:r>
          </a:p>
        </p:txBody>
      </p:sp>
      <p:sp>
        <p:nvSpPr>
          <p:cNvPr id="5" name="Round Single Corner Rectangle 4"/>
          <p:cNvSpPr/>
          <p:nvPr/>
        </p:nvSpPr>
        <p:spPr>
          <a:xfrm>
            <a:off x="603250" y="3616325"/>
            <a:ext cx="11353800" cy="2982595"/>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4000" b="1" i="1" dirty="0">
                <a:solidFill>
                  <a:schemeClr val="tx1"/>
                </a:solidFill>
                <a:latin typeface="Calibri" panose="020F0502020204030204" pitchFamily="34" charset="0"/>
                <a:cs typeface="Calibri" panose="020F0502020204030204" pitchFamily="34" charset="0"/>
                <a:sym typeface="+mn-ea"/>
              </a:rPr>
              <a:t>Examples:</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A: </a:t>
            </a:r>
            <a:r>
              <a:rPr lang="en-US" sz="4000" dirty="0">
                <a:solidFill>
                  <a:srgbClr val="231F20"/>
                </a:solidFill>
                <a:latin typeface="Calibri" panose="020F0502020204030204" pitchFamily="34" charset="0"/>
                <a:cs typeface="Calibri" panose="020F0502020204030204" pitchFamily="34" charset="0"/>
                <a:sym typeface="+mn-ea"/>
              </a:rPr>
              <a:t>What festival(s) does your family celebrate every year? </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B: </a:t>
            </a:r>
            <a:r>
              <a:rPr lang="en-US" sz="4000" dirty="0">
                <a:solidFill>
                  <a:srgbClr val="231F20"/>
                </a:solidFill>
                <a:latin typeface="Calibri" panose="020F0502020204030204" pitchFamily="34" charset="0"/>
                <a:cs typeface="Calibri" panose="020F0502020204030204" pitchFamily="34" charset="0"/>
                <a:sym typeface="+mn-ea"/>
              </a:rPr>
              <a:t>We celebrate Hung Kings’ Temple Festival.</a:t>
            </a:r>
            <a:endParaRPr lang="en-US" sz="4000" b="0" dirty="0">
              <a:solidFill>
                <a:srgbClr val="231F20"/>
              </a:solidFill>
              <a:latin typeface="Calibri" panose="020F0502020204030204" pitchFamily="34" charset="0"/>
              <a:cs typeface="Calibri" panose="020F0502020204030204" pitchFamily="34" charset="0"/>
            </a:endParaRPr>
          </a:p>
          <a:p>
            <a:pPr algn="just"/>
            <a:endParaRPr lang="en-US" sz="4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399590" y="2650209"/>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cues.</a:t>
            </a:r>
          </a:p>
        </p:txBody>
      </p:sp>
      <p:sp>
        <p:nvSpPr>
          <p:cNvPr id="2" name="Text Box 1"/>
          <p:cNvSpPr txBox="1"/>
          <p:nvPr/>
        </p:nvSpPr>
        <p:spPr>
          <a:xfrm>
            <a:off x="399590" y="3457709"/>
            <a:ext cx="11669875" cy="2554545"/>
          </a:xfrm>
          <a:prstGeom prst="rect">
            <a:avLst/>
          </a:prstGeom>
          <a:noFill/>
          <a:ln w="9525">
            <a:noFill/>
          </a:ln>
        </p:spPr>
        <p:txBody>
          <a:bodyPr wrap="square">
            <a:spAutoFit/>
          </a:bodyPr>
          <a:lstStyle/>
          <a:p>
            <a:pPr marL="635" indent="-635"/>
            <a:r>
              <a:rPr lang="en-US" sz="4000" b="0" dirty="0">
                <a:latin typeface="Calibri" panose="020F0502020204030204" pitchFamily="34" charset="0"/>
                <a:cs typeface="Calibri" panose="020F0502020204030204" pitchFamily="34" charset="0"/>
              </a:rPr>
              <a:t>- Work in groups, taking turns to choose one of the things in</a:t>
            </a:r>
            <a:r>
              <a:rPr lang="en-US" sz="4000" b="1" dirty="0">
                <a:latin typeface="Calibri" panose="020F0502020204030204" pitchFamily="34" charset="0"/>
                <a:cs typeface="Calibri" panose="020F0502020204030204" pitchFamily="34" charset="0"/>
              </a:rPr>
              <a:t> 3 </a:t>
            </a:r>
            <a:r>
              <a:rPr lang="en-US" sz="4000" b="0" dirty="0">
                <a:latin typeface="Calibri" panose="020F0502020204030204" pitchFamily="34" charset="0"/>
                <a:cs typeface="Calibri" panose="020F0502020204030204" pitchFamily="34" charset="0"/>
              </a:rPr>
              <a:t>and talk about what your families do to preserve your family traditions, for example celebrating family members’ birthdays.</a:t>
            </a:r>
          </a:p>
        </p:txBody>
      </p:sp>
      <p:sp>
        <p:nvSpPr>
          <p:cNvPr id="6" name="Text Box 5"/>
          <p:cNvSpPr txBox="1"/>
          <p:nvPr/>
        </p:nvSpPr>
        <p:spPr>
          <a:xfrm>
            <a:off x="487045" y="-3220720"/>
            <a:ext cx="11123295" cy="3169285"/>
          </a:xfrm>
          <a:prstGeom prst="rect">
            <a:avLst/>
          </a:prstGeom>
          <a:solidFill>
            <a:srgbClr val="3AA6B9"/>
          </a:solidFill>
          <a:ln w="9525">
            <a:noFill/>
          </a:ln>
        </p:spPr>
        <p:txBody>
          <a:bodyPr wrap="square">
            <a:spAutoFit/>
          </a:bodyPr>
          <a:lstStyle/>
          <a:p>
            <a:pPr marL="635" indent="-635" algn="just"/>
            <a:r>
              <a:rPr lang="en-US" sz="4000" b="1">
                <a:solidFill>
                  <a:schemeClr val="bg1"/>
                </a:solidFill>
                <a:latin typeface="Calibri" panose="020F0502020204030204" pitchFamily="34" charset="0"/>
                <a:cs typeface="Calibri" panose="020F0502020204030204" pitchFamily="34" charset="0"/>
              </a:rPr>
              <a:t>Cues:</a:t>
            </a:r>
          </a:p>
          <a:p>
            <a:pPr marL="635" indent="-635" algn="just"/>
            <a:r>
              <a:rPr lang="en-US" sz="4000" b="0">
                <a:solidFill>
                  <a:schemeClr val="bg1"/>
                </a:solidFill>
                <a:latin typeface="Calibri" panose="020F0502020204030204" pitchFamily="34" charset="0"/>
                <a:cs typeface="Calibri" panose="020F0502020204030204" pitchFamily="34" charset="0"/>
              </a:rPr>
              <a:t>You can begin your talk like this: </a:t>
            </a:r>
          </a:p>
          <a:p>
            <a:pPr marL="635" indent="-635" algn="just"/>
            <a:r>
              <a:rPr lang="en-US" sz="40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8"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2" grpId="0"/>
      <p:bldP spid="2" grpId="1"/>
      <p:bldP spid="6" grpId="0" bldLvl="0" animBg="1"/>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66750" y="2929430"/>
            <a:ext cx="11123295" cy="2554545"/>
          </a:xfrm>
          <a:prstGeom prst="rect">
            <a:avLst/>
          </a:prstGeom>
          <a:solidFill>
            <a:srgbClr val="3AA6B9"/>
          </a:solidFill>
          <a:ln w="9525">
            <a:noFill/>
          </a:ln>
        </p:spPr>
        <p:txBody>
          <a:bodyPr wrap="square">
            <a:spAutoFit/>
          </a:bodyPr>
          <a:lstStyle/>
          <a:p>
            <a:pPr marL="635" indent="-635" algn="just"/>
            <a:r>
              <a:rPr lang="en-US" sz="4000" b="1" dirty="0">
                <a:solidFill>
                  <a:schemeClr val="bg1"/>
                </a:solidFill>
                <a:latin typeface="Calibri" panose="020F0502020204030204" pitchFamily="34" charset="0"/>
                <a:cs typeface="Calibri" panose="020F0502020204030204" pitchFamily="34" charset="0"/>
              </a:rPr>
              <a:t>You can begin your talk like this: </a:t>
            </a:r>
            <a:endParaRPr lang="en-US" sz="4000" b="1" i="1" dirty="0">
              <a:solidFill>
                <a:schemeClr val="bg1"/>
              </a:solidFill>
              <a:latin typeface="Calibri" panose="020F0502020204030204" pitchFamily="34" charset="0"/>
              <a:cs typeface="Calibri" panose="020F0502020204030204" pitchFamily="34" charset="0"/>
            </a:endParaRPr>
          </a:p>
          <a:p>
            <a:pPr marL="635" indent="-635"/>
            <a:r>
              <a:rPr lang="en-US" sz="4000" b="0" i="1"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6"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7" name="Text Box 6"/>
          <p:cNvSpPr txBox="1"/>
          <p:nvPr/>
        </p:nvSpPr>
        <p:spPr>
          <a:xfrm>
            <a:off x="666750" y="7192645"/>
            <a:ext cx="11123295" cy="4399915"/>
          </a:xfrm>
          <a:prstGeom prst="rect">
            <a:avLst/>
          </a:prstGeom>
          <a:solidFill>
            <a:srgbClr val="3AA6B9"/>
          </a:solidFill>
          <a:ln w="9525">
            <a:noFill/>
          </a:ln>
        </p:spPr>
        <p:txBody>
          <a:bodyPr wrap="square">
            <a:spAutoFit/>
          </a:bodyPr>
          <a:lstStyle/>
          <a:p>
            <a:pPr marL="635" indent="-635" algn="just"/>
            <a:r>
              <a:rPr lang="en-US" sz="3500" b="1">
                <a:solidFill>
                  <a:schemeClr val="bg1"/>
                </a:solidFill>
                <a:latin typeface="Calibri" panose="020F0502020204030204" pitchFamily="34" charset="0"/>
                <a:cs typeface="Calibri" panose="020F0502020204030204" pitchFamily="34" charset="0"/>
              </a:rPr>
              <a:t>Sample Answers:</a:t>
            </a:r>
            <a:endParaRPr lang="en-US" sz="3500" b="0">
              <a:solidFill>
                <a:schemeClr val="bg1"/>
              </a:solidFill>
              <a:latin typeface="Calibri" panose="020F0502020204030204" pitchFamily="34" charset="0"/>
              <a:cs typeface="Calibri" panose="020F0502020204030204" pitchFamily="34" charset="0"/>
            </a:endParaRPr>
          </a:p>
          <a:p>
            <a:pPr marL="635" indent="-635" algn="just"/>
            <a:r>
              <a:rPr lang="en-US" sz="35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4" name="TextBox 3">
            <a:extLst>
              <a:ext uri="{FF2B5EF4-FFF2-40B4-BE49-F238E27FC236}">
                <a16:creationId xmlns:a16="http://schemas.microsoft.com/office/drawing/2014/main" xmlns="" id="{5619B181-6911-98E9-0B21-D9229B7AACAE}"/>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31605" y="2661507"/>
            <a:ext cx="11123295" cy="4154984"/>
          </a:xfrm>
          <a:prstGeom prst="rect">
            <a:avLst/>
          </a:prstGeom>
          <a:solidFill>
            <a:srgbClr val="3AA6B9"/>
          </a:solidFill>
          <a:ln w="9525">
            <a:noFill/>
          </a:ln>
        </p:spPr>
        <p:txBody>
          <a:bodyPr wrap="square">
            <a:spAutoFit/>
          </a:bodyPr>
          <a:lstStyle/>
          <a:p>
            <a:pPr marL="635" indent="-635" algn="just"/>
            <a:r>
              <a:rPr lang="en-US" sz="3300" b="1" dirty="0">
                <a:solidFill>
                  <a:schemeClr val="bg1"/>
                </a:solidFill>
                <a:latin typeface="Calibri" panose="020F0502020204030204" pitchFamily="34" charset="0"/>
                <a:cs typeface="Calibri" panose="020F0502020204030204" pitchFamily="34" charset="0"/>
              </a:rPr>
              <a:t>Sample Answers:</a:t>
            </a:r>
            <a:endParaRPr lang="en-US" sz="3300" b="0" dirty="0">
              <a:solidFill>
                <a:schemeClr val="bg1"/>
              </a:solidFill>
              <a:latin typeface="Calibri" panose="020F0502020204030204" pitchFamily="34" charset="0"/>
              <a:cs typeface="Calibri" panose="020F0502020204030204" pitchFamily="34" charset="0"/>
            </a:endParaRPr>
          </a:p>
          <a:p>
            <a:pPr marL="635" indent="-635" algn="just"/>
            <a:r>
              <a:rPr lang="en-US" sz="3300" b="0"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2" name="TextBox 1">
            <a:extLst>
              <a:ext uri="{FF2B5EF4-FFF2-40B4-BE49-F238E27FC236}">
                <a16:creationId xmlns:a16="http://schemas.microsoft.com/office/drawing/2014/main" xmlns="" id="{1710E67A-9B8D-4042-0A95-23C0B7602A42}"/>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thank and respond;</a:t>
            </a: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p>
          <a:p>
            <a:pPr indent="0">
              <a:lnSpc>
                <a:spcPct val="150000"/>
              </a:lnSpc>
              <a:buFont typeface="Wingdings" panose="05000000000000000000" pitchFamily="2" charset="2"/>
              <a:buNone/>
            </a:pP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2590370"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thank and respond;</a:t>
            </a:r>
          </a:p>
          <a:p>
            <a:pPr marL="457200" indent="-457200">
              <a:lnSpc>
                <a:spcPct val="150000"/>
              </a:lnSpc>
              <a:buFont typeface="Courier New" panose="02070309020205020404" pitchFamily="49" charset="0"/>
              <a:buChar char="o"/>
            </a:pPr>
            <a:r>
              <a:rPr lang="en-US" sz="3600" dirty="0"/>
              <a:t>Talk how to keep traditions alive.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487067" y="1809999"/>
            <a:ext cx="11083290"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There are some pieces of paper in bag / hat / box.</a:t>
            </a:r>
          </a:p>
        </p:txBody>
      </p:sp>
      <p:sp>
        <p:nvSpPr>
          <p:cNvPr id="8" name="TextBox 20"/>
          <p:cNvSpPr txBox="1"/>
          <p:nvPr/>
        </p:nvSpPr>
        <p:spPr>
          <a:xfrm>
            <a:off x="487068" y="2398395"/>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p>
        </p:txBody>
      </p:sp>
      <p:sp>
        <p:nvSpPr>
          <p:cNvPr id="9" name="TextBox 20"/>
          <p:cNvSpPr txBox="1"/>
          <p:nvPr/>
        </p:nvSpPr>
        <p:spPr>
          <a:xfrm>
            <a:off x="487067" y="3704590"/>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ancestor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tổ tiên</a:t>
            </a:r>
          </a:p>
        </p:txBody>
      </p:sp>
      <p:sp>
        <p:nvSpPr>
          <p:cNvPr id="2" name="Rectangle 1"/>
          <p:cNvSpPr/>
          <p:nvPr/>
        </p:nvSpPr>
        <p:spPr>
          <a:xfrm>
            <a:off x="1671593" y="3082855"/>
            <a:ext cx="32346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ænsestər</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dirty="0">
                <a:solidFill>
                  <a:srgbClr val="000000"/>
                </a:solidFill>
                <a:latin typeface="Times New Roman" panose="02020603050405020304" pitchFamily="18" charset="0"/>
              </a:rPr>
              <a:t>a</a:t>
            </a:r>
            <a:r>
              <a:rPr lang="en-US" sz="3600" b="0" dirty="0">
                <a:solidFill>
                  <a:srgbClr val="000000"/>
                </a:solidFill>
                <a:latin typeface="Times New Roman" panose="02020603050405020304" pitchFamily="18" charset="0"/>
              </a:rPr>
              <a:t> person related to you who lived a long time ago</a:t>
            </a:r>
          </a:p>
        </p:txBody>
      </p:sp>
      <p:pic>
        <p:nvPicPr>
          <p:cNvPr id="3" name="ancesto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35330" y="3000375"/>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lstStyle/>
          <a:p>
            <a:pPr algn="just"/>
            <a:r>
              <a:rPr lang="en-US" sz="4000" b="1" u="sng" dirty="0"/>
              <a:t>Ex:</a:t>
            </a:r>
            <a:r>
              <a:rPr lang="en-US" sz="4000" b="1" dirty="0"/>
              <a:t> </a:t>
            </a:r>
            <a:r>
              <a:rPr lang="en-US" sz="4000" dirty="0"/>
              <a:t>There were portraits of his </a:t>
            </a:r>
            <a:r>
              <a:rPr lang="en-US" sz="4000" b="1" dirty="0"/>
              <a:t>ancestors </a:t>
            </a:r>
            <a:r>
              <a:rPr lang="en-US" sz="4000" dirty="0"/>
              <a:t>on the walls of the room.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gratitude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t>lòng</a:t>
            </a:r>
            <a:r>
              <a:rPr lang="en-US" sz="4800" dirty="0"/>
              <a:t> </a:t>
            </a:r>
            <a:r>
              <a:rPr lang="en-US" sz="4800" dirty="0" err="1"/>
              <a:t>biết</a:t>
            </a:r>
            <a:r>
              <a:rPr lang="en-US" sz="4800" dirty="0"/>
              <a:t> </a:t>
            </a:r>
            <a:r>
              <a:rPr lang="en-US" sz="4800" dirty="0" err="1"/>
              <a:t>ơn</a:t>
            </a:r>
            <a:endParaRPr lang="en-US" sz="4800" dirty="0"/>
          </a:p>
        </p:txBody>
      </p:sp>
      <p:sp>
        <p:nvSpPr>
          <p:cNvPr id="2" name="Rectangle 1"/>
          <p:cNvSpPr/>
          <p:nvPr/>
        </p:nvSpPr>
        <p:spPr>
          <a:xfrm>
            <a:off x="1608081" y="3082855"/>
            <a:ext cx="3361690"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ɡrætɪtuːd</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the feeling or quality of being grateful.</a:t>
            </a:r>
          </a:p>
        </p:txBody>
      </p:sp>
      <p:pic>
        <p:nvPicPr>
          <p:cNvPr id="3" name="gratitud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6"/>
          <a:stretch>
            <a:fillRect/>
          </a:stretch>
        </p:blipFill>
        <p:spPr>
          <a:xfrm>
            <a:off x="6981825" y="2411730"/>
            <a:ext cx="3780790" cy="378079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442117774"/>
              </p:ext>
            </p:extLst>
          </p:nvPr>
        </p:nvGraphicFramePr>
        <p:xfrm>
          <a:off x="704850" y="1577340"/>
          <a:ext cx="11174730" cy="2608453"/>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xmlns="" val="20000"/>
                    </a:ext>
                  </a:extLst>
                </a:gridCol>
                <a:gridCol w="3785870">
                  <a:extLst>
                    <a:ext uri="{9D8B030D-6E8A-4147-A177-3AD203B41FA5}">
                      <a16:colId xmlns:a16="http://schemas.microsoft.com/office/drawing/2014/main" xmlns="" val="20001"/>
                    </a:ext>
                  </a:extLst>
                </a:gridCol>
                <a:gridCol w="3440430">
                  <a:extLst>
                    <a:ext uri="{9D8B030D-6E8A-4147-A177-3AD203B41FA5}">
                      <a16:colId xmlns:a16="http://schemas.microsoft.com/office/drawing/2014/main" xmlns="" val="20002"/>
                    </a:ext>
                  </a:extLst>
                </a:gridCol>
              </a:tblGrid>
              <a:tr h="756920">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xmlns="" val="10000"/>
                  </a:ext>
                </a:extLst>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ænsestər</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1"/>
                  </a:ext>
                </a:extLst>
              </a:tr>
              <a:tr h="1186180">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ɡrætɪtuːd</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lòng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ơn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10002"/>
                  </a:ext>
                </a:extLst>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ancesto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87630" y="222186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78423" y="336169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940" y="192405"/>
            <a:ext cx="524510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Pay attention to the highlighted parts.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577215" y="2519680"/>
            <a:ext cx="11092180" cy="1076325"/>
          </a:xfrm>
          <a:prstGeom prst="rect">
            <a:avLst/>
          </a:prstGeom>
          <a:solidFill>
            <a:srgbClr val="FFFFFF"/>
          </a:solidFill>
          <a:ln w="38100">
            <a:solidFill>
              <a:schemeClr val="accent1"/>
            </a:solidFill>
          </a:ln>
        </p:spPr>
        <p:txBody>
          <a:bodyPr wrap="square" rtlCol="0" anchor="t">
            <a:spAutoFit/>
          </a:bodyPr>
          <a:lstStyle/>
          <a:p>
            <a:r>
              <a:rPr lang="en-US" sz="3200" b="1" dirty="0"/>
              <a:t>Kate:</a:t>
            </a:r>
            <a:r>
              <a:rPr lang="en-US" sz="3200" dirty="0"/>
              <a:t> </a:t>
            </a:r>
            <a:r>
              <a:rPr lang="en-US" sz="3200" dirty="0">
                <a:highlight>
                  <a:srgbClr val="FFFF00"/>
                </a:highlight>
              </a:rPr>
              <a:t>Thank you very much for</a:t>
            </a:r>
            <a:r>
              <a:rPr lang="en-US" sz="3200" dirty="0"/>
              <a:t> showing us around Angkor Wat.</a:t>
            </a:r>
          </a:p>
          <a:p>
            <a:r>
              <a:rPr lang="en-US" sz="3200" b="1" dirty="0"/>
              <a:t>Guide:</a:t>
            </a:r>
            <a:r>
              <a:rPr lang="en-US" sz="3200" dirty="0"/>
              <a:t> </a:t>
            </a:r>
            <a:r>
              <a:rPr lang="en-US" sz="3200" dirty="0">
                <a:highlight>
                  <a:srgbClr val="FFFF00"/>
                </a:highlight>
              </a:rPr>
              <a:t>You’re welcome.</a:t>
            </a:r>
          </a:p>
        </p:txBody>
      </p:sp>
      <p:sp>
        <p:nvSpPr>
          <p:cNvPr id="10" name="Text Box 9"/>
          <p:cNvSpPr txBox="1"/>
          <p:nvPr/>
        </p:nvSpPr>
        <p:spPr>
          <a:xfrm>
            <a:off x="560070" y="408495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pic>
        <p:nvPicPr>
          <p:cNvPr id="11" name="02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41825" y="1510030"/>
            <a:ext cx="1009650" cy="10096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TotalTime>
  <Words>1185</Words>
  <Application>Microsoft Office PowerPoint</Application>
  <PresentationFormat>Custom</PresentationFormat>
  <Paragraphs>159</Paragraphs>
  <Slides>19</Slides>
  <Notes>17</Notes>
  <HiddenSlides>0</HiddenSlides>
  <MMClips>6</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LeLe</cp:lastModifiedBy>
  <cp:revision>303</cp:revision>
  <dcterms:created xsi:type="dcterms:W3CDTF">2020-12-09T02:04:00Z</dcterms:created>
  <dcterms:modified xsi:type="dcterms:W3CDTF">2025-03-16T11:41:44Z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