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3" r:id="rId16"/>
    <p:sldId id="284" r:id="rId17"/>
  </p:sldIdLst>
  <p:sldSz cx="12192000" cy="6858000"/>
  <p:notesSz cx="6858000" cy="9144000"/>
  <p:embeddedFontLst>
    <p:embeddedFont>
      <p:font typeface="Open Sans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YgtM9CJhm/YWVRiaAu3nBwfcg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E2C7B9-F735-4BC4-934C-0A3178A47AE7}">
  <a:tblStyle styleId="{D1E2C7B9-F735-4BC4-934C-0A3178A47AE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4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FF4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4D659F-54AA-419B-A0D9-D4333C1777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CB4A38-A68B-4A86-A53A-E8185A95C4D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850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66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46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051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18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24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68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232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26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2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7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83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68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49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2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8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7" name="Google Shape;27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83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47686"/>
            <a:ext cx="482316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878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3851564" y="2722185"/>
            <a:ext cx="6264101" cy="3498120"/>
            <a:chOff x="0" y="12237"/>
            <a:chExt cx="6264101" cy="3498120"/>
          </a:xfrm>
        </p:grpSpPr>
        <p:sp>
          <p:nvSpPr>
            <p:cNvPr id="102" name="Google Shape;102;p2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"/>
          <p:cNvSpPr txBox="1"/>
          <p:nvPr/>
        </p:nvSpPr>
        <p:spPr>
          <a:xfrm>
            <a:off x="683711" y="254593"/>
            <a:ext cx="1391147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127359" y="254747"/>
            <a:ext cx="86528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4000" b="1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FESTIVALS AROUND THE WORLD</a:t>
            </a:r>
            <a:endParaRPr sz="4000" b="1" u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988362" y="1388696"/>
            <a:ext cx="11183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table below with the phrases from the box.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1" name="Google Shape;3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graphicFrame>
        <p:nvGraphicFramePr>
          <p:cNvPr id="313" name="Google Shape;313;p19"/>
          <p:cNvGraphicFramePr/>
          <p:nvPr/>
        </p:nvGraphicFramePr>
        <p:xfrm>
          <a:off x="550047" y="1897055"/>
          <a:ext cx="11305125" cy="1188725"/>
        </p:xfrm>
        <a:graphic>
          <a:graphicData uri="http://schemas.openxmlformats.org/drawingml/2006/table">
            <a:tbl>
              <a:tblPr>
                <a:noFill/>
                <a:tableStyleId>{D04D659F-54AA-419B-A0D9-D4333C177751}</a:tableStyleId>
              </a:tblPr>
              <a:tblGrid>
                <a:gridCol w="1130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8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having a feast     moon cakes          chocolate eggs                candy apples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turkey            painting eggs           carving pumpkins           performing a lion dance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4" name="Google Shape;314;p19"/>
          <p:cNvGraphicFramePr/>
          <p:nvPr/>
        </p:nvGraphicFramePr>
        <p:xfrm>
          <a:off x="1109472" y="3152522"/>
          <a:ext cx="10180325" cy="3559125"/>
        </p:xfrm>
        <a:graphic>
          <a:graphicData uri="http://schemas.openxmlformats.org/drawingml/2006/table">
            <a:tbl>
              <a:tblPr firstRow="1" bandRow="1">
                <a:noFill/>
                <a:tableStyleId>{3FCB4A38-A68B-4A86-A53A-E8185A95C4D5}</a:tableStyleId>
              </a:tblPr>
              <a:tblGrid>
                <a:gridCol w="2791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1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6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Festival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Food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Activity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Easter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Halloween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Mid-Autumn Festival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Thanksgiving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5" name="Google Shape;315;p19"/>
          <p:cNvSpPr txBox="1"/>
          <p:nvPr/>
        </p:nvSpPr>
        <p:spPr>
          <a:xfrm>
            <a:off x="8533934" y="6038378"/>
            <a:ext cx="19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having a feast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4821703" y="5308118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moon cakes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4718071" y="3941053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chocolate eggs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4821703" y="4627967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candy apples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5059447" y="6038378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turkey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8533934" y="3941052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painting eggs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8314478" y="4548876"/>
            <a:ext cx="27558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carving pumpkins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7979081" y="5282236"/>
            <a:ext cx="32198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performing a lion dance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/>
        </p:nvSpPr>
        <p:spPr>
          <a:xfrm>
            <a:off x="988362" y="1378864"/>
            <a:ext cx="6959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blank with a word/ phrase from the box.</a:t>
            </a: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1" name="Google Shape;33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graphicFrame>
        <p:nvGraphicFramePr>
          <p:cNvPr id="333" name="Google Shape;333;p20"/>
          <p:cNvGraphicFramePr/>
          <p:nvPr/>
        </p:nvGraphicFramePr>
        <p:xfrm>
          <a:off x="1087448" y="1943700"/>
          <a:ext cx="9744850" cy="822975"/>
        </p:xfrm>
        <a:graphic>
          <a:graphicData uri="http://schemas.openxmlformats.org/drawingml/2006/table">
            <a:tbl>
              <a:tblPr>
                <a:noFill/>
                <a:tableStyleId>{D04D659F-54AA-419B-A0D9-D4333C177751}</a:tableStyleId>
              </a:tblPr>
              <a:tblGrid>
                <a:gridCol w="974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painting eggs              Christmas               Mid-Autumn Festival    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candy apples                Cannes Film Festival               turkey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4" name="Google Shape;334;p20"/>
          <p:cNvSpPr/>
          <p:nvPr/>
        </p:nvSpPr>
        <p:spPr>
          <a:xfrm>
            <a:off x="988362" y="2953522"/>
            <a:ext cx="10037926" cy="335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______________, people give gifts to each other.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children love ______________ at Easter.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______________ do you need for the Halloween party?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_________________, there are many interesting films.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Performing lion dances is one of the activities at the __________________.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Bill’s mum is cooking a ___________ for Thanksgiving. </a:t>
            </a:r>
            <a:endParaRPr/>
          </a:p>
        </p:txBody>
      </p:sp>
      <p:sp>
        <p:nvSpPr>
          <p:cNvPr id="335" name="Google Shape;335;p20"/>
          <p:cNvSpPr txBox="1"/>
          <p:nvPr/>
        </p:nvSpPr>
        <p:spPr>
          <a:xfrm>
            <a:off x="2038630" y="2953536"/>
            <a:ext cx="142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</a:t>
            </a: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3525411" y="3428992"/>
            <a:ext cx="188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painting eggs</a:t>
            </a: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2922274" y="4015225"/>
            <a:ext cx="188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candy apples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2196894" y="4601451"/>
            <a:ext cx="275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Cannes Film Festival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7889523" y="5063158"/>
            <a:ext cx="279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Mid-Autumn Festival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4506679" y="5616990"/>
            <a:ext cx="115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turkey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pic>
        <p:nvPicPr>
          <p:cNvPr id="364" name="Google Shape;364;p22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2"/>
          <p:cNvSpPr/>
          <p:nvPr/>
        </p:nvSpPr>
        <p:spPr>
          <a:xfrm>
            <a:off x="5663821" y="2092511"/>
            <a:ext cx="6430643" cy="344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identify how to pronounce two-syllable words with correct stress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practise pronouncing two-syllable words with correct stress in sentences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214279" y="1304464"/>
            <a:ext cx="61051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Stress in two-syllable words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74" name="Google Shape;374;p23"/>
          <p:cNvSpPr txBox="1"/>
          <p:nvPr/>
        </p:nvSpPr>
        <p:spPr>
          <a:xfrm>
            <a:off x="994378" y="1384880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repeat. Then underline the stressed syllable in each word.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aphicFrame>
        <p:nvGraphicFramePr>
          <p:cNvPr id="377" name="Google Shape;377;p23"/>
          <p:cNvGraphicFramePr/>
          <p:nvPr/>
        </p:nvGraphicFramePr>
        <p:xfrm>
          <a:off x="1713816" y="2500432"/>
          <a:ext cx="8128000" cy="3383300"/>
        </p:xfrm>
        <a:graphic>
          <a:graphicData uri="http://schemas.openxmlformats.org/drawingml/2006/table">
            <a:tbl>
              <a:tblPr firstRow="1" bandRow="1">
                <a:noFill/>
                <a:tableStyleId>{3FCB4A38-A68B-4A86-A53A-E8185A95C4D5}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Nouns and Adjectives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Verbs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costume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fireworks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turkey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happy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enjoy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decide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discuss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prepare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78" name="Google Shape;378;p23"/>
          <p:cNvCxnSpPr/>
          <p:nvPr/>
        </p:nvCxnSpPr>
        <p:spPr>
          <a:xfrm>
            <a:off x="3096787" y="3498640"/>
            <a:ext cx="438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23"/>
          <p:cNvCxnSpPr/>
          <p:nvPr/>
        </p:nvCxnSpPr>
        <p:spPr>
          <a:xfrm>
            <a:off x="3096774" y="4147771"/>
            <a:ext cx="376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0" name="Google Shape;380;p23"/>
          <p:cNvCxnSpPr/>
          <p:nvPr/>
        </p:nvCxnSpPr>
        <p:spPr>
          <a:xfrm>
            <a:off x="3347305" y="4757104"/>
            <a:ext cx="32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1" name="Google Shape;381;p23"/>
          <p:cNvCxnSpPr/>
          <p:nvPr/>
        </p:nvCxnSpPr>
        <p:spPr>
          <a:xfrm>
            <a:off x="3347305" y="5392796"/>
            <a:ext cx="44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23"/>
          <p:cNvCxnSpPr/>
          <p:nvPr/>
        </p:nvCxnSpPr>
        <p:spPr>
          <a:xfrm>
            <a:off x="7823530" y="3498640"/>
            <a:ext cx="345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23"/>
          <p:cNvCxnSpPr/>
          <p:nvPr/>
        </p:nvCxnSpPr>
        <p:spPr>
          <a:xfrm>
            <a:off x="7723439" y="4147780"/>
            <a:ext cx="546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23"/>
          <p:cNvCxnSpPr/>
          <p:nvPr/>
        </p:nvCxnSpPr>
        <p:spPr>
          <a:xfrm>
            <a:off x="7723439" y="4757104"/>
            <a:ext cx="546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5" name="Google Shape;385;p23"/>
          <p:cNvCxnSpPr/>
          <p:nvPr/>
        </p:nvCxnSpPr>
        <p:spPr>
          <a:xfrm>
            <a:off x="7823530" y="5392796"/>
            <a:ext cx="538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6" name="Google Shape;386;p23" descr="062.m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1816" y="120249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94" name="Google Shape;394;p24"/>
          <p:cNvSpPr txBox="1"/>
          <p:nvPr/>
        </p:nvSpPr>
        <p:spPr>
          <a:xfrm>
            <a:off x="1000893" y="1374101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 the sentences. Underline the stressed syllables in the bold words.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1654829" y="2129067"/>
            <a:ext cx="8201891" cy="36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going to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Easter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Nick’s house.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dancers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traditional dances at the festival.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people usually buy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their family.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go to the Da Lat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Festival with your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aunt is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cxnSp>
        <p:nvCxnSpPr>
          <p:cNvPr id="398" name="Google Shape;398;p24"/>
          <p:cNvCxnSpPr/>
          <p:nvPr/>
        </p:nvCxnSpPr>
        <p:spPr>
          <a:xfrm>
            <a:off x="4166553" y="2543741"/>
            <a:ext cx="549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24"/>
          <p:cNvCxnSpPr/>
          <p:nvPr/>
        </p:nvCxnSpPr>
        <p:spPr>
          <a:xfrm>
            <a:off x="6095995" y="2543741"/>
            <a:ext cx="362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24"/>
          <p:cNvCxnSpPr/>
          <p:nvPr/>
        </p:nvCxnSpPr>
        <p:spPr>
          <a:xfrm>
            <a:off x="2612137" y="3245433"/>
            <a:ext cx="438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24"/>
          <p:cNvCxnSpPr/>
          <p:nvPr/>
        </p:nvCxnSpPr>
        <p:spPr>
          <a:xfrm>
            <a:off x="4619770" y="3245433"/>
            <a:ext cx="595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2" name="Google Shape;402;p24"/>
          <p:cNvCxnSpPr/>
          <p:nvPr/>
        </p:nvCxnSpPr>
        <p:spPr>
          <a:xfrm>
            <a:off x="2431930" y="4024608"/>
            <a:ext cx="619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3" name="Google Shape;403;p24"/>
          <p:cNvCxnSpPr/>
          <p:nvPr/>
        </p:nvCxnSpPr>
        <p:spPr>
          <a:xfrm>
            <a:off x="6191198" y="4024608"/>
            <a:ext cx="365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24"/>
          <p:cNvCxnSpPr/>
          <p:nvPr/>
        </p:nvCxnSpPr>
        <p:spPr>
          <a:xfrm rot="10800000" flipH="1">
            <a:off x="5078477" y="4729574"/>
            <a:ext cx="410400" cy="4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24"/>
          <p:cNvCxnSpPr/>
          <p:nvPr/>
        </p:nvCxnSpPr>
        <p:spPr>
          <a:xfrm>
            <a:off x="8285779" y="4776899"/>
            <a:ext cx="297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6" name="Google Shape;406;p24"/>
          <p:cNvCxnSpPr/>
          <p:nvPr/>
        </p:nvCxnSpPr>
        <p:spPr>
          <a:xfrm>
            <a:off x="3407167" y="5443590"/>
            <a:ext cx="331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7" name="Google Shape;407;p24"/>
          <p:cNvCxnSpPr/>
          <p:nvPr/>
        </p:nvCxnSpPr>
        <p:spPr>
          <a:xfrm>
            <a:off x="4745297" y="5519569"/>
            <a:ext cx="3447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8" name="Google Shape;408;p24" descr="063.m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58" y="1643961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/>
          <p:nvPr/>
        </p:nvSpPr>
        <p:spPr>
          <a:xfrm>
            <a:off x="1098428" y="131903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70" name="Google Shape;4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29"/>
          <p:cNvGrpSpPr/>
          <p:nvPr/>
        </p:nvGrpSpPr>
        <p:grpSpPr>
          <a:xfrm>
            <a:off x="3363884" y="2422927"/>
            <a:ext cx="6264101" cy="3498120"/>
            <a:chOff x="0" y="12237"/>
            <a:chExt cx="6264101" cy="3498120"/>
          </a:xfrm>
        </p:grpSpPr>
        <p:sp>
          <p:nvSpPr>
            <p:cNvPr id="473" name="Google Shape;473;p29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"/>
          <p:cNvSpPr txBox="1"/>
          <p:nvPr/>
        </p:nvSpPr>
        <p:spPr>
          <a:xfrm>
            <a:off x="1098428" y="1306155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87" name="Google Shape;48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 txBox="1"/>
          <p:nvPr/>
        </p:nvSpPr>
        <p:spPr>
          <a:xfrm>
            <a:off x="1098910" y="1990669"/>
            <a:ext cx="9994180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workbook.</a:t>
            </a:r>
            <a:endParaRPr/>
          </a:p>
        </p:txBody>
      </p:sp>
      <p:pic>
        <p:nvPicPr>
          <p:cNvPr id="490" name="Google Shape;4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175518" y="2117852"/>
            <a:ext cx="10274531" cy="255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Vocabulary: types of festivals and festival activities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Pronunciation: pronounce two-syllable words with correct stress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180621" y="1676835"/>
            <a:ext cx="659271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Cannes Film Festival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920463" y="4723037"/>
            <a:ext cx="51130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Liên hoan phim Cannes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145835" y="3527116"/>
            <a:ext cx="41807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/kæn fɪlm festɪvl/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7029" y="1319732"/>
            <a:ext cx="4788049" cy="47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487067" y="171794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Thanksgiving</a:t>
            </a:r>
            <a:endParaRPr sz="6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634788" y="4292381"/>
            <a:ext cx="46569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Lễ Tạ ơn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437376" y="3160750"/>
            <a:ext cx="357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/ˌθæŋksˈɡɪvɪŋ/</a:t>
            </a:r>
            <a:endParaRPr sz="36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2018" y="2046666"/>
            <a:ext cx="5745032" cy="28725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413743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Easter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874086" y="4478570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Lễ Phục sinh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896168" y="3230321"/>
            <a:ext cx="16927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/ˈiːstər/</a:t>
            </a:r>
            <a:endParaRPr/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1081" y="1905682"/>
            <a:ext cx="5492007" cy="291650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185144" y="156512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carve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648158" y="4312267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chạm, khắc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1854351" y="3105825"/>
            <a:ext cx="1708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/kɑːv/</a:t>
            </a:r>
            <a:endParaRPr/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615" y="1648838"/>
            <a:ext cx="5160353" cy="342303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/>
        </p:nvSpPr>
        <p:spPr>
          <a:xfrm>
            <a:off x="589993" y="1606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789226" y="431764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 diễn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1893203" y="3113982"/>
            <a:ext cx="2040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/pəˈfɔːm/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725" y="1315230"/>
            <a:ext cx="5203667" cy="387372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17"/>
          <p:cNvGraphicFramePr/>
          <p:nvPr/>
        </p:nvGraphicFramePr>
        <p:xfrm>
          <a:off x="980122" y="1761123"/>
          <a:ext cx="9797600" cy="3549790"/>
        </p:xfrm>
        <a:graphic>
          <a:graphicData uri="http://schemas.openxmlformats.org/drawingml/2006/table">
            <a:tbl>
              <a:tblPr>
                <a:noFill/>
                <a:tableStyleId>{D1E2C7B9-F735-4BC4-934C-0A3178A47AE7}</a:tableStyleId>
              </a:tblPr>
              <a:tblGrid>
                <a:gridCol w="3287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1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9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4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Form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Pronunciation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Meaning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Cannes Film Festival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/kæn fɪlm festɪvl/</a:t>
                      </a: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Liên hoan phim Cannes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Thanksgiving (n)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/ˌθæŋksˈɡɪvɪŋ/</a:t>
                      </a: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Lễ Tạ ơn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Easter (n)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/ˈiːstər/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Lễ Phục sinh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carve (v)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/kɑːv/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chạm, khắc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perform (v)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/pəˈfɔːm/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biểu diễn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3" name="Google Shape;273;p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18"/>
          <p:cNvGraphicFramePr/>
          <p:nvPr/>
        </p:nvGraphicFramePr>
        <p:xfrm>
          <a:off x="156743" y="1769547"/>
          <a:ext cx="11620750" cy="822975"/>
        </p:xfrm>
        <a:graphic>
          <a:graphicData uri="http://schemas.openxmlformats.org/drawingml/2006/table">
            <a:tbl>
              <a:tblPr>
                <a:noFill/>
                <a:tableStyleId>{D04D659F-54AA-419B-A0D9-D4333C177751}</a:tableStyleId>
              </a:tblPr>
              <a:tblGrid>
                <a:gridCol w="11620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Cannes Film Festival     Mid-Autumn Festival     Thanksgiving     Christmas     Halloween     Easter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0" name="Google Shape;280;p18"/>
          <p:cNvSpPr/>
          <p:nvPr/>
        </p:nvSpPr>
        <p:spPr>
          <a:xfrm>
            <a:off x="524160" y="3874184"/>
            <a:ext cx="2237100" cy="5892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864569" y="3865154"/>
            <a:ext cx="16131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Halloween</a:t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5004053" y="3801017"/>
            <a:ext cx="1878600" cy="5892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5327687" y="3865153"/>
            <a:ext cx="14762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</a:t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8639658" y="3800982"/>
            <a:ext cx="3222000" cy="5892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8920475" y="3832326"/>
            <a:ext cx="28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Mid-Autumn Festival</a:t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209527" y="6260076"/>
            <a:ext cx="3096267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517735" y="6294571"/>
            <a:ext cx="279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Cannes Film Festival</a:t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5054699" y="6268928"/>
            <a:ext cx="1601740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5378333" y="6320800"/>
            <a:ext cx="101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Easter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8885465" y="6230580"/>
            <a:ext cx="2567104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9296105" y="6289974"/>
            <a:ext cx="194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Thanksgiving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666816" y="1143104"/>
            <a:ext cx="11183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under each picture a festival name from the box.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156743" y="111304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209528" y="101040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97" name="Google Shape;2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634" y="2627225"/>
            <a:ext cx="2128158" cy="13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0751" y="2627617"/>
            <a:ext cx="1947600" cy="120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9175" y="2662678"/>
            <a:ext cx="1947601" cy="120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193" y="4859851"/>
            <a:ext cx="2282134" cy="1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9750" y="4796931"/>
            <a:ext cx="2282134" cy="140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7463" y="4796931"/>
            <a:ext cx="2282134" cy="14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557</Words>
  <Application>Microsoft Office PowerPoint</Application>
  <PresentationFormat>Custom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Open Sans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6</cp:revision>
  <dcterms:created xsi:type="dcterms:W3CDTF">2020-12-09T02:04:09Z</dcterms:created>
  <dcterms:modified xsi:type="dcterms:W3CDTF">2025-03-16T11:34:06Z</dcterms:modified>
</cp:coreProperties>
</file>