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5" r:id="rId3"/>
    <p:sldId id="354" r:id="rId4"/>
    <p:sldId id="331" r:id="rId5"/>
    <p:sldId id="281" r:id="rId6"/>
    <p:sldId id="315" r:id="rId7"/>
    <p:sldId id="283" r:id="rId8"/>
    <p:sldId id="350" r:id="rId9"/>
    <p:sldId id="335" r:id="rId10"/>
    <p:sldId id="336" r:id="rId11"/>
    <p:sldId id="337" r:id="rId12"/>
    <p:sldId id="346" r:id="rId13"/>
    <p:sldId id="347" r:id="rId14"/>
    <p:sldId id="348" r:id="rId15"/>
    <p:sldId id="349" r:id="rId16"/>
    <p:sldId id="313" r:id="rId17"/>
    <p:sldId id="340" r:id="rId18"/>
    <p:sldId id="341" r:id="rId19"/>
    <p:sldId id="343" r:id="rId20"/>
    <p:sldId id="353" r:id="rId21"/>
    <p:sldId id="314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 autoAdjust="0"/>
    <p:restoredTop sz="94649"/>
  </p:normalViewPr>
  <p:slideViewPr>
    <p:cSldViewPr snapToGrid="0" showGuides="1">
      <p:cViewPr>
        <p:scale>
          <a:sx n="47" d="100"/>
          <a:sy n="47" d="100"/>
        </p:scale>
        <p:origin x="-1648" y="-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132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6588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297642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2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5931" y="4714905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189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260" y="5329674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He hates / doesn’t like doing judo.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92" t="1896" b="2725"/>
          <a:stretch/>
        </p:blipFill>
        <p:spPr>
          <a:xfrm>
            <a:off x="4326672" y="2041359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123" y="5323803"/>
            <a:ext cx="806903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They like / love / enjoy playing football.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85" t="2158" r="4716" b="2908"/>
          <a:stretch/>
        </p:blipFill>
        <p:spPr>
          <a:xfrm>
            <a:off x="4419042" y="2229525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39" y="5068131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They love / like / enjoy gardening.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3" t="1833" r="5145" b="3045"/>
          <a:stretch/>
        </p:blipFill>
        <p:spPr>
          <a:xfrm>
            <a:off x="4259766" y="2229525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7281" y="5590717"/>
            <a:ext cx="813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They enjoy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like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love </a:t>
            </a:r>
            <a:r>
              <a:rPr lang="en-US" sz="3600" b="1" dirty="0">
                <a:solidFill>
                  <a:schemeClr val="accent2"/>
                </a:solidFill>
              </a:rPr>
              <a:t>collecting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3" t="2067" r="1599" b="1933"/>
          <a:stretch/>
        </p:blipFill>
        <p:spPr>
          <a:xfrm>
            <a:off x="4519401" y="2129164"/>
            <a:ext cx="2840403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781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98" y="5375572"/>
            <a:ext cx="101950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She hates / doesn’t like riding a horse / horse riding.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32" t="1359" r="4967" b="1359"/>
          <a:stretch/>
        </p:blipFill>
        <p:spPr>
          <a:xfrm>
            <a:off x="3624147" y="2229525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5999" y="2023444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01658" y="1494523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02" y="2456632"/>
            <a:ext cx="7146481" cy="3286246"/>
          </a:xfrm>
          <a:prstGeom prst="rect">
            <a:avLst/>
          </a:prstGeom>
        </p:spPr>
      </p:pic>
      <p:pic>
        <p:nvPicPr>
          <p:cNvPr id="2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8371" y="135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677425"/>
            <a:ext cx="6233963" cy="337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7468" y="2292705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3125326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0584"/>
              </p:ext>
            </p:extLst>
          </p:nvPr>
        </p:nvGraphicFramePr>
        <p:xfrm>
          <a:off x="5742739" y="273518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51843"/>
              </p:ext>
            </p:extLst>
          </p:nvPr>
        </p:nvGraphicFramePr>
        <p:xfrm>
          <a:off x="6391319" y="342900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083"/>
              </p:ext>
            </p:extLst>
          </p:nvPr>
        </p:nvGraphicFramePr>
        <p:xfrm>
          <a:off x="6408484" y="388219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90811"/>
              </p:ext>
            </p:extLst>
          </p:nvPr>
        </p:nvGraphicFramePr>
        <p:xfrm>
          <a:off x="6408483" y="444366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94981"/>
              </p:ext>
            </p:extLst>
          </p:nvPr>
        </p:nvGraphicFramePr>
        <p:xfrm>
          <a:off x="5670551" y="511683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pic>
        <p:nvPicPr>
          <p:cNvPr id="5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922" y="17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452" y="3001178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a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xmlns="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1702024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hobbies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 verbs of liking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Pronounce </a:t>
            </a:r>
            <a:r>
              <a:rPr lang="en-US" sz="2800" dirty="0" smtClean="0"/>
              <a:t>the </a:t>
            </a:r>
            <a:r>
              <a:rPr lang="en-US" sz="2800" dirty="0"/>
              <a:t>sounds </a:t>
            </a:r>
            <a:r>
              <a:rPr lang="en-US" sz="2800" b="1" dirty="0">
                <a:solidFill>
                  <a:srgbClr val="048DA4"/>
                </a:solidFill>
              </a:rPr>
              <a:t>/ə/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48DA4"/>
                </a:solidFill>
              </a:rPr>
              <a:t>/ɜ</a:t>
            </a:r>
            <a:r>
              <a:rPr lang="en-US" sz="2800" b="1" dirty="0" smtClean="0">
                <a:solidFill>
                  <a:srgbClr val="048DA4"/>
                </a:solidFill>
              </a:rPr>
              <a:t>:/ </a:t>
            </a:r>
            <a:r>
              <a:rPr lang="en-US" sz="2800" dirty="0"/>
              <a:t>correctly</a:t>
            </a:r>
            <a:r>
              <a:rPr lang="en-US" sz="2800" b="1" dirty="0" smtClean="0">
                <a:solidFill>
                  <a:srgbClr val="048DA4"/>
                </a:solidFill>
              </a:rPr>
              <a:t> </a:t>
            </a:r>
            <a:r>
              <a:rPr lang="en-US" sz="2800" dirty="0"/>
              <a:t>in isolation and in context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xmlns="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0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269" y="23229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3 more words relating to hobbies that have the </a:t>
            </a:r>
            <a:r>
              <a:rPr lang="en-US" sz="2800" dirty="0" smtClean="0"/>
              <a:t>sound </a:t>
            </a:r>
            <a:r>
              <a:rPr lang="en-US" sz="2800" dirty="0"/>
              <a:t>/ə/ </a:t>
            </a:r>
            <a:r>
              <a:rPr lang="en-US" sz="2800" dirty="0" smtClean="0"/>
              <a:t>or </a:t>
            </a:r>
            <a:r>
              <a:rPr lang="en-US" sz="2800" dirty="0"/>
              <a:t>/ɜ:/.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6" y="3213408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create an active atmosphere in the class before </a:t>
            </a:r>
            <a:r>
              <a:rPr lang="en-US" sz="2400"/>
              <a:t>the </a:t>
            </a:r>
            <a:r>
              <a:rPr lang="en-US" sz="2400" smtClean="0"/>
              <a:t>lesson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lead into the </a:t>
            </a:r>
            <a:r>
              <a:rPr lang="en-US" sz="2400"/>
              <a:t>new </a:t>
            </a:r>
            <a:r>
              <a:rPr lang="en-US" sz="2400" smtClean="0"/>
              <a:t>lesson</a:t>
            </a:r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2FCDE24-A835-4C00-B345-7F6859D1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27" y="2448605"/>
            <a:ext cx="4295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86" y="2199301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1. What is your </a:t>
            </a:r>
            <a:r>
              <a:rPr lang="en-US" sz="5400" b="1" dirty="0" err="1" smtClean="0">
                <a:solidFill>
                  <a:schemeClr val="accent2"/>
                </a:solidFill>
              </a:rPr>
              <a:t>favourite</a:t>
            </a:r>
            <a:r>
              <a:rPr lang="en-US" sz="5400" b="1" dirty="0" smtClean="0">
                <a:solidFill>
                  <a:schemeClr val="accent2"/>
                </a:solidFill>
              </a:rPr>
              <a:t> </a:t>
            </a:r>
            <a:r>
              <a:rPr lang="en-US" sz="5400" b="1" dirty="0">
                <a:solidFill>
                  <a:schemeClr val="accent2"/>
                </a:solidFill>
              </a:rPr>
              <a:t>hobby</a:t>
            </a:r>
            <a:r>
              <a:rPr lang="en-US" sz="5400" b="1" dirty="0" smtClean="0">
                <a:solidFill>
                  <a:schemeClr val="accent2"/>
                </a:solidFill>
              </a:rPr>
              <a:t>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981" y="3697149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</a:rPr>
              <a:t>2</a:t>
            </a:r>
            <a:r>
              <a:rPr lang="en-US" sz="5400" b="1" dirty="0">
                <a:solidFill>
                  <a:schemeClr val="accent2"/>
                </a:solidFill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1325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8009" y="15604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jogging</a:t>
            </a:r>
            <a:r>
              <a:rPr lang="vi-VN" sz="4800" dirty="0"/>
              <a:t> 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198" y="4277944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đi</a:t>
            </a:r>
            <a:r>
              <a:rPr lang="en-US" sz="3600" dirty="0" smtClean="0"/>
              <a:t>/ </a:t>
            </a:r>
            <a:r>
              <a:rPr lang="vi-VN" sz="3600" dirty="0" smtClean="0"/>
              <a:t>chạy bộ</a:t>
            </a:r>
            <a:r>
              <a:rPr lang="en-US" sz="3600" dirty="0" smtClean="0"/>
              <a:t> </a:t>
            </a:r>
            <a:r>
              <a:rPr lang="en-US" sz="3600" dirty="0" err="1" smtClean="0"/>
              <a:t>thư</a:t>
            </a:r>
            <a:r>
              <a:rPr lang="en-US" sz="3600" dirty="0" smtClean="0"/>
              <a:t> </a:t>
            </a:r>
            <a:r>
              <a:rPr lang="en-US" sz="3600" dirty="0" err="1" smtClean="0"/>
              <a:t>giãn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47516" y="3166537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ˈ</a:t>
            </a:r>
            <a:r>
              <a:rPr lang="vi-VN" sz="3600" b="1" dirty="0" err="1">
                <a:solidFill>
                  <a:srgbClr val="0FB7BD"/>
                </a:solidFill>
              </a:rPr>
              <a:t>dʒɒɡɪŋ</a:t>
            </a:r>
            <a:r>
              <a:rPr lang="vi-VN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7181384" y="1736288"/>
            <a:ext cx="3421219" cy="4084649"/>
          </a:xfrm>
          <a:prstGeom prst="rect">
            <a:avLst/>
          </a:prstGeom>
        </p:spPr>
      </p:pic>
      <p:pic>
        <p:nvPicPr>
          <p:cNvPr id="3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4316" y="5423608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47940" y="14499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coin</a:t>
            </a:r>
            <a:r>
              <a:rPr lang="vi-VN" sz="48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321" y="3750406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err="1"/>
              <a:t>đồng</a:t>
            </a:r>
            <a:r>
              <a:rPr lang="vi-VN" sz="3600" dirty="0"/>
              <a:t> xu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630275" y="2767338"/>
            <a:ext cx="1669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kɔɪn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xmlns="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7783551" y="223024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in">
            <a:hlinkClick r:id="" action="ppaction://media"/>
            <a:extLst>
              <a:ext uri="{FF2B5EF4-FFF2-40B4-BE49-F238E27FC236}">
                <a16:creationId xmlns:a16="http://schemas.microsoft.com/office/drawing/2014/main" xmlns="" id="{37C2FB86-43F9-4087-930D-200BCC2F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406" y="5006897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9870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xmlns="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5" y="1771764"/>
            <a:ext cx="6666689" cy="3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663093"/>
            <a:ext cx="6367563" cy="4038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CF196BBB-A415-40DC-AE16-FCD8C98F3633}"/>
              </a:ext>
            </a:extLst>
          </p:cNvPr>
          <p:cNvSpPr/>
          <p:nvPr/>
        </p:nvSpPr>
        <p:spPr>
          <a:xfrm>
            <a:off x="206528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567F4DA9-08E9-4F8D-9B8F-371F71D69FD6}"/>
              </a:ext>
            </a:extLst>
          </p:cNvPr>
          <p:cNvSpPr/>
          <p:nvPr/>
        </p:nvSpPr>
        <p:spPr>
          <a:xfrm>
            <a:off x="3428419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8B69D4B3-5813-4228-B941-1E8D232FD8A0}"/>
              </a:ext>
            </a:extLst>
          </p:cNvPr>
          <p:cNvSpPr/>
          <p:nvPr/>
        </p:nvSpPr>
        <p:spPr>
          <a:xfrm>
            <a:off x="7422216" y="1962833"/>
            <a:ext cx="1537347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61108B32-196A-4304-9ABF-7E133D3CB36C}"/>
              </a:ext>
            </a:extLst>
          </p:cNvPr>
          <p:cNvSpPr/>
          <p:nvPr/>
        </p:nvSpPr>
        <p:spPr>
          <a:xfrm>
            <a:off x="4769784" y="1968826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xmlns="" id="{8877F59F-CBC0-4C5A-AA09-0944712B333A}"/>
              </a:ext>
            </a:extLst>
          </p:cNvPr>
          <p:cNvSpPr/>
          <p:nvPr/>
        </p:nvSpPr>
        <p:spPr>
          <a:xfrm>
            <a:off x="6096000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17A1F9EE-0D55-47B4-B764-E20282F3A4EA}"/>
              </a:ext>
            </a:extLst>
          </p:cNvPr>
          <p:cNvSpPr/>
          <p:nvPr/>
        </p:nvSpPr>
        <p:spPr>
          <a:xfrm>
            <a:off x="900434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331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5498</TotalTime>
  <Words>602</Words>
  <Application>Microsoft Office PowerPoint</Application>
  <PresentationFormat>Custom</PresentationFormat>
  <Paragraphs>134</Paragraphs>
  <Slides>22</Slides>
  <Notes>19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181</cp:revision>
  <dcterms:created xsi:type="dcterms:W3CDTF">2020-12-09T02:04:09Z</dcterms:created>
  <dcterms:modified xsi:type="dcterms:W3CDTF">2025-03-16T11:14:33Z</dcterms:modified>
</cp:coreProperties>
</file>