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1"/>
  </p:notesMasterIdLst>
  <p:sldIdLst>
    <p:sldId id="280" r:id="rId4"/>
    <p:sldId id="257" r:id="rId5"/>
    <p:sldId id="258" r:id="rId6"/>
    <p:sldId id="269" r:id="rId7"/>
    <p:sldId id="283" r:id="rId8"/>
    <p:sldId id="260" r:id="rId9"/>
    <p:sldId id="282" r:id="rId10"/>
    <p:sldId id="287" r:id="rId11"/>
    <p:sldId id="265" r:id="rId12"/>
    <p:sldId id="284" r:id="rId13"/>
    <p:sldId id="270" r:id="rId14"/>
    <p:sldId id="261" r:id="rId15"/>
    <p:sldId id="279" r:id="rId16"/>
    <p:sldId id="271" r:id="rId17"/>
    <p:sldId id="262" r:id="rId18"/>
    <p:sldId id="263" r:id="rId19"/>
    <p:sldId id="28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208"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A3E7FF"/>
    <a:srgbClr val="FFFFCC"/>
    <a:srgbClr val="0FB7BD"/>
    <a:srgbClr val="008000"/>
    <a:srgbClr val="75DBFF"/>
    <a:srgbClr val="F47A69"/>
    <a:srgbClr val="0088EE"/>
    <a:srgbClr val="EDE4BC"/>
    <a:srgbClr val="F166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showGuides="1">
      <p:cViewPr varScale="1">
        <p:scale>
          <a:sx n="69" d="100"/>
          <a:sy n="69" d="100"/>
        </p:scale>
        <p:origin x="-1144" y="-72"/>
      </p:cViewPr>
      <p:guideLst>
        <p:guide orient="horz" pos="2157"/>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93805-46FC-4C23-B05A-89F37732F3A6}" type="datetimeFigureOut">
              <a:rPr lang="en-US" smtClean="0"/>
              <a:t>3/16/2025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5DE14-7E79-4D25-9EEF-337B9621205F}" type="slidenum">
              <a:rPr lang="en-US" smtClean="0"/>
              <a:t>‹#›</a:t>
            </a:fld>
            <a:endParaRPr lang="en-US"/>
          </a:p>
        </p:txBody>
      </p:sp>
    </p:spTree>
    <p:extLst>
      <p:ext uri="{BB962C8B-B14F-4D97-AF65-F5344CB8AC3E}">
        <p14:creationId xmlns:p14="http://schemas.microsoft.com/office/powerpoint/2010/main" val="4192651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2F04CE-1EC4-4129-AA9C-BCF50C9578F3}" type="slidenum">
              <a:rPr lang="en-GB" smtClean="0">
                <a:solidFill>
                  <a:prstClr val="black"/>
                </a:solidFill>
              </a:rPr>
              <a:pPr/>
              <a:t>17</a:t>
            </a:fld>
            <a:endParaRPr lang="en-GB" dirty="0">
              <a:solidFill>
                <a:prstClr val="black"/>
              </a:solidFill>
            </a:endParaRPr>
          </a:p>
        </p:txBody>
      </p:sp>
    </p:spTree>
    <p:extLst>
      <p:ext uri="{BB962C8B-B14F-4D97-AF65-F5344CB8AC3E}">
        <p14:creationId xmlns:p14="http://schemas.microsoft.com/office/powerpoint/2010/main" val="3296335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70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4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85044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AF2F91-6C79-4775-9E01-5F8EDCA63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495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AF2F91-6C79-4775-9E01-5F8EDCA63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1562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AF2F91-6C79-4775-9E01-5F8EDCA63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2131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AF2F91-6C79-4775-9E01-5F8EDCA63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4848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solidFill>
                  <a:prstClr val="black">
                    <a:tint val="75000"/>
                  </a:prstClr>
                </a:solidFill>
              </a:rPr>
              <a:pPr/>
              <a:t>3/16/2025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2AF2F91-6C79-4775-9E01-5F8EDCA63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195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solidFill>
                  <a:prstClr val="black">
                    <a:tint val="75000"/>
                  </a:prstClr>
                </a:solidFill>
              </a:rPr>
              <a:pPr/>
              <a:t>3/16/2025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2AF2F91-6C79-4775-9E01-5F8EDCA63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41256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solidFill>
                  <a:prstClr val="black">
                    <a:tint val="75000"/>
                  </a:prstClr>
                </a:solidFill>
              </a:rPr>
              <a:pPr/>
              <a:t>3/16/2025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2AF2F91-6C79-4775-9E01-5F8EDCA63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09253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AF2F91-6C79-4775-9E01-5F8EDCA63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9781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AF2F91-6C79-4775-9E01-5F8EDCA63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9983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AF2F91-6C79-4775-9E01-5F8EDCA63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61149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AF2F91-6C79-4775-9E01-5F8EDCA63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80212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62CC335-DC0F-4FEB-B8A8-71E6DC2453B4}" type="datetime1">
              <a:rPr lang="en-GB" smtClean="0">
                <a:solidFill>
                  <a:prstClr val="black">
                    <a:tint val="75000"/>
                  </a:prstClr>
                </a:solidFill>
              </a:rPr>
              <a:pPr/>
              <a:t>16/03/2025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89863875"/>
      </p:ext>
    </p:extLst>
  </p:cSld>
  <p:clrMapOvr>
    <a:masterClrMapping/>
  </p:clrMapOvr>
  <p:transition spd="slow">
    <p:pull/>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54E7534-FDDE-4F0D-8773-796601AA49A1}" type="datetime1">
              <a:rPr lang="en-GB" smtClean="0">
                <a:solidFill>
                  <a:prstClr val="black">
                    <a:tint val="75000"/>
                  </a:prstClr>
                </a:solidFill>
              </a:rPr>
              <a:pPr/>
              <a:t>16/03/2025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255895719"/>
      </p:ext>
    </p:extLst>
  </p:cSld>
  <p:clrMapOvr>
    <a:masterClrMapping/>
  </p:clrMapOvr>
  <p:transition spd="slow">
    <p:pull/>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C9DB2F-1C69-4F17-BE66-793F45D2230A}" type="datetime1">
              <a:rPr lang="en-GB" smtClean="0">
                <a:solidFill>
                  <a:prstClr val="black">
                    <a:tint val="75000"/>
                  </a:prstClr>
                </a:solidFill>
              </a:rPr>
              <a:pPr/>
              <a:t>16/03/2025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71156940"/>
      </p:ext>
    </p:extLst>
  </p:cSld>
  <p:clrMapOvr>
    <a:masterClrMapping/>
  </p:clrMapOvr>
  <p:transition spd="slow">
    <p:pull/>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1EB4FC5-A2A2-4408-BFAE-68EC5F9383E4}" type="datetime1">
              <a:rPr lang="en-GB" smtClean="0">
                <a:solidFill>
                  <a:prstClr val="black">
                    <a:tint val="75000"/>
                  </a:prstClr>
                </a:solidFill>
              </a:rPr>
              <a:pPr/>
              <a:t>16/03/2025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99913881"/>
      </p:ext>
    </p:extLst>
  </p:cSld>
  <p:clrMapOvr>
    <a:masterClrMapping/>
  </p:clrMapOvr>
  <p:transition spd="slow">
    <p:pull/>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A796C7E-1E53-4DFB-BA91-3BF268E505EC}" type="datetime1">
              <a:rPr lang="en-GB" smtClean="0">
                <a:solidFill>
                  <a:prstClr val="black">
                    <a:tint val="75000"/>
                  </a:prstClr>
                </a:solidFill>
              </a:rPr>
              <a:pPr/>
              <a:t>16/03/2025</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674325160"/>
      </p:ext>
    </p:extLst>
  </p:cSld>
  <p:clrMapOvr>
    <a:masterClrMapping/>
  </p:clrMapOvr>
  <p:transition spd="slow">
    <p:pull/>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72E13D1-6B1F-4D21-A866-7E27DBBF8C2D}" type="datetime1">
              <a:rPr lang="en-GB" smtClean="0">
                <a:solidFill>
                  <a:prstClr val="black">
                    <a:tint val="75000"/>
                  </a:prstClr>
                </a:solidFill>
              </a:rPr>
              <a:pPr/>
              <a:t>16/03/2025</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99362435"/>
      </p:ext>
    </p:extLst>
  </p:cSld>
  <p:clrMapOvr>
    <a:masterClrMapping/>
  </p:clrMapOvr>
  <p:transition spd="slow">
    <p:pull/>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7AA670-9342-4CAE-9B80-CF5C35031751}" type="datetime1">
              <a:rPr lang="en-GB" smtClean="0">
                <a:solidFill>
                  <a:prstClr val="black">
                    <a:tint val="75000"/>
                  </a:prstClr>
                </a:solidFill>
              </a:rPr>
              <a:pPr/>
              <a:t>16/03/2025</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86326630"/>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3/16/2025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922784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24A7BE-2E23-4031-BFEA-8651A90C8250}" type="datetime1">
              <a:rPr lang="en-GB" smtClean="0">
                <a:solidFill>
                  <a:prstClr val="black">
                    <a:tint val="75000"/>
                  </a:prstClr>
                </a:solidFill>
              </a:rPr>
              <a:pPr/>
              <a:t>16/03/2025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428897216"/>
      </p:ext>
    </p:extLst>
  </p:cSld>
  <p:clrMapOvr>
    <a:masterClrMapping/>
  </p:clrMapOvr>
  <p:transition spd="slow">
    <p:pull/>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412170-831E-4DDB-9074-FAB047C5B05F}" type="datetime1">
              <a:rPr lang="en-GB" smtClean="0">
                <a:solidFill>
                  <a:prstClr val="black">
                    <a:tint val="75000"/>
                  </a:prstClr>
                </a:solidFill>
              </a:rPr>
              <a:pPr/>
              <a:t>16/03/2025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19352724"/>
      </p:ext>
    </p:extLst>
  </p:cSld>
  <p:clrMapOvr>
    <a:masterClrMapping/>
  </p:clrMapOvr>
  <p:transition spd="slow">
    <p:pull/>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75E4397-6156-4024-94B1-858ED112A9FE}" type="datetime1">
              <a:rPr lang="en-GB" smtClean="0">
                <a:solidFill>
                  <a:prstClr val="black">
                    <a:tint val="75000"/>
                  </a:prstClr>
                </a:solidFill>
              </a:rPr>
              <a:pPr/>
              <a:t>16/03/2025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85027426"/>
      </p:ext>
    </p:extLst>
  </p:cSld>
  <p:clrMapOvr>
    <a:masterClrMapping/>
  </p:clrMapOvr>
  <p:transition spd="slow">
    <p:pull/>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A3EDAF-D377-45D7-8B02-9EEB82F7CF92}" type="datetime1">
              <a:rPr lang="en-GB" smtClean="0">
                <a:solidFill>
                  <a:prstClr val="black">
                    <a:tint val="75000"/>
                  </a:prstClr>
                </a:solidFill>
              </a:rPr>
              <a:pPr/>
              <a:t>16/03/2025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82911250"/>
      </p:ext>
    </p:extLst>
  </p:cSld>
  <p:clrMapOvr>
    <a:masterClrMapping/>
  </p:clrMapOvr>
  <p:transition spd="slow">
    <p:pull/>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A6255D-17F7-43F0-8E8B-F2A26B20E467}" type="datetime1">
              <a:rPr lang="en-GB" smtClean="0">
                <a:solidFill>
                  <a:prstClr val="black">
                    <a:tint val="75000"/>
                  </a:prstClr>
                </a:solidFill>
              </a:rPr>
              <a:pPr/>
              <a:t>16/03/2025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10628573"/>
      </p:ext>
    </p:extLst>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3/16/2025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9435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3/16/2025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1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3/16/2025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959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3/16/2025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3259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3/16/2025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17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3/16/2025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9846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3/16/2025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55658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10055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alpha val="13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defRPr>
            </a:lvl1pPr>
          </a:lstStyle>
          <a:p>
            <a:fld id="{5488B4E8-806E-46AD-86E4-990571E66A2F}" type="datetime1">
              <a:rPr lang="en-GB" smtClean="0">
                <a:solidFill>
                  <a:prstClr val="black">
                    <a:tint val="75000"/>
                  </a:prstClr>
                </a:solidFill>
              </a:rPr>
              <a:pPr/>
              <a:t>16/03/2025</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defRPr>
            </a:lvl1p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4460255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spd="slow">
    <p:pull/>
  </p:transition>
  <p:hf hdr="0" ftr="0" dt="0"/>
  <p:txStyles>
    <p:titleStyle>
      <a:lvl1pPr algn="ctr" defTabSz="914400" rtl="0" eaLnBrk="1" latinLnBrk="0" hangingPunct="1">
        <a:spcBef>
          <a:spcPct val="0"/>
        </a:spcBef>
        <a:buNone/>
        <a:defRPr sz="4400" kern="1200">
          <a:solidFill>
            <a:schemeClr val="tx1"/>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slide" Target="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7.png"/><Relationship Id="rId5" Type="http://schemas.openxmlformats.org/officeDocument/2006/relationships/image" Target="../media/image6.tiff"/><Relationship Id="rId4" Type="http://schemas.openxmlformats.org/officeDocument/2006/relationships/slide" Target="slide9.xml"/></Relationships>
</file>

<file path=ppt/slides/_rels/slide7.xml.rels><?xml version="1.0" encoding="UTF-8" standalone="yes"?>
<Relationships xmlns="http://schemas.openxmlformats.org/package/2006/relationships"><Relationship Id="rId8" Type="http://schemas.openxmlformats.org/officeDocument/2006/relationships/audio" Target="../media/media5.wav"/><Relationship Id="rId13" Type="http://schemas.openxmlformats.org/officeDocument/2006/relationships/slideLayout" Target="../slideLayouts/slideLayout2.xml"/><Relationship Id="rId3" Type="http://schemas.microsoft.com/office/2007/relationships/media" Target="../media/media3.wav"/><Relationship Id="rId7" Type="http://schemas.microsoft.com/office/2007/relationships/media" Target="../media/media5.wav"/><Relationship Id="rId12" Type="http://schemas.openxmlformats.org/officeDocument/2006/relationships/audio" Target="../media/media7.wav"/><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audio" Target="../media/media4.wav"/><Relationship Id="rId11" Type="http://schemas.microsoft.com/office/2007/relationships/media" Target="../media/media7.wav"/><Relationship Id="rId5" Type="http://schemas.microsoft.com/office/2007/relationships/media" Target="../media/media4.wav"/><Relationship Id="rId15" Type="http://schemas.openxmlformats.org/officeDocument/2006/relationships/image" Target="../media/image9.png"/><Relationship Id="rId10" Type="http://schemas.openxmlformats.org/officeDocument/2006/relationships/audio" Target="../media/media6.wav"/><Relationship Id="rId4" Type="http://schemas.openxmlformats.org/officeDocument/2006/relationships/audio" Target="../media/media3.wav"/><Relationship Id="rId9" Type="http://schemas.microsoft.com/office/2007/relationships/media" Target="../media/media6.wav"/><Relationship Id="rId1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4914" y="0"/>
            <a:ext cx="9124950" cy="1828800"/>
          </a:xfrm>
          <a:prstGeom prst="rect">
            <a:avLst/>
          </a:prstGeom>
          <a:solidFill>
            <a:sysClr val="window" lastClr="FFFFFF">
              <a:alpha val="80000"/>
            </a:sysClr>
          </a:solidFill>
          <a:ln w="9525" cap="flat" cmpd="sng" algn="ctr">
            <a:noFill/>
            <a:prstDash val="solid"/>
          </a:ln>
          <a:effectLst>
            <a:outerShdw blurRad="40000" dist="20000" dir="5400000" rotWithShape="0">
              <a:srgbClr val="000000">
                <a:alpha val="38000"/>
              </a:srgbClr>
            </a:outerShdw>
          </a:effectLst>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lvl="3" algn="ctr">
              <a:spcBef>
                <a:spcPct val="0"/>
              </a:spcBef>
              <a:defRPr/>
            </a:pPr>
            <a:r>
              <a:rPr lang="en-US" sz="4400" b="1" kern="0" spc="150" dirty="0" smtClean="0">
                <a:ln w="11430"/>
                <a:solidFill>
                  <a:prstClr val="black"/>
                </a:solidFill>
                <a:effectLst>
                  <a:outerShdw blurRad="25400" algn="tl" rotWithShape="0">
                    <a:srgbClr val="000000">
                      <a:alpha val="43000"/>
                    </a:srgbClr>
                  </a:outerShdw>
                </a:effectLst>
                <a:latin typeface="Arial" pitchFamily="34" charset="0"/>
                <a:cs typeface="Arial" pitchFamily="34" charset="0"/>
              </a:rPr>
              <a:t>UNIT </a:t>
            </a:r>
            <a:r>
              <a:rPr lang="en-US" sz="4400" b="1" kern="0" spc="150" dirty="0">
                <a:ln w="11430"/>
                <a:solidFill>
                  <a:prstClr val="black"/>
                </a:solidFill>
                <a:effectLst>
                  <a:outerShdw blurRad="25400" algn="tl" rotWithShape="0">
                    <a:srgbClr val="000000">
                      <a:alpha val="43000"/>
                    </a:srgbClr>
                  </a:outerShdw>
                </a:effectLst>
                <a:latin typeface="Arial" pitchFamily="34" charset="0"/>
                <a:cs typeface="Arial" pitchFamily="34" charset="0"/>
              </a:rPr>
              <a:t>9</a:t>
            </a:r>
            <a:r>
              <a:rPr lang="en-US" sz="4400" b="1" kern="0" spc="150" dirty="0" smtClean="0">
                <a:ln w="11430"/>
                <a:solidFill>
                  <a:prstClr val="black"/>
                </a:solidFill>
                <a:effectLst>
                  <a:outerShdw blurRad="25400" algn="tl" rotWithShape="0">
                    <a:srgbClr val="000000">
                      <a:alpha val="43000"/>
                    </a:srgbClr>
                  </a:outerShdw>
                </a:effectLst>
                <a:latin typeface="Arial" pitchFamily="34" charset="0"/>
                <a:cs typeface="Arial" pitchFamily="34" charset="0"/>
              </a:rPr>
              <a:t>: CITIES OF THE WORLD</a:t>
            </a:r>
          </a:p>
          <a:p>
            <a:pPr marL="0" lvl="3" algn="ctr">
              <a:spcBef>
                <a:spcPct val="0"/>
              </a:spcBef>
              <a:defRPr/>
            </a:pPr>
            <a:r>
              <a:rPr lang="en-GB" sz="3200" b="1" kern="0" spc="150" dirty="0" smtClean="0">
                <a:ln w="11430"/>
                <a:solidFill>
                  <a:srgbClr val="C00000"/>
                </a:solidFill>
                <a:effectLst>
                  <a:outerShdw blurRad="25400" algn="tl" rotWithShape="0">
                    <a:srgbClr val="000000">
                      <a:alpha val="43000"/>
                    </a:srgbClr>
                  </a:outerShdw>
                </a:effectLst>
                <a:latin typeface="Arial" pitchFamily="34" charset="0"/>
                <a:cs typeface="Arial" pitchFamily="34" charset="0"/>
              </a:rPr>
              <a:t>LESSON 5: SKILLS 1</a:t>
            </a:r>
            <a:endParaRPr lang="en-US" sz="3200" b="1" kern="0" spc="150" dirty="0">
              <a:ln w="11430"/>
              <a:solidFill>
                <a:srgbClr val="C00000"/>
              </a:solidFill>
              <a:effectLst>
                <a:outerShdw blurRad="25400" algn="tl" rotWithShape="0">
                  <a:srgbClr val="000000">
                    <a:alpha val="43000"/>
                  </a:srgbClr>
                </a:outerShdw>
              </a:effectLst>
              <a:latin typeface="Arial" pitchFamily="34" charset="0"/>
              <a:cs typeface="Arial" pitchFamily="34" charset="0"/>
            </a:endParaRPr>
          </a:p>
        </p:txBody>
      </p:sp>
      <p:sp>
        <p:nvSpPr>
          <p:cNvPr id="3" name="TextBox 2"/>
          <p:cNvSpPr txBox="1"/>
          <p:nvPr/>
        </p:nvSpPr>
        <p:spPr>
          <a:xfrm>
            <a:off x="7186764" y="6320608"/>
            <a:ext cx="1943100" cy="523220"/>
          </a:xfrm>
          <a:prstGeom prst="rect">
            <a:avLst/>
          </a:prstGeom>
          <a:noFill/>
        </p:spPr>
        <p:txBody>
          <a:bodyPr wrap="square" rtlCol="0">
            <a:spAutoFit/>
          </a:bodyPr>
          <a:lstStyle/>
          <a:p>
            <a:pPr algn="ctr"/>
            <a:r>
              <a:rPr lang="en-US" sz="2800" b="1" dirty="0" smtClean="0">
                <a:solidFill>
                  <a:srgbClr val="002060"/>
                </a:solidFill>
                <a:latin typeface="Tahoma" pitchFamily="34" charset="0"/>
                <a:ea typeface="Tahoma" pitchFamily="34" charset="0"/>
                <a:cs typeface="Tahoma" pitchFamily="34" charset="0"/>
              </a:rPr>
              <a:t>English 6</a:t>
            </a:r>
            <a:endParaRPr lang="en-GB" sz="2800" b="1" dirty="0">
              <a:solidFill>
                <a:srgbClr val="00206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56552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22" presetClass="entr" presetSubtype="4"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down)">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961" y="0"/>
            <a:ext cx="862607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63425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789293" y="1248764"/>
            <a:ext cx="2111832" cy="461665"/>
            <a:chOff x="1230086" y="1785257"/>
            <a:chExt cx="2111832" cy="461665"/>
          </a:xfrm>
        </p:grpSpPr>
        <p:sp>
          <p:nvSpPr>
            <p:cNvPr id="4" name="TextBox 3"/>
            <p:cNvSpPr txBox="1"/>
            <p:nvPr/>
          </p:nvSpPr>
          <p:spPr>
            <a:xfrm>
              <a:off x="1230086" y="1785257"/>
              <a:ext cx="566057" cy="461665"/>
            </a:xfrm>
            <a:prstGeom prst="rect">
              <a:avLst/>
            </a:prstGeom>
            <a:noFill/>
          </p:spPr>
          <p:txBody>
            <a:bodyPr wrap="square" rtlCol="0">
              <a:spAutoFit/>
            </a:bodyPr>
            <a:lstStyle/>
            <a:p>
              <a:pPr algn="ctr"/>
              <a:r>
                <a:rPr lang="en-US" sz="2400">
                  <a:solidFill>
                    <a:srgbClr val="0088EE"/>
                  </a:solidFill>
                </a:rPr>
                <a:t>A.</a:t>
              </a:r>
            </a:p>
          </p:txBody>
        </p:sp>
        <p:sp>
          <p:nvSpPr>
            <p:cNvPr id="9" name="TextBox 8"/>
            <p:cNvSpPr txBox="1"/>
            <p:nvPr/>
          </p:nvSpPr>
          <p:spPr>
            <a:xfrm>
              <a:off x="1611086" y="1785257"/>
              <a:ext cx="1730832" cy="461665"/>
            </a:xfrm>
            <a:prstGeom prst="rect">
              <a:avLst/>
            </a:prstGeom>
            <a:noFill/>
          </p:spPr>
          <p:txBody>
            <a:bodyPr wrap="square" rtlCol="0">
              <a:spAutoFit/>
            </a:bodyPr>
            <a:lstStyle/>
            <a:p>
              <a:r>
                <a:rPr lang="en-US" sz="2400"/>
                <a:t>the weather</a:t>
              </a:r>
            </a:p>
          </p:txBody>
        </p:sp>
      </p:grpSp>
      <p:grpSp>
        <p:nvGrpSpPr>
          <p:cNvPr id="25" name="Group 24"/>
          <p:cNvGrpSpPr/>
          <p:nvPr/>
        </p:nvGrpSpPr>
        <p:grpSpPr>
          <a:xfrm>
            <a:off x="2890248" y="1242426"/>
            <a:ext cx="1796143" cy="461665"/>
            <a:chOff x="1230086" y="1785257"/>
            <a:chExt cx="1796143" cy="461665"/>
          </a:xfrm>
        </p:grpSpPr>
        <p:sp>
          <p:nvSpPr>
            <p:cNvPr id="26" name="TextBox 25"/>
            <p:cNvSpPr txBox="1"/>
            <p:nvPr/>
          </p:nvSpPr>
          <p:spPr>
            <a:xfrm>
              <a:off x="1230086" y="1785257"/>
              <a:ext cx="566057" cy="461665"/>
            </a:xfrm>
            <a:prstGeom prst="rect">
              <a:avLst/>
            </a:prstGeom>
            <a:noFill/>
          </p:spPr>
          <p:txBody>
            <a:bodyPr wrap="square" rtlCol="0">
              <a:spAutoFit/>
            </a:bodyPr>
            <a:lstStyle/>
            <a:p>
              <a:pPr algn="ctr"/>
              <a:r>
                <a:rPr lang="en-US" sz="2400" dirty="0">
                  <a:solidFill>
                    <a:srgbClr val="0070C0"/>
                  </a:solidFill>
                </a:rPr>
                <a:t>B.</a:t>
              </a:r>
            </a:p>
          </p:txBody>
        </p:sp>
        <p:sp>
          <p:nvSpPr>
            <p:cNvPr id="27" name="TextBox 26"/>
            <p:cNvSpPr txBox="1"/>
            <p:nvPr/>
          </p:nvSpPr>
          <p:spPr>
            <a:xfrm>
              <a:off x="1611086" y="1785257"/>
              <a:ext cx="1415143" cy="461665"/>
            </a:xfrm>
            <a:prstGeom prst="rect">
              <a:avLst/>
            </a:prstGeom>
            <a:noFill/>
          </p:spPr>
          <p:txBody>
            <a:bodyPr wrap="square" rtlCol="0">
              <a:spAutoFit/>
            </a:bodyPr>
            <a:lstStyle/>
            <a:p>
              <a:r>
                <a:rPr lang="en-US" sz="2400"/>
                <a:t>a holiday</a:t>
              </a:r>
            </a:p>
          </p:txBody>
        </p:sp>
      </p:grpSp>
      <p:grpSp>
        <p:nvGrpSpPr>
          <p:cNvPr id="28" name="Group 27"/>
          <p:cNvGrpSpPr/>
          <p:nvPr/>
        </p:nvGrpSpPr>
        <p:grpSpPr>
          <a:xfrm>
            <a:off x="4762590" y="1242426"/>
            <a:ext cx="2013849" cy="461665"/>
            <a:chOff x="1230086" y="1785257"/>
            <a:chExt cx="2013849" cy="461665"/>
          </a:xfrm>
        </p:grpSpPr>
        <p:sp>
          <p:nvSpPr>
            <p:cNvPr id="29" name="TextBox 28"/>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C.</a:t>
              </a:r>
            </a:p>
          </p:txBody>
        </p:sp>
        <p:sp>
          <p:nvSpPr>
            <p:cNvPr id="30" name="TextBox 29"/>
            <p:cNvSpPr txBox="1"/>
            <p:nvPr/>
          </p:nvSpPr>
          <p:spPr>
            <a:xfrm>
              <a:off x="1611086" y="1785257"/>
              <a:ext cx="1632849" cy="461665"/>
            </a:xfrm>
            <a:prstGeom prst="rect">
              <a:avLst/>
            </a:prstGeom>
            <a:noFill/>
          </p:spPr>
          <p:txBody>
            <a:bodyPr wrap="square" rtlCol="0">
              <a:spAutoFit/>
            </a:bodyPr>
            <a:lstStyle/>
            <a:p>
              <a:r>
                <a:rPr lang="en-US" sz="2400" dirty="0"/>
                <a:t>landscapes</a:t>
              </a:r>
            </a:p>
          </p:txBody>
        </p:sp>
      </p:grpSp>
      <p:grpSp>
        <p:nvGrpSpPr>
          <p:cNvPr id="14" name="Group 13"/>
          <p:cNvGrpSpPr/>
          <p:nvPr/>
        </p:nvGrpSpPr>
        <p:grpSpPr>
          <a:xfrm>
            <a:off x="854613" y="1891457"/>
            <a:ext cx="7180427" cy="461665"/>
            <a:chOff x="363373" y="2525685"/>
            <a:chExt cx="7180427" cy="461665"/>
          </a:xfrm>
        </p:grpSpPr>
        <p:grpSp>
          <p:nvGrpSpPr>
            <p:cNvPr id="2" name="Group 1"/>
            <p:cNvGrpSpPr/>
            <p:nvPr/>
          </p:nvGrpSpPr>
          <p:grpSpPr>
            <a:xfrm>
              <a:off x="363373" y="2525685"/>
              <a:ext cx="7180427" cy="461665"/>
              <a:chOff x="369902" y="2142097"/>
              <a:chExt cx="7180427" cy="461665"/>
            </a:xfrm>
          </p:grpSpPr>
          <p:sp>
            <p:nvSpPr>
              <p:cNvPr id="34" name="TextBox 33"/>
              <p:cNvSpPr txBox="1"/>
              <p:nvPr/>
            </p:nvSpPr>
            <p:spPr>
              <a:xfrm>
                <a:off x="369902" y="2142097"/>
                <a:ext cx="474830" cy="461665"/>
              </a:xfrm>
              <a:prstGeom prst="rect">
                <a:avLst/>
              </a:prstGeom>
              <a:noFill/>
            </p:spPr>
            <p:txBody>
              <a:bodyPr wrap="square" rtlCol="0">
                <a:spAutoFit/>
              </a:bodyPr>
              <a:lstStyle/>
              <a:p>
                <a:r>
                  <a:rPr lang="en-US" sz="2400" b="1">
                    <a:solidFill>
                      <a:srgbClr val="0070C0"/>
                    </a:solidFill>
                  </a:rPr>
                  <a:t>2.</a:t>
                </a:r>
              </a:p>
            </p:txBody>
          </p:sp>
          <p:sp>
            <p:nvSpPr>
              <p:cNvPr id="35" name="TextBox 34"/>
              <p:cNvSpPr txBox="1"/>
              <p:nvPr/>
            </p:nvSpPr>
            <p:spPr>
              <a:xfrm>
                <a:off x="844733" y="2142097"/>
                <a:ext cx="6705596" cy="461665"/>
              </a:xfrm>
              <a:prstGeom prst="rect">
                <a:avLst/>
              </a:prstGeom>
              <a:noFill/>
            </p:spPr>
            <p:txBody>
              <a:bodyPr wrap="square" rtlCol="0">
                <a:spAutoFit/>
              </a:bodyPr>
              <a:lstStyle/>
              <a:p>
                <a:r>
                  <a:rPr lang="en-US" sz="2400"/>
                  <a:t>Guests can               in the hotel. </a:t>
                </a:r>
              </a:p>
            </p:txBody>
          </p:sp>
        </p:grpSp>
        <p:cxnSp>
          <p:nvCxnSpPr>
            <p:cNvPr id="13" name="Straight Connector 12"/>
            <p:cNvCxnSpPr/>
            <p:nvPr/>
          </p:nvCxnSpPr>
          <p:spPr>
            <a:xfrm>
              <a:off x="2322806" y="2852057"/>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a:off x="800180" y="2478370"/>
            <a:ext cx="1796143" cy="461665"/>
            <a:chOff x="1230086" y="1785257"/>
            <a:chExt cx="1796143" cy="461665"/>
          </a:xfrm>
        </p:grpSpPr>
        <p:sp>
          <p:nvSpPr>
            <p:cNvPr id="45" name="TextBox 44"/>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A.</a:t>
              </a:r>
            </a:p>
          </p:txBody>
        </p:sp>
        <p:sp>
          <p:nvSpPr>
            <p:cNvPr id="46" name="TextBox 45"/>
            <p:cNvSpPr txBox="1"/>
            <p:nvPr/>
          </p:nvSpPr>
          <p:spPr>
            <a:xfrm>
              <a:off x="1611086" y="1785257"/>
              <a:ext cx="1415143" cy="461665"/>
            </a:xfrm>
            <a:prstGeom prst="rect">
              <a:avLst/>
            </a:prstGeom>
            <a:noFill/>
          </p:spPr>
          <p:txBody>
            <a:bodyPr wrap="square" rtlCol="0">
              <a:spAutoFit/>
            </a:bodyPr>
            <a:lstStyle/>
            <a:p>
              <a:r>
                <a:rPr lang="en-US" sz="2400"/>
                <a:t>exercise</a:t>
              </a:r>
            </a:p>
          </p:txBody>
        </p:sp>
      </p:grpSp>
      <p:grpSp>
        <p:nvGrpSpPr>
          <p:cNvPr id="47" name="Group 46"/>
          <p:cNvGrpSpPr/>
          <p:nvPr/>
        </p:nvGrpSpPr>
        <p:grpSpPr>
          <a:xfrm>
            <a:off x="2726962" y="2472032"/>
            <a:ext cx="1796143" cy="461665"/>
            <a:chOff x="1230086" y="1785257"/>
            <a:chExt cx="1796143" cy="461665"/>
          </a:xfrm>
        </p:grpSpPr>
        <p:sp>
          <p:nvSpPr>
            <p:cNvPr id="48" name="TextBox 47"/>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B.</a:t>
              </a:r>
            </a:p>
          </p:txBody>
        </p:sp>
        <p:sp>
          <p:nvSpPr>
            <p:cNvPr id="49" name="TextBox 48"/>
            <p:cNvSpPr txBox="1"/>
            <p:nvPr/>
          </p:nvSpPr>
          <p:spPr>
            <a:xfrm>
              <a:off x="1611086" y="1785257"/>
              <a:ext cx="1415143" cy="461665"/>
            </a:xfrm>
            <a:prstGeom prst="rect">
              <a:avLst/>
            </a:prstGeom>
            <a:noFill/>
          </p:spPr>
          <p:txBody>
            <a:bodyPr wrap="square" rtlCol="0">
              <a:spAutoFit/>
            </a:bodyPr>
            <a:lstStyle/>
            <a:p>
              <a:r>
                <a:rPr lang="en-US" sz="2400"/>
                <a:t>cycle</a:t>
              </a:r>
            </a:p>
          </p:txBody>
        </p:sp>
      </p:grpSp>
      <p:grpSp>
        <p:nvGrpSpPr>
          <p:cNvPr id="50" name="Group 49"/>
          <p:cNvGrpSpPr/>
          <p:nvPr/>
        </p:nvGrpSpPr>
        <p:grpSpPr>
          <a:xfrm>
            <a:off x="4599304" y="2472032"/>
            <a:ext cx="2841162" cy="461665"/>
            <a:chOff x="1230086" y="1785257"/>
            <a:chExt cx="2841162" cy="461665"/>
          </a:xfrm>
        </p:grpSpPr>
        <p:sp>
          <p:nvSpPr>
            <p:cNvPr id="51" name="TextBox 50"/>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C.</a:t>
              </a:r>
            </a:p>
          </p:txBody>
        </p:sp>
        <p:sp>
          <p:nvSpPr>
            <p:cNvPr id="52" name="TextBox 51"/>
            <p:cNvSpPr txBox="1"/>
            <p:nvPr/>
          </p:nvSpPr>
          <p:spPr>
            <a:xfrm>
              <a:off x="1611086" y="1785257"/>
              <a:ext cx="2460162" cy="461665"/>
            </a:xfrm>
            <a:prstGeom prst="rect">
              <a:avLst/>
            </a:prstGeom>
            <a:noFill/>
          </p:spPr>
          <p:txBody>
            <a:bodyPr wrap="square" rtlCol="0">
              <a:spAutoFit/>
            </a:bodyPr>
            <a:lstStyle/>
            <a:p>
              <a:r>
                <a:rPr lang="en-US" sz="2400"/>
                <a:t>See Swedish art</a:t>
              </a:r>
            </a:p>
          </p:txBody>
        </p:sp>
      </p:grpSp>
      <p:grpSp>
        <p:nvGrpSpPr>
          <p:cNvPr id="7" name="Group 6"/>
          <p:cNvGrpSpPr/>
          <p:nvPr/>
        </p:nvGrpSpPr>
        <p:grpSpPr>
          <a:xfrm>
            <a:off x="854613" y="3121063"/>
            <a:ext cx="6574967" cy="470318"/>
            <a:chOff x="838203" y="3668444"/>
            <a:chExt cx="6574967" cy="470318"/>
          </a:xfrm>
        </p:grpSpPr>
        <p:grpSp>
          <p:nvGrpSpPr>
            <p:cNvPr id="36" name="Group 35"/>
            <p:cNvGrpSpPr/>
            <p:nvPr/>
          </p:nvGrpSpPr>
          <p:grpSpPr>
            <a:xfrm>
              <a:off x="838203" y="3668444"/>
              <a:ext cx="6574967" cy="470318"/>
              <a:chOff x="363373" y="4026312"/>
              <a:chExt cx="6574967" cy="470318"/>
            </a:xfrm>
          </p:grpSpPr>
          <p:sp>
            <p:nvSpPr>
              <p:cNvPr id="37" name="TextBox 36"/>
              <p:cNvSpPr txBox="1"/>
              <p:nvPr/>
            </p:nvSpPr>
            <p:spPr>
              <a:xfrm>
                <a:off x="363373" y="4034965"/>
                <a:ext cx="474830" cy="461665"/>
              </a:xfrm>
              <a:prstGeom prst="rect">
                <a:avLst/>
              </a:prstGeom>
              <a:noFill/>
            </p:spPr>
            <p:txBody>
              <a:bodyPr wrap="square" rtlCol="0">
                <a:spAutoFit/>
              </a:bodyPr>
              <a:lstStyle/>
              <a:p>
                <a:r>
                  <a:rPr lang="en-US" sz="2400" b="1">
                    <a:solidFill>
                      <a:srgbClr val="0070C0"/>
                    </a:solidFill>
                  </a:rPr>
                  <a:t>3.</a:t>
                </a:r>
              </a:p>
            </p:txBody>
          </p:sp>
          <p:sp>
            <p:nvSpPr>
              <p:cNvPr id="38" name="TextBox 37"/>
              <p:cNvSpPr txBox="1"/>
              <p:nvPr/>
            </p:nvSpPr>
            <p:spPr>
              <a:xfrm>
                <a:off x="838203" y="4026312"/>
                <a:ext cx="6100137" cy="461665"/>
              </a:xfrm>
              <a:prstGeom prst="rect">
                <a:avLst/>
              </a:prstGeom>
              <a:noFill/>
            </p:spPr>
            <p:txBody>
              <a:bodyPr wrap="square" rtlCol="0">
                <a:spAutoFit/>
              </a:bodyPr>
              <a:lstStyle/>
              <a:p>
                <a:r>
                  <a:rPr lang="en-US" sz="2400"/>
                  <a:t>Mai and her parents rented bikes to                . </a:t>
                </a:r>
              </a:p>
            </p:txBody>
          </p:sp>
        </p:grpSp>
        <p:cxnSp>
          <p:nvCxnSpPr>
            <p:cNvPr id="16" name="Straight Connector 15"/>
            <p:cNvCxnSpPr/>
            <p:nvPr/>
          </p:nvCxnSpPr>
          <p:spPr>
            <a:xfrm flipV="1">
              <a:off x="5889180" y="3973282"/>
              <a:ext cx="10093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767521" y="3665421"/>
            <a:ext cx="3374583" cy="461665"/>
            <a:chOff x="1230086" y="1785257"/>
            <a:chExt cx="3374583" cy="461665"/>
          </a:xfrm>
        </p:grpSpPr>
        <p:sp>
          <p:nvSpPr>
            <p:cNvPr id="54" name="TextBox 53"/>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A.</a:t>
              </a:r>
            </a:p>
          </p:txBody>
        </p:sp>
        <p:sp>
          <p:nvSpPr>
            <p:cNvPr id="55" name="TextBox 54"/>
            <p:cNvSpPr txBox="1"/>
            <p:nvPr/>
          </p:nvSpPr>
          <p:spPr>
            <a:xfrm>
              <a:off x="1611086" y="1785257"/>
              <a:ext cx="2993583" cy="461665"/>
            </a:xfrm>
            <a:prstGeom prst="rect">
              <a:avLst/>
            </a:prstGeom>
            <a:noFill/>
          </p:spPr>
          <p:txBody>
            <a:bodyPr wrap="square" rtlCol="0">
              <a:spAutoFit/>
            </a:bodyPr>
            <a:lstStyle/>
            <a:p>
              <a:r>
                <a:rPr lang="en-US" sz="2400" dirty="0"/>
                <a:t>cycle around the hotel</a:t>
              </a:r>
            </a:p>
          </p:txBody>
        </p:sp>
      </p:grpSp>
      <p:grpSp>
        <p:nvGrpSpPr>
          <p:cNvPr id="56" name="Group 55"/>
          <p:cNvGrpSpPr/>
          <p:nvPr/>
        </p:nvGrpSpPr>
        <p:grpSpPr>
          <a:xfrm>
            <a:off x="4218305" y="3659083"/>
            <a:ext cx="3002378" cy="461665"/>
            <a:chOff x="1230086" y="1785257"/>
            <a:chExt cx="3002378" cy="461665"/>
          </a:xfrm>
        </p:grpSpPr>
        <p:sp>
          <p:nvSpPr>
            <p:cNvPr id="57" name="TextBox 56"/>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B.</a:t>
              </a:r>
            </a:p>
          </p:txBody>
        </p:sp>
        <p:sp>
          <p:nvSpPr>
            <p:cNvPr id="58" name="TextBox 57"/>
            <p:cNvSpPr txBox="1"/>
            <p:nvPr/>
          </p:nvSpPr>
          <p:spPr>
            <a:xfrm>
              <a:off x="1611085" y="1785257"/>
              <a:ext cx="2621379" cy="461665"/>
            </a:xfrm>
            <a:prstGeom prst="rect">
              <a:avLst/>
            </a:prstGeom>
            <a:noFill/>
          </p:spPr>
          <p:txBody>
            <a:bodyPr wrap="square" rtlCol="0">
              <a:spAutoFit/>
            </a:bodyPr>
            <a:lstStyle/>
            <a:p>
              <a:r>
                <a:rPr lang="en-US" sz="2400"/>
                <a:t>visit the old town</a:t>
              </a:r>
            </a:p>
          </p:txBody>
        </p:sp>
      </p:grpSp>
      <p:grpSp>
        <p:nvGrpSpPr>
          <p:cNvPr id="59" name="Group 58"/>
          <p:cNvGrpSpPr/>
          <p:nvPr/>
        </p:nvGrpSpPr>
        <p:grpSpPr>
          <a:xfrm>
            <a:off x="774264" y="4209779"/>
            <a:ext cx="2333698" cy="461665"/>
            <a:chOff x="1230086" y="1785257"/>
            <a:chExt cx="2333698" cy="461665"/>
          </a:xfrm>
        </p:grpSpPr>
        <p:sp>
          <p:nvSpPr>
            <p:cNvPr id="60" name="TextBox 59"/>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C.</a:t>
              </a:r>
            </a:p>
          </p:txBody>
        </p:sp>
        <p:sp>
          <p:nvSpPr>
            <p:cNvPr id="61" name="TextBox 60"/>
            <p:cNvSpPr txBox="1"/>
            <p:nvPr/>
          </p:nvSpPr>
          <p:spPr>
            <a:xfrm>
              <a:off x="1611086" y="1785257"/>
              <a:ext cx="1952698" cy="461665"/>
            </a:xfrm>
            <a:prstGeom prst="rect">
              <a:avLst/>
            </a:prstGeom>
            <a:noFill/>
          </p:spPr>
          <p:txBody>
            <a:bodyPr wrap="square" rtlCol="0">
              <a:spAutoFit/>
            </a:bodyPr>
            <a:lstStyle/>
            <a:p>
              <a:r>
                <a:rPr lang="en-US" sz="2400"/>
                <a:t>go shopping</a:t>
              </a:r>
            </a:p>
          </p:txBody>
        </p:sp>
      </p:grpSp>
      <p:grpSp>
        <p:nvGrpSpPr>
          <p:cNvPr id="17" name="Group 16"/>
          <p:cNvGrpSpPr/>
          <p:nvPr/>
        </p:nvGrpSpPr>
        <p:grpSpPr>
          <a:xfrm>
            <a:off x="865499" y="4850168"/>
            <a:ext cx="6869272" cy="470318"/>
            <a:chOff x="685414" y="6027003"/>
            <a:chExt cx="6869272" cy="470318"/>
          </a:xfrm>
        </p:grpSpPr>
        <p:grpSp>
          <p:nvGrpSpPr>
            <p:cNvPr id="5" name="Group 4"/>
            <p:cNvGrpSpPr/>
            <p:nvPr/>
          </p:nvGrpSpPr>
          <p:grpSpPr>
            <a:xfrm>
              <a:off x="685414" y="6027003"/>
              <a:ext cx="6869272" cy="470318"/>
              <a:chOff x="363373" y="3312302"/>
              <a:chExt cx="6869272" cy="470318"/>
            </a:xfrm>
          </p:grpSpPr>
          <p:sp>
            <p:nvSpPr>
              <p:cNvPr id="39" name="TextBox 38"/>
              <p:cNvSpPr txBox="1"/>
              <p:nvPr/>
            </p:nvSpPr>
            <p:spPr>
              <a:xfrm>
                <a:off x="363373" y="3320955"/>
                <a:ext cx="474830" cy="461665"/>
              </a:xfrm>
              <a:prstGeom prst="rect">
                <a:avLst/>
              </a:prstGeom>
              <a:noFill/>
            </p:spPr>
            <p:txBody>
              <a:bodyPr wrap="square" rtlCol="0">
                <a:spAutoFit/>
              </a:bodyPr>
              <a:lstStyle/>
              <a:p>
                <a:r>
                  <a:rPr lang="en-US" sz="2400" b="1">
                    <a:solidFill>
                      <a:srgbClr val="0070C0"/>
                    </a:solidFill>
                  </a:rPr>
                  <a:t>4.</a:t>
                </a:r>
              </a:p>
            </p:txBody>
          </p:sp>
          <p:sp>
            <p:nvSpPr>
              <p:cNvPr id="40" name="TextBox 39"/>
              <p:cNvSpPr txBox="1"/>
              <p:nvPr/>
            </p:nvSpPr>
            <p:spPr>
              <a:xfrm>
                <a:off x="838203" y="3312302"/>
                <a:ext cx="6394442" cy="461665"/>
              </a:xfrm>
              <a:prstGeom prst="rect">
                <a:avLst/>
              </a:prstGeom>
              <a:noFill/>
            </p:spPr>
            <p:txBody>
              <a:bodyPr wrap="square" rtlCol="0">
                <a:spAutoFit/>
              </a:bodyPr>
              <a:lstStyle/>
              <a:p>
                <a:r>
                  <a:rPr lang="en-US" sz="2400"/>
                  <a:t>“Fika” is a                . </a:t>
                </a:r>
              </a:p>
            </p:txBody>
          </p:sp>
        </p:grpSp>
        <p:cxnSp>
          <p:nvCxnSpPr>
            <p:cNvPr id="62" name="Straight Connector 61"/>
            <p:cNvCxnSpPr/>
            <p:nvPr/>
          </p:nvCxnSpPr>
          <p:spPr>
            <a:xfrm flipV="1">
              <a:off x="2538977" y="6357257"/>
              <a:ext cx="10093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a:off x="774264" y="5448762"/>
            <a:ext cx="2688784" cy="461665"/>
            <a:chOff x="1230086" y="1785257"/>
            <a:chExt cx="2688784" cy="461665"/>
          </a:xfrm>
        </p:grpSpPr>
        <p:sp>
          <p:nvSpPr>
            <p:cNvPr id="64" name="TextBox 63"/>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A.</a:t>
              </a:r>
            </a:p>
          </p:txBody>
        </p:sp>
        <p:sp>
          <p:nvSpPr>
            <p:cNvPr id="65" name="TextBox 64"/>
            <p:cNvSpPr txBox="1"/>
            <p:nvPr/>
          </p:nvSpPr>
          <p:spPr>
            <a:xfrm>
              <a:off x="1611086" y="1785257"/>
              <a:ext cx="2307784" cy="461665"/>
            </a:xfrm>
            <a:prstGeom prst="rect">
              <a:avLst/>
            </a:prstGeom>
            <a:noFill/>
          </p:spPr>
          <p:txBody>
            <a:bodyPr wrap="square" rtlCol="0">
              <a:spAutoFit/>
            </a:bodyPr>
            <a:lstStyle/>
            <a:p>
              <a:r>
                <a:rPr lang="en-US" sz="2400"/>
                <a:t>traditional café</a:t>
              </a:r>
            </a:p>
          </p:txBody>
        </p:sp>
      </p:grpSp>
      <p:grpSp>
        <p:nvGrpSpPr>
          <p:cNvPr id="66" name="Group 65"/>
          <p:cNvGrpSpPr/>
          <p:nvPr/>
        </p:nvGrpSpPr>
        <p:grpSpPr>
          <a:xfrm>
            <a:off x="3463045" y="5442424"/>
            <a:ext cx="3069784" cy="461665"/>
            <a:chOff x="1230086" y="1785257"/>
            <a:chExt cx="3069784" cy="461665"/>
          </a:xfrm>
        </p:grpSpPr>
        <p:sp>
          <p:nvSpPr>
            <p:cNvPr id="67" name="TextBox 66"/>
            <p:cNvSpPr txBox="1"/>
            <p:nvPr/>
          </p:nvSpPr>
          <p:spPr>
            <a:xfrm>
              <a:off x="1230086" y="1785257"/>
              <a:ext cx="566057" cy="461665"/>
            </a:xfrm>
            <a:prstGeom prst="rect">
              <a:avLst/>
            </a:prstGeom>
            <a:noFill/>
          </p:spPr>
          <p:txBody>
            <a:bodyPr wrap="square" rtlCol="0">
              <a:spAutoFit/>
            </a:bodyPr>
            <a:lstStyle/>
            <a:p>
              <a:pPr algn="ctr"/>
              <a:r>
                <a:rPr lang="en-US" sz="2400"/>
                <a:t>B.</a:t>
              </a:r>
            </a:p>
          </p:txBody>
        </p:sp>
        <p:sp>
          <p:nvSpPr>
            <p:cNvPr id="68" name="TextBox 67"/>
            <p:cNvSpPr txBox="1"/>
            <p:nvPr/>
          </p:nvSpPr>
          <p:spPr>
            <a:xfrm>
              <a:off x="1611086" y="1785257"/>
              <a:ext cx="2688784" cy="461665"/>
            </a:xfrm>
            <a:prstGeom prst="rect">
              <a:avLst/>
            </a:prstGeom>
            <a:noFill/>
          </p:spPr>
          <p:txBody>
            <a:bodyPr wrap="square" rtlCol="0">
              <a:spAutoFit/>
            </a:bodyPr>
            <a:lstStyle/>
            <a:p>
              <a:r>
                <a:rPr lang="en-US" sz="2400"/>
                <a:t>palace</a:t>
              </a:r>
            </a:p>
          </p:txBody>
        </p:sp>
      </p:grpSp>
      <p:grpSp>
        <p:nvGrpSpPr>
          <p:cNvPr id="69" name="Group 68"/>
          <p:cNvGrpSpPr/>
          <p:nvPr/>
        </p:nvGrpSpPr>
        <p:grpSpPr>
          <a:xfrm>
            <a:off x="5174167" y="5442424"/>
            <a:ext cx="2516668" cy="461665"/>
            <a:chOff x="1230086" y="1785257"/>
            <a:chExt cx="2516668" cy="461665"/>
          </a:xfrm>
        </p:grpSpPr>
        <p:sp>
          <p:nvSpPr>
            <p:cNvPr id="70" name="TextBox 69"/>
            <p:cNvSpPr txBox="1"/>
            <p:nvPr/>
          </p:nvSpPr>
          <p:spPr>
            <a:xfrm>
              <a:off x="1230086" y="1785257"/>
              <a:ext cx="566057" cy="461665"/>
            </a:xfrm>
            <a:prstGeom prst="rect">
              <a:avLst/>
            </a:prstGeom>
            <a:noFill/>
          </p:spPr>
          <p:txBody>
            <a:bodyPr wrap="square" rtlCol="0">
              <a:spAutoFit/>
            </a:bodyPr>
            <a:lstStyle/>
            <a:p>
              <a:pPr algn="ctr"/>
              <a:r>
                <a:rPr lang="en-US" sz="2400"/>
                <a:t>C.</a:t>
              </a:r>
            </a:p>
          </p:txBody>
        </p:sp>
        <p:sp>
          <p:nvSpPr>
            <p:cNvPr id="71" name="TextBox 70"/>
            <p:cNvSpPr txBox="1"/>
            <p:nvPr/>
          </p:nvSpPr>
          <p:spPr>
            <a:xfrm>
              <a:off x="1611085" y="1785257"/>
              <a:ext cx="2135669" cy="461665"/>
            </a:xfrm>
            <a:prstGeom prst="rect">
              <a:avLst/>
            </a:prstGeom>
            <a:noFill/>
          </p:spPr>
          <p:txBody>
            <a:bodyPr wrap="square" rtlCol="0">
              <a:spAutoFit/>
            </a:bodyPr>
            <a:lstStyle/>
            <a:p>
              <a:r>
                <a:rPr lang="en-US" sz="2400"/>
                <a:t>coffee break</a:t>
              </a:r>
            </a:p>
          </p:txBody>
        </p:sp>
      </p:grpSp>
      <p:grpSp>
        <p:nvGrpSpPr>
          <p:cNvPr id="6" name="Group 5"/>
          <p:cNvGrpSpPr/>
          <p:nvPr/>
        </p:nvGrpSpPr>
        <p:grpSpPr>
          <a:xfrm>
            <a:off x="821955" y="584662"/>
            <a:ext cx="6973597" cy="470318"/>
            <a:chOff x="794659" y="707494"/>
            <a:chExt cx="6973597" cy="470318"/>
          </a:xfrm>
        </p:grpSpPr>
        <p:grpSp>
          <p:nvGrpSpPr>
            <p:cNvPr id="3" name="Group 2"/>
            <p:cNvGrpSpPr/>
            <p:nvPr/>
          </p:nvGrpSpPr>
          <p:grpSpPr>
            <a:xfrm>
              <a:off x="794659" y="707494"/>
              <a:ext cx="6973597" cy="470318"/>
              <a:chOff x="363373" y="1262747"/>
              <a:chExt cx="6973597" cy="470318"/>
            </a:xfrm>
          </p:grpSpPr>
          <p:sp>
            <p:nvSpPr>
              <p:cNvPr id="32" name="TextBox 31"/>
              <p:cNvSpPr txBox="1"/>
              <p:nvPr/>
            </p:nvSpPr>
            <p:spPr>
              <a:xfrm>
                <a:off x="363373" y="1262747"/>
                <a:ext cx="474830" cy="461665"/>
              </a:xfrm>
              <a:prstGeom prst="rect">
                <a:avLst/>
              </a:prstGeom>
              <a:noFill/>
            </p:spPr>
            <p:txBody>
              <a:bodyPr wrap="square" rtlCol="0">
                <a:spAutoFit/>
              </a:bodyPr>
              <a:lstStyle/>
              <a:p>
                <a:r>
                  <a:rPr lang="en-US" sz="2400" b="1">
                    <a:solidFill>
                      <a:srgbClr val="0070C0"/>
                    </a:solidFill>
                  </a:rPr>
                  <a:t>1.</a:t>
                </a:r>
              </a:p>
            </p:txBody>
          </p:sp>
          <p:sp>
            <p:nvSpPr>
              <p:cNvPr id="33" name="TextBox 32"/>
              <p:cNvSpPr txBox="1"/>
              <p:nvPr/>
            </p:nvSpPr>
            <p:spPr>
              <a:xfrm>
                <a:off x="827313" y="1271400"/>
                <a:ext cx="6509657" cy="461665"/>
              </a:xfrm>
              <a:prstGeom prst="rect">
                <a:avLst/>
              </a:prstGeom>
              <a:noFill/>
            </p:spPr>
            <p:txBody>
              <a:bodyPr wrap="square" rtlCol="0">
                <a:spAutoFit/>
              </a:bodyPr>
              <a:lstStyle/>
              <a:p>
                <a:r>
                  <a:rPr lang="en-US" sz="2400"/>
                  <a:t>This postcard is about                in Stockholm. </a:t>
                </a:r>
                <a:endParaRPr lang="en-US" sz="2400" i="1"/>
              </a:p>
            </p:txBody>
          </p:sp>
        </p:grpSp>
        <p:cxnSp>
          <p:nvCxnSpPr>
            <p:cNvPr id="72" name="Straight Connector 71"/>
            <p:cNvCxnSpPr/>
            <p:nvPr/>
          </p:nvCxnSpPr>
          <p:spPr>
            <a:xfrm>
              <a:off x="4114808" y="1034375"/>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3" name="Oval 72"/>
          <p:cNvSpPr/>
          <p:nvPr/>
        </p:nvSpPr>
        <p:spPr>
          <a:xfrm>
            <a:off x="2891889" y="1240111"/>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800180" y="2459325"/>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4218305" y="3667605"/>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5186875" y="5457673"/>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hlinkClick r:id="rId2" action="ppaction://hlinksldjump"/>
            <a:extLst>
              <a:ext uri="{FF2B5EF4-FFF2-40B4-BE49-F238E27FC236}">
                <a16:creationId xmlns="" xmlns:a16="http://schemas.microsoft.com/office/drawing/2014/main" id="{88885BFC-4C78-4561-9EAF-FADFD98319BA}"/>
              </a:ext>
            </a:extLst>
          </p:cNvPr>
          <p:cNvSpPr/>
          <p:nvPr/>
        </p:nvSpPr>
        <p:spPr>
          <a:xfrm>
            <a:off x="2324199" y="2646870"/>
            <a:ext cx="182880" cy="182880"/>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B050"/>
                </a:solidFill>
                <a:latin typeface="Arial" panose="020B0604020202020204" pitchFamily="34" charset="0"/>
                <a:cs typeface="Arial" panose="020B0604020202020204" pitchFamily="34" charset="0"/>
              </a:rPr>
              <a:t>?</a:t>
            </a:r>
          </a:p>
        </p:txBody>
      </p:sp>
      <p:sp>
        <p:nvSpPr>
          <p:cNvPr id="75" name="Oval 74">
            <a:hlinkClick r:id="rId3" action="ppaction://hlinksldjump"/>
            <a:extLst>
              <a:ext uri="{FF2B5EF4-FFF2-40B4-BE49-F238E27FC236}">
                <a16:creationId xmlns="" xmlns:a16="http://schemas.microsoft.com/office/drawing/2014/main" id="{E1492C04-F18A-4102-8414-E461FD3AE7D9}"/>
              </a:ext>
            </a:extLst>
          </p:cNvPr>
          <p:cNvSpPr/>
          <p:nvPr/>
        </p:nvSpPr>
        <p:spPr>
          <a:xfrm>
            <a:off x="6902528" y="3800492"/>
            <a:ext cx="182880" cy="182880"/>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B050"/>
                </a:solidFill>
                <a:latin typeface="Arial" panose="020B0604020202020204" pitchFamily="34" charset="0"/>
                <a:cs typeface="Arial" panose="020B0604020202020204" pitchFamily="34" charset="0"/>
              </a:rPr>
              <a:t>?</a:t>
            </a:r>
          </a:p>
        </p:txBody>
      </p:sp>
      <p:sp>
        <p:nvSpPr>
          <p:cNvPr id="76" name="Oval 75">
            <a:hlinkClick r:id="rId2" action="ppaction://hlinksldjump"/>
            <a:extLst>
              <a:ext uri="{FF2B5EF4-FFF2-40B4-BE49-F238E27FC236}">
                <a16:creationId xmlns="" xmlns:a16="http://schemas.microsoft.com/office/drawing/2014/main" id="{B601FB5B-9360-4A39-8084-8D6D43E41DCE}"/>
              </a:ext>
            </a:extLst>
          </p:cNvPr>
          <p:cNvSpPr/>
          <p:nvPr/>
        </p:nvSpPr>
        <p:spPr>
          <a:xfrm>
            <a:off x="7309602" y="5581816"/>
            <a:ext cx="182880" cy="182880"/>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B050"/>
                </a:solidFill>
                <a:latin typeface="Arial" panose="020B0604020202020204" pitchFamily="34" charset="0"/>
                <a:cs typeface="Arial" panose="020B0604020202020204" pitchFamily="34" charset="0"/>
              </a:rPr>
              <a:t>?</a:t>
            </a:r>
          </a:p>
        </p:txBody>
      </p:sp>
      <p:sp>
        <p:nvSpPr>
          <p:cNvPr id="77" name="Oval 76">
            <a:hlinkClick r:id="rId2" action="ppaction://hlinksldjump"/>
            <a:extLst>
              <a:ext uri="{FF2B5EF4-FFF2-40B4-BE49-F238E27FC236}">
                <a16:creationId xmlns="" xmlns:a16="http://schemas.microsoft.com/office/drawing/2014/main" id="{B83B215A-A190-41ED-8BFF-2E457742B07B}"/>
              </a:ext>
            </a:extLst>
          </p:cNvPr>
          <p:cNvSpPr/>
          <p:nvPr/>
        </p:nvSpPr>
        <p:spPr>
          <a:xfrm>
            <a:off x="4529640" y="1416047"/>
            <a:ext cx="182880" cy="182880"/>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B05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92671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heel(1)">
                                      <p:cBhvr>
                                        <p:cTn id="7" dur="2000"/>
                                        <p:tgtEl>
                                          <p:spTgt spid="73"/>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78"/>
                                        </p:tgtEl>
                                        <p:attrNameLst>
                                          <p:attrName>style.visibility</p:attrName>
                                        </p:attrNameLst>
                                      </p:cBhvr>
                                      <p:to>
                                        <p:strVal val="visible"/>
                                      </p:to>
                                    </p:set>
                                    <p:animEffect transition="in" filter="wheel(1)">
                                      <p:cBhvr>
                                        <p:cTn id="15" dur="2000"/>
                                        <p:tgtEl>
                                          <p:spTgt spid="78"/>
                                        </p:tgtEl>
                                      </p:cBhvr>
                                    </p:animEffec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heel(1)">
                                      <p:cBhvr>
                                        <p:cTn id="23" dur="2000"/>
                                        <p:tgtEl>
                                          <p:spTgt spid="79"/>
                                        </p:tgtEl>
                                      </p:cBhvr>
                                    </p:animEffect>
                                  </p:childTnLst>
                                </p:cTn>
                              </p:par>
                            </p:childTnLst>
                          </p:cTn>
                        </p:par>
                        <p:par>
                          <p:cTn id="24" fill="hold">
                            <p:stCondLst>
                              <p:cond delay="2000"/>
                            </p:stCondLst>
                            <p:childTnLst>
                              <p:par>
                                <p:cTn id="25" presetID="1" presetClass="entr" presetSubtype="0"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wheel(1)">
                                      <p:cBhvr>
                                        <p:cTn id="31" dur="2000"/>
                                        <p:tgtEl>
                                          <p:spTgt spid="80"/>
                                        </p:tgtEl>
                                      </p:cBhvr>
                                    </p:animEffect>
                                  </p:childTnLst>
                                </p:cTn>
                              </p:par>
                            </p:childTnLst>
                          </p:cTn>
                        </p:par>
                        <p:par>
                          <p:cTn id="32" fill="hold">
                            <p:stCondLst>
                              <p:cond delay="2000"/>
                            </p:stCondLst>
                            <p:childTnLst>
                              <p:par>
                                <p:cTn id="33" presetID="1"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8" grpId="0" animBg="1"/>
      <p:bldP spid="79" grpId="0" animBg="1"/>
      <p:bldP spid="80" grpId="0" animBg="1"/>
      <p:bldP spid="74" grpId="0" animBg="1"/>
      <p:bldP spid="75" grpId="0" animBg="1"/>
      <p:bldP spid="76" grpId="0" animBg="1"/>
      <p:bldP spid="7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66800" y="292716"/>
            <a:ext cx="7663950" cy="954107"/>
          </a:xfrm>
          <a:prstGeom prst="rect">
            <a:avLst/>
          </a:prstGeom>
          <a:noFill/>
        </p:spPr>
        <p:txBody>
          <a:bodyPr wrap="square" rtlCol="0">
            <a:spAutoFit/>
          </a:bodyPr>
          <a:lstStyle/>
          <a:p>
            <a:r>
              <a:rPr lang="en-US" sz="2800" b="1" dirty="0">
                <a:effectLst>
                  <a:glow rad="88900">
                    <a:schemeClr val="bg1"/>
                  </a:glow>
                </a:effectLst>
                <a:latin typeface="Arial" panose="020B0604020202020204" pitchFamily="34" charset="0"/>
                <a:cs typeface="Arial" panose="020B0604020202020204" pitchFamily="34" charset="0"/>
              </a:rPr>
              <a:t>Read the text and match the places with the things they have</a:t>
            </a:r>
            <a:r>
              <a:rPr lang="en-US" sz="2800" b="1" dirty="0" smtClean="0">
                <a:effectLst>
                  <a:glow rad="88900">
                    <a:schemeClr val="bg1"/>
                  </a:glow>
                </a:effectLst>
                <a:latin typeface="Arial" panose="020B0604020202020204" pitchFamily="34" charset="0"/>
                <a:cs typeface="Arial" panose="020B0604020202020204" pitchFamily="34" charset="0"/>
              </a:rPr>
              <a:t>. 	</a:t>
            </a:r>
            <a:endParaRPr lang="en-US" sz="2800" b="1" dirty="0">
              <a:effectLst>
                <a:glow rad="88900">
                  <a:schemeClr val="bg1"/>
                </a:glow>
              </a:effectLst>
              <a:latin typeface="Arial" panose="020B0604020202020204" pitchFamily="34" charset="0"/>
              <a:cs typeface="Arial" panose="020B0604020202020204" pitchFamily="34" charset="0"/>
            </a:endParaRPr>
          </a:p>
        </p:txBody>
      </p:sp>
      <p:sp>
        <p:nvSpPr>
          <p:cNvPr id="48" name="Rounded Rectangle 47"/>
          <p:cNvSpPr/>
          <p:nvPr/>
        </p:nvSpPr>
        <p:spPr>
          <a:xfrm>
            <a:off x="957616" y="1783254"/>
            <a:ext cx="2544164" cy="2614121"/>
          </a:xfrm>
          <a:prstGeom prst="roundRect">
            <a:avLst>
              <a:gd name="adj" fmla="val 5786"/>
            </a:avLst>
          </a:prstGeom>
          <a:solidFill>
            <a:srgbClr val="A3E7FF"/>
          </a:solid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1541943" y="2250598"/>
            <a:ext cx="1687693" cy="830997"/>
          </a:xfrm>
          <a:prstGeom prst="rect">
            <a:avLst/>
          </a:prstGeom>
          <a:noFill/>
        </p:spPr>
        <p:txBody>
          <a:bodyPr wrap="square" rtlCol="0">
            <a:spAutoFit/>
          </a:bodyPr>
          <a:lstStyle/>
          <a:p>
            <a:r>
              <a:rPr lang="en-US" sz="2400" dirty="0"/>
              <a:t>The hotel in Stockholm </a:t>
            </a:r>
          </a:p>
        </p:txBody>
      </p:sp>
      <p:sp>
        <p:nvSpPr>
          <p:cNvPr id="57" name="TextBox 56"/>
          <p:cNvSpPr txBox="1"/>
          <p:nvPr/>
        </p:nvSpPr>
        <p:spPr>
          <a:xfrm>
            <a:off x="1067113" y="2250599"/>
            <a:ext cx="474830" cy="461665"/>
          </a:xfrm>
          <a:prstGeom prst="rect">
            <a:avLst/>
          </a:prstGeom>
          <a:noFill/>
        </p:spPr>
        <p:txBody>
          <a:bodyPr wrap="square" rtlCol="0">
            <a:spAutoFit/>
          </a:bodyPr>
          <a:lstStyle/>
          <a:p>
            <a:r>
              <a:rPr lang="en-US" sz="2400" b="1">
                <a:solidFill>
                  <a:srgbClr val="0070C0"/>
                </a:solidFill>
              </a:rPr>
              <a:t>1.</a:t>
            </a:r>
          </a:p>
        </p:txBody>
      </p:sp>
      <p:sp>
        <p:nvSpPr>
          <p:cNvPr id="66" name="TextBox 65"/>
          <p:cNvSpPr txBox="1"/>
          <p:nvPr/>
        </p:nvSpPr>
        <p:spPr>
          <a:xfrm>
            <a:off x="1541943" y="3255676"/>
            <a:ext cx="1959836" cy="461665"/>
          </a:xfrm>
          <a:prstGeom prst="rect">
            <a:avLst/>
          </a:prstGeom>
          <a:noFill/>
        </p:spPr>
        <p:txBody>
          <a:bodyPr wrap="square" rtlCol="0">
            <a:spAutoFit/>
          </a:bodyPr>
          <a:lstStyle/>
          <a:p>
            <a:r>
              <a:rPr lang="en-US" sz="2400"/>
              <a:t>The Old Town</a:t>
            </a:r>
          </a:p>
        </p:txBody>
      </p:sp>
      <p:sp>
        <p:nvSpPr>
          <p:cNvPr id="67" name="TextBox 66"/>
          <p:cNvSpPr txBox="1"/>
          <p:nvPr/>
        </p:nvSpPr>
        <p:spPr>
          <a:xfrm>
            <a:off x="1067113" y="3255677"/>
            <a:ext cx="474830" cy="461665"/>
          </a:xfrm>
          <a:prstGeom prst="rect">
            <a:avLst/>
          </a:prstGeom>
          <a:noFill/>
        </p:spPr>
        <p:txBody>
          <a:bodyPr wrap="square" rtlCol="0">
            <a:spAutoFit/>
          </a:bodyPr>
          <a:lstStyle/>
          <a:p>
            <a:r>
              <a:rPr lang="en-US" sz="2400" b="1">
                <a:solidFill>
                  <a:srgbClr val="0070C0"/>
                </a:solidFill>
              </a:rPr>
              <a:t>2.</a:t>
            </a:r>
          </a:p>
        </p:txBody>
      </p:sp>
      <p:sp>
        <p:nvSpPr>
          <p:cNvPr id="69" name="Rounded Rectangle 68"/>
          <p:cNvSpPr/>
          <p:nvPr/>
        </p:nvSpPr>
        <p:spPr>
          <a:xfrm>
            <a:off x="4099432" y="1783254"/>
            <a:ext cx="3594973" cy="2614121"/>
          </a:xfrm>
          <a:prstGeom prst="roundRect">
            <a:avLst>
              <a:gd name="adj" fmla="val 5786"/>
            </a:avLst>
          </a:prstGeom>
          <a:solidFill>
            <a:srgbClr val="A3E7FF"/>
          </a:solid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5303760" y="1957335"/>
            <a:ext cx="2683260" cy="461665"/>
          </a:xfrm>
          <a:prstGeom prst="rect">
            <a:avLst/>
          </a:prstGeom>
          <a:noFill/>
        </p:spPr>
        <p:txBody>
          <a:bodyPr wrap="square" rtlCol="0">
            <a:spAutoFit/>
          </a:bodyPr>
          <a:lstStyle/>
          <a:p>
            <a:r>
              <a:rPr lang="en-US" sz="2400"/>
              <a:t>the Royal Palace</a:t>
            </a:r>
          </a:p>
        </p:txBody>
      </p:sp>
      <p:sp>
        <p:nvSpPr>
          <p:cNvPr id="71" name="TextBox 70"/>
          <p:cNvSpPr txBox="1"/>
          <p:nvPr/>
        </p:nvSpPr>
        <p:spPr>
          <a:xfrm>
            <a:off x="4828930" y="1957336"/>
            <a:ext cx="474830" cy="461665"/>
          </a:xfrm>
          <a:prstGeom prst="rect">
            <a:avLst/>
          </a:prstGeom>
          <a:noFill/>
        </p:spPr>
        <p:txBody>
          <a:bodyPr wrap="square" rtlCol="0">
            <a:spAutoFit/>
          </a:bodyPr>
          <a:lstStyle/>
          <a:p>
            <a:r>
              <a:rPr lang="en-US" sz="2400" b="1">
                <a:solidFill>
                  <a:srgbClr val="0070C0"/>
                </a:solidFill>
              </a:rPr>
              <a:t>a.</a:t>
            </a:r>
          </a:p>
        </p:txBody>
      </p:sp>
      <p:sp>
        <p:nvSpPr>
          <p:cNvPr id="74" name="TextBox 73"/>
          <p:cNvSpPr txBox="1"/>
          <p:nvPr/>
        </p:nvSpPr>
        <p:spPr>
          <a:xfrm>
            <a:off x="5303760" y="2468967"/>
            <a:ext cx="2683260" cy="461665"/>
          </a:xfrm>
          <a:prstGeom prst="rect">
            <a:avLst/>
          </a:prstGeom>
          <a:noFill/>
        </p:spPr>
        <p:txBody>
          <a:bodyPr wrap="square" rtlCol="0">
            <a:spAutoFit/>
          </a:bodyPr>
          <a:lstStyle/>
          <a:p>
            <a:r>
              <a:rPr lang="en-US" sz="2400"/>
              <a:t>delicious breakfast</a:t>
            </a:r>
          </a:p>
        </p:txBody>
      </p:sp>
      <p:sp>
        <p:nvSpPr>
          <p:cNvPr id="75" name="TextBox 74"/>
          <p:cNvSpPr txBox="1"/>
          <p:nvPr/>
        </p:nvSpPr>
        <p:spPr>
          <a:xfrm>
            <a:off x="4828930" y="2468968"/>
            <a:ext cx="474830" cy="461665"/>
          </a:xfrm>
          <a:prstGeom prst="rect">
            <a:avLst/>
          </a:prstGeom>
          <a:noFill/>
        </p:spPr>
        <p:txBody>
          <a:bodyPr wrap="square" rtlCol="0">
            <a:spAutoFit/>
          </a:bodyPr>
          <a:lstStyle/>
          <a:p>
            <a:r>
              <a:rPr lang="en-US" sz="2400" b="1">
                <a:solidFill>
                  <a:srgbClr val="0070C0"/>
                </a:solidFill>
              </a:rPr>
              <a:t>b.</a:t>
            </a:r>
          </a:p>
        </p:txBody>
      </p:sp>
      <p:sp>
        <p:nvSpPr>
          <p:cNvPr id="76" name="TextBox 75"/>
          <p:cNvSpPr txBox="1"/>
          <p:nvPr/>
        </p:nvSpPr>
        <p:spPr>
          <a:xfrm>
            <a:off x="5303760" y="2930630"/>
            <a:ext cx="2683260" cy="461665"/>
          </a:xfrm>
          <a:prstGeom prst="rect">
            <a:avLst/>
          </a:prstGeom>
          <a:noFill/>
        </p:spPr>
        <p:txBody>
          <a:bodyPr wrap="square" rtlCol="0">
            <a:spAutoFit/>
          </a:bodyPr>
          <a:lstStyle/>
          <a:p>
            <a:r>
              <a:rPr lang="en-US" sz="2400"/>
              <a:t>Swimming pool</a:t>
            </a:r>
          </a:p>
        </p:txBody>
      </p:sp>
      <p:sp>
        <p:nvSpPr>
          <p:cNvPr id="77" name="TextBox 76"/>
          <p:cNvSpPr txBox="1"/>
          <p:nvPr/>
        </p:nvSpPr>
        <p:spPr>
          <a:xfrm>
            <a:off x="4828930" y="2930631"/>
            <a:ext cx="474830" cy="461665"/>
          </a:xfrm>
          <a:prstGeom prst="rect">
            <a:avLst/>
          </a:prstGeom>
          <a:noFill/>
        </p:spPr>
        <p:txBody>
          <a:bodyPr wrap="square" rtlCol="0">
            <a:spAutoFit/>
          </a:bodyPr>
          <a:lstStyle/>
          <a:p>
            <a:r>
              <a:rPr lang="en-US" sz="2400" b="1">
                <a:solidFill>
                  <a:srgbClr val="0070C0"/>
                </a:solidFill>
              </a:rPr>
              <a:t>c.</a:t>
            </a:r>
          </a:p>
        </p:txBody>
      </p:sp>
      <p:sp>
        <p:nvSpPr>
          <p:cNvPr id="78" name="TextBox 77"/>
          <p:cNvSpPr txBox="1"/>
          <p:nvPr/>
        </p:nvSpPr>
        <p:spPr>
          <a:xfrm>
            <a:off x="5303760" y="3442264"/>
            <a:ext cx="2683260" cy="461665"/>
          </a:xfrm>
          <a:prstGeom prst="rect">
            <a:avLst/>
          </a:prstGeom>
          <a:noFill/>
        </p:spPr>
        <p:txBody>
          <a:bodyPr wrap="square" rtlCol="0">
            <a:spAutoFit/>
          </a:bodyPr>
          <a:lstStyle/>
          <a:p>
            <a:r>
              <a:rPr lang="en-US" sz="2400"/>
              <a:t>‘fika’</a:t>
            </a:r>
          </a:p>
        </p:txBody>
      </p:sp>
      <p:sp>
        <p:nvSpPr>
          <p:cNvPr id="79" name="TextBox 78"/>
          <p:cNvSpPr txBox="1"/>
          <p:nvPr/>
        </p:nvSpPr>
        <p:spPr>
          <a:xfrm>
            <a:off x="4828930" y="3442265"/>
            <a:ext cx="474830" cy="461665"/>
          </a:xfrm>
          <a:prstGeom prst="rect">
            <a:avLst/>
          </a:prstGeom>
          <a:noFill/>
        </p:spPr>
        <p:txBody>
          <a:bodyPr wrap="square" rtlCol="0">
            <a:spAutoFit/>
          </a:bodyPr>
          <a:lstStyle/>
          <a:p>
            <a:r>
              <a:rPr lang="en-US" sz="2400" b="1">
                <a:solidFill>
                  <a:srgbClr val="0070C0"/>
                </a:solidFill>
              </a:rPr>
              <a:t>d.</a:t>
            </a:r>
          </a:p>
        </p:txBody>
      </p:sp>
      <p:sp>
        <p:nvSpPr>
          <p:cNvPr id="80" name="TextBox 79"/>
          <p:cNvSpPr txBox="1"/>
          <p:nvPr/>
        </p:nvSpPr>
        <p:spPr>
          <a:xfrm>
            <a:off x="5303760" y="3935709"/>
            <a:ext cx="2683260" cy="461665"/>
          </a:xfrm>
          <a:prstGeom prst="rect">
            <a:avLst/>
          </a:prstGeom>
          <a:noFill/>
        </p:spPr>
        <p:txBody>
          <a:bodyPr wrap="square" rtlCol="0">
            <a:spAutoFit/>
          </a:bodyPr>
          <a:lstStyle/>
          <a:p>
            <a:r>
              <a:rPr lang="en-US" sz="2400"/>
              <a:t>Swedish art</a:t>
            </a:r>
          </a:p>
        </p:txBody>
      </p:sp>
      <p:sp>
        <p:nvSpPr>
          <p:cNvPr id="81" name="TextBox 80"/>
          <p:cNvSpPr txBox="1"/>
          <p:nvPr/>
        </p:nvSpPr>
        <p:spPr>
          <a:xfrm>
            <a:off x="4828930" y="3935710"/>
            <a:ext cx="474830" cy="461665"/>
          </a:xfrm>
          <a:prstGeom prst="rect">
            <a:avLst/>
          </a:prstGeom>
          <a:noFill/>
        </p:spPr>
        <p:txBody>
          <a:bodyPr wrap="square" rtlCol="0">
            <a:spAutoFit/>
          </a:bodyPr>
          <a:lstStyle/>
          <a:p>
            <a:r>
              <a:rPr lang="en-US" sz="2400" b="1">
                <a:solidFill>
                  <a:srgbClr val="0070C0"/>
                </a:solidFill>
              </a:rPr>
              <a:t>e.</a:t>
            </a:r>
          </a:p>
        </p:txBody>
      </p:sp>
      <p:sp>
        <p:nvSpPr>
          <p:cNvPr id="3" name="Rounded Rectangle 2">
            <a:hlinkClick r:id="rId2" action="ppaction://hlinksldjump"/>
          </p:cNvPr>
          <p:cNvSpPr/>
          <p:nvPr/>
        </p:nvSpPr>
        <p:spPr>
          <a:xfrm>
            <a:off x="4297680" y="6199644"/>
            <a:ext cx="548640" cy="548640"/>
          </a:xfrm>
          <a:prstGeom prst="ellipse">
            <a:avLst/>
          </a:prstGeom>
          <a:solidFill>
            <a:srgbClr val="0FB7BD"/>
          </a:solidFill>
          <a:ln>
            <a:solidFill>
              <a:srgbClr val="0FB7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T</a:t>
            </a:r>
          </a:p>
        </p:txBody>
      </p:sp>
      <p:sp>
        <p:nvSpPr>
          <p:cNvPr id="21" name="Rounded Rectangle 20"/>
          <p:cNvSpPr>
            <a:spLocks noChangeAspect="1"/>
          </p:cNvSpPr>
          <p:nvPr/>
        </p:nvSpPr>
        <p:spPr>
          <a:xfrm>
            <a:off x="609600" y="292716"/>
            <a:ext cx="457200" cy="457200"/>
          </a:xfrm>
          <a:prstGeom prst="roundRect">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ysClr val="window" lastClr="FFFFFF"/>
                </a:solidFill>
                <a:effectLst/>
                <a:uLnTx/>
                <a:uFillTx/>
                <a:latin typeface="Arial" pitchFamily="34" charset="0"/>
                <a:ea typeface="+mn-ea"/>
                <a:cs typeface="Arial" pitchFamily="34" charset="0"/>
              </a:rPr>
              <a:t>3</a:t>
            </a:r>
            <a:endParaRPr kumimoji="0" lang="en-US" sz="2800" b="1" i="0" u="none" strike="noStrike" kern="0" cap="none" spc="0" normalizeH="0" baseline="0" noProof="0" dirty="0">
              <a:ln>
                <a:noFill/>
              </a:ln>
              <a:solidFill>
                <a:sysClr val="window" lastClr="FFFF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4683556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Rounded Rectangle 11"/>
          <p:cNvSpPr/>
          <p:nvPr/>
        </p:nvSpPr>
        <p:spPr>
          <a:xfrm>
            <a:off x="792849" y="1086803"/>
            <a:ext cx="7558301" cy="5653538"/>
          </a:xfrm>
          <a:prstGeom prst="roundRect">
            <a:avLst>
              <a:gd name="adj" fmla="val 1780"/>
            </a:avLst>
          </a:prstGeom>
          <a:solidFill>
            <a:srgbClr val="EDE4BC"/>
          </a:solidFill>
          <a:ln>
            <a:solidFill>
              <a:srgbClr val="EDE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01768" y="304355"/>
            <a:ext cx="7608482" cy="523220"/>
          </a:xfrm>
          <a:prstGeom prst="rect">
            <a:avLst/>
          </a:prstGeom>
          <a:noFill/>
        </p:spPr>
        <p:txBody>
          <a:bodyPr wrap="square" rtlCol="0">
            <a:spAutoFit/>
          </a:bodyPr>
          <a:lstStyle/>
          <a:p>
            <a:pPr algn="just"/>
            <a:r>
              <a:rPr lang="en-US" sz="2800" b="1" spc="-50" dirty="0">
                <a:effectLst>
                  <a:glow rad="88900">
                    <a:schemeClr val="bg1"/>
                  </a:glow>
                </a:effectLst>
                <a:latin typeface="Arial" panose="020B0604020202020204" pitchFamily="34" charset="0"/>
                <a:cs typeface="Arial" panose="020B0604020202020204" pitchFamily="34" charset="0"/>
              </a:rPr>
              <a:t>Read the postcard and answer the questions.</a:t>
            </a:r>
          </a:p>
        </p:txBody>
      </p:sp>
      <p:sp>
        <p:nvSpPr>
          <p:cNvPr id="16" name="Rectangle 15"/>
          <p:cNvSpPr/>
          <p:nvPr/>
        </p:nvSpPr>
        <p:spPr>
          <a:xfrm>
            <a:off x="964372" y="1297336"/>
            <a:ext cx="1653594" cy="430887"/>
          </a:xfrm>
          <a:prstGeom prst="rect">
            <a:avLst/>
          </a:prstGeom>
        </p:spPr>
        <p:txBody>
          <a:bodyPr wrap="none">
            <a:spAutoFit/>
          </a:bodyPr>
          <a:lstStyle/>
          <a:p>
            <a:r>
              <a:rPr lang="en-US" sz="2200" dirty="0"/>
              <a:t>September 6</a:t>
            </a:r>
          </a:p>
        </p:txBody>
      </p:sp>
      <p:sp>
        <p:nvSpPr>
          <p:cNvPr id="17" name="Rectangle 16"/>
          <p:cNvSpPr/>
          <p:nvPr/>
        </p:nvSpPr>
        <p:spPr>
          <a:xfrm>
            <a:off x="964372" y="1834803"/>
            <a:ext cx="4197745" cy="430887"/>
          </a:xfrm>
          <a:prstGeom prst="rect">
            <a:avLst/>
          </a:prstGeom>
        </p:spPr>
        <p:txBody>
          <a:bodyPr wrap="square">
            <a:spAutoFit/>
          </a:bodyPr>
          <a:lstStyle/>
          <a:p>
            <a:pPr algn="just"/>
            <a:r>
              <a:rPr lang="en-US" sz="2200" i="1"/>
              <a:t>Dear Grandpa and Grandma,</a:t>
            </a:r>
          </a:p>
        </p:txBody>
      </p:sp>
      <p:sp>
        <p:nvSpPr>
          <p:cNvPr id="18" name="Rectangle 17"/>
          <p:cNvSpPr/>
          <p:nvPr/>
        </p:nvSpPr>
        <p:spPr>
          <a:xfrm>
            <a:off x="964372" y="2312858"/>
            <a:ext cx="7060687" cy="2800767"/>
          </a:xfrm>
          <a:prstGeom prst="rect">
            <a:avLst/>
          </a:prstGeom>
        </p:spPr>
        <p:txBody>
          <a:bodyPr wrap="square">
            <a:spAutoFit/>
          </a:bodyPr>
          <a:lstStyle/>
          <a:p>
            <a:pPr algn="just"/>
            <a:r>
              <a:rPr lang="en-US" sz="2200" spc="-50" dirty="0"/>
              <a:t>Stockholm is fantastic! </a:t>
            </a:r>
          </a:p>
          <a:p>
            <a:pPr algn="just"/>
            <a:r>
              <a:rPr lang="en-US" sz="2200" spc="-50" dirty="0"/>
              <a:t>Its weather is perfect, sunny all the time! Our hotel is good. It has a swimming pool and a gym. It offers delicious breakfast. Yesterday Mum, Dad and I rented three bikes and cycled to the Old Town. My parents wore their helmets and I wore mine. We visited the Royal Palace </a:t>
            </a:r>
            <a:r>
              <a:rPr lang="en-US" sz="2200" spc="-50" dirty="0" smtClean="0"/>
              <a:t>first</a:t>
            </a:r>
            <a:r>
              <a:rPr lang="en-US" sz="2200" spc="-50" dirty="0"/>
              <a:t>. What a beautiful place! Mum loved it. She said, “Swedish art is amazing.” After that, we had “</a:t>
            </a:r>
            <a:r>
              <a:rPr lang="en-US" sz="2200" spc="-50" dirty="0" err="1"/>
              <a:t>fika</a:t>
            </a:r>
            <a:r>
              <a:rPr lang="en-US" sz="2200" spc="-50" dirty="0"/>
              <a:t>”, a coffee break, in a traditional café. Everything is so wonderful!</a:t>
            </a:r>
          </a:p>
        </p:txBody>
      </p:sp>
      <p:sp>
        <p:nvSpPr>
          <p:cNvPr id="21" name="Rectangle 20"/>
          <p:cNvSpPr/>
          <p:nvPr/>
        </p:nvSpPr>
        <p:spPr>
          <a:xfrm>
            <a:off x="2986301" y="4496864"/>
            <a:ext cx="4572000" cy="369332"/>
          </a:xfrm>
          <a:prstGeom prst="rect">
            <a:avLst/>
          </a:prstGeom>
        </p:spPr>
        <p:txBody>
          <a:bodyPr>
            <a:spAutoFit/>
          </a:bodyPr>
          <a:lstStyle/>
          <a:p>
            <a:endParaRPr lang="en-US"/>
          </a:p>
        </p:txBody>
      </p:sp>
      <p:sp>
        <p:nvSpPr>
          <p:cNvPr id="22" name="Rectangle 21"/>
          <p:cNvSpPr/>
          <p:nvPr/>
        </p:nvSpPr>
        <p:spPr>
          <a:xfrm>
            <a:off x="964372" y="5468569"/>
            <a:ext cx="2563074" cy="1107996"/>
          </a:xfrm>
          <a:prstGeom prst="rect">
            <a:avLst/>
          </a:prstGeom>
        </p:spPr>
        <p:txBody>
          <a:bodyPr wrap="none">
            <a:spAutoFit/>
          </a:bodyPr>
          <a:lstStyle/>
          <a:p>
            <a:r>
              <a:rPr lang="en-US" sz="2200"/>
              <a:t>Wish you were here!</a:t>
            </a:r>
          </a:p>
          <a:p>
            <a:r>
              <a:rPr lang="en-US" sz="2200" i="1"/>
              <a:t>Love, </a:t>
            </a:r>
          </a:p>
          <a:p>
            <a:r>
              <a:rPr lang="en-US" sz="2200" i="1"/>
              <a:t>Mai</a:t>
            </a:r>
          </a:p>
        </p:txBody>
      </p:sp>
      <p:sp>
        <p:nvSpPr>
          <p:cNvPr id="15" name="Oval 14">
            <a:hlinkClick r:id="rId2" action="ppaction://hlinksldjump"/>
            <a:extLst>
              <a:ext uri="{FF2B5EF4-FFF2-40B4-BE49-F238E27FC236}">
                <a16:creationId xmlns="" xmlns:a16="http://schemas.microsoft.com/office/drawing/2014/main" id="{48DA4ED9-5198-45A5-9212-A20EB9FDF12C}"/>
              </a:ext>
            </a:extLst>
          </p:cNvPr>
          <p:cNvSpPr/>
          <p:nvPr/>
        </p:nvSpPr>
        <p:spPr>
          <a:xfrm>
            <a:off x="8482063" y="6243152"/>
            <a:ext cx="548640" cy="548640"/>
          </a:xfrm>
          <a:prstGeom prst="ellipse">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S</a:t>
            </a:r>
          </a:p>
        </p:txBody>
      </p:sp>
      <p:sp>
        <p:nvSpPr>
          <p:cNvPr id="19" name="Rounded Rectangle 18"/>
          <p:cNvSpPr>
            <a:spLocks noChangeAspect="1"/>
          </p:cNvSpPr>
          <p:nvPr/>
        </p:nvSpPr>
        <p:spPr>
          <a:xfrm>
            <a:off x="609600" y="292716"/>
            <a:ext cx="457200" cy="457200"/>
          </a:xfrm>
          <a:prstGeom prst="roundRect">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ysClr val="window" lastClr="FFFFFF"/>
                </a:solidFill>
                <a:effectLst/>
                <a:uLnTx/>
                <a:uFillTx/>
                <a:latin typeface="Arial" pitchFamily="34" charset="0"/>
                <a:ea typeface="+mn-ea"/>
                <a:cs typeface="Arial" pitchFamily="34" charset="0"/>
              </a:rPr>
              <a:t>2</a:t>
            </a:r>
            <a:endParaRPr kumimoji="0" lang="en-US" sz="2800" b="1" i="0" u="none" strike="noStrike" kern="0" cap="none" spc="0" normalizeH="0" baseline="0" noProof="0" dirty="0">
              <a:ln>
                <a:noFill/>
              </a:ln>
              <a:solidFill>
                <a:sysClr val="window" lastClr="FFFFFF"/>
              </a:solidFill>
              <a:effectLst/>
              <a:uLnTx/>
              <a:uFillTx/>
              <a:latin typeface="Arial" pitchFamily="34" charset="0"/>
              <a:ea typeface="+mn-ea"/>
              <a:cs typeface="Arial" pitchFamily="34" charset="0"/>
            </a:endParaRPr>
          </a:p>
        </p:txBody>
      </p:sp>
      <p:grpSp>
        <p:nvGrpSpPr>
          <p:cNvPr id="11" name="Group 10"/>
          <p:cNvGrpSpPr/>
          <p:nvPr/>
        </p:nvGrpSpPr>
        <p:grpSpPr>
          <a:xfrm rot="21349035">
            <a:off x="6201765" y="670959"/>
            <a:ext cx="2713073" cy="1874751"/>
            <a:chOff x="5110446" y="1641672"/>
            <a:chExt cx="2713073" cy="1874751"/>
          </a:xfrm>
          <a:effectLst>
            <a:outerShdw blurRad="50800" dist="38100" dir="2700000" algn="tl" rotWithShape="0">
              <a:prstClr val="black">
                <a:alpha val="40000"/>
              </a:prstClr>
            </a:outerShdw>
          </a:effectLst>
        </p:grpSpPr>
        <p:sp>
          <p:nvSpPr>
            <p:cNvPr id="9" name="Rectangle 8"/>
            <p:cNvSpPr/>
            <p:nvPr/>
          </p:nvSpPr>
          <p:spPr>
            <a:xfrm>
              <a:off x="5110446" y="1641672"/>
              <a:ext cx="2346180" cy="18747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724" y="1679394"/>
              <a:ext cx="1371258" cy="1190352"/>
            </a:xfrm>
            <a:prstGeom prst="rect">
              <a:avLst/>
            </a:prstGeom>
          </p:spPr>
        </p:pic>
        <p:sp>
          <p:nvSpPr>
            <p:cNvPr id="10" name="TextBox 9"/>
            <p:cNvSpPr txBox="1"/>
            <p:nvPr/>
          </p:nvSpPr>
          <p:spPr>
            <a:xfrm>
              <a:off x="5210955" y="2870241"/>
              <a:ext cx="2612564" cy="523220"/>
            </a:xfrm>
            <a:prstGeom prst="rect">
              <a:avLst/>
            </a:prstGeom>
            <a:noFill/>
          </p:spPr>
          <p:txBody>
            <a:bodyPr wrap="square" rtlCol="0">
              <a:spAutoFit/>
            </a:bodyPr>
            <a:lstStyle/>
            <a:p>
              <a:r>
                <a:rPr lang="en-US" sz="1400" dirty="0"/>
                <a:t>To: Grandpa &amp; Grandma</a:t>
              </a:r>
            </a:p>
            <a:p>
              <a:r>
                <a:rPr lang="en-US" sz="1400" dirty="0" err="1"/>
                <a:t>Hoan</a:t>
              </a:r>
              <a:r>
                <a:rPr lang="en-US" sz="1400" dirty="0"/>
                <a:t> </a:t>
              </a:r>
              <a:r>
                <a:rPr lang="en-US" sz="1400" dirty="0" err="1"/>
                <a:t>Kiem</a:t>
              </a:r>
              <a:r>
                <a:rPr lang="en-US" sz="1400" dirty="0"/>
                <a:t>, Ha </a:t>
              </a:r>
              <a:r>
                <a:rPr lang="en-US" sz="1400" dirty="0" err="1"/>
                <a:t>Noi</a:t>
              </a:r>
              <a:r>
                <a:rPr lang="en-US" sz="1400" dirty="0"/>
                <a:t>, Viet Nam</a:t>
              </a:r>
            </a:p>
          </p:txBody>
        </p:sp>
      </p:grpSp>
    </p:spTree>
    <p:extLst>
      <p:ext uri="{BB962C8B-B14F-4D97-AF65-F5344CB8AC3E}">
        <p14:creationId xmlns:p14="http://schemas.microsoft.com/office/powerpoint/2010/main" val="3930048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19994" y="2849340"/>
            <a:ext cx="4038089" cy="2359700"/>
            <a:chOff x="219994" y="3110596"/>
            <a:chExt cx="4038089" cy="2930976"/>
          </a:xfrm>
        </p:grpSpPr>
        <p:grpSp>
          <p:nvGrpSpPr>
            <p:cNvPr id="10" name="Group 9"/>
            <p:cNvGrpSpPr/>
            <p:nvPr/>
          </p:nvGrpSpPr>
          <p:grpSpPr>
            <a:xfrm>
              <a:off x="219994" y="3110596"/>
              <a:ext cx="4038089" cy="2930976"/>
              <a:chOff x="219994" y="2392138"/>
              <a:chExt cx="4038089" cy="2930976"/>
            </a:xfrm>
          </p:grpSpPr>
          <p:sp>
            <p:nvSpPr>
              <p:cNvPr id="48" name="Rounded Rectangle 47"/>
              <p:cNvSpPr/>
              <p:nvPr/>
            </p:nvSpPr>
            <p:spPr>
              <a:xfrm>
                <a:off x="219994" y="2392138"/>
                <a:ext cx="4038089" cy="2930976"/>
              </a:xfrm>
              <a:prstGeom prst="roundRect">
                <a:avLst>
                  <a:gd name="adj" fmla="val 5786"/>
                </a:avLst>
              </a:prstGeom>
              <a:solidFill>
                <a:srgbClr val="A3E7FF"/>
              </a:solid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219994" y="2940888"/>
                <a:ext cx="4038089"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413300" y="3197681"/>
              <a:ext cx="3575275" cy="461665"/>
              <a:chOff x="437496" y="2479223"/>
              <a:chExt cx="3575275" cy="461665"/>
            </a:xfrm>
          </p:grpSpPr>
          <p:sp>
            <p:nvSpPr>
              <p:cNvPr id="49" name="TextBox 48"/>
              <p:cNvSpPr txBox="1"/>
              <p:nvPr/>
            </p:nvSpPr>
            <p:spPr>
              <a:xfrm>
                <a:off x="807403" y="2479223"/>
                <a:ext cx="3205368" cy="461665"/>
              </a:xfrm>
              <a:prstGeom prst="rect">
                <a:avLst/>
              </a:prstGeom>
              <a:noFill/>
            </p:spPr>
            <p:txBody>
              <a:bodyPr wrap="square" rtlCol="0">
                <a:spAutoFit/>
              </a:bodyPr>
              <a:lstStyle/>
              <a:p>
                <a:r>
                  <a:rPr lang="en-US" sz="2400" b="1" dirty="0"/>
                  <a:t>The hotel in Stockholm </a:t>
                </a:r>
              </a:p>
            </p:txBody>
          </p:sp>
          <p:sp>
            <p:nvSpPr>
              <p:cNvPr id="57" name="TextBox 56"/>
              <p:cNvSpPr txBox="1"/>
              <p:nvPr/>
            </p:nvSpPr>
            <p:spPr>
              <a:xfrm>
                <a:off x="437496" y="2479223"/>
                <a:ext cx="474830" cy="461665"/>
              </a:xfrm>
              <a:prstGeom prst="rect">
                <a:avLst/>
              </a:prstGeom>
              <a:noFill/>
            </p:spPr>
            <p:txBody>
              <a:bodyPr wrap="square" rtlCol="0">
                <a:spAutoFit/>
              </a:bodyPr>
              <a:lstStyle/>
              <a:p>
                <a:r>
                  <a:rPr lang="en-US" sz="2400" b="1">
                    <a:solidFill>
                      <a:srgbClr val="0070C0"/>
                    </a:solidFill>
                  </a:rPr>
                  <a:t>1.</a:t>
                </a:r>
              </a:p>
            </p:txBody>
          </p:sp>
        </p:grpSp>
      </p:grpSp>
      <p:grpSp>
        <p:nvGrpSpPr>
          <p:cNvPr id="18" name="Group 17"/>
          <p:cNvGrpSpPr/>
          <p:nvPr/>
        </p:nvGrpSpPr>
        <p:grpSpPr>
          <a:xfrm>
            <a:off x="4873752" y="2849340"/>
            <a:ext cx="4041648" cy="2359700"/>
            <a:chOff x="4873752" y="3110596"/>
            <a:chExt cx="4041648" cy="2930976"/>
          </a:xfrm>
        </p:grpSpPr>
        <p:grpSp>
          <p:nvGrpSpPr>
            <p:cNvPr id="11" name="Group 10"/>
            <p:cNvGrpSpPr/>
            <p:nvPr/>
          </p:nvGrpSpPr>
          <p:grpSpPr>
            <a:xfrm>
              <a:off x="4873752" y="3110596"/>
              <a:ext cx="4041648" cy="2930976"/>
              <a:chOff x="4873752" y="2392138"/>
              <a:chExt cx="4041648" cy="2930976"/>
            </a:xfrm>
          </p:grpSpPr>
          <p:sp>
            <p:nvSpPr>
              <p:cNvPr id="69" name="Rounded Rectangle 68"/>
              <p:cNvSpPr/>
              <p:nvPr/>
            </p:nvSpPr>
            <p:spPr>
              <a:xfrm>
                <a:off x="4873752" y="2392138"/>
                <a:ext cx="4041648" cy="2930976"/>
              </a:xfrm>
              <a:prstGeom prst="roundRect">
                <a:avLst>
                  <a:gd name="adj" fmla="val 5786"/>
                </a:avLst>
              </a:prstGeom>
              <a:solidFill>
                <a:srgbClr val="A3E7FF"/>
              </a:solid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4877311" y="2940888"/>
                <a:ext cx="4038089"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5677243" y="3197681"/>
              <a:ext cx="2336692" cy="461666"/>
              <a:chOff x="5773160" y="2479223"/>
              <a:chExt cx="2336692" cy="461666"/>
            </a:xfrm>
          </p:grpSpPr>
          <p:sp>
            <p:nvSpPr>
              <p:cNvPr id="66" name="TextBox 65"/>
              <p:cNvSpPr txBox="1"/>
              <p:nvPr/>
            </p:nvSpPr>
            <p:spPr>
              <a:xfrm>
                <a:off x="6150016" y="2479223"/>
                <a:ext cx="1959836" cy="461665"/>
              </a:xfrm>
              <a:prstGeom prst="rect">
                <a:avLst/>
              </a:prstGeom>
              <a:noFill/>
            </p:spPr>
            <p:txBody>
              <a:bodyPr wrap="square" rtlCol="0">
                <a:spAutoFit/>
              </a:bodyPr>
              <a:lstStyle/>
              <a:p>
                <a:r>
                  <a:rPr lang="en-US" sz="2400" b="1" dirty="0"/>
                  <a:t>The Old Town</a:t>
                </a:r>
              </a:p>
            </p:txBody>
          </p:sp>
          <p:sp>
            <p:nvSpPr>
              <p:cNvPr id="67" name="TextBox 66"/>
              <p:cNvSpPr txBox="1"/>
              <p:nvPr/>
            </p:nvSpPr>
            <p:spPr>
              <a:xfrm>
                <a:off x="5773160" y="2479224"/>
                <a:ext cx="474830" cy="461665"/>
              </a:xfrm>
              <a:prstGeom prst="rect">
                <a:avLst/>
              </a:prstGeom>
              <a:noFill/>
            </p:spPr>
            <p:txBody>
              <a:bodyPr wrap="square" rtlCol="0">
                <a:spAutoFit/>
              </a:bodyPr>
              <a:lstStyle/>
              <a:p>
                <a:r>
                  <a:rPr lang="en-US" sz="2400" b="1">
                    <a:solidFill>
                      <a:srgbClr val="0070C0"/>
                    </a:solidFill>
                  </a:rPr>
                  <a:t>2.</a:t>
                </a:r>
              </a:p>
            </p:txBody>
          </p:sp>
        </p:grpSp>
      </p:grpSp>
      <p:grpSp>
        <p:nvGrpSpPr>
          <p:cNvPr id="89" name="Group 88"/>
          <p:cNvGrpSpPr/>
          <p:nvPr/>
        </p:nvGrpSpPr>
        <p:grpSpPr>
          <a:xfrm>
            <a:off x="5569437" y="3570334"/>
            <a:ext cx="3050451" cy="572385"/>
            <a:chOff x="274424" y="352901"/>
            <a:chExt cx="3050451" cy="572385"/>
          </a:xfrm>
        </p:grpSpPr>
        <p:sp>
          <p:nvSpPr>
            <p:cNvPr id="90" name="Rounded Rectangle 89"/>
            <p:cNvSpPr/>
            <p:nvPr/>
          </p:nvSpPr>
          <p:spPr>
            <a:xfrm>
              <a:off x="274424" y="352901"/>
              <a:ext cx="2621177" cy="5723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nvGrpSpPr>
            <p:cNvPr id="91" name="Group 90"/>
            <p:cNvGrpSpPr/>
            <p:nvPr/>
          </p:nvGrpSpPr>
          <p:grpSpPr>
            <a:xfrm>
              <a:off x="362733" y="383315"/>
              <a:ext cx="2962142" cy="461666"/>
              <a:chOff x="6197475" y="4405452"/>
              <a:chExt cx="2962142" cy="461666"/>
            </a:xfrm>
          </p:grpSpPr>
          <p:sp>
            <p:nvSpPr>
              <p:cNvPr id="92" name="TextBox 91"/>
              <p:cNvSpPr txBox="1"/>
              <p:nvPr/>
            </p:nvSpPr>
            <p:spPr>
              <a:xfrm>
                <a:off x="6476357" y="4405452"/>
                <a:ext cx="2683260" cy="461665"/>
              </a:xfrm>
              <a:prstGeom prst="rect">
                <a:avLst/>
              </a:prstGeom>
              <a:noFill/>
            </p:spPr>
            <p:txBody>
              <a:bodyPr wrap="square" rtlCol="0">
                <a:spAutoFit/>
              </a:bodyPr>
              <a:lstStyle/>
              <a:p>
                <a:r>
                  <a:rPr lang="en-US" sz="2400" dirty="0"/>
                  <a:t>the Royal Palace</a:t>
                </a:r>
              </a:p>
            </p:txBody>
          </p:sp>
          <p:sp>
            <p:nvSpPr>
              <p:cNvPr id="93" name="TextBox 92"/>
              <p:cNvSpPr txBox="1"/>
              <p:nvPr/>
            </p:nvSpPr>
            <p:spPr>
              <a:xfrm>
                <a:off x="6197475" y="4405453"/>
                <a:ext cx="474830" cy="461665"/>
              </a:xfrm>
              <a:prstGeom prst="rect">
                <a:avLst/>
              </a:prstGeom>
              <a:noFill/>
            </p:spPr>
            <p:txBody>
              <a:bodyPr wrap="square" rtlCol="0">
                <a:spAutoFit/>
              </a:bodyPr>
              <a:lstStyle/>
              <a:p>
                <a:r>
                  <a:rPr lang="en-US" sz="2400" b="1" dirty="0">
                    <a:solidFill>
                      <a:srgbClr val="0070C0"/>
                    </a:solidFill>
                  </a:rPr>
                  <a:t>a.</a:t>
                </a:r>
              </a:p>
            </p:txBody>
          </p:sp>
        </p:grpSp>
      </p:grpSp>
      <p:grpSp>
        <p:nvGrpSpPr>
          <p:cNvPr id="94" name="Group 93"/>
          <p:cNvGrpSpPr/>
          <p:nvPr/>
        </p:nvGrpSpPr>
        <p:grpSpPr>
          <a:xfrm>
            <a:off x="775636" y="3607915"/>
            <a:ext cx="2967310" cy="572385"/>
            <a:chOff x="3045322" y="336916"/>
            <a:chExt cx="2967310" cy="572385"/>
          </a:xfrm>
        </p:grpSpPr>
        <p:sp>
          <p:nvSpPr>
            <p:cNvPr id="95" name="Rounded Rectangle 94"/>
            <p:cNvSpPr/>
            <p:nvPr/>
          </p:nvSpPr>
          <p:spPr>
            <a:xfrm>
              <a:off x="3045322" y="336916"/>
              <a:ext cx="2786162" cy="5723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3050490" y="352903"/>
              <a:ext cx="2962142" cy="461666"/>
              <a:chOff x="6197475" y="4917084"/>
              <a:chExt cx="2962142" cy="461666"/>
            </a:xfrm>
          </p:grpSpPr>
          <p:sp>
            <p:nvSpPr>
              <p:cNvPr id="97" name="TextBox 96"/>
              <p:cNvSpPr txBox="1"/>
              <p:nvPr/>
            </p:nvSpPr>
            <p:spPr>
              <a:xfrm>
                <a:off x="6476357" y="4917084"/>
                <a:ext cx="2683260" cy="461665"/>
              </a:xfrm>
              <a:prstGeom prst="rect">
                <a:avLst/>
              </a:prstGeom>
              <a:noFill/>
            </p:spPr>
            <p:txBody>
              <a:bodyPr wrap="square" rtlCol="0">
                <a:spAutoFit/>
              </a:bodyPr>
              <a:lstStyle/>
              <a:p>
                <a:r>
                  <a:rPr lang="en-US" sz="2400" dirty="0"/>
                  <a:t>delicious breakfast</a:t>
                </a:r>
              </a:p>
            </p:txBody>
          </p:sp>
          <p:sp>
            <p:nvSpPr>
              <p:cNvPr id="98" name="TextBox 97"/>
              <p:cNvSpPr txBox="1"/>
              <p:nvPr/>
            </p:nvSpPr>
            <p:spPr>
              <a:xfrm>
                <a:off x="6197475" y="4917085"/>
                <a:ext cx="474830" cy="461665"/>
              </a:xfrm>
              <a:prstGeom prst="rect">
                <a:avLst/>
              </a:prstGeom>
              <a:noFill/>
            </p:spPr>
            <p:txBody>
              <a:bodyPr wrap="square" rtlCol="0">
                <a:spAutoFit/>
              </a:bodyPr>
              <a:lstStyle/>
              <a:p>
                <a:r>
                  <a:rPr lang="en-US" sz="2400" b="1">
                    <a:solidFill>
                      <a:srgbClr val="0070C0"/>
                    </a:solidFill>
                  </a:rPr>
                  <a:t>b.</a:t>
                </a:r>
              </a:p>
            </p:txBody>
          </p:sp>
        </p:grpSp>
      </p:grpSp>
      <p:grpSp>
        <p:nvGrpSpPr>
          <p:cNvPr id="99" name="Group 98"/>
          <p:cNvGrpSpPr/>
          <p:nvPr/>
        </p:nvGrpSpPr>
        <p:grpSpPr>
          <a:xfrm>
            <a:off x="775636" y="4196287"/>
            <a:ext cx="3060676" cy="572385"/>
            <a:chOff x="5998711" y="336916"/>
            <a:chExt cx="3060676" cy="572385"/>
          </a:xfrm>
        </p:grpSpPr>
        <p:sp>
          <p:nvSpPr>
            <p:cNvPr id="100" name="Rounded Rectangle 99"/>
            <p:cNvSpPr/>
            <p:nvPr/>
          </p:nvSpPr>
          <p:spPr>
            <a:xfrm>
              <a:off x="5998711" y="336916"/>
              <a:ext cx="2621177" cy="5723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p:cNvGrpSpPr/>
            <p:nvPr/>
          </p:nvGrpSpPr>
          <p:grpSpPr>
            <a:xfrm>
              <a:off x="6006282" y="336916"/>
              <a:ext cx="3053105" cy="477650"/>
              <a:chOff x="6106512" y="5362762"/>
              <a:chExt cx="3053105" cy="477650"/>
            </a:xfrm>
          </p:grpSpPr>
          <p:sp>
            <p:nvSpPr>
              <p:cNvPr id="102" name="TextBox 101"/>
              <p:cNvSpPr txBox="1"/>
              <p:nvPr/>
            </p:nvSpPr>
            <p:spPr>
              <a:xfrm>
                <a:off x="6476357" y="5378747"/>
                <a:ext cx="2683260" cy="461665"/>
              </a:xfrm>
              <a:prstGeom prst="rect">
                <a:avLst/>
              </a:prstGeom>
              <a:noFill/>
            </p:spPr>
            <p:txBody>
              <a:bodyPr wrap="square" rtlCol="0">
                <a:spAutoFit/>
              </a:bodyPr>
              <a:lstStyle/>
              <a:p>
                <a:r>
                  <a:rPr lang="en-US" sz="2400" dirty="0"/>
                  <a:t>Swimming pool</a:t>
                </a:r>
              </a:p>
            </p:txBody>
          </p:sp>
          <p:sp>
            <p:nvSpPr>
              <p:cNvPr id="103" name="TextBox 102"/>
              <p:cNvSpPr txBox="1"/>
              <p:nvPr/>
            </p:nvSpPr>
            <p:spPr>
              <a:xfrm>
                <a:off x="6106512" y="5362762"/>
                <a:ext cx="474830" cy="461665"/>
              </a:xfrm>
              <a:prstGeom prst="rect">
                <a:avLst/>
              </a:prstGeom>
              <a:noFill/>
            </p:spPr>
            <p:txBody>
              <a:bodyPr wrap="square" rtlCol="0">
                <a:spAutoFit/>
              </a:bodyPr>
              <a:lstStyle/>
              <a:p>
                <a:r>
                  <a:rPr lang="en-US" sz="2400" b="1" dirty="0">
                    <a:solidFill>
                      <a:srgbClr val="0070C0"/>
                    </a:solidFill>
                  </a:rPr>
                  <a:t>c.</a:t>
                </a:r>
              </a:p>
            </p:txBody>
          </p:sp>
        </p:grpSp>
      </p:grpSp>
      <p:grpSp>
        <p:nvGrpSpPr>
          <p:cNvPr id="104" name="Group 103"/>
          <p:cNvGrpSpPr/>
          <p:nvPr/>
        </p:nvGrpSpPr>
        <p:grpSpPr>
          <a:xfrm>
            <a:off x="5569437" y="4111574"/>
            <a:ext cx="3008984" cy="572385"/>
            <a:chOff x="1442123" y="1306645"/>
            <a:chExt cx="3008984" cy="572385"/>
          </a:xfrm>
        </p:grpSpPr>
        <p:sp>
          <p:nvSpPr>
            <p:cNvPr id="105" name="Rounded Rectangle 104"/>
            <p:cNvSpPr/>
            <p:nvPr/>
          </p:nvSpPr>
          <p:spPr>
            <a:xfrm>
              <a:off x="1442123" y="1306645"/>
              <a:ext cx="2621177" cy="5723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nvGrpSpPr>
            <p:cNvPr id="106" name="Group 105"/>
            <p:cNvGrpSpPr/>
            <p:nvPr/>
          </p:nvGrpSpPr>
          <p:grpSpPr>
            <a:xfrm>
              <a:off x="1488965" y="1344214"/>
              <a:ext cx="2962142" cy="480183"/>
              <a:chOff x="5511325" y="5859225"/>
              <a:chExt cx="2962142" cy="480183"/>
            </a:xfrm>
          </p:grpSpPr>
          <p:sp>
            <p:nvSpPr>
              <p:cNvPr id="107" name="TextBox 106"/>
              <p:cNvSpPr txBox="1"/>
              <p:nvPr/>
            </p:nvSpPr>
            <p:spPr>
              <a:xfrm>
                <a:off x="5790207" y="5859225"/>
                <a:ext cx="2683260" cy="461665"/>
              </a:xfrm>
              <a:prstGeom prst="rect">
                <a:avLst/>
              </a:prstGeom>
              <a:noFill/>
            </p:spPr>
            <p:txBody>
              <a:bodyPr wrap="square" rtlCol="0">
                <a:spAutoFit/>
              </a:bodyPr>
              <a:lstStyle/>
              <a:p>
                <a:r>
                  <a:rPr lang="en-US" sz="2400" dirty="0"/>
                  <a:t>‘</a:t>
                </a:r>
                <a:r>
                  <a:rPr lang="en-US" sz="2400" dirty="0" err="1"/>
                  <a:t>fika</a:t>
                </a:r>
                <a:r>
                  <a:rPr lang="en-US" sz="2400" dirty="0"/>
                  <a:t>’</a:t>
                </a:r>
              </a:p>
            </p:txBody>
          </p:sp>
          <p:sp>
            <p:nvSpPr>
              <p:cNvPr id="108" name="TextBox 107"/>
              <p:cNvSpPr txBox="1"/>
              <p:nvPr/>
            </p:nvSpPr>
            <p:spPr>
              <a:xfrm>
                <a:off x="5511325" y="5877743"/>
                <a:ext cx="474830" cy="461665"/>
              </a:xfrm>
              <a:prstGeom prst="rect">
                <a:avLst/>
              </a:prstGeom>
              <a:noFill/>
            </p:spPr>
            <p:txBody>
              <a:bodyPr wrap="square" rtlCol="0">
                <a:spAutoFit/>
              </a:bodyPr>
              <a:lstStyle/>
              <a:p>
                <a:r>
                  <a:rPr lang="en-US" sz="2400" b="1" dirty="0">
                    <a:solidFill>
                      <a:srgbClr val="0070C0"/>
                    </a:solidFill>
                  </a:rPr>
                  <a:t>d.</a:t>
                </a:r>
              </a:p>
            </p:txBody>
          </p:sp>
        </p:grpSp>
      </p:grpSp>
      <p:grpSp>
        <p:nvGrpSpPr>
          <p:cNvPr id="109" name="Group 108"/>
          <p:cNvGrpSpPr/>
          <p:nvPr/>
        </p:nvGrpSpPr>
        <p:grpSpPr>
          <a:xfrm>
            <a:off x="5569437" y="4710532"/>
            <a:ext cx="3044305" cy="572385"/>
            <a:chOff x="4663811" y="1320010"/>
            <a:chExt cx="3044305" cy="572385"/>
          </a:xfrm>
        </p:grpSpPr>
        <p:sp>
          <p:nvSpPr>
            <p:cNvPr id="110" name="Rounded Rectangle 109"/>
            <p:cNvSpPr/>
            <p:nvPr/>
          </p:nvSpPr>
          <p:spPr>
            <a:xfrm>
              <a:off x="4663811" y="1320010"/>
              <a:ext cx="2621177" cy="5723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nvGrpSpPr>
            <p:cNvPr id="111" name="Group 110"/>
            <p:cNvGrpSpPr/>
            <p:nvPr/>
          </p:nvGrpSpPr>
          <p:grpSpPr>
            <a:xfrm>
              <a:off x="4702424" y="1356853"/>
              <a:ext cx="3005692" cy="461666"/>
              <a:chOff x="-646158" y="5976288"/>
              <a:chExt cx="3005692" cy="461666"/>
            </a:xfrm>
          </p:grpSpPr>
          <p:sp>
            <p:nvSpPr>
              <p:cNvPr id="112" name="TextBox 111"/>
              <p:cNvSpPr txBox="1"/>
              <p:nvPr/>
            </p:nvSpPr>
            <p:spPr>
              <a:xfrm>
                <a:off x="-323726" y="5976288"/>
                <a:ext cx="2683260" cy="461665"/>
              </a:xfrm>
              <a:prstGeom prst="rect">
                <a:avLst/>
              </a:prstGeom>
              <a:noFill/>
            </p:spPr>
            <p:txBody>
              <a:bodyPr wrap="square" rtlCol="0">
                <a:spAutoFit/>
              </a:bodyPr>
              <a:lstStyle/>
              <a:p>
                <a:r>
                  <a:rPr lang="en-US" sz="2400" dirty="0"/>
                  <a:t>Swedish art</a:t>
                </a:r>
              </a:p>
            </p:txBody>
          </p:sp>
          <p:sp>
            <p:nvSpPr>
              <p:cNvPr id="113" name="TextBox 112"/>
              <p:cNvSpPr txBox="1"/>
              <p:nvPr/>
            </p:nvSpPr>
            <p:spPr>
              <a:xfrm>
                <a:off x="-646158" y="5976289"/>
                <a:ext cx="474830" cy="461665"/>
              </a:xfrm>
              <a:prstGeom prst="rect">
                <a:avLst/>
              </a:prstGeom>
              <a:noFill/>
            </p:spPr>
            <p:txBody>
              <a:bodyPr wrap="square" rtlCol="0">
                <a:spAutoFit/>
              </a:bodyPr>
              <a:lstStyle/>
              <a:p>
                <a:r>
                  <a:rPr lang="en-US" sz="2400" b="1" dirty="0">
                    <a:solidFill>
                      <a:srgbClr val="0070C0"/>
                    </a:solidFill>
                  </a:rPr>
                  <a:t>e.</a:t>
                </a:r>
              </a:p>
            </p:txBody>
          </p:sp>
        </p:grpSp>
      </p:grpSp>
      <p:grpSp>
        <p:nvGrpSpPr>
          <p:cNvPr id="23" name="Group 22"/>
          <p:cNvGrpSpPr/>
          <p:nvPr/>
        </p:nvGrpSpPr>
        <p:grpSpPr>
          <a:xfrm>
            <a:off x="1442123" y="1306645"/>
            <a:ext cx="3695134" cy="572385"/>
            <a:chOff x="1442123" y="1306645"/>
            <a:chExt cx="3695134" cy="572385"/>
          </a:xfrm>
        </p:grpSpPr>
        <p:sp>
          <p:nvSpPr>
            <p:cNvPr id="42" name="Rounded Rectangle 41"/>
            <p:cNvSpPr/>
            <p:nvPr/>
          </p:nvSpPr>
          <p:spPr>
            <a:xfrm>
              <a:off x="1442123" y="1306645"/>
              <a:ext cx="2621177" cy="572385"/>
            </a:xfrm>
            <a:prstGeom prst="roundRect">
              <a:avLst/>
            </a:prstGeom>
            <a:solidFill>
              <a:srgbClr val="A3E7FF"/>
            </a:solid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2175115" y="1356853"/>
              <a:ext cx="2962142" cy="480183"/>
              <a:chOff x="6197475" y="5871864"/>
              <a:chExt cx="2962142" cy="480183"/>
            </a:xfrm>
          </p:grpSpPr>
          <p:sp>
            <p:nvSpPr>
              <p:cNvPr id="78" name="TextBox 77"/>
              <p:cNvSpPr txBox="1"/>
              <p:nvPr/>
            </p:nvSpPr>
            <p:spPr>
              <a:xfrm>
                <a:off x="6476357" y="5871864"/>
                <a:ext cx="2683260" cy="461665"/>
              </a:xfrm>
              <a:prstGeom prst="rect">
                <a:avLst/>
              </a:prstGeom>
              <a:noFill/>
            </p:spPr>
            <p:txBody>
              <a:bodyPr wrap="square" rtlCol="0">
                <a:spAutoFit/>
              </a:bodyPr>
              <a:lstStyle/>
              <a:p>
                <a:r>
                  <a:rPr lang="en-US" sz="2400"/>
                  <a:t>‘fika’</a:t>
                </a:r>
              </a:p>
            </p:txBody>
          </p:sp>
          <p:sp>
            <p:nvSpPr>
              <p:cNvPr id="79" name="TextBox 78"/>
              <p:cNvSpPr txBox="1"/>
              <p:nvPr/>
            </p:nvSpPr>
            <p:spPr>
              <a:xfrm>
                <a:off x="6197475" y="5890382"/>
                <a:ext cx="474830" cy="461665"/>
              </a:xfrm>
              <a:prstGeom prst="rect">
                <a:avLst/>
              </a:prstGeom>
              <a:noFill/>
            </p:spPr>
            <p:txBody>
              <a:bodyPr wrap="square" rtlCol="0">
                <a:spAutoFit/>
              </a:bodyPr>
              <a:lstStyle/>
              <a:p>
                <a:r>
                  <a:rPr lang="en-US" sz="2400" b="1">
                    <a:solidFill>
                      <a:srgbClr val="0070C0"/>
                    </a:solidFill>
                  </a:rPr>
                  <a:t>d.</a:t>
                </a:r>
              </a:p>
            </p:txBody>
          </p:sp>
        </p:grpSp>
      </p:grpSp>
      <p:grpSp>
        <p:nvGrpSpPr>
          <p:cNvPr id="24" name="Group 23"/>
          <p:cNvGrpSpPr/>
          <p:nvPr/>
        </p:nvGrpSpPr>
        <p:grpSpPr>
          <a:xfrm>
            <a:off x="4663811" y="1320010"/>
            <a:ext cx="3215633" cy="572385"/>
            <a:chOff x="4663811" y="1320010"/>
            <a:chExt cx="3215633" cy="572385"/>
          </a:xfrm>
        </p:grpSpPr>
        <p:sp>
          <p:nvSpPr>
            <p:cNvPr id="44" name="Rounded Rectangle 43"/>
            <p:cNvSpPr/>
            <p:nvPr/>
          </p:nvSpPr>
          <p:spPr>
            <a:xfrm>
              <a:off x="4663811" y="1320010"/>
              <a:ext cx="2621177" cy="572385"/>
            </a:xfrm>
            <a:prstGeom prst="roundRect">
              <a:avLst/>
            </a:prstGeom>
            <a:solidFill>
              <a:srgbClr val="A3E7FF"/>
            </a:solid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4873752" y="1356853"/>
              <a:ext cx="3005692" cy="461666"/>
              <a:chOff x="-474830" y="5976288"/>
              <a:chExt cx="3005692" cy="461666"/>
            </a:xfrm>
          </p:grpSpPr>
          <p:sp>
            <p:nvSpPr>
              <p:cNvPr id="80" name="TextBox 79"/>
              <p:cNvSpPr txBox="1"/>
              <p:nvPr/>
            </p:nvSpPr>
            <p:spPr>
              <a:xfrm>
                <a:off x="-152398" y="5976288"/>
                <a:ext cx="2683260" cy="461665"/>
              </a:xfrm>
              <a:prstGeom prst="rect">
                <a:avLst/>
              </a:prstGeom>
              <a:noFill/>
            </p:spPr>
            <p:txBody>
              <a:bodyPr wrap="square" rtlCol="0">
                <a:spAutoFit/>
              </a:bodyPr>
              <a:lstStyle/>
              <a:p>
                <a:r>
                  <a:rPr lang="en-US" sz="2400"/>
                  <a:t>Swedish art</a:t>
                </a:r>
              </a:p>
            </p:txBody>
          </p:sp>
          <p:sp>
            <p:nvSpPr>
              <p:cNvPr id="81" name="TextBox 80"/>
              <p:cNvSpPr txBox="1"/>
              <p:nvPr/>
            </p:nvSpPr>
            <p:spPr>
              <a:xfrm>
                <a:off x="-474830" y="5976289"/>
                <a:ext cx="474830" cy="461665"/>
              </a:xfrm>
              <a:prstGeom prst="rect">
                <a:avLst/>
              </a:prstGeom>
              <a:noFill/>
            </p:spPr>
            <p:txBody>
              <a:bodyPr wrap="square" rtlCol="0">
                <a:spAutoFit/>
              </a:bodyPr>
              <a:lstStyle/>
              <a:p>
                <a:r>
                  <a:rPr lang="en-US" sz="2400" b="1">
                    <a:solidFill>
                      <a:srgbClr val="0070C0"/>
                    </a:solidFill>
                  </a:rPr>
                  <a:t>e.</a:t>
                </a:r>
              </a:p>
            </p:txBody>
          </p:sp>
        </p:grpSp>
      </p:grpSp>
      <p:grpSp>
        <p:nvGrpSpPr>
          <p:cNvPr id="20" name="Group 19"/>
          <p:cNvGrpSpPr/>
          <p:nvPr/>
        </p:nvGrpSpPr>
        <p:grpSpPr>
          <a:xfrm>
            <a:off x="269421" y="352901"/>
            <a:ext cx="3050451" cy="572385"/>
            <a:chOff x="274424" y="352901"/>
            <a:chExt cx="3050451" cy="572385"/>
          </a:xfrm>
        </p:grpSpPr>
        <p:sp>
          <p:nvSpPr>
            <p:cNvPr id="19" name="Rounded Rectangle 18"/>
            <p:cNvSpPr/>
            <p:nvPr/>
          </p:nvSpPr>
          <p:spPr>
            <a:xfrm>
              <a:off x="274424" y="352901"/>
              <a:ext cx="2621177" cy="572385"/>
            </a:xfrm>
            <a:prstGeom prst="roundRect">
              <a:avLst/>
            </a:prstGeom>
            <a:solidFill>
              <a:srgbClr val="A3E7FF"/>
            </a:solid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62733" y="383315"/>
              <a:ext cx="2962142" cy="461666"/>
              <a:chOff x="6197475" y="4405452"/>
              <a:chExt cx="2962142" cy="461666"/>
            </a:xfrm>
          </p:grpSpPr>
          <p:sp>
            <p:nvSpPr>
              <p:cNvPr id="70" name="TextBox 69"/>
              <p:cNvSpPr txBox="1"/>
              <p:nvPr/>
            </p:nvSpPr>
            <p:spPr>
              <a:xfrm>
                <a:off x="6476357" y="4405452"/>
                <a:ext cx="2683260" cy="461665"/>
              </a:xfrm>
              <a:prstGeom prst="rect">
                <a:avLst/>
              </a:prstGeom>
              <a:noFill/>
            </p:spPr>
            <p:txBody>
              <a:bodyPr wrap="square" rtlCol="0">
                <a:spAutoFit/>
              </a:bodyPr>
              <a:lstStyle/>
              <a:p>
                <a:r>
                  <a:rPr lang="en-US" sz="2400" dirty="0"/>
                  <a:t>the Royal Palace</a:t>
                </a:r>
              </a:p>
            </p:txBody>
          </p:sp>
          <p:sp>
            <p:nvSpPr>
              <p:cNvPr id="71" name="TextBox 70"/>
              <p:cNvSpPr txBox="1"/>
              <p:nvPr/>
            </p:nvSpPr>
            <p:spPr>
              <a:xfrm>
                <a:off x="6197475" y="4405453"/>
                <a:ext cx="474830" cy="461665"/>
              </a:xfrm>
              <a:prstGeom prst="rect">
                <a:avLst/>
              </a:prstGeom>
              <a:noFill/>
            </p:spPr>
            <p:txBody>
              <a:bodyPr wrap="square" rtlCol="0">
                <a:spAutoFit/>
              </a:bodyPr>
              <a:lstStyle/>
              <a:p>
                <a:r>
                  <a:rPr lang="en-US" sz="2400" b="1">
                    <a:solidFill>
                      <a:srgbClr val="0070C0"/>
                    </a:solidFill>
                  </a:rPr>
                  <a:t>a.</a:t>
                </a:r>
              </a:p>
            </p:txBody>
          </p:sp>
        </p:grpSp>
      </p:grpSp>
      <p:grpSp>
        <p:nvGrpSpPr>
          <p:cNvPr id="21" name="Group 20"/>
          <p:cNvGrpSpPr/>
          <p:nvPr/>
        </p:nvGrpSpPr>
        <p:grpSpPr>
          <a:xfrm>
            <a:off x="3045322" y="336916"/>
            <a:ext cx="2967310" cy="572385"/>
            <a:chOff x="3045322" y="336916"/>
            <a:chExt cx="2967310" cy="572385"/>
          </a:xfrm>
        </p:grpSpPr>
        <p:sp>
          <p:nvSpPr>
            <p:cNvPr id="37" name="Rounded Rectangle 36"/>
            <p:cNvSpPr/>
            <p:nvPr/>
          </p:nvSpPr>
          <p:spPr>
            <a:xfrm>
              <a:off x="3045322" y="336916"/>
              <a:ext cx="2786162" cy="572385"/>
            </a:xfrm>
            <a:prstGeom prst="roundRect">
              <a:avLst/>
            </a:prstGeom>
            <a:solidFill>
              <a:srgbClr val="A3E7FF"/>
            </a:solid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3050490" y="352903"/>
              <a:ext cx="2962142" cy="461666"/>
              <a:chOff x="6197475" y="4917084"/>
              <a:chExt cx="2962142" cy="461666"/>
            </a:xfrm>
          </p:grpSpPr>
          <p:sp>
            <p:nvSpPr>
              <p:cNvPr id="74" name="TextBox 73"/>
              <p:cNvSpPr txBox="1"/>
              <p:nvPr/>
            </p:nvSpPr>
            <p:spPr>
              <a:xfrm>
                <a:off x="6476357" y="4917084"/>
                <a:ext cx="2683260" cy="461665"/>
              </a:xfrm>
              <a:prstGeom prst="rect">
                <a:avLst/>
              </a:prstGeom>
              <a:noFill/>
            </p:spPr>
            <p:txBody>
              <a:bodyPr wrap="square" rtlCol="0">
                <a:spAutoFit/>
              </a:bodyPr>
              <a:lstStyle/>
              <a:p>
                <a:r>
                  <a:rPr lang="en-US" sz="2400"/>
                  <a:t>delicious breakfast</a:t>
                </a:r>
              </a:p>
            </p:txBody>
          </p:sp>
          <p:sp>
            <p:nvSpPr>
              <p:cNvPr id="75" name="TextBox 74"/>
              <p:cNvSpPr txBox="1"/>
              <p:nvPr/>
            </p:nvSpPr>
            <p:spPr>
              <a:xfrm>
                <a:off x="6197475" y="4917085"/>
                <a:ext cx="474830" cy="461665"/>
              </a:xfrm>
              <a:prstGeom prst="rect">
                <a:avLst/>
              </a:prstGeom>
              <a:noFill/>
            </p:spPr>
            <p:txBody>
              <a:bodyPr wrap="square" rtlCol="0">
                <a:spAutoFit/>
              </a:bodyPr>
              <a:lstStyle/>
              <a:p>
                <a:r>
                  <a:rPr lang="en-US" sz="2400" b="1">
                    <a:solidFill>
                      <a:srgbClr val="0070C0"/>
                    </a:solidFill>
                  </a:rPr>
                  <a:t>b.</a:t>
                </a:r>
              </a:p>
            </p:txBody>
          </p:sp>
        </p:grpSp>
      </p:grpSp>
      <p:grpSp>
        <p:nvGrpSpPr>
          <p:cNvPr id="22" name="Group 21"/>
          <p:cNvGrpSpPr/>
          <p:nvPr/>
        </p:nvGrpSpPr>
        <p:grpSpPr>
          <a:xfrm>
            <a:off x="5998711" y="336916"/>
            <a:ext cx="3060676" cy="572385"/>
            <a:chOff x="5998711" y="336916"/>
            <a:chExt cx="3060676" cy="572385"/>
          </a:xfrm>
        </p:grpSpPr>
        <p:sp>
          <p:nvSpPr>
            <p:cNvPr id="40" name="Rounded Rectangle 39"/>
            <p:cNvSpPr/>
            <p:nvPr/>
          </p:nvSpPr>
          <p:spPr>
            <a:xfrm>
              <a:off x="5998711" y="336916"/>
              <a:ext cx="2621177" cy="572385"/>
            </a:xfrm>
            <a:prstGeom prst="roundRect">
              <a:avLst/>
            </a:prstGeom>
            <a:solidFill>
              <a:srgbClr val="A3E7FF"/>
            </a:solid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6097245" y="352901"/>
              <a:ext cx="2962142" cy="461666"/>
              <a:chOff x="6197475" y="5378747"/>
              <a:chExt cx="2962142" cy="461666"/>
            </a:xfrm>
          </p:grpSpPr>
          <p:sp>
            <p:nvSpPr>
              <p:cNvPr id="76" name="TextBox 75"/>
              <p:cNvSpPr txBox="1"/>
              <p:nvPr/>
            </p:nvSpPr>
            <p:spPr>
              <a:xfrm>
                <a:off x="6476357" y="5378747"/>
                <a:ext cx="2683260" cy="461665"/>
              </a:xfrm>
              <a:prstGeom prst="rect">
                <a:avLst/>
              </a:prstGeom>
              <a:noFill/>
            </p:spPr>
            <p:txBody>
              <a:bodyPr wrap="square" rtlCol="0">
                <a:spAutoFit/>
              </a:bodyPr>
              <a:lstStyle/>
              <a:p>
                <a:r>
                  <a:rPr lang="en-US" sz="2400"/>
                  <a:t>Swimming pool</a:t>
                </a:r>
              </a:p>
            </p:txBody>
          </p:sp>
          <p:sp>
            <p:nvSpPr>
              <p:cNvPr id="77" name="TextBox 76"/>
              <p:cNvSpPr txBox="1"/>
              <p:nvPr/>
            </p:nvSpPr>
            <p:spPr>
              <a:xfrm>
                <a:off x="6197475" y="5378748"/>
                <a:ext cx="474830" cy="461665"/>
              </a:xfrm>
              <a:prstGeom prst="rect">
                <a:avLst/>
              </a:prstGeom>
              <a:noFill/>
            </p:spPr>
            <p:txBody>
              <a:bodyPr wrap="square" rtlCol="0">
                <a:spAutoFit/>
              </a:bodyPr>
              <a:lstStyle/>
              <a:p>
                <a:r>
                  <a:rPr lang="en-US" sz="2400" b="1">
                    <a:solidFill>
                      <a:srgbClr val="0070C0"/>
                    </a:solidFill>
                  </a:rPr>
                  <a:t>c.</a:t>
                </a:r>
              </a:p>
            </p:txBody>
          </p:sp>
        </p:grpSp>
      </p:grpSp>
      <p:sp>
        <p:nvSpPr>
          <p:cNvPr id="68" name="Oval 67">
            <a:hlinkClick r:id="rId2" action="ppaction://hlinksldjump"/>
            <a:extLst>
              <a:ext uri="{FF2B5EF4-FFF2-40B4-BE49-F238E27FC236}">
                <a16:creationId xmlns="" xmlns:a16="http://schemas.microsoft.com/office/drawing/2014/main" id="{6EDFAAF0-67A8-41DC-8F87-454C5BF69102}"/>
              </a:ext>
            </a:extLst>
          </p:cNvPr>
          <p:cNvSpPr/>
          <p:nvPr/>
        </p:nvSpPr>
        <p:spPr>
          <a:xfrm>
            <a:off x="3893015" y="3080838"/>
            <a:ext cx="182880" cy="182880"/>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B050"/>
                </a:solidFill>
                <a:latin typeface="Arial" panose="020B0604020202020204" pitchFamily="34" charset="0"/>
                <a:cs typeface="Arial" panose="020B0604020202020204" pitchFamily="34" charset="0"/>
              </a:rPr>
              <a:t>?</a:t>
            </a:r>
          </a:p>
        </p:txBody>
      </p:sp>
      <p:sp>
        <p:nvSpPr>
          <p:cNvPr id="73" name="Oval 72">
            <a:hlinkClick r:id="rId3" action="ppaction://hlinksldjump"/>
            <a:extLst>
              <a:ext uri="{FF2B5EF4-FFF2-40B4-BE49-F238E27FC236}">
                <a16:creationId xmlns="" xmlns:a16="http://schemas.microsoft.com/office/drawing/2014/main" id="{C888DFA3-8805-411C-9FB3-C2D595A783D1}"/>
              </a:ext>
            </a:extLst>
          </p:cNvPr>
          <p:cNvSpPr/>
          <p:nvPr/>
        </p:nvSpPr>
        <p:spPr>
          <a:xfrm>
            <a:off x="8005695" y="3074086"/>
            <a:ext cx="182880" cy="182880"/>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B05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14406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5.55556E-7 4.44444E-6 L 0.57847 0.4699 " pathEditMode="relative" rAng="0" ptsTypes="AA">
                                      <p:cBhvr>
                                        <p:cTn id="6" dur="2000" fill="hold"/>
                                        <p:tgtEl>
                                          <p:spTgt spid="20"/>
                                        </p:tgtEl>
                                        <p:attrNameLst>
                                          <p:attrName>ppt_x</p:attrName>
                                          <p:attrName>ppt_y</p:attrName>
                                        </p:attrNameLst>
                                      </p:cBhvr>
                                      <p:rCtr x="28924" y="23495"/>
                                    </p:animMotion>
                                  </p:childTnLst>
                                </p:cTn>
                              </p:par>
                            </p:childTnLst>
                          </p:cTn>
                        </p:par>
                        <p:par>
                          <p:cTn id="7" fill="hold">
                            <p:stCondLst>
                              <p:cond delay="2000"/>
                            </p:stCondLst>
                            <p:childTnLst>
                              <p:par>
                                <p:cTn id="8" presetID="1" presetClass="exit" presetSubtype="0" fill="hold" nodeType="afterEffect">
                                  <p:stCondLst>
                                    <p:cond delay="0"/>
                                  </p:stCondLst>
                                  <p:childTnLst>
                                    <p:set>
                                      <p:cBhvr>
                                        <p:cTn id="9" dur="1" fill="hold">
                                          <p:stCondLst>
                                            <p:cond delay="0"/>
                                          </p:stCondLst>
                                        </p:cTn>
                                        <p:tgtEl>
                                          <p:spTgt spid="20"/>
                                        </p:tgtEl>
                                        <p:attrNameLst>
                                          <p:attrName>style.visibility</p:attrName>
                                        </p:attrNameLst>
                                      </p:cBhvr>
                                      <p:to>
                                        <p:strVal val="hidden"/>
                                      </p:to>
                                    </p:set>
                                  </p:childTnLst>
                                </p:cTn>
                              </p:par>
                              <p:par>
                                <p:cTn id="10" presetID="1" presetClass="entr" presetSubtype="0" fill="hold" nodeType="withEffect">
                                  <p:stCondLst>
                                    <p:cond delay="0"/>
                                  </p:stCondLst>
                                  <p:childTnLst>
                                    <p:set>
                                      <p:cBhvr>
                                        <p:cTn id="11" dur="1" fill="hold">
                                          <p:stCondLst>
                                            <p:cond delay="0"/>
                                          </p:stCondLst>
                                        </p:cTn>
                                        <p:tgtEl>
                                          <p:spTgt spid="8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nodeType="clickEffect">
                                  <p:stCondLst>
                                    <p:cond delay="0"/>
                                  </p:stCondLst>
                                  <p:childTnLst>
                                    <p:animMotion origin="layout" path="M 1.11111E-6 -7.40741E-7 L -0.24722 0.47431 " pathEditMode="relative" rAng="0" ptsTypes="AA">
                                      <p:cBhvr>
                                        <p:cTn id="15" dur="2000" fill="hold"/>
                                        <p:tgtEl>
                                          <p:spTgt spid="21"/>
                                        </p:tgtEl>
                                        <p:attrNameLst>
                                          <p:attrName>ppt_x</p:attrName>
                                          <p:attrName>ppt_y</p:attrName>
                                        </p:attrNameLst>
                                      </p:cBhvr>
                                      <p:rCtr x="-12361" y="23704"/>
                                    </p:animMotion>
                                  </p:childTnLst>
                                </p:cTn>
                              </p:par>
                            </p:childTnLst>
                          </p:cTn>
                        </p:par>
                        <p:par>
                          <p:cTn id="16" fill="hold">
                            <p:stCondLst>
                              <p:cond delay="2000"/>
                            </p:stCondLst>
                            <p:childTnLst>
                              <p:par>
                                <p:cTn id="17" presetID="1" presetClass="exit" presetSubtype="0" fill="hold" nodeType="afterEffect">
                                  <p:stCondLst>
                                    <p:cond delay="0"/>
                                  </p:stCondLst>
                                  <p:childTnLst>
                                    <p:set>
                                      <p:cBhvr>
                                        <p:cTn id="18" dur="1" fill="hold">
                                          <p:stCondLst>
                                            <p:cond delay="0"/>
                                          </p:stCondLst>
                                        </p:cTn>
                                        <p:tgtEl>
                                          <p:spTgt spid="21"/>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9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2.5E-6 -7.40741E-7 L -0.56302 0.56296 " pathEditMode="relative" rAng="0" ptsTypes="AA">
                                      <p:cBhvr>
                                        <p:cTn id="24" dur="2000" fill="hold"/>
                                        <p:tgtEl>
                                          <p:spTgt spid="22"/>
                                        </p:tgtEl>
                                        <p:attrNameLst>
                                          <p:attrName>ppt_x</p:attrName>
                                          <p:attrName>ppt_y</p:attrName>
                                        </p:attrNameLst>
                                      </p:cBhvr>
                                      <p:rCtr x="-28160" y="28148"/>
                                    </p:animMotion>
                                  </p:childTnLst>
                                </p:cTn>
                              </p:par>
                            </p:childTnLst>
                          </p:cTn>
                        </p:par>
                        <p:par>
                          <p:cTn id="25" fill="hold">
                            <p:stCondLst>
                              <p:cond delay="2000"/>
                            </p:stCondLst>
                            <p:childTnLst>
                              <p:par>
                                <p:cTn id="26" presetID="1" presetClass="exit" presetSubtype="0" fill="hold" nodeType="afterEffect">
                                  <p:stCondLst>
                                    <p:cond delay="0"/>
                                  </p:stCondLst>
                                  <p:childTnLst>
                                    <p:set>
                                      <p:cBhvr>
                                        <p:cTn id="27" dur="1" fill="hold">
                                          <p:stCondLst>
                                            <p:cond delay="0"/>
                                          </p:stCondLst>
                                        </p:cTn>
                                        <p:tgtEl>
                                          <p:spTgt spid="22"/>
                                        </p:tgtEl>
                                        <p:attrNameLst>
                                          <p:attrName>style.visibility</p:attrName>
                                        </p:attrNameLst>
                                      </p:cBhvr>
                                      <p:to>
                                        <p:strVal val="hidden"/>
                                      </p:to>
                                    </p:set>
                                  </p:childTnLst>
                                </p:cTn>
                              </p:par>
                              <p:par>
                                <p:cTn id="28" presetID="1" presetClass="entr" presetSubtype="0" fill="hold" nodeType="withEffect">
                                  <p:stCondLst>
                                    <p:cond delay="0"/>
                                  </p:stCondLst>
                                  <p:childTnLst>
                                    <p:set>
                                      <p:cBhvr>
                                        <p:cTn id="29" dur="1" fill="hold">
                                          <p:stCondLst>
                                            <p:cond delay="0"/>
                                          </p:stCondLst>
                                        </p:cTn>
                                        <p:tgtEl>
                                          <p:spTgt spid="9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nodeType="clickEffect">
                                  <p:stCondLst>
                                    <p:cond delay="0"/>
                                  </p:stCondLst>
                                  <p:childTnLst>
                                    <p:animMotion origin="layout" path="M -2.22222E-6 4.07407E-6 L 0.45278 0.41041 " pathEditMode="relative" rAng="0" ptsTypes="AA">
                                      <p:cBhvr>
                                        <p:cTn id="33" dur="2000" fill="hold"/>
                                        <p:tgtEl>
                                          <p:spTgt spid="23"/>
                                        </p:tgtEl>
                                        <p:attrNameLst>
                                          <p:attrName>ppt_x</p:attrName>
                                          <p:attrName>ppt_y</p:attrName>
                                        </p:attrNameLst>
                                      </p:cBhvr>
                                      <p:rCtr x="22639" y="20509"/>
                                    </p:animMotion>
                                  </p:childTnLst>
                                </p:cTn>
                              </p:par>
                            </p:childTnLst>
                          </p:cTn>
                        </p:par>
                        <p:par>
                          <p:cTn id="34" fill="hold">
                            <p:stCondLst>
                              <p:cond delay="2000"/>
                            </p:stCondLst>
                            <p:childTnLst>
                              <p:par>
                                <p:cTn id="35" presetID="1" presetClass="exit" presetSubtype="0" fill="hold" nodeType="afterEffect">
                                  <p:stCondLst>
                                    <p:cond delay="0"/>
                                  </p:stCondLst>
                                  <p:childTnLst>
                                    <p:set>
                                      <p:cBhvr>
                                        <p:cTn id="36" dur="1" fill="hold">
                                          <p:stCondLst>
                                            <p:cond delay="0"/>
                                          </p:stCondLst>
                                        </p:cTn>
                                        <p:tgtEl>
                                          <p:spTgt spid="23"/>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10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nodeType="clickEffect">
                                  <p:stCondLst>
                                    <p:cond delay="0"/>
                                  </p:stCondLst>
                                  <p:childTnLst>
                                    <p:animMotion origin="layout" path="M -3.88889E-6 7.40741E-7 L 0.1132 0.49352 " pathEditMode="relative" rAng="0" ptsTypes="AA">
                                      <p:cBhvr>
                                        <p:cTn id="42" dur="2000" fill="hold"/>
                                        <p:tgtEl>
                                          <p:spTgt spid="24"/>
                                        </p:tgtEl>
                                        <p:attrNameLst>
                                          <p:attrName>ppt_x</p:attrName>
                                          <p:attrName>ppt_y</p:attrName>
                                        </p:attrNameLst>
                                      </p:cBhvr>
                                      <p:rCtr x="5660" y="24676"/>
                                    </p:animMotion>
                                  </p:childTnLst>
                                </p:cTn>
                              </p:par>
                            </p:childTnLst>
                          </p:cTn>
                        </p:par>
                        <p:par>
                          <p:cTn id="43" fill="hold">
                            <p:stCondLst>
                              <p:cond delay="2000"/>
                            </p:stCondLst>
                            <p:childTnLst>
                              <p:par>
                                <p:cTn id="44" presetID="1" presetClass="exit" presetSubtype="0" fill="hold" nodeType="afterEffect">
                                  <p:stCondLst>
                                    <p:cond delay="0"/>
                                  </p:stCondLst>
                                  <p:childTnLst>
                                    <p:set>
                                      <p:cBhvr>
                                        <p:cTn id="45" dur="1" fill="hold">
                                          <p:stCondLst>
                                            <p:cond delay="0"/>
                                          </p:stCondLst>
                                        </p:cTn>
                                        <p:tgtEl>
                                          <p:spTgt spid="24"/>
                                        </p:tgtEl>
                                        <p:attrNameLst>
                                          <p:attrName>style.visibility</p:attrName>
                                        </p:attrNameLst>
                                      </p:cBhvr>
                                      <p:to>
                                        <p:strVal val="hidden"/>
                                      </p:to>
                                    </p:set>
                                  </p:childTnLst>
                                </p:cTn>
                              </p:par>
                              <p:par>
                                <p:cTn id="46" presetID="1" presetClass="entr" presetSubtype="0" fill="hold" nodeType="withEffect">
                                  <p:stCondLst>
                                    <p:cond delay="0"/>
                                  </p:stCondLst>
                                  <p:childTnLst>
                                    <p:set>
                                      <p:cBhvr>
                                        <p:cTn id="47" dur="1" fill="hold">
                                          <p:stCondLst>
                                            <p:cond delay="0"/>
                                          </p:stCondLst>
                                        </p:cTn>
                                        <p:tgtEl>
                                          <p:spTgt spid="109"/>
                                        </p:tgtEl>
                                        <p:attrNameLst>
                                          <p:attrName>style.visibility</p:attrName>
                                        </p:attrNameLst>
                                      </p:cBhvr>
                                      <p:to>
                                        <p:strVal val="visible"/>
                                      </p:to>
                                    </p:set>
                                  </p:childTnLst>
                                </p:cTn>
                              </p:par>
                            </p:childTnLst>
                          </p:cTn>
                        </p:par>
                        <p:par>
                          <p:cTn id="48" fill="hold">
                            <p:stCondLst>
                              <p:cond delay="2000"/>
                            </p:stCondLst>
                            <p:childTnLst>
                              <p:par>
                                <p:cTn id="49" presetID="1" presetClass="entr" presetSubtype="0" fill="hold" grpId="0" nodeType="afterEffect">
                                  <p:stCondLst>
                                    <p:cond delay="0"/>
                                  </p:stCondLst>
                                  <p:childTnLst>
                                    <p:set>
                                      <p:cBhvr>
                                        <p:cTn id="50" dur="1" fill="hold">
                                          <p:stCondLst>
                                            <p:cond delay="0"/>
                                          </p:stCondLst>
                                        </p:cTn>
                                        <p:tgtEl>
                                          <p:spTgt spid="68"/>
                                        </p:tgtEl>
                                        <p:attrNameLst>
                                          <p:attrName>style.visibility</p:attrName>
                                        </p:attrNameLst>
                                      </p:cBhvr>
                                      <p:to>
                                        <p:strVal val="visible"/>
                                      </p:to>
                                    </p:set>
                                  </p:childTnLst>
                                </p:cTn>
                              </p:par>
                            </p:childTnLst>
                          </p:cTn>
                        </p:par>
                        <p:par>
                          <p:cTn id="51" fill="hold">
                            <p:stCondLst>
                              <p:cond delay="2000"/>
                            </p:stCondLst>
                            <p:childTnLst>
                              <p:par>
                                <p:cTn id="52" presetID="1" presetClass="entr" presetSubtype="0"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7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66800" y="264615"/>
            <a:ext cx="7429711" cy="954107"/>
          </a:xfrm>
          <a:prstGeom prst="rect">
            <a:avLst/>
          </a:prstGeom>
          <a:noFill/>
        </p:spPr>
        <p:txBody>
          <a:bodyPr wrap="square" rtlCol="0">
            <a:spAutoFit/>
          </a:bodyPr>
          <a:lstStyle/>
          <a:p>
            <a:r>
              <a:rPr lang="en-US" sz="2800" b="1" dirty="0">
                <a:effectLst>
                  <a:glow rad="88900">
                    <a:schemeClr val="bg1"/>
                  </a:glow>
                </a:effectLst>
                <a:latin typeface="Arial" panose="020B0604020202020204" pitchFamily="34" charset="0"/>
                <a:cs typeface="Arial" panose="020B0604020202020204" pitchFamily="34" charset="0"/>
              </a:rPr>
              <a:t>Work in groups. Choose a city you know. Discuss and answer the questions below.</a:t>
            </a:r>
          </a:p>
        </p:txBody>
      </p:sp>
      <p:sp>
        <p:nvSpPr>
          <p:cNvPr id="90" name="TextBox 89"/>
          <p:cNvSpPr txBox="1"/>
          <p:nvPr/>
        </p:nvSpPr>
        <p:spPr>
          <a:xfrm>
            <a:off x="834154" y="1239055"/>
            <a:ext cx="2848035" cy="553998"/>
          </a:xfrm>
          <a:prstGeom prst="rect">
            <a:avLst/>
          </a:prstGeom>
          <a:noFill/>
        </p:spPr>
        <p:txBody>
          <a:bodyPr wrap="square" rtlCol="0">
            <a:spAutoFit/>
          </a:bodyPr>
          <a:lstStyle/>
          <a:p>
            <a:r>
              <a:rPr lang="en-US" sz="3000" b="1">
                <a:solidFill>
                  <a:srgbClr val="0FB7BD"/>
                </a:solidFill>
              </a:rPr>
              <a:t>Speaking</a:t>
            </a:r>
          </a:p>
        </p:txBody>
      </p:sp>
      <p:sp>
        <p:nvSpPr>
          <p:cNvPr id="91" name="TextBox 90"/>
          <p:cNvSpPr txBox="1"/>
          <p:nvPr/>
        </p:nvSpPr>
        <p:spPr>
          <a:xfrm>
            <a:off x="834154" y="1793053"/>
            <a:ext cx="3905691"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What city is it?</a:t>
            </a:r>
            <a:endParaRPr lang="en-US" sz="2400" i="1" dirty="0"/>
          </a:p>
        </p:txBody>
      </p:sp>
      <p:sp>
        <p:nvSpPr>
          <p:cNvPr id="92" name="TextBox 91"/>
          <p:cNvSpPr txBox="1"/>
          <p:nvPr/>
        </p:nvSpPr>
        <p:spPr>
          <a:xfrm>
            <a:off x="834154" y="2286241"/>
            <a:ext cx="6159034"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What is it like? (the weather, the food…)</a:t>
            </a:r>
            <a:endParaRPr lang="en-US" sz="2400" i="1" dirty="0"/>
          </a:p>
        </p:txBody>
      </p:sp>
      <p:sp>
        <p:nvSpPr>
          <p:cNvPr id="93" name="TextBox 92"/>
          <p:cNvSpPr txBox="1"/>
          <p:nvPr/>
        </p:nvSpPr>
        <p:spPr>
          <a:xfrm>
            <a:off x="834154" y="2736097"/>
            <a:ext cx="4863635" cy="461665"/>
          </a:xfrm>
          <a:prstGeom prst="rect">
            <a:avLst/>
          </a:prstGeom>
          <a:noFill/>
        </p:spPr>
        <p:txBody>
          <a:bodyPr wrap="square" rtlCol="0">
            <a:spAutoFit/>
          </a:bodyPr>
          <a:lstStyle/>
          <a:p>
            <a:pPr marL="342900" indent="-342900">
              <a:buFont typeface="Arial" panose="020B0604020202020204" pitchFamily="34" charset="0"/>
              <a:buChar char="•"/>
            </a:pPr>
            <a:r>
              <a:rPr lang="en-US" sz="2400"/>
              <a:t>What can you see and do there?</a:t>
            </a:r>
            <a:endParaRPr lang="en-US" sz="2400" i="1"/>
          </a:p>
        </p:txBody>
      </p:sp>
      <p:sp>
        <p:nvSpPr>
          <p:cNvPr id="94" name="TextBox 93"/>
          <p:cNvSpPr txBox="1"/>
          <p:nvPr/>
        </p:nvSpPr>
        <p:spPr>
          <a:xfrm>
            <a:off x="834154" y="3236159"/>
            <a:ext cx="3905691" cy="461665"/>
          </a:xfrm>
          <a:prstGeom prst="rect">
            <a:avLst/>
          </a:prstGeom>
          <a:noFill/>
        </p:spPr>
        <p:txBody>
          <a:bodyPr wrap="square" rtlCol="0">
            <a:spAutoFit/>
          </a:bodyPr>
          <a:lstStyle/>
          <a:p>
            <a:pPr marL="342900" indent="-342900">
              <a:buFont typeface="Arial" panose="020B0604020202020204" pitchFamily="34" charset="0"/>
              <a:buChar char="•"/>
            </a:pPr>
            <a:r>
              <a:rPr lang="en-US" sz="2400"/>
              <a:t>How do you feel about it?</a:t>
            </a:r>
            <a:endParaRPr lang="en-US" sz="2400" i="1"/>
          </a:p>
        </p:txBody>
      </p:sp>
      <p:sp>
        <p:nvSpPr>
          <p:cNvPr id="15" name="Rounded Rectangle 14"/>
          <p:cNvSpPr>
            <a:spLocks noChangeAspect="1"/>
          </p:cNvSpPr>
          <p:nvPr/>
        </p:nvSpPr>
        <p:spPr>
          <a:xfrm>
            <a:off x="609600" y="292716"/>
            <a:ext cx="457200" cy="457200"/>
          </a:xfrm>
          <a:prstGeom prst="roundRect">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ysClr val="window" lastClr="FFFFFF"/>
                </a:solidFill>
                <a:effectLst/>
                <a:uLnTx/>
                <a:uFillTx/>
                <a:latin typeface="Arial" pitchFamily="34" charset="0"/>
                <a:ea typeface="+mn-ea"/>
                <a:cs typeface="Arial" pitchFamily="34" charset="0"/>
              </a:rPr>
              <a:t>4</a:t>
            </a:r>
            <a:endParaRPr kumimoji="0" lang="en-US" sz="2800" b="1" i="0" u="none" strike="noStrike" kern="0" cap="none" spc="0" normalizeH="0" baseline="0" noProof="0" dirty="0">
              <a:ln>
                <a:noFill/>
              </a:ln>
              <a:solidFill>
                <a:sysClr val="window" lastClr="FFFFFF"/>
              </a:solidFill>
              <a:effectLst/>
              <a:uLnTx/>
              <a:uFillTx/>
              <a:latin typeface="Arial" pitchFamily="34" charset="0"/>
              <a:ea typeface="+mn-ea"/>
              <a:cs typeface="Arial" pitchFamily="34" charset="0"/>
            </a:endParaRPr>
          </a:p>
        </p:txBody>
      </p:sp>
      <p:pic>
        <p:nvPicPr>
          <p:cNvPr id="16" name="Picture 2" descr="C:\Users\Jame Moriarty\Downloads\Things-to-know-about-Doing-Kayaking-in-Halong-Bay-Tour1(1).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61029" y="3692383"/>
            <a:ext cx="4423554" cy="2946777"/>
          </a:xfrm>
          <a:prstGeom prst="roundRect">
            <a:avLst>
              <a:gd name="adj" fmla="val 6350"/>
            </a:avLst>
          </a:prstGeom>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1354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66800" y="292716"/>
            <a:ext cx="7498061" cy="954107"/>
          </a:xfrm>
          <a:prstGeom prst="rect">
            <a:avLst/>
          </a:prstGeom>
          <a:noFill/>
        </p:spPr>
        <p:txBody>
          <a:bodyPr wrap="square" rtlCol="0">
            <a:spAutoFit/>
          </a:bodyPr>
          <a:lstStyle/>
          <a:p>
            <a:r>
              <a:rPr lang="en-US" sz="2800" b="1" dirty="0">
                <a:effectLst>
                  <a:glow rad="88900">
                    <a:schemeClr val="bg1"/>
                  </a:glow>
                </a:effectLst>
                <a:latin typeface="Arial" panose="020B0604020202020204" pitchFamily="34" charset="0"/>
                <a:cs typeface="Arial" panose="020B0604020202020204" pitchFamily="34" charset="0"/>
              </a:rPr>
              <a:t>Share the information you have collected in </a:t>
            </a:r>
            <a:r>
              <a:rPr lang="en-US" sz="2800" b="1" dirty="0">
                <a:solidFill>
                  <a:srgbClr val="F47A69"/>
                </a:solidFill>
                <a:effectLst>
                  <a:glow rad="88900">
                    <a:schemeClr val="bg1"/>
                  </a:glow>
                </a:effectLst>
                <a:latin typeface="Arial" panose="020B0604020202020204" pitchFamily="34" charset="0"/>
                <a:cs typeface="Arial" panose="020B0604020202020204" pitchFamily="34" charset="0"/>
              </a:rPr>
              <a:t>4</a:t>
            </a:r>
            <a:r>
              <a:rPr lang="en-US" sz="2800" b="1" dirty="0">
                <a:effectLst>
                  <a:glow rad="88900">
                    <a:schemeClr val="bg1"/>
                  </a:glow>
                </a:effectLst>
                <a:latin typeface="Arial" panose="020B0604020202020204" pitchFamily="34" charset="0"/>
                <a:cs typeface="Arial" panose="020B0604020202020204" pitchFamily="34" charset="0"/>
              </a:rPr>
              <a:t> with your class.</a:t>
            </a:r>
          </a:p>
        </p:txBody>
      </p:sp>
      <p:sp>
        <p:nvSpPr>
          <p:cNvPr id="44" name="TextBox 43"/>
          <p:cNvSpPr txBox="1"/>
          <p:nvPr/>
        </p:nvSpPr>
        <p:spPr>
          <a:xfrm>
            <a:off x="1066800" y="1441715"/>
            <a:ext cx="4558835" cy="523220"/>
          </a:xfrm>
          <a:prstGeom prst="rect">
            <a:avLst/>
          </a:prstGeom>
          <a:noFill/>
        </p:spPr>
        <p:txBody>
          <a:bodyPr wrap="square" rtlCol="0">
            <a:spAutoFit/>
          </a:bodyPr>
          <a:lstStyle/>
          <a:p>
            <a:r>
              <a:rPr lang="en-US" sz="2800" b="1" dirty="0"/>
              <a:t>You may start your talk with:</a:t>
            </a:r>
            <a:endParaRPr lang="en-US" sz="2800" b="1" i="1" dirty="0"/>
          </a:p>
        </p:txBody>
      </p:sp>
      <p:sp>
        <p:nvSpPr>
          <p:cNvPr id="45" name="TextBox 44"/>
          <p:cNvSpPr txBox="1"/>
          <p:nvPr/>
        </p:nvSpPr>
        <p:spPr>
          <a:xfrm>
            <a:off x="1066800" y="1953625"/>
            <a:ext cx="4907177" cy="523220"/>
          </a:xfrm>
          <a:prstGeom prst="rect">
            <a:avLst/>
          </a:prstGeom>
          <a:noFill/>
        </p:spPr>
        <p:txBody>
          <a:bodyPr wrap="square" rtlCol="0">
            <a:spAutoFit/>
          </a:bodyPr>
          <a:lstStyle/>
          <a:p>
            <a:r>
              <a:rPr lang="en-US" sz="2800" i="1" dirty="0"/>
              <a:t>We’re going to tell you about …</a:t>
            </a:r>
          </a:p>
        </p:txBody>
      </p:sp>
      <p:sp>
        <p:nvSpPr>
          <p:cNvPr id="12" name="Rounded Rectangle 11"/>
          <p:cNvSpPr>
            <a:spLocks noChangeAspect="1"/>
          </p:cNvSpPr>
          <p:nvPr/>
        </p:nvSpPr>
        <p:spPr>
          <a:xfrm>
            <a:off x="609600" y="292716"/>
            <a:ext cx="457200" cy="457200"/>
          </a:xfrm>
          <a:prstGeom prst="roundRect">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ysClr val="window" lastClr="FFFFFF"/>
                </a:solidFill>
                <a:effectLst/>
                <a:uLnTx/>
                <a:uFillTx/>
                <a:latin typeface="Arial" pitchFamily="34" charset="0"/>
                <a:ea typeface="+mn-ea"/>
                <a:cs typeface="Arial" pitchFamily="34" charset="0"/>
              </a:rPr>
              <a:t>5</a:t>
            </a:r>
            <a:endParaRPr kumimoji="0" lang="en-US" sz="2800" b="1" i="0" u="none" strike="noStrike" kern="0" cap="none" spc="0" normalizeH="0" baseline="0" noProof="0" dirty="0">
              <a:ln>
                <a:noFill/>
              </a:ln>
              <a:solidFill>
                <a:sysClr val="window" lastClr="FFFF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9402221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GB" b="1" dirty="0" smtClean="0">
                <a:solidFill>
                  <a:srgbClr val="C00000"/>
                </a:solidFill>
              </a:rPr>
              <a:t>Homework</a:t>
            </a:r>
            <a:endParaRPr lang="en-GB" b="1" i="0" u="none" strike="noStrike" baseline="0" dirty="0" smtClean="0">
              <a:solidFill>
                <a:srgbClr val="C00000"/>
              </a:solidFill>
            </a:endParaRPr>
          </a:p>
        </p:txBody>
      </p:sp>
      <p:sp>
        <p:nvSpPr>
          <p:cNvPr id="3" name="Text Placeholder 2"/>
          <p:cNvSpPr>
            <a:spLocks noGrp="1"/>
          </p:cNvSpPr>
          <p:nvPr>
            <p:ph type="body" idx="1"/>
          </p:nvPr>
        </p:nvSpPr>
        <p:spPr/>
        <p:txBody>
          <a:bodyPr/>
          <a:lstStyle/>
          <a:p>
            <a:pPr marL="285750" lvl="1" algn="just">
              <a:buClr>
                <a:srgbClr val="00B0F0"/>
              </a:buClr>
              <a:buFont typeface="Arial" pitchFamily="34" charset="0"/>
              <a:buChar char="•"/>
            </a:pPr>
            <a:r>
              <a:rPr lang="en-US" dirty="0" smtClean="0"/>
              <a:t>Learn vocabulary </a:t>
            </a:r>
            <a:r>
              <a:rPr lang="en-US" dirty="0"/>
              <a:t>and the </a:t>
            </a:r>
            <a:r>
              <a:rPr lang="en-US" dirty="0" smtClean="0"/>
              <a:t>structure by heart</a:t>
            </a:r>
            <a:r>
              <a:rPr lang="en-US" dirty="0"/>
              <a:t>. </a:t>
            </a:r>
          </a:p>
          <a:p>
            <a:pPr marL="285750" lvl="1" algn="just">
              <a:buClr>
                <a:srgbClr val="00B0F0"/>
              </a:buClr>
              <a:buFont typeface="Arial" pitchFamily="34" charset="0"/>
              <a:buChar char="•"/>
            </a:pPr>
            <a:r>
              <a:rPr lang="en-US" dirty="0" smtClean="0"/>
              <a:t>Do </a:t>
            </a:r>
            <a:r>
              <a:rPr lang="en-US" dirty="0"/>
              <a:t>exercise </a:t>
            </a:r>
            <a:r>
              <a:rPr lang="en-US" dirty="0" smtClean="0"/>
              <a:t>in </a:t>
            </a:r>
            <a:r>
              <a:rPr lang="en-US" dirty="0"/>
              <a:t>your work book</a:t>
            </a:r>
          </a:p>
          <a:p>
            <a:pPr marL="285750" lvl="1" algn="just">
              <a:buClr>
                <a:srgbClr val="00B0F0"/>
              </a:buClr>
              <a:buFont typeface="Arial" pitchFamily="34" charset="0"/>
              <a:buChar char="•"/>
            </a:pPr>
            <a:r>
              <a:rPr lang="en-US" dirty="0" smtClean="0"/>
              <a:t>Prepare </a:t>
            </a:r>
            <a:r>
              <a:rPr lang="en-US" dirty="0"/>
              <a:t>the next </a:t>
            </a:r>
            <a:r>
              <a:rPr lang="en-US" dirty="0" smtClean="0"/>
              <a:t>lesson: </a:t>
            </a:r>
            <a:r>
              <a:rPr lang="en-US" dirty="0" smtClean="0">
                <a:solidFill>
                  <a:srgbClr val="C00000"/>
                </a:solidFill>
              </a:rPr>
              <a:t>Skills 2</a:t>
            </a:r>
            <a:endParaRPr lang="en-US" dirty="0">
              <a:solidFill>
                <a:srgbClr val="C00000"/>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8991" y="483704"/>
            <a:ext cx="91440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4635831"/>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6103" y="261644"/>
            <a:ext cx="4176100" cy="75275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688" y="268431"/>
            <a:ext cx="961782" cy="777611"/>
          </a:xfrm>
          <a:prstGeom prst="rect">
            <a:avLst/>
          </a:prstGeom>
        </p:spPr>
      </p:pic>
      <p:sp>
        <p:nvSpPr>
          <p:cNvPr id="13" name="TextBox 12"/>
          <p:cNvSpPr txBox="1"/>
          <p:nvPr/>
        </p:nvSpPr>
        <p:spPr>
          <a:xfrm>
            <a:off x="1132879" y="1850674"/>
            <a:ext cx="7863840" cy="400110"/>
          </a:xfrm>
          <a:prstGeom prst="rect">
            <a:avLst/>
          </a:prstGeom>
          <a:noFill/>
        </p:spPr>
        <p:txBody>
          <a:bodyPr wrap="square" rtlCol="0" anchor="ctr">
            <a:spAutoFit/>
          </a:bodyPr>
          <a:lstStyle/>
          <a:p>
            <a:pPr algn="just"/>
            <a:r>
              <a:rPr lang="en-US" sz="2000" b="1" dirty="0">
                <a:latin typeface="Arial" panose="020B0604020202020204" pitchFamily="34" charset="0"/>
                <a:cs typeface="Arial" panose="020B0604020202020204" pitchFamily="34" charset="0"/>
              </a:rPr>
              <a:t>Work in groups. Look at the postcard and discuss.</a:t>
            </a:r>
          </a:p>
        </p:txBody>
      </p:sp>
      <p:sp>
        <p:nvSpPr>
          <p:cNvPr id="14" name="TextBox 13"/>
          <p:cNvSpPr txBox="1"/>
          <p:nvPr/>
        </p:nvSpPr>
        <p:spPr>
          <a:xfrm>
            <a:off x="1132879" y="2593006"/>
            <a:ext cx="7863840" cy="400110"/>
          </a:xfrm>
          <a:prstGeom prst="rect">
            <a:avLst/>
          </a:prstGeom>
          <a:noFill/>
        </p:spPr>
        <p:txBody>
          <a:bodyPr wrap="square" rtlCol="0" anchor="ctr">
            <a:spAutoFit/>
          </a:bodyPr>
          <a:lstStyle/>
          <a:p>
            <a:pPr algn="just"/>
            <a:r>
              <a:rPr lang="en-US" sz="2000" b="1">
                <a:latin typeface="Arial" panose="020B0604020202020204" pitchFamily="34" charset="0"/>
                <a:cs typeface="Arial" panose="020B0604020202020204" pitchFamily="34" charset="0"/>
              </a:rPr>
              <a:t>Read the postcard and answer the questions.</a:t>
            </a:r>
          </a:p>
        </p:txBody>
      </p:sp>
      <p:sp>
        <p:nvSpPr>
          <p:cNvPr id="15" name="TextBox 14"/>
          <p:cNvSpPr txBox="1"/>
          <p:nvPr/>
        </p:nvSpPr>
        <p:spPr>
          <a:xfrm>
            <a:off x="1132879" y="3335338"/>
            <a:ext cx="7863840" cy="400110"/>
          </a:xfrm>
          <a:prstGeom prst="rect">
            <a:avLst/>
          </a:prstGeom>
          <a:noFill/>
        </p:spPr>
        <p:txBody>
          <a:bodyPr wrap="square" rtlCol="0" anchor="ctr">
            <a:spAutoFit/>
          </a:bodyPr>
          <a:lstStyle/>
          <a:p>
            <a:pPr algn="just"/>
            <a:r>
              <a:rPr lang="en-US" sz="2000" b="1">
                <a:latin typeface="Arial" panose="020B0604020202020204" pitchFamily="34" charset="0"/>
                <a:cs typeface="Arial" panose="020B0604020202020204" pitchFamily="34" charset="0"/>
              </a:rPr>
              <a:t>Read the text and match the places with the things they have.</a:t>
            </a:r>
          </a:p>
        </p:txBody>
      </p:sp>
      <p:sp>
        <p:nvSpPr>
          <p:cNvPr id="16" name="TextBox 15"/>
          <p:cNvSpPr txBox="1"/>
          <p:nvPr/>
        </p:nvSpPr>
        <p:spPr>
          <a:xfrm>
            <a:off x="1132879" y="4943112"/>
            <a:ext cx="7863840" cy="707886"/>
          </a:xfrm>
          <a:prstGeom prst="rect">
            <a:avLst/>
          </a:prstGeom>
          <a:noFill/>
        </p:spPr>
        <p:txBody>
          <a:bodyPr wrap="square" rtlCol="0" anchor="ctr">
            <a:spAutoFit/>
          </a:bodyPr>
          <a:lstStyle/>
          <a:p>
            <a:pPr algn="just"/>
            <a:r>
              <a:rPr lang="en-US" sz="2000" b="1">
                <a:latin typeface="Arial" panose="020B0604020202020204" pitchFamily="34" charset="0"/>
                <a:cs typeface="Arial" panose="020B0604020202020204" pitchFamily="34" charset="0"/>
              </a:rPr>
              <a:t>Work in groups. Choose a city you know. Discuss and answer the questions below.</a:t>
            </a:r>
          </a:p>
        </p:txBody>
      </p:sp>
      <p:sp>
        <p:nvSpPr>
          <p:cNvPr id="18" name="TextBox 17"/>
          <p:cNvSpPr txBox="1"/>
          <p:nvPr/>
        </p:nvSpPr>
        <p:spPr>
          <a:xfrm>
            <a:off x="1132879" y="5993219"/>
            <a:ext cx="7863840" cy="400110"/>
          </a:xfrm>
          <a:prstGeom prst="rect">
            <a:avLst/>
          </a:prstGeom>
          <a:noFill/>
        </p:spPr>
        <p:txBody>
          <a:bodyPr wrap="square" rtlCol="0" anchor="ctr">
            <a:spAutoFit/>
          </a:bodyPr>
          <a:lstStyle/>
          <a:p>
            <a:r>
              <a:rPr lang="en-US" sz="2000" b="1">
                <a:latin typeface="Arial" panose="020B0604020202020204" pitchFamily="34" charset="0"/>
                <a:cs typeface="Arial" panose="020B0604020202020204" pitchFamily="34" charset="0"/>
              </a:rPr>
              <a:t>Share the information you have collected in </a:t>
            </a:r>
            <a:r>
              <a:rPr lang="en-US" sz="2000" b="1">
                <a:solidFill>
                  <a:srgbClr val="F16649"/>
                </a:solidFill>
                <a:latin typeface="Arial" panose="020B0604020202020204" pitchFamily="34" charset="0"/>
                <a:cs typeface="Arial" panose="020B0604020202020204" pitchFamily="34" charset="0"/>
              </a:rPr>
              <a:t>4</a:t>
            </a:r>
            <a:r>
              <a:rPr lang="en-US" sz="2000" b="1">
                <a:latin typeface="Arial" panose="020B0604020202020204" pitchFamily="34" charset="0"/>
                <a:cs typeface="Arial" panose="020B0604020202020204" pitchFamily="34" charset="0"/>
              </a:rPr>
              <a:t> with your class.</a:t>
            </a:r>
          </a:p>
        </p:txBody>
      </p:sp>
      <p:sp>
        <p:nvSpPr>
          <p:cNvPr id="2" name="TextBox 1"/>
          <p:cNvSpPr txBox="1"/>
          <p:nvPr/>
        </p:nvSpPr>
        <p:spPr>
          <a:xfrm>
            <a:off x="958556" y="985232"/>
            <a:ext cx="2689497" cy="523220"/>
          </a:xfrm>
          <a:prstGeom prst="rect">
            <a:avLst/>
          </a:prstGeom>
          <a:noFill/>
        </p:spPr>
        <p:txBody>
          <a:bodyPr wrap="square" rtlCol="0">
            <a:spAutoFit/>
          </a:bodyPr>
          <a:lstStyle/>
          <a:p>
            <a:r>
              <a:rPr lang="en-US" sz="2800" b="1">
                <a:solidFill>
                  <a:srgbClr val="0FB7BD"/>
                </a:solidFill>
              </a:rPr>
              <a:t>Reading</a:t>
            </a:r>
          </a:p>
        </p:txBody>
      </p:sp>
      <p:sp>
        <p:nvSpPr>
          <p:cNvPr id="21" name="TextBox 20"/>
          <p:cNvSpPr txBox="1"/>
          <p:nvPr/>
        </p:nvSpPr>
        <p:spPr>
          <a:xfrm>
            <a:off x="958556" y="4077670"/>
            <a:ext cx="2689497" cy="523220"/>
          </a:xfrm>
          <a:prstGeom prst="rect">
            <a:avLst/>
          </a:prstGeom>
          <a:noFill/>
        </p:spPr>
        <p:txBody>
          <a:bodyPr wrap="square" rtlCol="0">
            <a:spAutoFit/>
          </a:bodyPr>
          <a:lstStyle/>
          <a:p>
            <a:r>
              <a:rPr lang="en-US" sz="2800" b="1" dirty="0">
                <a:solidFill>
                  <a:srgbClr val="0FB7BD"/>
                </a:solidFill>
              </a:rPr>
              <a:t>Speaking</a:t>
            </a:r>
          </a:p>
        </p:txBody>
      </p:sp>
      <p:sp>
        <p:nvSpPr>
          <p:cNvPr id="17" name="Oval 16"/>
          <p:cNvSpPr>
            <a:spLocks noChangeAspect="1"/>
          </p:cNvSpPr>
          <p:nvPr/>
        </p:nvSpPr>
        <p:spPr>
          <a:xfrm>
            <a:off x="682819" y="1885398"/>
            <a:ext cx="365760" cy="365760"/>
          </a:xfrm>
          <a:prstGeom prst="ellipse">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1</a:t>
            </a:r>
          </a:p>
        </p:txBody>
      </p:sp>
      <p:sp>
        <p:nvSpPr>
          <p:cNvPr id="19" name="Oval 18"/>
          <p:cNvSpPr>
            <a:spLocks noChangeAspect="1"/>
          </p:cNvSpPr>
          <p:nvPr/>
        </p:nvSpPr>
        <p:spPr>
          <a:xfrm>
            <a:off x="682819" y="2625615"/>
            <a:ext cx="365760" cy="365760"/>
          </a:xfrm>
          <a:prstGeom prst="ellipse">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2</a:t>
            </a:r>
          </a:p>
        </p:txBody>
      </p:sp>
      <p:sp>
        <p:nvSpPr>
          <p:cNvPr id="20" name="Oval 19"/>
          <p:cNvSpPr>
            <a:spLocks noChangeAspect="1"/>
          </p:cNvSpPr>
          <p:nvPr/>
        </p:nvSpPr>
        <p:spPr>
          <a:xfrm>
            <a:off x="721464" y="3420199"/>
            <a:ext cx="365760" cy="365760"/>
          </a:xfrm>
          <a:prstGeom prst="ellipse">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3</a:t>
            </a:r>
          </a:p>
        </p:txBody>
      </p:sp>
      <p:sp>
        <p:nvSpPr>
          <p:cNvPr id="22" name="Oval 21"/>
          <p:cNvSpPr>
            <a:spLocks noChangeAspect="1"/>
          </p:cNvSpPr>
          <p:nvPr/>
        </p:nvSpPr>
        <p:spPr>
          <a:xfrm>
            <a:off x="682819" y="5021539"/>
            <a:ext cx="365760" cy="365760"/>
          </a:xfrm>
          <a:prstGeom prst="ellipse">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4</a:t>
            </a:r>
          </a:p>
        </p:txBody>
      </p:sp>
      <p:sp>
        <p:nvSpPr>
          <p:cNvPr id="23" name="Oval 22"/>
          <p:cNvSpPr>
            <a:spLocks noChangeAspect="1"/>
          </p:cNvSpPr>
          <p:nvPr/>
        </p:nvSpPr>
        <p:spPr>
          <a:xfrm>
            <a:off x="682819" y="6037522"/>
            <a:ext cx="365760" cy="365760"/>
          </a:xfrm>
          <a:prstGeom prst="ellipse">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5</a:t>
            </a:r>
          </a:p>
        </p:txBody>
      </p:sp>
    </p:spTree>
    <p:extLst>
      <p:ext uri="{BB962C8B-B14F-4D97-AF65-F5344CB8AC3E}">
        <p14:creationId xmlns:p14="http://schemas.microsoft.com/office/powerpoint/2010/main" val="86045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0" grpId="0" animBg="1"/>
      <p:bldP spid="22"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66800" y="259111"/>
            <a:ext cx="8012800" cy="954107"/>
          </a:xfrm>
          <a:prstGeom prst="rect">
            <a:avLst/>
          </a:prstGeom>
          <a:noFill/>
        </p:spPr>
        <p:txBody>
          <a:bodyPr wrap="square" rtlCol="0">
            <a:spAutoFit/>
          </a:bodyPr>
          <a:lstStyle/>
          <a:p>
            <a:pPr algn="just"/>
            <a:r>
              <a:rPr lang="en-US" sz="2800" b="1" dirty="0">
                <a:effectLst>
                  <a:glow rad="88900">
                    <a:schemeClr val="bg1"/>
                  </a:glow>
                </a:effectLst>
                <a:latin typeface="Arial" panose="020B0604020202020204" pitchFamily="34" charset="0"/>
                <a:cs typeface="Arial" panose="020B0604020202020204" pitchFamily="34" charset="0"/>
              </a:rPr>
              <a:t>Work in groups. Look at the postcard and discuss.</a:t>
            </a:r>
          </a:p>
        </p:txBody>
      </p:sp>
      <p:sp>
        <p:nvSpPr>
          <p:cNvPr id="92" name="TextBox 91"/>
          <p:cNvSpPr txBox="1"/>
          <p:nvPr/>
        </p:nvSpPr>
        <p:spPr>
          <a:xfrm>
            <a:off x="1096024" y="1322091"/>
            <a:ext cx="2848035" cy="553998"/>
          </a:xfrm>
          <a:prstGeom prst="rect">
            <a:avLst/>
          </a:prstGeom>
          <a:noFill/>
        </p:spPr>
        <p:txBody>
          <a:bodyPr wrap="square" rtlCol="0">
            <a:spAutoFit/>
          </a:bodyPr>
          <a:lstStyle/>
          <a:p>
            <a:r>
              <a:rPr lang="en-US" sz="3000" b="1" dirty="0">
                <a:solidFill>
                  <a:srgbClr val="0FB7BD"/>
                </a:solidFill>
              </a:rPr>
              <a:t>Reading</a:t>
            </a:r>
          </a:p>
        </p:txBody>
      </p:sp>
      <p:sp>
        <p:nvSpPr>
          <p:cNvPr id="2" name="TextBox 1"/>
          <p:cNvSpPr txBox="1"/>
          <p:nvPr/>
        </p:nvSpPr>
        <p:spPr>
          <a:xfrm>
            <a:off x="2520042" y="1768649"/>
            <a:ext cx="4103916" cy="523220"/>
          </a:xfrm>
          <a:prstGeom prst="rect">
            <a:avLst/>
          </a:prstGeom>
          <a:noFill/>
        </p:spPr>
        <p:txBody>
          <a:bodyPr wrap="square" rtlCol="0">
            <a:spAutoFit/>
          </a:bodyPr>
          <a:lstStyle/>
          <a:p>
            <a:pPr algn="ctr"/>
            <a:r>
              <a:rPr lang="en-US" sz="2800" b="1" dirty="0">
                <a:solidFill>
                  <a:schemeClr val="accent5">
                    <a:lumMod val="75000"/>
                  </a:schemeClr>
                </a:solidFill>
                <a:latin typeface="Comic Sans MS" panose="030F0702030302020204" pitchFamily="66" charset="0"/>
              </a:rPr>
              <a:t>Love from Sweden</a:t>
            </a:r>
          </a:p>
        </p:txBody>
      </p:sp>
      <p:pic>
        <p:nvPicPr>
          <p:cNvPr id="94" name="Picture 9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4259" y="2421432"/>
            <a:ext cx="5987142" cy="4436568"/>
          </a:xfrm>
          <a:prstGeom prst="rect">
            <a:avLst/>
          </a:prstGeom>
        </p:spPr>
      </p:pic>
      <p:sp>
        <p:nvSpPr>
          <p:cNvPr id="7" name="Rounded Rectangle 6"/>
          <p:cNvSpPr>
            <a:spLocks noChangeAspect="1"/>
          </p:cNvSpPr>
          <p:nvPr/>
        </p:nvSpPr>
        <p:spPr>
          <a:xfrm>
            <a:off x="609600" y="292716"/>
            <a:ext cx="457200" cy="457200"/>
          </a:xfrm>
          <a:prstGeom prst="roundRect">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ysClr val="window" lastClr="FFFFFF"/>
                </a:solidFill>
                <a:effectLst/>
                <a:uLnTx/>
                <a:uFillTx/>
                <a:latin typeface="Arial" pitchFamily="34" charset="0"/>
                <a:ea typeface="+mn-ea"/>
                <a:cs typeface="Arial" pitchFamily="34" charset="0"/>
              </a:rPr>
              <a:t>1</a:t>
            </a:r>
            <a:endParaRPr kumimoji="0" lang="en-US" sz="2800" b="1" i="0" u="none" strike="noStrike" kern="0" cap="none" spc="0" normalizeH="0" baseline="0" noProof="0" dirty="0">
              <a:ln>
                <a:noFill/>
              </a:ln>
              <a:solidFill>
                <a:sysClr val="window" lastClr="FFFF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2405644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1243308" y="2596842"/>
            <a:ext cx="7097487" cy="461665"/>
          </a:xfrm>
          <a:prstGeom prst="rect">
            <a:avLst/>
          </a:prstGeom>
          <a:noFill/>
        </p:spPr>
        <p:txBody>
          <a:bodyPr wrap="square" rtlCol="0">
            <a:spAutoFit/>
          </a:bodyPr>
          <a:lstStyle/>
          <a:p>
            <a:r>
              <a:rPr lang="en-US" sz="2400" dirty="0"/>
              <a:t>When do people write a postcard?</a:t>
            </a:r>
            <a:endParaRPr lang="en-US" sz="2400" i="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04061" y="64328"/>
            <a:ext cx="3301149" cy="2446205"/>
          </a:xfrm>
          <a:prstGeom prst="roundRect">
            <a:avLst/>
          </a:prstGeom>
        </p:spPr>
      </p:pic>
      <p:sp>
        <p:nvSpPr>
          <p:cNvPr id="13" name="TextBox 12"/>
          <p:cNvSpPr txBox="1"/>
          <p:nvPr/>
        </p:nvSpPr>
        <p:spPr>
          <a:xfrm>
            <a:off x="857904" y="2599877"/>
            <a:ext cx="474830" cy="461665"/>
          </a:xfrm>
          <a:prstGeom prst="rect">
            <a:avLst/>
          </a:prstGeom>
          <a:noFill/>
        </p:spPr>
        <p:txBody>
          <a:bodyPr wrap="square" rtlCol="0">
            <a:spAutoFit/>
          </a:bodyPr>
          <a:lstStyle/>
          <a:p>
            <a:r>
              <a:rPr lang="en-US" sz="2400" b="1" dirty="0">
                <a:solidFill>
                  <a:srgbClr val="0070C0"/>
                </a:solidFill>
              </a:rPr>
              <a:t>1.</a:t>
            </a:r>
          </a:p>
        </p:txBody>
      </p:sp>
      <p:sp>
        <p:nvSpPr>
          <p:cNvPr id="15" name="TextBox 14"/>
          <p:cNvSpPr txBox="1"/>
          <p:nvPr/>
        </p:nvSpPr>
        <p:spPr>
          <a:xfrm>
            <a:off x="768479" y="4654392"/>
            <a:ext cx="474830" cy="461665"/>
          </a:xfrm>
          <a:prstGeom prst="rect">
            <a:avLst/>
          </a:prstGeom>
          <a:noFill/>
        </p:spPr>
        <p:txBody>
          <a:bodyPr wrap="square" rtlCol="0">
            <a:spAutoFit/>
          </a:bodyPr>
          <a:lstStyle/>
          <a:p>
            <a:r>
              <a:rPr lang="en-US" sz="2400" b="1" dirty="0">
                <a:solidFill>
                  <a:srgbClr val="0070C0"/>
                </a:solidFill>
              </a:rPr>
              <a:t>2.</a:t>
            </a:r>
          </a:p>
        </p:txBody>
      </p:sp>
      <p:sp>
        <p:nvSpPr>
          <p:cNvPr id="19" name="TextBox 18"/>
          <p:cNvSpPr txBox="1"/>
          <p:nvPr/>
        </p:nvSpPr>
        <p:spPr>
          <a:xfrm>
            <a:off x="1243308" y="4636475"/>
            <a:ext cx="7097487" cy="461665"/>
          </a:xfrm>
          <a:prstGeom prst="rect">
            <a:avLst/>
          </a:prstGeom>
          <a:noFill/>
        </p:spPr>
        <p:txBody>
          <a:bodyPr wrap="square" rtlCol="0">
            <a:spAutoFit/>
          </a:bodyPr>
          <a:lstStyle/>
          <a:p>
            <a:r>
              <a:rPr lang="en-US" sz="2400"/>
              <a:t>What do they often write on a postcard?</a:t>
            </a:r>
            <a:endParaRPr lang="en-US" sz="2400" i="1"/>
          </a:p>
        </p:txBody>
      </p:sp>
      <p:sp>
        <p:nvSpPr>
          <p:cNvPr id="2" name="Rectangle 1"/>
          <p:cNvSpPr/>
          <p:nvPr/>
        </p:nvSpPr>
        <p:spPr>
          <a:xfrm>
            <a:off x="1243308" y="3202535"/>
            <a:ext cx="7317780" cy="1200329"/>
          </a:xfrm>
          <a:prstGeom prst="rect">
            <a:avLst/>
          </a:prstGeom>
        </p:spPr>
        <p:txBody>
          <a:bodyPr wrap="square">
            <a:spAutoFit/>
          </a:bodyPr>
          <a:lstStyle/>
          <a:p>
            <a:pPr>
              <a:spcAft>
                <a:spcPts val="0"/>
              </a:spcAft>
            </a:pPr>
            <a:r>
              <a:rPr lang="en-US" sz="2400" dirty="0">
                <a:solidFill>
                  <a:srgbClr val="FF0000"/>
                </a:solidFill>
                <a:ea typeface="Calibri"/>
                <a:cs typeface="Calibri"/>
              </a:rPr>
              <a:t>When they are away from home, often on holiday or business. They want to tell their family or friends what they see and do, and how they feel about their time here.</a:t>
            </a:r>
          </a:p>
        </p:txBody>
      </p:sp>
      <p:sp>
        <p:nvSpPr>
          <p:cNvPr id="3" name="Rectangle 2"/>
          <p:cNvSpPr/>
          <p:nvPr/>
        </p:nvSpPr>
        <p:spPr>
          <a:xfrm>
            <a:off x="1243308" y="5239435"/>
            <a:ext cx="7228354" cy="830997"/>
          </a:xfrm>
          <a:prstGeom prst="rect">
            <a:avLst/>
          </a:prstGeom>
        </p:spPr>
        <p:txBody>
          <a:bodyPr wrap="square">
            <a:spAutoFit/>
          </a:bodyPr>
          <a:lstStyle/>
          <a:p>
            <a:r>
              <a:rPr lang="en-US" sz="2400" dirty="0">
                <a:solidFill>
                  <a:srgbClr val="FF0000"/>
                </a:solidFill>
                <a:ea typeface="Times New Roman"/>
                <a:cs typeface="Times New Roman"/>
              </a:rPr>
              <a:t>The sender often writes about his/her stay in a city or country.</a:t>
            </a:r>
            <a:endParaRPr lang="en-US" sz="2400" dirty="0">
              <a:solidFill>
                <a:srgbClr val="FF0000"/>
              </a:solidFill>
            </a:endParaRPr>
          </a:p>
        </p:txBody>
      </p:sp>
    </p:spTree>
    <p:extLst>
      <p:ext uri="{BB962C8B-B14F-4D97-AF65-F5344CB8AC3E}">
        <p14:creationId xmlns:p14="http://schemas.microsoft.com/office/powerpoint/2010/main" val="306936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040" y="236362"/>
            <a:ext cx="5982607" cy="4206240"/>
          </a:xfrm>
          <a:prstGeom prst="rect">
            <a:avLst/>
          </a:prstGeom>
        </p:spPr>
      </p:pic>
      <p:sp>
        <p:nvSpPr>
          <p:cNvPr id="2" name="Rounded Rectangle 1"/>
          <p:cNvSpPr/>
          <p:nvPr/>
        </p:nvSpPr>
        <p:spPr>
          <a:xfrm>
            <a:off x="769040" y="4590665"/>
            <a:ext cx="7954047" cy="2051506"/>
          </a:xfrm>
          <a:prstGeom prst="roundRect">
            <a:avLst>
              <a:gd name="adj" fmla="val 10305"/>
            </a:avLst>
          </a:prstGeom>
          <a:solidFill>
            <a:schemeClr val="bg1"/>
          </a:solidFill>
          <a:ln w="28575">
            <a:solidFill>
              <a:schemeClr val="bg1">
                <a:lumMod val="50000"/>
              </a:schemeClr>
            </a:solidFill>
          </a:ln>
        </p:spPr>
        <p:txBody>
          <a:bodyPr wrap="square">
            <a:spAutoFit/>
          </a:bodyPr>
          <a:lstStyle/>
          <a:p>
            <a:pPr marL="342900" lvl="0" indent="-342900">
              <a:spcAft>
                <a:spcPts val="0"/>
              </a:spcAft>
              <a:buFont typeface="+mj-lt"/>
              <a:buAutoNum type="arabicPeriod"/>
            </a:pPr>
            <a:r>
              <a:rPr lang="en-US" sz="2400" dirty="0">
                <a:ea typeface="Calibri"/>
                <a:cs typeface="Calibri"/>
              </a:rPr>
              <a:t>Have you ever written a postcard</a:t>
            </a:r>
            <a:r>
              <a:rPr lang="en-US" sz="2400" dirty="0" smtClean="0">
                <a:ea typeface="Calibri"/>
                <a:cs typeface="Calibri"/>
              </a:rPr>
              <a:t>?</a:t>
            </a:r>
          </a:p>
          <a:p>
            <a:pPr marL="342900" lvl="0" indent="-342900">
              <a:spcAft>
                <a:spcPts val="0"/>
              </a:spcAft>
              <a:buFont typeface="+mj-lt"/>
              <a:buAutoNum type="arabicPeriod"/>
            </a:pPr>
            <a:endParaRPr lang="en-US" sz="2400" dirty="0">
              <a:ea typeface="Calibri"/>
              <a:cs typeface="Times New Roman"/>
            </a:endParaRPr>
          </a:p>
          <a:p>
            <a:pPr marL="342900" lvl="0" indent="-342900">
              <a:spcAft>
                <a:spcPts val="0"/>
              </a:spcAft>
              <a:buFont typeface="+mj-lt"/>
              <a:buAutoNum type="arabicPeriod"/>
            </a:pPr>
            <a:r>
              <a:rPr lang="en-US" sz="2400" dirty="0">
                <a:ea typeface="Calibri"/>
                <a:cs typeface="Calibri"/>
              </a:rPr>
              <a:t>If yes, who did you write to? If no, do you intend to write a postcard in the future</a:t>
            </a:r>
            <a:r>
              <a:rPr lang="en-US" sz="2400" dirty="0" smtClean="0">
                <a:ea typeface="Calibri"/>
                <a:cs typeface="Calibri"/>
              </a:rPr>
              <a:t>?</a:t>
            </a:r>
          </a:p>
          <a:p>
            <a:pPr marL="342900" lvl="0" indent="-342900">
              <a:spcAft>
                <a:spcPts val="0"/>
              </a:spcAft>
              <a:buFont typeface="+mj-lt"/>
              <a:buAutoNum type="arabicPeriod"/>
            </a:pPr>
            <a:endParaRPr lang="en-US" sz="2400" dirty="0">
              <a:ea typeface="Calibri"/>
              <a:cs typeface="Times New Roman"/>
            </a:endParaRPr>
          </a:p>
        </p:txBody>
      </p:sp>
      <p:sp>
        <p:nvSpPr>
          <p:cNvPr id="3" name="Rectangle 2"/>
          <p:cNvSpPr/>
          <p:nvPr/>
        </p:nvSpPr>
        <p:spPr>
          <a:xfrm>
            <a:off x="1226458" y="4970087"/>
            <a:ext cx="4572000" cy="461665"/>
          </a:xfrm>
          <a:prstGeom prst="rect">
            <a:avLst/>
          </a:prstGeom>
        </p:spPr>
        <p:txBody>
          <a:bodyPr>
            <a:spAutoFit/>
          </a:bodyPr>
          <a:lstStyle/>
          <a:p>
            <a:pPr lvl="0">
              <a:spcAft>
                <a:spcPts val="0"/>
              </a:spcAft>
            </a:pPr>
            <a:r>
              <a:rPr lang="en-US" sz="2400" dirty="0">
                <a:solidFill>
                  <a:srgbClr val="FF0000"/>
                </a:solidFill>
                <a:ea typeface="Calibri"/>
                <a:cs typeface="Calibri"/>
              </a:rPr>
              <a:t>Yes, I have. </a:t>
            </a:r>
            <a:r>
              <a:rPr lang="en-US" sz="2400" dirty="0" smtClean="0">
                <a:solidFill>
                  <a:srgbClr val="FF0000"/>
                </a:solidFill>
                <a:ea typeface="Calibri"/>
                <a:cs typeface="Calibri"/>
              </a:rPr>
              <a:t>/No</a:t>
            </a:r>
            <a:r>
              <a:rPr lang="en-US" sz="2400" dirty="0">
                <a:solidFill>
                  <a:srgbClr val="FF0000"/>
                </a:solidFill>
                <a:ea typeface="Calibri"/>
                <a:cs typeface="Calibri"/>
              </a:rPr>
              <a:t>, I haven’t.</a:t>
            </a:r>
            <a:endParaRPr lang="en-US" sz="3600" dirty="0">
              <a:solidFill>
                <a:srgbClr val="FF0000"/>
              </a:solidFill>
              <a:ea typeface="Calibri"/>
              <a:cs typeface="Times New Roman"/>
            </a:endParaRPr>
          </a:p>
        </p:txBody>
      </p:sp>
      <p:sp>
        <p:nvSpPr>
          <p:cNvPr id="4" name="Rectangle 3"/>
          <p:cNvSpPr/>
          <p:nvPr/>
        </p:nvSpPr>
        <p:spPr>
          <a:xfrm>
            <a:off x="1226458" y="6161705"/>
            <a:ext cx="7297575" cy="461665"/>
          </a:xfrm>
          <a:prstGeom prst="rect">
            <a:avLst/>
          </a:prstGeom>
        </p:spPr>
        <p:txBody>
          <a:bodyPr wrap="none">
            <a:spAutoFit/>
          </a:bodyPr>
          <a:lstStyle/>
          <a:p>
            <a:r>
              <a:rPr lang="en-US" sz="2400" dirty="0">
                <a:solidFill>
                  <a:srgbClr val="FF0000"/>
                </a:solidFill>
                <a:ea typeface="Times New Roman"/>
                <a:cs typeface="Calibri"/>
              </a:rPr>
              <a:t>I wrote to my best friend. / I will write </a:t>
            </a:r>
            <a:r>
              <a:rPr lang="en-US" sz="2400" dirty="0" smtClean="0">
                <a:solidFill>
                  <a:srgbClr val="FF0000"/>
                </a:solidFill>
                <a:ea typeface="Times New Roman"/>
                <a:cs typeface="Calibri"/>
              </a:rPr>
              <a:t>to my </a:t>
            </a:r>
            <a:r>
              <a:rPr lang="en-US" sz="2400" dirty="0">
                <a:solidFill>
                  <a:srgbClr val="FF0000"/>
                </a:solidFill>
                <a:ea typeface="Times New Roman"/>
                <a:cs typeface="Calibri"/>
              </a:rPr>
              <a:t>best </a:t>
            </a:r>
            <a:r>
              <a:rPr lang="en-US" sz="2400" dirty="0" smtClean="0">
                <a:solidFill>
                  <a:srgbClr val="FF0000"/>
                </a:solidFill>
                <a:ea typeface="Times New Roman"/>
                <a:cs typeface="Calibri"/>
              </a:rPr>
              <a:t>friend</a:t>
            </a:r>
            <a:endParaRPr lang="en-US" sz="2400" dirty="0">
              <a:solidFill>
                <a:srgbClr val="FF0000"/>
              </a:solidFill>
            </a:endParaRPr>
          </a:p>
        </p:txBody>
      </p:sp>
    </p:spTree>
    <p:extLst>
      <p:ext uri="{BB962C8B-B14F-4D97-AF65-F5344CB8AC3E}">
        <p14:creationId xmlns:p14="http://schemas.microsoft.com/office/powerpoint/2010/main" val="246219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792849" y="1086803"/>
            <a:ext cx="7558301" cy="5653538"/>
          </a:xfrm>
          <a:prstGeom prst="roundRect">
            <a:avLst>
              <a:gd name="adj" fmla="val 1780"/>
            </a:avLst>
          </a:prstGeom>
          <a:solidFill>
            <a:srgbClr val="EDE4BC"/>
          </a:solidFill>
          <a:ln>
            <a:solidFill>
              <a:srgbClr val="EDE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01768" y="304355"/>
            <a:ext cx="7608482" cy="523220"/>
          </a:xfrm>
          <a:prstGeom prst="rect">
            <a:avLst/>
          </a:prstGeom>
          <a:noFill/>
        </p:spPr>
        <p:txBody>
          <a:bodyPr wrap="square" rtlCol="0">
            <a:spAutoFit/>
          </a:bodyPr>
          <a:lstStyle/>
          <a:p>
            <a:pPr algn="just"/>
            <a:r>
              <a:rPr lang="en-US" sz="2800" b="1" spc="-50" dirty="0">
                <a:effectLst>
                  <a:glow rad="88900">
                    <a:schemeClr val="bg1"/>
                  </a:glow>
                </a:effectLst>
                <a:latin typeface="Arial" panose="020B0604020202020204" pitchFamily="34" charset="0"/>
                <a:cs typeface="Arial" panose="020B0604020202020204" pitchFamily="34" charset="0"/>
              </a:rPr>
              <a:t>Read the postcard and answer the questions.</a:t>
            </a:r>
          </a:p>
        </p:txBody>
      </p:sp>
      <p:sp>
        <p:nvSpPr>
          <p:cNvPr id="16" name="Rectangle 15"/>
          <p:cNvSpPr/>
          <p:nvPr/>
        </p:nvSpPr>
        <p:spPr>
          <a:xfrm>
            <a:off x="964372" y="1297336"/>
            <a:ext cx="1786195" cy="461665"/>
          </a:xfrm>
          <a:prstGeom prst="rect">
            <a:avLst/>
          </a:prstGeom>
        </p:spPr>
        <p:txBody>
          <a:bodyPr wrap="none">
            <a:spAutoFit/>
          </a:bodyPr>
          <a:lstStyle/>
          <a:p>
            <a:r>
              <a:rPr lang="en-US" sz="2400" dirty="0"/>
              <a:t>September 6</a:t>
            </a:r>
          </a:p>
        </p:txBody>
      </p:sp>
      <p:sp>
        <p:nvSpPr>
          <p:cNvPr id="17" name="Rectangle 16"/>
          <p:cNvSpPr/>
          <p:nvPr/>
        </p:nvSpPr>
        <p:spPr>
          <a:xfrm>
            <a:off x="964372" y="1834803"/>
            <a:ext cx="4197745" cy="461665"/>
          </a:xfrm>
          <a:prstGeom prst="rect">
            <a:avLst/>
          </a:prstGeom>
        </p:spPr>
        <p:txBody>
          <a:bodyPr wrap="square">
            <a:spAutoFit/>
          </a:bodyPr>
          <a:lstStyle/>
          <a:p>
            <a:pPr algn="just"/>
            <a:r>
              <a:rPr lang="en-US" sz="2400" i="1"/>
              <a:t>Dear Grandpa and Grandma,</a:t>
            </a:r>
          </a:p>
        </p:txBody>
      </p:sp>
      <p:sp>
        <p:nvSpPr>
          <p:cNvPr id="18" name="Rectangle 17"/>
          <p:cNvSpPr/>
          <p:nvPr/>
        </p:nvSpPr>
        <p:spPr>
          <a:xfrm>
            <a:off x="964372" y="2312858"/>
            <a:ext cx="7060687" cy="3416320"/>
          </a:xfrm>
          <a:prstGeom prst="rect">
            <a:avLst/>
          </a:prstGeom>
        </p:spPr>
        <p:txBody>
          <a:bodyPr wrap="square">
            <a:spAutoFit/>
          </a:bodyPr>
          <a:lstStyle/>
          <a:p>
            <a:pPr algn="just"/>
            <a:r>
              <a:rPr lang="en-US" sz="2400" spc="-50" dirty="0"/>
              <a:t>Stockholm is fantastic! </a:t>
            </a:r>
          </a:p>
          <a:p>
            <a:pPr algn="just"/>
            <a:r>
              <a:rPr lang="en-US" sz="2400" spc="-50" dirty="0"/>
              <a:t>Its weather is perfect, sunny all the time! Our hotel is good. It has a swimming pool and a gym. It offers delicious breakfast. Yesterday Mum, Dad and I rented three bikes and cycled to the Old Town. My parents wore their helmets and I wore mine. We visited the Royal Palace </a:t>
            </a:r>
            <a:r>
              <a:rPr lang="en-US" sz="2400" spc="-50" dirty="0" smtClean="0"/>
              <a:t>first</a:t>
            </a:r>
            <a:r>
              <a:rPr lang="en-US" sz="2400" spc="-50" dirty="0"/>
              <a:t>. What a beautiful place! Mum loved it. She said, “Swedish art is amazing.” After that, we had “</a:t>
            </a:r>
            <a:r>
              <a:rPr lang="en-US" sz="2400" spc="-50" dirty="0" err="1"/>
              <a:t>fika</a:t>
            </a:r>
            <a:r>
              <a:rPr lang="en-US" sz="2400" spc="-50" dirty="0"/>
              <a:t>”, a coffee break, in a traditional café. Everything is so wonderful!</a:t>
            </a:r>
          </a:p>
        </p:txBody>
      </p:sp>
      <p:sp>
        <p:nvSpPr>
          <p:cNvPr id="21" name="Rectangle 20"/>
          <p:cNvSpPr/>
          <p:nvPr/>
        </p:nvSpPr>
        <p:spPr>
          <a:xfrm>
            <a:off x="2986301" y="4496864"/>
            <a:ext cx="4572000" cy="369332"/>
          </a:xfrm>
          <a:prstGeom prst="rect">
            <a:avLst/>
          </a:prstGeom>
        </p:spPr>
        <p:txBody>
          <a:bodyPr>
            <a:spAutoFit/>
          </a:bodyPr>
          <a:lstStyle/>
          <a:p>
            <a:endParaRPr lang="en-US"/>
          </a:p>
        </p:txBody>
      </p:sp>
      <p:sp>
        <p:nvSpPr>
          <p:cNvPr id="22" name="Rectangle 21"/>
          <p:cNvSpPr/>
          <p:nvPr/>
        </p:nvSpPr>
        <p:spPr>
          <a:xfrm>
            <a:off x="964372" y="5686279"/>
            <a:ext cx="2779992" cy="1200329"/>
          </a:xfrm>
          <a:prstGeom prst="rect">
            <a:avLst/>
          </a:prstGeom>
        </p:spPr>
        <p:txBody>
          <a:bodyPr wrap="none">
            <a:spAutoFit/>
          </a:bodyPr>
          <a:lstStyle/>
          <a:p>
            <a:r>
              <a:rPr lang="en-US" sz="2400" dirty="0"/>
              <a:t>Wish you were here!</a:t>
            </a:r>
          </a:p>
          <a:p>
            <a:r>
              <a:rPr lang="en-US" sz="2400" i="1" dirty="0"/>
              <a:t>Love, </a:t>
            </a:r>
          </a:p>
          <a:p>
            <a:r>
              <a:rPr lang="en-US" sz="2400" i="1" dirty="0"/>
              <a:t>Mai</a:t>
            </a:r>
          </a:p>
        </p:txBody>
      </p:sp>
      <p:sp>
        <p:nvSpPr>
          <p:cNvPr id="15" name="Oval 14">
            <a:hlinkClick r:id="rId4" action="ppaction://hlinksldjump"/>
            <a:extLst>
              <a:ext uri="{FF2B5EF4-FFF2-40B4-BE49-F238E27FC236}">
                <a16:creationId xmlns="" xmlns:a16="http://schemas.microsoft.com/office/drawing/2014/main" id="{48DA4ED9-5198-45A5-9212-A20EB9FDF12C}"/>
              </a:ext>
            </a:extLst>
          </p:cNvPr>
          <p:cNvSpPr/>
          <p:nvPr/>
        </p:nvSpPr>
        <p:spPr>
          <a:xfrm>
            <a:off x="8482063" y="6243152"/>
            <a:ext cx="548640" cy="548640"/>
          </a:xfrm>
          <a:prstGeom prst="ellipse">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S</a:t>
            </a:r>
          </a:p>
        </p:txBody>
      </p:sp>
      <p:sp>
        <p:nvSpPr>
          <p:cNvPr id="19" name="Rounded Rectangle 18"/>
          <p:cNvSpPr>
            <a:spLocks noChangeAspect="1"/>
          </p:cNvSpPr>
          <p:nvPr/>
        </p:nvSpPr>
        <p:spPr>
          <a:xfrm>
            <a:off x="609600" y="292716"/>
            <a:ext cx="457200" cy="457200"/>
          </a:xfrm>
          <a:prstGeom prst="roundRect">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ysClr val="window" lastClr="FFFFFF"/>
                </a:solidFill>
                <a:effectLst/>
                <a:uLnTx/>
                <a:uFillTx/>
                <a:latin typeface="Arial" pitchFamily="34" charset="0"/>
                <a:ea typeface="+mn-ea"/>
                <a:cs typeface="Arial" pitchFamily="34" charset="0"/>
              </a:rPr>
              <a:t>2</a:t>
            </a:r>
            <a:endParaRPr kumimoji="0" lang="en-US" sz="2800" b="1" i="0" u="none" strike="noStrike" kern="0" cap="none" spc="0" normalizeH="0" baseline="0" noProof="0" dirty="0">
              <a:ln>
                <a:noFill/>
              </a:ln>
              <a:solidFill>
                <a:sysClr val="window" lastClr="FFFFFF"/>
              </a:solidFill>
              <a:effectLst/>
              <a:uLnTx/>
              <a:uFillTx/>
              <a:latin typeface="Arial" pitchFamily="34" charset="0"/>
              <a:ea typeface="+mn-ea"/>
              <a:cs typeface="Arial" pitchFamily="34" charset="0"/>
            </a:endParaRPr>
          </a:p>
        </p:txBody>
      </p:sp>
      <p:grpSp>
        <p:nvGrpSpPr>
          <p:cNvPr id="11" name="Group 10"/>
          <p:cNvGrpSpPr/>
          <p:nvPr/>
        </p:nvGrpSpPr>
        <p:grpSpPr>
          <a:xfrm rot="21349035">
            <a:off x="6201765" y="670959"/>
            <a:ext cx="2713073" cy="1874751"/>
            <a:chOff x="5110446" y="1641672"/>
            <a:chExt cx="2713073" cy="1874751"/>
          </a:xfrm>
          <a:effectLst>
            <a:outerShdw blurRad="50800" dist="38100" dir="2700000" algn="tl" rotWithShape="0">
              <a:prstClr val="black">
                <a:alpha val="40000"/>
              </a:prstClr>
            </a:outerShdw>
          </a:effectLst>
        </p:grpSpPr>
        <p:sp>
          <p:nvSpPr>
            <p:cNvPr id="9" name="Rectangle 8"/>
            <p:cNvSpPr/>
            <p:nvPr/>
          </p:nvSpPr>
          <p:spPr>
            <a:xfrm>
              <a:off x="5110446" y="1641672"/>
              <a:ext cx="2346180" cy="18747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52724" y="1679394"/>
              <a:ext cx="1371258" cy="1190352"/>
            </a:xfrm>
            <a:prstGeom prst="rect">
              <a:avLst/>
            </a:prstGeom>
          </p:spPr>
        </p:pic>
        <p:sp>
          <p:nvSpPr>
            <p:cNvPr id="10" name="TextBox 9"/>
            <p:cNvSpPr txBox="1"/>
            <p:nvPr/>
          </p:nvSpPr>
          <p:spPr>
            <a:xfrm>
              <a:off x="5210955" y="2870241"/>
              <a:ext cx="2612564" cy="523220"/>
            </a:xfrm>
            <a:prstGeom prst="rect">
              <a:avLst/>
            </a:prstGeom>
            <a:noFill/>
          </p:spPr>
          <p:txBody>
            <a:bodyPr wrap="square" rtlCol="0">
              <a:spAutoFit/>
            </a:bodyPr>
            <a:lstStyle/>
            <a:p>
              <a:r>
                <a:rPr lang="en-US" sz="1400" dirty="0"/>
                <a:t>To: Grandpa &amp; Grandma</a:t>
              </a:r>
            </a:p>
            <a:p>
              <a:r>
                <a:rPr lang="en-US" sz="1400" dirty="0" err="1"/>
                <a:t>Hoan</a:t>
              </a:r>
              <a:r>
                <a:rPr lang="en-US" sz="1400" dirty="0"/>
                <a:t> </a:t>
              </a:r>
              <a:r>
                <a:rPr lang="en-US" sz="1400" dirty="0" err="1"/>
                <a:t>Kiem</a:t>
              </a:r>
              <a:r>
                <a:rPr lang="en-US" sz="1400" dirty="0"/>
                <a:t>, Ha </a:t>
              </a:r>
              <a:r>
                <a:rPr lang="en-US" sz="1400" dirty="0" err="1"/>
                <a:t>Noi</a:t>
              </a:r>
              <a:r>
                <a:rPr lang="en-US" sz="1400" dirty="0"/>
                <a:t>, Viet Nam</a:t>
              </a:r>
            </a:p>
          </p:txBody>
        </p:sp>
      </p:grpSp>
      <p:cxnSp>
        <p:nvCxnSpPr>
          <p:cNvPr id="3" name="Straight Connector 2"/>
          <p:cNvCxnSpPr/>
          <p:nvPr/>
        </p:nvCxnSpPr>
        <p:spPr>
          <a:xfrm>
            <a:off x="2656111" y="2714727"/>
            <a:ext cx="104550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51260" y="3026785"/>
            <a:ext cx="89310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788661" y="3782946"/>
            <a:ext cx="68217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101768" y="4496864"/>
            <a:ext cx="88668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300960" y="5618143"/>
            <a:ext cx="119549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2" name="G6 - U9L5.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extLst>
              <a:ext uri="{28A0092B-C50C-407E-A947-70E740481C1C}">
                <a14:useLocalDpi xmlns:a14="http://schemas.microsoft.com/office/drawing/2010/main" val="0"/>
              </a:ext>
            </a:extLst>
          </a:blip>
          <a:stretch>
            <a:fillRect/>
          </a:stretch>
        </p:blipFill>
        <p:spPr>
          <a:xfrm>
            <a:off x="5660177" y="880481"/>
            <a:ext cx="457200" cy="457200"/>
          </a:xfrm>
          <a:prstGeom prst="rect">
            <a:avLst/>
          </a:prstGeom>
        </p:spPr>
      </p:pic>
    </p:spTree>
    <p:extLst>
      <p:ext uri="{BB962C8B-B14F-4D97-AF65-F5344CB8AC3E}">
        <p14:creationId xmlns:p14="http://schemas.microsoft.com/office/powerpoint/2010/main" val="136028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arn(inVertical)">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arn(inVertical)">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2"/>
                    </p:tgtEl>
                  </p:cond>
                </p:stCondLst>
                <p:endSync evt="end" delay="0">
                  <p:rtn val="all"/>
                </p:endSync>
                <p:childTnLst>
                  <p:par>
                    <p:cTn id="29" fill="hold">
                      <p:stCondLst>
                        <p:cond delay="0"/>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41090" fill="hold"/>
                                        <p:tgtEl>
                                          <p:spTgt spid="2"/>
                                        </p:tgtEl>
                                      </p:cBhvr>
                                    </p:cmd>
                                  </p:childTnLst>
                                </p:cTn>
                              </p:par>
                            </p:childTnLst>
                          </p:cTn>
                        </p:par>
                      </p:childTnLst>
                    </p:cTn>
                  </p:par>
                </p:childTnLst>
              </p:cTn>
              <p:nextCondLst>
                <p:cond evt="onClick" delay="0">
                  <p:tgtEl>
                    <p:spTgt spid="2"/>
                  </p:tgtEl>
                </p:cond>
              </p:nextCondLst>
            </p:seq>
            <p:audio>
              <p:cMediaNode vol="80000">
                <p:cTn id="33"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003110" y="1001461"/>
            <a:ext cx="2477070" cy="575639"/>
          </a:xfrm>
          <a:custGeom>
            <a:avLst/>
            <a:gdLst>
              <a:gd name="connsiteX0" fmla="*/ 0 w 4572000"/>
              <a:gd name="connsiteY0" fmla="*/ 95942 h 575639"/>
              <a:gd name="connsiteX1" fmla="*/ 95942 w 4572000"/>
              <a:gd name="connsiteY1" fmla="*/ 0 h 575639"/>
              <a:gd name="connsiteX2" fmla="*/ 4476058 w 4572000"/>
              <a:gd name="connsiteY2" fmla="*/ 0 h 575639"/>
              <a:gd name="connsiteX3" fmla="*/ 4572000 w 4572000"/>
              <a:gd name="connsiteY3" fmla="*/ 95942 h 575639"/>
              <a:gd name="connsiteX4" fmla="*/ 4572000 w 4572000"/>
              <a:gd name="connsiteY4" fmla="*/ 479697 h 575639"/>
              <a:gd name="connsiteX5" fmla="*/ 4476058 w 4572000"/>
              <a:gd name="connsiteY5" fmla="*/ 575639 h 575639"/>
              <a:gd name="connsiteX6" fmla="*/ 95942 w 4572000"/>
              <a:gd name="connsiteY6" fmla="*/ 575639 h 575639"/>
              <a:gd name="connsiteX7" fmla="*/ 0 w 4572000"/>
              <a:gd name="connsiteY7" fmla="*/ 479697 h 575639"/>
              <a:gd name="connsiteX8" fmla="*/ 0 w 4572000"/>
              <a:gd name="connsiteY8" fmla="*/ 95942 h 57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0" h="575639">
                <a:moveTo>
                  <a:pt x="0" y="95942"/>
                </a:moveTo>
                <a:cubicBezTo>
                  <a:pt x="0" y="42955"/>
                  <a:pt x="42955" y="0"/>
                  <a:pt x="95942" y="0"/>
                </a:cubicBezTo>
                <a:lnTo>
                  <a:pt x="4476058" y="0"/>
                </a:lnTo>
                <a:cubicBezTo>
                  <a:pt x="4529045" y="0"/>
                  <a:pt x="4572000" y="42955"/>
                  <a:pt x="4572000" y="95942"/>
                </a:cubicBezTo>
                <a:lnTo>
                  <a:pt x="4572000" y="479697"/>
                </a:lnTo>
                <a:cubicBezTo>
                  <a:pt x="4572000" y="532684"/>
                  <a:pt x="4529045" y="575639"/>
                  <a:pt x="4476058" y="575639"/>
                </a:cubicBezTo>
                <a:lnTo>
                  <a:pt x="95942" y="575639"/>
                </a:lnTo>
                <a:cubicBezTo>
                  <a:pt x="42955" y="575639"/>
                  <a:pt x="0" y="532684"/>
                  <a:pt x="0" y="479697"/>
                </a:cubicBezTo>
                <a:lnTo>
                  <a:pt x="0" y="95942"/>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9540" tIns="119540" rIns="119540" bIns="119540" numCol="1" spcCol="1270" anchor="ctr" anchorCtr="0">
            <a:noAutofit/>
          </a:bodyPr>
          <a:lstStyle/>
          <a:p>
            <a:pPr lvl="0" algn="l" defTabSz="1066800" rtl="0">
              <a:lnSpc>
                <a:spcPct val="90000"/>
              </a:lnSpc>
              <a:spcBef>
                <a:spcPct val="0"/>
              </a:spcBef>
              <a:spcAft>
                <a:spcPct val="35000"/>
              </a:spcAft>
            </a:pPr>
            <a:r>
              <a:rPr lang="en-US" sz="2400" kern="1200" dirty="0" err="1" smtClean="0">
                <a:solidFill>
                  <a:schemeClr val="tx1"/>
                </a:solidFill>
              </a:rPr>
              <a:t>fan</a:t>
            </a:r>
            <a:r>
              <a:rPr lang="en-US" sz="2400" b="1" kern="1200" dirty="0" err="1" smtClean="0">
                <a:solidFill>
                  <a:srgbClr val="FF0000"/>
                </a:solidFill>
              </a:rPr>
              <a:t>‘</a:t>
            </a:r>
            <a:r>
              <a:rPr lang="en-US" sz="2400" kern="1200" dirty="0" err="1" smtClean="0">
                <a:solidFill>
                  <a:schemeClr val="tx1"/>
                </a:solidFill>
              </a:rPr>
              <a:t>tastic</a:t>
            </a:r>
            <a:r>
              <a:rPr lang="en-US" sz="2400" kern="1200" dirty="0" smtClean="0">
                <a:solidFill>
                  <a:schemeClr val="tx1"/>
                </a:solidFill>
              </a:rPr>
              <a:t> (</a:t>
            </a:r>
            <a:r>
              <a:rPr lang="en-US" sz="2400" kern="1200" dirty="0" err="1" smtClean="0">
                <a:solidFill>
                  <a:schemeClr val="tx1"/>
                </a:solidFill>
              </a:rPr>
              <a:t>adj</a:t>
            </a:r>
            <a:r>
              <a:rPr lang="en-US" sz="2400" kern="1200" dirty="0" smtClean="0">
                <a:solidFill>
                  <a:schemeClr val="tx1"/>
                </a:solidFill>
              </a:rPr>
              <a:t>)</a:t>
            </a:r>
            <a:endParaRPr lang="en-US" sz="2400" kern="1200" dirty="0">
              <a:solidFill>
                <a:schemeClr val="tx1"/>
              </a:solidFill>
            </a:endParaRPr>
          </a:p>
        </p:txBody>
      </p:sp>
      <p:sp>
        <p:nvSpPr>
          <p:cNvPr id="10" name="Freeform 9"/>
          <p:cNvSpPr/>
          <p:nvPr/>
        </p:nvSpPr>
        <p:spPr>
          <a:xfrm>
            <a:off x="1003110" y="1646221"/>
            <a:ext cx="2477070" cy="575639"/>
          </a:xfrm>
          <a:custGeom>
            <a:avLst/>
            <a:gdLst>
              <a:gd name="connsiteX0" fmla="*/ 0 w 4572000"/>
              <a:gd name="connsiteY0" fmla="*/ 95942 h 575639"/>
              <a:gd name="connsiteX1" fmla="*/ 95942 w 4572000"/>
              <a:gd name="connsiteY1" fmla="*/ 0 h 575639"/>
              <a:gd name="connsiteX2" fmla="*/ 4476058 w 4572000"/>
              <a:gd name="connsiteY2" fmla="*/ 0 h 575639"/>
              <a:gd name="connsiteX3" fmla="*/ 4572000 w 4572000"/>
              <a:gd name="connsiteY3" fmla="*/ 95942 h 575639"/>
              <a:gd name="connsiteX4" fmla="*/ 4572000 w 4572000"/>
              <a:gd name="connsiteY4" fmla="*/ 479697 h 575639"/>
              <a:gd name="connsiteX5" fmla="*/ 4476058 w 4572000"/>
              <a:gd name="connsiteY5" fmla="*/ 575639 h 575639"/>
              <a:gd name="connsiteX6" fmla="*/ 95942 w 4572000"/>
              <a:gd name="connsiteY6" fmla="*/ 575639 h 575639"/>
              <a:gd name="connsiteX7" fmla="*/ 0 w 4572000"/>
              <a:gd name="connsiteY7" fmla="*/ 479697 h 575639"/>
              <a:gd name="connsiteX8" fmla="*/ 0 w 4572000"/>
              <a:gd name="connsiteY8" fmla="*/ 95942 h 57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0" h="575639">
                <a:moveTo>
                  <a:pt x="0" y="95942"/>
                </a:moveTo>
                <a:cubicBezTo>
                  <a:pt x="0" y="42955"/>
                  <a:pt x="42955" y="0"/>
                  <a:pt x="95942" y="0"/>
                </a:cubicBezTo>
                <a:lnTo>
                  <a:pt x="4476058" y="0"/>
                </a:lnTo>
                <a:cubicBezTo>
                  <a:pt x="4529045" y="0"/>
                  <a:pt x="4572000" y="42955"/>
                  <a:pt x="4572000" y="95942"/>
                </a:cubicBezTo>
                <a:lnTo>
                  <a:pt x="4572000" y="479697"/>
                </a:lnTo>
                <a:cubicBezTo>
                  <a:pt x="4572000" y="532684"/>
                  <a:pt x="4529045" y="575639"/>
                  <a:pt x="4476058" y="575639"/>
                </a:cubicBezTo>
                <a:lnTo>
                  <a:pt x="95942" y="575639"/>
                </a:lnTo>
                <a:cubicBezTo>
                  <a:pt x="42955" y="575639"/>
                  <a:pt x="0" y="532684"/>
                  <a:pt x="0" y="479697"/>
                </a:cubicBezTo>
                <a:lnTo>
                  <a:pt x="0" y="95942"/>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9540" tIns="119540" rIns="119540" bIns="119540" numCol="1" spcCol="1270" anchor="ctr" anchorCtr="0">
            <a:noAutofit/>
          </a:bodyPr>
          <a:lstStyle/>
          <a:p>
            <a:pPr lvl="0" algn="l" defTabSz="1066800" rtl="0">
              <a:lnSpc>
                <a:spcPct val="90000"/>
              </a:lnSpc>
              <a:spcBef>
                <a:spcPct val="0"/>
              </a:spcBef>
              <a:spcAft>
                <a:spcPct val="35000"/>
              </a:spcAft>
            </a:pPr>
            <a:r>
              <a:rPr lang="en-US" sz="2400" b="1" kern="1200" dirty="0" smtClean="0">
                <a:solidFill>
                  <a:srgbClr val="FF0000"/>
                </a:solidFill>
              </a:rPr>
              <a:t>‘</a:t>
            </a:r>
            <a:r>
              <a:rPr lang="en-US" sz="2400" kern="1200" dirty="0" smtClean="0">
                <a:solidFill>
                  <a:schemeClr val="tx1"/>
                </a:solidFill>
              </a:rPr>
              <a:t>perfect (</a:t>
            </a:r>
            <a:r>
              <a:rPr lang="en-US" sz="2400" kern="1200" dirty="0" err="1" smtClean="0">
                <a:solidFill>
                  <a:schemeClr val="tx1"/>
                </a:solidFill>
              </a:rPr>
              <a:t>adj</a:t>
            </a:r>
            <a:r>
              <a:rPr lang="en-US" sz="2400" kern="1200" dirty="0" smtClean="0">
                <a:solidFill>
                  <a:schemeClr val="tx1"/>
                </a:solidFill>
              </a:rPr>
              <a:t>) </a:t>
            </a:r>
            <a:endParaRPr lang="en-US" sz="2400" kern="1200" dirty="0">
              <a:solidFill>
                <a:schemeClr val="tx1"/>
              </a:solidFill>
            </a:endParaRPr>
          </a:p>
        </p:txBody>
      </p:sp>
      <p:sp>
        <p:nvSpPr>
          <p:cNvPr id="11" name="Freeform 10"/>
          <p:cNvSpPr/>
          <p:nvPr/>
        </p:nvSpPr>
        <p:spPr>
          <a:xfrm>
            <a:off x="1003110" y="2290981"/>
            <a:ext cx="2477070" cy="575639"/>
          </a:xfrm>
          <a:custGeom>
            <a:avLst/>
            <a:gdLst>
              <a:gd name="connsiteX0" fmla="*/ 0 w 4572000"/>
              <a:gd name="connsiteY0" fmla="*/ 95942 h 575639"/>
              <a:gd name="connsiteX1" fmla="*/ 95942 w 4572000"/>
              <a:gd name="connsiteY1" fmla="*/ 0 h 575639"/>
              <a:gd name="connsiteX2" fmla="*/ 4476058 w 4572000"/>
              <a:gd name="connsiteY2" fmla="*/ 0 h 575639"/>
              <a:gd name="connsiteX3" fmla="*/ 4572000 w 4572000"/>
              <a:gd name="connsiteY3" fmla="*/ 95942 h 575639"/>
              <a:gd name="connsiteX4" fmla="*/ 4572000 w 4572000"/>
              <a:gd name="connsiteY4" fmla="*/ 479697 h 575639"/>
              <a:gd name="connsiteX5" fmla="*/ 4476058 w 4572000"/>
              <a:gd name="connsiteY5" fmla="*/ 575639 h 575639"/>
              <a:gd name="connsiteX6" fmla="*/ 95942 w 4572000"/>
              <a:gd name="connsiteY6" fmla="*/ 575639 h 575639"/>
              <a:gd name="connsiteX7" fmla="*/ 0 w 4572000"/>
              <a:gd name="connsiteY7" fmla="*/ 479697 h 575639"/>
              <a:gd name="connsiteX8" fmla="*/ 0 w 4572000"/>
              <a:gd name="connsiteY8" fmla="*/ 95942 h 57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0" h="575639">
                <a:moveTo>
                  <a:pt x="0" y="95942"/>
                </a:moveTo>
                <a:cubicBezTo>
                  <a:pt x="0" y="42955"/>
                  <a:pt x="42955" y="0"/>
                  <a:pt x="95942" y="0"/>
                </a:cubicBezTo>
                <a:lnTo>
                  <a:pt x="4476058" y="0"/>
                </a:lnTo>
                <a:cubicBezTo>
                  <a:pt x="4529045" y="0"/>
                  <a:pt x="4572000" y="42955"/>
                  <a:pt x="4572000" y="95942"/>
                </a:cubicBezTo>
                <a:lnTo>
                  <a:pt x="4572000" y="479697"/>
                </a:lnTo>
                <a:cubicBezTo>
                  <a:pt x="4572000" y="532684"/>
                  <a:pt x="4529045" y="575639"/>
                  <a:pt x="4476058" y="575639"/>
                </a:cubicBezTo>
                <a:lnTo>
                  <a:pt x="95942" y="575639"/>
                </a:lnTo>
                <a:cubicBezTo>
                  <a:pt x="42955" y="575639"/>
                  <a:pt x="0" y="532684"/>
                  <a:pt x="0" y="479697"/>
                </a:cubicBezTo>
                <a:lnTo>
                  <a:pt x="0" y="95942"/>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9540" tIns="119540" rIns="119540" bIns="119540" numCol="1" spcCol="1270" anchor="ctr" anchorCtr="0">
            <a:noAutofit/>
          </a:bodyPr>
          <a:lstStyle/>
          <a:p>
            <a:pPr lvl="0" algn="l" defTabSz="1066800" rtl="0">
              <a:lnSpc>
                <a:spcPct val="90000"/>
              </a:lnSpc>
              <a:spcBef>
                <a:spcPct val="0"/>
              </a:spcBef>
              <a:spcAft>
                <a:spcPct val="35000"/>
              </a:spcAft>
            </a:pPr>
            <a:r>
              <a:rPr lang="en-US" sz="2400" kern="1200" smtClean="0">
                <a:solidFill>
                  <a:schemeClr val="tx1"/>
                </a:solidFill>
              </a:rPr>
              <a:t>rent (v) </a:t>
            </a:r>
            <a:endParaRPr lang="en-US" sz="2400" kern="1200">
              <a:solidFill>
                <a:schemeClr val="tx1"/>
              </a:solidFill>
            </a:endParaRPr>
          </a:p>
        </p:txBody>
      </p:sp>
      <p:sp>
        <p:nvSpPr>
          <p:cNvPr id="12" name="Freeform 11"/>
          <p:cNvSpPr/>
          <p:nvPr/>
        </p:nvSpPr>
        <p:spPr>
          <a:xfrm>
            <a:off x="1003110" y="2935741"/>
            <a:ext cx="2477070" cy="575639"/>
          </a:xfrm>
          <a:custGeom>
            <a:avLst/>
            <a:gdLst>
              <a:gd name="connsiteX0" fmla="*/ 0 w 4572000"/>
              <a:gd name="connsiteY0" fmla="*/ 95942 h 575639"/>
              <a:gd name="connsiteX1" fmla="*/ 95942 w 4572000"/>
              <a:gd name="connsiteY1" fmla="*/ 0 h 575639"/>
              <a:gd name="connsiteX2" fmla="*/ 4476058 w 4572000"/>
              <a:gd name="connsiteY2" fmla="*/ 0 h 575639"/>
              <a:gd name="connsiteX3" fmla="*/ 4572000 w 4572000"/>
              <a:gd name="connsiteY3" fmla="*/ 95942 h 575639"/>
              <a:gd name="connsiteX4" fmla="*/ 4572000 w 4572000"/>
              <a:gd name="connsiteY4" fmla="*/ 479697 h 575639"/>
              <a:gd name="connsiteX5" fmla="*/ 4476058 w 4572000"/>
              <a:gd name="connsiteY5" fmla="*/ 575639 h 575639"/>
              <a:gd name="connsiteX6" fmla="*/ 95942 w 4572000"/>
              <a:gd name="connsiteY6" fmla="*/ 575639 h 575639"/>
              <a:gd name="connsiteX7" fmla="*/ 0 w 4572000"/>
              <a:gd name="connsiteY7" fmla="*/ 479697 h 575639"/>
              <a:gd name="connsiteX8" fmla="*/ 0 w 4572000"/>
              <a:gd name="connsiteY8" fmla="*/ 95942 h 57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0" h="575639">
                <a:moveTo>
                  <a:pt x="0" y="95942"/>
                </a:moveTo>
                <a:cubicBezTo>
                  <a:pt x="0" y="42955"/>
                  <a:pt x="42955" y="0"/>
                  <a:pt x="95942" y="0"/>
                </a:cubicBezTo>
                <a:lnTo>
                  <a:pt x="4476058" y="0"/>
                </a:lnTo>
                <a:cubicBezTo>
                  <a:pt x="4529045" y="0"/>
                  <a:pt x="4572000" y="42955"/>
                  <a:pt x="4572000" y="95942"/>
                </a:cubicBezTo>
                <a:lnTo>
                  <a:pt x="4572000" y="479697"/>
                </a:lnTo>
                <a:cubicBezTo>
                  <a:pt x="4572000" y="532684"/>
                  <a:pt x="4529045" y="575639"/>
                  <a:pt x="4476058" y="575639"/>
                </a:cubicBezTo>
                <a:lnTo>
                  <a:pt x="95942" y="575639"/>
                </a:lnTo>
                <a:cubicBezTo>
                  <a:pt x="42955" y="575639"/>
                  <a:pt x="0" y="532684"/>
                  <a:pt x="0" y="479697"/>
                </a:cubicBezTo>
                <a:lnTo>
                  <a:pt x="0" y="95942"/>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9540" tIns="119540" rIns="119540" bIns="119540" numCol="1" spcCol="1270" anchor="ctr" anchorCtr="0">
            <a:noAutofit/>
          </a:bodyPr>
          <a:lstStyle/>
          <a:p>
            <a:pPr lvl="0" algn="l" defTabSz="1066800" rtl="0">
              <a:lnSpc>
                <a:spcPct val="90000"/>
              </a:lnSpc>
              <a:spcBef>
                <a:spcPct val="0"/>
              </a:spcBef>
              <a:spcAft>
                <a:spcPct val="35000"/>
              </a:spcAft>
            </a:pPr>
            <a:r>
              <a:rPr lang="en-US" sz="2400" b="1" kern="1200" dirty="0" smtClean="0">
                <a:solidFill>
                  <a:srgbClr val="FF0000"/>
                </a:solidFill>
              </a:rPr>
              <a:t>‘</a:t>
            </a:r>
            <a:r>
              <a:rPr lang="en-US" sz="2400" kern="1200" dirty="0" smtClean="0">
                <a:solidFill>
                  <a:schemeClr val="tx1"/>
                </a:solidFill>
              </a:rPr>
              <a:t>helmet (n) </a:t>
            </a:r>
            <a:endParaRPr lang="en-US" sz="2400" kern="1200" dirty="0">
              <a:solidFill>
                <a:schemeClr val="tx1"/>
              </a:solidFill>
            </a:endParaRPr>
          </a:p>
        </p:txBody>
      </p:sp>
      <p:sp>
        <p:nvSpPr>
          <p:cNvPr id="13" name="Freeform 12"/>
          <p:cNvSpPr/>
          <p:nvPr/>
        </p:nvSpPr>
        <p:spPr>
          <a:xfrm>
            <a:off x="1003110" y="3580501"/>
            <a:ext cx="2477070" cy="575639"/>
          </a:xfrm>
          <a:custGeom>
            <a:avLst/>
            <a:gdLst>
              <a:gd name="connsiteX0" fmla="*/ 0 w 4572000"/>
              <a:gd name="connsiteY0" fmla="*/ 95942 h 575639"/>
              <a:gd name="connsiteX1" fmla="*/ 95942 w 4572000"/>
              <a:gd name="connsiteY1" fmla="*/ 0 h 575639"/>
              <a:gd name="connsiteX2" fmla="*/ 4476058 w 4572000"/>
              <a:gd name="connsiteY2" fmla="*/ 0 h 575639"/>
              <a:gd name="connsiteX3" fmla="*/ 4572000 w 4572000"/>
              <a:gd name="connsiteY3" fmla="*/ 95942 h 575639"/>
              <a:gd name="connsiteX4" fmla="*/ 4572000 w 4572000"/>
              <a:gd name="connsiteY4" fmla="*/ 479697 h 575639"/>
              <a:gd name="connsiteX5" fmla="*/ 4476058 w 4572000"/>
              <a:gd name="connsiteY5" fmla="*/ 575639 h 575639"/>
              <a:gd name="connsiteX6" fmla="*/ 95942 w 4572000"/>
              <a:gd name="connsiteY6" fmla="*/ 575639 h 575639"/>
              <a:gd name="connsiteX7" fmla="*/ 0 w 4572000"/>
              <a:gd name="connsiteY7" fmla="*/ 479697 h 575639"/>
              <a:gd name="connsiteX8" fmla="*/ 0 w 4572000"/>
              <a:gd name="connsiteY8" fmla="*/ 95942 h 57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0" h="575639">
                <a:moveTo>
                  <a:pt x="0" y="95942"/>
                </a:moveTo>
                <a:cubicBezTo>
                  <a:pt x="0" y="42955"/>
                  <a:pt x="42955" y="0"/>
                  <a:pt x="95942" y="0"/>
                </a:cubicBezTo>
                <a:lnTo>
                  <a:pt x="4476058" y="0"/>
                </a:lnTo>
                <a:cubicBezTo>
                  <a:pt x="4529045" y="0"/>
                  <a:pt x="4572000" y="42955"/>
                  <a:pt x="4572000" y="95942"/>
                </a:cubicBezTo>
                <a:lnTo>
                  <a:pt x="4572000" y="479697"/>
                </a:lnTo>
                <a:cubicBezTo>
                  <a:pt x="4572000" y="532684"/>
                  <a:pt x="4529045" y="575639"/>
                  <a:pt x="4476058" y="575639"/>
                </a:cubicBezTo>
                <a:lnTo>
                  <a:pt x="95942" y="575639"/>
                </a:lnTo>
                <a:cubicBezTo>
                  <a:pt x="42955" y="575639"/>
                  <a:pt x="0" y="532684"/>
                  <a:pt x="0" y="479697"/>
                </a:cubicBezTo>
                <a:lnTo>
                  <a:pt x="0" y="95942"/>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9540" tIns="119540" rIns="119540" bIns="119540" numCol="1" spcCol="1270" anchor="ctr" anchorCtr="0">
            <a:noAutofit/>
          </a:bodyPr>
          <a:lstStyle/>
          <a:p>
            <a:pPr lvl="0" algn="l" defTabSz="1066800" rtl="0">
              <a:lnSpc>
                <a:spcPct val="90000"/>
              </a:lnSpc>
              <a:spcBef>
                <a:spcPct val="0"/>
              </a:spcBef>
              <a:spcAft>
                <a:spcPct val="35000"/>
              </a:spcAft>
            </a:pPr>
            <a:r>
              <a:rPr lang="en-US" sz="2400" kern="1200" dirty="0" err="1" smtClean="0">
                <a:solidFill>
                  <a:schemeClr val="tx1"/>
                </a:solidFill>
              </a:rPr>
              <a:t>tradi</a:t>
            </a:r>
            <a:r>
              <a:rPr lang="en-US" sz="2400" b="1" kern="1200" dirty="0" err="1" smtClean="0">
                <a:solidFill>
                  <a:srgbClr val="FF0000"/>
                </a:solidFill>
              </a:rPr>
              <a:t>‘</a:t>
            </a:r>
            <a:r>
              <a:rPr lang="en-US" sz="2400" kern="1200" dirty="0" err="1" smtClean="0">
                <a:solidFill>
                  <a:schemeClr val="tx1"/>
                </a:solidFill>
              </a:rPr>
              <a:t>tional</a:t>
            </a:r>
            <a:r>
              <a:rPr lang="en-US" sz="2400" kern="1200" dirty="0" smtClean="0">
                <a:solidFill>
                  <a:schemeClr val="tx1"/>
                </a:solidFill>
              </a:rPr>
              <a:t> (</a:t>
            </a:r>
            <a:r>
              <a:rPr lang="en-US" sz="2400" kern="1200" dirty="0" err="1" smtClean="0">
                <a:solidFill>
                  <a:schemeClr val="tx1"/>
                </a:solidFill>
              </a:rPr>
              <a:t>adj</a:t>
            </a:r>
            <a:r>
              <a:rPr lang="en-US" sz="2400" kern="1200" dirty="0" smtClean="0">
                <a:solidFill>
                  <a:schemeClr val="tx1"/>
                </a:solidFill>
              </a:rPr>
              <a:t>) </a:t>
            </a:r>
            <a:endParaRPr lang="en-US" sz="2400" kern="1200" dirty="0">
              <a:solidFill>
                <a:schemeClr val="tx1"/>
              </a:solidFill>
            </a:endParaRPr>
          </a:p>
        </p:txBody>
      </p:sp>
      <p:sp>
        <p:nvSpPr>
          <p:cNvPr id="14" name="Freeform 13"/>
          <p:cNvSpPr/>
          <p:nvPr/>
        </p:nvSpPr>
        <p:spPr>
          <a:xfrm>
            <a:off x="1003110" y="4225261"/>
            <a:ext cx="2477070" cy="575639"/>
          </a:xfrm>
          <a:custGeom>
            <a:avLst/>
            <a:gdLst>
              <a:gd name="connsiteX0" fmla="*/ 0 w 4572000"/>
              <a:gd name="connsiteY0" fmla="*/ 95942 h 575639"/>
              <a:gd name="connsiteX1" fmla="*/ 95942 w 4572000"/>
              <a:gd name="connsiteY1" fmla="*/ 0 h 575639"/>
              <a:gd name="connsiteX2" fmla="*/ 4476058 w 4572000"/>
              <a:gd name="connsiteY2" fmla="*/ 0 h 575639"/>
              <a:gd name="connsiteX3" fmla="*/ 4572000 w 4572000"/>
              <a:gd name="connsiteY3" fmla="*/ 95942 h 575639"/>
              <a:gd name="connsiteX4" fmla="*/ 4572000 w 4572000"/>
              <a:gd name="connsiteY4" fmla="*/ 479697 h 575639"/>
              <a:gd name="connsiteX5" fmla="*/ 4476058 w 4572000"/>
              <a:gd name="connsiteY5" fmla="*/ 575639 h 575639"/>
              <a:gd name="connsiteX6" fmla="*/ 95942 w 4572000"/>
              <a:gd name="connsiteY6" fmla="*/ 575639 h 575639"/>
              <a:gd name="connsiteX7" fmla="*/ 0 w 4572000"/>
              <a:gd name="connsiteY7" fmla="*/ 479697 h 575639"/>
              <a:gd name="connsiteX8" fmla="*/ 0 w 4572000"/>
              <a:gd name="connsiteY8" fmla="*/ 95942 h 57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0" h="575639">
                <a:moveTo>
                  <a:pt x="0" y="95942"/>
                </a:moveTo>
                <a:cubicBezTo>
                  <a:pt x="0" y="42955"/>
                  <a:pt x="42955" y="0"/>
                  <a:pt x="95942" y="0"/>
                </a:cubicBezTo>
                <a:lnTo>
                  <a:pt x="4476058" y="0"/>
                </a:lnTo>
                <a:cubicBezTo>
                  <a:pt x="4529045" y="0"/>
                  <a:pt x="4572000" y="42955"/>
                  <a:pt x="4572000" y="95942"/>
                </a:cubicBezTo>
                <a:lnTo>
                  <a:pt x="4572000" y="479697"/>
                </a:lnTo>
                <a:cubicBezTo>
                  <a:pt x="4572000" y="532684"/>
                  <a:pt x="4529045" y="575639"/>
                  <a:pt x="4476058" y="575639"/>
                </a:cubicBezTo>
                <a:lnTo>
                  <a:pt x="95942" y="575639"/>
                </a:lnTo>
                <a:cubicBezTo>
                  <a:pt x="42955" y="575639"/>
                  <a:pt x="0" y="532684"/>
                  <a:pt x="0" y="479697"/>
                </a:cubicBezTo>
                <a:lnTo>
                  <a:pt x="0" y="95942"/>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9540" tIns="119540" rIns="119540" bIns="119540" numCol="1" spcCol="1270" anchor="ctr" anchorCtr="0">
            <a:noAutofit/>
          </a:bodyPr>
          <a:lstStyle/>
          <a:p>
            <a:pPr lvl="0" algn="l" defTabSz="1066800" rtl="0">
              <a:lnSpc>
                <a:spcPct val="90000"/>
              </a:lnSpc>
              <a:spcBef>
                <a:spcPct val="0"/>
              </a:spcBef>
              <a:spcAft>
                <a:spcPct val="35000"/>
              </a:spcAft>
            </a:pPr>
            <a:r>
              <a:rPr lang="en-US" sz="2400" b="1" kern="1200" dirty="0" smtClean="0">
                <a:solidFill>
                  <a:srgbClr val="FF0000"/>
                </a:solidFill>
              </a:rPr>
              <a:t>‘</a:t>
            </a:r>
            <a:r>
              <a:rPr lang="en-US" sz="2400" kern="1200" dirty="0" smtClean="0">
                <a:solidFill>
                  <a:schemeClr val="tx1"/>
                </a:solidFill>
              </a:rPr>
              <a:t>landscape (n) </a:t>
            </a:r>
            <a:endParaRPr lang="en-US" sz="2400" kern="1200" dirty="0">
              <a:solidFill>
                <a:schemeClr val="tx1"/>
              </a:solidFill>
            </a:endParaRPr>
          </a:p>
        </p:txBody>
      </p:sp>
      <p:sp>
        <p:nvSpPr>
          <p:cNvPr id="5" name="Rectangle 4"/>
          <p:cNvSpPr/>
          <p:nvPr/>
        </p:nvSpPr>
        <p:spPr>
          <a:xfrm>
            <a:off x="0" y="0"/>
            <a:ext cx="9144000" cy="731520"/>
          </a:xfrm>
          <a:prstGeom prst="rect">
            <a:avLst/>
          </a:prstGeom>
          <a:solidFill>
            <a:srgbClr val="4BACC6">
              <a:lumMod val="75000"/>
            </a:srgbClr>
          </a:solidFill>
          <a:ln w="25400"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noFill/>
                </a:ln>
                <a:solidFill>
                  <a:prstClr val="white"/>
                </a:solidFill>
                <a:effectLst/>
                <a:uLnTx/>
                <a:uFillTx/>
                <a:latin typeface="Arial"/>
                <a:ea typeface="+mn-ea"/>
                <a:cs typeface="Arial" panose="020B0604020202020204" pitchFamily="34" charset="0"/>
              </a:rPr>
              <a:t>Vocabulary</a:t>
            </a:r>
          </a:p>
        </p:txBody>
      </p:sp>
      <p:pic>
        <p:nvPicPr>
          <p:cNvPr id="6" name="3 Imagen"/>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30630" y="51359"/>
            <a:ext cx="994747" cy="1005840"/>
          </a:xfrm>
          <a:prstGeom prst="rect">
            <a:avLst/>
          </a:prstGeom>
          <a:effectLst>
            <a:outerShdw blurRad="50800" dist="38100" dir="2700000" algn="tl" rotWithShape="0">
              <a:prstClr val="black">
                <a:alpha val="40000"/>
              </a:prstClr>
            </a:outerShdw>
          </a:effectLst>
        </p:spPr>
      </p:pic>
      <p:sp>
        <p:nvSpPr>
          <p:cNvPr id="15" name="Freeform 14"/>
          <p:cNvSpPr/>
          <p:nvPr/>
        </p:nvSpPr>
        <p:spPr>
          <a:xfrm>
            <a:off x="4572000" y="1001461"/>
            <a:ext cx="1937982" cy="575639"/>
          </a:xfrm>
          <a:custGeom>
            <a:avLst/>
            <a:gdLst>
              <a:gd name="connsiteX0" fmla="*/ 0 w 4572000"/>
              <a:gd name="connsiteY0" fmla="*/ 95942 h 575639"/>
              <a:gd name="connsiteX1" fmla="*/ 95942 w 4572000"/>
              <a:gd name="connsiteY1" fmla="*/ 0 h 575639"/>
              <a:gd name="connsiteX2" fmla="*/ 4476058 w 4572000"/>
              <a:gd name="connsiteY2" fmla="*/ 0 h 575639"/>
              <a:gd name="connsiteX3" fmla="*/ 4572000 w 4572000"/>
              <a:gd name="connsiteY3" fmla="*/ 95942 h 575639"/>
              <a:gd name="connsiteX4" fmla="*/ 4572000 w 4572000"/>
              <a:gd name="connsiteY4" fmla="*/ 479697 h 575639"/>
              <a:gd name="connsiteX5" fmla="*/ 4476058 w 4572000"/>
              <a:gd name="connsiteY5" fmla="*/ 575639 h 575639"/>
              <a:gd name="connsiteX6" fmla="*/ 95942 w 4572000"/>
              <a:gd name="connsiteY6" fmla="*/ 575639 h 575639"/>
              <a:gd name="connsiteX7" fmla="*/ 0 w 4572000"/>
              <a:gd name="connsiteY7" fmla="*/ 479697 h 575639"/>
              <a:gd name="connsiteX8" fmla="*/ 0 w 4572000"/>
              <a:gd name="connsiteY8" fmla="*/ 95942 h 57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0" h="575639">
                <a:moveTo>
                  <a:pt x="0" y="95942"/>
                </a:moveTo>
                <a:cubicBezTo>
                  <a:pt x="0" y="42955"/>
                  <a:pt x="42955" y="0"/>
                  <a:pt x="95942" y="0"/>
                </a:cubicBezTo>
                <a:lnTo>
                  <a:pt x="4476058" y="0"/>
                </a:lnTo>
                <a:cubicBezTo>
                  <a:pt x="4529045" y="0"/>
                  <a:pt x="4572000" y="42955"/>
                  <a:pt x="4572000" y="95942"/>
                </a:cubicBezTo>
                <a:lnTo>
                  <a:pt x="4572000" y="479697"/>
                </a:lnTo>
                <a:cubicBezTo>
                  <a:pt x="4572000" y="532684"/>
                  <a:pt x="4529045" y="575639"/>
                  <a:pt x="4476058" y="575639"/>
                </a:cubicBezTo>
                <a:lnTo>
                  <a:pt x="95942" y="575639"/>
                </a:lnTo>
                <a:cubicBezTo>
                  <a:pt x="42955" y="575639"/>
                  <a:pt x="0" y="532684"/>
                  <a:pt x="0" y="479697"/>
                </a:cubicBezTo>
                <a:lnTo>
                  <a:pt x="0" y="95942"/>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9540" tIns="119540" rIns="119540" bIns="119540" numCol="1" spcCol="1270" anchor="ctr" anchorCtr="0">
            <a:noAutofit/>
          </a:bodyPr>
          <a:lstStyle/>
          <a:p>
            <a:pPr lvl="0" algn="l" defTabSz="1066800" rtl="0">
              <a:lnSpc>
                <a:spcPct val="90000"/>
              </a:lnSpc>
              <a:spcBef>
                <a:spcPct val="0"/>
              </a:spcBef>
              <a:spcAft>
                <a:spcPct val="35000"/>
              </a:spcAft>
            </a:pPr>
            <a:r>
              <a:rPr lang="en-US" sz="2400" kern="1200" dirty="0" err="1" smtClean="0">
                <a:solidFill>
                  <a:schemeClr val="tx1"/>
                </a:solidFill>
              </a:rPr>
              <a:t>tuyệt</a:t>
            </a:r>
            <a:r>
              <a:rPr lang="en-US" sz="2400" kern="1200" dirty="0" smtClean="0">
                <a:solidFill>
                  <a:schemeClr val="tx1"/>
                </a:solidFill>
              </a:rPr>
              <a:t> </a:t>
            </a:r>
            <a:r>
              <a:rPr lang="en-US" sz="2400" kern="1200" dirty="0" err="1" smtClean="0">
                <a:solidFill>
                  <a:schemeClr val="tx1"/>
                </a:solidFill>
              </a:rPr>
              <a:t>vời</a:t>
            </a:r>
            <a:endParaRPr lang="en-US" sz="2400" kern="1200" dirty="0">
              <a:solidFill>
                <a:schemeClr val="tx1"/>
              </a:solidFill>
            </a:endParaRPr>
          </a:p>
        </p:txBody>
      </p:sp>
      <p:sp>
        <p:nvSpPr>
          <p:cNvPr id="16" name="Freeform 15"/>
          <p:cNvSpPr/>
          <p:nvPr/>
        </p:nvSpPr>
        <p:spPr>
          <a:xfrm>
            <a:off x="4572000" y="1646221"/>
            <a:ext cx="1937982" cy="575639"/>
          </a:xfrm>
          <a:custGeom>
            <a:avLst/>
            <a:gdLst>
              <a:gd name="connsiteX0" fmla="*/ 0 w 4572000"/>
              <a:gd name="connsiteY0" fmla="*/ 95942 h 575639"/>
              <a:gd name="connsiteX1" fmla="*/ 95942 w 4572000"/>
              <a:gd name="connsiteY1" fmla="*/ 0 h 575639"/>
              <a:gd name="connsiteX2" fmla="*/ 4476058 w 4572000"/>
              <a:gd name="connsiteY2" fmla="*/ 0 h 575639"/>
              <a:gd name="connsiteX3" fmla="*/ 4572000 w 4572000"/>
              <a:gd name="connsiteY3" fmla="*/ 95942 h 575639"/>
              <a:gd name="connsiteX4" fmla="*/ 4572000 w 4572000"/>
              <a:gd name="connsiteY4" fmla="*/ 479697 h 575639"/>
              <a:gd name="connsiteX5" fmla="*/ 4476058 w 4572000"/>
              <a:gd name="connsiteY5" fmla="*/ 575639 h 575639"/>
              <a:gd name="connsiteX6" fmla="*/ 95942 w 4572000"/>
              <a:gd name="connsiteY6" fmla="*/ 575639 h 575639"/>
              <a:gd name="connsiteX7" fmla="*/ 0 w 4572000"/>
              <a:gd name="connsiteY7" fmla="*/ 479697 h 575639"/>
              <a:gd name="connsiteX8" fmla="*/ 0 w 4572000"/>
              <a:gd name="connsiteY8" fmla="*/ 95942 h 57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0" h="575639">
                <a:moveTo>
                  <a:pt x="0" y="95942"/>
                </a:moveTo>
                <a:cubicBezTo>
                  <a:pt x="0" y="42955"/>
                  <a:pt x="42955" y="0"/>
                  <a:pt x="95942" y="0"/>
                </a:cubicBezTo>
                <a:lnTo>
                  <a:pt x="4476058" y="0"/>
                </a:lnTo>
                <a:cubicBezTo>
                  <a:pt x="4529045" y="0"/>
                  <a:pt x="4572000" y="42955"/>
                  <a:pt x="4572000" y="95942"/>
                </a:cubicBezTo>
                <a:lnTo>
                  <a:pt x="4572000" y="479697"/>
                </a:lnTo>
                <a:cubicBezTo>
                  <a:pt x="4572000" y="532684"/>
                  <a:pt x="4529045" y="575639"/>
                  <a:pt x="4476058" y="575639"/>
                </a:cubicBezTo>
                <a:lnTo>
                  <a:pt x="95942" y="575639"/>
                </a:lnTo>
                <a:cubicBezTo>
                  <a:pt x="42955" y="575639"/>
                  <a:pt x="0" y="532684"/>
                  <a:pt x="0" y="479697"/>
                </a:cubicBezTo>
                <a:lnTo>
                  <a:pt x="0" y="95942"/>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9540" tIns="119540" rIns="119540" bIns="119540" numCol="1" spcCol="1270" anchor="ctr" anchorCtr="0">
            <a:noAutofit/>
          </a:bodyPr>
          <a:lstStyle/>
          <a:p>
            <a:pPr lvl="0" algn="l" defTabSz="1066800" rtl="0">
              <a:lnSpc>
                <a:spcPct val="90000"/>
              </a:lnSpc>
              <a:spcBef>
                <a:spcPct val="0"/>
              </a:spcBef>
              <a:spcAft>
                <a:spcPct val="35000"/>
              </a:spcAft>
            </a:pPr>
            <a:r>
              <a:rPr lang="en-US" sz="2400" dirty="0" err="1" smtClean="0">
                <a:solidFill>
                  <a:schemeClr val="tx1"/>
                </a:solidFill>
              </a:rPr>
              <a:t>hoàn</a:t>
            </a:r>
            <a:r>
              <a:rPr lang="en-US" sz="2400" dirty="0" smtClean="0">
                <a:solidFill>
                  <a:schemeClr val="tx1"/>
                </a:solidFill>
              </a:rPr>
              <a:t> </a:t>
            </a:r>
            <a:r>
              <a:rPr lang="en-US" sz="2400" dirty="0" err="1" smtClean="0">
                <a:solidFill>
                  <a:schemeClr val="tx1"/>
                </a:solidFill>
              </a:rPr>
              <a:t>hảo</a:t>
            </a:r>
            <a:endParaRPr lang="en-US" sz="2400" kern="1200" dirty="0">
              <a:solidFill>
                <a:schemeClr val="tx1"/>
              </a:solidFill>
            </a:endParaRPr>
          </a:p>
        </p:txBody>
      </p:sp>
      <p:sp>
        <p:nvSpPr>
          <p:cNvPr id="17" name="Freeform 16"/>
          <p:cNvSpPr/>
          <p:nvPr/>
        </p:nvSpPr>
        <p:spPr>
          <a:xfrm>
            <a:off x="4572000" y="2290981"/>
            <a:ext cx="1937982" cy="575639"/>
          </a:xfrm>
          <a:custGeom>
            <a:avLst/>
            <a:gdLst>
              <a:gd name="connsiteX0" fmla="*/ 0 w 4572000"/>
              <a:gd name="connsiteY0" fmla="*/ 95942 h 575639"/>
              <a:gd name="connsiteX1" fmla="*/ 95942 w 4572000"/>
              <a:gd name="connsiteY1" fmla="*/ 0 h 575639"/>
              <a:gd name="connsiteX2" fmla="*/ 4476058 w 4572000"/>
              <a:gd name="connsiteY2" fmla="*/ 0 h 575639"/>
              <a:gd name="connsiteX3" fmla="*/ 4572000 w 4572000"/>
              <a:gd name="connsiteY3" fmla="*/ 95942 h 575639"/>
              <a:gd name="connsiteX4" fmla="*/ 4572000 w 4572000"/>
              <a:gd name="connsiteY4" fmla="*/ 479697 h 575639"/>
              <a:gd name="connsiteX5" fmla="*/ 4476058 w 4572000"/>
              <a:gd name="connsiteY5" fmla="*/ 575639 h 575639"/>
              <a:gd name="connsiteX6" fmla="*/ 95942 w 4572000"/>
              <a:gd name="connsiteY6" fmla="*/ 575639 h 575639"/>
              <a:gd name="connsiteX7" fmla="*/ 0 w 4572000"/>
              <a:gd name="connsiteY7" fmla="*/ 479697 h 575639"/>
              <a:gd name="connsiteX8" fmla="*/ 0 w 4572000"/>
              <a:gd name="connsiteY8" fmla="*/ 95942 h 57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0" h="575639">
                <a:moveTo>
                  <a:pt x="0" y="95942"/>
                </a:moveTo>
                <a:cubicBezTo>
                  <a:pt x="0" y="42955"/>
                  <a:pt x="42955" y="0"/>
                  <a:pt x="95942" y="0"/>
                </a:cubicBezTo>
                <a:lnTo>
                  <a:pt x="4476058" y="0"/>
                </a:lnTo>
                <a:cubicBezTo>
                  <a:pt x="4529045" y="0"/>
                  <a:pt x="4572000" y="42955"/>
                  <a:pt x="4572000" y="95942"/>
                </a:cubicBezTo>
                <a:lnTo>
                  <a:pt x="4572000" y="479697"/>
                </a:lnTo>
                <a:cubicBezTo>
                  <a:pt x="4572000" y="532684"/>
                  <a:pt x="4529045" y="575639"/>
                  <a:pt x="4476058" y="575639"/>
                </a:cubicBezTo>
                <a:lnTo>
                  <a:pt x="95942" y="575639"/>
                </a:lnTo>
                <a:cubicBezTo>
                  <a:pt x="42955" y="575639"/>
                  <a:pt x="0" y="532684"/>
                  <a:pt x="0" y="479697"/>
                </a:cubicBezTo>
                <a:lnTo>
                  <a:pt x="0" y="95942"/>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9540" tIns="119540" rIns="119540" bIns="119540" numCol="1" spcCol="1270" anchor="ctr" anchorCtr="0">
            <a:noAutofit/>
          </a:bodyPr>
          <a:lstStyle/>
          <a:p>
            <a:pPr lvl="0" algn="l" defTabSz="1066800" rtl="0">
              <a:lnSpc>
                <a:spcPct val="90000"/>
              </a:lnSpc>
              <a:spcBef>
                <a:spcPct val="0"/>
              </a:spcBef>
              <a:spcAft>
                <a:spcPct val="35000"/>
              </a:spcAft>
            </a:pPr>
            <a:r>
              <a:rPr lang="en-US" sz="2400" dirty="0" err="1" smtClean="0">
                <a:solidFill>
                  <a:schemeClr val="tx1"/>
                </a:solidFill>
              </a:rPr>
              <a:t>thuê</a:t>
            </a:r>
            <a:endParaRPr lang="en-US" sz="2400" kern="1200" dirty="0">
              <a:solidFill>
                <a:schemeClr val="tx1"/>
              </a:solidFill>
            </a:endParaRPr>
          </a:p>
        </p:txBody>
      </p:sp>
      <p:sp>
        <p:nvSpPr>
          <p:cNvPr id="18" name="Freeform 17"/>
          <p:cNvSpPr/>
          <p:nvPr/>
        </p:nvSpPr>
        <p:spPr>
          <a:xfrm>
            <a:off x="4572000" y="2935741"/>
            <a:ext cx="1937982" cy="575639"/>
          </a:xfrm>
          <a:custGeom>
            <a:avLst/>
            <a:gdLst>
              <a:gd name="connsiteX0" fmla="*/ 0 w 4572000"/>
              <a:gd name="connsiteY0" fmla="*/ 95942 h 575639"/>
              <a:gd name="connsiteX1" fmla="*/ 95942 w 4572000"/>
              <a:gd name="connsiteY1" fmla="*/ 0 h 575639"/>
              <a:gd name="connsiteX2" fmla="*/ 4476058 w 4572000"/>
              <a:gd name="connsiteY2" fmla="*/ 0 h 575639"/>
              <a:gd name="connsiteX3" fmla="*/ 4572000 w 4572000"/>
              <a:gd name="connsiteY3" fmla="*/ 95942 h 575639"/>
              <a:gd name="connsiteX4" fmla="*/ 4572000 w 4572000"/>
              <a:gd name="connsiteY4" fmla="*/ 479697 h 575639"/>
              <a:gd name="connsiteX5" fmla="*/ 4476058 w 4572000"/>
              <a:gd name="connsiteY5" fmla="*/ 575639 h 575639"/>
              <a:gd name="connsiteX6" fmla="*/ 95942 w 4572000"/>
              <a:gd name="connsiteY6" fmla="*/ 575639 h 575639"/>
              <a:gd name="connsiteX7" fmla="*/ 0 w 4572000"/>
              <a:gd name="connsiteY7" fmla="*/ 479697 h 575639"/>
              <a:gd name="connsiteX8" fmla="*/ 0 w 4572000"/>
              <a:gd name="connsiteY8" fmla="*/ 95942 h 57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0" h="575639">
                <a:moveTo>
                  <a:pt x="0" y="95942"/>
                </a:moveTo>
                <a:cubicBezTo>
                  <a:pt x="0" y="42955"/>
                  <a:pt x="42955" y="0"/>
                  <a:pt x="95942" y="0"/>
                </a:cubicBezTo>
                <a:lnTo>
                  <a:pt x="4476058" y="0"/>
                </a:lnTo>
                <a:cubicBezTo>
                  <a:pt x="4529045" y="0"/>
                  <a:pt x="4572000" y="42955"/>
                  <a:pt x="4572000" y="95942"/>
                </a:cubicBezTo>
                <a:lnTo>
                  <a:pt x="4572000" y="479697"/>
                </a:lnTo>
                <a:cubicBezTo>
                  <a:pt x="4572000" y="532684"/>
                  <a:pt x="4529045" y="575639"/>
                  <a:pt x="4476058" y="575639"/>
                </a:cubicBezTo>
                <a:lnTo>
                  <a:pt x="95942" y="575639"/>
                </a:lnTo>
                <a:cubicBezTo>
                  <a:pt x="42955" y="575639"/>
                  <a:pt x="0" y="532684"/>
                  <a:pt x="0" y="479697"/>
                </a:cubicBezTo>
                <a:lnTo>
                  <a:pt x="0" y="95942"/>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9540" tIns="119540" rIns="119540" bIns="119540" numCol="1" spcCol="1270" anchor="ctr" anchorCtr="0">
            <a:noAutofit/>
          </a:bodyPr>
          <a:lstStyle/>
          <a:p>
            <a:pPr lvl="0" algn="l" defTabSz="1066800" rtl="0">
              <a:lnSpc>
                <a:spcPct val="90000"/>
              </a:lnSpc>
              <a:spcBef>
                <a:spcPct val="0"/>
              </a:spcBef>
              <a:spcAft>
                <a:spcPct val="35000"/>
              </a:spcAft>
            </a:pPr>
            <a:r>
              <a:rPr lang="en-US" sz="2400" kern="1200" dirty="0" err="1" smtClean="0">
                <a:solidFill>
                  <a:schemeClr val="tx1"/>
                </a:solidFill>
              </a:rPr>
              <a:t>mũ</a:t>
            </a:r>
            <a:r>
              <a:rPr lang="en-US" sz="2400" kern="1200" dirty="0" smtClean="0">
                <a:solidFill>
                  <a:schemeClr val="tx1"/>
                </a:solidFill>
              </a:rPr>
              <a:t> </a:t>
            </a:r>
            <a:r>
              <a:rPr lang="en-US" sz="2400" kern="1200" dirty="0" err="1" smtClean="0">
                <a:solidFill>
                  <a:schemeClr val="tx1"/>
                </a:solidFill>
              </a:rPr>
              <a:t>bảo</a:t>
            </a:r>
            <a:r>
              <a:rPr lang="en-US" sz="2400" kern="1200" dirty="0" smtClean="0">
                <a:solidFill>
                  <a:schemeClr val="tx1"/>
                </a:solidFill>
              </a:rPr>
              <a:t> </a:t>
            </a:r>
            <a:r>
              <a:rPr lang="en-US" sz="2400" kern="1200" dirty="0" err="1" smtClean="0">
                <a:solidFill>
                  <a:schemeClr val="tx1"/>
                </a:solidFill>
              </a:rPr>
              <a:t>hiểm</a:t>
            </a:r>
            <a:endParaRPr lang="en-US" sz="2400" kern="1200" dirty="0">
              <a:solidFill>
                <a:schemeClr val="tx1"/>
              </a:solidFill>
            </a:endParaRPr>
          </a:p>
        </p:txBody>
      </p:sp>
      <p:sp>
        <p:nvSpPr>
          <p:cNvPr id="19" name="Freeform 18"/>
          <p:cNvSpPr/>
          <p:nvPr/>
        </p:nvSpPr>
        <p:spPr>
          <a:xfrm>
            <a:off x="4572000" y="3580501"/>
            <a:ext cx="1937982" cy="575639"/>
          </a:xfrm>
          <a:custGeom>
            <a:avLst/>
            <a:gdLst>
              <a:gd name="connsiteX0" fmla="*/ 0 w 4572000"/>
              <a:gd name="connsiteY0" fmla="*/ 95942 h 575639"/>
              <a:gd name="connsiteX1" fmla="*/ 95942 w 4572000"/>
              <a:gd name="connsiteY1" fmla="*/ 0 h 575639"/>
              <a:gd name="connsiteX2" fmla="*/ 4476058 w 4572000"/>
              <a:gd name="connsiteY2" fmla="*/ 0 h 575639"/>
              <a:gd name="connsiteX3" fmla="*/ 4572000 w 4572000"/>
              <a:gd name="connsiteY3" fmla="*/ 95942 h 575639"/>
              <a:gd name="connsiteX4" fmla="*/ 4572000 w 4572000"/>
              <a:gd name="connsiteY4" fmla="*/ 479697 h 575639"/>
              <a:gd name="connsiteX5" fmla="*/ 4476058 w 4572000"/>
              <a:gd name="connsiteY5" fmla="*/ 575639 h 575639"/>
              <a:gd name="connsiteX6" fmla="*/ 95942 w 4572000"/>
              <a:gd name="connsiteY6" fmla="*/ 575639 h 575639"/>
              <a:gd name="connsiteX7" fmla="*/ 0 w 4572000"/>
              <a:gd name="connsiteY7" fmla="*/ 479697 h 575639"/>
              <a:gd name="connsiteX8" fmla="*/ 0 w 4572000"/>
              <a:gd name="connsiteY8" fmla="*/ 95942 h 57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0" h="575639">
                <a:moveTo>
                  <a:pt x="0" y="95942"/>
                </a:moveTo>
                <a:cubicBezTo>
                  <a:pt x="0" y="42955"/>
                  <a:pt x="42955" y="0"/>
                  <a:pt x="95942" y="0"/>
                </a:cubicBezTo>
                <a:lnTo>
                  <a:pt x="4476058" y="0"/>
                </a:lnTo>
                <a:cubicBezTo>
                  <a:pt x="4529045" y="0"/>
                  <a:pt x="4572000" y="42955"/>
                  <a:pt x="4572000" y="95942"/>
                </a:cubicBezTo>
                <a:lnTo>
                  <a:pt x="4572000" y="479697"/>
                </a:lnTo>
                <a:cubicBezTo>
                  <a:pt x="4572000" y="532684"/>
                  <a:pt x="4529045" y="575639"/>
                  <a:pt x="4476058" y="575639"/>
                </a:cubicBezTo>
                <a:lnTo>
                  <a:pt x="95942" y="575639"/>
                </a:lnTo>
                <a:cubicBezTo>
                  <a:pt x="42955" y="575639"/>
                  <a:pt x="0" y="532684"/>
                  <a:pt x="0" y="479697"/>
                </a:cubicBezTo>
                <a:lnTo>
                  <a:pt x="0" y="95942"/>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9540" tIns="119540" rIns="119540" bIns="119540" numCol="1" spcCol="1270" anchor="ctr" anchorCtr="0">
            <a:noAutofit/>
          </a:bodyPr>
          <a:lstStyle/>
          <a:p>
            <a:pPr lvl="0" algn="l" defTabSz="1066800" rtl="0">
              <a:lnSpc>
                <a:spcPct val="90000"/>
              </a:lnSpc>
              <a:spcBef>
                <a:spcPct val="0"/>
              </a:spcBef>
              <a:spcAft>
                <a:spcPct val="35000"/>
              </a:spcAft>
            </a:pPr>
            <a:r>
              <a:rPr lang="en-US" sz="2400" kern="1200" dirty="0" err="1" smtClean="0">
                <a:solidFill>
                  <a:schemeClr val="tx1"/>
                </a:solidFill>
              </a:rPr>
              <a:t>truyền</a:t>
            </a:r>
            <a:r>
              <a:rPr lang="en-US" sz="2400" kern="1200" dirty="0" smtClean="0">
                <a:solidFill>
                  <a:schemeClr val="tx1"/>
                </a:solidFill>
              </a:rPr>
              <a:t> </a:t>
            </a:r>
            <a:r>
              <a:rPr lang="en-US" sz="2400" kern="1200" dirty="0" err="1" smtClean="0">
                <a:solidFill>
                  <a:schemeClr val="tx1"/>
                </a:solidFill>
              </a:rPr>
              <a:t>thống</a:t>
            </a:r>
            <a:endParaRPr lang="en-US" sz="2400" kern="1200" dirty="0">
              <a:solidFill>
                <a:schemeClr val="tx1"/>
              </a:solidFill>
            </a:endParaRPr>
          </a:p>
        </p:txBody>
      </p:sp>
      <p:sp>
        <p:nvSpPr>
          <p:cNvPr id="20" name="Freeform 19"/>
          <p:cNvSpPr/>
          <p:nvPr/>
        </p:nvSpPr>
        <p:spPr>
          <a:xfrm>
            <a:off x="4572000" y="4225261"/>
            <a:ext cx="1937982" cy="575639"/>
          </a:xfrm>
          <a:custGeom>
            <a:avLst/>
            <a:gdLst>
              <a:gd name="connsiteX0" fmla="*/ 0 w 4572000"/>
              <a:gd name="connsiteY0" fmla="*/ 95942 h 575639"/>
              <a:gd name="connsiteX1" fmla="*/ 95942 w 4572000"/>
              <a:gd name="connsiteY1" fmla="*/ 0 h 575639"/>
              <a:gd name="connsiteX2" fmla="*/ 4476058 w 4572000"/>
              <a:gd name="connsiteY2" fmla="*/ 0 h 575639"/>
              <a:gd name="connsiteX3" fmla="*/ 4572000 w 4572000"/>
              <a:gd name="connsiteY3" fmla="*/ 95942 h 575639"/>
              <a:gd name="connsiteX4" fmla="*/ 4572000 w 4572000"/>
              <a:gd name="connsiteY4" fmla="*/ 479697 h 575639"/>
              <a:gd name="connsiteX5" fmla="*/ 4476058 w 4572000"/>
              <a:gd name="connsiteY5" fmla="*/ 575639 h 575639"/>
              <a:gd name="connsiteX6" fmla="*/ 95942 w 4572000"/>
              <a:gd name="connsiteY6" fmla="*/ 575639 h 575639"/>
              <a:gd name="connsiteX7" fmla="*/ 0 w 4572000"/>
              <a:gd name="connsiteY7" fmla="*/ 479697 h 575639"/>
              <a:gd name="connsiteX8" fmla="*/ 0 w 4572000"/>
              <a:gd name="connsiteY8" fmla="*/ 95942 h 57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0" h="575639">
                <a:moveTo>
                  <a:pt x="0" y="95942"/>
                </a:moveTo>
                <a:cubicBezTo>
                  <a:pt x="0" y="42955"/>
                  <a:pt x="42955" y="0"/>
                  <a:pt x="95942" y="0"/>
                </a:cubicBezTo>
                <a:lnTo>
                  <a:pt x="4476058" y="0"/>
                </a:lnTo>
                <a:cubicBezTo>
                  <a:pt x="4529045" y="0"/>
                  <a:pt x="4572000" y="42955"/>
                  <a:pt x="4572000" y="95942"/>
                </a:cubicBezTo>
                <a:lnTo>
                  <a:pt x="4572000" y="479697"/>
                </a:lnTo>
                <a:cubicBezTo>
                  <a:pt x="4572000" y="532684"/>
                  <a:pt x="4529045" y="575639"/>
                  <a:pt x="4476058" y="575639"/>
                </a:cubicBezTo>
                <a:lnTo>
                  <a:pt x="95942" y="575639"/>
                </a:lnTo>
                <a:cubicBezTo>
                  <a:pt x="42955" y="575639"/>
                  <a:pt x="0" y="532684"/>
                  <a:pt x="0" y="479697"/>
                </a:cubicBezTo>
                <a:lnTo>
                  <a:pt x="0" y="95942"/>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9540" tIns="119540" rIns="119540" bIns="119540" numCol="1" spcCol="1270" anchor="ctr" anchorCtr="0">
            <a:noAutofit/>
          </a:bodyPr>
          <a:lstStyle/>
          <a:p>
            <a:pPr lvl="0" algn="l" defTabSz="1066800" rtl="0">
              <a:lnSpc>
                <a:spcPct val="90000"/>
              </a:lnSpc>
              <a:spcBef>
                <a:spcPct val="0"/>
              </a:spcBef>
              <a:spcAft>
                <a:spcPct val="35000"/>
              </a:spcAft>
            </a:pPr>
            <a:r>
              <a:rPr lang="en-US" sz="2400" kern="1200" dirty="0" err="1" smtClean="0">
                <a:solidFill>
                  <a:schemeClr val="tx1"/>
                </a:solidFill>
              </a:rPr>
              <a:t>phong</a:t>
            </a:r>
            <a:r>
              <a:rPr lang="en-US" sz="2400" kern="1200" dirty="0" smtClean="0">
                <a:solidFill>
                  <a:schemeClr val="tx1"/>
                </a:solidFill>
              </a:rPr>
              <a:t> </a:t>
            </a:r>
            <a:r>
              <a:rPr lang="en-US" sz="2400" kern="1200" dirty="0" err="1" smtClean="0">
                <a:solidFill>
                  <a:schemeClr val="tx1"/>
                </a:solidFill>
              </a:rPr>
              <a:t>cảnh</a:t>
            </a:r>
            <a:endParaRPr lang="en-US" sz="2400" kern="1200" dirty="0">
              <a:solidFill>
                <a:schemeClr val="tx1"/>
              </a:solidFill>
            </a:endParaRPr>
          </a:p>
        </p:txBody>
      </p:sp>
      <p:pic>
        <p:nvPicPr>
          <p:cNvPr id="2" name="- fantastic_gb_.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cstate="print">
            <a:extLst>
              <a:ext uri="{28A0092B-C50C-407E-A947-70E740481C1C}">
                <a14:useLocalDpi xmlns:a14="http://schemas.microsoft.com/office/drawing/2010/main" val="0"/>
              </a:ext>
            </a:extLst>
          </a:blip>
          <a:stretch>
            <a:fillRect/>
          </a:stretch>
        </p:blipFill>
        <p:spPr>
          <a:xfrm>
            <a:off x="6819331" y="1131276"/>
            <a:ext cx="365760" cy="365760"/>
          </a:xfrm>
          <a:prstGeom prst="rect">
            <a:avLst/>
          </a:prstGeom>
        </p:spPr>
      </p:pic>
      <p:pic>
        <p:nvPicPr>
          <p:cNvPr id="3" name="- helmet_gb_.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5" cstate="print">
            <a:extLst>
              <a:ext uri="{28A0092B-C50C-407E-A947-70E740481C1C}">
                <a14:useLocalDpi xmlns:a14="http://schemas.microsoft.com/office/drawing/2010/main" val="0"/>
              </a:ext>
            </a:extLst>
          </a:blip>
          <a:stretch>
            <a:fillRect/>
          </a:stretch>
        </p:blipFill>
        <p:spPr>
          <a:xfrm>
            <a:off x="6819331" y="3049536"/>
            <a:ext cx="365760" cy="365760"/>
          </a:xfrm>
          <a:prstGeom prst="rect">
            <a:avLst/>
          </a:prstGeom>
        </p:spPr>
      </p:pic>
      <p:pic>
        <p:nvPicPr>
          <p:cNvPr id="4" name="- landscape_gb_.wav">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5" cstate="print">
            <a:extLst>
              <a:ext uri="{28A0092B-C50C-407E-A947-70E740481C1C}">
                <a14:useLocalDpi xmlns:a14="http://schemas.microsoft.com/office/drawing/2010/main" val="0"/>
              </a:ext>
            </a:extLst>
          </a:blip>
          <a:stretch>
            <a:fillRect/>
          </a:stretch>
        </p:blipFill>
        <p:spPr>
          <a:xfrm>
            <a:off x="6819331" y="4328375"/>
            <a:ext cx="365760" cy="365760"/>
          </a:xfrm>
          <a:prstGeom prst="rect">
            <a:avLst/>
          </a:prstGeom>
        </p:spPr>
      </p:pic>
      <p:pic>
        <p:nvPicPr>
          <p:cNvPr id="7" name="- perfect_gb_.wav">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5" cstate="print">
            <a:extLst>
              <a:ext uri="{28A0092B-C50C-407E-A947-70E740481C1C}">
                <a14:useLocalDpi xmlns:a14="http://schemas.microsoft.com/office/drawing/2010/main" val="0"/>
              </a:ext>
            </a:extLst>
          </a:blip>
          <a:stretch>
            <a:fillRect/>
          </a:stretch>
        </p:blipFill>
        <p:spPr>
          <a:xfrm>
            <a:off x="6819331" y="1770696"/>
            <a:ext cx="365760" cy="365760"/>
          </a:xfrm>
          <a:prstGeom prst="rect">
            <a:avLst/>
          </a:prstGeom>
        </p:spPr>
      </p:pic>
      <p:pic>
        <p:nvPicPr>
          <p:cNvPr id="8" name="- rent_gb_.wav">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5" cstate="print">
            <a:extLst>
              <a:ext uri="{28A0092B-C50C-407E-A947-70E740481C1C}">
                <a14:useLocalDpi xmlns:a14="http://schemas.microsoft.com/office/drawing/2010/main" val="0"/>
              </a:ext>
            </a:extLst>
          </a:blip>
          <a:stretch>
            <a:fillRect/>
          </a:stretch>
        </p:blipFill>
        <p:spPr>
          <a:xfrm>
            <a:off x="6819331" y="2410116"/>
            <a:ext cx="365760" cy="365760"/>
          </a:xfrm>
          <a:prstGeom prst="rect">
            <a:avLst/>
          </a:prstGeom>
        </p:spPr>
      </p:pic>
      <p:pic>
        <p:nvPicPr>
          <p:cNvPr id="21" name="- traditional_gb_.wav">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15" cstate="print">
            <a:extLst>
              <a:ext uri="{28A0092B-C50C-407E-A947-70E740481C1C}">
                <a14:useLocalDpi xmlns:a14="http://schemas.microsoft.com/office/drawing/2010/main" val="0"/>
              </a:ext>
            </a:extLst>
          </a:blip>
          <a:stretch>
            <a:fillRect/>
          </a:stretch>
        </p:blipFill>
        <p:spPr>
          <a:xfrm>
            <a:off x="6819331" y="3688956"/>
            <a:ext cx="365760" cy="365760"/>
          </a:xfrm>
          <a:prstGeom prst="rect">
            <a:avLst/>
          </a:prstGeom>
        </p:spPr>
      </p:pic>
    </p:spTree>
    <p:extLst>
      <p:ext uri="{BB962C8B-B14F-4D97-AF65-F5344CB8AC3E}">
        <p14:creationId xmlns:p14="http://schemas.microsoft.com/office/powerpoint/2010/main" val="113339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arn(inVertic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arn(inVertical)">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arn(inVertical)">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barn(inVertical)">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3" restart="whenNotActive" fill="hold" evtFilter="cancelBubble" nodeType="interactiveSeq">
                <p:stCondLst>
                  <p:cond evt="onClick" delay="0">
                    <p:tgtEl>
                      <p:spTgt spid="2"/>
                    </p:tgtEl>
                  </p:cond>
                </p:stCondLst>
                <p:endSync evt="end" delay="0">
                  <p:rtn val="all"/>
                </p:endSync>
                <p:childTnLst>
                  <p:par>
                    <p:cTn id="64" fill="hold">
                      <p:stCondLst>
                        <p:cond delay="0"/>
                      </p:stCondLst>
                      <p:childTnLst>
                        <p:par>
                          <p:cTn id="65" fill="hold">
                            <p:stCondLst>
                              <p:cond delay="0"/>
                            </p:stCondLst>
                            <p:childTnLst>
                              <p:par>
                                <p:cTn id="66" presetID="1" presetClass="mediacall" presetSubtype="0" fill="hold" nodeType="clickEffect">
                                  <p:stCondLst>
                                    <p:cond delay="0"/>
                                  </p:stCondLst>
                                  <p:childTnLst>
                                    <p:cmd type="call" cmd="playFrom(0.0)">
                                      <p:cBhvr>
                                        <p:cTn id="67" dur="1104" fill="hold"/>
                                        <p:tgtEl>
                                          <p:spTgt spid="2"/>
                                        </p:tgtEl>
                                      </p:cBhvr>
                                    </p:cmd>
                                  </p:childTnLst>
                                </p:cTn>
                              </p:par>
                            </p:childTnLst>
                          </p:cTn>
                        </p:par>
                      </p:childTnLst>
                    </p:cTn>
                  </p:par>
                </p:childTnLst>
              </p:cTn>
              <p:nextCondLst>
                <p:cond evt="onClick" delay="0">
                  <p:tgtEl>
                    <p:spTgt spid="2"/>
                  </p:tgtEl>
                </p:cond>
              </p:nextCondLst>
            </p:seq>
            <p:audio>
              <p:cMediaNode vol="80000">
                <p:cTn id="68" fill="hold" display="0">
                  <p:stCondLst>
                    <p:cond delay="indefinite"/>
                  </p:stCondLst>
                  <p:endCondLst>
                    <p:cond evt="onStopAudio" delay="0">
                      <p:tgtEl>
                        <p:sldTgt/>
                      </p:tgtEl>
                    </p:cond>
                  </p:endCondLst>
                </p:cTn>
                <p:tgtEl>
                  <p:spTgt spid="2"/>
                </p:tgtEl>
              </p:cMediaNode>
            </p:audio>
            <p:seq concurrent="1" nextAc="seek">
              <p:cTn id="69" restart="whenNotActive" fill="hold" evtFilter="cancelBubble" nodeType="interactiveSeq">
                <p:stCondLst>
                  <p:cond evt="onClick" delay="0">
                    <p:tgtEl>
                      <p:spTgt spid="3"/>
                    </p:tgtEl>
                  </p:cond>
                </p:stCondLst>
                <p:endSync evt="end" delay="0">
                  <p:rtn val="all"/>
                </p:endSync>
                <p:childTnLst>
                  <p:par>
                    <p:cTn id="70" fill="hold">
                      <p:stCondLst>
                        <p:cond delay="0"/>
                      </p:stCondLst>
                      <p:childTnLst>
                        <p:par>
                          <p:cTn id="71" fill="hold">
                            <p:stCondLst>
                              <p:cond delay="0"/>
                            </p:stCondLst>
                            <p:childTnLst>
                              <p:par>
                                <p:cTn id="72" presetID="1" presetClass="mediacall" presetSubtype="0" fill="hold" nodeType="clickEffect">
                                  <p:stCondLst>
                                    <p:cond delay="0"/>
                                  </p:stCondLst>
                                  <p:childTnLst>
                                    <p:cmd type="call" cmd="playFrom(0.0)">
                                      <p:cBhvr>
                                        <p:cTn id="73" dur="863" fill="hold"/>
                                        <p:tgtEl>
                                          <p:spTgt spid="3"/>
                                        </p:tgtEl>
                                      </p:cBhvr>
                                    </p:cmd>
                                  </p:childTnLst>
                                </p:cTn>
                              </p:par>
                            </p:childTnLst>
                          </p:cTn>
                        </p:par>
                      </p:childTnLst>
                    </p:cTn>
                  </p:par>
                </p:childTnLst>
              </p:cTn>
              <p:nextCondLst>
                <p:cond evt="onClick" delay="0">
                  <p:tgtEl>
                    <p:spTgt spid="3"/>
                  </p:tgtEl>
                </p:cond>
              </p:nextCondLst>
            </p:seq>
            <p:audio>
              <p:cMediaNode vol="80000">
                <p:cTn id="74" fill="hold" display="0">
                  <p:stCondLst>
                    <p:cond delay="indefinite"/>
                  </p:stCondLst>
                  <p:endCondLst>
                    <p:cond evt="onStopAudio" delay="0">
                      <p:tgtEl>
                        <p:sldTgt/>
                      </p:tgtEl>
                    </p:cond>
                  </p:endCondLst>
                </p:cTn>
                <p:tgtEl>
                  <p:spTgt spid="3"/>
                </p:tgtEl>
              </p:cMediaNode>
            </p:audio>
            <p:seq concurrent="1" nextAc="seek">
              <p:cTn id="75" restart="whenNotActive" fill="hold" evtFilter="cancelBubble" nodeType="interactiveSeq">
                <p:stCondLst>
                  <p:cond evt="onClick" delay="0">
                    <p:tgtEl>
                      <p:spTgt spid="4"/>
                    </p:tgtEl>
                  </p:cond>
                </p:stCondLst>
                <p:endSync evt="end" delay="0">
                  <p:rtn val="all"/>
                </p:endSync>
                <p:childTnLst>
                  <p:par>
                    <p:cTn id="76" fill="hold">
                      <p:stCondLst>
                        <p:cond delay="0"/>
                      </p:stCondLst>
                      <p:childTnLst>
                        <p:par>
                          <p:cTn id="77" fill="hold">
                            <p:stCondLst>
                              <p:cond delay="0"/>
                            </p:stCondLst>
                            <p:childTnLst>
                              <p:par>
                                <p:cTn id="78" presetID="1" presetClass="mediacall" presetSubtype="0" fill="hold" nodeType="clickEffect">
                                  <p:stCondLst>
                                    <p:cond delay="0"/>
                                  </p:stCondLst>
                                  <p:childTnLst>
                                    <p:cmd type="call" cmd="playFrom(0.0)">
                                      <p:cBhvr>
                                        <p:cTn id="79" dur="1094" fill="hold"/>
                                        <p:tgtEl>
                                          <p:spTgt spid="4"/>
                                        </p:tgtEl>
                                      </p:cBhvr>
                                    </p:cmd>
                                  </p:childTnLst>
                                </p:cTn>
                              </p:par>
                            </p:childTnLst>
                          </p:cTn>
                        </p:par>
                      </p:childTnLst>
                    </p:cTn>
                  </p:par>
                </p:childTnLst>
              </p:cTn>
              <p:nextCondLst>
                <p:cond evt="onClick" delay="0">
                  <p:tgtEl>
                    <p:spTgt spid="4"/>
                  </p:tgtEl>
                </p:cond>
              </p:nextCondLst>
            </p:seq>
            <p:audio>
              <p:cMediaNode vol="80000">
                <p:cTn id="80" fill="hold" display="0">
                  <p:stCondLst>
                    <p:cond delay="indefinite"/>
                  </p:stCondLst>
                  <p:endCondLst>
                    <p:cond evt="onStopAudio" delay="0">
                      <p:tgtEl>
                        <p:sldTgt/>
                      </p:tgtEl>
                    </p:cond>
                  </p:endCondLst>
                </p:cTn>
                <p:tgtEl>
                  <p:spTgt spid="4"/>
                </p:tgtEl>
              </p:cMediaNode>
            </p:audio>
            <p:seq concurrent="1" nextAc="seek">
              <p:cTn id="81" restart="whenNotActive" fill="hold" evtFilter="cancelBubble" nodeType="interactiveSeq">
                <p:stCondLst>
                  <p:cond evt="onClick" delay="0">
                    <p:tgtEl>
                      <p:spTgt spid="7"/>
                    </p:tgtEl>
                  </p:cond>
                </p:stCondLst>
                <p:endSync evt="end" delay="0">
                  <p:rtn val="all"/>
                </p:endSync>
                <p:childTnLst>
                  <p:par>
                    <p:cTn id="82" fill="hold">
                      <p:stCondLst>
                        <p:cond delay="0"/>
                      </p:stCondLst>
                      <p:childTnLst>
                        <p:par>
                          <p:cTn id="83" fill="hold">
                            <p:stCondLst>
                              <p:cond delay="0"/>
                            </p:stCondLst>
                            <p:childTnLst>
                              <p:par>
                                <p:cTn id="84" presetID="1" presetClass="mediacall" presetSubtype="0" fill="hold" nodeType="clickEffect">
                                  <p:stCondLst>
                                    <p:cond delay="0"/>
                                  </p:stCondLst>
                                  <p:childTnLst>
                                    <p:cmd type="call" cmd="playFrom(0.0)">
                                      <p:cBhvr>
                                        <p:cTn id="85" dur="906" fill="hold"/>
                                        <p:tgtEl>
                                          <p:spTgt spid="7"/>
                                        </p:tgtEl>
                                      </p:cBhvr>
                                    </p:cmd>
                                  </p:childTnLst>
                                </p:cTn>
                              </p:par>
                            </p:childTnLst>
                          </p:cTn>
                        </p:par>
                      </p:childTnLst>
                    </p:cTn>
                  </p:par>
                </p:childTnLst>
              </p:cTn>
              <p:nextCondLst>
                <p:cond evt="onClick" delay="0">
                  <p:tgtEl>
                    <p:spTgt spid="7"/>
                  </p:tgtEl>
                </p:cond>
              </p:nextCondLst>
            </p:seq>
            <p:audio>
              <p:cMediaNode vol="80000">
                <p:cTn id="86" fill="hold" display="0">
                  <p:stCondLst>
                    <p:cond delay="indefinite"/>
                  </p:stCondLst>
                  <p:endCondLst>
                    <p:cond evt="onStopAudio" delay="0">
                      <p:tgtEl>
                        <p:sldTgt/>
                      </p:tgtEl>
                    </p:cond>
                  </p:endCondLst>
                </p:cTn>
                <p:tgtEl>
                  <p:spTgt spid="7"/>
                </p:tgtEl>
              </p:cMediaNode>
            </p:audio>
            <p:seq concurrent="1" nextAc="seek">
              <p:cTn id="87" restart="whenNotActive" fill="hold" evtFilter="cancelBubble" nodeType="interactiveSeq">
                <p:stCondLst>
                  <p:cond evt="onClick" delay="0">
                    <p:tgtEl>
                      <p:spTgt spid="8"/>
                    </p:tgtEl>
                  </p:cond>
                </p:stCondLst>
                <p:endSync evt="end" delay="0">
                  <p:rtn val="all"/>
                </p:endSync>
                <p:childTnLst>
                  <p:par>
                    <p:cTn id="88" fill="hold">
                      <p:stCondLst>
                        <p:cond delay="0"/>
                      </p:stCondLst>
                      <p:childTnLst>
                        <p:par>
                          <p:cTn id="89" fill="hold">
                            <p:stCondLst>
                              <p:cond delay="0"/>
                            </p:stCondLst>
                            <p:childTnLst>
                              <p:par>
                                <p:cTn id="90" presetID="1" presetClass="mediacall" presetSubtype="0" fill="hold" nodeType="clickEffect">
                                  <p:stCondLst>
                                    <p:cond delay="0"/>
                                  </p:stCondLst>
                                  <p:childTnLst>
                                    <p:cmd type="call" cmd="playFrom(0.0)">
                                      <p:cBhvr>
                                        <p:cTn id="91" dur="920" fill="hold"/>
                                        <p:tgtEl>
                                          <p:spTgt spid="8"/>
                                        </p:tgtEl>
                                      </p:cBhvr>
                                    </p:cmd>
                                  </p:childTnLst>
                                </p:cTn>
                              </p:par>
                            </p:childTnLst>
                          </p:cTn>
                        </p:par>
                      </p:childTnLst>
                    </p:cTn>
                  </p:par>
                </p:childTnLst>
              </p:cTn>
              <p:nextCondLst>
                <p:cond evt="onClick" delay="0">
                  <p:tgtEl>
                    <p:spTgt spid="8"/>
                  </p:tgtEl>
                </p:cond>
              </p:nextCondLst>
            </p:seq>
            <p:audio>
              <p:cMediaNode vol="80000">
                <p:cTn id="92" fill="hold" display="0">
                  <p:stCondLst>
                    <p:cond delay="indefinite"/>
                  </p:stCondLst>
                  <p:endCondLst>
                    <p:cond evt="onStopAudio" delay="0">
                      <p:tgtEl>
                        <p:sldTgt/>
                      </p:tgtEl>
                    </p:cond>
                  </p:endCondLst>
                </p:cTn>
                <p:tgtEl>
                  <p:spTgt spid="8"/>
                </p:tgtEl>
              </p:cMediaNode>
            </p:audio>
            <p:seq concurrent="1" nextAc="seek">
              <p:cTn id="93" restart="whenNotActive" fill="hold" evtFilter="cancelBubble" nodeType="interactiveSeq">
                <p:stCondLst>
                  <p:cond evt="onClick" delay="0">
                    <p:tgtEl>
                      <p:spTgt spid="21"/>
                    </p:tgtEl>
                  </p:cond>
                </p:stCondLst>
                <p:endSync evt="end" delay="0">
                  <p:rtn val="all"/>
                </p:endSync>
                <p:childTnLst>
                  <p:par>
                    <p:cTn id="94" fill="hold">
                      <p:stCondLst>
                        <p:cond delay="0"/>
                      </p:stCondLst>
                      <p:childTnLst>
                        <p:par>
                          <p:cTn id="95" fill="hold">
                            <p:stCondLst>
                              <p:cond delay="0"/>
                            </p:stCondLst>
                            <p:childTnLst>
                              <p:par>
                                <p:cTn id="96" presetID="1" presetClass="mediacall" presetSubtype="0" fill="hold" nodeType="clickEffect">
                                  <p:stCondLst>
                                    <p:cond delay="0"/>
                                  </p:stCondLst>
                                  <p:childTnLst>
                                    <p:cmd type="call" cmd="playFrom(0.0)">
                                      <p:cBhvr>
                                        <p:cTn id="97" dur="1035" fill="hold"/>
                                        <p:tgtEl>
                                          <p:spTgt spid="21"/>
                                        </p:tgtEl>
                                      </p:cBhvr>
                                    </p:cmd>
                                  </p:childTnLst>
                                </p:cTn>
                              </p:par>
                            </p:childTnLst>
                          </p:cTn>
                        </p:par>
                      </p:childTnLst>
                    </p:cTn>
                  </p:par>
                </p:childTnLst>
              </p:cTn>
              <p:nextCondLst>
                <p:cond evt="onClick" delay="0">
                  <p:tgtEl>
                    <p:spTgt spid="21"/>
                  </p:tgtEl>
                </p:cond>
              </p:nextCondLst>
            </p:seq>
            <p:audio>
              <p:cMediaNode vol="80000">
                <p:cTn id="98" fill="hold" display="0">
                  <p:stCondLst>
                    <p:cond delay="indefinite"/>
                  </p:stCondLst>
                  <p:endCondLst>
                    <p:cond evt="onStopAudio" delay="0">
                      <p:tgtEl>
                        <p:sldTgt/>
                      </p:tgtEl>
                    </p:cond>
                  </p:endCondLst>
                </p:cTn>
                <p:tgtEl>
                  <p:spTgt spid="21"/>
                </p:tgtEl>
              </p:cMediaNode>
            </p:audio>
          </p:childTnLst>
        </p:cTn>
      </p:par>
    </p:tnLst>
    <p:bldLst>
      <p:bldP spid="9" grpId="0"/>
      <p:bldP spid="10" grpId="0"/>
      <p:bldP spid="11" grpId="0"/>
      <p:bldP spid="12" grpId="0"/>
      <p:bldP spid="13" grpId="0"/>
      <p:bldP spid="14" grpId="0"/>
      <p:bldP spid="15" grpId="0"/>
      <p:bldP spid="16" grpId="0"/>
      <p:bldP spid="17" grpId="0"/>
      <p:bldP spid="18"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003110" y="1188058"/>
            <a:ext cx="2377440" cy="575639"/>
          </a:xfrm>
          <a:custGeom>
            <a:avLst/>
            <a:gdLst>
              <a:gd name="connsiteX0" fmla="*/ 0 w 4572000"/>
              <a:gd name="connsiteY0" fmla="*/ 95942 h 575639"/>
              <a:gd name="connsiteX1" fmla="*/ 95942 w 4572000"/>
              <a:gd name="connsiteY1" fmla="*/ 0 h 575639"/>
              <a:gd name="connsiteX2" fmla="*/ 4476058 w 4572000"/>
              <a:gd name="connsiteY2" fmla="*/ 0 h 575639"/>
              <a:gd name="connsiteX3" fmla="*/ 4572000 w 4572000"/>
              <a:gd name="connsiteY3" fmla="*/ 95942 h 575639"/>
              <a:gd name="connsiteX4" fmla="*/ 4572000 w 4572000"/>
              <a:gd name="connsiteY4" fmla="*/ 479697 h 575639"/>
              <a:gd name="connsiteX5" fmla="*/ 4476058 w 4572000"/>
              <a:gd name="connsiteY5" fmla="*/ 575639 h 575639"/>
              <a:gd name="connsiteX6" fmla="*/ 95942 w 4572000"/>
              <a:gd name="connsiteY6" fmla="*/ 575639 h 575639"/>
              <a:gd name="connsiteX7" fmla="*/ 0 w 4572000"/>
              <a:gd name="connsiteY7" fmla="*/ 479697 h 575639"/>
              <a:gd name="connsiteX8" fmla="*/ 0 w 4572000"/>
              <a:gd name="connsiteY8" fmla="*/ 95942 h 57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0" h="575639">
                <a:moveTo>
                  <a:pt x="0" y="95942"/>
                </a:moveTo>
                <a:cubicBezTo>
                  <a:pt x="0" y="42955"/>
                  <a:pt x="42955" y="0"/>
                  <a:pt x="95942" y="0"/>
                </a:cubicBezTo>
                <a:lnTo>
                  <a:pt x="4476058" y="0"/>
                </a:lnTo>
                <a:cubicBezTo>
                  <a:pt x="4529045" y="0"/>
                  <a:pt x="4572000" y="42955"/>
                  <a:pt x="4572000" y="95942"/>
                </a:cubicBezTo>
                <a:lnTo>
                  <a:pt x="4572000" y="479697"/>
                </a:lnTo>
                <a:cubicBezTo>
                  <a:pt x="4572000" y="532684"/>
                  <a:pt x="4529045" y="575639"/>
                  <a:pt x="4476058" y="575639"/>
                </a:cubicBezTo>
                <a:lnTo>
                  <a:pt x="95942" y="575639"/>
                </a:lnTo>
                <a:cubicBezTo>
                  <a:pt x="42955" y="575639"/>
                  <a:pt x="0" y="532684"/>
                  <a:pt x="0" y="479697"/>
                </a:cubicBezTo>
                <a:lnTo>
                  <a:pt x="0" y="95942"/>
                </a:lnTo>
                <a:close/>
              </a:path>
            </a:pathLst>
          </a:custGeom>
          <a:solidFill>
            <a:srgbClr val="A3E7F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9540" tIns="119540" rIns="119540" bIns="119540" numCol="1" spcCol="1270" anchor="ctr" anchorCtr="0">
            <a:noAutofit/>
          </a:bodyPr>
          <a:lstStyle/>
          <a:p>
            <a:pPr lvl="0" algn="l" defTabSz="1066800" rtl="0">
              <a:lnSpc>
                <a:spcPct val="90000"/>
              </a:lnSpc>
              <a:spcBef>
                <a:spcPct val="0"/>
              </a:spcBef>
              <a:spcAft>
                <a:spcPct val="35000"/>
              </a:spcAft>
            </a:pPr>
            <a:r>
              <a:rPr lang="en-US" sz="2400" b="1" kern="1200" dirty="0" smtClean="0">
                <a:solidFill>
                  <a:schemeClr val="tx1"/>
                </a:solidFill>
              </a:rPr>
              <a:t>fantastic (</a:t>
            </a:r>
            <a:r>
              <a:rPr lang="en-US" sz="2400" b="1" kern="1200" dirty="0" err="1" smtClean="0">
                <a:solidFill>
                  <a:schemeClr val="tx1"/>
                </a:solidFill>
              </a:rPr>
              <a:t>adj</a:t>
            </a:r>
            <a:r>
              <a:rPr lang="en-US" sz="2400" b="1" kern="1200" dirty="0" smtClean="0">
                <a:solidFill>
                  <a:schemeClr val="tx1"/>
                </a:solidFill>
              </a:rPr>
              <a:t>)</a:t>
            </a:r>
            <a:endParaRPr lang="en-US" sz="2400" b="1" kern="1200" dirty="0">
              <a:solidFill>
                <a:schemeClr val="tx1"/>
              </a:solidFill>
            </a:endParaRPr>
          </a:p>
        </p:txBody>
      </p:sp>
      <p:sp>
        <p:nvSpPr>
          <p:cNvPr id="10" name="Freeform 9"/>
          <p:cNvSpPr/>
          <p:nvPr/>
        </p:nvSpPr>
        <p:spPr>
          <a:xfrm>
            <a:off x="1003110" y="2049691"/>
            <a:ext cx="2377440" cy="575639"/>
          </a:xfrm>
          <a:custGeom>
            <a:avLst/>
            <a:gdLst>
              <a:gd name="connsiteX0" fmla="*/ 0 w 4572000"/>
              <a:gd name="connsiteY0" fmla="*/ 95942 h 575639"/>
              <a:gd name="connsiteX1" fmla="*/ 95942 w 4572000"/>
              <a:gd name="connsiteY1" fmla="*/ 0 h 575639"/>
              <a:gd name="connsiteX2" fmla="*/ 4476058 w 4572000"/>
              <a:gd name="connsiteY2" fmla="*/ 0 h 575639"/>
              <a:gd name="connsiteX3" fmla="*/ 4572000 w 4572000"/>
              <a:gd name="connsiteY3" fmla="*/ 95942 h 575639"/>
              <a:gd name="connsiteX4" fmla="*/ 4572000 w 4572000"/>
              <a:gd name="connsiteY4" fmla="*/ 479697 h 575639"/>
              <a:gd name="connsiteX5" fmla="*/ 4476058 w 4572000"/>
              <a:gd name="connsiteY5" fmla="*/ 575639 h 575639"/>
              <a:gd name="connsiteX6" fmla="*/ 95942 w 4572000"/>
              <a:gd name="connsiteY6" fmla="*/ 575639 h 575639"/>
              <a:gd name="connsiteX7" fmla="*/ 0 w 4572000"/>
              <a:gd name="connsiteY7" fmla="*/ 479697 h 575639"/>
              <a:gd name="connsiteX8" fmla="*/ 0 w 4572000"/>
              <a:gd name="connsiteY8" fmla="*/ 95942 h 57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0" h="575639">
                <a:moveTo>
                  <a:pt x="0" y="95942"/>
                </a:moveTo>
                <a:cubicBezTo>
                  <a:pt x="0" y="42955"/>
                  <a:pt x="42955" y="0"/>
                  <a:pt x="95942" y="0"/>
                </a:cubicBezTo>
                <a:lnTo>
                  <a:pt x="4476058" y="0"/>
                </a:lnTo>
                <a:cubicBezTo>
                  <a:pt x="4529045" y="0"/>
                  <a:pt x="4572000" y="42955"/>
                  <a:pt x="4572000" y="95942"/>
                </a:cubicBezTo>
                <a:lnTo>
                  <a:pt x="4572000" y="479697"/>
                </a:lnTo>
                <a:cubicBezTo>
                  <a:pt x="4572000" y="532684"/>
                  <a:pt x="4529045" y="575639"/>
                  <a:pt x="4476058" y="575639"/>
                </a:cubicBezTo>
                <a:lnTo>
                  <a:pt x="95942" y="575639"/>
                </a:lnTo>
                <a:cubicBezTo>
                  <a:pt x="42955" y="575639"/>
                  <a:pt x="0" y="532684"/>
                  <a:pt x="0" y="479697"/>
                </a:cubicBezTo>
                <a:lnTo>
                  <a:pt x="0" y="95942"/>
                </a:lnTo>
                <a:close/>
              </a:path>
            </a:pathLst>
          </a:custGeom>
          <a:solidFill>
            <a:srgbClr val="A3E7F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9540" tIns="119540" rIns="119540" bIns="119540" numCol="1" spcCol="1270" anchor="ctr" anchorCtr="0">
            <a:noAutofit/>
          </a:bodyPr>
          <a:lstStyle/>
          <a:p>
            <a:pPr lvl="0" algn="l" defTabSz="1066800" rtl="0">
              <a:lnSpc>
                <a:spcPct val="90000"/>
              </a:lnSpc>
              <a:spcBef>
                <a:spcPct val="0"/>
              </a:spcBef>
              <a:spcAft>
                <a:spcPct val="35000"/>
              </a:spcAft>
            </a:pPr>
            <a:r>
              <a:rPr lang="en-US" sz="2400" b="1" kern="1200" dirty="0" smtClean="0">
                <a:solidFill>
                  <a:schemeClr val="tx1"/>
                </a:solidFill>
              </a:rPr>
              <a:t>perfect (</a:t>
            </a:r>
            <a:r>
              <a:rPr lang="en-US" sz="2400" b="1" kern="1200" dirty="0" err="1" smtClean="0">
                <a:solidFill>
                  <a:schemeClr val="tx1"/>
                </a:solidFill>
              </a:rPr>
              <a:t>adj</a:t>
            </a:r>
            <a:r>
              <a:rPr lang="en-US" sz="2400" b="1" kern="1200" dirty="0" smtClean="0">
                <a:solidFill>
                  <a:schemeClr val="tx1"/>
                </a:solidFill>
              </a:rPr>
              <a:t>) </a:t>
            </a:r>
            <a:endParaRPr lang="en-US" sz="2400" b="1" kern="1200" dirty="0">
              <a:solidFill>
                <a:schemeClr val="tx1"/>
              </a:solidFill>
            </a:endParaRPr>
          </a:p>
        </p:txBody>
      </p:sp>
      <p:sp>
        <p:nvSpPr>
          <p:cNvPr id="11" name="Freeform 10"/>
          <p:cNvSpPr/>
          <p:nvPr/>
        </p:nvSpPr>
        <p:spPr>
          <a:xfrm>
            <a:off x="1003110" y="2911324"/>
            <a:ext cx="2377440" cy="575639"/>
          </a:xfrm>
          <a:custGeom>
            <a:avLst/>
            <a:gdLst>
              <a:gd name="connsiteX0" fmla="*/ 0 w 4572000"/>
              <a:gd name="connsiteY0" fmla="*/ 95942 h 575639"/>
              <a:gd name="connsiteX1" fmla="*/ 95942 w 4572000"/>
              <a:gd name="connsiteY1" fmla="*/ 0 h 575639"/>
              <a:gd name="connsiteX2" fmla="*/ 4476058 w 4572000"/>
              <a:gd name="connsiteY2" fmla="*/ 0 h 575639"/>
              <a:gd name="connsiteX3" fmla="*/ 4572000 w 4572000"/>
              <a:gd name="connsiteY3" fmla="*/ 95942 h 575639"/>
              <a:gd name="connsiteX4" fmla="*/ 4572000 w 4572000"/>
              <a:gd name="connsiteY4" fmla="*/ 479697 h 575639"/>
              <a:gd name="connsiteX5" fmla="*/ 4476058 w 4572000"/>
              <a:gd name="connsiteY5" fmla="*/ 575639 h 575639"/>
              <a:gd name="connsiteX6" fmla="*/ 95942 w 4572000"/>
              <a:gd name="connsiteY6" fmla="*/ 575639 h 575639"/>
              <a:gd name="connsiteX7" fmla="*/ 0 w 4572000"/>
              <a:gd name="connsiteY7" fmla="*/ 479697 h 575639"/>
              <a:gd name="connsiteX8" fmla="*/ 0 w 4572000"/>
              <a:gd name="connsiteY8" fmla="*/ 95942 h 57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0" h="575639">
                <a:moveTo>
                  <a:pt x="0" y="95942"/>
                </a:moveTo>
                <a:cubicBezTo>
                  <a:pt x="0" y="42955"/>
                  <a:pt x="42955" y="0"/>
                  <a:pt x="95942" y="0"/>
                </a:cubicBezTo>
                <a:lnTo>
                  <a:pt x="4476058" y="0"/>
                </a:lnTo>
                <a:cubicBezTo>
                  <a:pt x="4529045" y="0"/>
                  <a:pt x="4572000" y="42955"/>
                  <a:pt x="4572000" y="95942"/>
                </a:cubicBezTo>
                <a:lnTo>
                  <a:pt x="4572000" y="479697"/>
                </a:lnTo>
                <a:cubicBezTo>
                  <a:pt x="4572000" y="532684"/>
                  <a:pt x="4529045" y="575639"/>
                  <a:pt x="4476058" y="575639"/>
                </a:cubicBezTo>
                <a:lnTo>
                  <a:pt x="95942" y="575639"/>
                </a:lnTo>
                <a:cubicBezTo>
                  <a:pt x="42955" y="575639"/>
                  <a:pt x="0" y="532684"/>
                  <a:pt x="0" y="479697"/>
                </a:cubicBezTo>
                <a:lnTo>
                  <a:pt x="0" y="95942"/>
                </a:lnTo>
                <a:close/>
              </a:path>
            </a:pathLst>
          </a:custGeom>
          <a:solidFill>
            <a:srgbClr val="A3E7F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9540" tIns="119540" rIns="119540" bIns="119540" numCol="1" spcCol="1270" anchor="ctr" anchorCtr="0">
            <a:noAutofit/>
          </a:bodyPr>
          <a:lstStyle/>
          <a:p>
            <a:pPr lvl="0" algn="l" defTabSz="1066800" rtl="0">
              <a:lnSpc>
                <a:spcPct val="90000"/>
              </a:lnSpc>
              <a:spcBef>
                <a:spcPct val="0"/>
              </a:spcBef>
              <a:spcAft>
                <a:spcPct val="35000"/>
              </a:spcAft>
            </a:pPr>
            <a:r>
              <a:rPr lang="en-US" sz="2400" b="1" kern="1200" smtClean="0">
                <a:solidFill>
                  <a:schemeClr val="tx1"/>
                </a:solidFill>
              </a:rPr>
              <a:t>rent (v) </a:t>
            </a:r>
            <a:endParaRPr lang="en-US" sz="2400" b="1" kern="1200">
              <a:solidFill>
                <a:schemeClr val="tx1"/>
              </a:solidFill>
            </a:endParaRPr>
          </a:p>
        </p:txBody>
      </p:sp>
      <p:sp>
        <p:nvSpPr>
          <p:cNvPr id="12" name="Freeform 11"/>
          <p:cNvSpPr/>
          <p:nvPr/>
        </p:nvSpPr>
        <p:spPr>
          <a:xfrm>
            <a:off x="1003110" y="3772957"/>
            <a:ext cx="2377440" cy="575639"/>
          </a:xfrm>
          <a:custGeom>
            <a:avLst/>
            <a:gdLst>
              <a:gd name="connsiteX0" fmla="*/ 0 w 4572000"/>
              <a:gd name="connsiteY0" fmla="*/ 95942 h 575639"/>
              <a:gd name="connsiteX1" fmla="*/ 95942 w 4572000"/>
              <a:gd name="connsiteY1" fmla="*/ 0 h 575639"/>
              <a:gd name="connsiteX2" fmla="*/ 4476058 w 4572000"/>
              <a:gd name="connsiteY2" fmla="*/ 0 h 575639"/>
              <a:gd name="connsiteX3" fmla="*/ 4572000 w 4572000"/>
              <a:gd name="connsiteY3" fmla="*/ 95942 h 575639"/>
              <a:gd name="connsiteX4" fmla="*/ 4572000 w 4572000"/>
              <a:gd name="connsiteY4" fmla="*/ 479697 h 575639"/>
              <a:gd name="connsiteX5" fmla="*/ 4476058 w 4572000"/>
              <a:gd name="connsiteY5" fmla="*/ 575639 h 575639"/>
              <a:gd name="connsiteX6" fmla="*/ 95942 w 4572000"/>
              <a:gd name="connsiteY6" fmla="*/ 575639 h 575639"/>
              <a:gd name="connsiteX7" fmla="*/ 0 w 4572000"/>
              <a:gd name="connsiteY7" fmla="*/ 479697 h 575639"/>
              <a:gd name="connsiteX8" fmla="*/ 0 w 4572000"/>
              <a:gd name="connsiteY8" fmla="*/ 95942 h 57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0" h="575639">
                <a:moveTo>
                  <a:pt x="0" y="95942"/>
                </a:moveTo>
                <a:cubicBezTo>
                  <a:pt x="0" y="42955"/>
                  <a:pt x="42955" y="0"/>
                  <a:pt x="95942" y="0"/>
                </a:cubicBezTo>
                <a:lnTo>
                  <a:pt x="4476058" y="0"/>
                </a:lnTo>
                <a:cubicBezTo>
                  <a:pt x="4529045" y="0"/>
                  <a:pt x="4572000" y="42955"/>
                  <a:pt x="4572000" y="95942"/>
                </a:cubicBezTo>
                <a:lnTo>
                  <a:pt x="4572000" y="479697"/>
                </a:lnTo>
                <a:cubicBezTo>
                  <a:pt x="4572000" y="532684"/>
                  <a:pt x="4529045" y="575639"/>
                  <a:pt x="4476058" y="575639"/>
                </a:cubicBezTo>
                <a:lnTo>
                  <a:pt x="95942" y="575639"/>
                </a:lnTo>
                <a:cubicBezTo>
                  <a:pt x="42955" y="575639"/>
                  <a:pt x="0" y="532684"/>
                  <a:pt x="0" y="479697"/>
                </a:cubicBezTo>
                <a:lnTo>
                  <a:pt x="0" y="95942"/>
                </a:lnTo>
                <a:close/>
              </a:path>
            </a:pathLst>
          </a:custGeom>
          <a:solidFill>
            <a:srgbClr val="A3E7F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9540" tIns="119540" rIns="119540" bIns="119540" numCol="1" spcCol="1270" anchor="ctr" anchorCtr="0">
            <a:noAutofit/>
          </a:bodyPr>
          <a:lstStyle/>
          <a:p>
            <a:pPr lvl="0" algn="l" defTabSz="1066800" rtl="0">
              <a:lnSpc>
                <a:spcPct val="90000"/>
              </a:lnSpc>
              <a:spcBef>
                <a:spcPct val="0"/>
              </a:spcBef>
              <a:spcAft>
                <a:spcPct val="35000"/>
              </a:spcAft>
            </a:pPr>
            <a:r>
              <a:rPr lang="en-US" sz="2400" b="1" kern="1200" dirty="0" smtClean="0">
                <a:solidFill>
                  <a:schemeClr val="tx1"/>
                </a:solidFill>
              </a:rPr>
              <a:t>helmet (n) </a:t>
            </a:r>
            <a:endParaRPr lang="en-US" sz="2400" b="1" kern="1200" dirty="0">
              <a:solidFill>
                <a:schemeClr val="tx1"/>
              </a:solidFill>
            </a:endParaRPr>
          </a:p>
        </p:txBody>
      </p:sp>
      <p:sp>
        <p:nvSpPr>
          <p:cNvPr id="13" name="Freeform 12"/>
          <p:cNvSpPr/>
          <p:nvPr/>
        </p:nvSpPr>
        <p:spPr>
          <a:xfrm>
            <a:off x="1003110" y="4634590"/>
            <a:ext cx="2377440" cy="575639"/>
          </a:xfrm>
          <a:custGeom>
            <a:avLst/>
            <a:gdLst>
              <a:gd name="connsiteX0" fmla="*/ 0 w 4572000"/>
              <a:gd name="connsiteY0" fmla="*/ 95942 h 575639"/>
              <a:gd name="connsiteX1" fmla="*/ 95942 w 4572000"/>
              <a:gd name="connsiteY1" fmla="*/ 0 h 575639"/>
              <a:gd name="connsiteX2" fmla="*/ 4476058 w 4572000"/>
              <a:gd name="connsiteY2" fmla="*/ 0 h 575639"/>
              <a:gd name="connsiteX3" fmla="*/ 4572000 w 4572000"/>
              <a:gd name="connsiteY3" fmla="*/ 95942 h 575639"/>
              <a:gd name="connsiteX4" fmla="*/ 4572000 w 4572000"/>
              <a:gd name="connsiteY4" fmla="*/ 479697 h 575639"/>
              <a:gd name="connsiteX5" fmla="*/ 4476058 w 4572000"/>
              <a:gd name="connsiteY5" fmla="*/ 575639 h 575639"/>
              <a:gd name="connsiteX6" fmla="*/ 95942 w 4572000"/>
              <a:gd name="connsiteY6" fmla="*/ 575639 h 575639"/>
              <a:gd name="connsiteX7" fmla="*/ 0 w 4572000"/>
              <a:gd name="connsiteY7" fmla="*/ 479697 h 575639"/>
              <a:gd name="connsiteX8" fmla="*/ 0 w 4572000"/>
              <a:gd name="connsiteY8" fmla="*/ 95942 h 57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0" h="575639">
                <a:moveTo>
                  <a:pt x="0" y="95942"/>
                </a:moveTo>
                <a:cubicBezTo>
                  <a:pt x="0" y="42955"/>
                  <a:pt x="42955" y="0"/>
                  <a:pt x="95942" y="0"/>
                </a:cubicBezTo>
                <a:lnTo>
                  <a:pt x="4476058" y="0"/>
                </a:lnTo>
                <a:cubicBezTo>
                  <a:pt x="4529045" y="0"/>
                  <a:pt x="4572000" y="42955"/>
                  <a:pt x="4572000" y="95942"/>
                </a:cubicBezTo>
                <a:lnTo>
                  <a:pt x="4572000" y="479697"/>
                </a:lnTo>
                <a:cubicBezTo>
                  <a:pt x="4572000" y="532684"/>
                  <a:pt x="4529045" y="575639"/>
                  <a:pt x="4476058" y="575639"/>
                </a:cubicBezTo>
                <a:lnTo>
                  <a:pt x="95942" y="575639"/>
                </a:lnTo>
                <a:cubicBezTo>
                  <a:pt x="42955" y="575639"/>
                  <a:pt x="0" y="532684"/>
                  <a:pt x="0" y="479697"/>
                </a:cubicBezTo>
                <a:lnTo>
                  <a:pt x="0" y="95942"/>
                </a:lnTo>
                <a:close/>
              </a:path>
            </a:pathLst>
          </a:custGeom>
          <a:solidFill>
            <a:srgbClr val="A3E7F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9540" tIns="119540" rIns="119540" bIns="119540" numCol="1" spcCol="1270" anchor="ctr" anchorCtr="0">
            <a:noAutofit/>
          </a:bodyPr>
          <a:lstStyle/>
          <a:p>
            <a:pPr lvl="0" algn="l" defTabSz="1066800" rtl="0">
              <a:lnSpc>
                <a:spcPct val="90000"/>
              </a:lnSpc>
              <a:spcBef>
                <a:spcPct val="0"/>
              </a:spcBef>
              <a:spcAft>
                <a:spcPct val="35000"/>
              </a:spcAft>
            </a:pPr>
            <a:r>
              <a:rPr lang="en-US" sz="2400" b="1" kern="1200" dirty="0" smtClean="0">
                <a:solidFill>
                  <a:schemeClr val="tx1"/>
                </a:solidFill>
              </a:rPr>
              <a:t>traditional (</a:t>
            </a:r>
            <a:r>
              <a:rPr lang="en-US" sz="2400" b="1" kern="1200" dirty="0" err="1" smtClean="0">
                <a:solidFill>
                  <a:schemeClr val="tx1"/>
                </a:solidFill>
              </a:rPr>
              <a:t>adj</a:t>
            </a:r>
            <a:r>
              <a:rPr lang="en-US" sz="2400" b="1" kern="1200" dirty="0" smtClean="0">
                <a:solidFill>
                  <a:schemeClr val="tx1"/>
                </a:solidFill>
              </a:rPr>
              <a:t>) </a:t>
            </a:r>
            <a:endParaRPr lang="en-US" sz="2400" b="1" kern="1200" dirty="0">
              <a:solidFill>
                <a:schemeClr val="tx1"/>
              </a:solidFill>
            </a:endParaRPr>
          </a:p>
        </p:txBody>
      </p:sp>
      <p:sp>
        <p:nvSpPr>
          <p:cNvPr id="14" name="Freeform 13"/>
          <p:cNvSpPr/>
          <p:nvPr/>
        </p:nvSpPr>
        <p:spPr>
          <a:xfrm>
            <a:off x="1003110" y="5496225"/>
            <a:ext cx="2377440" cy="575639"/>
          </a:xfrm>
          <a:custGeom>
            <a:avLst/>
            <a:gdLst>
              <a:gd name="connsiteX0" fmla="*/ 0 w 4572000"/>
              <a:gd name="connsiteY0" fmla="*/ 95942 h 575639"/>
              <a:gd name="connsiteX1" fmla="*/ 95942 w 4572000"/>
              <a:gd name="connsiteY1" fmla="*/ 0 h 575639"/>
              <a:gd name="connsiteX2" fmla="*/ 4476058 w 4572000"/>
              <a:gd name="connsiteY2" fmla="*/ 0 h 575639"/>
              <a:gd name="connsiteX3" fmla="*/ 4572000 w 4572000"/>
              <a:gd name="connsiteY3" fmla="*/ 95942 h 575639"/>
              <a:gd name="connsiteX4" fmla="*/ 4572000 w 4572000"/>
              <a:gd name="connsiteY4" fmla="*/ 479697 h 575639"/>
              <a:gd name="connsiteX5" fmla="*/ 4476058 w 4572000"/>
              <a:gd name="connsiteY5" fmla="*/ 575639 h 575639"/>
              <a:gd name="connsiteX6" fmla="*/ 95942 w 4572000"/>
              <a:gd name="connsiteY6" fmla="*/ 575639 h 575639"/>
              <a:gd name="connsiteX7" fmla="*/ 0 w 4572000"/>
              <a:gd name="connsiteY7" fmla="*/ 479697 h 575639"/>
              <a:gd name="connsiteX8" fmla="*/ 0 w 4572000"/>
              <a:gd name="connsiteY8" fmla="*/ 95942 h 57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0" h="575639">
                <a:moveTo>
                  <a:pt x="0" y="95942"/>
                </a:moveTo>
                <a:cubicBezTo>
                  <a:pt x="0" y="42955"/>
                  <a:pt x="42955" y="0"/>
                  <a:pt x="95942" y="0"/>
                </a:cubicBezTo>
                <a:lnTo>
                  <a:pt x="4476058" y="0"/>
                </a:lnTo>
                <a:cubicBezTo>
                  <a:pt x="4529045" y="0"/>
                  <a:pt x="4572000" y="42955"/>
                  <a:pt x="4572000" y="95942"/>
                </a:cubicBezTo>
                <a:lnTo>
                  <a:pt x="4572000" y="479697"/>
                </a:lnTo>
                <a:cubicBezTo>
                  <a:pt x="4572000" y="532684"/>
                  <a:pt x="4529045" y="575639"/>
                  <a:pt x="4476058" y="575639"/>
                </a:cubicBezTo>
                <a:lnTo>
                  <a:pt x="95942" y="575639"/>
                </a:lnTo>
                <a:cubicBezTo>
                  <a:pt x="42955" y="575639"/>
                  <a:pt x="0" y="532684"/>
                  <a:pt x="0" y="479697"/>
                </a:cubicBezTo>
                <a:lnTo>
                  <a:pt x="0" y="95942"/>
                </a:lnTo>
                <a:close/>
              </a:path>
            </a:pathLst>
          </a:custGeom>
          <a:solidFill>
            <a:srgbClr val="A3E7F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9540" tIns="119540" rIns="119540" bIns="119540" numCol="1" spcCol="1270" anchor="ctr" anchorCtr="0">
            <a:noAutofit/>
          </a:bodyPr>
          <a:lstStyle/>
          <a:p>
            <a:pPr lvl="0" algn="l" defTabSz="1066800" rtl="0">
              <a:lnSpc>
                <a:spcPct val="90000"/>
              </a:lnSpc>
              <a:spcBef>
                <a:spcPct val="0"/>
              </a:spcBef>
              <a:spcAft>
                <a:spcPct val="35000"/>
              </a:spcAft>
            </a:pPr>
            <a:r>
              <a:rPr lang="en-US" sz="2400" b="1" kern="1200" dirty="0" smtClean="0">
                <a:solidFill>
                  <a:schemeClr val="tx1"/>
                </a:solidFill>
              </a:rPr>
              <a:t>landscape (n) </a:t>
            </a:r>
            <a:endParaRPr lang="en-US" sz="2400" b="1" kern="1200" dirty="0">
              <a:solidFill>
                <a:schemeClr val="tx1"/>
              </a:solidFill>
            </a:endParaRPr>
          </a:p>
        </p:txBody>
      </p:sp>
      <p:pic>
        <p:nvPicPr>
          <p:cNvPr id="6"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630" y="51359"/>
            <a:ext cx="994747" cy="1005840"/>
          </a:xfrm>
          <a:prstGeom prst="rect">
            <a:avLst/>
          </a:prstGeom>
          <a:effectLst>
            <a:outerShdw blurRad="50800" dist="38100" dir="2700000" algn="tl" rotWithShape="0">
              <a:prstClr val="black">
                <a:alpha val="40000"/>
              </a:prstClr>
            </a:outerShdw>
          </a:effectLst>
        </p:spPr>
      </p:pic>
      <p:sp>
        <p:nvSpPr>
          <p:cNvPr id="15" name="Freeform 14"/>
          <p:cNvSpPr/>
          <p:nvPr/>
        </p:nvSpPr>
        <p:spPr>
          <a:xfrm>
            <a:off x="5240752" y="3772957"/>
            <a:ext cx="1937982" cy="575639"/>
          </a:xfrm>
          <a:custGeom>
            <a:avLst/>
            <a:gdLst>
              <a:gd name="connsiteX0" fmla="*/ 0 w 4572000"/>
              <a:gd name="connsiteY0" fmla="*/ 95942 h 575639"/>
              <a:gd name="connsiteX1" fmla="*/ 95942 w 4572000"/>
              <a:gd name="connsiteY1" fmla="*/ 0 h 575639"/>
              <a:gd name="connsiteX2" fmla="*/ 4476058 w 4572000"/>
              <a:gd name="connsiteY2" fmla="*/ 0 h 575639"/>
              <a:gd name="connsiteX3" fmla="*/ 4572000 w 4572000"/>
              <a:gd name="connsiteY3" fmla="*/ 95942 h 575639"/>
              <a:gd name="connsiteX4" fmla="*/ 4572000 w 4572000"/>
              <a:gd name="connsiteY4" fmla="*/ 479697 h 575639"/>
              <a:gd name="connsiteX5" fmla="*/ 4476058 w 4572000"/>
              <a:gd name="connsiteY5" fmla="*/ 575639 h 575639"/>
              <a:gd name="connsiteX6" fmla="*/ 95942 w 4572000"/>
              <a:gd name="connsiteY6" fmla="*/ 575639 h 575639"/>
              <a:gd name="connsiteX7" fmla="*/ 0 w 4572000"/>
              <a:gd name="connsiteY7" fmla="*/ 479697 h 575639"/>
              <a:gd name="connsiteX8" fmla="*/ 0 w 4572000"/>
              <a:gd name="connsiteY8" fmla="*/ 95942 h 57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0" h="575639">
                <a:moveTo>
                  <a:pt x="0" y="95942"/>
                </a:moveTo>
                <a:cubicBezTo>
                  <a:pt x="0" y="42955"/>
                  <a:pt x="42955" y="0"/>
                  <a:pt x="95942" y="0"/>
                </a:cubicBezTo>
                <a:lnTo>
                  <a:pt x="4476058" y="0"/>
                </a:lnTo>
                <a:cubicBezTo>
                  <a:pt x="4529045" y="0"/>
                  <a:pt x="4572000" y="42955"/>
                  <a:pt x="4572000" y="95942"/>
                </a:cubicBezTo>
                <a:lnTo>
                  <a:pt x="4572000" y="479697"/>
                </a:lnTo>
                <a:cubicBezTo>
                  <a:pt x="4572000" y="532684"/>
                  <a:pt x="4529045" y="575639"/>
                  <a:pt x="4476058" y="575639"/>
                </a:cubicBezTo>
                <a:lnTo>
                  <a:pt x="95942" y="575639"/>
                </a:lnTo>
                <a:cubicBezTo>
                  <a:pt x="42955" y="575639"/>
                  <a:pt x="0" y="532684"/>
                  <a:pt x="0" y="479697"/>
                </a:cubicBezTo>
                <a:lnTo>
                  <a:pt x="0" y="95942"/>
                </a:lnTo>
                <a:close/>
              </a:path>
            </a:pathLst>
          </a:custGeom>
          <a:solidFill>
            <a:srgbClr val="FFCCC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9540" tIns="119540" rIns="119540" bIns="119540" numCol="1" spcCol="1270" anchor="ctr" anchorCtr="0">
            <a:noAutofit/>
          </a:bodyPr>
          <a:lstStyle/>
          <a:p>
            <a:pPr lvl="0" algn="l" defTabSz="1066800" rtl="0">
              <a:lnSpc>
                <a:spcPct val="90000"/>
              </a:lnSpc>
              <a:spcBef>
                <a:spcPct val="0"/>
              </a:spcBef>
              <a:spcAft>
                <a:spcPct val="35000"/>
              </a:spcAft>
            </a:pPr>
            <a:r>
              <a:rPr lang="en-US" sz="2400" b="1" kern="1200" dirty="0" err="1" smtClean="0">
                <a:solidFill>
                  <a:schemeClr val="tx1"/>
                </a:solidFill>
              </a:rPr>
              <a:t>tuyệt</a:t>
            </a:r>
            <a:r>
              <a:rPr lang="en-US" sz="2400" b="1" kern="1200" dirty="0" smtClean="0">
                <a:solidFill>
                  <a:schemeClr val="tx1"/>
                </a:solidFill>
              </a:rPr>
              <a:t> </a:t>
            </a:r>
            <a:r>
              <a:rPr lang="en-US" sz="2400" b="1" kern="1200" dirty="0" err="1" smtClean="0">
                <a:solidFill>
                  <a:schemeClr val="tx1"/>
                </a:solidFill>
              </a:rPr>
              <a:t>vời</a:t>
            </a:r>
            <a:endParaRPr lang="en-US" sz="2400" b="1" kern="1200" dirty="0">
              <a:solidFill>
                <a:schemeClr val="tx1"/>
              </a:solidFill>
            </a:endParaRPr>
          </a:p>
        </p:txBody>
      </p:sp>
      <p:sp>
        <p:nvSpPr>
          <p:cNvPr id="16" name="Freeform 15"/>
          <p:cNvSpPr/>
          <p:nvPr/>
        </p:nvSpPr>
        <p:spPr>
          <a:xfrm>
            <a:off x="5240752" y="2049691"/>
            <a:ext cx="1937982" cy="575639"/>
          </a:xfrm>
          <a:custGeom>
            <a:avLst/>
            <a:gdLst>
              <a:gd name="connsiteX0" fmla="*/ 0 w 4572000"/>
              <a:gd name="connsiteY0" fmla="*/ 95942 h 575639"/>
              <a:gd name="connsiteX1" fmla="*/ 95942 w 4572000"/>
              <a:gd name="connsiteY1" fmla="*/ 0 h 575639"/>
              <a:gd name="connsiteX2" fmla="*/ 4476058 w 4572000"/>
              <a:gd name="connsiteY2" fmla="*/ 0 h 575639"/>
              <a:gd name="connsiteX3" fmla="*/ 4572000 w 4572000"/>
              <a:gd name="connsiteY3" fmla="*/ 95942 h 575639"/>
              <a:gd name="connsiteX4" fmla="*/ 4572000 w 4572000"/>
              <a:gd name="connsiteY4" fmla="*/ 479697 h 575639"/>
              <a:gd name="connsiteX5" fmla="*/ 4476058 w 4572000"/>
              <a:gd name="connsiteY5" fmla="*/ 575639 h 575639"/>
              <a:gd name="connsiteX6" fmla="*/ 95942 w 4572000"/>
              <a:gd name="connsiteY6" fmla="*/ 575639 h 575639"/>
              <a:gd name="connsiteX7" fmla="*/ 0 w 4572000"/>
              <a:gd name="connsiteY7" fmla="*/ 479697 h 575639"/>
              <a:gd name="connsiteX8" fmla="*/ 0 w 4572000"/>
              <a:gd name="connsiteY8" fmla="*/ 95942 h 57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0" h="575639">
                <a:moveTo>
                  <a:pt x="0" y="95942"/>
                </a:moveTo>
                <a:cubicBezTo>
                  <a:pt x="0" y="42955"/>
                  <a:pt x="42955" y="0"/>
                  <a:pt x="95942" y="0"/>
                </a:cubicBezTo>
                <a:lnTo>
                  <a:pt x="4476058" y="0"/>
                </a:lnTo>
                <a:cubicBezTo>
                  <a:pt x="4529045" y="0"/>
                  <a:pt x="4572000" y="42955"/>
                  <a:pt x="4572000" y="95942"/>
                </a:cubicBezTo>
                <a:lnTo>
                  <a:pt x="4572000" y="479697"/>
                </a:lnTo>
                <a:cubicBezTo>
                  <a:pt x="4572000" y="532684"/>
                  <a:pt x="4529045" y="575639"/>
                  <a:pt x="4476058" y="575639"/>
                </a:cubicBezTo>
                <a:lnTo>
                  <a:pt x="95942" y="575639"/>
                </a:lnTo>
                <a:cubicBezTo>
                  <a:pt x="42955" y="575639"/>
                  <a:pt x="0" y="532684"/>
                  <a:pt x="0" y="479697"/>
                </a:cubicBezTo>
                <a:lnTo>
                  <a:pt x="0" y="95942"/>
                </a:lnTo>
                <a:close/>
              </a:path>
            </a:pathLst>
          </a:custGeom>
          <a:solidFill>
            <a:srgbClr val="FFCCC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9540" tIns="119540" rIns="119540" bIns="119540" numCol="1" spcCol="1270" anchor="ctr" anchorCtr="0">
            <a:noAutofit/>
          </a:bodyPr>
          <a:lstStyle/>
          <a:p>
            <a:pPr lvl="0" algn="l" defTabSz="1066800" rtl="0">
              <a:lnSpc>
                <a:spcPct val="90000"/>
              </a:lnSpc>
              <a:spcBef>
                <a:spcPct val="0"/>
              </a:spcBef>
              <a:spcAft>
                <a:spcPct val="35000"/>
              </a:spcAft>
            </a:pPr>
            <a:r>
              <a:rPr lang="en-US" sz="2400" b="1" dirty="0" err="1" smtClean="0">
                <a:solidFill>
                  <a:schemeClr val="tx1"/>
                </a:solidFill>
              </a:rPr>
              <a:t>hoàn</a:t>
            </a:r>
            <a:r>
              <a:rPr lang="en-US" sz="2400" b="1" dirty="0" smtClean="0">
                <a:solidFill>
                  <a:schemeClr val="tx1"/>
                </a:solidFill>
              </a:rPr>
              <a:t> </a:t>
            </a:r>
            <a:r>
              <a:rPr lang="en-US" sz="2400" b="1" dirty="0" err="1" smtClean="0">
                <a:solidFill>
                  <a:schemeClr val="tx1"/>
                </a:solidFill>
              </a:rPr>
              <a:t>hảo</a:t>
            </a:r>
            <a:endParaRPr lang="en-US" sz="2400" b="1" kern="1200" dirty="0">
              <a:solidFill>
                <a:schemeClr val="tx1"/>
              </a:solidFill>
            </a:endParaRPr>
          </a:p>
        </p:txBody>
      </p:sp>
      <p:sp>
        <p:nvSpPr>
          <p:cNvPr id="17" name="Freeform 16"/>
          <p:cNvSpPr/>
          <p:nvPr/>
        </p:nvSpPr>
        <p:spPr>
          <a:xfrm>
            <a:off x="5240752" y="5496225"/>
            <a:ext cx="1937982" cy="575639"/>
          </a:xfrm>
          <a:custGeom>
            <a:avLst/>
            <a:gdLst>
              <a:gd name="connsiteX0" fmla="*/ 0 w 4572000"/>
              <a:gd name="connsiteY0" fmla="*/ 95942 h 575639"/>
              <a:gd name="connsiteX1" fmla="*/ 95942 w 4572000"/>
              <a:gd name="connsiteY1" fmla="*/ 0 h 575639"/>
              <a:gd name="connsiteX2" fmla="*/ 4476058 w 4572000"/>
              <a:gd name="connsiteY2" fmla="*/ 0 h 575639"/>
              <a:gd name="connsiteX3" fmla="*/ 4572000 w 4572000"/>
              <a:gd name="connsiteY3" fmla="*/ 95942 h 575639"/>
              <a:gd name="connsiteX4" fmla="*/ 4572000 w 4572000"/>
              <a:gd name="connsiteY4" fmla="*/ 479697 h 575639"/>
              <a:gd name="connsiteX5" fmla="*/ 4476058 w 4572000"/>
              <a:gd name="connsiteY5" fmla="*/ 575639 h 575639"/>
              <a:gd name="connsiteX6" fmla="*/ 95942 w 4572000"/>
              <a:gd name="connsiteY6" fmla="*/ 575639 h 575639"/>
              <a:gd name="connsiteX7" fmla="*/ 0 w 4572000"/>
              <a:gd name="connsiteY7" fmla="*/ 479697 h 575639"/>
              <a:gd name="connsiteX8" fmla="*/ 0 w 4572000"/>
              <a:gd name="connsiteY8" fmla="*/ 95942 h 57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0" h="575639">
                <a:moveTo>
                  <a:pt x="0" y="95942"/>
                </a:moveTo>
                <a:cubicBezTo>
                  <a:pt x="0" y="42955"/>
                  <a:pt x="42955" y="0"/>
                  <a:pt x="95942" y="0"/>
                </a:cubicBezTo>
                <a:lnTo>
                  <a:pt x="4476058" y="0"/>
                </a:lnTo>
                <a:cubicBezTo>
                  <a:pt x="4529045" y="0"/>
                  <a:pt x="4572000" y="42955"/>
                  <a:pt x="4572000" y="95942"/>
                </a:cubicBezTo>
                <a:lnTo>
                  <a:pt x="4572000" y="479697"/>
                </a:lnTo>
                <a:cubicBezTo>
                  <a:pt x="4572000" y="532684"/>
                  <a:pt x="4529045" y="575639"/>
                  <a:pt x="4476058" y="575639"/>
                </a:cubicBezTo>
                <a:lnTo>
                  <a:pt x="95942" y="575639"/>
                </a:lnTo>
                <a:cubicBezTo>
                  <a:pt x="42955" y="575639"/>
                  <a:pt x="0" y="532684"/>
                  <a:pt x="0" y="479697"/>
                </a:cubicBezTo>
                <a:lnTo>
                  <a:pt x="0" y="95942"/>
                </a:lnTo>
                <a:close/>
              </a:path>
            </a:pathLst>
          </a:custGeom>
          <a:solidFill>
            <a:srgbClr val="FFCCC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9540" tIns="119540" rIns="119540" bIns="119540" numCol="1" spcCol="1270" anchor="ctr" anchorCtr="0">
            <a:noAutofit/>
          </a:bodyPr>
          <a:lstStyle/>
          <a:p>
            <a:pPr lvl="0" algn="l" defTabSz="1066800" rtl="0">
              <a:lnSpc>
                <a:spcPct val="90000"/>
              </a:lnSpc>
              <a:spcBef>
                <a:spcPct val="0"/>
              </a:spcBef>
              <a:spcAft>
                <a:spcPct val="35000"/>
              </a:spcAft>
            </a:pPr>
            <a:r>
              <a:rPr lang="en-US" sz="2400" b="1" dirty="0" err="1" smtClean="0">
                <a:solidFill>
                  <a:schemeClr val="tx1"/>
                </a:solidFill>
              </a:rPr>
              <a:t>thuê</a:t>
            </a:r>
            <a:endParaRPr lang="en-US" sz="2400" b="1" kern="1200" dirty="0">
              <a:solidFill>
                <a:schemeClr val="tx1"/>
              </a:solidFill>
            </a:endParaRPr>
          </a:p>
        </p:txBody>
      </p:sp>
      <p:sp>
        <p:nvSpPr>
          <p:cNvPr id="18" name="Freeform 17"/>
          <p:cNvSpPr/>
          <p:nvPr/>
        </p:nvSpPr>
        <p:spPr>
          <a:xfrm>
            <a:off x="5240752" y="4634590"/>
            <a:ext cx="1937982" cy="575639"/>
          </a:xfrm>
          <a:custGeom>
            <a:avLst/>
            <a:gdLst>
              <a:gd name="connsiteX0" fmla="*/ 0 w 4572000"/>
              <a:gd name="connsiteY0" fmla="*/ 95942 h 575639"/>
              <a:gd name="connsiteX1" fmla="*/ 95942 w 4572000"/>
              <a:gd name="connsiteY1" fmla="*/ 0 h 575639"/>
              <a:gd name="connsiteX2" fmla="*/ 4476058 w 4572000"/>
              <a:gd name="connsiteY2" fmla="*/ 0 h 575639"/>
              <a:gd name="connsiteX3" fmla="*/ 4572000 w 4572000"/>
              <a:gd name="connsiteY3" fmla="*/ 95942 h 575639"/>
              <a:gd name="connsiteX4" fmla="*/ 4572000 w 4572000"/>
              <a:gd name="connsiteY4" fmla="*/ 479697 h 575639"/>
              <a:gd name="connsiteX5" fmla="*/ 4476058 w 4572000"/>
              <a:gd name="connsiteY5" fmla="*/ 575639 h 575639"/>
              <a:gd name="connsiteX6" fmla="*/ 95942 w 4572000"/>
              <a:gd name="connsiteY6" fmla="*/ 575639 h 575639"/>
              <a:gd name="connsiteX7" fmla="*/ 0 w 4572000"/>
              <a:gd name="connsiteY7" fmla="*/ 479697 h 575639"/>
              <a:gd name="connsiteX8" fmla="*/ 0 w 4572000"/>
              <a:gd name="connsiteY8" fmla="*/ 95942 h 57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0" h="575639">
                <a:moveTo>
                  <a:pt x="0" y="95942"/>
                </a:moveTo>
                <a:cubicBezTo>
                  <a:pt x="0" y="42955"/>
                  <a:pt x="42955" y="0"/>
                  <a:pt x="95942" y="0"/>
                </a:cubicBezTo>
                <a:lnTo>
                  <a:pt x="4476058" y="0"/>
                </a:lnTo>
                <a:cubicBezTo>
                  <a:pt x="4529045" y="0"/>
                  <a:pt x="4572000" y="42955"/>
                  <a:pt x="4572000" y="95942"/>
                </a:cubicBezTo>
                <a:lnTo>
                  <a:pt x="4572000" y="479697"/>
                </a:lnTo>
                <a:cubicBezTo>
                  <a:pt x="4572000" y="532684"/>
                  <a:pt x="4529045" y="575639"/>
                  <a:pt x="4476058" y="575639"/>
                </a:cubicBezTo>
                <a:lnTo>
                  <a:pt x="95942" y="575639"/>
                </a:lnTo>
                <a:cubicBezTo>
                  <a:pt x="42955" y="575639"/>
                  <a:pt x="0" y="532684"/>
                  <a:pt x="0" y="479697"/>
                </a:cubicBezTo>
                <a:lnTo>
                  <a:pt x="0" y="95942"/>
                </a:lnTo>
                <a:close/>
              </a:path>
            </a:pathLst>
          </a:custGeom>
          <a:solidFill>
            <a:srgbClr val="FFCCC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9540" tIns="119540" rIns="119540" bIns="119540" numCol="1" spcCol="1270" anchor="ctr" anchorCtr="0">
            <a:noAutofit/>
          </a:bodyPr>
          <a:lstStyle/>
          <a:p>
            <a:pPr lvl="0" algn="l" defTabSz="1066800" rtl="0">
              <a:lnSpc>
                <a:spcPct val="90000"/>
              </a:lnSpc>
              <a:spcBef>
                <a:spcPct val="0"/>
              </a:spcBef>
              <a:spcAft>
                <a:spcPct val="35000"/>
              </a:spcAft>
            </a:pPr>
            <a:r>
              <a:rPr lang="en-US" sz="2400" b="1" kern="1200" dirty="0" err="1" smtClean="0">
                <a:solidFill>
                  <a:schemeClr val="tx1"/>
                </a:solidFill>
              </a:rPr>
              <a:t>mũ</a:t>
            </a:r>
            <a:r>
              <a:rPr lang="en-US" sz="2400" b="1" kern="1200" dirty="0" smtClean="0">
                <a:solidFill>
                  <a:schemeClr val="tx1"/>
                </a:solidFill>
              </a:rPr>
              <a:t> </a:t>
            </a:r>
            <a:r>
              <a:rPr lang="en-US" sz="2400" b="1" kern="1200" dirty="0" err="1" smtClean="0">
                <a:solidFill>
                  <a:schemeClr val="tx1"/>
                </a:solidFill>
              </a:rPr>
              <a:t>bảo</a:t>
            </a:r>
            <a:r>
              <a:rPr lang="en-US" sz="2400" b="1" kern="1200" dirty="0" smtClean="0">
                <a:solidFill>
                  <a:schemeClr val="tx1"/>
                </a:solidFill>
              </a:rPr>
              <a:t> </a:t>
            </a:r>
            <a:r>
              <a:rPr lang="en-US" sz="2400" b="1" kern="1200" dirty="0" err="1" smtClean="0">
                <a:solidFill>
                  <a:schemeClr val="tx1"/>
                </a:solidFill>
              </a:rPr>
              <a:t>hiểm</a:t>
            </a:r>
            <a:endParaRPr lang="en-US" sz="2400" b="1" kern="1200" dirty="0">
              <a:solidFill>
                <a:schemeClr val="tx1"/>
              </a:solidFill>
            </a:endParaRPr>
          </a:p>
        </p:txBody>
      </p:sp>
      <p:sp>
        <p:nvSpPr>
          <p:cNvPr id="19" name="Freeform 18"/>
          <p:cNvSpPr/>
          <p:nvPr/>
        </p:nvSpPr>
        <p:spPr>
          <a:xfrm>
            <a:off x="5240752" y="1188058"/>
            <a:ext cx="1937982" cy="575639"/>
          </a:xfrm>
          <a:custGeom>
            <a:avLst/>
            <a:gdLst>
              <a:gd name="connsiteX0" fmla="*/ 0 w 4572000"/>
              <a:gd name="connsiteY0" fmla="*/ 95942 h 575639"/>
              <a:gd name="connsiteX1" fmla="*/ 95942 w 4572000"/>
              <a:gd name="connsiteY1" fmla="*/ 0 h 575639"/>
              <a:gd name="connsiteX2" fmla="*/ 4476058 w 4572000"/>
              <a:gd name="connsiteY2" fmla="*/ 0 h 575639"/>
              <a:gd name="connsiteX3" fmla="*/ 4572000 w 4572000"/>
              <a:gd name="connsiteY3" fmla="*/ 95942 h 575639"/>
              <a:gd name="connsiteX4" fmla="*/ 4572000 w 4572000"/>
              <a:gd name="connsiteY4" fmla="*/ 479697 h 575639"/>
              <a:gd name="connsiteX5" fmla="*/ 4476058 w 4572000"/>
              <a:gd name="connsiteY5" fmla="*/ 575639 h 575639"/>
              <a:gd name="connsiteX6" fmla="*/ 95942 w 4572000"/>
              <a:gd name="connsiteY6" fmla="*/ 575639 h 575639"/>
              <a:gd name="connsiteX7" fmla="*/ 0 w 4572000"/>
              <a:gd name="connsiteY7" fmla="*/ 479697 h 575639"/>
              <a:gd name="connsiteX8" fmla="*/ 0 w 4572000"/>
              <a:gd name="connsiteY8" fmla="*/ 95942 h 57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0" h="575639">
                <a:moveTo>
                  <a:pt x="0" y="95942"/>
                </a:moveTo>
                <a:cubicBezTo>
                  <a:pt x="0" y="42955"/>
                  <a:pt x="42955" y="0"/>
                  <a:pt x="95942" y="0"/>
                </a:cubicBezTo>
                <a:lnTo>
                  <a:pt x="4476058" y="0"/>
                </a:lnTo>
                <a:cubicBezTo>
                  <a:pt x="4529045" y="0"/>
                  <a:pt x="4572000" y="42955"/>
                  <a:pt x="4572000" y="95942"/>
                </a:cubicBezTo>
                <a:lnTo>
                  <a:pt x="4572000" y="479697"/>
                </a:lnTo>
                <a:cubicBezTo>
                  <a:pt x="4572000" y="532684"/>
                  <a:pt x="4529045" y="575639"/>
                  <a:pt x="4476058" y="575639"/>
                </a:cubicBezTo>
                <a:lnTo>
                  <a:pt x="95942" y="575639"/>
                </a:lnTo>
                <a:cubicBezTo>
                  <a:pt x="42955" y="575639"/>
                  <a:pt x="0" y="532684"/>
                  <a:pt x="0" y="479697"/>
                </a:cubicBezTo>
                <a:lnTo>
                  <a:pt x="0" y="95942"/>
                </a:lnTo>
                <a:close/>
              </a:path>
            </a:pathLst>
          </a:custGeom>
          <a:solidFill>
            <a:srgbClr val="FFCCC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9540" tIns="119540" rIns="119540" bIns="119540" numCol="1" spcCol="1270" anchor="ctr" anchorCtr="0">
            <a:noAutofit/>
          </a:bodyPr>
          <a:lstStyle/>
          <a:p>
            <a:pPr lvl="0" algn="l" defTabSz="1066800" rtl="0">
              <a:lnSpc>
                <a:spcPct val="90000"/>
              </a:lnSpc>
              <a:spcBef>
                <a:spcPct val="0"/>
              </a:spcBef>
              <a:spcAft>
                <a:spcPct val="35000"/>
              </a:spcAft>
            </a:pPr>
            <a:r>
              <a:rPr lang="en-US" sz="2400" b="1" kern="1200" dirty="0" err="1" smtClean="0">
                <a:solidFill>
                  <a:schemeClr val="tx1"/>
                </a:solidFill>
              </a:rPr>
              <a:t>truyền</a:t>
            </a:r>
            <a:r>
              <a:rPr lang="en-US" sz="2400" b="1" kern="1200" dirty="0" smtClean="0">
                <a:solidFill>
                  <a:schemeClr val="tx1"/>
                </a:solidFill>
              </a:rPr>
              <a:t> </a:t>
            </a:r>
            <a:r>
              <a:rPr lang="en-US" sz="2400" b="1" kern="1200" dirty="0" err="1" smtClean="0">
                <a:solidFill>
                  <a:schemeClr val="tx1"/>
                </a:solidFill>
              </a:rPr>
              <a:t>thống</a:t>
            </a:r>
            <a:endParaRPr lang="en-US" sz="2400" b="1" kern="1200" dirty="0">
              <a:solidFill>
                <a:schemeClr val="tx1"/>
              </a:solidFill>
            </a:endParaRPr>
          </a:p>
        </p:txBody>
      </p:sp>
      <p:sp>
        <p:nvSpPr>
          <p:cNvPr id="20" name="Freeform 19"/>
          <p:cNvSpPr/>
          <p:nvPr/>
        </p:nvSpPr>
        <p:spPr>
          <a:xfrm>
            <a:off x="5240752" y="2911324"/>
            <a:ext cx="1937982" cy="575639"/>
          </a:xfrm>
          <a:custGeom>
            <a:avLst/>
            <a:gdLst>
              <a:gd name="connsiteX0" fmla="*/ 0 w 4572000"/>
              <a:gd name="connsiteY0" fmla="*/ 95942 h 575639"/>
              <a:gd name="connsiteX1" fmla="*/ 95942 w 4572000"/>
              <a:gd name="connsiteY1" fmla="*/ 0 h 575639"/>
              <a:gd name="connsiteX2" fmla="*/ 4476058 w 4572000"/>
              <a:gd name="connsiteY2" fmla="*/ 0 h 575639"/>
              <a:gd name="connsiteX3" fmla="*/ 4572000 w 4572000"/>
              <a:gd name="connsiteY3" fmla="*/ 95942 h 575639"/>
              <a:gd name="connsiteX4" fmla="*/ 4572000 w 4572000"/>
              <a:gd name="connsiteY4" fmla="*/ 479697 h 575639"/>
              <a:gd name="connsiteX5" fmla="*/ 4476058 w 4572000"/>
              <a:gd name="connsiteY5" fmla="*/ 575639 h 575639"/>
              <a:gd name="connsiteX6" fmla="*/ 95942 w 4572000"/>
              <a:gd name="connsiteY6" fmla="*/ 575639 h 575639"/>
              <a:gd name="connsiteX7" fmla="*/ 0 w 4572000"/>
              <a:gd name="connsiteY7" fmla="*/ 479697 h 575639"/>
              <a:gd name="connsiteX8" fmla="*/ 0 w 4572000"/>
              <a:gd name="connsiteY8" fmla="*/ 95942 h 57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0" h="575639">
                <a:moveTo>
                  <a:pt x="0" y="95942"/>
                </a:moveTo>
                <a:cubicBezTo>
                  <a:pt x="0" y="42955"/>
                  <a:pt x="42955" y="0"/>
                  <a:pt x="95942" y="0"/>
                </a:cubicBezTo>
                <a:lnTo>
                  <a:pt x="4476058" y="0"/>
                </a:lnTo>
                <a:cubicBezTo>
                  <a:pt x="4529045" y="0"/>
                  <a:pt x="4572000" y="42955"/>
                  <a:pt x="4572000" y="95942"/>
                </a:cubicBezTo>
                <a:lnTo>
                  <a:pt x="4572000" y="479697"/>
                </a:lnTo>
                <a:cubicBezTo>
                  <a:pt x="4572000" y="532684"/>
                  <a:pt x="4529045" y="575639"/>
                  <a:pt x="4476058" y="575639"/>
                </a:cubicBezTo>
                <a:lnTo>
                  <a:pt x="95942" y="575639"/>
                </a:lnTo>
                <a:cubicBezTo>
                  <a:pt x="42955" y="575639"/>
                  <a:pt x="0" y="532684"/>
                  <a:pt x="0" y="479697"/>
                </a:cubicBezTo>
                <a:lnTo>
                  <a:pt x="0" y="95942"/>
                </a:lnTo>
                <a:close/>
              </a:path>
            </a:pathLst>
          </a:custGeom>
          <a:solidFill>
            <a:srgbClr val="FFCCC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9540" tIns="119540" rIns="119540" bIns="119540" numCol="1" spcCol="1270" anchor="ctr" anchorCtr="0">
            <a:noAutofit/>
          </a:bodyPr>
          <a:lstStyle/>
          <a:p>
            <a:pPr lvl="0" algn="l" defTabSz="1066800" rtl="0">
              <a:lnSpc>
                <a:spcPct val="90000"/>
              </a:lnSpc>
              <a:spcBef>
                <a:spcPct val="0"/>
              </a:spcBef>
              <a:spcAft>
                <a:spcPct val="35000"/>
              </a:spcAft>
            </a:pPr>
            <a:r>
              <a:rPr lang="en-US" sz="2400" b="1" kern="1200" dirty="0" err="1" smtClean="0">
                <a:solidFill>
                  <a:schemeClr val="tx1"/>
                </a:solidFill>
              </a:rPr>
              <a:t>phong</a:t>
            </a:r>
            <a:r>
              <a:rPr lang="en-US" sz="2400" b="1" kern="1200" dirty="0" smtClean="0">
                <a:solidFill>
                  <a:schemeClr val="tx1"/>
                </a:solidFill>
              </a:rPr>
              <a:t> </a:t>
            </a:r>
            <a:r>
              <a:rPr lang="en-US" sz="2400" b="1" kern="1200" dirty="0" err="1" smtClean="0">
                <a:solidFill>
                  <a:schemeClr val="tx1"/>
                </a:solidFill>
              </a:rPr>
              <a:t>cảnh</a:t>
            </a:r>
            <a:endParaRPr lang="en-US" sz="2400" b="1" kern="1200" dirty="0">
              <a:solidFill>
                <a:schemeClr val="tx1"/>
              </a:solidFill>
            </a:endParaRPr>
          </a:p>
        </p:txBody>
      </p:sp>
      <p:sp>
        <p:nvSpPr>
          <p:cNvPr id="22" name="TextBox 21"/>
          <p:cNvSpPr txBox="1"/>
          <p:nvPr/>
        </p:nvSpPr>
        <p:spPr>
          <a:xfrm>
            <a:off x="2978042" y="80706"/>
            <a:ext cx="3190926" cy="707886"/>
          </a:xfrm>
          <a:prstGeom prst="rect">
            <a:avLst/>
          </a:prstGeom>
          <a:noFill/>
        </p:spPr>
        <p:txBody>
          <a:bodyPr wrap="square" rtlCol="0">
            <a:spAutoFit/>
          </a:bodyPr>
          <a:lstStyle/>
          <a:p>
            <a:r>
              <a:rPr lang="en-US" sz="4000" b="1" dirty="0" smtClean="0">
                <a:solidFill>
                  <a:srgbClr val="00B050"/>
                </a:solidFill>
                <a:latin typeface="Forte" panose="03060902040502070203" pitchFamily="66" charset="0"/>
                <a:cs typeface="Times New Roman" pitchFamily="18" charset="0"/>
              </a:rPr>
              <a:t>MATCHING</a:t>
            </a:r>
            <a:endParaRPr lang="en-GB" sz="4000" b="1" dirty="0">
              <a:solidFill>
                <a:srgbClr val="00B050"/>
              </a:solidFill>
              <a:latin typeface="Forte" panose="03060902040502070203" pitchFamily="66" charset="0"/>
              <a:cs typeface="Times New Roman" pitchFamily="18" charset="0"/>
            </a:endParaRPr>
          </a:p>
        </p:txBody>
      </p:sp>
      <p:cxnSp>
        <p:nvCxnSpPr>
          <p:cNvPr id="26" name="Straight Arrow Connector 25"/>
          <p:cNvCxnSpPr>
            <a:endCxn id="15" idx="0"/>
          </p:cNvCxnSpPr>
          <p:nvPr/>
        </p:nvCxnSpPr>
        <p:spPr>
          <a:xfrm>
            <a:off x="3380550" y="1475877"/>
            <a:ext cx="1860202" cy="2393022"/>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3380550" y="2302216"/>
            <a:ext cx="1860202" cy="11766"/>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380550" y="3152085"/>
            <a:ext cx="1860202" cy="2393022"/>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3380550" y="4060776"/>
            <a:ext cx="1860202" cy="861633"/>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3380550" y="1475877"/>
            <a:ext cx="1860202" cy="3441492"/>
          </a:xfrm>
          <a:prstGeom prst="straightConnector1">
            <a:avLst/>
          </a:prstGeom>
          <a:ln w="285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3380550" y="3152085"/>
            <a:ext cx="1860202" cy="263195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8212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arn(inVertical)">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barn(inVertical)">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barn(inVertical)">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barn(inVertical)">
                                      <p:cBhvr>
                                        <p:cTn id="3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399A6BE0-9C8A-4C38-B997-ADB4E8B327B7}"/>
              </a:ext>
            </a:extLst>
          </p:cNvPr>
          <p:cNvSpPr txBox="1"/>
          <p:nvPr/>
        </p:nvSpPr>
        <p:spPr>
          <a:xfrm>
            <a:off x="338595" y="720545"/>
            <a:ext cx="8486470" cy="5815118"/>
          </a:xfrm>
          <a:prstGeom prst="rect">
            <a:avLst/>
          </a:prstGeom>
          <a:noFill/>
          <a:ln w="19050">
            <a:solidFill>
              <a:srgbClr val="0FB7BD"/>
            </a:solidFill>
          </a:ln>
        </p:spPr>
        <p:txBody>
          <a:bodyPr wrap="square">
            <a:spAutoFit/>
          </a:bodyPr>
          <a:lstStyle/>
          <a:p>
            <a:pPr algn="just">
              <a:lnSpc>
                <a:spcPct val="110000"/>
              </a:lnSpc>
              <a:spcBef>
                <a:spcPts val="300"/>
              </a:spcBef>
              <a:spcAft>
                <a:spcPts val="300"/>
              </a:spcAft>
            </a:pPr>
            <a:r>
              <a:rPr lang="en-US" sz="2400" b="0" i="0" dirty="0">
                <a:solidFill>
                  <a:srgbClr val="333333"/>
                </a:solidFill>
                <a:effectLst/>
              </a:rPr>
              <a:t>September 6</a:t>
            </a:r>
          </a:p>
          <a:p>
            <a:pPr algn="just">
              <a:lnSpc>
                <a:spcPct val="110000"/>
              </a:lnSpc>
              <a:spcBef>
                <a:spcPts val="300"/>
              </a:spcBef>
              <a:spcAft>
                <a:spcPts val="300"/>
              </a:spcAft>
            </a:pPr>
            <a:r>
              <a:rPr lang="en-US" sz="2400" b="0" i="0" dirty="0">
                <a:solidFill>
                  <a:srgbClr val="333333"/>
                </a:solidFill>
                <a:effectLst/>
              </a:rPr>
              <a:t>Dear Grandpa and Grandma,</a:t>
            </a:r>
          </a:p>
          <a:p>
            <a:pPr algn="just">
              <a:lnSpc>
                <a:spcPct val="110000"/>
              </a:lnSpc>
              <a:spcBef>
                <a:spcPts val="300"/>
              </a:spcBef>
              <a:spcAft>
                <a:spcPts val="300"/>
              </a:spcAft>
            </a:pPr>
            <a:r>
              <a:rPr lang="en-US" sz="2400" b="0" i="0" dirty="0">
                <a:solidFill>
                  <a:srgbClr val="333333"/>
                </a:solidFill>
                <a:effectLst/>
              </a:rPr>
              <a:t>Stockholm is fantastic!</a:t>
            </a:r>
          </a:p>
          <a:p>
            <a:pPr algn="just">
              <a:lnSpc>
                <a:spcPct val="110000"/>
              </a:lnSpc>
              <a:spcBef>
                <a:spcPts val="300"/>
              </a:spcBef>
              <a:spcAft>
                <a:spcPts val="300"/>
              </a:spcAft>
            </a:pPr>
            <a:r>
              <a:rPr lang="en-US" sz="2400" b="1" i="0" dirty="0">
                <a:solidFill>
                  <a:srgbClr val="FF0000"/>
                </a:solidFill>
                <a:effectLst/>
              </a:rPr>
              <a:t>Its weather</a:t>
            </a:r>
            <a:r>
              <a:rPr lang="en-US" sz="2400" b="0" i="0" dirty="0">
                <a:solidFill>
                  <a:srgbClr val="FF0000"/>
                </a:solidFill>
                <a:effectLst/>
              </a:rPr>
              <a:t> </a:t>
            </a:r>
            <a:r>
              <a:rPr lang="en-US" sz="2400" b="0" i="0" dirty="0">
                <a:solidFill>
                  <a:srgbClr val="333333"/>
                </a:solidFill>
                <a:effectLst/>
              </a:rPr>
              <a:t>is perfect, sunny all the time! </a:t>
            </a:r>
            <a:r>
              <a:rPr lang="en-US" sz="2400" b="1" i="0" dirty="0">
                <a:solidFill>
                  <a:srgbClr val="FF0000"/>
                </a:solidFill>
                <a:effectLst/>
              </a:rPr>
              <a:t>Our hotel</a:t>
            </a:r>
            <a:r>
              <a:rPr lang="en-US" sz="2400" b="0" i="0" dirty="0">
                <a:solidFill>
                  <a:srgbClr val="FF0000"/>
                </a:solidFill>
                <a:effectLst/>
              </a:rPr>
              <a:t> </a:t>
            </a:r>
            <a:r>
              <a:rPr lang="en-US" sz="2400" b="0" i="0" dirty="0">
                <a:solidFill>
                  <a:srgbClr val="333333"/>
                </a:solidFill>
                <a:effectLst/>
              </a:rPr>
              <a:t>is good. It has a swimming pool and a gym. It offers delicious breakfast. Yesterday Mum, Dad and I rented three bikes and cycled to the Old Town. </a:t>
            </a:r>
            <a:r>
              <a:rPr lang="en-US" sz="2400" b="1" i="0" dirty="0">
                <a:solidFill>
                  <a:srgbClr val="FF0000"/>
                </a:solidFill>
                <a:effectLst/>
              </a:rPr>
              <a:t>My parents</a:t>
            </a:r>
            <a:r>
              <a:rPr lang="en-US" sz="2400" b="0" i="0" dirty="0">
                <a:solidFill>
                  <a:srgbClr val="333333"/>
                </a:solidFill>
                <a:effectLst/>
              </a:rPr>
              <a:t> wore </a:t>
            </a:r>
            <a:r>
              <a:rPr lang="en-US" sz="2400" b="1" i="0" dirty="0">
                <a:solidFill>
                  <a:srgbClr val="FF0000"/>
                </a:solidFill>
                <a:effectLst/>
              </a:rPr>
              <a:t>their helmets</a:t>
            </a:r>
            <a:r>
              <a:rPr lang="en-US" sz="2400" b="0" i="0" dirty="0">
                <a:solidFill>
                  <a:srgbClr val="333333"/>
                </a:solidFill>
                <a:effectLst/>
              </a:rPr>
              <a:t> and I wore </a:t>
            </a:r>
            <a:r>
              <a:rPr lang="en-US" sz="2400" b="1" i="0" dirty="0">
                <a:solidFill>
                  <a:srgbClr val="FF0000"/>
                </a:solidFill>
                <a:effectLst/>
              </a:rPr>
              <a:t>mine</a:t>
            </a:r>
            <a:r>
              <a:rPr lang="en-US" sz="2400" b="0" i="0" dirty="0">
                <a:solidFill>
                  <a:srgbClr val="333333"/>
                </a:solidFill>
                <a:effectLst/>
              </a:rPr>
              <a:t>. We visited the Royal Palace first. What a beautiful place! Mum loved it. She said, “Swedish art is amazing.” After that, we had “</a:t>
            </a:r>
            <a:r>
              <a:rPr lang="en-US" sz="2400" b="0" i="0" dirty="0" err="1">
                <a:solidFill>
                  <a:srgbClr val="333333"/>
                </a:solidFill>
                <a:effectLst/>
              </a:rPr>
              <a:t>fika</a:t>
            </a:r>
            <a:r>
              <a:rPr lang="en-US" sz="2400" b="0" i="0" dirty="0">
                <a:solidFill>
                  <a:srgbClr val="333333"/>
                </a:solidFill>
                <a:effectLst/>
              </a:rPr>
              <a:t>”, a coffee break, in a traditional café. Everything is so wonderful!</a:t>
            </a:r>
          </a:p>
          <a:p>
            <a:pPr algn="just">
              <a:lnSpc>
                <a:spcPct val="110000"/>
              </a:lnSpc>
              <a:spcBef>
                <a:spcPts val="300"/>
              </a:spcBef>
              <a:spcAft>
                <a:spcPts val="300"/>
              </a:spcAft>
            </a:pPr>
            <a:r>
              <a:rPr lang="en-US" sz="2400" b="0" i="0" dirty="0">
                <a:solidFill>
                  <a:srgbClr val="333333"/>
                </a:solidFill>
                <a:effectLst/>
              </a:rPr>
              <a:t>Wish you were here!</a:t>
            </a:r>
          </a:p>
          <a:p>
            <a:pPr algn="just">
              <a:lnSpc>
                <a:spcPct val="110000"/>
              </a:lnSpc>
              <a:spcBef>
                <a:spcPts val="300"/>
              </a:spcBef>
              <a:spcAft>
                <a:spcPts val="300"/>
              </a:spcAft>
            </a:pPr>
            <a:r>
              <a:rPr lang="en-US" sz="2400" b="0" i="0" dirty="0">
                <a:solidFill>
                  <a:srgbClr val="333333"/>
                </a:solidFill>
                <a:effectLst/>
              </a:rPr>
              <a:t>Love,</a:t>
            </a:r>
          </a:p>
          <a:p>
            <a:pPr algn="just">
              <a:lnSpc>
                <a:spcPct val="110000"/>
              </a:lnSpc>
              <a:spcBef>
                <a:spcPts val="300"/>
              </a:spcBef>
              <a:spcAft>
                <a:spcPts val="300"/>
              </a:spcAft>
            </a:pPr>
            <a:r>
              <a:rPr lang="en-US" sz="2400" b="0" i="0" dirty="0">
                <a:solidFill>
                  <a:srgbClr val="333333"/>
                </a:solidFill>
                <a:effectLst/>
              </a:rPr>
              <a:t>Mai</a:t>
            </a:r>
          </a:p>
        </p:txBody>
      </p:sp>
      <p:sp>
        <p:nvSpPr>
          <p:cNvPr id="7" name="TextBox 6">
            <a:extLst>
              <a:ext uri="{FF2B5EF4-FFF2-40B4-BE49-F238E27FC236}">
                <a16:creationId xmlns="" xmlns:a16="http://schemas.microsoft.com/office/drawing/2014/main" id="{0655EF60-59B4-4757-B066-A4ACC7BA287F}"/>
              </a:ext>
            </a:extLst>
          </p:cNvPr>
          <p:cNvSpPr txBox="1"/>
          <p:nvPr/>
        </p:nvSpPr>
        <p:spPr>
          <a:xfrm>
            <a:off x="3811183" y="135812"/>
            <a:ext cx="1694759" cy="461665"/>
          </a:xfrm>
          <a:prstGeom prst="rect">
            <a:avLst/>
          </a:prstGeom>
          <a:noFill/>
        </p:spPr>
        <p:txBody>
          <a:bodyPr wrap="none" rtlCol="0">
            <a:spAutoFit/>
          </a:bodyPr>
          <a:lstStyle/>
          <a:p>
            <a:r>
              <a:rPr lang="en-US" sz="2400" b="1" dirty="0" smtClean="0"/>
              <a:t>STRUCTURE</a:t>
            </a:r>
            <a:endParaRPr lang="en-US" sz="2400" b="1" dirty="0"/>
          </a:p>
        </p:txBody>
      </p:sp>
      <p:sp>
        <p:nvSpPr>
          <p:cNvPr id="8" name="Multiplication Sign 7">
            <a:hlinkClick r:id="rId2" action="ppaction://hlinksldjump"/>
            <a:extLst>
              <a:ext uri="{FF2B5EF4-FFF2-40B4-BE49-F238E27FC236}">
                <a16:creationId xmlns="" xmlns:a16="http://schemas.microsoft.com/office/drawing/2014/main" id="{159A5070-05F6-4C54-98F1-7743575FF3DA}"/>
              </a:ext>
            </a:extLst>
          </p:cNvPr>
          <p:cNvSpPr/>
          <p:nvPr/>
        </p:nvSpPr>
        <p:spPr>
          <a:xfrm>
            <a:off x="8209935" y="129441"/>
            <a:ext cx="491613" cy="461665"/>
          </a:xfrm>
          <a:prstGeom prst="mathMultipl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90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1762</TotalTime>
  <Words>896</Words>
  <Application>Microsoft Office PowerPoint</Application>
  <PresentationFormat>On-screen Show (4:3)</PresentationFormat>
  <Paragraphs>183</Paragraphs>
  <Slides>17</Slides>
  <Notes>1</Notes>
  <HiddenSlides>2</HiddenSlides>
  <MMClips>7</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Homework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LeLe</cp:lastModifiedBy>
  <cp:revision>124</cp:revision>
  <dcterms:created xsi:type="dcterms:W3CDTF">2020-12-09T02:04:09Z</dcterms:created>
  <dcterms:modified xsi:type="dcterms:W3CDTF">2025-03-15T17:21:59Z</dcterms:modified>
</cp:coreProperties>
</file>