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7"/>
  </p:notesMasterIdLst>
  <p:sldIdLst>
    <p:sldId id="291" r:id="rId4"/>
    <p:sldId id="257" r:id="rId5"/>
    <p:sldId id="308" r:id="rId6"/>
    <p:sldId id="271" r:id="rId7"/>
    <p:sldId id="258" r:id="rId8"/>
    <p:sldId id="289" r:id="rId9"/>
    <p:sldId id="272" r:id="rId10"/>
    <p:sldId id="260" r:id="rId11"/>
    <p:sldId id="309" r:id="rId12"/>
    <p:sldId id="261" r:id="rId13"/>
    <p:sldId id="290" r:id="rId14"/>
    <p:sldId id="263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EF008D"/>
    <a:srgbClr val="6EA8DC"/>
    <a:srgbClr val="FFFF99"/>
    <a:srgbClr val="FFFFCC"/>
    <a:srgbClr val="DEEBF7"/>
    <a:srgbClr val="0084B1"/>
    <a:srgbClr val="D6EFF2"/>
    <a:srgbClr val="FFD9F0"/>
    <a:srgbClr val="005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964" y="7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0673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20067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77586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87334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23032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89680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36575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2593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4595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04923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73576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02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9630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3804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5681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93488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74750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3045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9454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96456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03397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82329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8588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6807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1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microsoft.com/office/2007/relationships/hdphoto" Target="../media/hdphoto1.wdp"/><Relationship Id="rId18" Type="http://schemas.microsoft.com/office/2007/relationships/hdphoto" Target="../media/hdphoto3.wdp"/><Relationship Id="rId26" Type="http://schemas.openxmlformats.org/officeDocument/2006/relationships/image" Target="../media/image13.png"/><Relationship Id="rId3" Type="http://schemas.openxmlformats.org/officeDocument/2006/relationships/audio" Target="../media/audio2.wav"/><Relationship Id="rId21" Type="http://schemas.openxmlformats.org/officeDocument/2006/relationships/image" Target="../media/image10.png"/><Relationship Id="rId34" Type="http://schemas.microsoft.com/office/2007/relationships/hdphoto" Target="../media/hdphoto10.wdp"/><Relationship Id="rId7" Type="http://schemas.openxmlformats.org/officeDocument/2006/relationships/audio" Target="../media/audio6.wav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5" Type="http://schemas.microsoft.com/office/2007/relationships/hdphoto" Target="../media/hdphoto6.wdp"/><Relationship Id="rId33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20" Type="http://schemas.microsoft.com/office/2007/relationships/hdphoto" Target="../media/hdphoto4.wdp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4.jpg"/><Relationship Id="rId24" Type="http://schemas.openxmlformats.org/officeDocument/2006/relationships/image" Target="../media/image12.png"/><Relationship Id="rId32" Type="http://schemas.microsoft.com/office/2007/relationships/hdphoto" Target="../media/hdphoto9.wdp"/><Relationship Id="rId5" Type="http://schemas.openxmlformats.org/officeDocument/2006/relationships/audio" Target="../media/audio4.wav"/><Relationship Id="rId15" Type="http://schemas.openxmlformats.org/officeDocument/2006/relationships/image" Target="../media/image7.png"/><Relationship Id="rId23" Type="http://schemas.microsoft.com/office/2007/relationships/hdphoto" Target="../media/hdphoto5.wdp"/><Relationship Id="rId28" Type="http://schemas.openxmlformats.org/officeDocument/2006/relationships/image" Target="../media/image14.jpeg"/><Relationship Id="rId10" Type="http://schemas.openxmlformats.org/officeDocument/2006/relationships/audio" Target="../media/audio9.wav"/><Relationship Id="rId19" Type="http://schemas.openxmlformats.org/officeDocument/2006/relationships/image" Target="../media/image9.png"/><Relationship Id="rId31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6.png"/><Relationship Id="rId22" Type="http://schemas.openxmlformats.org/officeDocument/2006/relationships/image" Target="../media/image11.png"/><Relationship Id="rId27" Type="http://schemas.microsoft.com/office/2007/relationships/hdphoto" Target="../media/hdphoto7.wdp"/><Relationship Id="rId30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2628" y="0"/>
            <a:ext cx="9124950" cy="1828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400" b="1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</a:t>
            </a:r>
            <a:r>
              <a:rPr lang="en-US" sz="4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en-US" sz="4400" b="1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TELEVISION</a:t>
            </a:r>
          </a:p>
          <a:p>
            <a:pPr marL="0" lvl="3" algn="ctr">
              <a:spcBef>
                <a:spcPct val="0"/>
              </a:spcBef>
            </a:pPr>
            <a:r>
              <a:rPr lang="en-GB" sz="32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4: COMMUNICATION</a:t>
            </a:r>
            <a:endParaRPr lang="en-US" sz="32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900" y="633185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75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63672" y="1189823"/>
            <a:ext cx="8352889" cy="2651760"/>
          </a:xfrm>
          <a:prstGeom prst="roundRect">
            <a:avLst>
              <a:gd name="adj" fmla="val 665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0902" y="194305"/>
            <a:ext cx="791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about the two TV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tick (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 the correct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table. You may tick both.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672" y="4091618"/>
            <a:ext cx="8352889" cy="2651760"/>
          </a:xfrm>
          <a:prstGeom prst="roundRect">
            <a:avLst>
              <a:gd name="adj" fmla="val 776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4834">
            <a:off x="5697536" y="1616057"/>
            <a:ext cx="3283136" cy="184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1209" y="4131349"/>
            <a:ext cx="1884007" cy="257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38200" y="4155036"/>
            <a:ext cx="5212080" cy="246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i="1" dirty="0"/>
              <a:t>Hello Fatty </a:t>
            </a:r>
            <a:r>
              <a:rPr lang="en-US" sz="2600" dirty="0"/>
              <a:t>is a popular TV cartoon. It’s about a clever fox called Fatty and his friend. Together they go to different places. Children around the world enjoy this </a:t>
            </a:r>
            <a:r>
              <a:rPr lang="en-US" sz="2600" dirty="0" err="1"/>
              <a:t>programme</a:t>
            </a:r>
            <a:r>
              <a:rPr lang="en-US" sz="2600" dirty="0"/>
              <a:t>. It’s </a:t>
            </a:r>
            <a:endParaRPr lang="en-US" sz="2600" dirty="0" smtClean="0"/>
          </a:p>
          <a:p>
            <a:pPr algn="just"/>
            <a:r>
              <a:rPr lang="en-US" sz="2600" dirty="0" smtClean="0"/>
              <a:t>funny </a:t>
            </a:r>
            <a:r>
              <a:rPr lang="en-US" sz="2600" dirty="0"/>
              <a:t>and educational.</a:t>
            </a:r>
          </a:p>
        </p:txBody>
      </p:sp>
      <p:sp>
        <p:nvSpPr>
          <p:cNvPr id="10" name="Rounded Rectangle 9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298599"/>
            <a:ext cx="5212080" cy="246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i="1" dirty="0"/>
              <a:t>Let’s Learn </a:t>
            </a:r>
            <a:r>
              <a:rPr lang="en-US" sz="2600" dirty="0"/>
              <a:t>is an educational TV </a:t>
            </a:r>
            <a:r>
              <a:rPr lang="en-US" sz="2600" dirty="0" err="1"/>
              <a:t>programme</a:t>
            </a:r>
            <a:r>
              <a:rPr lang="en-US" sz="2600" dirty="0"/>
              <a:t>. It makes learning fun. Children love it. It has cute characters and fun songs. People in 80 countries watch it today. Both children and their parents like it.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043259"/>
              </p:ext>
            </p:extLst>
          </p:nvPr>
        </p:nvGraphicFramePr>
        <p:xfrm>
          <a:off x="855406" y="374691"/>
          <a:ext cx="7683910" cy="57664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32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030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Let’s Learn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Hello Fatty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0304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It’s educational.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0304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/>
                        <a:t> It has viewers from 80 countries.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0304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400"/>
                        <a:t> Its main character is a clever fox.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030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400" dirty="0"/>
                        <a:t>Both parents and children enjoy it.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0304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400"/>
                        <a:t>It’s a cartoon.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11464" marR="111464" marT="55732" marB="5573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413A1D-7A09-417C-B92A-87D4EC729CFD}"/>
              </a:ext>
            </a:extLst>
          </p:cNvPr>
          <p:cNvSpPr txBox="1"/>
          <p:nvPr/>
        </p:nvSpPr>
        <p:spPr>
          <a:xfrm>
            <a:off x="5997678" y="1533833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6FEEE0-C60A-4599-9DFF-BACED59597D9}"/>
              </a:ext>
            </a:extLst>
          </p:cNvPr>
          <p:cNvSpPr txBox="1"/>
          <p:nvPr/>
        </p:nvSpPr>
        <p:spPr>
          <a:xfrm>
            <a:off x="7712057" y="1533833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A13820-5294-4806-8137-BFA6903750DF}"/>
              </a:ext>
            </a:extLst>
          </p:cNvPr>
          <p:cNvSpPr txBox="1"/>
          <p:nvPr/>
        </p:nvSpPr>
        <p:spPr>
          <a:xfrm>
            <a:off x="5997678" y="245806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3E6B23-3F5B-44AD-928A-81C30F7A1C77}"/>
              </a:ext>
            </a:extLst>
          </p:cNvPr>
          <p:cNvSpPr txBox="1"/>
          <p:nvPr/>
        </p:nvSpPr>
        <p:spPr>
          <a:xfrm>
            <a:off x="7712057" y="340086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DBE73D-075F-4BE0-BA6A-B6694D229787}"/>
              </a:ext>
            </a:extLst>
          </p:cNvPr>
          <p:cNvSpPr txBox="1"/>
          <p:nvPr/>
        </p:nvSpPr>
        <p:spPr>
          <a:xfrm>
            <a:off x="5997678" y="4368414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E1A06A-7CD4-4151-9EBB-9A04F18C1BA0}"/>
              </a:ext>
            </a:extLst>
          </p:cNvPr>
          <p:cNvSpPr txBox="1"/>
          <p:nvPr/>
        </p:nvSpPr>
        <p:spPr>
          <a:xfrm>
            <a:off x="7712057" y="5324167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Action Button: Return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B6F3928A-7669-4587-ADD5-026376DCDE5E}"/>
              </a:ext>
            </a:extLst>
          </p:cNvPr>
          <p:cNvSpPr/>
          <p:nvPr/>
        </p:nvSpPr>
        <p:spPr>
          <a:xfrm>
            <a:off x="4301613" y="6351639"/>
            <a:ext cx="540774" cy="3736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199121"/>
            <a:ext cx="7892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Tell your group which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you prefer and why.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907" y="2184251"/>
            <a:ext cx="7336186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I like </a:t>
            </a:r>
            <a:r>
              <a:rPr lang="en-US" sz="2800" i="1"/>
              <a:t>Let’s Learn </a:t>
            </a:r>
            <a:r>
              <a:rPr lang="en-US" sz="2800"/>
              <a:t>because it has cute characters and fun songs.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3907" y="1496687"/>
            <a:ext cx="17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5AAB"/>
                </a:solidFill>
              </a:rPr>
              <a:t>Example:</a:t>
            </a: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 smtClean="0">
                <a:solidFill>
                  <a:srgbClr val="C00000"/>
                </a:solidFill>
              </a:rPr>
              <a:t>Homework</a:t>
            </a:r>
            <a:endParaRPr lang="en-GB" b="1" i="0" u="none" strike="noStrike" baseline="0" dirty="0" smtClean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Learn vocabulary </a:t>
            </a:r>
            <a:r>
              <a:rPr lang="en-US" dirty="0"/>
              <a:t>and the </a:t>
            </a:r>
            <a:r>
              <a:rPr lang="en-US" dirty="0" smtClean="0"/>
              <a:t>structure by heart</a:t>
            </a:r>
            <a:r>
              <a:rPr lang="en-US" dirty="0"/>
              <a:t>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Do exercise  … in </a:t>
            </a:r>
            <a:r>
              <a:rPr lang="en-US" dirty="0"/>
              <a:t>your work book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the next </a:t>
            </a:r>
            <a:r>
              <a:rPr lang="en-US" dirty="0" smtClean="0"/>
              <a:t>lesson: </a:t>
            </a:r>
            <a:r>
              <a:rPr lang="en-US" dirty="0" smtClean="0">
                <a:solidFill>
                  <a:srgbClr val="C00000"/>
                </a:solidFill>
              </a:rPr>
              <a:t>Skills 1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Write </a:t>
            </a:r>
            <a:r>
              <a:rPr lang="en-US" dirty="0"/>
              <a:t>a paragraph to describe a </a:t>
            </a:r>
            <a:r>
              <a:rPr lang="en-US" dirty="0" err="1"/>
              <a:t>programme</a:t>
            </a:r>
            <a:r>
              <a:rPr lang="en-US" dirty="0"/>
              <a:t> you prefer in your note-book.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07" y="471948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726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37" y="215771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230633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2583" y="2136597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words.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2583" y="2968978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a similar conversation about your favourite TV programme.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2583" y="5281455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spc="-100"/>
              <a:t>Read about the two TV programmes and tick (</a:t>
            </a:r>
            <a:r>
              <a:rPr lang="en-US" sz="2000" spc="-100">
                <a:sym typeface="Wingdings 2" panose="05020102010507070707" pitchFamily="18" charset="2"/>
              </a:rPr>
              <a:t></a:t>
            </a:r>
            <a:r>
              <a:rPr lang="en-US" sz="2000" spc="-100"/>
              <a:t>)  the correct programme in the table. You may tick both.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2583" y="6113833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spc="-100">
                <a:latin typeface="Arial" panose="020B0604020202020204" pitchFamily="34" charset="0"/>
                <a:cs typeface="Arial" panose="020B0604020202020204" pitchFamily="34" charset="0"/>
              </a:rPr>
              <a:t>Work in groups. Tell your group which programme in </a:t>
            </a:r>
            <a:r>
              <a:rPr lang="en-US" sz="2000" b="1" spc="-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spc="-100">
                <a:latin typeface="Arial" panose="020B0604020202020204" pitchFamily="34" charset="0"/>
                <a:cs typeface="Arial" panose="020B0604020202020204" pitchFamily="34" charset="0"/>
              </a:rPr>
              <a:t> you prefer and why.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8963" y="964277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8963" y="3801359"/>
            <a:ext cx="270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TV </a:t>
            </a:r>
            <a:r>
              <a:rPr lang="en-US" sz="2800" b="1" dirty="0" err="1">
                <a:solidFill>
                  <a:srgbClr val="0FB7BD"/>
                </a:solidFill>
              </a:rPr>
              <a:t>progammes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1071" y="1611992"/>
            <a:ext cx="7863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Asking for and giving information about TV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2583" y="4449074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Work in groups. Discuss and complete the facts with the countries in the box.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71828" y="2215758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71828" y="3044463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71828" y="4547598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71828" y="5361555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71828" y="6215310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2029045" y="200456"/>
            <a:ext cx="2560320" cy="128016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US" sz="2000" dirty="0" smtClean="0">
                <a:solidFill>
                  <a:schemeClr val="tx1"/>
                </a:solidFill>
              </a:rPr>
              <a:t>______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your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favourite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TV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7200139" y="200456"/>
            <a:ext cx="1280160" cy="256032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dirty="0" smtClean="0">
                <a:solidFill>
                  <a:srgbClr val="0070C0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_______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it on?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614592" y="214970"/>
            <a:ext cx="2560320" cy="128016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dirty="0" smtClean="0">
                <a:solidFill>
                  <a:srgbClr val="0070C0"/>
                </a:solidFill>
              </a:rPr>
              <a:t>2. </a:t>
            </a:r>
            <a:r>
              <a:rPr lang="en-US" dirty="0" smtClean="0">
                <a:solidFill>
                  <a:schemeClr val="tx1"/>
                </a:solidFill>
              </a:rPr>
              <a:t>_______ do you like it?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336333" y="2791502"/>
            <a:ext cx="2560320" cy="128016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dirty="0" smtClean="0">
                <a:solidFill>
                  <a:srgbClr val="0070C0"/>
                </a:solidFill>
              </a:rPr>
              <a:t>5. </a:t>
            </a:r>
            <a:r>
              <a:rPr lang="en-US" dirty="0" smtClean="0">
                <a:solidFill>
                  <a:schemeClr val="tx1"/>
                </a:solidFill>
              </a:rPr>
              <a:t>_________   viewers does the cartoon have?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5919979" y="2791502"/>
            <a:ext cx="2560320" cy="128016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4.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  do you watch it a week?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2058073" y="5391898"/>
            <a:ext cx="2560320" cy="128016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  do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parents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permit you to watch the educational TV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4643621" y="5391898"/>
            <a:ext cx="2194560" cy="128016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   gift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should I get? a pie or corn salad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750785" y="2791502"/>
            <a:ext cx="2560320" cy="128016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6. </a:t>
            </a:r>
            <a:r>
              <a:rPr lang="en-US" dirty="0" smtClean="0">
                <a:solidFill>
                  <a:schemeClr val="tx1"/>
                </a:solidFill>
              </a:rPr>
              <a:t>________ is Disney Channel 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rom?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750785" y="4111738"/>
            <a:ext cx="1280160" cy="256032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 likes  cartoon today?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5" y="228713"/>
            <a:ext cx="1280160" cy="12801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79" y="5499985"/>
            <a:ext cx="1097280" cy="914400"/>
          </a:xfrm>
          <a:prstGeom prst="rect">
            <a:avLst/>
          </a:prstGeom>
          <a:ln w="2857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38" y="4288157"/>
            <a:ext cx="1537647" cy="867357"/>
          </a:xfrm>
          <a:prstGeom prst="ellipse">
            <a:avLst/>
          </a:prstGeom>
          <a:ln w="28575"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149065" y="4372768"/>
            <a:ext cx="4818743" cy="7315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orte" panose="03060902040502070203" pitchFamily="66" charset="0"/>
              </a:rPr>
              <a:t>Help the Turkey get a gift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43861" y="1728207"/>
            <a:ext cx="4818743" cy="7315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VNI-Yahoo" panose="00000400000000000000" pitchFamily="2" charset="0"/>
              </a:rPr>
              <a:t>W</a:t>
            </a:r>
            <a:r>
              <a:rPr lang="en-US" sz="3200" kern="0" dirty="0" smtClean="0">
                <a:solidFill>
                  <a:srgbClr val="6EA8DC"/>
                </a:solidFill>
                <a:latin typeface="VNI-Yahoo" panose="00000400000000000000" pitchFamily="2" charset="0"/>
              </a:rPr>
              <a:t>H</a:t>
            </a:r>
            <a:r>
              <a:rPr lang="en-US" sz="3200" kern="0" dirty="0" smtClean="0">
                <a:solidFill>
                  <a:srgbClr val="002060"/>
                </a:solidFill>
                <a:latin typeface="VNI-Yahoo" panose="00000400000000000000" pitchFamily="2" charset="0"/>
              </a:rPr>
              <a:t> – </a:t>
            </a:r>
            <a:r>
              <a:rPr lang="en-US" sz="3200" kern="0" dirty="0" smtClean="0">
                <a:solidFill>
                  <a:srgbClr val="92D050"/>
                </a:solidFill>
                <a:latin typeface="VNI-Yahoo" panose="00000400000000000000" pitchFamily="2" charset="0"/>
              </a:rPr>
              <a:t>Q</a:t>
            </a:r>
            <a:r>
              <a:rPr lang="en-US" sz="3200" kern="0" dirty="0" smtClean="0">
                <a:solidFill>
                  <a:schemeClr val="accent4">
                    <a:lumMod val="50000"/>
                  </a:schemeClr>
                </a:solidFill>
                <a:latin typeface="VNI-Yahoo" panose="00000400000000000000" pitchFamily="2" charset="0"/>
              </a:rPr>
              <a:t>u</a:t>
            </a:r>
            <a:r>
              <a:rPr lang="en-US" sz="3200" kern="0" dirty="0" smtClean="0">
                <a:solidFill>
                  <a:srgbClr val="C00000"/>
                </a:solidFill>
                <a:latin typeface="VNI-Yahoo" panose="00000400000000000000" pitchFamily="2" charset="0"/>
              </a:rPr>
              <a:t>e</a:t>
            </a:r>
            <a:r>
              <a:rPr lang="en-US" sz="3200" kern="0" dirty="0" smtClean="0">
                <a:solidFill>
                  <a:srgbClr val="FFC000"/>
                </a:solidFill>
                <a:latin typeface="VNI-Yahoo" panose="00000400000000000000" pitchFamily="2" charset="0"/>
              </a:rPr>
              <a:t>s</a:t>
            </a:r>
            <a:r>
              <a:rPr lang="en-US" sz="3200" kern="0" dirty="0" smtClean="0">
                <a:solidFill>
                  <a:srgbClr val="7030A0"/>
                </a:solidFill>
                <a:latin typeface="VNI-Yahoo" panose="00000400000000000000" pitchFamily="2" charset="0"/>
              </a:rPr>
              <a:t>t</a:t>
            </a:r>
            <a:r>
              <a:rPr lang="en-US" sz="3200" kern="0" dirty="0" smtClean="0">
                <a:solidFill>
                  <a:srgbClr val="EF008D"/>
                </a:solidFill>
                <a:latin typeface="VNI-Yahoo" panose="00000400000000000000" pitchFamily="2" charset="0"/>
              </a:rPr>
              <a:t>i</a:t>
            </a:r>
            <a:r>
              <a:rPr lang="en-US" sz="3200" kern="0" dirty="0" smtClean="0">
                <a:solidFill>
                  <a:srgbClr val="00B0F0"/>
                </a:solidFill>
                <a:latin typeface="VNI-Yahoo" panose="00000400000000000000" pitchFamily="2" charset="0"/>
              </a:rPr>
              <a:t>o</a:t>
            </a:r>
            <a:r>
              <a:rPr lang="en-US" sz="3200" kern="0" dirty="0" smtClean="0">
                <a:solidFill>
                  <a:schemeClr val="accent2">
                    <a:lumMod val="75000"/>
                  </a:schemeClr>
                </a:solidFill>
                <a:latin typeface="VNI-Yahoo" panose="00000400000000000000" pitchFamily="2" charset="0"/>
              </a:rPr>
              <a:t>n</a:t>
            </a:r>
            <a:r>
              <a:rPr lang="en-US" sz="3200" kern="0" dirty="0" smtClean="0">
                <a:solidFill>
                  <a:srgbClr val="669900"/>
                </a:solidFill>
                <a:latin typeface="VNI-Yahoo" panose="00000400000000000000" pitchFamily="2" charset="0"/>
              </a:rPr>
              <a:t>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VNI-Yahoo" panose="000004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39205" y="128735"/>
            <a:ext cx="82296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What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71695" y="130458"/>
            <a:ext cx="82296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Why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303125" y="141206"/>
            <a:ext cx="1405959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What time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35764" y="2727799"/>
            <a:ext cx="1405959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0000"/>
                </a:solidFill>
              </a:rPr>
              <a:t>How often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25621" y="2722618"/>
            <a:ext cx="1405959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How many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36980" y="2717863"/>
            <a:ext cx="1295563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Where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46491" y="4026779"/>
            <a:ext cx="114235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Who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180467" y="5325973"/>
            <a:ext cx="983646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When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03782" y="5304043"/>
            <a:ext cx="983646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Which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0" y="665038"/>
            <a:ext cx="615217" cy="5486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54" y="5957185"/>
            <a:ext cx="651353" cy="7315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72283" y1="14182" x2="91304" y2="16364"/>
                        <a14:foregroundMark x1="83152" y1="22182" x2="80435" y2="30182"/>
                        <a14:foregroundMark x1="36957" y1="97455" x2="36957" y2="97455"/>
                        <a14:foregroundMark x1="17391" y1="98182" x2="17391" y2="9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20" y="5816010"/>
            <a:ext cx="550634" cy="8229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16" y="517495"/>
            <a:ext cx="997527" cy="914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8710" y1="45946" x2="38123" y2="50000"/>
                        <a14:foregroundMark x1="51906" y1="14189" x2="52786" y2="23649"/>
                        <a14:foregroundMark x1="56012" y1="18919" x2="56012" y2="18919"/>
                        <a14:foregroundMark x1="59531" y1="17568" x2="59531" y2="17568"/>
                        <a14:foregroundMark x1="63050" y1="17568" x2="63050" y2="17568"/>
                        <a14:foregroundMark x1="66862" y1="16892" x2="66862" y2="16892"/>
                        <a14:foregroundMark x1="50440" y1="37162" x2="50440" y2="37162"/>
                        <a14:foregroundMark x1="53079" y1="35811" x2="53079" y2="35811"/>
                        <a14:foregroundMark x1="58065" y1="33784" x2="58065" y2="33784"/>
                        <a14:foregroundMark x1="60117" y1="34459" x2="60117" y2="34459"/>
                        <a14:foregroundMark x1="62757" y1="34459" x2="62757" y2="34459"/>
                        <a14:foregroundMark x1="66276" y1="36486" x2="66276" y2="36486"/>
                        <a14:foregroundMark x1="71848" y1="35811" x2="71848" y2="35811"/>
                        <a14:foregroundMark x1="61290" y1="83108" x2="79765" y2="82432"/>
                        <a14:foregroundMark x1="64223" y1="34459" x2="64223" y2="34459"/>
                        <a14:foregroundMark x1="70088" y1="14189" x2="70088" y2="14189"/>
                        <a14:foregroundMark x1="64223" y1="30405" x2="64223" y2="30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59" y="3324542"/>
            <a:ext cx="1685462" cy="7315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34178" y1="7143" x2="38134" y2="52857"/>
                        <a14:foregroundMark x1="28296" y1="10000" x2="33570" y2="27143"/>
                        <a14:foregroundMark x1="39858" y1="16484" x2="40467" y2="18791"/>
                        <a14:foregroundMark x1="42394" y1="16703" x2="38134" y2="27912"/>
                        <a14:foregroundMark x1="13286" y1="47802" x2="26166" y2="95055"/>
                        <a14:foregroundMark x1="16430" y1="44066" x2="20284" y2="54615"/>
                        <a14:foregroundMark x1="25355" y1="58242" x2="29108" y2="55714"/>
                        <a14:foregroundMark x1="8215" y1="71319" x2="1927" y2="74505"/>
                        <a14:foregroundMark x1="54462" y1="38681" x2="44118" y2="48022"/>
                        <a14:foregroundMark x1="61562" y1="12527" x2="62272" y2="35165"/>
                        <a14:foregroundMark x1="59939" y1="74945" x2="63083" y2="99231"/>
                        <a14:foregroundMark x1="50000" y1="94615" x2="44523" y2="97802"/>
                        <a14:foregroundMark x1="69878" y1="73187" x2="75051" y2="96044"/>
                        <a14:foregroundMark x1="60142" y1="95824" x2="55477" y2="98791"/>
                        <a14:foregroundMark x1="73428" y1="39341" x2="74848" y2="45495"/>
                        <a14:foregroundMark x1="80832" y1="45714" x2="95335" y2="95055"/>
                        <a14:foregroundMark x1="77383" y1="51868" x2="81034" y2="60549"/>
                        <a14:foregroundMark x1="80629" y1="61209" x2="75355" y2="65824"/>
                        <a14:foregroundMark x1="88134" y1="49780" x2="87323" y2="60110"/>
                        <a14:foregroundMark x1="97870" y1="47802" x2="88235" y2="62637"/>
                        <a14:foregroundMark x1="81237" y1="86813" x2="83570" y2="96703"/>
                        <a14:foregroundMark x1="95740" y1="97802" x2="95740" y2="97802"/>
                        <a14:foregroundMark x1="83570" y1="98571" x2="83570" y2="98571"/>
                        <a14:foregroundMark x1="73834" y1="99011" x2="73834" y2="99011"/>
                        <a14:foregroundMark x1="26369" y1="16264" x2="26775" y2="19231"/>
                        <a14:foregroundMark x1="29108" y1="98791" x2="29108" y2="98791"/>
                        <a14:foregroundMark x1="32353" y1="99121" x2="35294" y2="97692"/>
                        <a14:foregroundMark x1="25761" y1="99341" x2="30122" y2="98242"/>
                        <a14:foregroundMark x1="11968" y1="99341" x2="17850" y2="98901"/>
                        <a14:foregroundMark x1="43103" y1="99451" x2="48174" y2="98791"/>
                        <a14:foregroundMark x1="59736" y1="99121" x2="59736" y2="99121"/>
                        <a14:foregroundMark x1="54057" y1="99011" x2="54057" y2="99011"/>
                        <a14:foregroundMark x1="56288" y1="99451" x2="56288" y2="99451"/>
                        <a14:foregroundMark x1="71501" y1="99011" x2="73428" y2="99011"/>
                        <a14:foregroundMark x1="83671" y1="99451" x2="85091" y2="98791"/>
                        <a14:foregroundMark x1="77789" y1="99011" x2="77789" y2="99011"/>
                        <a14:backgroundMark x1="90162" y1="55604" x2="92089" y2="53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81" y="5561488"/>
            <a:ext cx="990767" cy="914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8" y="3243058"/>
            <a:ext cx="1823049" cy="914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23" y="1113085"/>
            <a:ext cx="494853" cy="1463040"/>
          </a:xfrm>
          <a:prstGeom prst="rect">
            <a:avLst/>
          </a:prstGeom>
        </p:spPr>
      </p:pic>
      <p:pic>
        <p:nvPicPr>
          <p:cNvPr id="1026" name="Picture 2" descr="TV viewers. A funny family sitting on their sofa and watching TV, a vector illustration in cartoon style vector illustration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14000" y1="45533" x2="58625" y2="45782"/>
                        <a14:foregroundMark x1="75750" y1="44417" x2="93000" y2="45285"/>
                        <a14:foregroundMark x1="3625" y1="68610" x2="5750" y2="68610"/>
                        <a14:foregroundMark x1="3375" y1="65509" x2="3375" y2="65509"/>
                        <a14:foregroundMark x1="8250" y1="86725" x2="20625" y2="88337"/>
                        <a14:foregroundMark x1="32875" y1="97022" x2="38500" y2="94665"/>
                        <a14:foregroundMark x1="44125" y1="96278" x2="44125" y2="96278"/>
                        <a14:foregroundMark x1="68500" y1="95285" x2="71625" y2="97270"/>
                        <a14:foregroundMark x1="93750" y1="80893" x2="91250" y2="90074"/>
                        <a14:foregroundMark x1="92500" y1="92928" x2="92500" y2="92928"/>
                        <a14:foregroundMark x1="98125" y1="93921" x2="98125" y2="93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62" y="3365357"/>
            <a:ext cx="726076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87222" y1="19786" x2="93889" y2="22460"/>
                        <a14:foregroundMark x1="62222" y1="81283" x2="64444" y2="88235"/>
                        <a14:foregroundMark x1="86111" y1="9091" x2="87222" y2="9091"/>
                        <a14:backgroundMark x1="68889" y1="86096" x2="68889" y2="8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43" y="5080646"/>
            <a:ext cx="704137" cy="731520"/>
          </a:xfrm>
          <a:prstGeom prst="rect">
            <a:avLst/>
          </a:prstGeom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87222" y1="19786" x2="93889" y2="22460"/>
                        <a14:foregroundMark x1="62222" y1="81283" x2="64444" y2="88235"/>
                        <a14:foregroundMark x1="86111" y1="9091" x2="87222" y2="9091"/>
                        <a14:backgroundMark x1="68889" y1="86096" x2="68889" y2="8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661" flipH="1">
            <a:off x="6528896" y="2059982"/>
            <a:ext cx="877824" cy="7315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87222" y1="19786" x2="93889" y2="22460"/>
                        <a14:foregroundMark x1="62222" y1="81283" x2="64444" y2="88235"/>
                        <a14:foregroundMark x1="86111" y1="9091" x2="87222" y2="9091"/>
                        <a14:backgroundMark x1="68889" y1="86096" x2="68889" y2="8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7388">
            <a:off x="1886248" y="4660311"/>
            <a:ext cx="70413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8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ynthesi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ynthesize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ynthesize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ynthesize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ynthesize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ynthesize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ynthesize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ynthesize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ynthesize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81936" y="1098176"/>
            <a:ext cx="7085160" cy="3002679"/>
            <a:chOff x="1418628" y="1811975"/>
            <a:chExt cx="7085160" cy="3002679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Asking for and giving information about TV programmes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28600" y="266700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700469" y="3477842"/>
            <a:ext cx="694063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64747" y="1860198"/>
            <a:ext cx="980501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201976"/>
            <a:ext cx="7710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words.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529692"/>
            <a:ext cx="73251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>
              <a:lnSpc>
                <a:spcPct val="200000"/>
              </a:lnSpc>
            </a:pPr>
            <a:r>
              <a:rPr lang="en-US" sz="2600" b="1" i="1" dirty="0"/>
              <a:t>A:  </a:t>
            </a:r>
            <a:r>
              <a:rPr lang="en-US" sz="2600" b="1" i="1" dirty="0" smtClean="0"/>
              <a:t>	</a:t>
            </a:r>
            <a:r>
              <a:rPr lang="en-US" sz="2600" dirty="0" smtClean="0"/>
              <a:t>What’s </a:t>
            </a:r>
            <a:r>
              <a:rPr lang="en-US" sz="2600" dirty="0"/>
              <a:t>your </a:t>
            </a:r>
            <a:r>
              <a:rPr lang="en-US" sz="2600" dirty="0" err="1"/>
              <a:t>favourite</a:t>
            </a:r>
            <a:r>
              <a:rPr lang="en-US" sz="2600" dirty="0"/>
              <a:t> TV </a:t>
            </a:r>
            <a:r>
              <a:rPr lang="en-US" sz="2600" dirty="0" err="1"/>
              <a:t>programme</a:t>
            </a:r>
            <a:r>
              <a:rPr lang="en-US" sz="2600" dirty="0"/>
              <a:t>?</a:t>
            </a:r>
          </a:p>
          <a:p>
            <a:pPr marL="515938" indent="-515938">
              <a:lnSpc>
                <a:spcPct val="200000"/>
              </a:lnSpc>
            </a:pPr>
            <a:r>
              <a:rPr lang="en-US" sz="2600" b="1" i="1" dirty="0"/>
              <a:t>B: </a:t>
            </a:r>
            <a:r>
              <a:rPr lang="en-US" sz="2600" b="1" i="1" dirty="0" smtClean="0"/>
              <a:t>	</a:t>
            </a:r>
            <a:r>
              <a:rPr lang="en-US" sz="2600" dirty="0" smtClean="0"/>
              <a:t>The </a:t>
            </a:r>
            <a:r>
              <a:rPr lang="en-US" sz="2600" dirty="0"/>
              <a:t>animal </a:t>
            </a:r>
            <a:r>
              <a:rPr lang="en-US" sz="2600" dirty="0" err="1"/>
              <a:t>programme</a:t>
            </a:r>
            <a:r>
              <a:rPr lang="en-US" sz="2600" dirty="0"/>
              <a:t>.</a:t>
            </a:r>
          </a:p>
          <a:p>
            <a:pPr marL="515938" indent="-515938">
              <a:lnSpc>
                <a:spcPct val="200000"/>
              </a:lnSpc>
            </a:pPr>
            <a:r>
              <a:rPr lang="en-US" sz="2600" b="1" i="1" dirty="0"/>
              <a:t>A: </a:t>
            </a:r>
            <a:r>
              <a:rPr lang="en-US" sz="2600" b="1" i="1" dirty="0" smtClean="0"/>
              <a:t>	</a:t>
            </a:r>
            <a:r>
              <a:rPr lang="en-US" sz="2600" dirty="0" smtClean="0"/>
              <a:t>Why </a:t>
            </a:r>
            <a:r>
              <a:rPr lang="en-US" sz="2600" dirty="0"/>
              <a:t>do you like it?</a:t>
            </a:r>
          </a:p>
          <a:p>
            <a:pPr marL="515938" indent="-515938">
              <a:lnSpc>
                <a:spcPct val="200000"/>
              </a:lnSpc>
            </a:pPr>
            <a:r>
              <a:rPr lang="en-US" sz="2600" b="1" i="1" dirty="0"/>
              <a:t>B: </a:t>
            </a:r>
            <a:r>
              <a:rPr lang="en-US" sz="2600" b="1" i="1" dirty="0" smtClean="0"/>
              <a:t>	</a:t>
            </a:r>
            <a:r>
              <a:rPr lang="en-US" sz="2600" dirty="0" smtClean="0"/>
              <a:t>Because </a:t>
            </a:r>
            <a:r>
              <a:rPr lang="en-US" sz="2600" dirty="0"/>
              <a:t>I can see the animals in their real life.</a:t>
            </a:r>
          </a:p>
        </p:txBody>
      </p:sp>
      <p:pic>
        <p:nvPicPr>
          <p:cNvPr id="3" name="B2_05">
            <a:hlinkClick r:id="" action="ppaction://media"/>
            <a:extLst>
              <a:ext uri="{FF2B5EF4-FFF2-40B4-BE49-F238E27FC236}">
                <a16:creationId xmlns:a16="http://schemas.microsoft.com/office/drawing/2014/main" xmlns="" id="{DC3B622B-0BB5-46C6-9C71-3F75E6F4F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8978" y="912401"/>
            <a:ext cx="487363" cy="487363"/>
          </a:xfrm>
          <a:prstGeom prst="rect">
            <a:avLst/>
          </a:prstGeom>
        </p:spPr>
      </p:pic>
      <p:sp>
        <p:nvSpPr>
          <p:cNvPr id="8" name="Rounded Rectangle 7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800" y="292716"/>
            <a:ext cx="7710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a similar conversation about your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ounded Rectangle 3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448928"/>
            <a:ext cx="713822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-574675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Calibri"/>
              </a:rPr>
              <a:t>A: </a:t>
            </a:r>
            <a:r>
              <a:rPr lang="en-US" sz="2400" dirty="0" smtClean="0">
                <a:ea typeface="Calibri"/>
                <a:cs typeface="Calibri"/>
              </a:rPr>
              <a:t>	What’s </a:t>
            </a:r>
            <a:r>
              <a:rPr lang="en-US" sz="2400" dirty="0">
                <a:ea typeface="Calibri"/>
                <a:cs typeface="Calibri"/>
              </a:rPr>
              <a:t>your </a:t>
            </a:r>
            <a:r>
              <a:rPr lang="en-US" sz="2400" dirty="0" err="1">
                <a:ea typeface="Calibri"/>
                <a:cs typeface="Calibri"/>
              </a:rPr>
              <a:t>favourite</a:t>
            </a:r>
            <a:r>
              <a:rPr lang="en-US" sz="2400" dirty="0">
                <a:ea typeface="Calibri"/>
                <a:cs typeface="Calibri"/>
              </a:rPr>
              <a:t> TV </a:t>
            </a:r>
            <a:r>
              <a:rPr lang="en-US" sz="2400" dirty="0" err="1">
                <a:ea typeface="Calibri"/>
                <a:cs typeface="Calibri"/>
              </a:rPr>
              <a:t>programme</a:t>
            </a:r>
            <a:r>
              <a:rPr lang="en-US" sz="2400" dirty="0">
                <a:ea typeface="Calibri"/>
                <a:cs typeface="Calibri"/>
              </a:rPr>
              <a:t>?</a:t>
            </a:r>
          </a:p>
          <a:p>
            <a:pPr marL="574675" indent="-574675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Calibri"/>
              </a:rPr>
              <a:t>B: </a:t>
            </a:r>
            <a:r>
              <a:rPr lang="en-US" sz="2400" dirty="0" smtClean="0">
                <a:ea typeface="Calibri"/>
                <a:cs typeface="Calibri"/>
              </a:rPr>
              <a:t>	The </a:t>
            </a:r>
            <a:r>
              <a:rPr lang="en-US" sz="2400" dirty="0">
                <a:ea typeface="Calibri"/>
                <a:cs typeface="Calibri"/>
              </a:rPr>
              <a:t>sports </a:t>
            </a:r>
            <a:r>
              <a:rPr lang="en-US" sz="2400" dirty="0" err="1">
                <a:ea typeface="Calibri"/>
                <a:cs typeface="Calibri"/>
              </a:rPr>
              <a:t>programme</a:t>
            </a:r>
            <a:r>
              <a:rPr lang="en-US" sz="2400" dirty="0">
                <a:ea typeface="Calibri"/>
                <a:cs typeface="Calibri"/>
              </a:rPr>
              <a:t>.</a:t>
            </a:r>
          </a:p>
          <a:p>
            <a:pPr marL="574675" indent="-574675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Calibri"/>
              </a:rPr>
              <a:t>A: </a:t>
            </a:r>
            <a:r>
              <a:rPr lang="en-US" sz="2400" dirty="0" smtClean="0">
                <a:ea typeface="Calibri"/>
                <a:cs typeface="Calibri"/>
              </a:rPr>
              <a:t>	Why </a:t>
            </a:r>
            <a:r>
              <a:rPr lang="en-US" sz="2400" dirty="0">
                <a:ea typeface="Calibri"/>
                <a:cs typeface="Calibri"/>
              </a:rPr>
              <a:t>do you like it?</a:t>
            </a:r>
          </a:p>
          <a:p>
            <a:pPr marL="574675" indent="-574675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Calibri"/>
              </a:rPr>
              <a:t>B: </a:t>
            </a:r>
            <a:r>
              <a:rPr lang="en-US" sz="2400" dirty="0" smtClean="0">
                <a:ea typeface="Calibri"/>
                <a:cs typeface="Calibri"/>
              </a:rPr>
              <a:t>	Because </a:t>
            </a:r>
            <a:r>
              <a:rPr lang="en-US" sz="2400" dirty="0">
                <a:ea typeface="Calibri"/>
                <a:cs typeface="Calibri"/>
              </a:rPr>
              <a:t>I am a big fan of sports.</a:t>
            </a:r>
          </a:p>
          <a:p>
            <a:pPr marL="574675" indent="-574675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Calibri"/>
              </a:rPr>
              <a:t>A: </a:t>
            </a:r>
            <a:r>
              <a:rPr lang="en-US" sz="2400" dirty="0" smtClean="0">
                <a:ea typeface="Calibri"/>
                <a:cs typeface="Calibri"/>
              </a:rPr>
              <a:t>	What </a:t>
            </a:r>
            <a:r>
              <a:rPr lang="en-US" sz="2400" dirty="0">
                <a:ea typeface="Calibri"/>
                <a:cs typeface="Calibri"/>
              </a:rPr>
              <a:t>time is it on?</a:t>
            </a:r>
          </a:p>
          <a:p>
            <a:pPr marL="574675" indent="-574675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Calibri"/>
              </a:rPr>
              <a:t>B: </a:t>
            </a:r>
            <a:r>
              <a:rPr lang="en-US" sz="2400" dirty="0" smtClean="0">
                <a:ea typeface="Calibri"/>
                <a:cs typeface="Calibri"/>
              </a:rPr>
              <a:t>	It’s </a:t>
            </a:r>
            <a:r>
              <a:rPr lang="en-US" sz="2400" dirty="0">
                <a:ea typeface="Calibri"/>
                <a:cs typeface="Calibri"/>
              </a:rPr>
              <a:t>on at 7:30 p.m. on VTV3</a:t>
            </a:r>
            <a:r>
              <a:rPr lang="vi-VN" sz="2400" dirty="0">
                <a:ea typeface="Calibri"/>
                <a:cs typeface="Calibri"/>
              </a:rPr>
              <a:t>.</a:t>
            </a:r>
            <a:endParaRPr lang="en-US" sz="2400" dirty="0">
              <a:ea typeface="Calibri"/>
              <a:cs typeface="Calibri"/>
            </a:endParaRPr>
          </a:p>
          <a:p>
            <a:pPr marL="574675" indent="-574675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Calibri"/>
              </a:rPr>
              <a:t>A: </a:t>
            </a:r>
            <a:r>
              <a:rPr lang="en-US" sz="2400" dirty="0" smtClean="0">
                <a:ea typeface="Calibri"/>
                <a:cs typeface="Calibri"/>
              </a:rPr>
              <a:t>	How </a:t>
            </a:r>
            <a:r>
              <a:rPr lang="en-US" sz="2400" dirty="0">
                <a:ea typeface="Calibri"/>
                <a:cs typeface="Calibri"/>
              </a:rPr>
              <a:t>often do you watch it?</a:t>
            </a:r>
          </a:p>
          <a:p>
            <a:pPr marL="574675" indent="-574675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Calibri"/>
              </a:rPr>
              <a:t>B: </a:t>
            </a:r>
            <a:r>
              <a:rPr lang="en-US" sz="2400" dirty="0" smtClean="0">
                <a:ea typeface="Calibri"/>
                <a:cs typeface="Calibri"/>
              </a:rPr>
              <a:t>	I </a:t>
            </a:r>
            <a:r>
              <a:rPr lang="en-US" sz="2400" dirty="0">
                <a:ea typeface="Calibri"/>
                <a:cs typeface="Calibri"/>
              </a:rPr>
              <a:t>watch it every weekend.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97824" y="1148485"/>
            <a:ext cx="6299422" cy="1670347"/>
            <a:chOff x="1604836" y="1811975"/>
            <a:chExt cx="6299422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604836" y="2835991"/>
              <a:ext cx="6299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TV progammes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28600" y="266700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036997" y="169371"/>
            <a:ext cx="7710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Discuss and complete the facts with the countries in the box.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77346" y="1422535"/>
            <a:ext cx="6399388" cy="707837"/>
            <a:chOff x="1153713" y="418641"/>
            <a:chExt cx="6399388" cy="707837"/>
          </a:xfrm>
        </p:grpSpPr>
        <p:sp>
          <p:nvSpPr>
            <p:cNvPr id="38" name="Rounded Rectangle 37"/>
            <p:cNvSpPr/>
            <p:nvPr/>
          </p:nvSpPr>
          <p:spPr>
            <a:xfrm>
              <a:off x="1153713" y="418641"/>
              <a:ext cx="6399388" cy="707837"/>
            </a:xfrm>
            <a:prstGeom prst="roundRect">
              <a:avLst/>
            </a:prstGeom>
            <a:solidFill>
              <a:srgbClr val="D6EF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36592" y="551486"/>
              <a:ext cx="135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USA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17508" y="551486"/>
              <a:ext cx="135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Viet Nam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35213" y="554915"/>
              <a:ext cx="135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Japan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08500" y="554915"/>
              <a:ext cx="135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Iceland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34333" y="31465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09164" y="3140068"/>
            <a:ext cx="370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Pokemon</a:t>
            </a:r>
            <a:r>
              <a:rPr lang="en-US" sz="2400" dirty="0"/>
              <a:t> cartoons are from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4333" y="39302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7125" y="47760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11955" y="47673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4333" y="56085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09162" y="5599904"/>
            <a:ext cx="693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Discovery Channel </a:t>
            </a:r>
            <a:r>
              <a:rPr lang="en-US" sz="2400" dirty="0"/>
              <a:t>makes education fun for children in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09163" y="3938874"/>
            <a:ext cx="105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Bibi</a:t>
            </a:r>
            <a:r>
              <a:rPr lang="en-US" sz="2400" dirty="0"/>
              <a:t> 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190" y="2420942"/>
            <a:ext cx="149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937E77-0FE2-4E5D-B876-E6C8B4850B0F}"/>
              </a:ext>
            </a:extLst>
          </p:cNvPr>
          <p:cNvSpPr txBox="1"/>
          <p:nvPr/>
        </p:nvSpPr>
        <p:spPr>
          <a:xfrm>
            <a:off x="4691106" y="3146545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Japan.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79A1C7-F96E-4D9A-AF60-5DF477FDAB04}"/>
              </a:ext>
            </a:extLst>
          </p:cNvPr>
          <p:cNvSpPr txBox="1"/>
          <p:nvPr/>
        </p:nvSpPr>
        <p:spPr>
          <a:xfrm>
            <a:off x="4691106" y="3146544"/>
            <a:ext cx="145897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52F6A7-2621-427F-85DF-490BC2395AE7}"/>
              </a:ext>
            </a:extLst>
          </p:cNvPr>
          <p:cNvSpPr txBox="1"/>
          <p:nvPr/>
        </p:nvSpPr>
        <p:spPr>
          <a:xfrm>
            <a:off x="2016583" y="3938874"/>
            <a:ext cx="7431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shows international and Vietnamese cartoons.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551B428-2440-4258-B807-2D9C7E9F7D4B}"/>
              </a:ext>
            </a:extLst>
          </p:cNvPr>
          <p:cNvSpPr txBox="1"/>
          <p:nvPr/>
        </p:nvSpPr>
        <p:spPr>
          <a:xfrm>
            <a:off x="1921947" y="3943888"/>
            <a:ext cx="7431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Viet Nam </a:t>
            </a:r>
            <a:r>
              <a:rPr lang="en-US" sz="2400" dirty="0"/>
              <a:t>shows international and Vietnamese cartoons.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367F369-EB62-4345-BC6C-977D4D4FA1C6}"/>
              </a:ext>
            </a:extLst>
          </p:cNvPr>
          <p:cNvSpPr txBox="1"/>
          <p:nvPr/>
        </p:nvSpPr>
        <p:spPr>
          <a:xfrm>
            <a:off x="1486906" y="4776046"/>
            <a:ext cx="7115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_______, there was no TV on Thursdays before 1986.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2EAA69C-C147-4911-9674-B2C57C54E366}"/>
              </a:ext>
            </a:extLst>
          </p:cNvPr>
          <p:cNvSpPr txBox="1"/>
          <p:nvPr/>
        </p:nvSpPr>
        <p:spPr>
          <a:xfrm>
            <a:off x="1652006" y="4779061"/>
            <a:ext cx="7115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Iceland</a:t>
            </a:r>
            <a:r>
              <a:rPr lang="en-US" sz="2400" dirty="0"/>
              <a:t>, there was no TV on Thursdays before 1986.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812F1B7-B438-4732-91A5-800C6B848C5D}"/>
              </a:ext>
            </a:extLst>
          </p:cNvPr>
          <p:cNvSpPr txBox="1"/>
          <p:nvPr/>
        </p:nvSpPr>
        <p:spPr>
          <a:xfrm>
            <a:off x="7983110" y="5608557"/>
            <a:ext cx="1340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E5D95BF-B9F7-4591-B42C-2FA492EE03A9}"/>
              </a:ext>
            </a:extLst>
          </p:cNvPr>
          <p:cNvSpPr txBox="1"/>
          <p:nvPr/>
        </p:nvSpPr>
        <p:spPr>
          <a:xfrm>
            <a:off x="7977488" y="5589748"/>
            <a:ext cx="1340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USA</a:t>
            </a:r>
            <a:r>
              <a:rPr lang="en-US" sz="2400" dirty="0"/>
              <a:t>.</a:t>
            </a:r>
          </a:p>
        </p:txBody>
      </p:sp>
      <p:sp>
        <p:nvSpPr>
          <p:cNvPr id="28" name="Rounded Rectangle 27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/>
      <p:bldP spid="29" grpId="0"/>
      <p:bldP spid="30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9314"/>
            <a:ext cx="7886700" cy="6241143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Pokemon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cartoons: Japanese television animation series, typically aimed at adults as well as children.</a:t>
            </a:r>
            <a:endParaRPr lang="en-US" dirty="0">
              <a:ea typeface="Times New Roman"/>
              <a:cs typeface="Times New Roman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Iceland: Before 1981, there was no TV in July; before 1986, there was no TV on Thursday. </a:t>
            </a:r>
            <a:br>
              <a:rPr lang="en-US" dirty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It comes from the opinion that you could do without TV once a week! Spend it with your family. Spend it outdoors.</a:t>
            </a:r>
            <a:endParaRPr lang="en-US" dirty="0">
              <a:ea typeface="Times New Roman"/>
              <a:cs typeface="Times New Roman"/>
            </a:endParaRPr>
          </a:p>
          <a:p>
            <a:pPr marL="347663" indent="-3476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Discovery Channel: </a:t>
            </a:r>
            <a:b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an American pay television network. </a:t>
            </a:r>
            <a:b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It creates the highest quality content and remains one of the most dynamic media companies in the world.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44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2050</TotalTime>
  <Words>622</Words>
  <Application>Microsoft Office PowerPoint</Application>
  <PresentationFormat>On-screen Show (4:3)</PresentationFormat>
  <Paragraphs>113</Paragraphs>
  <Slides>13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162</cp:revision>
  <dcterms:created xsi:type="dcterms:W3CDTF">2020-12-09T02:04:09Z</dcterms:created>
  <dcterms:modified xsi:type="dcterms:W3CDTF">2025-03-15T16:58:53Z</dcterms:modified>
</cp:coreProperties>
</file>