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26"/>
  </p:notesMasterIdLst>
  <p:sldIdLst>
    <p:sldId id="275" r:id="rId5"/>
    <p:sldId id="257" r:id="rId6"/>
    <p:sldId id="287" r:id="rId7"/>
    <p:sldId id="258" r:id="rId8"/>
    <p:sldId id="259" r:id="rId9"/>
    <p:sldId id="277" r:id="rId10"/>
    <p:sldId id="291" r:id="rId11"/>
    <p:sldId id="290" r:id="rId12"/>
    <p:sldId id="260" r:id="rId13"/>
    <p:sldId id="261" r:id="rId14"/>
    <p:sldId id="274" r:id="rId15"/>
    <p:sldId id="273" r:id="rId16"/>
    <p:sldId id="288" r:id="rId17"/>
    <p:sldId id="298" r:id="rId18"/>
    <p:sldId id="293" r:id="rId19"/>
    <p:sldId id="295" r:id="rId20"/>
    <p:sldId id="294" r:id="rId21"/>
    <p:sldId id="297" r:id="rId22"/>
    <p:sldId id="296" r:id="rId23"/>
    <p:sldId id="289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92DBF8"/>
    <a:srgbClr val="CFD5EA"/>
    <a:srgbClr val="FFFFFF"/>
    <a:srgbClr val="6ECFF6"/>
    <a:srgbClr val="FAC5BE"/>
    <a:srgbClr val="F8ACA2"/>
    <a:srgbClr val="F47A69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0" autoAdjust="0"/>
    <p:restoredTop sz="95501" autoAdjust="0"/>
  </p:normalViewPr>
  <p:slideViewPr>
    <p:cSldViewPr snapToGrid="0" showGuides="1">
      <p:cViewPr>
        <p:scale>
          <a:sx n="75" d="100"/>
          <a:sy n="75" d="100"/>
        </p:scale>
        <p:origin x="-99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2919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9168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82853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2912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4185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85866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66733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6481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9128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203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67673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8300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43137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29999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01970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83758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7769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6139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75560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5324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20063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14206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90321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2291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5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E76E6-8BED-4A93-9EE6-A74CD868300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9D23-490E-4BF6-9CCB-B65B2D1A0B8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9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jp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8.wav"/><Relationship Id="rId7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2.xml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2" Type="http://schemas.openxmlformats.org/officeDocument/2006/relationships/audio" Target="../media/media2.wav"/><Relationship Id="rId16" Type="http://schemas.openxmlformats.org/officeDocument/2006/relationships/image" Target="../media/image10.jpe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image" Target="../media/image9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2628" y="0"/>
            <a:ext cx="912495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TELEVISION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0900" y="633185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08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483864" cy="4527342"/>
            <a:chOff x="5153892" y="1597813"/>
            <a:chExt cx="3655979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=""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15741971"/>
                </p:ext>
              </p:extLst>
            </p:nvPr>
          </p:nvGraphicFramePr>
          <p:xfrm>
            <a:off x="5153892" y="2509408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=""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=""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5289377"/>
                </p:ext>
              </p:extLst>
            </p:nvPr>
          </p:nvGraphicFramePr>
          <p:xfrm>
            <a:off x="5153892" y="4314540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=""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62108218"/>
                </p:ext>
              </p:extLst>
            </p:nvPr>
          </p:nvGraphicFramePr>
          <p:xfrm>
            <a:off x="5153892" y="1597813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=""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6981889"/>
                </p:ext>
              </p:extLst>
            </p:nvPr>
          </p:nvGraphicFramePr>
          <p:xfrm>
            <a:off x="5153892" y="5222589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=""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89463759"/>
                </p:ext>
              </p:extLst>
            </p:nvPr>
          </p:nvGraphicFramePr>
          <p:xfrm>
            <a:off x="5153892" y="3415727"/>
            <a:ext cx="3655979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483864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1066800" y="234660"/>
            <a:ext cx="7917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2811720"/>
              </p:ext>
            </p:extLst>
          </p:nvPr>
        </p:nvGraphicFramePr>
        <p:xfrm>
          <a:off x="941026" y="1606842"/>
          <a:ext cx="2926080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926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 dirty="0"/>
                        <a:t>The Voice</a:t>
                      </a:r>
                      <a:r>
                        <a:rPr lang="en-US" sz="2400" b="0" i="1" baseline="0" dirty="0"/>
                        <a:t> Kids</a:t>
                      </a:r>
                      <a:endParaRPr lang="en-US" sz="2400" b="0" i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 dirty="0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078084"/>
              </p:ext>
            </p:extLst>
          </p:nvPr>
        </p:nvGraphicFramePr>
        <p:xfrm>
          <a:off x="5153892" y="1610489"/>
          <a:ext cx="3483864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3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=""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88335"/>
              </p:ext>
            </p:extLst>
          </p:nvPr>
        </p:nvGraphicFramePr>
        <p:xfrm>
          <a:off x="5153892" y="2524346"/>
          <a:ext cx="3483864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3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=""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749149"/>
              </p:ext>
            </p:extLst>
          </p:nvPr>
        </p:nvGraphicFramePr>
        <p:xfrm>
          <a:off x="5153892" y="3426912"/>
          <a:ext cx="3482108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21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=""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095297"/>
              </p:ext>
            </p:extLst>
          </p:nvPr>
        </p:nvGraphicFramePr>
        <p:xfrm>
          <a:off x="5153892" y="4314540"/>
          <a:ext cx="3482108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21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=""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859607"/>
              </p:ext>
            </p:extLst>
          </p:nvPr>
        </p:nvGraphicFramePr>
        <p:xfrm>
          <a:off x="5153892" y="5217106"/>
          <a:ext cx="3482108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821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904343" y="2061033"/>
            <a:ext cx="1249549" cy="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904343" y="2972652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904343" y="3899185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904343" y="4767301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904343" y="5675350"/>
            <a:ext cx="124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449926"/>
              </p:ext>
            </p:extLst>
          </p:nvPr>
        </p:nvGraphicFramePr>
        <p:xfrm>
          <a:off x="1050427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=""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=""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780805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0342" y="249174"/>
            <a:ext cx="7932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</a:t>
            </a:r>
            <a:r>
              <a:rPr lang="en-US" sz="28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073179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073179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073179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073179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396791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396791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96791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96791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484345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537437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5783065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435517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educational</a:t>
            </a:r>
          </a:p>
        </p:txBody>
      </p:sp>
      <p:sp>
        <p:nvSpPr>
          <p:cNvPr id="38" name="Rounded Rectangle 3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04685" y="263414"/>
            <a:ext cx="7995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TV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1892641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0458" y="2550707"/>
            <a:ext cx="732394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In our group, Mai likes sports </a:t>
            </a:r>
            <a:r>
              <a:rPr lang="en-US" sz="2400" dirty="0" err="1"/>
              <a:t>programmes</a:t>
            </a:r>
            <a:r>
              <a:rPr lang="en-US" sz="2400" dirty="0"/>
              <a:t> on TV. </a:t>
            </a:r>
            <a:r>
              <a:rPr lang="en-US" sz="2400" dirty="0" err="1"/>
              <a:t>Binh</a:t>
            </a:r>
            <a:r>
              <a:rPr lang="en-US" sz="2400" dirty="0"/>
              <a:t> likes ...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0457" y="4140075"/>
            <a:ext cx="732394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 like </a:t>
            </a:r>
            <a:r>
              <a:rPr lang="en-US" sz="2400" dirty="0" smtClean="0">
                <a:solidFill>
                  <a:srgbClr val="FF0000"/>
                </a:solidFill>
              </a:rPr>
              <a:t>films about </a:t>
            </a:r>
            <a:r>
              <a:rPr lang="en-US" sz="2400" dirty="0">
                <a:solidFill>
                  <a:srgbClr val="FF0000"/>
                </a:solidFill>
              </a:rPr>
              <a:t>animals in faraway countries like Kenya or India. They are on the Animal Planet. 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343" y="301171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 Alloy Ink" pitchFamily="50" charset="0"/>
                <a:ea typeface="Times New Roman"/>
                <a:cs typeface="Times New Roman"/>
              </a:rPr>
              <a:t>P</a:t>
            </a:r>
            <a:r>
              <a:rPr lang="en-US" sz="2800" dirty="0">
                <a:solidFill>
                  <a:srgbClr val="FF0000"/>
                </a:solidFill>
                <a:latin typeface="a Alloy Ink" pitchFamily="50" charset="0"/>
                <a:ea typeface="Times New Roman"/>
                <a:cs typeface="Times New Roman"/>
              </a:rPr>
              <a:t>r</a:t>
            </a:r>
            <a:r>
              <a:rPr lang="en-US" sz="2800" dirty="0">
                <a:solidFill>
                  <a:srgbClr val="FFC000"/>
                </a:solidFill>
                <a:latin typeface="a Alloy Ink" pitchFamily="50" charset="0"/>
                <a:ea typeface="Times New Roman"/>
                <a:cs typeface="Times New Roman"/>
              </a:rPr>
              <a:t>o</a:t>
            </a:r>
            <a:r>
              <a:rPr lang="en-US" sz="2800" dirty="0">
                <a:solidFill>
                  <a:srgbClr val="00B050"/>
                </a:solidFill>
                <a:latin typeface="a Alloy Ink" pitchFamily="50" charset="0"/>
                <a:ea typeface="Times New Roman"/>
                <a:cs typeface="Times New Roman"/>
              </a:rPr>
              <a:t>d</a:t>
            </a:r>
            <a:r>
              <a:rPr lang="en-US" sz="2800" dirty="0">
                <a:solidFill>
                  <a:srgbClr val="7030A0"/>
                </a:solidFill>
                <a:latin typeface="a Alloy Ink" pitchFamily="50" charset="0"/>
                <a:ea typeface="Times New Roman"/>
                <a:cs typeface="Times New Roman"/>
              </a:rPr>
              <a:t>u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a Alloy Ink" pitchFamily="50" charset="0"/>
                <a:ea typeface="Times New Roman"/>
                <a:cs typeface="Times New Roman"/>
              </a:rPr>
              <a:t>c</a:t>
            </a:r>
            <a:r>
              <a:rPr lang="en-US" sz="2800" dirty="0">
                <a:solidFill>
                  <a:srgbClr val="00FFCC"/>
                </a:solidFill>
                <a:latin typeface="a Alloy Ink" pitchFamily="50" charset="0"/>
                <a:ea typeface="Times New Roman"/>
                <a:cs typeface="Times New Roman"/>
              </a:rPr>
              <a:t>t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a Alloy Ink" pitchFamily="50" charset="0"/>
                <a:ea typeface="Times New Roman"/>
                <a:cs typeface="Times New Roman"/>
              </a:rPr>
              <a:t>i</a:t>
            </a:r>
            <a:r>
              <a:rPr lang="en-US" sz="2800" dirty="0">
                <a:solidFill>
                  <a:srgbClr val="CC0099"/>
                </a:solidFill>
                <a:latin typeface="a Alloy Ink" pitchFamily="50" charset="0"/>
                <a:ea typeface="Times New Roman"/>
                <a:cs typeface="Times New Roman"/>
              </a:rPr>
              <a:t>o</a:t>
            </a:r>
            <a:r>
              <a:rPr lang="en-US" sz="2800" dirty="0">
                <a:solidFill>
                  <a:srgbClr val="C00000"/>
                </a:solidFill>
                <a:latin typeface="a Alloy Ink" pitchFamily="50" charset="0"/>
                <a:ea typeface="Times New Roman"/>
                <a:cs typeface="Times New Roman"/>
              </a:rPr>
              <a:t>n</a:t>
            </a:r>
            <a:endParaRPr lang="en-US" sz="2800" dirty="0">
              <a:solidFill>
                <a:srgbClr val="C00000"/>
              </a:solidFill>
              <a:latin typeface="a Alloy Ink" pitchFamily="50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53109"/>
              </p:ext>
            </p:extLst>
          </p:nvPr>
        </p:nvGraphicFramePr>
        <p:xfrm>
          <a:off x="682171" y="1164767"/>
          <a:ext cx="7955280" cy="38404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31520"/>
                <a:gridCol w="5760720"/>
                <a:gridCol w="731520"/>
                <a:gridCol w="731520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Question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… like sports </a:t>
                      </a:r>
                      <a:r>
                        <a:rPr lang="en-US" sz="2400" dirty="0" err="1" smtClean="0"/>
                        <a:t>programmes</a:t>
                      </a:r>
                      <a:r>
                        <a:rPr lang="en-US" sz="2400" dirty="0" smtClean="0"/>
                        <a:t> on TV. 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music talent shows.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animated films.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cartoons.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… like English </a:t>
                      </a:r>
                      <a:r>
                        <a:rPr lang="en-US" sz="2400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programmes</a:t>
                      </a:r>
                      <a:r>
                        <a:rPr lang="en-US" sz="2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74415" y="304798"/>
            <a:ext cx="3315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Forte" panose="03060902040502070203" pitchFamily="66" charset="0"/>
                <a:ea typeface="Calibri"/>
                <a:cs typeface="Calibri"/>
              </a:rPr>
              <a:t>Find someone who…</a:t>
            </a:r>
            <a:endParaRPr lang="en-US" sz="2800" dirty="0">
              <a:solidFill>
                <a:srgbClr val="0070C0"/>
              </a:solidFill>
              <a:latin typeface="Forte" panose="03060902040502070203" pitchFamily="66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99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de MOV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60" y="0"/>
            <a:ext cx="9166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47" y="3309710"/>
            <a:ext cx="578485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1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55" y="2449731"/>
            <a:ext cx="3932237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1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2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22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3375" y="6334780"/>
            <a:ext cx="2409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a typeface="Times New Roman"/>
                <a:cs typeface="Times New Roman"/>
              </a:rPr>
              <a:t>animated films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3" grpId="0" animBg="1"/>
      <p:bldP spid="22" grpId="0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2523937"/>
            <a:ext cx="4057649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2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37253" y="6331527"/>
            <a:ext cx="349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a typeface="Times New Roman"/>
                <a:cs typeface="Times New Roman"/>
              </a:rPr>
              <a:t>English </a:t>
            </a:r>
            <a:r>
              <a:rPr lang="en-US" sz="2800" b="1" dirty="0" err="1" smtClean="0">
                <a:solidFill>
                  <a:srgbClr val="FFFF00"/>
                </a:solidFill>
                <a:ea typeface="Times New Roman"/>
                <a:cs typeface="Times New Roman"/>
              </a:rPr>
              <a:t>progrmammes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7" grpId="0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17929"/>
          <a:stretch/>
        </p:blipFill>
        <p:spPr bwMode="auto">
          <a:xfrm>
            <a:off x="2104574" y="2509424"/>
            <a:ext cx="4114800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1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2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5087" y="6334780"/>
            <a:ext cx="1522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Cartoons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9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7" grpId="0"/>
      <p:bldP spid="18" grpId="0"/>
      <p:bldP spid="1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12011"/>
          <a:stretch/>
        </p:blipFill>
        <p:spPr bwMode="auto">
          <a:xfrm>
            <a:off x="2119086" y="2510593"/>
            <a:ext cx="4023360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clever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2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1554" y="6334780"/>
            <a:ext cx="3053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Music </a:t>
            </a:r>
            <a:r>
              <a:rPr lang="en-US" sz="2800" b="1" dirty="0">
                <a:solidFill>
                  <a:srgbClr val="FFFF00"/>
                </a:solidFill>
              </a:rPr>
              <a:t>talent shows</a:t>
            </a:r>
          </a:p>
        </p:txBody>
      </p:sp>
    </p:spTree>
    <p:extLst>
      <p:ext uri="{BB962C8B-B14F-4D97-AF65-F5344CB8AC3E}">
        <p14:creationId xmlns:p14="http://schemas.microsoft.com/office/powerpoint/2010/main" val="46194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7" grpId="0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049556"/>
            <a:ext cx="5598367" cy="54864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r="6592"/>
          <a:stretch/>
        </p:blipFill>
        <p:spPr bwMode="auto">
          <a:xfrm>
            <a:off x="2191664" y="2437760"/>
            <a:ext cx="4023360" cy="320040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365829" y="243114"/>
            <a:ext cx="4441371" cy="6926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  &amp;  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Dislike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83" y="939800"/>
            <a:ext cx="84026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712" y1="10289" x2="29968" y2="17870"/>
                        <a14:foregroundMark x1="12660" y1="17870" x2="13622" y2="24549"/>
                        <a14:foregroundMark x1="12019" y1="23827" x2="10577" y2="29603"/>
                        <a14:foregroundMark x1="77564" y1="55957" x2="79327" y2="6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08" y="2143664"/>
            <a:ext cx="824535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113110" y="239168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113110" y="3295145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wonderful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113110" y="4214060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sporty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113110" y="5173792"/>
            <a:ext cx="1463040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educational</a:t>
            </a:r>
          </a:p>
        </p:txBody>
      </p:sp>
      <p:sp>
        <p:nvSpPr>
          <p:cNvPr id="12" name="3 Elipse"/>
          <p:cNvSpPr/>
          <p:nvPr/>
        </p:nvSpPr>
        <p:spPr>
          <a:xfrm>
            <a:off x="286721" y="259904"/>
            <a:ext cx="587038" cy="587038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>
            <a:innerShdw blurRad="1651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" name="9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4" name="10 Anillo"/>
          <p:cNvSpPr/>
          <p:nvPr/>
        </p:nvSpPr>
        <p:spPr>
          <a:xfrm>
            <a:off x="188882" y="16206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6" name="11 Anillo"/>
          <p:cNvSpPr/>
          <p:nvPr/>
        </p:nvSpPr>
        <p:spPr>
          <a:xfrm>
            <a:off x="81258" y="54441"/>
            <a:ext cx="997965" cy="997965"/>
          </a:xfrm>
          <a:prstGeom prst="donut">
            <a:avLst>
              <a:gd name="adj" fmla="val 11444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7" name="55 CuadroTexto"/>
          <p:cNvSpPr txBox="1"/>
          <p:nvPr/>
        </p:nvSpPr>
        <p:spPr>
          <a:xfrm>
            <a:off x="115610" y="261155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1554" y="6334780"/>
            <a:ext cx="3040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Sport </a:t>
            </a:r>
            <a:r>
              <a:rPr lang="en-US" sz="2800" b="1" dirty="0" err="1">
                <a:solidFill>
                  <a:srgbClr val="FFFF00"/>
                </a:solidFill>
              </a:rPr>
              <a:t>programmes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9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7" grpId="0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84" y="1786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6" y="20527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0583" y="1892406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9783" y="2652223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6468" y="4171857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6469" y="5239452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173" y="10094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What’s on today?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0582" y="3412040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1186" y="192675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11186" y="266697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11186" y="346524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11186" y="420546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11186" y="541012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0" grpId="0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4314" y="738388"/>
            <a:ext cx="72353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Hung likes sports </a:t>
            </a:r>
            <a:r>
              <a:rPr lang="en-US" sz="2800" dirty="0" err="1">
                <a:solidFill>
                  <a:srgbClr val="000000"/>
                </a:solidFill>
                <a:ea typeface="Calibri"/>
                <a:cs typeface="Calibri"/>
              </a:rPr>
              <a:t>programmes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 on TV. </a:t>
            </a:r>
            <a:endParaRPr lang="en-US" sz="28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Lan 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likes music talent shows. </a:t>
            </a:r>
            <a:endParaRPr lang="en-US" sz="28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ea typeface="Calibri"/>
                <a:cs typeface="Calibri"/>
              </a:rPr>
              <a:t>Binh</a:t>
            </a: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likes animated films and Khoi likes cartoons. </a:t>
            </a:r>
            <a:endParaRPr lang="en-US" sz="2800" dirty="0" smtClean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ea typeface="Calibri"/>
                <a:cs typeface="Calibri"/>
              </a:rPr>
              <a:t>Hoa</a:t>
            </a:r>
            <a:r>
              <a:rPr lang="en-US" sz="2800" dirty="0" smtClean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Calibri"/>
                <a:cs typeface="Calibri"/>
              </a:rPr>
              <a:t>likes English </a:t>
            </a:r>
            <a:r>
              <a:rPr lang="en-US" sz="2800" dirty="0" err="1">
                <a:solidFill>
                  <a:srgbClr val="000000"/>
                </a:solidFill>
                <a:ea typeface="Calibri"/>
                <a:cs typeface="Calibri"/>
              </a:rPr>
              <a:t>programmes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92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3372"/>
            <a:ext cx="8229600" cy="4732792"/>
          </a:xfrm>
        </p:spPr>
        <p:txBody>
          <a:bodyPr/>
          <a:lstStyle/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Learn vocabulary </a:t>
            </a:r>
            <a:r>
              <a:rPr lang="en-US" dirty="0">
                <a:latin typeface="+mn-lt"/>
              </a:rPr>
              <a:t>and the </a:t>
            </a:r>
            <a:r>
              <a:rPr lang="en-US" dirty="0" smtClean="0">
                <a:latin typeface="+mn-lt"/>
              </a:rPr>
              <a:t>structure by heart</a:t>
            </a:r>
            <a:r>
              <a:rPr lang="en-US" dirty="0">
                <a:latin typeface="+mn-lt"/>
              </a:rPr>
              <a:t>. </a:t>
            </a:r>
          </a:p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Do </a:t>
            </a:r>
            <a:r>
              <a:rPr lang="en-US" dirty="0">
                <a:latin typeface="+mn-lt"/>
              </a:rPr>
              <a:t>exercise </a:t>
            </a:r>
            <a:r>
              <a:rPr lang="en-US" dirty="0" smtClean="0">
                <a:latin typeface="+mn-lt"/>
              </a:rPr>
              <a:t>in </a:t>
            </a:r>
            <a:r>
              <a:rPr lang="en-US" dirty="0">
                <a:latin typeface="+mn-lt"/>
              </a:rPr>
              <a:t>your work book</a:t>
            </a:r>
          </a:p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Prepare </a:t>
            </a:r>
            <a:r>
              <a:rPr lang="en-US" dirty="0">
                <a:latin typeface="+mn-lt"/>
              </a:rPr>
              <a:t>the next </a:t>
            </a:r>
            <a:r>
              <a:rPr lang="en-US" dirty="0" smtClean="0">
                <a:latin typeface="+mn-lt"/>
              </a:rPr>
              <a:t>lesson: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A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closer look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1</a:t>
            </a:r>
          </a:p>
          <a:p>
            <a:pPr marL="285750" lvl="1" algn="just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Write about 5 sentences to describe </a:t>
            </a:r>
            <a:r>
              <a:rPr lang="vi-VN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a</a:t>
            </a: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TV </a:t>
            </a:r>
            <a:r>
              <a:rPr lang="en-US" dirty="0" err="1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programme</a:t>
            </a: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you like (name, type, channel, character</a:t>
            </a:r>
            <a:r>
              <a:rPr lang="vi-VN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(s)</a:t>
            </a:r>
            <a:r>
              <a:rPr lang="en-US" dirty="0">
                <a:solidFill>
                  <a:srgbClr val="000000"/>
                </a:solidFill>
                <a:latin typeface="+mn-lt"/>
                <a:ea typeface="Calibri"/>
                <a:cs typeface="Times New Roman"/>
              </a:rPr>
              <a:t> and characteristics…)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51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680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1" y="332656"/>
            <a:ext cx="7344815" cy="81099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298450" h="38100" prst="coolSlant"/>
            </a:sp3d>
          </a:bodyPr>
          <a:lstStyle/>
          <a:p>
            <a:pPr algn="ctr"/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Music</a:t>
            </a:r>
            <a:r>
              <a:rPr lang="es-ES_tradnl" sz="4400" b="1" dirty="0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  </a:t>
            </a:r>
            <a:r>
              <a:rPr lang="es-ES_tradnl" sz="4400" b="1" dirty="0" err="1" smtClean="0">
                <a:solidFill>
                  <a:srgbClr val="FFC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  <a:latin typeface="Showcard Gothic" pitchFamily="82" charset="0"/>
              </a:rPr>
              <a:t>programme</a:t>
            </a:r>
            <a:endParaRPr lang="es-ES" sz="4400" b="1" dirty="0">
              <a:solidFill>
                <a:srgbClr val="FFC000"/>
              </a:solidFill>
              <a:effectLst>
                <a:glow rad="139700">
                  <a:srgbClr val="F79646">
                    <a:satMod val="175000"/>
                    <a:alpha val="40000"/>
                  </a:srgbClr>
                </a:glow>
              </a:effectLst>
              <a:latin typeface="Showcard Gothic" pitchFamily="8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65" y="1106448"/>
            <a:ext cx="6132069" cy="5418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7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1196" y="271884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8957" y="861441"/>
            <a:ext cx="4421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=""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622" y="365797"/>
            <a:ext cx="487363" cy="487363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8984" y="1587876"/>
            <a:ext cx="4221179" cy="22467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What do you think they are talking about?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Do you like watching TV? Why/Why not?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How many hours a day do you watch TV?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</a:rPr>
              <a:t>What channel do you like best?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718" y="841935"/>
            <a:ext cx="8695211" cy="575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The Voice Kids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It is. What </a:t>
            </a:r>
            <a:r>
              <a:rPr lang="en-US" sz="2200" dirty="0" err="1"/>
              <a:t>programme</a:t>
            </a:r>
            <a:r>
              <a:rPr lang="en-US" sz="2200" dirty="0"/>
              <a:t> do you often watch,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Films. I like animated films like </a:t>
            </a:r>
            <a:r>
              <a:rPr lang="en-US" sz="2200" i="1" dirty="0"/>
              <a:t>The Lion King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Jerry’s a clever character. Do you know any English </a:t>
            </a:r>
            <a:r>
              <a:rPr lang="en-US" sz="2200" dirty="0" err="1"/>
              <a:t>programmes</a:t>
            </a:r>
            <a:r>
              <a:rPr lang="en-US" sz="2200" dirty="0"/>
              <a:t> for children?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 watch </a:t>
            </a:r>
            <a:r>
              <a:rPr lang="en-US" sz="2200" i="1" dirty="0"/>
              <a:t>English in a Minute</a:t>
            </a:r>
            <a:r>
              <a:rPr lang="en-US" sz="2200" dirty="0"/>
              <a:t> on </a:t>
            </a:r>
            <a:r>
              <a:rPr lang="en-US" sz="2200" i="1" dirty="0"/>
              <a:t>VTV7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This channel has many educational </a:t>
            </a:r>
            <a:r>
              <a:rPr lang="en-US" sz="2200" dirty="0" err="1"/>
              <a:t>programmes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Great. I’ll watch it, too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33451" y="87192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=""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679700" y="2006600"/>
            <a:ext cx="7366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27300" y="2451100"/>
            <a:ext cx="13335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79700" y="2832100"/>
            <a:ext cx="11811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934200" y="3644900"/>
            <a:ext cx="8382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22600" y="4838700"/>
            <a:ext cx="11176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75000" y="6057900"/>
            <a:ext cx="1308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918936" y="120828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talent (n) 	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18936" y="193363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programme</a:t>
            </a:r>
            <a:r>
              <a:rPr lang="en-US" sz="2400" kern="1200" dirty="0" smtClean="0">
                <a:solidFill>
                  <a:schemeClr val="tx1"/>
                </a:solidFill>
              </a:rPr>
              <a:t>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18936" y="265899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animated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18936" y="338434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solidFill>
                  <a:schemeClr val="tx1"/>
                </a:solidFill>
              </a:rPr>
              <a:t>pre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fer</a:t>
            </a:r>
            <a:r>
              <a:rPr lang="en-US" sz="2400" kern="1200" dirty="0" smtClean="0">
                <a:solidFill>
                  <a:schemeClr val="tx1"/>
                </a:solidFill>
              </a:rPr>
              <a:t> (v)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18936" y="410970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character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18936" y="483505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marL="342900" lvl="0" indent="-34290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solidFill>
                  <a:schemeClr val="tx1"/>
                </a:solidFill>
              </a:rPr>
              <a:t>edu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cational</a:t>
            </a:r>
            <a:r>
              <a:rPr lang="en-US" sz="2400" kern="1200" dirty="0" smtClean="0">
                <a:solidFill>
                  <a:schemeClr val="tx1"/>
                </a:solidFill>
              </a:rPr>
              <a:t>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Freeform 13"/>
          <p:cNvSpPr/>
          <p:nvPr/>
        </p:nvSpPr>
        <p:spPr>
          <a:xfrm>
            <a:off x="4572000" y="120828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tài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năng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572000" y="193363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chương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trình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72000" y="265899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hoạt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hình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72000" y="338434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thích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hơn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572000" y="4109700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tính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cách</a:t>
            </a:r>
            <a:r>
              <a:rPr lang="en-US" sz="2400" kern="1200" dirty="0" smtClean="0">
                <a:solidFill>
                  <a:schemeClr val="tx1"/>
                </a:solidFill>
              </a:rPr>
              <a:t>, </a:t>
            </a:r>
            <a:r>
              <a:rPr lang="en-US" sz="2400" kern="1200" dirty="0" err="1" smtClean="0">
                <a:solidFill>
                  <a:schemeClr val="tx1"/>
                </a:solidFill>
              </a:rPr>
              <a:t>nhân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vật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572000" y="4835055"/>
            <a:ext cx="2825750" cy="647595"/>
          </a:xfrm>
          <a:custGeom>
            <a:avLst/>
            <a:gdLst>
              <a:gd name="connsiteX0" fmla="*/ 0 w 7886700"/>
              <a:gd name="connsiteY0" fmla="*/ 107935 h 647595"/>
              <a:gd name="connsiteX1" fmla="*/ 107935 w 7886700"/>
              <a:gd name="connsiteY1" fmla="*/ 0 h 647595"/>
              <a:gd name="connsiteX2" fmla="*/ 7778765 w 7886700"/>
              <a:gd name="connsiteY2" fmla="*/ 0 h 647595"/>
              <a:gd name="connsiteX3" fmla="*/ 7886700 w 7886700"/>
              <a:gd name="connsiteY3" fmla="*/ 107935 h 647595"/>
              <a:gd name="connsiteX4" fmla="*/ 7886700 w 7886700"/>
              <a:gd name="connsiteY4" fmla="*/ 539660 h 647595"/>
              <a:gd name="connsiteX5" fmla="*/ 7778765 w 7886700"/>
              <a:gd name="connsiteY5" fmla="*/ 647595 h 647595"/>
              <a:gd name="connsiteX6" fmla="*/ 107935 w 7886700"/>
              <a:gd name="connsiteY6" fmla="*/ 647595 h 647595"/>
              <a:gd name="connsiteX7" fmla="*/ 0 w 7886700"/>
              <a:gd name="connsiteY7" fmla="*/ 539660 h 647595"/>
              <a:gd name="connsiteX8" fmla="*/ 0 w 7886700"/>
              <a:gd name="connsiteY8" fmla="*/ 107935 h 6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647595">
                <a:moveTo>
                  <a:pt x="0" y="107935"/>
                </a:moveTo>
                <a:cubicBezTo>
                  <a:pt x="0" y="48324"/>
                  <a:pt x="48324" y="0"/>
                  <a:pt x="107935" y="0"/>
                </a:cubicBezTo>
                <a:lnTo>
                  <a:pt x="7778765" y="0"/>
                </a:lnTo>
                <a:cubicBezTo>
                  <a:pt x="7838376" y="0"/>
                  <a:pt x="7886700" y="48324"/>
                  <a:pt x="7886700" y="107935"/>
                </a:cubicBezTo>
                <a:lnTo>
                  <a:pt x="7886700" y="539660"/>
                </a:lnTo>
                <a:cubicBezTo>
                  <a:pt x="7886700" y="599271"/>
                  <a:pt x="7838376" y="647595"/>
                  <a:pt x="7778765" y="647595"/>
                </a:cubicBezTo>
                <a:lnTo>
                  <a:pt x="107935" y="647595"/>
                </a:lnTo>
                <a:cubicBezTo>
                  <a:pt x="48324" y="647595"/>
                  <a:pt x="0" y="599271"/>
                  <a:pt x="0" y="539660"/>
                </a:cubicBezTo>
                <a:lnTo>
                  <a:pt x="0" y="10793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tính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giáo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dục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pic>
        <p:nvPicPr>
          <p:cNvPr id="2" name="- animated_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2804849"/>
            <a:ext cx="365760" cy="365760"/>
          </a:xfrm>
          <a:prstGeom prst="rect">
            <a:avLst/>
          </a:prstGeom>
        </p:spPr>
      </p:pic>
      <p:pic>
        <p:nvPicPr>
          <p:cNvPr id="3" name="- character_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4260501"/>
            <a:ext cx="365760" cy="365760"/>
          </a:xfrm>
          <a:prstGeom prst="rect">
            <a:avLst/>
          </a:prstGeom>
        </p:spPr>
      </p:pic>
      <p:pic>
        <p:nvPicPr>
          <p:cNvPr id="4" name="- educational__gb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4988329"/>
            <a:ext cx="365760" cy="365760"/>
          </a:xfrm>
          <a:prstGeom prst="rect">
            <a:avLst/>
          </a:prstGeom>
        </p:spPr>
      </p:pic>
      <p:pic>
        <p:nvPicPr>
          <p:cNvPr id="5" name="- prefer_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3532675"/>
            <a:ext cx="365760" cy="365760"/>
          </a:xfrm>
          <a:prstGeom prst="rect">
            <a:avLst/>
          </a:prstGeom>
        </p:spPr>
      </p:pic>
      <p:pic>
        <p:nvPicPr>
          <p:cNvPr id="20" name="- programme_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2077023"/>
            <a:ext cx="365760" cy="365760"/>
          </a:xfrm>
          <a:prstGeom prst="rect">
            <a:avLst/>
          </a:prstGeom>
        </p:spPr>
      </p:pic>
      <p:pic>
        <p:nvPicPr>
          <p:cNvPr id="21" name="- talent__gb_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16" y="1349197"/>
            <a:ext cx="365760" cy="36576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94060" y="5671367"/>
            <a:ext cx="510125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animated film: for kids and adults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cartoon: for kids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3" name="Picture 22" descr="https://tienganhphothong.tienganh123.com/file/phothong/lop6/bai7/vocab1/img/character.jp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716" y="4671242"/>
            <a:ext cx="2724150" cy="200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6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9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20031" y="297195"/>
            <a:ext cx="5308854" cy="545908"/>
          </a:xfrm>
          <a:prstGeom prst="rect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  <a:latin typeface="Forte" panose="03060902040502070203" pitchFamily="66" charset="0"/>
                <a:cs typeface="Times New Roman" pitchFamily="18" charset="0"/>
              </a:rPr>
              <a:t>Rub out and remember</a:t>
            </a:r>
            <a:endParaRPr lang="en-GB" sz="4000" dirty="0">
              <a:solidFill>
                <a:srgbClr val="0070C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7964" y="1208280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talent (n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47964" y="2058455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programme</a:t>
            </a:r>
            <a:r>
              <a:rPr lang="en-US" sz="2400" b="1" kern="1200" dirty="0" smtClean="0">
                <a:solidFill>
                  <a:schemeClr val="tx1"/>
                </a:solidFill>
              </a:rPr>
              <a:t>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7964" y="2908630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animated (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b="1" kern="1200" dirty="0" smtClean="0">
                <a:solidFill>
                  <a:schemeClr val="tx1"/>
                </a:solidFill>
              </a:rPr>
              <a:t>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47964" y="3758805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prefer (v)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7964" y="4608980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character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64" y="5459157"/>
            <a:ext cx="2564493" cy="647595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educational (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b="1" kern="1200" dirty="0" smtClean="0">
                <a:solidFill>
                  <a:schemeClr val="tx1"/>
                </a:solidFill>
              </a:rPr>
              <a:t>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01028" y="1208280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tài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năng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01028" y="2058455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chương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trình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01028" y="2908630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hoạt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hình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01028" y="3758805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thích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hơn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01028" y="4608980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tính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cách</a:t>
            </a:r>
            <a:r>
              <a:rPr lang="en-US" sz="2400" b="1" kern="1200" dirty="0" smtClean="0">
                <a:solidFill>
                  <a:schemeClr val="tx1"/>
                </a:solidFill>
              </a:rPr>
              <a:t>,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nhân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vật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01028" y="5459157"/>
            <a:ext cx="2825750" cy="6475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83" tIns="134483" rIns="134483" bIns="134483" numCol="1" spcCol="1270" anchor="ctr" anchorCtr="0">
            <a:noAutofit/>
          </a:bodyPr>
          <a:lstStyle/>
          <a:p>
            <a:pPr lvl="0" algn="l" defTabSz="12001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giáo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dục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17" name="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3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talent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programme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animated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prefer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character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educational_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718" y="841935"/>
            <a:ext cx="8695211" cy="575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The Voice Kids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It is. What </a:t>
            </a:r>
            <a:r>
              <a:rPr lang="en-US" sz="2200" dirty="0" err="1"/>
              <a:t>programme</a:t>
            </a:r>
            <a:r>
              <a:rPr lang="en-US" sz="2200" dirty="0"/>
              <a:t> do you often watch,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Films. I like animated films like </a:t>
            </a:r>
            <a:r>
              <a:rPr lang="en-US" sz="2200" i="1" dirty="0"/>
              <a:t>The Lion King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i="1" dirty="0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Jerry’s a clever character. Do you know any English </a:t>
            </a:r>
            <a:r>
              <a:rPr lang="en-US" sz="2200" dirty="0" err="1"/>
              <a:t>programmes</a:t>
            </a:r>
            <a:r>
              <a:rPr lang="en-US" sz="2200" dirty="0"/>
              <a:t> for children?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 watch </a:t>
            </a:r>
            <a:r>
              <a:rPr lang="en-US" sz="2200" i="1" dirty="0"/>
              <a:t>English in a Minute</a:t>
            </a:r>
            <a:r>
              <a:rPr lang="en-US" sz="2200" dirty="0"/>
              <a:t> on </a:t>
            </a:r>
            <a:r>
              <a:rPr lang="en-US" sz="2200" i="1" dirty="0"/>
              <a:t>VTV7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This channel has many educational </a:t>
            </a:r>
            <a:r>
              <a:rPr lang="en-US" sz="2200" dirty="0" err="1"/>
              <a:t>programmes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Hung: </a:t>
            </a:r>
            <a:r>
              <a:rPr lang="en-US" sz="2200" dirty="0"/>
              <a:t>Great. I’ll watch it, too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415141" y="928915"/>
            <a:ext cx="2634345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2991" y="2126341"/>
            <a:ext cx="4365579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5140" y="3343233"/>
            <a:ext cx="7424059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5490" y="263688"/>
            <a:ext cx="754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39811" y="1446635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39811" y="1856995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8312" y="2291674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39605" y="2854521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13774" y="3362297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76240" y="3355959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650411" y="3355959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39605" y="4013890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81115" y="4805326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692170" y="4798988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641909" y="4790335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50491" y="5384926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When a </a:t>
              </a:r>
              <a:r>
                <a:rPr lang="en-US" sz="2400" dirty="0" err="1"/>
                <a:t>programme</a:t>
              </a:r>
              <a:r>
                <a:rPr lang="en-US" sz="2400" dirty="0"/>
                <a:t> </a:t>
              </a:r>
              <a:r>
                <a:rPr lang="en-US" sz="2400" dirty="0" smtClean="0"/>
                <a:t>teaches you </a:t>
              </a:r>
              <a:r>
                <a:rPr lang="en-US" sz="2400" dirty="0"/>
                <a:t>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87858" y="5958283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694515" y="5941321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650511" y="5958282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39605" y="1005455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and Hung are talking about _______.</a:t>
              </a:r>
              <a:endParaRPr lang="en-US" sz="2400" i="1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=""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1052930" y="2307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1008548" y="3374502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972112" y="4832996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981115" y="5974661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1787</TotalTime>
  <Words>961</Words>
  <Application>Microsoft Office PowerPoint</Application>
  <PresentationFormat>On-screen Show (4:3)</PresentationFormat>
  <Paragraphs>210</Paragraphs>
  <Slides>21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1_Office Theme</vt:lpstr>
      <vt:lpstr>2_Office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LeLe</cp:lastModifiedBy>
  <cp:revision>145</cp:revision>
  <dcterms:created xsi:type="dcterms:W3CDTF">2020-12-09T02:04:09Z</dcterms:created>
  <dcterms:modified xsi:type="dcterms:W3CDTF">2025-03-15T17:11:28Z</dcterms:modified>
</cp:coreProperties>
</file>