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91" r:id="rId2"/>
    <p:sldId id="417" r:id="rId3"/>
    <p:sldId id="483" r:id="rId4"/>
    <p:sldId id="480" r:id="rId5"/>
    <p:sldId id="481" r:id="rId6"/>
    <p:sldId id="499" r:id="rId7"/>
    <p:sldId id="496" r:id="rId8"/>
    <p:sldId id="485" r:id="rId9"/>
    <p:sldId id="482" r:id="rId10"/>
    <p:sldId id="476" r:id="rId11"/>
    <p:sldId id="509" r:id="rId12"/>
    <p:sldId id="486" r:id="rId13"/>
    <p:sldId id="497" r:id="rId14"/>
    <p:sldId id="494" r:id="rId15"/>
    <p:sldId id="508" r:id="rId16"/>
    <p:sldId id="498" r:id="rId17"/>
    <p:sldId id="478" r:id="rId18"/>
    <p:sldId id="477" r:id="rId19"/>
    <p:sldId id="510" r:id="rId20"/>
    <p:sldId id="504" r:id="rId21"/>
    <p:sldId id="511" r:id="rId22"/>
    <p:sldId id="389" r:id="rId23"/>
    <p:sldId id="520" r:id="rId24"/>
    <p:sldId id="522" r:id="rId25"/>
    <p:sldId id="523" r:id="rId26"/>
    <p:sldId id="524" r:id="rId27"/>
    <p:sldId id="551" r:id="rId28"/>
    <p:sldId id="512" r:id="rId29"/>
    <p:sldId id="513" r:id="rId30"/>
    <p:sldId id="530" r:id="rId31"/>
    <p:sldId id="531" r:id="rId32"/>
    <p:sldId id="532" r:id="rId33"/>
    <p:sldId id="533" r:id="rId34"/>
    <p:sldId id="553" r:id="rId35"/>
    <p:sldId id="547" r:id="rId36"/>
    <p:sldId id="411" r:id="rId37"/>
    <p:sldId id="462" r:id="rId38"/>
    <p:sldId id="463" r:id="rId39"/>
    <p:sldId id="465" r:id="rId40"/>
  </p:sldIdLst>
  <p:sldSz cx="18288000" cy="10287000"/>
  <p:notesSz cx="6858000" cy="9144000"/>
  <p:embeddedFontLst>
    <p:embeddedFont>
      <p:font typeface=".VnTeknical" panose="020B7200000000000000"/>
      <p:regular r:id="rId42"/>
    </p:embeddedFont>
    <p:embeddedFont>
      <p:font typeface=".VnTime" panose="020B720000000000000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Vrinda" panose="020B0502040204020203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FF"/>
    <a:srgbClr val="2E10E0"/>
    <a:srgbClr val="006600"/>
    <a:srgbClr val="660033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CF04D-DD3C-4A2B-BDEA-1EC7F21DE613}" type="doc">
      <dgm:prSet loTypeId="urn:microsoft.com/office/officeart/2008/layout/VerticalCurvedList" loCatId="list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27F9FF0-D905-4310-9086-F9E86BADE902}">
      <dgm:prSet phldrT="[Text]"/>
      <dgm:spPr/>
      <dgm:t>
        <a:bodyPr/>
        <a:lstStyle/>
        <a:p>
          <a:r>
            <a:rPr lang="en-US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I. KHÁI NIỆM ĐƯỜNG TRÒN</a:t>
          </a:r>
        </a:p>
      </dgm:t>
    </dgm:pt>
    <dgm:pt modelId="{52247B35-23D2-46B0-8C1B-8E4BB4FA9CD8}" type="parTrans" cxnId="{9A6A4EAF-96F5-4A96-A85B-99DF874D560B}">
      <dgm:prSet/>
      <dgm:spPr/>
      <dgm:t>
        <a:bodyPr/>
        <a:lstStyle/>
        <a:p>
          <a:endParaRPr lang="en-US"/>
        </a:p>
      </dgm:t>
    </dgm:pt>
    <dgm:pt modelId="{AD1C7CB1-42DB-4CAF-8E9A-605874234335}" type="sibTrans" cxnId="{9A6A4EAF-96F5-4A96-A85B-99DF874D560B}">
      <dgm:prSet/>
      <dgm:spPr/>
      <dgm:t>
        <a:bodyPr/>
        <a:lstStyle/>
        <a:p>
          <a:endParaRPr lang="en-US"/>
        </a:p>
      </dgm:t>
    </dgm:pt>
    <dgm:pt modelId="{24680859-352F-434E-A73A-7739921AA4E9}">
      <dgm:prSet phldrT="[Text]"/>
      <dgm:spPr/>
      <dgm:t>
        <a:bodyPr/>
        <a:lstStyle/>
        <a:p>
          <a:r>
            <a:rPr lang="en-US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II. LIÊN HỆ GiỮA ĐƯỜNG KÍNH VÀ DÂY CỦA ĐƯỜNG TRÒN </a:t>
          </a:r>
        </a:p>
      </dgm:t>
    </dgm:pt>
    <dgm:pt modelId="{94088993-A75C-4F8D-86F1-EDEC6A78DD39}" type="parTrans" cxnId="{BEDE1A10-0802-433A-8AC1-D4B5E9119B8A}">
      <dgm:prSet/>
      <dgm:spPr/>
      <dgm:t>
        <a:bodyPr/>
        <a:lstStyle/>
        <a:p>
          <a:endParaRPr lang="en-US"/>
        </a:p>
      </dgm:t>
    </dgm:pt>
    <dgm:pt modelId="{CFF0EFC0-7E8D-4774-A555-72DDA71A8885}" type="sibTrans" cxnId="{BEDE1A10-0802-433A-8AC1-D4B5E9119B8A}">
      <dgm:prSet/>
      <dgm:spPr/>
      <dgm:t>
        <a:bodyPr/>
        <a:lstStyle/>
        <a:p>
          <a:endParaRPr lang="en-US"/>
        </a:p>
      </dgm:t>
    </dgm:pt>
    <dgm:pt modelId="{4FB770B0-5DE3-4CE8-AF58-21AE5D741E90}">
      <dgm:prSet phldrT="[Text]"/>
      <dgm:spPr/>
      <dgm:t>
        <a:bodyPr/>
        <a:lstStyle/>
        <a:p>
          <a:r>
            <a:rPr lang="en-US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III. TÍNH ĐỐI XỨNG CỦA ĐƯỜNG TRÒN</a:t>
          </a:r>
        </a:p>
      </dgm:t>
    </dgm:pt>
    <dgm:pt modelId="{0DDE051D-2385-471C-A754-02BEC3F938E4}" type="parTrans" cxnId="{BF5B4904-B90F-41BC-8E8C-5576631A6420}">
      <dgm:prSet/>
      <dgm:spPr/>
      <dgm:t>
        <a:bodyPr/>
        <a:lstStyle/>
        <a:p>
          <a:endParaRPr lang="en-US"/>
        </a:p>
      </dgm:t>
    </dgm:pt>
    <dgm:pt modelId="{89068A4D-87AB-40B8-BB21-5665644E41C3}" type="sibTrans" cxnId="{BF5B4904-B90F-41BC-8E8C-5576631A6420}">
      <dgm:prSet/>
      <dgm:spPr/>
      <dgm:t>
        <a:bodyPr/>
        <a:lstStyle/>
        <a:p>
          <a:endParaRPr lang="en-US"/>
        </a:p>
      </dgm:t>
    </dgm:pt>
    <dgm:pt modelId="{61BFD9F4-D3C3-435D-96CE-4332E4A89426}">
      <dgm:prSet phldrT="[Text]"/>
      <dgm:spPr/>
      <dgm:t>
        <a:bodyPr/>
        <a:lstStyle/>
        <a:p>
          <a:r>
            <a:rPr lang="en-US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IV. VỊ TRÍ TƯƠNG ĐỐI CỦA HAI ĐƯỜNG TRÒN</a:t>
          </a:r>
        </a:p>
      </dgm:t>
    </dgm:pt>
    <dgm:pt modelId="{145A72CC-03A0-4D4E-B177-1678EC7E201F}" type="sibTrans" cxnId="{2563A3FD-BD59-4BB5-987E-0C7820185A65}">
      <dgm:prSet/>
      <dgm:spPr/>
      <dgm:t>
        <a:bodyPr/>
        <a:lstStyle/>
        <a:p>
          <a:endParaRPr lang="en-US"/>
        </a:p>
      </dgm:t>
    </dgm:pt>
    <dgm:pt modelId="{2C16D39B-83CB-4151-AD97-804C9045867D}" type="parTrans" cxnId="{2563A3FD-BD59-4BB5-987E-0C7820185A65}">
      <dgm:prSet/>
      <dgm:spPr/>
      <dgm:t>
        <a:bodyPr/>
        <a:lstStyle/>
        <a:p>
          <a:endParaRPr lang="en-US"/>
        </a:p>
      </dgm:t>
    </dgm:pt>
    <dgm:pt modelId="{B02714E0-D3C4-46C6-88CD-89C1A955E629}" type="pres">
      <dgm:prSet presAssocID="{FB4CF04D-DD3C-4A2B-BDEA-1EC7F21DE613}" presName="Name0" presStyleCnt="0">
        <dgm:presLayoutVars>
          <dgm:chMax val="7"/>
          <dgm:chPref val="7"/>
          <dgm:dir/>
        </dgm:presLayoutVars>
      </dgm:prSet>
      <dgm:spPr/>
    </dgm:pt>
    <dgm:pt modelId="{CEB9B9BD-8BE0-4058-B4DC-4D979E7E2E0C}" type="pres">
      <dgm:prSet presAssocID="{FB4CF04D-DD3C-4A2B-BDEA-1EC7F21DE613}" presName="Name1" presStyleCnt="0"/>
      <dgm:spPr/>
    </dgm:pt>
    <dgm:pt modelId="{EFDB8930-189C-4094-9064-B6533BA28C00}" type="pres">
      <dgm:prSet presAssocID="{FB4CF04D-DD3C-4A2B-BDEA-1EC7F21DE613}" presName="cycle" presStyleCnt="0"/>
      <dgm:spPr/>
    </dgm:pt>
    <dgm:pt modelId="{0A3DF740-043E-46DC-8BA4-A6D2B57CCD92}" type="pres">
      <dgm:prSet presAssocID="{FB4CF04D-DD3C-4A2B-BDEA-1EC7F21DE613}" presName="srcNode" presStyleLbl="node1" presStyleIdx="0" presStyleCnt="4"/>
      <dgm:spPr/>
    </dgm:pt>
    <dgm:pt modelId="{12D52BB3-3BC1-4B43-81C5-A78F99E6E50B}" type="pres">
      <dgm:prSet presAssocID="{FB4CF04D-DD3C-4A2B-BDEA-1EC7F21DE613}" presName="conn" presStyleLbl="parChTrans1D2" presStyleIdx="0" presStyleCnt="1"/>
      <dgm:spPr/>
    </dgm:pt>
    <dgm:pt modelId="{3CFB681C-9186-45AC-92AF-A176095EDA84}" type="pres">
      <dgm:prSet presAssocID="{FB4CF04D-DD3C-4A2B-BDEA-1EC7F21DE613}" presName="extraNode" presStyleLbl="node1" presStyleIdx="0" presStyleCnt="4"/>
      <dgm:spPr/>
    </dgm:pt>
    <dgm:pt modelId="{4FDB470C-EC73-4629-8326-56B87ADA1016}" type="pres">
      <dgm:prSet presAssocID="{FB4CF04D-DD3C-4A2B-BDEA-1EC7F21DE613}" presName="dstNode" presStyleLbl="node1" presStyleIdx="0" presStyleCnt="4"/>
      <dgm:spPr/>
    </dgm:pt>
    <dgm:pt modelId="{BCB6EB86-ECF5-48D8-B4DD-E65CA293AFDC}" type="pres">
      <dgm:prSet presAssocID="{927F9FF0-D905-4310-9086-F9E86BADE902}" presName="text_1" presStyleLbl="node1" presStyleIdx="0" presStyleCnt="4" custLinFactNeighborX="-236" custLinFactNeighborY="-69554">
        <dgm:presLayoutVars>
          <dgm:bulletEnabled val="1"/>
        </dgm:presLayoutVars>
      </dgm:prSet>
      <dgm:spPr/>
    </dgm:pt>
    <dgm:pt modelId="{D6338EF6-2CC7-46E2-9B91-C5EBC30C9EF0}" type="pres">
      <dgm:prSet presAssocID="{927F9FF0-D905-4310-9086-F9E86BADE902}" presName="accent_1" presStyleCnt="0"/>
      <dgm:spPr/>
    </dgm:pt>
    <dgm:pt modelId="{C5D70D2B-BF98-4843-A71D-9F6F890FD2E9}" type="pres">
      <dgm:prSet presAssocID="{927F9FF0-D905-4310-9086-F9E86BADE902}" presName="accentRepeatNode" presStyleLbl="solidFgAcc1" presStyleIdx="0" presStyleCnt="4" custLinFactNeighborX="-8227" custLinFactNeighborY="-34224"/>
      <dgm:spPr/>
    </dgm:pt>
    <dgm:pt modelId="{52B8E05D-FB42-42E5-A639-26C907D9CA4A}" type="pres">
      <dgm:prSet presAssocID="{24680859-352F-434E-A73A-7739921AA4E9}" presName="text_2" presStyleLbl="node1" presStyleIdx="1" presStyleCnt="4" custLinFactNeighborX="2052" custLinFactNeighborY="-30178">
        <dgm:presLayoutVars>
          <dgm:bulletEnabled val="1"/>
        </dgm:presLayoutVars>
      </dgm:prSet>
      <dgm:spPr/>
    </dgm:pt>
    <dgm:pt modelId="{8872010F-91BF-4CE7-8BA0-BEF9A9D8D62E}" type="pres">
      <dgm:prSet presAssocID="{24680859-352F-434E-A73A-7739921AA4E9}" presName="accent_2" presStyleCnt="0"/>
      <dgm:spPr/>
    </dgm:pt>
    <dgm:pt modelId="{9AAF3988-A85C-432B-996A-6956DAF6A211}" type="pres">
      <dgm:prSet presAssocID="{24680859-352F-434E-A73A-7739921AA4E9}" presName="accentRepeatNode" presStyleLbl="solidFgAcc1" presStyleIdx="1" presStyleCnt="4" custLinFactNeighborX="6056" custLinFactNeighborY="-24588"/>
      <dgm:spPr/>
    </dgm:pt>
    <dgm:pt modelId="{3573B9DB-5249-4F4E-8608-D973B3EA88E4}" type="pres">
      <dgm:prSet presAssocID="{4FB770B0-5DE3-4CE8-AF58-21AE5D741E90}" presName="text_3" presStyleLbl="node1" presStyleIdx="2" presStyleCnt="4" custLinFactNeighborX="710" custLinFactNeighborY="-23446">
        <dgm:presLayoutVars>
          <dgm:bulletEnabled val="1"/>
        </dgm:presLayoutVars>
      </dgm:prSet>
      <dgm:spPr/>
    </dgm:pt>
    <dgm:pt modelId="{25EC83A4-BBC4-4D8F-AF64-ED4DF11AA9B2}" type="pres">
      <dgm:prSet presAssocID="{4FB770B0-5DE3-4CE8-AF58-21AE5D741E90}" presName="accent_3" presStyleCnt="0"/>
      <dgm:spPr/>
    </dgm:pt>
    <dgm:pt modelId="{98A467B2-A631-461C-9AD1-CEE12BA7CEC4}" type="pres">
      <dgm:prSet presAssocID="{4FB770B0-5DE3-4CE8-AF58-21AE5D741E90}" presName="accentRepeatNode" presStyleLbl="solidFgAcc1" presStyleIdx="2" presStyleCnt="4" custLinFactNeighborX="9353" custLinFactNeighborY="-19202"/>
      <dgm:spPr/>
    </dgm:pt>
    <dgm:pt modelId="{9A2720F0-6466-47F7-9DFB-DD7DEC619DEF}" type="pres">
      <dgm:prSet presAssocID="{61BFD9F4-D3C3-435D-96CE-4332E4A89426}" presName="text_4" presStyleLbl="node1" presStyleIdx="3" presStyleCnt="4" custLinFactNeighborX="908" custLinFactNeighborY="9401">
        <dgm:presLayoutVars>
          <dgm:bulletEnabled val="1"/>
        </dgm:presLayoutVars>
      </dgm:prSet>
      <dgm:spPr/>
    </dgm:pt>
    <dgm:pt modelId="{6FA79119-852F-4C9F-B410-F824966A8610}" type="pres">
      <dgm:prSet presAssocID="{61BFD9F4-D3C3-435D-96CE-4332E4A89426}" presName="accent_4" presStyleCnt="0"/>
      <dgm:spPr/>
    </dgm:pt>
    <dgm:pt modelId="{3F2B214E-D592-40AD-82E0-8E541F9CDB4F}" type="pres">
      <dgm:prSet presAssocID="{61BFD9F4-D3C3-435D-96CE-4332E4A89426}" presName="accentRepeatNode" presStyleLbl="solidFgAcc1" presStyleIdx="3" presStyleCnt="4" custLinFactNeighborX="17244" custLinFactNeighborY="505"/>
      <dgm:spPr/>
    </dgm:pt>
  </dgm:ptLst>
  <dgm:cxnLst>
    <dgm:cxn modelId="{BF5B4904-B90F-41BC-8E8C-5576631A6420}" srcId="{FB4CF04D-DD3C-4A2B-BDEA-1EC7F21DE613}" destId="{4FB770B0-5DE3-4CE8-AF58-21AE5D741E90}" srcOrd="2" destOrd="0" parTransId="{0DDE051D-2385-471C-A754-02BEC3F938E4}" sibTransId="{89068A4D-87AB-40B8-BB21-5665644E41C3}"/>
    <dgm:cxn modelId="{68E8DD0D-05CE-4112-AC64-859B3171D664}" type="presOf" srcId="{AD1C7CB1-42DB-4CAF-8E9A-605874234335}" destId="{12D52BB3-3BC1-4B43-81C5-A78F99E6E50B}" srcOrd="0" destOrd="0" presId="urn:microsoft.com/office/officeart/2008/layout/VerticalCurvedList"/>
    <dgm:cxn modelId="{BEDE1A10-0802-433A-8AC1-D4B5E9119B8A}" srcId="{FB4CF04D-DD3C-4A2B-BDEA-1EC7F21DE613}" destId="{24680859-352F-434E-A73A-7739921AA4E9}" srcOrd="1" destOrd="0" parTransId="{94088993-A75C-4F8D-86F1-EDEC6A78DD39}" sibTransId="{CFF0EFC0-7E8D-4774-A555-72DDA71A8885}"/>
    <dgm:cxn modelId="{D8662436-A25F-4FEE-9929-36F8A3BC160A}" type="presOf" srcId="{24680859-352F-434E-A73A-7739921AA4E9}" destId="{52B8E05D-FB42-42E5-A639-26C907D9CA4A}" srcOrd="0" destOrd="0" presId="urn:microsoft.com/office/officeart/2008/layout/VerticalCurvedList"/>
    <dgm:cxn modelId="{AD936A6F-8F1B-4150-B2BA-9B9F8515352C}" type="presOf" srcId="{61BFD9F4-D3C3-435D-96CE-4332E4A89426}" destId="{9A2720F0-6466-47F7-9DFB-DD7DEC619DEF}" srcOrd="0" destOrd="0" presId="urn:microsoft.com/office/officeart/2008/layout/VerticalCurvedList"/>
    <dgm:cxn modelId="{CF6DCA51-8B68-48C7-A764-0B9CB367D5C0}" type="presOf" srcId="{4FB770B0-5DE3-4CE8-AF58-21AE5D741E90}" destId="{3573B9DB-5249-4F4E-8608-D973B3EA88E4}" srcOrd="0" destOrd="0" presId="urn:microsoft.com/office/officeart/2008/layout/VerticalCurvedList"/>
    <dgm:cxn modelId="{48629B97-45ED-41AA-A5FE-100A430C5B5B}" type="presOf" srcId="{FB4CF04D-DD3C-4A2B-BDEA-1EC7F21DE613}" destId="{B02714E0-D3C4-46C6-88CD-89C1A955E629}" srcOrd="0" destOrd="0" presId="urn:microsoft.com/office/officeart/2008/layout/VerticalCurvedList"/>
    <dgm:cxn modelId="{C3C5FDA5-76ED-4B3F-AE14-8F34E085E4B4}" type="presOf" srcId="{927F9FF0-D905-4310-9086-F9E86BADE902}" destId="{BCB6EB86-ECF5-48D8-B4DD-E65CA293AFDC}" srcOrd="0" destOrd="0" presId="urn:microsoft.com/office/officeart/2008/layout/VerticalCurvedList"/>
    <dgm:cxn modelId="{9A6A4EAF-96F5-4A96-A85B-99DF874D560B}" srcId="{FB4CF04D-DD3C-4A2B-BDEA-1EC7F21DE613}" destId="{927F9FF0-D905-4310-9086-F9E86BADE902}" srcOrd="0" destOrd="0" parTransId="{52247B35-23D2-46B0-8C1B-8E4BB4FA9CD8}" sibTransId="{AD1C7CB1-42DB-4CAF-8E9A-605874234335}"/>
    <dgm:cxn modelId="{2563A3FD-BD59-4BB5-987E-0C7820185A65}" srcId="{FB4CF04D-DD3C-4A2B-BDEA-1EC7F21DE613}" destId="{61BFD9F4-D3C3-435D-96CE-4332E4A89426}" srcOrd="3" destOrd="0" parTransId="{2C16D39B-83CB-4151-AD97-804C9045867D}" sibTransId="{145A72CC-03A0-4D4E-B177-1678EC7E201F}"/>
    <dgm:cxn modelId="{99F349AF-A21E-4633-B669-DDF64DB5CF95}" type="presParOf" srcId="{B02714E0-D3C4-46C6-88CD-89C1A955E629}" destId="{CEB9B9BD-8BE0-4058-B4DC-4D979E7E2E0C}" srcOrd="0" destOrd="0" presId="urn:microsoft.com/office/officeart/2008/layout/VerticalCurvedList"/>
    <dgm:cxn modelId="{9C9D1D34-60A4-4607-BDAF-8C674C3507A8}" type="presParOf" srcId="{CEB9B9BD-8BE0-4058-B4DC-4D979E7E2E0C}" destId="{EFDB8930-189C-4094-9064-B6533BA28C00}" srcOrd="0" destOrd="0" presId="urn:microsoft.com/office/officeart/2008/layout/VerticalCurvedList"/>
    <dgm:cxn modelId="{898942F5-F2A5-451C-856A-F89A4925DF76}" type="presParOf" srcId="{EFDB8930-189C-4094-9064-B6533BA28C00}" destId="{0A3DF740-043E-46DC-8BA4-A6D2B57CCD92}" srcOrd="0" destOrd="0" presId="urn:microsoft.com/office/officeart/2008/layout/VerticalCurvedList"/>
    <dgm:cxn modelId="{7D19B6DF-A885-468B-A08E-58F79594491D}" type="presParOf" srcId="{EFDB8930-189C-4094-9064-B6533BA28C00}" destId="{12D52BB3-3BC1-4B43-81C5-A78F99E6E50B}" srcOrd="1" destOrd="0" presId="urn:microsoft.com/office/officeart/2008/layout/VerticalCurvedList"/>
    <dgm:cxn modelId="{596A21C6-3635-4F24-A2B1-E6BAE9FB0F6F}" type="presParOf" srcId="{EFDB8930-189C-4094-9064-B6533BA28C00}" destId="{3CFB681C-9186-45AC-92AF-A176095EDA84}" srcOrd="2" destOrd="0" presId="urn:microsoft.com/office/officeart/2008/layout/VerticalCurvedList"/>
    <dgm:cxn modelId="{FEE35E26-E768-46A3-AB50-09345D4F06E2}" type="presParOf" srcId="{EFDB8930-189C-4094-9064-B6533BA28C00}" destId="{4FDB470C-EC73-4629-8326-56B87ADA1016}" srcOrd="3" destOrd="0" presId="urn:microsoft.com/office/officeart/2008/layout/VerticalCurvedList"/>
    <dgm:cxn modelId="{55BCF3E2-2270-4BE7-93C4-FEDE1FDA9E88}" type="presParOf" srcId="{CEB9B9BD-8BE0-4058-B4DC-4D979E7E2E0C}" destId="{BCB6EB86-ECF5-48D8-B4DD-E65CA293AFDC}" srcOrd="1" destOrd="0" presId="urn:microsoft.com/office/officeart/2008/layout/VerticalCurvedList"/>
    <dgm:cxn modelId="{5C0C7886-08AB-4A9B-AD64-0C010EEABA1F}" type="presParOf" srcId="{CEB9B9BD-8BE0-4058-B4DC-4D979E7E2E0C}" destId="{D6338EF6-2CC7-46E2-9B91-C5EBC30C9EF0}" srcOrd="2" destOrd="0" presId="urn:microsoft.com/office/officeart/2008/layout/VerticalCurvedList"/>
    <dgm:cxn modelId="{0B7207D4-FB78-49DE-83BF-ED20DEB18463}" type="presParOf" srcId="{D6338EF6-2CC7-46E2-9B91-C5EBC30C9EF0}" destId="{C5D70D2B-BF98-4843-A71D-9F6F890FD2E9}" srcOrd="0" destOrd="0" presId="urn:microsoft.com/office/officeart/2008/layout/VerticalCurvedList"/>
    <dgm:cxn modelId="{263BD5F9-0FF6-4559-9B89-47AA3B482A39}" type="presParOf" srcId="{CEB9B9BD-8BE0-4058-B4DC-4D979E7E2E0C}" destId="{52B8E05D-FB42-42E5-A639-26C907D9CA4A}" srcOrd="3" destOrd="0" presId="urn:microsoft.com/office/officeart/2008/layout/VerticalCurvedList"/>
    <dgm:cxn modelId="{27D363EF-616B-4B24-92EC-1214778ACCDD}" type="presParOf" srcId="{CEB9B9BD-8BE0-4058-B4DC-4D979E7E2E0C}" destId="{8872010F-91BF-4CE7-8BA0-BEF9A9D8D62E}" srcOrd="4" destOrd="0" presId="urn:microsoft.com/office/officeart/2008/layout/VerticalCurvedList"/>
    <dgm:cxn modelId="{481B8EF9-1EA0-4611-8CEA-116ECEBA27AB}" type="presParOf" srcId="{8872010F-91BF-4CE7-8BA0-BEF9A9D8D62E}" destId="{9AAF3988-A85C-432B-996A-6956DAF6A211}" srcOrd="0" destOrd="0" presId="urn:microsoft.com/office/officeart/2008/layout/VerticalCurvedList"/>
    <dgm:cxn modelId="{B980558C-7ACC-4B6A-93CD-C551FF3DBED6}" type="presParOf" srcId="{CEB9B9BD-8BE0-4058-B4DC-4D979E7E2E0C}" destId="{3573B9DB-5249-4F4E-8608-D973B3EA88E4}" srcOrd="5" destOrd="0" presId="urn:microsoft.com/office/officeart/2008/layout/VerticalCurvedList"/>
    <dgm:cxn modelId="{F07F7394-619D-4E2C-843D-C3F27A975720}" type="presParOf" srcId="{CEB9B9BD-8BE0-4058-B4DC-4D979E7E2E0C}" destId="{25EC83A4-BBC4-4D8F-AF64-ED4DF11AA9B2}" srcOrd="6" destOrd="0" presId="urn:microsoft.com/office/officeart/2008/layout/VerticalCurvedList"/>
    <dgm:cxn modelId="{357C41F4-E59A-4CB9-A515-DED33BE90C3C}" type="presParOf" srcId="{25EC83A4-BBC4-4D8F-AF64-ED4DF11AA9B2}" destId="{98A467B2-A631-461C-9AD1-CEE12BA7CEC4}" srcOrd="0" destOrd="0" presId="urn:microsoft.com/office/officeart/2008/layout/VerticalCurvedList"/>
    <dgm:cxn modelId="{901E8649-319C-40E4-BF39-E58FF65FB2BB}" type="presParOf" srcId="{CEB9B9BD-8BE0-4058-B4DC-4D979E7E2E0C}" destId="{9A2720F0-6466-47F7-9DFB-DD7DEC619DEF}" srcOrd="7" destOrd="0" presId="urn:microsoft.com/office/officeart/2008/layout/VerticalCurvedList"/>
    <dgm:cxn modelId="{261945FF-EFAC-42FF-AC57-2B37290A7DEA}" type="presParOf" srcId="{CEB9B9BD-8BE0-4058-B4DC-4D979E7E2E0C}" destId="{6FA79119-852F-4C9F-B410-F824966A8610}" srcOrd="8" destOrd="0" presId="urn:microsoft.com/office/officeart/2008/layout/VerticalCurvedList"/>
    <dgm:cxn modelId="{FEA9E922-7172-4A92-B911-95EB2890D763}" type="presParOf" srcId="{6FA79119-852F-4C9F-B410-F824966A8610}" destId="{3F2B214E-D592-40AD-82E0-8E541F9CDB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2BB3-3BC1-4B43-81C5-A78F99E6E50B}">
      <dsp:nvSpPr>
        <dsp:cNvPr id="0" name=""/>
        <dsp:cNvSpPr/>
      </dsp:nvSpPr>
      <dsp:spPr>
        <a:xfrm>
          <a:off x="-10557283" y="-1610933"/>
          <a:ext cx="12556368" cy="12556368"/>
        </a:xfrm>
        <a:prstGeom prst="blockArc">
          <a:avLst>
            <a:gd name="adj1" fmla="val 18900000"/>
            <a:gd name="adj2" fmla="val 2700000"/>
            <a:gd name="adj3" fmla="val 17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B6EB86-ECF5-48D8-B4DD-E65CA293AFDC}">
      <dsp:nvSpPr>
        <dsp:cNvPr id="0" name=""/>
        <dsp:cNvSpPr/>
      </dsp:nvSpPr>
      <dsp:spPr>
        <a:xfrm>
          <a:off x="1012192" y="0"/>
          <a:ext cx="13980185" cy="14360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I. KHÁI NIỆM ĐƯỜNG TRÒN</a:t>
          </a:r>
        </a:p>
      </dsp:txBody>
      <dsp:txXfrm>
        <a:off x="1012192" y="0"/>
        <a:ext cx="13980185" cy="1436019"/>
      </dsp:txXfrm>
    </dsp:sp>
    <dsp:sp modelId="{C5D70D2B-BF98-4843-A71D-9F6F890FD2E9}">
      <dsp:nvSpPr>
        <dsp:cNvPr id="0" name=""/>
        <dsp:cNvSpPr/>
      </dsp:nvSpPr>
      <dsp:spPr>
        <a:xfrm>
          <a:off x="0" y="0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8E05D-FB42-42E5-A639-26C907D9CA4A}">
      <dsp:nvSpPr>
        <dsp:cNvPr id="0" name=""/>
        <dsp:cNvSpPr/>
      </dsp:nvSpPr>
      <dsp:spPr>
        <a:xfrm>
          <a:off x="2006917" y="2438677"/>
          <a:ext cx="13156882" cy="1436019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II. LIÊN HỆ GiỮA ĐƯỜNG KÍNH VÀ DÂY CỦA ĐƯỜNG TRÒN </a:t>
          </a:r>
        </a:p>
      </dsp:txBody>
      <dsp:txXfrm>
        <a:off x="2006917" y="2438677"/>
        <a:ext cx="13156882" cy="1436019"/>
      </dsp:txXfrm>
    </dsp:sp>
    <dsp:sp modelId="{9AAF3988-A85C-432B-996A-6956DAF6A211}">
      <dsp:nvSpPr>
        <dsp:cNvPr id="0" name=""/>
        <dsp:cNvSpPr/>
      </dsp:nvSpPr>
      <dsp:spPr>
        <a:xfrm>
          <a:off x="1079683" y="2251175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73B9DB-5249-4F4E-8608-D973B3EA88E4}">
      <dsp:nvSpPr>
        <dsp:cNvPr id="0" name=""/>
        <dsp:cNvSpPr/>
      </dsp:nvSpPr>
      <dsp:spPr>
        <a:xfrm>
          <a:off x="1961902" y="4689752"/>
          <a:ext cx="13156882" cy="1436019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III. TÍNH ĐỐI XỨNG CỦA ĐƯỜNG TRÒN</a:t>
          </a:r>
        </a:p>
      </dsp:txBody>
      <dsp:txXfrm>
        <a:off x="1961902" y="4689752"/>
        <a:ext cx="13156882" cy="1436019"/>
      </dsp:txXfrm>
    </dsp:sp>
    <dsp:sp modelId="{98A467B2-A631-461C-9AD1-CEE12BA7CEC4}">
      <dsp:nvSpPr>
        <dsp:cNvPr id="0" name=""/>
        <dsp:cNvSpPr/>
      </dsp:nvSpPr>
      <dsp:spPr>
        <a:xfrm>
          <a:off x="1138865" y="4502258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720F0-6466-47F7-9DFB-DD7DEC619DEF}">
      <dsp:nvSpPr>
        <dsp:cNvPr id="0" name=""/>
        <dsp:cNvSpPr/>
      </dsp:nvSpPr>
      <dsp:spPr>
        <a:xfrm>
          <a:off x="1172126" y="7315844"/>
          <a:ext cx="13980185" cy="143601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IV. VỊ TRÍ TƯƠNG ĐỐI CỦA HAI ĐƯỜNG TRÒN</a:t>
          </a:r>
        </a:p>
      </dsp:txBody>
      <dsp:txXfrm>
        <a:off x="1172126" y="7315844"/>
        <a:ext cx="13980185" cy="1436019"/>
      </dsp:txXfrm>
    </dsp:sp>
    <dsp:sp modelId="{3F2B214E-D592-40AD-82E0-8E541F9CDB4F}">
      <dsp:nvSpPr>
        <dsp:cNvPr id="0" name=""/>
        <dsp:cNvSpPr/>
      </dsp:nvSpPr>
      <dsp:spPr>
        <a:xfrm>
          <a:off x="457207" y="7010406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E7311-0218-4537-B9EC-D9C44AE363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28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E1831-8B9F-41E5-9E6C-50DF985FB42D}" type="slidenum">
              <a:rPr lang="en-US"/>
              <a:pPr/>
              <a:t>37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36B38-6B76-42BE-B3B5-6F702F67BDB4}" type="slidenum">
              <a:rPr lang="en-US"/>
              <a:pPr/>
              <a:t>38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8C548-BF5C-4725-A1AC-771C6F34E574}" type="slidenum">
              <a:rPr lang="en-US"/>
              <a:pPr/>
              <a:t>39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1A684BE-52F2-342E-AA41-07F1C3F48A6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J023"/>
          <p:cNvPicPr>
            <a:picLocks noChangeAspect="1" noChangeArrowheads="1"/>
          </p:cNvPicPr>
          <p:nvPr/>
        </p:nvPicPr>
        <p:blipFill>
          <a:blip r:embed="rId3"/>
          <a:srcRect l="10834" t="5556" r="5833" b="3333"/>
          <a:stretch>
            <a:fillRect/>
          </a:stretch>
        </p:blipFill>
        <p:spPr bwMode="auto">
          <a:xfrm>
            <a:off x="0" y="0"/>
            <a:ext cx="179832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-5400000">
            <a:off x="2876951" y="6255151"/>
            <a:ext cx="1078706" cy="10795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7172" name="Picture 5" descr="02"/>
          <p:cNvSpPr>
            <a:spLocks noChangeAspect="1" noChangeArrowheads="1"/>
          </p:cNvSpPr>
          <p:nvPr/>
        </p:nvSpPr>
        <p:spPr bwMode="auto">
          <a:xfrm flipV="1">
            <a:off x="12998455" y="7693826"/>
            <a:ext cx="3117850" cy="30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273678" y="316711"/>
            <a:ext cx="1079500" cy="1078706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13227055" y="316711"/>
            <a:ext cx="1076326" cy="1078706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1087102" y="6515100"/>
            <a:ext cx="1079500" cy="107870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r>
              <a:rPr lang="en-US"/>
              <a:t>0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-5400000">
            <a:off x="8696727" y="473476"/>
            <a:ext cx="1078706" cy="10795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8572502" y="4686300"/>
            <a:ext cx="1079500" cy="10787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7178" name="Picture 5" descr="02"/>
          <p:cNvSpPr>
            <a:spLocks noChangeAspect="1" noChangeArrowheads="1"/>
          </p:cNvSpPr>
          <p:nvPr/>
        </p:nvSpPr>
        <p:spPr bwMode="auto">
          <a:xfrm flipV="1">
            <a:off x="2368555" y="7693826"/>
            <a:ext cx="3117850" cy="30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9" name="Picture 5" descr="02"/>
          <p:cNvSpPr>
            <a:spLocks noChangeAspect="1" noChangeArrowheads="1"/>
          </p:cNvSpPr>
          <p:nvPr/>
        </p:nvSpPr>
        <p:spPr bwMode="auto">
          <a:xfrm flipV="1">
            <a:off x="13506455" y="-52384"/>
            <a:ext cx="2444750" cy="238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80" name="Picture 5" descr="02"/>
          <p:cNvSpPr>
            <a:spLocks noChangeAspect="1" noChangeArrowheads="1"/>
          </p:cNvSpPr>
          <p:nvPr/>
        </p:nvSpPr>
        <p:spPr bwMode="auto">
          <a:xfrm flipV="1">
            <a:off x="2197104" y="11907"/>
            <a:ext cx="2441576" cy="23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3032126" y="2035970"/>
            <a:ext cx="11163300" cy="2883693"/>
          </a:xfrm>
          <a:prstGeom prst="rect">
            <a:avLst/>
          </a:prstGeom>
        </p:spPr>
        <p:txBody>
          <a:bodyPr wrap="none" lIns="163284" tIns="81642" rIns="163284" bIns="81642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4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vi-VN" sz="6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66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Arial"/>
                <a:cs typeface="Arial"/>
              </a:rPr>
              <a:t>“ Học tr</a:t>
            </a:r>
            <a:r>
              <a:rPr lang="en-US" sz="6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66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Arial"/>
                <a:cs typeface="Arial"/>
              </a:rPr>
              <a:t>ò</a:t>
            </a:r>
            <a:r>
              <a:rPr lang="vi-VN" sz="6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66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Arial"/>
                <a:cs typeface="Arial"/>
              </a:rPr>
              <a:t> học hiếu học trung</a:t>
            </a:r>
          </a:p>
          <a:p>
            <a:r>
              <a:rPr lang="vi-VN" sz="6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66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Arial"/>
                <a:cs typeface="Arial"/>
              </a:rPr>
              <a:t>Học cho đến mực anh hùng mới thôi”</a:t>
            </a:r>
            <a:endParaRPr lang="en-US" sz="64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C0066"/>
                  </a:gs>
                  <a:gs pos="100000">
                    <a:srgbClr val="FF99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7182" name="Picture 4" descr="Book-0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5826" y="5322095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 l="8333" t="10332" r="12408" b="36035"/>
          <a:stretch>
            <a:fillRect/>
          </a:stretch>
        </p:blipFill>
        <p:spPr bwMode="auto">
          <a:xfrm>
            <a:off x="1524000" y="495300"/>
            <a:ext cx="156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191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https://www.hoc10.vn/doc-sach/toan-9-tap-1/1/699/94/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527376" y="2443200"/>
            <a:ext cx="7924800" cy="3543300"/>
          </a:xfrm>
          <a:prstGeom prst="cloudCallout">
            <a:avLst>
              <a:gd name="adj1" fmla="val 43225"/>
              <a:gd name="adj2" fmla="val 7651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eaLnBrk="1" hangingPunct="1">
              <a:defRPr/>
            </a:pPr>
            <a:r>
              <a:rPr lang="vi-VN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đường tròn</a:t>
            </a:r>
            <a:r>
              <a:rPr lang="en-US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định khi biết yếu tố nào?</a:t>
            </a:r>
          </a:p>
        </p:txBody>
      </p:sp>
    </p:spTree>
    <p:extLst>
      <p:ext uri="{BB962C8B-B14F-4D97-AF65-F5344CB8AC3E}">
        <p14:creationId xmlns:p14="http://schemas.microsoft.com/office/powerpoint/2010/main" val="1128796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647700"/>
            <a:ext cx="4677697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81200" y="5486401"/>
            <a:ext cx="14173200" cy="1488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tâm O bán kính R (R &gt;</a:t>
            </a:r>
            <a:r>
              <a:rPr lang="en-US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cách O một khoảng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R</a:t>
            </a:r>
            <a:r>
              <a:rPr lang="en-US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kí hiệu (O;R) hoặc (O)</a:t>
            </a:r>
            <a:endParaRPr lang="vi-VN" sz="43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3734513" y="751097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Text Box 55"/>
          <p:cNvSpPr txBox="1">
            <a:spLocks noChangeArrowheads="1"/>
          </p:cNvSpPr>
          <p:nvPr/>
        </p:nvSpPr>
        <p:spPr bwMode="auto">
          <a:xfrm>
            <a:off x="3467813" y="7618129"/>
            <a:ext cx="719138" cy="6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 rot="1327496">
            <a:off x="789983" y="4867981"/>
            <a:ext cx="6006213" cy="5369319"/>
            <a:chOff x="1598" y="902"/>
            <a:chExt cx="1838" cy="1838"/>
          </a:xfrm>
        </p:grpSpPr>
        <p:pic>
          <p:nvPicPr>
            <p:cNvPr id="12334" name="Picture 57" descr="COMP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5" name="Rectangle 58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31" name="AutoShape 59"/>
          <p:cNvSpPr>
            <a:spLocks noChangeArrowheads="1"/>
          </p:cNvSpPr>
          <p:nvPr/>
        </p:nvSpPr>
        <p:spPr bwMode="auto">
          <a:xfrm rot="-2547924">
            <a:off x="2062874" y="5832191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AutoShape 60"/>
          <p:cNvSpPr>
            <a:spLocks noChangeArrowheads="1"/>
          </p:cNvSpPr>
          <p:nvPr/>
        </p:nvSpPr>
        <p:spPr bwMode="auto">
          <a:xfrm rot="424178">
            <a:off x="2015249" y="5841716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AutoShape 61"/>
          <p:cNvSpPr>
            <a:spLocks noChangeArrowheads="1"/>
          </p:cNvSpPr>
          <p:nvPr/>
        </p:nvSpPr>
        <p:spPr bwMode="auto">
          <a:xfrm rot="3243343">
            <a:off x="2030729" y="5854812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AutoShape 62"/>
          <p:cNvSpPr>
            <a:spLocks noChangeArrowheads="1"/>
          </p:cNvSpPr>
          <p:nvPr/>
        </p:nvSpPr>
        <p:spPr bwMode="auto">
          <a:xfrm rot="5608459">
            <a:off x="2023584" y="5847668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14 w 21600"/>
              <a:gd name="T13" fmla="*/ 0 h 21600"/>
              <a:gd name="T14" fmla="*/ 16086 w 21600"/>
              <a:gd name="T15" fmla="*/ 13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43" y="602"/>
                </a:moveTo>
                <a:cubicBezTo>
                  <a:pt x="8387" y="203"/>
                  <a:pt x="9589" y="-1"/>
                  <a:pt x="10800" y="0"/>
                </a:cubicBezTo>
                <a:cubicBezTo>
                  <a:pt x="12010" y="0"/>
                  <a:pt x="13212" y="203"/>
                  <a:pt x="14356" y="602"/>
                </a:cubicBezTo>
                <a:cubicBezTo>
                  <a:pt x="13212" y="203"/>
                  <a:pt x="12010" y="-1"/>
                  <a:pt x="10799" y="0"/>
                </a:cubicBezTo>
                <a:cubicBezTo>
                  <a:pt x="9589" y="0"/>
                  <a:pt x="8387" y="203"/>
                  <a:pt x="7243" y="602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AutoShape 63"/>
          <p:cNvSpPr>
            <a:spLocks noChangeArrowheads="1"/>
          </p:cNvSpPr>
          <p:nvPr/>
        </p:nvSpPr>
        <p:spPr bwMode="auto">
          <a:xfrm rot="7971850">
            <a:off x="2059302" y="5776231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678 w 21600"/>
              <a:gd name="T13" fmla="*/ 0 h 21600"/>
              <a:gd name="T14" fmla="*/ 15922 w 21600"/>
              <a:gd name="T15" fmla="*/ 12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06" y="547"/>
                </a:moveTo>
                <a:cubicBezTo>
                  <a:pt x="8500" y="184"/>
                  <a:pt x="9646" y="-1"/>
                  <a:pt x="10800" y="0"/>
                </a:cubicBezTo>
                <a:cubicBezTo>
                  <a:pt x="11953" y="0"/>
                  <a:pt x="13099" y="184"/>
                  <a:pt x="14193" y="547"/>
                </a:cubicBezTo>
                <a:cubicBezTo>
                  <a:pt x="13099" y="184"/>
                  <a:pt x="11953" y="-1"/>
                  <a:pt x="10799" y="0"/>
                </a:cubicBezTo>
                <a:cubicBezTo>
                  <a:pt x="9646" y="0"/>
                  <a:pt x="8500" y="184"/>
                  <a:pt x="7406" y="54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AutoShape 64"/>
          <p:cNvSpPr>
            <a:spLocks noChangeArrowheads="1"/>
          </p:cNvSpPr>
          <p:nvPr/>
        </p:nvSpPr>
        <p:spPr bwMode="auto">
          <a:xfrm rot="10117530">
            <a:off x="2050970" y="5791709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02 w 21600"/>
              <a:gd name="T13" fmla="*/ 0 h 21600"/>
              <a:gd name="T14" fmla="*/ 15898 w 21600"/>
              <a:gd name="T15" fmla="*/ 12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29" y="539"/>
                </a:moveTo>
                <a:cubicBezTo>
                  <a:pt x="8517" y="182"/>
                  <a:pt x="9655" y="-1"/>
                  <a:pt x="10800" y="0"/>
                </a:cubicBezTo>
                <a:cubicBezTo>
                  <a:pt x="11944" y="0"/>
                  <a:pt x="13082" y="182"/>
                  <a:pt x="14170" y="539"/>
                </a:cubicBezTo>
                <a:cubicBezTo>
                  <a:pt x="13082" y="182"/>
                  <a:pt x="11944" y="-1"/>
                  <a:pt x="10799" y="0"/>
                </a:cubicBezTo>
                <a:cubicBezTo>
                  <a:pt x="9655" y="0"/>
                  <a:pt x="8517" y="182"/>
                  <a:pt x="7429" y="539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AutoShape 65"/>
          <p:cNvSpPr>
            <a:spLocks noChangeArrowheads="1"/>
          </p:cNvSpPr>
          <p:nvPr/>
        </p:nvSpPr>
        <p:spPr bwMode="auto">
          <a:xfrm rot="-9135806">
            <a:off x="2089070" y="5796472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76 w 21600"/>
              <a:gd name="T13" fmla="*/ 0 h 21600"/>
              <a:gd name="T14" fmla="*/ 16224 w 21600"/>
              <a:gd name="T15" fmla="*/ 14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06" y="651"/>
                </a:moveTo>
                <a:cubicBezTo>
                  <a:pt x="8290" y="220"/>
                  <a:pt x="9540" y="-1"/>
                  <a:pt x="10800" y="0"/>
                </a:cubicBezTo>
                <a:cubicBezTo>
                  <a:pt x="12059" y="0"/>
                  <a:pt x="13309" y="220"/>
                  <a:pt x="14493" y="651"/>
                </a:cubicBezTo>
                <a:cubicBezTo>
                  <a:pt x="13309" y="220"/>
                  <a:pt x="12059" y="-1"/>
                  <a:pt x="10799" y="0"/>
                </a:cubicBezTo>
                <a:cubicBezTo>
                  <a:pt x="9540" y="0"/>
                  <a:pt x="8290" y="220"/>
                  <a:pt x="7106" y="65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AutoShape 66"/>
          <p:cNvSpPr>
            <a:spLocks noChangeArrowheads="1"/>
          </p:cNvSpPr>
          <p:nvPr/>
        </p:nvSpPr>
        <p:spPr bwMode="auto">
          <a:xfrm rot="-6888062">
            <a:off x="2054542" y="576908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98 w 21600"/>
              <a:gd name="T13" fmla="*/ 0 h 21600"/>
              <a:gd name="T14" fmla="*/ 16102 w 21600"/>
              <a:gd name="T15" fmla="*/ 13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27" y="607"/>
                </a:moveTo>
                <a:cubicBezTo>
                  <a:pt x="8375" y="205"/>
                  <a:pt x="9583" y="-1"/>
                  <a:pt x="10800" y="0"/>
                </a:cubicBezTo>
                <a:cubicBezTo>
                  <a:pt x="12016" y="0"/>
                  <a:pt x="13224" y="205"/>
                  <a:pt x="14372" y="607"/>
                </a:cubicBezTo>
                <a:cubicBezTo>
                  <a:pt x="13224" y="205"/>
                  <a:pt x="12016" y="-1"/>
                  <a:pt x="10799" y="0"/>
                </a:cubicBezTo>
                <a:cubicBezTo>
                  <a:pt x="9583" y="0"/>
                  <a:pt x="8375" y="205"/>
                  <a:pt x="7227" y="60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>
            <a:off x="2170031" y="6913277"/>
            <a:ext cx="1609725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137160" tIns="68580" rIns="137160" bIns="6858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Text Box 68"/>
          <p:cNvSpPr txBox="1">
            <a:spLocks noChangeArrowheads="1"/>
          </p:cNvSpPr>
          <p:nvPr/>
        </p:nvSpPr>
        <p:spPr bwMode="auto">
          <a:xfrm rot="1395791">
            <a:off x="2281949" y="7037712"/>
            <a:ext cx="228600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R=2cm</a:t>
            </a:r>
          </a:p>
        </p:txBody>
      </p:sp>
      <p:sp>
        <p:nvSpPr>
          <p:cNvPr id="28741" name="AutoShape 69"/>
          <p:cNvSpPr>
            <a:spLocks noChangeArrowheads="1"/>
          </p:cNvSpPr>
          <p:nvPr/>
        </p:nvSpPr>
        <p:spPr bwMode="auto">
          <a:xfrm rot="-4860315">
            <a:off x="2068829" y="582623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64 w 21600"/>
              <a:gd name="T13" fmla="*/ 0 h 21600"/>
              <a:gd name="T14" fmla="*/ 15236 w 21600"/>
              <a:gd name="T15" fmla="*/ 9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77" y="348"/>
                </a:moveTo>
                <a:cubicBezTo>
                  <a:pt x="8966" y="117"/>
                  <a:pt x="9881" y="-1"/>
                  <a:pt x="10800" y="0"/>
                </a:cubicBezTo>
                <a:cubicBezTo>
                  <a:pt x="11718" y="0"/>
                  <a:pt x="12633" y="117"/>
                  <a:pt x="13522" y="348"/>
                </a:cubicBezTo>
                <a:cubicBezTo>
                  <a:pt x="12633" y="117"/>
                  <a:pt x="11718" y="-1"/>
                  <a:pt x="10799" y="0"/>
                </a:cubicBezTo>
                <a:cubicBezTo>
                  <a:pt x="9881" y="0"/>
                  <a:pt x="8966" y="117"/>
                  <a:pt x="8077" y="3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Text Box 70"/>
          <p:cNvSpPr txBox="1">
            <a:spLocks noChangeArrowheads="1"/>
          </p:cNvSpPr>
          <p:nvPr/>
        </p:nvSpPr>
        <p:spPr bwMode="auto">
          <a:xfrm>
            <a:off x="6724652" y="64198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743" name="Text Box 71"/>
          <p:cNvSpPr txBox="1">
            <a:spLocks noChangeArrowheads="1"/>
          </p:cNvSpPr>
          <p:nvPr/>
        </p:nvSpPr>
        <p:spPr bwMode="auto">
          <a:xfrm>
            <a:off x="10458452" y="78295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9525000" y="7639050"/>
            <a:ext cx="57150" cy="228600"/>
            <a:chOff x="2448" y="3120"/>
            <a:chExt cx="24" cy="96"/>
          </a:xfrm>
        </p:grpSpPr>
        <p:sp>
          <p:nvSpPr>
            <p:cNvPr id="12332" name="Line 73"/>
            <p:cNvSpPr>
              <a:spLocks noChangeShapeType="1"/>
            </p:cNvSpPr>
            <p:nvPr/>
          </p:nvSpPr>
          <p:spPr bwMode="auto">
            <a:xfrm>
              <a:off x="2448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3" name="Line 74"/>
            <p:cNvSpPr>
              <a:spLocks noChangeShapeType="1"/>
            </p:cNvSpPr>
            <p:nvPr/>
          </p:nvSpPr>
          <p:spPr bwMode="auto">
            <a:xfrm>
              <a:off x="2472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7924800" y="6991350"/>
            <a:ext cx="57150" cy="228600"/>
            <a:chOff x="2448" y="3120"/>
            <a:chExt cx="24" cy="96"/>
          </a:xfrm>
        </p:grpSpPr>
        <p:sp>
          <p:nvSpPr>
            <p:cNvPr id="12330" name="Line 76"/>
            <p:cNvSpPr>
              <a:spLocks noChangeShapeType="1"/>
            </p:cNvSpPr>
            <p:nvPr/>
          </p:nvSpPr>
          <p:spPr bwMode="auto">
            <a:xfrm>
              <a:off x="2448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1" name="Line 77"/>
            <p:cNvSpPr>
              <a:spLocks noChangeShapeType="1"/>
            </p:cNvSpPr>
            <p:nvPr/>
          </p:nvSpPr>
          <p:spPr bwMode="auto">
            <a:xfrm>
              <a:off x="2472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50" name="Text Box 78"/>
          <p:cNvSpPr txBox="1">
            <a:spLocks noChangeArrowheads="1"/>
          </p:cNvSpPr>
          <p:nvPr/>
        </p:nvSpPr>
        <p:spPr bwMode="auto">
          <a:xfrm>
            <a:off x="8496302" y="75247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8751" name="Oval 79"/>
          <p:cNvSpPr>
            <a:spLocks noChangeArrowheads="1"/>
          </p:cNvSpPr>
          <p:nvPr/>
        </p:nvSpPr>
        <p:spPr bwMode="auto">
          <a:xfrm>
            <a:off x="8839202" y="7439027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 rot="1342413">
            <a:off x="6043173" y="4717871"/>
            <a:ext cx="5660232" cy="5660232"/>
            <a:chOff x="1598" y="902"/>
            <a:chExt cx="1838" cy="1838"/>
          </a:xfrm>
        </p:grpSpPr>
        <p:pic>
          <p:nvPicPr>
            <p:cNvPr id="12328" name="Picture 81" descr="COMP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29" name="Rectangle 82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55" name="AutoShape 83"/>
          <p:cNvSpPr>
            <a:spLocks noChangeArrowheads="1"/>
          </p:cNvSpPr>
          <p:nvPr/>
        </p:nvSpPr>
        <p:spPr bwMode="auto">
          <a:xfrm rot="-2547924">
            <a:off x="7167563" y="5760247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6" name="AutoShape 84"/>
          <p:cNvSpPr>
            <a:spLocks noChangeArrowheads="1"/>
          </p:cNvSpPr>
          <p:nvPr/>
        </p:nvSpPr>
        <p:spPr bwMode="auto">
          <a:xfrm rot="424178">
            <a:off x="7119938" y="5769772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7" name="AutoShape 85"/>
          <p:cNvSpPr>
            <a:spLocks noChangeArrowheads="1"/>
          </p:cNvSpPr>
          <p:nvPr/>
        </p:nvSpPr>
        <p:spPr bwMode="auto">
          <a:xfrm rot="3243343">
            <a:off x="7135418" y="578286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8" name="AutoShape 86"/>
          <p:cNvSpPr>
            <a:spLocks noChangeArrowheads="1"/>
          </p:cNvSpPr>
          <p:nvPr/>
        </p:nvSpPr>
        <p:spPr bwMode="auto">
          <a:xfrm rot="5608459">
            <a:off x="7128273" y="5775724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14 w 21600"/>
              <a:gd name="T13" fmla="*/ 0 h 21600"/>
              <a:gd name="T14" fmla="*/ 16086 w 21600"/>
              <a:gd name="T15" fmla="*/ 13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43" y="602"/>
                </a:moveTo>
                <a:cubicBezTo>
                  <a:pt x="8387" y="203"/>
                  <a:pt x="9589" y="-1"/>
                  <a:pt x="10800" y="0"/>
                </a:cubicBezTo>
                <a:cubicBezTo>
                  <a:pt x="12010" y="0"/>
                  <a:pt x="13212" y="203"/>
                  <a:pt x="14356" y="602"/>
                </a:cubicBezTo>
                <a:cubicBezTo>
                  <a:pt x="13212" y="203"/>
                  <a:pt x="12010" y="-1"/>
                  <a:pt x="10799" y="0"/>
                </a:cubicBezTo>
                <a:cubicBezTo>
                  <a:pt x="9589" y="0"/>
                  <a:pt x="8387" y="203"/>
                  <a:pt x="7243" y="602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9" name="AutoShape 87"/>
          <p:cNvSpPr>
            <a:spLocks noChangeArrowheads="1"/>
          </p:cNvSpPr>
          <p:nvPr/>
        </p:nvSpPr>
        <p:spPr bwMode="auto">
          <a:xfrm rot="7971850">
            <a:off x="7130361" y="5732206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678 w 21600"/>
              <a:gd name="T13" fmla="*/ 0 h 21600"/>
              <a:gd name="T14" fmla="*/ 15922 w 21600"/>
              <a:gd name="T15" fmla="*/ 12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06" y="547"/>
                </a:moveTo>
                <a:cubicBezTo>
                  <a:pt x="8500" y="184"/>
                  <a:pt x="9646" y="-1"/>
                  <a:pt x="10800" y="0"/>
                </a:cubicBezTo>
                <a:cubicBezTo>
                  <a:pt x="11953" y="0"/>
                  <a:pt x="13099" y="184"/>
                  <a:pt x="14193" y="547"/>
                </a:cubicBezTo>
                <a:cubicBezTo>
                  <a:pt x="13099" y="184"/>
                  <a:pt x="11953" y="-1"/>
                  <a:pt x="10799" y="0"/>
                </a:cubicBezTo>
                <a:cubicBezTo>
                  <a:pt x="9646" y="0"/>
                  <a:pt x="8500" y="184"/>
                  <a:pt x="7406" y="54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0" name="AutoShape 88"/>
          <p:cNvSpPr>
            <a:spLocks noChangeArrowheads="1"/>
          </p:cNvSpPr>
          <p:nvPr/>
        </p:nvSpPr>
        <p:spPr bwMode="auto">
          <a:xfrm rot="10117530">
            <a:off x="7155659" y="5719765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02 w 21600"/>
              <a:gd name="T13" fmla="*/ 0 h 21600"/>
              <a:gd name="T14" fmla="*/ 15898 w 21600"/>
              <a:gd name="T15" fmla="*/ 12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29" y="539"/>
                </a:moveTo>
                <a:cubicBezTo>
                  <a:pt x="8517" y="182"/>
                  <a:pt x="9655" y="-1"/>
                  <a:pt x="10800" y="0"/>
                </a:cubicBezTo>
                <a:cubicBezTo>
                  <a:pt x="11944" y="0"/>
                  <a:pt x="13082" y="182"/>
                  <a:pt x="14170" y="539"/>
                </a:cubicBezTo>
                <a:cubicBezTo>
                  <a:pt x="13082" y="182"/>
                  <a:pt x="11944" y="-1"/>
                  <a:pt x="10799" y="0"/>
                </a:cubicBezTo>
                <a:cubicBezTo>
                  <a:pt x="9655" y="0"/>
                  <a:pt x="8517" y="182"/>
                  <a:pt x="7429" y="539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 rot="-9135806">
            <a:off x="7193759" y="5724527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76 w 21600"/>
              <a:gd name="T13" fmla="*/ 0 h 21600"/>
              <a:gd name="T14" fmla="*/ 16224 w 21600"/>
              <a:gd name="T15" fmla="*/ 14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06" y="651"/>
                </a:moveTo>
                <a:cubicBezTo>
                  <a:pt x="8290" y="220"/>
                  <a:pt x="9540" y="-1"/>
                  <a:pt x="10800" y="0"/>
                </a:cubicBezTo>
                <a:cubicBezTo>
                  <a:pt x="12059" y="0"/>
                  <a:pt x="13309" y="220"/>
                  <a:pt x="14493" y="651"/>
                </a:cubicBezTo>
                <a:cubicBezTo>
                  <a:pt x="13309" y="220"/>
                  <a:pt x="12059" y="-1"/>
                  <a:pt x="10799" y="0"/>
                </a:cubicBezTo>
                <a:cubicBezTo>
                  <a:pt x="9540" y="0"/>
                  <a:pt x="8290" y="220"/>
                  <a:pt x="7106" y="65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2" name="AutoShape 90"/>
          <p:cNvSpPr>
            <a:spLocks noChangeArrowheads="1"/>
          </p:cNvSpPr>
          <p:nvPr/>
        </p:nvSpPr>
        <p:spPr bwMode="auto">
          <a:xfrm rot="-6888062">
            <a:off x="7159231" y="5697143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98 w 21600"/>
              <a:gd name="T13" fmla="*/ 0 h 21600"/>
              <a:gd name="T14" fmla="*/ 16102 w 21600"/>
              <a:gd name="T15" fmla="*/ 13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27" y="607"/>
                </a:moveTo>
                <a:cubicBezTo>
                  <a:pt x="8375" y="205"/>
                  <a:pt x="9583" y="-1"/>
                  <a:pt x="10800" y="0"/>
                </a:cubicBezTo>
                <a:cubicBezTo>
                  <a:pt x="12016" y="0"/>
                  <a:pt x="13224" y="205"/>
                  <a:pt x="14372" y="607"/>
                </a:cubicBezTo>
                <a:cubicBezTo>
                  <a:pt x="13224" y="205"/>
                  <a:pt x="12016" y="-1"/>
                  <a:pt x="10799" y="0"/>
                </a:cubicBezTo>
                <a:cubicBezTo>
                  <a:pt x="9583" y="0"/>
                  <a:pt x="8375" y="205"/>
                  <a:pt x="7227" y="60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3" name="AutoShape 91"/>
          <p:cNvSpPr>
            <a:spLocks noChangeArrowheads="1"/>
          </p:cNvSpPr>
          <p:nvPr/>
        </p:nvSpPr>
        <p:spPr bwMode="auto">
          <a:xfrm rot="-4860315">
            <a:off x="7173518" y="5754293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64 w 21600"/>
              <a:gd name="T13" fmla="*/ 0 h 21600"/>
              <a:gd name="T14" fmla="*/ 15236 w 21600"/>
              <a:gd name="T15" fmla="*/ 9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77" y="348"/>
                </a:moveTo>
                <a:cubicBezTo>
                  <a:pt x="8966" y="117"/>
                  <a:pt x="9881" y="-1"/>
                  <a:pt x="10800" y="0"/>
                </a:cubicBezTo>
                <a:cubicBezTo>
                  <a:pt x="11718" y="0"/>
                  <a:pt x="12633" y="117"/>
                  <a:pt x="13522" y="348"/>
                </a:cubicBezTo>
                <a:cubicBezTo>
                  <a:pt x="12633" y="117"/>
                  <a:pt x="11718" y="-1"/>
                  <a:pt x="10799" y="0"/>
                </a:cubicBezTo>
                <a:cubicBezTo>
                  <a:pt x="9881" y="0"/>
                  <a:pt x="8966" y="117"/>
                  <a:pt x="8077" y="3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4" name="Oval 92"/>
          <p:cNvSpPr>
            <a:spLocks noChangeArrowheads="1"/>
          </p:cNvSpPr>
          <p:nvPr/>
        </p:nvSpPr>
        <p:spPr bwMode="auto">
          <a:xfrm>
            <a:off x="10420352" y="811530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5" name="Oval 93"/>
          <p:cNvSpPr>
            <a:spLocks noChangeArrowheads="1"/>
          </p:cNvSpPr>
          <p:nvPr/>
        </p:nvSpPr>
        <p:spPr bwMode="auto">
          <a:xfrm>
            <a:off x="7277102" y="680085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6" name="Line 94"/>
          <p:cNvSpPr>
            <a:spLocks noChangeShapeType="1"/>
          </p:cNvSpPr>
          <p:nvPr/>
        </p:nvSpPr>
        <p:spPr bwMode="auto">
          <a:xfrm>
            <a:off x="7315200" y="6858000"/>
            <a:ext cx="3143250" cy="127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137160" tIns="68580" rIns="137160" bIns="6858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7" name="Text Box 95"/>
          <p:cNvSpPr txBox="1">
            <a:spLocks noChangeArrowheads="1"/>
          </p:cNvSpPr>
          <p:nvPr/>
        </p:nvSpPr>
        <p:spPr bwMode="auto">
          <a:xfrm>
            <a:off x="2535231" y="1968656"/>
            <a:ext cx="10837869" cy="96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defTabSz="1369220">
              <a:spcBef>
                <a:spcPts val="900"/>
              </a:spcBef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57600" y="2857500"/>
            <a:ext cx="10972800" cy="173124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lvl="1" defTabSz="1369220">
              <a:spcBef>
                <a:spcPts val="900"/>
              </a:spcBef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defTabSz="1369220">
              <a:spcBef>
                <a:spcPts val="900"/>
              </a:spcBef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6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6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400"/>
                                        <p:tgtEl>
                                          <p:spTgt spid="2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400"/>
                                        <p:tgtEl>
                                          <p:spTgt spid="2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6" grpId="0" animBg="1"/>
      <p:bldP spid="28727" grpId="0"/>
      <p:bldP spid="28731" grpId="0" animBg="1"/>
      <p:bldP spid="28732" grpId="0" animBg="1"/>
      <p:bldP spid="28733" grpId="0" animBg="1"/>
      <p:bldP spid="28734" grpId="0" animBg="1"/>
      <p:bldP spid="28735" grpId="0" animBg="1"/>
      <p:bldP spid="28736" grpId="0" animBg="1"/>
      <p:bldP spid="28737" grpId="0" animBg="1"/>
      <p:bldP spid="28738" grpId="0" animBg="1"/>
      <p:bldP spid="28739" grpId="0" animBg="1"/>
      <p:bldP spid="28740" grpId="0"/>
      <p:bldP spid="28741" grpId="0" animBg="1"/>
      <p:bldP spid="28742" grpId="0"/>
      <p:bldP spid="28743" grpId="0"/>
      <p:bldP spid="28750" grpId="0"/>
      <p:bldP spid="28751" grpId="0" animBg="1"/>
      <p:bldP spid="28755" grpId="0" animBg="1"/>
      <p:bldP spid="28756" grpId="0" animBg="1"/>
      <p:bldP spid="28757" grpId="0" animBg="1"/>
      <p:bldP spid="28758" grpId="0" animBg="1"/>
      <p:bldP spid="28759" grpId="0" animBg="1"/>
      <p:bldP spid="28760" grpId="0" animBg="1"/>
      <p:bldP spid="28761" grpId="0" animBg="1"/>
      <p:bldP spid="28762" grpId="0" animBg="1"/>
      <p:bldP spid="28763" grpId="0" animBg="1"/>
      <p:bldP spid="28764" grpId="0" animBg="1"/>
      <p:bldP spid="28765" grpId="0" animBg="1"/>
      <p:bldP spid="287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16"/>
          <p:cNvSpPr>
            <a:spLocks noChangeArrowheads="1"/>
          </p:cNvSpPr>
          <p:nvPr/>
        </p:nvSpPr>
        <p:spPr bwMode="auto">
          <a:xfrm>
            <a:off x="1514476" y="20312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652462" y="2892595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2143076" y="2802964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8" name="Line 19"/>
          <p:cNvSpPr>
            <a:spLocks noChangeShapeType="1"/>
          </p:cNvSpPr>
          <p:nvPr/>
        </p:nvSpPr>
        <p:spPr bwMode="auto">
          <a:xfrm>
            <a:off x="2962276" y="3291018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3216276" y="2671324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0" name="Oval 21"/>
          <p:cNvSpPr>
            <a:spLocks noChangeArrowheads="1"/>
          </p:cNvSpPr>
          <p:nvPr/>
        </p:nvSpPr>
        <p:spPr bwMode="auto">
          <a:xfrm>
            <a:off x="1514476" y="45458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2652462" y="5325230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2302874" y="5137027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3" name="Line 24"/>
          <p:cNvSpPr>
            <a:spLocks noChangeShapeType="1"/>
          </p:cNvSpPr>
          <p:nvPr/>
        </p:nvSpPr>
        <p:spPr bwMode="auto">
          <a:xfrm>
            <a:off x="2987676" y="5737185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3328690" y="4759168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5" name="Oval 26"/>
          <p:cNvSpPr>
            <a:spLocks noChangeArrowheads="1"/>
          </p:cNvSpPr>
          <p:nvPr/>
        </p:nvSpPr>
        <p:spPr bwMode="auto">
          <a:xfrm>
            <a:off x="1514476" y="69461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2676526" y="7825543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2213760" y="7715269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>
            <a:off x="2962276" y="8237498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59" name="Text Box 30"/>
          <p:cNvSpPr txBox="1">
            <a:spLocks noChangeArrowheads="1"/>
          </p:cNvSpPr>
          <p:nvPr/>
        </p:nvSpPr>
        <p:spPr bwMode="auto">
          <a:xfrm>
            <a:off x="3212624" y="7072549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5334001" y="2971801"/>
            <a:ext cx="121443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……….  &lt;=&gt; 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………….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486399" y="5143501"/>
            <a:ext cx="119919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………. &lt;=&gt;  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………..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35"/>
          <p:cNvSpPr txBox="1">
            <a:spLocks noChangeArrowheads="1"/>
          </p:cNvSpPr>
          <p:nvPr/>
        </p:nvSpPr>
        <p:spPr bwMode="auto">
          <a:xfrm>
            <a:off x="5321117" y="7638187"/>
            <a:ext cx="119919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………. &lt;=&gt;  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……..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Line 36"/>
          <p:cNvSpPr>
            <a:spLocks noChangeShapeType="1"/>
          </p:cNvSpPr>
          <p:nvPr/>
        </p:nvSpPr>
        <p:spPr bwMode="auto">
          <a:xfrm>
            <a:off x="2964441" y="3293824"/>
            <a:ext cx="400050" cy="700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62036" y="3558772"/>
            <a:ext cx="7620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2356063" y="3599564"/>
            <a:ext cx="1086974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6" name="Line 39"/>
          <p:cNvSpPr>
            <a:spLocks noChangeShapeType="1"/>
          </p:cNvSpPr>
          <p:nvPr/>
        </p:nvSpPr>
        <p:spPr bwMode="auto">
          <a:xfrm flipH="1">
            <a:off x="1974125" y="5720970"/>
            <a:ext cx="996950" cy="7500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1655168" y="6024940"/>
            <a:ext cx="762000" cy="10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1029560" y="6309190"/>
            <a:ext cx="2886076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9" name="Line 42"/>
          <p:cNvSpPr>
            <a:spLocks noChangeShapeType="1"/>
          </p:cNvSpPr>
          <p:nvPr/>
        </p:nvSpPr>
        <p:spPr bwMode="auto">
          <a:xfrm>
            <a:off x="2957263" y="8228473"/>
            <a:ext cx="1673226" cy="1054895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70" name="Text Box 43"/>
          <p:cNvSpPr txBox="1">
            <a:spLocks noChangeArrowheads="1"/>
          </p:cNvSpPr>
          <p:nvPr/>
        </p:nvSpPr>
        <p:spPr bwMode="auto">
          <a:xfrm>
            <a:off x="4287592" y="8848787"/>
            <a:ext cx="457200" cy="10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71" name="Text Box 44"/>
          <p:cNvSpPr txBox="1">
            <a:spLocks noChangeArrowheads="1"/>
          </p:cNvSpPr>
          <p:nvPr/>
        </p:nvSpPr>
        <p:spPr bwMode="auto">
          <a:xfrm>
            <a:off x="4516193" y="8993800"/>
            <a:ext cx="1120778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800101"/>
            <a:ext cx="17221200" cy="826598"/>
          </a:xfrm>
          <a:prstGeom prst="rect">
            <a:avLst/>
          </a:prstGeom>
          <a:noFill/>
          <a:ln>
            <a:noFill/>
          </a:ln>
        </p:spPr>
        <p:txBody>
          <a:bodyPr wrap="square" lIns="163284" tIns="81642" rIns="163284" bIns="8164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300" dirty="0">
                <a:solidFill>
                  <a:srgbClr val="0000CC"/>
                </a:solidFill>
                <a:latin typeface="+mj-lt"/>
              </a:rPr>
              <a:t>    </a:t>
            </a:r>
            <a:r>
              <a:rPr lang="vi-VN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vẽ, so sánh OM và R rồi điền vào chỗ trống (…..)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334000" y="2944771"/>
            <a:ext cx="11277600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&lt;=&gt;</a:t>
            </a:r>
            <a:r>
              <a:rPr lang="en-US" altLang="en-US" sz="4300" dirty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&lt;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527945" y="5126961"/>
            <a:ext cx="11083654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&lt;=&gt;</a:t>
            </a:r>
            <a:r>
              <a:rPr lang="en-US" altLang="en-US" sz="4300" dirty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=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477869" y="7665217"/>
            <a:ext cx="11438530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&lt;=&gt;</a:t>
            </a:r>
            <a:r>
              <a:rPr lang="en-US" altLang="en-US" sz="4300" dirty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&gt;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043255" y="1254224"/>
            <a:ext cx="2536726" cy="2536726"/>
          </a:xfrm>
          <a:prstGeom prst="ellipse">
            <a:avLst/>
          </a:prstGeom>
          <a:ln w="28575">
            <a:solidFill>
              <a:srgbClr val="00660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200000">
            <a:off x="5729306" y="1702172"/>
            <a:ext cx="17937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" idx="2"/>
            <a:endCxn id="3" idx="6"/>
          </p:cNvCxnSpPr>
          <p:nvPr/>
        </p:nvCxnSpPr>
        <p:spPr>
          <a:xfrm>
            <a:off x="5043255" y="2522587"/>
            <a:ext cx="253672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61577" y="239417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4873" y="125961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1273" y="18589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830" y="238408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3972" y="2400314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2286" y="2212864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2967" y="2212864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6476" y="1484622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2935" y="916111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1045" y="2536029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 rot="742414">
            <a:off x="6619480" y="929015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+mn-lt"/>
                <a:ea typeface="Tahoma" pitchFamily="34" charset="0"/>
                <a:cs typeface="Tahoma" pitchFamily="34" charset="0"/>
              </a:rPr>
              <a:t>Cung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200000">
            <a:off x="5718444" y="1692842"/>
            <a:ext cx="1793736" cy="0"/>
          </a:xfrm>
          <a:prstGeom prst="line">
            <a:avLst/>
          </a:prstGeom>
          <a:ln w="38100">
            <a:solidFill>
              <a:srgbClr val="2E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07361" y="1625398"/>
            <a:ext cx="6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Dây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40086" y="2533064"/>
            <a:ext cx="253672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80627" y="243227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03972" y="240030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9500" y="240030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0" y="16383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19750" y="125961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6150" y="18589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Arc 29"/>
          <p:cNvSpPr/>
          <p:nvPr/>
        </p:nvSpPr>
        <p:spPr>
          <a:xfrm rot="19950236">
            <a:off x="5110446" y="1267654"/>
            <a:ext cx="2499925" cy="2614054"/>
          </a:xfrm>
          <a:prstGeom prst="arc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2"/>
          <p:cNvGrpSpPr/>
          <p:nvPr/>
        </p:nvGrpSpPr>
        <p:grpSpPr>
          <a:xfrm>
            <a:off x="457200" y="3746539"/>
            <a:ext cx="7792541" cy="3733800"/>
            <a:chOff x="1691816" y="1894207"/>
            <a:chExt cx="3255981" cy="1428750"/>
          </a:xfrm>
        </p:grpSpPr>
        <p:sp>
          <p:nvSpPr>
            <p:cNvPr id="34" name="AutoShape 9"/>
            <p:cNvSpPr>
              <a:spLocks noChangeArrowheads="1"/>
            </p:cNvSpPr>
            <p:nvPr/>
          </p:nvSpPr>
          <p:spPr bwMode="auto">
            <a:xfrm rot="187868">
              <a:off x="1691816" y="1894207"/>
              <a:ext cx="3255981" cy="1428750"/>
            </a:xfrm>
            <a:prstGeom prst="cloudCallout">
              <a:avLst>
                <a:gd name="adj1" fmla="val 63678"/>
                <a:gd name="adj2" fmla="val 75622"/>
              </a:avLst>
            </a:prstGeom>
            <a:solidFill>
              <a:srgbClr val="00B0F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2057400" y="2089487"/>
              <a:ext cx="2738021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 chỉ ra đường kính </a:t>
              </a:r>
            </a:p>
            <a:p>
              <a:pPr algn="ctr" eaLnBrk="1" hangingPunct="1"/>
              <a:r>
                <a:rPr lang="en-US" sz="40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 dây có trong hình vẽ?</a:t>
              </a:r>
            </a:p>
            <a:p>
              <a:pPr eaLnBrk="1" hangingPunct="1"/>
              <a:endParaRPr lang="en-US" alt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00" y="5448300"/>
            <a:ext cx="6152954" cy="4591050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8458200" y="723900"/>
            <a:ext cx="6548664" cy="3148700"/>
          </a:xfrm>
          <a:prstGeom prst="cloudCallout">
            <a:avLst>
              <a:gd name="adj1" fmla="val -21938"/>
              <a:gd name="adj2" fmla="val 120711"/>
            </a:avLst>
          </a:prstGeom>
          <a:solidFill>
            <a:srgbClr val="00B0F0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thế nào phân biệt 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kính?</a:t>
            </a:r>
          </a:p>
          <a:p>
            <a:endParaRPr lang="en-US" alt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4656E-6 L 0.43177 2.84656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429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https://www.hoc10.vn/doc-sach/toan-9-tap-1/1/699/94/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8654" t="25370" r="15865" b="11347"/>
          <a:stretch>
            <a:fillRect/>
          </a:stretch>
        </p:blipFill>
        <p:spPr bwMode="auto">
          <a:xfrm>
            <a:off x="914400" y="1104900"/>
            <a:ext cx="14325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9135" t="9402" r="18269" b="11681"/>
          <a:stretch>
            <a:fillRect/>
          </a:stretch>
        </p:blipFill>
        <p:spPr bwMode="auto">
          <a:xfrm>
            <a:off x="2819401" y="342900"/>
            <a:ext cx="12725400" cy="761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953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https://www.hoc10.vn/doc-sach/toan-9-tap-1/1/699/94/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 l="8333" t="37037" r="8654" b="13390"/>
          <a:stretch>
            <a:fillRect/>
          </a:stretch>
        </p:blipFill>
        <p:spPr bwMode="auto">
          <a:xfrm>
            <a:off x="1828800" y="495300"/>
            <a:ext cx="1569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4544" y="42291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999" y="1943100"/>
            <a:ext cx="51622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066800" y="0"/>
            <a:ext cx="14097000" cy="2857500"/>
          </a:xfrm>
          <a:prstGeom prst="cloudCallout">
            <a:avLst>
              <a:gd name="adj1" fmla="val -43194"/>
              <a:gd name="adj2" fmla="val 120560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pPr algn="ctr" eaLnBrk="1" hangingPunct="1"/>
            <a:r>
              <a:rPr lang="en-US" altLang="en-US" sz="4000" b="1" i="1">
                <a:latin typeface="Times New Roman" pitchFamily="18" charset="0"/>
                <a:cs typeface="Times New Roman" pitchFamily="18" charset="0"/>
              </a:rPr>
              <a:t>Nêu nhận xét về hai hình vẽ sau.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57531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Hình 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39600" y="582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Hình b.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19100"/>
            <a:ext cx="10740450" cy="994561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0" y="7145"/>
            <a:ext cx="18288000" cy="841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63284" tIns="81642" rIns="163284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4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4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</a:t>
            </a:r>
            <a:r>
              <a:rPr lang="vi-VN" altLang="en-US" sz="43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</a:t>
            </a:r>
            <a:endParaRPr lang="vi-VN" alt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53642" y="976432"/>
            <a:ext cx="8077200" cy="14883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tròn Vị trí tương đối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4876800" y="2705100"/>
            <a:ext cx="8054042" cy="14883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đường thẳng và đường tròn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9" name="Text Box 73"/>
          <p:cNvSpPr txBox="1">
            <a:spLocks noChangeArrowheads="1"/>
          </p:cNvSpPr>
          <p:nvPr/>
        </p:nvSpPr>
        <p:spPr bwMode="auto">
          <a:xfrm>
            <a:off x="4876800" y="4514850"/>
            <a:ext cx="8054040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của 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4876799" y="6442560"/>
            <a:ext cx="8054042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tâm. Góc nội tiếp</a:t>
            </a:r>
            <a:endParaRPr lang="vi-VN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1" name="AutoShape 75"/>
          <p:cNvSpPr>
            <a:spLocks noChangeArrowheads="1"/>
          </p:cNvSpPr>
          <p:nvPr/>
        </p:nvSpPr>
        <p:spPr bwMode="auto">
          <a:xfrm>
            <a:off x="0" y="1055995"/>
            <a:ext cx="1676400" cy="815203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ctr" eaLnBrk="1" hangingPunct="1">
              <a:defRPr/>
            </a:pPr>
            <a:endParaRPr lang="en-US" sz="43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3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172" name="Oval 76"/>
          <p:cNvSpPr>
            <a:spLocks noChangeArrowheads="1"/>
          </p:cNvSpPr>
          <p:nvPr/>
        </p:nvSpPr>
        <p:spPr bwMode="auto">
          <a:xfrm>
            <a:off x="2133601" y="571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4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vi-VN" sz="4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4" name="Oval 78"/>
          <p:cNvSpPr>
            <a:spLocks noChangeArrowheads="1"/>
          </p:cNvSpPr>
          <p:nvPr/>
        </p:nvSpPr>
        <p:spPr bwMode="auto">
          <a:xfrm>
            <a:off x="2133601" y="4229100"/>
            <a:ext cx="2362199" cy="170497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§ </a:t>
            </a:r>
            <a:r>
              <a:rPr lang="vi-VN" sz="4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76" name="AutoShape 80"/>
          <p:cNvSpPr>
            <a:spLocks noChangeArrowheads="1"/>
          </p:cNvSpPr>
          <p:nvPr/>
        </p:nvSpPr>
        <p:spPr bwMode="auto">
          <a:xfrm>
            <a:off x="1609727" y="1373982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7" name="AutoShape 81"/>
          <p:cNvSpPr>
            <a:spLocks noChangeArrowheads="1"/>
          </p:cNvSpPr>
          <p:nvPr/>
        </p:nvSpPr>
        <p:spPr bwMode="auto">
          <a:xfrm>
            <a:off x="1676400" y="3164682"/>
            <a:ext cx="523876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8" name="AutoShape 82"/>
          <p:cNvSpPr>
            <a:spLocks noChangeArrowheads="1"/>
          </p:cNvSpPr>
          <p:nvPr/>
        </p:nvSpPr>
        <p:spPr bwMode="auto">
          <a:xfrm>
            <a:off x="1676400" y="4917281"/>
            <a:ext cx="523876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9" name="AutoShape 83"/>
          <p:cNvSpPr>
            <a:spLocks noChangeArrowheads="1"/>
          </p:cNvSpPr>
          <p:nvPr/>
        </p:nvSpPr>
        <p:spPr bwMode="auto">
          <a:xfrm>
            <a:off x="1698627" y="6662737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6"/>
          <p:cNvSpPr>
            <a:spLocks noChangeArrowheads="1"/>
          </p:cNvSpPr>
          <p:nvPr/>
        </p:nvSpPr>
        <p:spPr bwMode="auto">
          <a:xfrm>
            <a:off x="2133601" y="2476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§ </a:t>
            </a:r>
            <a:r>
              <a:rPr lang="vi-VN" sz="4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78"/>
          <p:cNvSpPr>
            <a:spLocks noChangeArrowheads="1"/>
          </p:cNvSpPr>
          <p:nvPr/>
        </p:nvSpPr>
        <p:spPr bwMode="auto">
          <a:xfrm>
            <a:off x="2133601" y="6134100"/>
            <a:ext cx="2362199" cy="170497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 Box 74"/>
          <p:cNvSpPr txBox="1">
            <a:spLocks noChangeArrowheads="1"/>
          </p:cNvSpPr>
          <p:nvPr/>
        </p:nvSpPr>
        <p:spPr bwMode="auto">
          <a:xfrm>
            <a:off x="4778372" y="8318987"/>
            <a:ext cx="8054042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tâm. Góc nội tiếp</a:t>
            </a:r>
            <a:endParaRPr lang="vi-VN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83"/>
          <p:cNvSpPr>
            <a:spLocks noChangeArrowheads="1"/>
          </p:cNvSpPr>
          <p:nvPr/>
        </p:nvSpPr>
        <p:spPr bwMode="auto">
          <a:xfrm>
            <a:off x="1600200" y="8539164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78"/>
          <p:cNvSpPr>
            <a:spLocks noChangeArrowheads="1"/>
          </p:cNvSpPr>
          <p:nvPr/>
        </p:nvSpPr>
        <p:spPr bwMode="auto">
          <a:xfrm>
            <a:off x="2035174" y="8010527"/>
            <a:ext cx="2362199" cy="170497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en-US" sz="43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3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78"/>
          <p:cNvSpPr>
            <a:spLocks noChangeArrowheads="1"/>
          </p:cNvSpPr>
          <p:nvPr/>
        </p:nvSpPr>
        <p:spPr bwMode="auto">
          <a:xfrm>
            <a:off x="2133600" y="4229100"/>
            <a:ext cx="2362199" cy="170497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76"/>
          <p:cNvSpPr>
            <a:spLocks noChangeArrowheads="1"/>
          </p:cNvSpPr>
          <p:nvPr/>
        </p:nvSpPr>
        <p:spPr bwMode="auto">
          <a:xfrm>
            <a:off x="2133600" y="2476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4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650"/>
                            </p:stCondLst>
                            <p:childTnLst>
                              <p:par>
                                <p:cTn id="5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6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7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50"/>
                            </p:stCondLst>
                            <p:childTnLst>
                              <p:par>
                                <p:cTn id="83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100"/>
                            </p:stCondLst>
                            <p:childTnLst>
                              <p:par>
                                <p:cTn id="8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65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650"/>
                            </p:stCondLst>
                            <p:childTnLst>
                              <p:par>
                                <p:cTn id="10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50"/>
                            </p:stCondLst>
                            <p:childTnLst>
                              <p:par>
                                <p:cTn id="1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100"/>
                            </p:stCondLst>
                            <p:childTnLst>
                              <p:par>
                                <p:cTn id="119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  <p:bldP spid="4172" grpId="0" animBg="1"/>
      <p:bldP spid="4174" grpId="0" animBg="1"/>
      <p:bldP spid="4176" grpId="0" animBg="1"/>
      <p:bldP spid="4177" grpId="0" animBg="1"/>
      <p:bldP spid="4178" grpId="0" animBg="1"/>
      <p:bldP spid="4179" grpId="0" animBg="1"/>
      <p:bldP spid="21" grpId="0" animBg="1"/>
      <p:bldP spid="22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2"/>
          <a:srcRect l="9004" t="29166" r="9590" b="6250"/>
          <a:stretch>
            <a:fillRect/>
          </a:stretch>
        </p:blipFill>
        <p:spPr bwMode="auto">
          <a:xfrm>
            <a:off x="2057400" y="952500"/>
            <a:ext cx="1388191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81600" y="81153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0" y="81915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https://www.youtube.com/watch?v=0dUcyMuUsj4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/>
          <a:srcRect l="9004" t="30208" r="15447" b="13542"/>
          <a:stretch>
            <a:fillRect/>
          </a:stretch>
        </p:blipFill>
        <p:spPr bwMode="auto">
          <a:xfrm>
            <a:off x="1295400" y="647700"/>
            <a:ext cx="158369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106400" y="85725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https://www.hoc10.vn/doc-sach/toan-9-tap-1/1/699/96/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oc1">
            <a:extLst>
              <a:ext uri="{FF2B5EF4-FFF2-40B4-BE49-F238E27FC236}">
                <a16:creationId xmlns:a16="http://schemas.microsoft.com/office/drawing/2014/main" id="{7DC8E703-37CA-4D74-A45D-F1D94686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16992600" cy="3771900"/>
          </a:xfrm>
          <a:prstGeom prst="rect">
            <a:avLst/>
          </a:prstGeom>
          <a:solidFill>
            <a:srgbClr val="AAD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11A2224F-8AD0-4E9A-B8E0-CEA31C0C2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14300"/>
            <a:ext cx="16459200" cy="17145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2" descr="http://www.thegioidienmay.vn/Demo2/Anhsp/1700093064734321.jpg">
            <a:extLst>
              <a:ext uri="{FF2B5EF4-FFF2-40B4-BE49-F238E27FC236}">
                <a16:creationId xmlns:a16="http://schemas.microsoft.com/office/drawing/2014/main" id="{4955A659-08C8-4F8C-AD2D-8235B8A3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6" y="6457950"/>
            <a:ext cx="497522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600px-Olympic_rings_square">
            <a:extLst>
              <a:ext uri="{FF2B5EF4-FFF2-40B4-BE49-F238E27FC236}">
                <a16:creationId xmlns:a16="http://schemas.microsoft.com/office/drawing/2014/main" id="{FAC0CB1E-2D09-4B86-9C1E-9FFE5647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957888"/>
            <a:ext cx="4705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77200" y="54483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91000" y="88011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2400" y="88773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914401"/>
            <a:ext cx="18288000" cy="82659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/>
              <a:t>*</a:t>
            </a:r>
            <a:r>
              <a:rPr lang="en-US" sz="4300" b="1">
                <a:latin typeface="Times New Roman" pitchFamily="18" charset="0"/>
                <a:cs typeface="Times New Roman" pitchFamily="18" charset="0"/>
              </a:rPr>
              <a:t>Hãy nêu các vị trí tương đối của hai đường tròn trong các hình vẽ sau:</a:t>
            </a:r>
            <a:endParaRPr lang="en-US" altLang="en-US" sz="43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3601700" y="2428876"/>
            <a:ext cx="4457700" cy="2159795"/>
            <a:chOff x="3600" y="1632"/>
            <a:chExt cx="1404" cy="90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5170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  <p:sp>
            <p:nvSpPr>
              <p:cNvPr id="5171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5165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67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  <p:sp>
          <p:nvSpPr>
            <p:cNvPr id="5168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A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7391400" y="2343151"/>
            <a:ext cx="5791200" cy="2159795"/>
            <a:chOff x="2496" y="1692"/>
            <a:chExt cx="2220" cy="1104"/>
          </a:xfrm>
        </p:grpSpPr>
        <p:sp>
          <p:nvSpPr>
            <p:cNvPr id="5159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60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61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63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</p:grpSp>
      <p:sp>
        <p:nvSpPr>
          <p:cNvPr id="5127" name="Rectangle 65"/>
          <p:cNvSpPr>
            <a:spLocks noChangeArrowheads="1"/>
          </p:cNvSpPr>
          <p:nvPr/>
        </p:nvSpPr>
        <p:spPr bwMode="auto">
          <a:xfrm>
            <a:off x="9563100" y="2914651"/>
            <a:ext cx="626313" cy="6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63284" tIns="81642" rIns="163284" bIns="81642">
            <a:spAutoFit/>
          </a:bodyPr>
          <a:lstStyle/>
          <a:p>
            <a:pPr eaLnBrk="1" hangingPunct="1"/>
            <a:r>
              <a:rPr lang="en-US" altLang="en-US" sz="3200" b="1">
                <a:latin typeface="Arial" charset="0"/>
              </a:rPr>
              <a:t>A</a:t>
            </a: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104900" y="2400300"/>
            <a:ext cx="5524500" cy="2315948"/>
            <a:chOff x="276" y="1596"/>
            <a:chExt cx="2028" cy="1134"/>
          </a:xfrm>
        </p:grpSpPr>
        <p:sp>
          <p:nvSpPr>
            <p:cNvPr id="5151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52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53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56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  <p:sp>
          <p:nvSpPr>
            <p:cNvPr id="5157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B</a:t>
              </a:r>
            </a:p>
          </p:txBody>
        </p:sp>
        <p:sp>
          <p:nvSpPr>
            <p:cNvPr id="5158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4445000" y="5610225"/>
            <a:ext cx="5715000" cy="2171700"/>
            <a:chOff x="1032" y="2280"/>
            <a:chExt cx="1800" cy="912"/>
          </a:xfrm>
        </p:grpSpPr>
        <p:sp>
          <p:nvSpPr>
            <p:cNvPr id="5146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7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8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</a:p>
          </p:txBody>
        </p:sp>
        <p:sp>
          <p:nvSpPr>
            <p:cNvPr id="5150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900" b="1">
                  <a:latin typeface="Arial" charset="0"/>
                </a:rPr>
                <a:t>o’</a:t>
              </a: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10668000" y="5429250"/>
            <a:ext cx="3619500" cy="2371725"/>
            <a:chOff x="3708" y="2256"/>
            <a:chExt cx="1140" cy="996"/>
          </a:xfrm>
        </p:grpSpPr>
        <p:sp>
          <p:nvSpPr>
            <p:cNvPr id="5141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2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3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</a:p>
          </p:txBody>
        </p:sp>
        <p:sp>
          <p:nvSpPr>
            <p:cNvPr id="5144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900" b="1">
                  <a:latin typeface="Arial" charset="0"/>
                </a:rPr>
                <a:t>o’</a:t>
              </a:r>
            </a:p>
          </p:txBody>
        </p:sp>
        <p:sp>
          <p:nvSpPr>
            <p:cNvPr id="5145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1" name="Text Box 113"/>
          <p:cNvSpPr txBox="1">
            <a:spLocks noChangeArrowheads="1"/>
          </p:cNvSpPr>
          <p:nvPr/>
        </p:nvSpPr>
        <p:spPr bwMode="auto">
          <a:xfrm>
            <a:off x="2921000" y="4743451"/>
            <a:ext cx="11176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a</a:t>
            </a:r>
            <a:r>
              <a:rPr lang="en-US" altLang="en-US" b="1"/>
              <a:t>) </a:t>
            </a:r>
          </a:p>
        </p:txBody>
      </p:sp>
      <p:sp>
        <p:nvSpPr>
          <p:cNvPr id="2162" name="Text Box 114"/>
          <p:cNvSpPr txBox="1">
            <a:spLocks noChangeArrowheads="1"/>
          </p:cNvSpPr>
          <p:nvPr/>
        </p:nvSpPr>
        <p:spPr bwMode="auto">
          <a:xfrm>
            <a:off x="9045576" y="7679532"/>
            <a:ext cx="10922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c</a:t>
            </a:r>
            <a:r>
              <a:rPr lang="en-US" altLang="en-US" b="1"/>
              <a:t>) </a:t>
            </a:r>
          </a:p>
        </p:txBody>
      </p:sp>
      <p:sp>
        <p:nvSpPr>
          <p:cNvPr id="2163" name="Text Box 115"/>
          <p:cNvSpPr txBox="1">
            <a:spLocks noChangeArrowheads="1"/>
          </p:cNvSpPr>
          <p:nvPr/>
        </p:nvSpPr>
        <p:spPr bwMode="auto">
          <a:xfrm>
            <a:off x="12350750" y="4405313"/>
            <a:ext cx="10922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161" grpId="0"/>
      <p:bldP spid="2162" grpId="0"/>
      <p:bldP spid="21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9"/>
          <p:cNvSpPr>
            <a:spLocks noChangeArrowheads="1"/>
          </p:cNvSpPr>
          <p:nvPr/>
        </p:nvSpPr>
        <p:spPr bwMode="auto">
          <a:xfrm>
            <a:off x="1974851" y="4217195"/>
            <a:ext cx="14325600" cy="11906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/>
            <a:endParaRPr lang="vi-VN" altLang="en-US" sz="2700">
              <a:solidFill>
                <a:srgbClr val="0000FF"/>
              </a:solidFill>
            </a:endParaRPr>
          </a:p>
        </p:txBody>
      </p:sp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305366" name="Text Box 214"/>
          <p:cNvSpPr txBox="1">
            <a:spLocks noChangeArrowheads="1"/>
          </p:cNvSpPr>
          <p:nvPr/>
        </p:nvSpPr>
        <p:spPr bwMode="auto">
          <a:xfrm>
            <a:off x="1018903" y="1714501"/>
            <a:ext cx="11972108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0000FF"/>
                </a:solidFill>
                <a:latin typeface="Times New Roman" pitchFamily="18" charset="0"/>
              </a:rPr>
              <a:t>Mỗi nhóm hoàn thành hai bài tập sau trong thời gian 3 phút.</a:t>
            </a:r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HOẠT ĐỘNG NHÓM</a:t>
            </a: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/>
          <p:cNvSpPr/>
          <p:nvPr/>
        </p:nvSpPr>
        <p:spPr>
          <a:xfrm>
            <a:off x="14075229" y="0"/>
            <a:ext cx="4212771" cy="384048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9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44" name="Rounded Rectangle 43">
            <a:hlinkClick r:id="rId4" action="ppaction://hlinksldjump"/>
          </p:cNvPr>
          <p:cNvSpPr/>
          <p:nvPr/>
        </p:nvSpPr>
        <p:spPr>
          <a:xfrm>
            <a:off x="14819811" y="3966470"/>
            <a:ext cx="3507377" cy="63819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/>
              <a:t>START</a:t>
            </a:r>
          </a:p>
        </p:txBody>
      </p:sp>
      <p:sp>
        <p:nvSpPr>
          <p:cNvPr id="46" name="AutoShape 19"/>
          <p:cNvSpPr>
            <a:spLocks noChangeArrowheads="1"/>
          </p:cNvSpPr>
          <p:nvPr/>
        </p:nvSpPr>
        <p:spPr bwMode="auto">
          <a:xfrm>
            <a:off x="838200" y="2781300"/>
            <a:ext cx="13868400" cy="57911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137160" tIns="68580" rIns="137160" bIns="6858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>
                <a:solidFill>
                  <a:srgbClr val="0000FF"/>
                </a:solidFill>
              </a:rPr>
              <a:t>r</a:t>
            </a:r>
          </a:p>
          <a:p>
            <a:pPr algn="ctr">
              <a:lnSpc>
                <a:spcPct val="150000"/>
              </a:lnSpc>
            </a:pPr>
            <a:endParaRPr lang="en-US" sz="3600" b="1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>
              <a:solidFill>
                <a:srgbClr val="0000FF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181850" y="5143500"/>
            <a:ext cx="2228850" cy="1439863"/>
            <a:chOff x="3600" y="1632"/>
            <a:chExt cx="1404" cy="90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60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  <p:sp>
            <p:nvSpPr>
              <p:cNvPr id="61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55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57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  <p:sp>
          <p:nvSpPr>
            <p:cNvPr id="58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A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905250" y="5219700"/>
            <a:ext cx="2895600" cy="1439863"/>
            <a:chOff x="2496" y="1692"/>
            <a:chExt cx="2220" cy="1104"/>
          </a:xfrm>
        </p:grpSpPr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67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933450" y="5143500"/>
            <a:ext cx="2762250" cy="1530350"/>
            <a:chOff x="276" y="1596"/>
            <a:chExt cx="2028" cy="1124"/>
          </a:xfrm>
        </p:grpSpPr>
        <p:sp>
          <p:nvSpPr>
            <p:cNvPr id="69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70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71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74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  <p:sp>
          <p:nvSpPr>
            <p:cNvPr id="75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B</a:t>
              </a:r>
            </a:p>
          </p:txBody>
        </p:sp>
        <p:sp>
          <p:nvSpPr>
            <p:cNvPr id="78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9467850" y="5219700"/>
            <a:ext cx="2857500" cy="1447800"/>
            <a:chOff x="1032" y="2280"/>
            <a:chExt cx="1800" cy="912"/>
          </a:xfrm>
        </p:grpSpPr>
        <p:sp>
          <p:nvSpPr>
            <p:cNvPr id="80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1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</a:p>
          </p:txBody>
        </p:sp>
        <p:sp>
          <p:nvSpPr>
            <p:cNvPr id="84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</a:rPr>
                <a:t>o’</a:t>
              </a: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12649200" y="4991100"/>
            <a:ext cx="1809750" cy="1581150"/>
            <a:chOff x="3708" y="2256"/>
            <a:chExt cx="1140" cy="996"/>
          </a:xfrm>
        </p:grpSpPr>
        <p:sp>
          <p:nvSpPr>
            <p:cNvPr id="86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7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8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</a:p>
          </p:txBody>
        </p:sp>
        <p:sp>
          <p:nvSpPr>
            <p:cNvPr id="89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</a:rPr>
                <a:t>o’</a:t>
              </a:r>
            </a:p>
          </p:txBody>
        </p:sp>
        <p:sp>
          <p:nvSpPr>
            <p:cNvPr id="90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366" grpId="0"/>
      <p:bldP spid="62623" grpId="0"/>
      <p:bldP spid="43" grpId="0" animBg="1"/>
      <p:bldP spid="44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5638800" y="8343900"/>
            <a:ext cx="8382000" cy="14859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/>
              <a:t>START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638800" y="8343900"/>
            <a:ext cx="8382000" cy="14859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/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03:00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02:00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01:00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>
                <a:solidFill>
                  <a:srgbClr val="FF0000"/>
                </a:solidFill>
              </a:rPr>
              <a:t>00:01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dirty="0">
                <a:solidFill>
                  <a:srgbClr val="FF0000"/>
                </a:solidFill>
              </a:rPr>
              <a:t>00:00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 1,2</a:t>
            </a: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31B51B32-92C1-4375-9C50-3A6D8357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85900"/>
            <a:ext cx="12115800" cy="8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600" b="0">
                <a:solidFill>
                  <a:srgbClr val="FF0000"/>
                </a:solidFill>
                <a:cs typeface="Times New Roman" panose="02020603050405020304" pitchFamily="18" charset="0"/>
              </a:rPr>
              <a:t>Xét 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đường tròn (O;R)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O’;r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R ≥ 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0" y="24765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3505200" y="4076700"/>
            <a:ext cx="5329988" cy="3581400"/>
            <a:chOff x="6240" y="1800"/>
            <a:chExt cx="2911" cy="1956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40" y="1800"/>
              <a:ext cx="2911" cy="1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Oval 5"/>
            <p:cNvSpPr>
              <a:spLocks noChangeArrowheads="1"/>
            </p:cNvSpPr>
            <p:nvPr/>
          </p:nvSpPr>
          <p:spPr bwMode="auto">
            <a:xfrm>
              <a:off x="7952" y="2214"/>
              <a:ext cx="1128" cy="1128"/>
            </a:xfrm>
            <a:prstGeom prst="ellipse">
              <a:avLst/>
            </a:prstGeom>
            <a:noFill/>
            <a:ln w="21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6311" y="1871"/>
              <a:ext cx="1812" cy="1814"/>
            </a:xfrm>
            <a:prstGeom prst="ellipse">
              <a:avLst/>
            </a:prstGeom>
            <a:noFill/>
            <a:ln w="21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39" name="Group 15"/>
            <p:cNvGrpSpPr>
              <a:grpSpLocks/>
            </p:cNvGrpSpPr>
            <p:nvPr/>
          </p:nvGrpSpPr>
          <p:grpSpPr bwMode="auto">
            <a:xfrm>
              <a:off x="8032" y="3082"/>
              <a:ext cx="138" cy="238"/>
              <a:chOff x="8032" y="3082"/>
              <a:chExt cx="138" cy="238"/>
            </a:xfrm>
          </p:grpSpPr>
          <p:sp>
            <p:nvSpPr>
              <p:cNvPr id="1036" name="Oval 12"/>
              <p:cNvSpPr>
                <a:spLocks noChangeArrowheads="1"/>
              </p:cNvSpPr>
              <p:nvPr/>
            </p:nvSpPr>
            <p:spPr bwMode="auto">
              <a:xfrm>
                <a:off x="8032" y="30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Oval 13"/>
              <p:cNvSpPr>
                <a:spLocks noChangeArrowheads="1"/>
              </p:cNvSpPr>
              <p:nvPr/>
            </p:nvSpPr>
            <p:spPr bwMode="auto">
              <a:xfrm>
                <a:off x="8032" y="3082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8034" y="3148"/>
                <a:ext cx="136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3" name="Group 19"/>
            <p:cNvGrpSpPr>
              <a:grpSpLocks/>
            </p:cNvGrpSpPr>
            <p:nvPr/>
          </p:nvGrpSpPr>
          <p:grpSpPr bwMode="auto">
            <a:xfrm>
              <a:off x="8032" y="2267"/>
              <a:ext cx="145" cy="207"/>
              <a:chOff x="8032" y="2267"/>
              <a:chExt cx="145" cy="207"/>
            </a:xfrm>
          </p:grpSpPr>
          <p:sp>
            <p:nvSpPr>
              <p:cNvPr id="1040" name="Oval 16"/>
              <p:cNvSpPr>
                <a:spLocks noChangeArrowheads="1"/>
              </p:cNvSpPr>
              <p:nvPr/>
            </p:nvSpPr>
            <p:spPr bwMode="auto">
              <a:xfrm>
                <a:off x="8032" y="2418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/>
            </p:nvSpPr>
            <p:spPr bwMode="auto">
              <a:xfrm>
                <a:off x="8032" y="2418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8034" y="2267"/>
                <a:ext cx="14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7" name="Group 23"/>
            <p:cNvGrpSpPr>
              <a:grpSpLocks/>
            </p:cNvGrpSpPr>
            <p:nvPr/>
          </p:nvGrpSpPr>
          <p:grpSpPr bwMode="auto">
            <a:xfrm>
              <a:off x="7134" y="2750"/>
              <a:ext cx="143" cy="235"/>
              <a:chOff x="7134" y="2750"/>
              <a:chExt cx="143" cy="235"/>
            </a:xfrm>
          </p:grpSpPr>
          <p:sp>
            <p:nvSpPr>
              <p:cNvPr id="1044" name="Oval 20"/>
              <p:cNvSpPr>
                <a:spLocks noChangeArrowheads="1"/>
              </p:cNvSpPr>
              <p:nvPr/>
            </p:nvSpPr>
            <p:spPr bwMode="auto">
              <a:xfrm>
                <a:off x="7189" y="2750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/>
            </p:nvSpPr>
            <p:spPr bwMode="auto">
              <a:xfrm>
                <a:off x="7189" y="2750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7134" y="2813"/>
                <a:ext cx="14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51" name="Group 27"/>
            <p:cNvGrpSpPr>
              <a:grpSpLocks/>
            </p:cNvGrpSpPr>
            <p:nvPr/>
          </p:nvGrpSpPr>
          <p:grpSpPr bwMode="auto">
            <a:xfrm>
              <a:off x="8488" y="2750"/>
              <a:ext cx="252" cy="201"/>
              <a:chOff x="8488" y="2750"/>
              <a:chExt cx="252" cy="201"/>
            </a:xfrm>
          </p:grpSpPr>
          <p:sp>
            <p:nvSpPr>
              <p:cNvPr id="1048" name="Oval 24"/>
              <p:cNvSpPr>
                <a:spLocks noChangeArrowheads="1"/>
              </p:cNvSpPr>
              <p:nvPr/>
            </p:nvSpPr>
            <p:spPr bwMode="auto">
              <a:xfrm>
                <a:off x="8488" y="2750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Oval 25"/>
              <p:cNvSpPr>
                <a:spLocks noChangeArrowheads="1"/>
              </p:cNvSpPr>
              <p:nvPr/>
            </p:nvSpPr>
            <p:spPr bwMode="auto">
              <a:xfrm>
                <a:off x="8488" y="2750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8572" y="2779"/>
                <a:ext cx="168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O'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 3,4</a:t>
            </a: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6D7FCB-599D-4C02-B3D3-CDCAC579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390900"/>
            <a:ext cx="4761526" cy="32522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2A96D-5996-4484-AD79-BCCE803EF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314700"/>
            <a:ext cx="4478208" cy="40689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4400" y="18669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9"/>
          <p:cNvSpPr>
            <a:spLocks noChangeArrowheads="1"/>
          </p:cNvSpPr>
          <p:nvPr/>
        </p:nvSpPr>
        <p:spPr bwMode="auto">
          <a:xfrm>
            <a:off x="1974851" y="4217195"/>
            <a:ext cx="14325600" cy="11906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/>
            <a:endParaRPr lang="vi-VN" altLang="en-US" sz="2700">
              <a:solidFill>
                <a:srgbClr val="0000FF"/>
              </a:solidFill>
            </a:endParaRPr>
          </a:p>
        </p:txBody>
      </p:sp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NHÓM5,6</a:t>
            </a: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A60D3A-E5F5-47AF-93D6-9B3F6C427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51" y="2497348"/>
            <a:ext cx="5782377" cy="3220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7DE1CA-EBC9-4F21-BEFA-A7FF695D6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2552700"/>
            <a:ext cx="3335906" cy="3065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4F1648-70DF-404E-A652-927904584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800" y="2628900"/>
            <a:ext cx="3316900" cy="30480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4800" y="14097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Toán6 21-22+Tin 6\Nền pp\40-hinh-nen-powerpoint-dep-nhieu-chu-d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7" name="Picture 21" descr="https://lh3.googleusercontent.com/-CqXv8UjpNDs/WsHQSkv-7ZI/AAAAAAAACIQ/pd0RZO_vIQA7uaSZEifZP-9jV2YhMwWOACHMYCw/h136/6-mau_slide_powerpoint_dep_ctu.vn_(24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32" y="432879"/>
            <a:ext cx="7246529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Ảnh động trang trí (15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4" y="9221677"/>
            <a:ext cx="5837858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Ảnh động trang trí (15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87" y="9221675"/>
            <a:ext cx="682182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Ảnh động đẹp (11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1588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5000" y="2247900"/>
            <a:ext cx="15163800" cy="18004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….  </a:t>
            </a:r>
            <a:r>
              <a:rPr lang="en-US" sz="5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§1. ĐƯỜNG TRÒN.</a:t>
            </a:r>
          </a:p>
          <a:p>
            <a:r>
              <a:rPr lang="en-US" sz="5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VỊ TRÍ TƯƠNG ĐỐI CỦA HAI ĐƯỜNG TRÒN</a:t>
            </a:r>
            <a:endParaRPr lang="en-US" sz="5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7431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Text Box 25">
            <a:extLst>
              <a:ext uri="{FF2B5EF4-FFF2-40B4-BE49-F238E27FC236}">
                <a16:creationId xmlns:a16="http://schemas.microsoft.com/office/drawing/2014/main" id="{05324A65-4E00-437D-94A8-A42FD848C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24100"/>
            <a:ext cx="119126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dirty="0">
                <a:solidFill>
                  <a:srgbClr val="FF0000"/>
                </a:solidFill>
              </a:rPr>
              <a:t>Hai đường tròn (O) </a:t>
            </a:r>
            <a:r>
              <a:rPr lang="en-US" altLang="en-US" sz="4300" i="0" dirty="0" err="1">
                <a:solidFill>
                  <a:srgbClr val="FF0000"/>
                </a:solidFill>
              </a:rPr>
              <a:t>và</a:t>
            </a:r>
            <a:r>
              <a:rPr lang="en-US" altLang="en-US" sz="4300" i="0" dirty="0">
                <a:solidFill>
                  <a:srgbClr val="FF0000"/>
                </a:solidFill>
              </a:rPr>
              <a:t> (O’) </a:t>
            </a:r>
            <a:r>
              <a:rPr lang="en-US" altLang="en-US" sz="4300" i="0" dirty="0" err="1">
                <a:solidFill>
                  <a:srgbClr val="FF0000"/>
                </a:solidFill>
              </a:rPr>
              <a:t>cắt</a:t>
            </a:r>
            <a:r>
              <a:rPr lang="en-US" altLang="en-US" sz="4300" i="0" dirty="0">
                <a:solidFill>
                  <a:srgbClr val="FF0000"/>
                </a:solidFill>
              </a:rPr>
              <a:t> </a:t>
            </a:r>
            <a:r>
              <a:rPr lang="en-US" altLang="en-US" sz="4300" i="0" dirty="0" err="1">
                <a:solidFill>
                  <a:srgbClr val="FF0000"/>
                </a:solidFill>
              </a:rPr>
              <a:t>nhau</a:t>
            </a:r>
            <a:endParaRPr lang="en-US" altLang="en-US" sz="4300" i="0" dirty="0">
              <a:solidFill>
                <a:srgbClr val="FF0000"/>
              </a:solidFill>
            </a:endParaRPr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B0404DC2-37BA-43BF-8DB8-C3DCC94B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04900"/>
            <a:ext cx="10058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dirty="0">
                <a:solidFill>
                  <a:srgbClr val="0000D0"/>
                </a:solidFill>
                <a:latin typeface=".VnArial Narrow" panose="020B7200000000000000" pitchFamily="34" charset="0"/>
              </a:rPr>
              <a:t>1</a:t>
            </a:r>
            <a:r>
              <a:rPr lang="en-US" altLang="en-US" sz="4300" i="0">
                <a:solidFill>
                  <a:srgbClr val="0000D0"/>
                </a:solidFill>
                <a:latin typeface=".VnArial Narrow" panose="020B7200000000000000" pitchFamily="34" charset="0"/>
              </a:rPr>
              <a:t>) </a:t>
            </a:r>
            <a:r>
              <a:rPr lang="en-US" altLang="en-US" sz="4300" i="0" dirty="0">
                <a:solidFill>
                  <a:srgbClr val="0000D0"/>
                </a:solidFill>
              </a:rPr>
              <a:t>Hai 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cắt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Arial Narrow" panose="020B7200000000000000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300A8D5-28D1-4A9F-9FE9-75C108EBB88B}"/>
              </a:ext>
            </a:extLst>
          </p:cNvPr>
          <p:cNvGrpSpPr/>
          <p:nvPr/>
        </p:nvGrpSpPr>
        <p:grpSpPr>
          <a:xfrm>
            <a:off x="609600" y="4000502"/>
            <a:ext cx="7239000" cy="842576"/>
            <a:chOff x="245464" y="3378198"/>
            <a:chExt cx="3619500" cy="561717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08720179-9307-4D95-8E73-F61C4757AA3C}"/>
                </a:ext>
              </a:extLst>
            </p:cNvPr>
            <p:cNvGrpSpPr/>
            <p:nvPr/>
          </p:nvGrpSpPr>
          <p:grpSpPr>
            <a:xfrm>
              <a:off x="245464" y="3378198"/>
              <a:ext cx="3619500" cy="561717"/>
              <a:chOff x="-114300" y="2442883"/>
              <a:chExt cx="3619500" cy="561717"/>
            </a:xfrm>
          </p:grpSpPr>
          <p:sp>
            <p:nvSpPr>
              <p:cNvPr id="10305" name="Text Box 65">
                <a:extLst>
                  <a:ext uri="{FF2B5EF4-FFF2-40B4-BE49-F238E27FC236}">
                    <a16:creationId xmlns:a16="http://schemas.microsoft.com/office/drawing/2014/main" id="{53F7AD91-23B8-457C-8C99-C324C39FA2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4300" y="2442883"/>
                <a:ext cx="5334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  <a:latin typeface=".VnArial Narrow" panose="020B7200000000000000" pitchFamily="34" charset="0"/>
                  </a:rPr>
                  <a:t>=&gt;</a:t>
                </a:r>
                <a:endParaRPr lang="en-US" altLang="en-US" sz="43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306" name="Text Box 66">
                <a:extLst>
                  <a:ext uri="{FF2B5EF4-FFF2-40B4-BE49-F238E27FC236}">
                    <a16:creationId xmlns:a16="http://schemas.microsoft.com/office/drawing/2014/main" id="{7D72DF1D-EA41-42E7-9E31-D7AF172776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489198"/>
                <a:ext cx="9779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R - r</a:t>
                </a:r>
              </a:p>
            </p:txBody>
          </p:sp>
          <p:sp>
            <p:nvSpPr>
              <p:cNvPr id="10308" name="Text Box 68">
                <a:extLst>
                  <a:ext uri="{FF2B5EF4-FFF2-40B4-BE49-F238E27FC236}">
                    <a16:creationId xmlns:a16="http://schemas.microsoft.com/office/drawing/2014/main" id="{1534C430-764D-4528-A658-BF3C48302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2501898"/>
                <a:ext cx="14224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&lt; OO’&lt;</a:t>
                </a:r>
              </a:p>
            </p:txBody>
          </p:sp>
          <p:sp>
            <p:nvSpPr>
              <p:cNvPr id="10309" name="Text Box 69">
                <a:extLst>
                  <a:ext uri="{FF2B5EF4-FFF2-40B4-BE49-F238E27FC236}">
                    <a16:creationId xmlns:a16="http://schemas.microsoft.com/office/drawing/2014/main" id="{0873C6AC-2F4F-4B16-9846-56984ACE7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5700" y="2489198"/>
                <a:ext cx="10795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R + r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EF1CBA-1CD7-491D-B7B3-1B42F9D0DEDA}"/>
                </a:ext>
              </a:extLst>
            </p:cNvPr>
            <p:cNvSpPr/>
            <p:nvPr/>
          </p:nvSpPr>
          <p:spPr bwMode="auto">
            <a:xfrm>
              <a:off x="800309" y="3395524"/>
              <a:ext cx="2827309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8510588" y="4502150"/>
            <a:ext cx="9242425" cy="4656138"/>
            <a:chOff x="5361" y="2836"/>
            <a:chExt cx="5822" cy="2933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61" y="2836"/>
              <a:ext cx="5822" cy="2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Oval 5"/>
            <p:cNvSpPr>
              <a:spLocks noChangeArrowheads="1"/>
            </p:cNvSpPr>
            <p:nvPr/>
          </p:nvSpPr>
          <p:spPr bwMode="auto">
            <a:xfrm>
              <a:off x="8785" y="3457"/>
              <a:ext cx="2255" cy="1691"/>
            </a:xfrm>
            <a:prstGeom prst="ellipse">
              <a:avLst/>
            </a:prstGeom>
            <a:noFill/>
            <a:ln w="42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Oval 6"/>
            <p:cNvSpPr>
              <a:spLocks noChangeArrowheads="1"/>
            </p:cNvSpPr>
            <p:nvPr/>
          </p:nvSpPr>
          <p:spPr bwMode="auto">
            <a:xfrm>
              <a:off x="5504" y="2943"/>
              <a:ext cx="3624" cy="2719"/>
            </a:xfrm>
            <a:prstGeom prst="ellipse">
              <a:avLst/>
            </a:prstGeom>
            <a:noFill/>
            <a:ln w="42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7316" y="4302"/>
              <a:ext cx="2597" cy="1"/>
            </a:xfrm>
            <a:prstGeom prst="line">
              <a:avLst/>
            </a:prstGeom>
            <a:noFill/>
            <a:ln w="42" cap="flat">
              <a:solidFill>
                <a:srgbClr val="000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 flipV="1">
              <a:off x="7316" y="3804"/>
              <a:ext cx="1686" cy="498"/>
            </a:xfrm>
            <a:prstGeom prst="line">
              <a:avLst/>
            </a:prstGeom>
            <a:noFill/>
            <a:ln w="4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9002" y="3804"/>
              <a:ext cx="911" cy="498"/>
            </a:xfrm>
            <a:prstGeom prst="line">
              <a:avLst/>
            </a:prstGeom>
            <a:noFill/>
            <a:ln w="42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7316" y="4302"/>
              <a:ext cx="1686" cy="499"/>
            </a:xfrm>
            <a:prstGeom prst="line">
              <a:avLst/>
            </a:prstGeom>
            <a:noFill/>
            <a:ln w="4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 flipV="1">
              <a:off x="9002" y="4302"/>
              <a:ext cx="911" cy="499"/>
            </a:xfrm>
            <a:prstGeom prst="line">
              <a:avLst/>
            </a:prstGeom>
            <a:noFill/>
            <a:ln w="42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63" name="Group 15"/>
            <p:cNvGrpSpPr>
              <a:grpSpLocks/>
            </p:cNvGrpSpPr>
            <p:nvPr/>
          </p:nvGrpSpPr>
          <p:grpSpPr bwMode="auto">
            <a:xfrm>
              <a:off x="8946" y="4759"/>
              <a:ext cx="276" cy="356"/>
              <a:chOff x="8946" y="4759"/>
              <a:chExt cx="276" cy="356"/>
            </a:xfrm>
          </p:grpSpPr>
          <p:sp>
            <p:nvSpPr>
              <p:cNvPr id="2060" name="Oval 12"/>
              <p:cNvSpPr>
                <a:spLocks noChangeArrowheads="1"/>
              </p:cNvSpPr>
              <p:nvPr/>
            </p:nvSpPr>
            <p:spPr bwMode="auto">
              <a:xfrm>
                <a:off x="8946" y="4759"/>
                <a:ext cx="112" cy="8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Oval 13"/>
              <p:cNvSpPr>
                <a:spLocks noChangeArrowheads="1"/>
              </p:cNvSpPr>
              <p:nvPr/>
            </p:nvSpPr>
            <p:spPr bwMode="auto">
              <a:xfrm>
                <a:off x="8946" y="4759"/>
                <a:ext cx="112" cy="84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8949" y="4857"/>
                <a:ext cx="273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7" name="Group 19"/>
            <p:cNvGrpSpPr>
              <a:grpSpLocks/>
            </p:cNvGrpSpPr>
            <p:nvPr/>
          </p:nvGrpSpPr>
          <p:grpSpPr bwMode="auto">
            <a:xfrm>
              <a:off x="8946" y="3537"/>
              <a:ext cx="289" cy="309"/>
              <a:chOff x="8946" y="3537"/>
              <a:chExt cx="289" cy="309"/>
            </a:xfrm>
          </p:grpSpPr>
          <p:sp>
            <p:nvSpPr>
              <p:cNvPr id="2064" name="Oval 16"/>
              <p:cNvSpPr>
                <a:spLocks noChangeArrowheads="1"/>
              </p:cNvSpPr>
              <p:nvPr/>
            </p:nvSpPr>
            <p:spPr bwMode="auto">
              <a:xfrm>
                <a:off x="8946" y="3762"/>
                <a:ext cx="112" cy="8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Oval 17"/>
              <p:cNvSpPr>
                <a:spLocks noChangeArrowheads="1"/>
              </p:cNvSpPr>
              <p:nvPr/>
            </p:nvSpPr>
            <p:spPr bwMode="auto">
              <a:xfrm>
                <a:off x="8946" y="3762"/>
                <a:ext cx="112" cy="84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8949" y="3537"/>
                <a:ext cx="28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71" name="Group 23"/>
            <p:cNvGrpSpPr>
              <a:grpSpLocks/>
            </p:cNvGrpSpPr>
            <p:nvPr/>
          </p:nvGrpSpPr>
          <p:grpSpPr bwMode="auto">
            <a:xfrm>
              <a:off x="7148" y="4261"/>
              <a:ext cx="286" cy="351"/>
              <a:chOff x="7148" y="4261"/>
              <a:chExt cx="286" cy="351"/>
            </a:xfrm>
          </p:grpSpPr>
          <p:sp>
            <p:nvSpPr>
              <p:cNvPr id="2068" name="Oval 20"/>
              <p:cNvSpPr>
                <a:spLocks noChangeArrowheads="1"/>
              </p:cNvSpPr>
              <p:nvPr/>
            </p:nvSpPr>
            <p:spPr bwMode="auto">
              <a:xfrm>
                <a:off x="7260" y="4261"/>
                <a:ext cx="112" cy="8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Oval 21"/>
              <p:cNvSpPr>
                <a:spLocks noChangeArrowheads="1"/>
              </p:cNvSpPr>
              <p:nvPr/>
            </p:nvSpPr>
            <p:spPr bwMode="auto">
              <a:xfrm>
                <a:off x="7260" y="4261"/>
                <a:ext cx="112" cy="83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7148" y="4354"/>
                <a:ext cx="28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75" name="Group 27"/>
            <p:cNvGrpSpPr>
              <a:grpSpLocks/>
            </p:cNvGrpSpPr>
            <p:nvPr/>
          </p:nvGrpSpPr>
          <p:grpSpPr bwMode="auto">
            <a:xfrm>
              <a:off x="9857" y="4261"/>
              <a:ext cx="499" cy="301"/>
              <a:chOff x="9857" y="4261"/>
              <a:chExt cx="499" cy="301"/>
            </a:xfrm>
          </p:grpSpPr>
          <p:sp>
            <p:nvSpPr>
              <p:cNvPr id="2072" name="Oval 24"/>
              <p:cNvSpPr>
                <a:spLocks noChangeArrowheads="1"/>
              </p:cNvSpPr>
              <p:nvPr/>
            </p:nvSpPr>
            <p:spPr bwMode="auto">
              <a:xfrm>
                <a:off x="9857" y="4261"/>
                <a:ext cx="111" cy="8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Oval 25"/>
              <p:cNvSpPr>
                <a:spLocks noChangeArrowheads="1"/>
              </p:cNvSpPr>
              <p:nvPr/>
            </p:nvSpPr>
            <p:spPr bwMode="auto">
              <a:xfrm>
                <a:off x="9857" y="4261"/>
                <a:ext cx="111" cy="83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10025" y="4304"/>
                <a:ext cx="331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O'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7924800" y="342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kết quả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5" grpId="0"/>
      <p:bldP spid="102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0057F-EFCE-4F3A-9E49-60A8AD3D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60" y="1260739"/>
            <a:ext cx="6893492" cy="3696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D7FCB-599D-4C02-B3D3-CDCAC579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28" y="1260736"/>
            <a:ext cx="6893492" cy="3696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2A96D-5996-4484-AD79-BCCE803E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435" y="796623"/>
            <a:ext cx="6483322" cy="4624836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DDF9BE66-FFAC-4495-8652-9D8BCF787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78" y="429679"/>
            <a:ext cx="11430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>
                <a:solidFill>
                  <a:srgbClr val="0000D0"/>
                </a:solidFill>
                <a:latin typeface=".VnTime" panose="020B7200000000000000" pitchFamily="34" charset="0"/>
              </a:rPr>
              <a:t>2)</a:t>
            </a:r>
            <a:r>
              <a:rPr lang="en-US" altLang="en-US" sz="4300" i="0">
                <a:solidFill>
                  <a:srgbClr val="0000D0"/>
                </a:solidFill>
              </a:rPr>
              <a:t>Hai </a:t>
            </a:r>
            <a:r>
              <a:rPr lang="en-US" altLang="en-US" sz="4300" i="0" dirty="0">
                <a:solidFill>
                  <a:srgbClr val="0000D0"/>
                </a:solidFill>
              </a:rPr>
              <a:t>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tiếp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xúc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C757DAF1-EC6B-4AA9-8150-DFA7B0B9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061" y="5249590"/>
            <a:ext cx="6893494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Hai đường tròn (O)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(O’)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xúc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ngoài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1" name="Text Box 89">
            <a:extLst>
              <a:ext uri="{FF2B5EF4-FFF2-40B4-BE49-F238E27FC236}">
                <a16:creationId xmlns:a16="http://schemas.microsoft.com/office/drawing/2014/main" id="{6B11E057-103C-4027-B634-20FE2DD8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1183" y="5309953"/>
            <a:ext cx="6483322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Hai đường tròn (O)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(O’)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xúc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trong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A2DAAADF-1796-4C29-945C-3CB30F2E654B}"/>
              </a:ext>
            </a:extLst>
          </p:cNvPr>
          <p:cNvGrpSpPr/>
          <p:nvPr/>
        </p:nvGrpSpPr>
        <p:grpSpPr>
          <a:xfrm>
            <a:off x="990600" y="7124700"/>
            <a:ext cx="9158988" cy="786314"/>
            <a:chOff x="961097" y="4702795"/>
            <a:chExt cx="4579494" cy="5242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077E28-B00D-4E36-98A5-34B2A40DECF2}"/>
                </a:ext>
              </a:extLst>
            </p:cNvPr>
            <p:cNvSpPr txBox="1"/>
            <p:nvPr/>
          </p:nvSpPr>
          <p:spPr>
            <a:xfrm>
              <a:off x="961097" y="4702795"/>
              <a:ext cx="4579494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>
                  <a:solidFill>
                    <a:srgbClr val="FF0000"/>
                  </a:solidFill>
                  <a:sym typeface="Symbol" panose="05050102010706020507" pitchFamily="18" charset="2"/>
                </a:rPr>
                <a:t>=&gt;      </a:t>
              </a:r>
              <a:r>
                <a:rPr lang="en-US" altLang="en-US" sz="4300" dirty="0">
                  <a:solidFill>
                    <a:srgbClr val="FF0000"/>
                  </a:solidFill>
                  <a:sym typeface="Symbol" panose="05050102010706020507" pitchFamily="18" charset="2"/>
                </a:rPr>
                <a:t>OO’ = R + 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6AF8B6-1841-4839-8535-0E9238CF376E}"/>
                </a:ext>
              </a:extLst>
            </p:cNvPr>
            <p:cNvSpPr/>
            <p:nvPr/>
          </p:nvSpPr>
          <p:spPr bwMode="auto">
            <a:xfrm>
              <a:off x="1458914" y="4707358"/>
              <a:ext cx="178536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852CAA8E-8216-48FE-9480-37634E028044}"/>
              </a:ext>
            </a:extLst>
          </p:cNvPr>
          <p:cNvGrpSpPr/>
          <p:nvPr/>
        </p:nvGrpSpPr>
        <p:grpSpPr>
          <a:xfrm>
            <a:off x="11518812" y="7061041"/>
            <a:ext cx="6045692" cy="799334"/>
            <a:chOff x="5759406" y="4707358"/>
            <a:chExt cx="3022846" cy="5328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D9783-0F94-4D27-AEE8-FB04DC5E055A}"/>
                </a:ext>
              </a:extLst>
            </p:cNvPr>
            <p:cNvSpPr txBox="1"/>
            <p:nvPr/>
          </p:nvSpPr>
          <p:spPr>
            <a:xfrm>
              <a:off x="5759406" y="4737545"/>
              <a:ext cx="3022846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>
                  <a:solidFill>
                    <a:srgbClr val="FF0000"/>
                  </a:solidFill>
                  <a:sym typeface="Symbol" panose="05050102010706020507" pitchFamily="18" charset="2"/>
                </a:rPr>
                <a:t>=&gt;      </a:t>
              </a:r>
              <a:r>
                <a:rPr lang="en-US" altLang="en-US" sz="4300" dirty="0">
                  <a:solidFill>
                    <a:srgbClr val="FF0000"/>
                  </a:solidFill>
                  <a:sym typeface="Symbol" panose="05050102010706020507" pitchFamily="18" charset="2"/>
                </a:rPr>
                <a:t>OO’ = R - r</a:t>
              </a:r>
              <a:endParaRPr lang="en-US" altLang="en-US" sz="4300" dirty="0">
                <a:solidFill>
                  <a:srgbClr val="FF0000"/>
                </a:solidFill>
                <a:latin typeface=".VnTime" panose="020B7200000000000000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CDD1CF-25FA-416A-A032-D9F7B0FC3A23}"/>
                </a:ext>
              </a:extLst>
            </p:cNvPr>
            <p:cNvSpPr/>
            <p:nvPr/>
          </p:nvSpPr>
          <p:spPr bwMode="auto">
            <a:xfrm>
              <a:off x="6270351" y="4707358"/>
              <a:ext cx="178536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4082BE-325D-48FC-8A2A-4CD3296D8916}"/>
              </a:ext>
            </a:extLst>
          </p:cNvPr>
          <p:cNvCxnSpPr>
            <a:cxnSpLocks/>
          </p:cNvCxnSpPr>
          <p:nvPr/>
        </p:nvCxnSpPr>
        <p:spPr bwMode="auto">
          <a:xfrm>
            <a:off x="9773586" y="1484027"/>
            <a:ext cx="0" cy="6745574"/>
          </a:xfrm>
          <a:prstGeom prst="line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24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60D3A-E5F5-47AF-93D6-9B3F6C42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2130085"/>
            <a:ext cx="8327766" cy="3785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DE1CA-EBC9-4F21-BEFA-A7FF695D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642" y="2743200"/>
            <a:ext cx="4804364" cy="3603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F1648-70DF-404E-A652-92790458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011" y="2743201"/>
            <a:ext cx="4776990" cy="35827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EFE4AA-6985-4FE7-A90E-338A38FE2B40}"/>
              </a:ext>
            </a:extLst>
          </p:cNvPr>
          <p:cNvCxnSpPr>
            <a:cxnSpLocks/>
          </p:cNvCxnSpPr>
          <p:nvPr/>
        </p:nvCxnSpPr>
        <p:spPr>
          <a:xfrm>
            <a:off x="8300056" y="1981445"/>
            <a:ext cx="0" cy="8305556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C992BF-1CC5-4C7B-9BD0-74C784772D88}"/>
              </a:ext>
            </a:extLst>
          </p:cNvPr>
          <p:cNvCxnSpPr>
            <a:cxnSpLocks/>
          </p:cNvCxnSpPr>
          <p:nvPr/>
        </p:nvCxnSpPr>
        <p:spPr>
          <a:xfrm>
            <a:off x="13365310" y="2230577"/>
            <a:ext cx="0" cy="4115897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4">
            <a:extLst>
              <a:ext uri="{FF2B5EF4-FFF2-40B4-BE49-F238E27FC236}">
                <a16:creationId xmlns:a16="http://schemas.microsoft.com/office/drawing/2014/main" id="{05CF58D9-17C6-4BF8-A138-A63F60F3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18" y="373408"/>
            <a:ext cx="13716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>
                <a:solidFill>
                  <a:srgbClr val="0000D0"/>
                </a:solidFill>
                <a:latin typeface=".VnTime" panose="020B7200000000000000" pitchFamily="34" charset="0"/>
              </a:rPr>
              <a:t>3)</a:t>
            </a:r>
            <a:r>
              <a:rPr lang="en-US" altLang="en-US" sz="4300" i="0">
                <a:solidFill>
                  <a:srgbClr val="0000D0"/>
                </a:solidFill>
              </a:rPr>
              <a:t>Hai </a:t>
            </a:r>
            <a:r>
              <a:rPr lang="en-US" altLang="en-US" sz="4300" i="0" dirty="0">
                <a:solidFill>
                  <a:srgbClr val="0000D0"/>
                </a:solidFill>
              </a:rPr>
              <a:t>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không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giao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7EBC4A81-6583-4190-95A1-761439AD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56" y="1350170"/>
            <a:ext cx="7380624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i="0" dirty="0">
                <a:solidFill>
                  <a:srgbClr val="0000D0"/>
                </a:solidFill>
              </a:rPr>
              <a:t>Hai đường tròn </a:t>
            </a:r>
            <a:r>
              <a:rPr lang="en-US" altLang="en-US" sz="4300" b="0" i="0" dirty="0" err="1">
                <a:solidFill>
                  <a:srgbClr val="0000D0"/>
                </a:solidFill>
              </a:rPr>
              <a:t>ngoài</a:t>
            </a:r>
            <a:r>
              <a:rPr lang="en-US" altLang="en-US" sz="4300" b="0" i="0" dirty="0">
                <a:solidFill>
                  <a:srgbClr val="0000D0"/>
                </a:solidFill>
              </a:rPr>
              <a:t> </a:t>
            </a:r>
            <a:r>
              <a:rPr lang="en-US" altLang="en-US" sz="4300" b="0" i="0" dirty="0" err="1">
                <a:solidFill>
                  <a:srgbClr val="0000D0"/>
                </a:solidFill>
              </a:rPr>
              <a:t>nhau</a:t>
            </a:r>
            <a:endParaRPr lang="en-US" altLang="en-US" sz="4300" b="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Text Box 55">
            <a:extLst>
              <a:ext uri="{FF2B5EF4-FFF2-40B4-BE49-F238E27FC236}">
                <a16:creationId xmlns:a16="http://schemas.microsoft.com/office/drawing/2014/main" id="{F468250D-9C39-4DBC-9BB6-106E1855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006" y="1357469"/>
            <a:ext cx="8382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i="0" dirty="0">
                <a:solidFill>
                  <a:srgbClr val="0000D0"/>
                </a:solidFill>
                <a:cs typeface="Times New Roman" panose="02020603050405020304" pitchFamily="18" charset="0"/>
              </a:rPr>
              <a:t>Hai đường tròn </a:t>
            </a:r>
            <a:r>
              <a:rPr lang="en-US" altLang="en-US" sz="4300" b="0" i="0" dirty="0" err="1">
                <a:solidFill>
                  <a:srgbClr val="0000D0"/>
                </a:solidFill>
                <a:cs typeface="Times New Roman" panose="02020603050405020304" pitchFamily="18" charset="0"/>
              </a:rPr>
              <a:t>đựng</a:t>
            </a:r>
            <a:r>
              <a:rPr lang="en-US" altLang="en-US" sz="4300" b="0" i="0" dirty="0">
                <a:solidFill>
                  <a:srgbClr val="0000D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300" b="0" i="0" dirty="0" err="1">
                <a:solidFill>
                  <a:srgbClr val="0000D0"/>
                </a:solidFill>
                <a:cs typeface="Times New Roman" panose="02020603050405020304" pitchFamily="18" charset="0"/>
              </a:rPr>
              <a:t>nhau</a:t>
            </a:r>
            <a:endParaRPr lang="en-US" altLang="en-US" sz="4300" b="0" i="0" dirty="0">
              <a:solidFill>
                <a:srgbClr val="0000D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56">
            <a:extLst>
              <a:ext uri="{FF2B5EF4-FFF2-40B4-BE49-F238E27FC236}">
                <a16:creationId xmlns:a16="http://schemas.microsoft.com/office/drawing/2014/main" id="{430D5CCB-D1A0-4247-B472-3ED136E84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1" y="6241847"/>
            <a:ext cx="7417466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</a:rPr>
              <a:t>Đường tròn (O) </a:t>
            </a:r>
            <a:r>
              <a:rPr lang="en-US" altLang="en-US" sz="4300" b="0" dirty="0" err="1">
                <a:solidFill>
                  <a:srgbClr val="FF0000"/>
                </a:solidFill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</a:rPr>
              <a:t> (O’) ở </a:t>
            </a:r>
            <a:r>
              <a:rPr lang="en-US" altLang="en-US" sz="4300" b="0" dirty="0" err="1">
                <a:solidFill>
                  <a:srgbClr val="FF0000"/>
                </a:solidFill>
              </a:rPr>
              <a:t>ngoài</a:t>
            </a:r>
            <a:r>
              <a:rPr lang="en-US" altLang="en-US" sz="4300" b="0" dirty="0">
                <a:solidFill>
                  <a:srgbClr val="FF0000"/>
                </a:solidFill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</a:rPr>
              <a:t>nhau</a:t>
            </a:r>
            <a:endParaRPr lang="en-US" altLang="en-US" sz="4300" b="0" dirty="0">
              <a:solidFill>
                <a:srgbClr val="FF0000"/>
              </a:solidFill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DE016D30-01BE-40EE-B3EB-D80C1FCEB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780" y="6491908"/>
            <a:ext cx="976446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</a:rPr>
              <a:t>Đường tròn (O) </a:t>
            </a:r>
            <a:r>
              <a:rPr lang="en-US" altLang="en-US" sz="4300" b="0" dirty="0" err="1">
                <a:solidFill>
                  <a:srgbClr val="FF0000"/>
                </a:solidFill>
              </a:rPr>
              <a:t>đựng</a:t>
            </a:r>
            <a:r>
              <a:rPr lang="en-US" altLang="en-US" sz="4300" b="0" dirty="0">
                <a:solidFill>
                  <a:srgbClr val="FF0000"/>
                </a:solidFill>
              </a:rPr>
              <a:t> đường tròn (O’)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313F9F8B-47E4-4FBF-BE9E-7BF2F66A96FB}"/>
              </a:ext>
            </a:extLst>
          </p:cNvPr>
          <p:cNvGrpSpPr/>
          <p:nvPr/>
        </p:nvGrpSpPr>
        <p:grpSpPr>
          <a:xfrm>
            <a:off x="1295400" y="8343900"/>
            <a:ext cx="4346184" cy="779469"/>
            <a:chOff x="304800" y="4851400"/>
            <a:chExt cx="2173092" cy="51964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10300B-3C1D-4525-9D20-F3EB1416416F}"/>
                </a:ext>
              </a:extLst>
            </p:cNvPr>
            <p:cNvSpPr txBox="1"/>
            <p:nvPr/>
          </p:nvSpPr>
          <p:spPr>
            <a:xfrm>
              <a:off x="342900" y="4902198"/>
              <a:ext cx="2134992" cy="38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 b="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=&gt;   </a:t>
              </a:r>
              <a:r>
                <a:rPr lang="en-US" altLang="en-US" sz="320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OO’ &gt; R + 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190E74-FF21-4AAE-B9DA-1F9401623B32}"/>
                </a:ext>
              </a:extLst>
            </p:cNvPr>
            <p:cNvSpPr/>
            <p:nvPr/>
          </p:nvSpPr>
          <p:spPr bwMode="auto">
            <a:xfrm>
              <a:off x="304800" y="4851400"/>
              <a:ext cx="2090560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ADA26650-70DA-40CC-BDCC-D62836FFFD85}"/>
              </a:ext>
            </a:extLst>
          </p:cNvPr>
          <p:cNvGrpSpPr/>
          <p:nvPr/>
        </p:nvGrpSpPr>
        <p:grpSpPr>
          <a:xfrm>
            <a:off x="11197114" y="7353300"/>
            <a:ext cx="6221956" cy="798729"/>
            <a:chOff x="5636657" y="5388437"/>
            <a:chExt cx="3110978" cy="5324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92197A-6636-4B14-B056-00A06C61167B}"/>
                </a:ext>
              </a:extLst>
            </p:cNvPr>
            <p:cNvSpPr txBox="1"/>
            <p:nvPr/>
          </p:nvSpPr>
          <p:spPr>
            <a:xfrm>
              <a:off x="5676900" y="5490036"/>
              <a:ext cx="30707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3600" b="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=&gt;   </a:t>
              </a:r>
              <a:r>
                <a:rPr lang="en-US" altLang="en-US" sz="360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OO’ &lt; R - 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7C0C5D-F7A2-488A-810D-1E9724EA81B4}"/>
                </a:ext>
              </a:extLst>
            </p:cNvPr>
            <p:cNvSpPr/>
            <p:nvPr/>
          </p:nvSpPr>
          <p:spPr bwMode="auto">
            <a:xfrm>
              <a:off x="5636657" y="5388437"/>
              <a:ext cx="199333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189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Line 34">
            <a:extLst>
              <a:ext uri="{FF2B5EF4-FFF2-40B4-BE49-F238E27FC236}">
                <a16:creationId xmlns:a16="http://schemas.microsoft.com/office/drawing/2014/main" id="{82D77430-A688-480A-A016-D491AF0D8B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7436" y="3222276"/>
            <a:ext cx="152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2EC894A8-6542-465E-905E-A5F4EE663BA8}"/>
              </a:ext>
            </a:extLst>
          </p:cNvPr>
          <p:cNvGrpSpPr>
            <a:grpSpLocks/>
          </p:cNvGrpSpPr>
          <p:nvPr/>
        </p:nvGrpSpPr>
        <p:grpSpPr bwMode="auto">
          <a:xfrm>
            <a:off x="4517036" y="707676"/>
            <a:ext cx="6553200" cy="4914900"/>
            <a:chOff x="864" y="668"/>
            <a:chExt cx="1636" cy="1636"/>
          </a:xfrm>
        </p:grpSpPr>
        <p:sp>
          <p:nvSpPr>
            <p:cNvPr id="15371" name="Oval 24">
              <a:extLst>
                <a:ext uri="{FF2B5EF4-FFF2-40B4-BE49-F238E27FC236}">
                  <a16:creationId xmlns:a16="http://schemas.microsoft.com/office/drawing/2014/main" id="{F3DBAA0D-4FEF-4F1F-8294-C4337F68D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668"/>
              <a:ext cx="1636" cy="1636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5372" name="Text Box 26">
              <a:extLst>
                <a:ext uri="{FF2B5EF4-FFF2-40B4-BE49-F238E27FC236}">
                  <a16:creationId xmlns:a16="http://schemas.microsoft.com/office/drawing/2014/main" id="{91A40425-2AD1-4CB8-961C-186740F24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" y="1412"/>
              <a:ext cx="4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 i="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3" name="Group 30">
            <a:extLst>
              <a:ext uri="{FF2B5EF4-FFF2-40B4-BE49-F238E27FC236}">
                <a16:creationId xmlns:a16="http://schemas.microsoft.com/office/drawing/2014/main" id="{07749026-A0F7-4167-9A07-0FD7E5FBF4B8}"/>
              </a:ext>
            </a:extLst>
          </p:cNvPr>
          <p:cNvGrpSpPr>
            <a:grpSpLocks/>
          </p:cNvGrpSpPr>
          <p:nvPr/>
        </p:nvGrpSpPr>
        <p:grpSpPr bwMode="auto">
          <a:xfrm>
            <a:off x="7869836" y="2193576"/>
            <a:ext cx="4419600" cy="2057400"/>
            <a:chOff x="4228" y="595"/>
            <a:chExt cx="1453" cy="946"/>
          </a:xfrm>
        </p:grpSpPr>
        <p:sp>
          <p:nvSpPr>
            <p:cNvPr id="15369" name="Oval 25">
              <a:extLst>
                <a:ext uri="{FF2B5EF4-FFF2-40B4-BE49-F238E27FC236}">
                  <a16:creationId xmlns:a16="http://schemas.microsoft.com/office/drawing/2014/main" id="{98850440-25E7-43B0-B9F0-08643BFCB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595"/>
              <a:ext cx="946" cy="946"/>
            </a:xfrm>
            <a:prstGeom prst="ellipse">
              <a:avLst/>
            </a:prstGeom>
            <a:noFill/>
            <a:ln w="349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0" name="Text Box 27">
              <a:extLst>
                <a:ext uri="{FF2B5EF4-FFF2-40B4-BE49-F238E27FC236}">
                  <a16:creationId xmlns:a16="http://schemas.microsoft.com/office/drawing/2014/main" id="{1B02AF91-824E-46A7-91FB-606F538AA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816"/>
              <a:ext cx="102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600" i="0">
                  <a:latin typeface="Arial" panose="020B0604020202020204" pitchFamily="34" charset="0"/>
                </a:rPr>
                <a:t>o’</a:t>
              </a:r>
            </a:p>
          </p:txBody>
        </p:sp>
      </p:grpSp>
      <p:sp>
        <p:nvSpPr>
          <p:cNvPr id="15367" name="Oval 49">
            <a:extLst>
              <a:ext uri="{FF2B5EF4-FFF2-40B4-BE49-F238E27FC236}">
                <a16:creationId xmlns:a16="http://schemas.microsoft.com/office/drawing/2014/main" id="{28E4D9C4-44FE-4AD7-BB33-CBD677A7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786" y="3188939"/>
            <a:ext cx="152400" cy="1143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163284" tIns="81642" rIns="163284" bIns="81642" anchor="ctr"/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592A6-190F-4ADF-BE49-740B48E39F14}"/>
              </a:ext>
            </a:extLst>
          </p:cNvPr>
          <p:cNvSpPr txBox="1"/>
          <p:nvPr/>
        </p:nvSpPr>
        <p:spPr>
          <a:xfrm>
            <a:off x="5941962" y="5622577"/>
            <a:ext cx="9144000" cy="826598"/>
          </a:xfrm>
          <a:prstGeom prst="rect">
            <a:avLst/>
          </a:prstGeom>
          <a:noFill/>
        </p:spPr>
        <p:txBody>
          <a:bodyPr wrap="square" lIns="163284" tIns="81642" rIns="163284" bIns="81642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4300" dirty="0">
                <a:solidFill>
                  <a:srgbClr val="FF0000"/>
                </a:solidFill>
              </a:rPr>
              <a:t>Hai đường tròn </a:t>
            </a:r>
            <a:r>
              <a:rPr lang="en-US" altLang="en-US" sz="4300" dirty="0" err="1">
                <a:solidFill>
                  <a:srgbClr val="FF0000"/>
                </a:solidFill>
              </a:rPr>
              <a:t>đồng</a:t>
            </a:r>
            <a:r>
              <a:rPr lang="en-US" altLang="en-US" sz="4300" dirty="0">
                <a:solidFill>
                  <a:srgbClr val="FF0000"/>
                </a:solidFill>
              </a:rPr>
              <a:t> </a:t>
            </a:r>
            <a:r>
              <a:rPr lang="en-US" altLang="en-US" sz="4300" dirty="0" err="1">
                <a:solidFill>
                  <a:srgbClr val="FF0000"/>
                </a:solidFill>
              </a:rPr>
              <a:t>tâm</a:t>
            </a:r>
            <a:endParaRPr lang="en-US" altLang="en-US" sz="4300" dirty="0">
              <a:solidFill>
                <a:srgbClr val="FF0000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494DE7F-780C-4100-AB60-677AD02E1810}"/>
              </a:ext>
            </a:extLst>
          </p:cNvPr>
          <p:cNvGrpSpPr/>
          <p:nvPr/>
        </p:nvGrpSpPr>
        <p:grpSpPr>
          <a:xfrm>
            <a:off x="6716056" y="6678875"/>
            <a:ext cx="5635644" cy="861774"/>
            <a:chOff x="3358028" y="4452583"/>
            <a:chExt cx="2817822" cy="5745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6F9739-F184-49B2-ABDC-239AE8F7961B}"/>
                </a:ext>
              </a:extLst>
            </p:cNvPr>
            <p:cNvSpPr txBox="1"/>
            <p:nvPr/>
          </p:nvSpPr>
          <p:spPr>
            <a:xfrm>
              <a:off x="3358028" y="4452583"/>
              <a:ext cx="2817822" cy="57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5000" dirty="0">
                  <a:solidFill>
                    <a:srgbClr val="FF0000"/>
                  </a:solidFill>
                </a:rPr>
                <a:t>=&gt;  OO’ = 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15E95B-9CF4-4BBE-9D0D-289CB1C9C00F}"/>
                </a:ext>
              </a:extLst>
            </p:cNvPr>
            <p:cNvSpPr/>
            <p:nvPr/>
          </p:nvSpPr>
          <p:spPr bwMode="auto">
            <a:xfrm>
              <a:off x="3920514" y="4479161"/>
              <a:ext cx="1467534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4 L 0.07917 0.0055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" dur="5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85800" y="428625"/>
            <a:ext cx="1661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*Mối liên hệ giữa vị trí tương đối của hai đường tròn với hệ thức giữa đoạn nối tâm và 2 bán kính: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901700" y="197167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cắt nhau                 =&gt;       R – r &lt; OO’&lt; R + r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889000" y="3476625"/>
            <a:ext cx="1706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tiếp xúc trong          =&gt;      OO’ </a:t>
            </a:r>
            <a:r>
              <a:rPr lang="en-US" altLang="en-US" sz="4300">
                <a:latin typeface="Arial" pitchFamily="34" charset="0"/>
                <a:sym typeface="Symbol" pitchFamily="18" charset="2"/>
              </a:rPr>
              <a:t>= R – r &gt; 0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876300" y="435292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ở ngoài nhau           =&gt;      OO’ &gt; R + r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889000" y="521017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đựng 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(O’) 	                      =&gt;       OO’ &lt; R - r</a:t>
            </a:r>
          </a:p>
        </p:txBody>
      </p:sp>
      <p:sp>
        <p:nvSpPr>
          <p:cNvPr id="15367" name="Rectangle 35"/>
          <p:cNvSpPr>
            <a:spLocks noChangeArrowheads="1"/>
          </p:cNvSpPr>
          <p:nvPr/>
        </p:nvSpPr>
        <p:spPr bwMode="auto">
          <a:xfrm>
            <a:off x="914400" y="2697957"/>
            <a:ext cx="1706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tiếp xúc ngoài         =&gt;      </a:t>
            </a:r>
            <a:r>
              <a:rPr lang="en-US" altLang="en-US" sz="4300">
                <a:latin typeface="Arial" pitchFamily="34" charset="0"/>
                <a:sym typeface="Symbol" pitchFamily="18" charset="2"/>
              </a:rPr>
              <a:t>OO’ = R + r </a:t>
            </a:r>
          </a:p>
        </p:txBody>
      </p:sp>
      <p:sp>
        <p:nvSpPr>
          <p:cNvPr id="15368" name="Text Box 37"/>
          <p:cNvSpPr txBox="1">
            <a:spLocks noChangeArrowheads="1"/>
          </p:cNvSpPr>
          <p:nvPr/>
        </p:nvSpPr>
        <p:spPr bwMode="auto">
          <a:xfrm>
            <a:off x="7924800" y="7086601"/>
            <a:ext cx="13208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2507" name="Text Box 43"/>
          <p:cNvSpPr txBox="1">
            <a:spLocks noChangeArrowheads="1"/>
          </p:cNvSpPr>
          <p:nvPr/>
        </p:nvSpPr>
        <p:spPr bwMode="auto">
          <a:xfrm>
            <a:off x="7789276" y="1970626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08" name="Text Box 44"/>
          <p:cNvSpPr txBox="1">
            <a:spLocks noChangeArrowheads="1"/>
          </p:cNvSpPr>
          <p:nvPr/>
        </p:nvSpPr>
        <p:spPr bwMode="auto">
          <a:xfrm>
            <a:off x="7792452" y="26969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09" name="Text Box 45"/>
          <p:cNvSpPr txBox="1">
            <a:spLocks noChangeArrowheads="1"/>
          </p:cNvSpPr>
          <p:nvPr/>
        </p:nvSpPr>
        <p:spPr bwMode="auto">
          <a:xfrm>
            <a:off x="7868652" y="34970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10" name="Text Box 46"/>
          <p:cNvSpPr txBox="1">
            <a:spLocks noChangeArrowheads="1"/>
          </p:cNvSpPr>
          <p:nvPr/>
        </p:nvSpPr>
        <p:spPr bwMode="auto">
          <a:xfrm>
            <a:off x="7970252" y="43733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11" name="Text Box 47"/>
          <p:cNvSpPr txBox="1">
            <a:spLocks noChangeArrowheads="1"/>
          </p:cNvSpPr>
          <p:nvPr/>
        </p:nvSpPr>
        <p:spPr bwMode="auto">
          <a:xfrm>
            <a:off x="7944852" y="523055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13" name="Text Box 49"/>
          <p:cNvSpPr txBox="1">
            <a:spLocks noChangeArrowheads="1"/>
          </p:cNvSpPr>
          <p:nvPr/>
        </p:nvSpPr>
        <p:spPr bwMode="auto">
          <a:xfrm>
            <a:off x="8305800" y="6477001"/>
            <a:ext cx="19304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>
                <a:sym typeface="Symbol" pitchFamily="18" charset="2"/>
              </a:rPr>
              <a:t></a:t>
            </a:r>
          </a:p>
        </p:txBody>
      </p:sp>
      <p:sp>
        <p:nvSpPr>
          <p:cNvPr id="62517" name="Text Box 53"/>
          <p:cNvSpPr txBox="1">
            <a:spLocks noChangeArrowheads="1"/>
          </p:cNvSpPr>
          <p:nvPr/>
        </p:nvSpPr>
        <p:spPr bwMode="auto">
          <a:xfrm>
            <a:off x="8537576" y="8765382"/>
            <a:ext cx="19304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>
                <a:sym typeface="Symbol" pitchFamily="18" charset="2"/>
              </a:rPr>
              <a:t></a:t>
            </a:r>
          </a:p>
        </p:txBody>
      </p:sp>
      <p:sp>
        <p:nvSpPr>
          <p:cNvPr id="62521" name="Line 57"/>
          <p:cNvSpPr>
            <a:spLocks noChangeShapeType="1"/>
          </p:cNvSpPr>
          <p:nvPr/>
        </p:nvSpPr>
        <p:spPr bwMode="auto">
          <a:xfrm>
            <a:off x="787400" y="1809750"/>
            <a:ext cx="0" cy="419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2" name="Line 58"/>
          <p:cNvSpPr>
            <a:spLocks noChangeShapeType="1"/>
          </p:cNvSpPr>
          <p:nvPr/>
        </p:nvSpPr>
        <p:spPr bwMode="auto">
          <a:xfrm>
            <a:off x="838200" y="1866900"/>
            <a:ext cx="1691640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3" name="Line 59"/>
          <p:cNvSpPr>
            <a:spLocks noChangeShapeType="1"/>
          </p:cNvSpPr>
          <p:nvPr/>
        </p:nvSpPr>
        <p:spPr bwMode="auto">
          <a:xfrm>
            <a:off x="787400" y="6019800"/>
            <a:ext cx="170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4" name="Line 60"/>
          <p:cNvSpPr>
            <a:spLocks noChangeShapeType="1"/>
          </p:cNvSpPr>
          <p:nvPr/>
        </p:nvSpPr>
        <p:spPr bwMode="auto">
          <a:xfrm flipH="1">
            <a:off x="17805400" y="1905000"/>
            <a:ext cx="2540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2507" grpId="0"/>
      <p:bldP spid="62508" grpId="0"/>
      <p:bldP spid="62509" grpId="0"/>
      <p:bldP spid="62510" grpId="0"/>
      <p:bldP spid="62511" grpId="0"/>
      <p:bldP spid="62517" grpId="0"/>
      <p:bldP spid="62521" grpId="0" animBg="1"/>
      <p:bldP spid="62522" grpId="0" animBg="1"/>
      <p:bldP spid="62523" grpId="0" animBg="1"/>
      <p:bldP spid="625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>
            <a:extLst>
              <a:ext uri="{FF2B5EF4-FFF2-40B4-BE49-F238E27FC236}">
                <a16:creationId xmlns:a16="http://schemas.microsoft.com/office/drawing/2014/main" id="{986E1EF7-7AD0-4483-9CE9-8162F6BE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291934" cy="78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i="0">
                <a:solidFill>
                  <a:srgbClr val="0000D0"/>
                </a:solidFill>
              </a:rPr>
              <a:t>* </a:t>
            </a:r>
            <a:r>
              <a:rPr lang="en-US" altLang="en-US" sz="4000" i="0" u="sng">
                <a:solidFill>
                  <a:srgbClr val="0000D0"/>
                </a:solidFill>
              </a:rPr>
              <a:t>Bảng tóm tắt</a:t>
            </a:r>
          </a:p>
        </p:txBody>
      </p:sp>
      <p:graphicFrame>
        <p:nvGraphicFramePr>
          <p:cNvPr id="63562" name="Group 74">
            <a:extLst>
              <a:ext uri="{FF2B5EF4-FFF2-40B4-BE49-F238E27FC236}">
                <a16:creationId xmlns:a16="http://schemas.microsoft.com/office/drawing/2014/main" id="{C6F37C4F-3FD3-40E3-B5B1-C7AFA0C8E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85100"/>
              </p:ext>
            </p:extLst>
          </p:nvPr>
        </p:nvGraphicFramePr>
        <p:xfrm>
          <a:off x="0" y="1409700"/>
          <a:ext cx="18288000" cy="8482014"/>
        </p:xfrm>
        <a:graphic>
          <a:graphicData uri="http://schemas.openxmlformats.org/drawingml/2006/table">
            <a:tbl>
              <a:tblPr/>
              <a:tblGrid>
                <a:gridCol w="1087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3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đường tròn (O,R)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O’,r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(với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r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marL="182880" marR="182880" marT="68588" marB="685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D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thức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OO’ với R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cắt nhau</a:t>
                      </a: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không giao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(O) và (O’) ở ngoài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(O) đựng (O’)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Đặc biệt (O) và (O’) đồng tâm</a:t>
                      </a: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C5076CAE-95A7-4E19-89AA-8D9EA26B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3645695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0C3FC33-3E57-4E23-A384-84E706BC5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4224" y="3645695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R-r&lt;OO’&lt;</a:t>
            </a:r>
            <a:r>
              <a:rPr lang="en-US" altLang="en-US" sz="4300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R+r</a:t>
            </a:r>
            <a:endParaRPr lang="en-US" altLang="en-US" sz="4300" i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DA2FB1C-A8B5-467E-97D5-65BFB4C4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8003381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1A8C93DC-3050-4226-86DB-2222388B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5426870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FB0BC14C-CACE-4924-BF6D-EB0C55DB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5203033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R + r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6A962E5-0CEE-4F64-A820-72DB0D578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5988845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R – r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D3743415-9C97-41A5-BB59-8C3D5770A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7498714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&gt; R + r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5956D4C-6DC9-4384-9AAB-7B66CB470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8169941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&lt; R + r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F4C5A861-70A3-450D-AB91-C4DA74AF7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8995307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1143000"/>
            <a:ext cx="20726400" cy="13944600"/>
          </a:xfrm>
          <a:prstGeom prst="rect">
            <a:avLst/>
          </a:prstGeom>
          <a:noFill/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438400" y="1794938"/>
            <a:ext cx="14630400" cy="1371600"/>
          </a:xfrm>
          <a:prstGeom prst="rect">
            <a:avLst/>
          </a:prstGeom>
        </p:spPr>
        <p:txBody>
          <a:bodyPr spcFirstLastPara="1" wrap="none" lIns="163284" tIns="81642" rIns="163284" bIns="81642" fromWordArt="1">
            <a:prstTxWarp prst="textArchUp">
              <a:avLst>
                <a:gd name="adj" fmla="val 10825279"/>
              </a:avLst>
            </a:prstTxWarp>
          </a:bodyPr>
          <a:lstStyle/>
          <a:p>
            <a:pPr algn="ctr"/>
            <a:r>
              <a:rPr lang="en-US" sz="6400" b="1" kern="1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64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kern="1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64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kern="1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400" b="1" kern="1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6400" b="1" kern="1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2401" y="8343901"/>
            <a:ext cx="3981450" cy="107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371600" y="3314701"/>
            <a:ext cx="16916400" cy="478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buFontTx/>
              <a:buChar char="-"/>
            </a:pP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Học </a:t>
            </a:r>
            <a:r>
              <a:rPr lang="en-US" altLang="en-US" sz="5000">
                <a:solidFill>
                  <a:srgbClr val="0000CC"/>
                </a:solidFill>
                <a:latin typeface="Times New Roman" pitchFamily="18" charset="0"/>
              </a:rPr>
              <a:t>khái niệm đường</a:t>
            </a:r>
          </a:p>
          <a:p>
            <a:pPr eaLnBrk="1" hangingPunct="1">
              <a:buFontTx/>
              <a:buChar char="-"/>
            </a:pPr>
            <a:r>
              <a:rPr lang="en-US" altLang="en-US" sz="5000">
                <a:solidFill>
                  <a:srgbClr val="0000CC"/>
                </a:solidFill>
                <a:latin typeface="Times New Roman" pitchFamily="18" charset="0"/>
              </a:rPr>
              <a:t>Nêu được tính chất đối xứng</a:t>
            </a: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vi-VN" altLang="en-US" sz="5000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5000">
                <a:solidFill>
                  <a:srgbClr val="0000CC"/>
                </a:solidFill>
                <a:latin typeface="Times New Roman" pitchFamily="18" charset="0"/>
              </a:rPr>
              <a:t> Neu được các vị trí tương đối của hai đường tròn</a:t>
            </a:r>
          </a:p>
          <a:p>
            <a:pPr eaLnBrk="1" hangingPunct="1">
              <a:buFontTx/>
              <a:buChar char="-"/>
            </a:pP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Làm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các bài tập </a:t>
            </a:r>
            <a:r>
              <a:rPr lang="en-US" altLang="en-US" sz="5000" dirty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,</a:t>
            </a:r>
            <a:r>
              <a:rPr lang="en-US" altLang="en-US" sz="5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3,</a:t>
            </a:r>
            <a:r>
              <a:rPr lang="en-US" altLang="en-US" sz="5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4,</a:t>
            </a:r>
            <a:r>
              <a:rPr lang="en-US" altLang="en-US" sz="5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5 (SGK-</a:t>
            </a:r>
            <a:r>
              <a:rPr lang="en-US" altLang="en-US" sz="5000" dirty="0">
                <a:solidFill>
                  <a:srgbClr val="0000CC"/>
                </a:solidFill>
                <a:latin typeface="Times New Roman" pitchFamily="18" charset="0"/>
              </a:rPr>
              <a:t>99,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100)</a:t>
            </a:r>
          </a:p>
          <a:p>
            <a:pPr eaLnBrk="1" hangingPunct="1">
              <a:buFontTx/>
              <a:buChar char="-"/>
            </a:pP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Tìm hiểu xem qua 1 điểm vẽ được bao nhiêu đường tròn, </a:t>
            </a: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qua </a:t>
            </a:r>
            <a:r>
              <a:rPr lang="en-US" altLang="en-US" sz="5000">
                <a:solidFill>
                  <a:srgbClr val="0000CC"/>
                </a:solidFill>
                <a:latin typeface="Times New Roman" pitchFamily="18" charset="0"/>
              </a:rPr>
              <a:t>3</a:t>
            </a: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điểm có vẽ  được đường tròn không?</a:t>
            </a:r>
          </a:p>
        </p:txBody>
      </p:sp>
      <p:pic>
        <p:nvPicPr>
          <p:cNvPr id="7" name="Picture 14" descr="MICKEY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8172450"/>
            <a:ext cx="2740026" cy="211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671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8" name="Picture 6" descr="index-60-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5943600"/>
            <a:ext cx="7162800" cy="4343400"/>
          </a:xfrm>
          <a:prstGeom prst="rect">
            <a:avLst/>
          </a:prstGeom>
          <a:noFill/>
        </p:spPr>
      </p:pic>
      <p:pic>
        <p:nvPicPr>
          <p:cNvPr id="837639" name="Picture 7" descr="75-april30-1xetangvaodinhd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0350" y="1028700"/>
            <a:ext cx="7867650" cy="4391025"/>
          </a:xfrm>
          <a:prstGeom prst="rect">
            <a:avLst/>
          </a:prstGeom>
          <a:noFill/>
        </p:spPr>
      </p:pic>
      <p:sp>
        <p:nvSpPr>
          <p:cNvPr id="837643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526000" y="9829800"/>
            <a:ext cx="7620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8" name="Picture 7" descr="Ordinary_bicycle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800100"/>
            <a:ext cx="459386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oneshak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952500"/>
            <a:ext cx="46482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8178_20070612122208_caog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5256657"/>
            <a:ext cx="6858000" cy="503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3" name="Picture 3" descr="Corel-Draw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6172200"/>
            <a:ext cx="4419600" cy="3298032"/>
          </a:xfrm>
          <a:prstGeom prst="rect">
            <a:avLst/>
          </a:prstGeom>
          <a:noFill/>
        </p:spPr>
      </p:pic>
      <p:pic>
        <p:nvPicPr>
          <p:cNvPr id="849924" name="Picture 4" descr="Corel-Draw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1" y="5943600"/>
            <a:ext cx="4375150" cy="3429000"/>
          </a:xfrm>
          <a:prstGeom prst="rect">
            <a:avLst/>
          </a:prstGeom>
          <a:noFill/>
        </p:spPr>
      </p:pic>
      <p:pic>
        <p:nvPicPr>
          <p:cNvPr id="849925" name="Picture 5" descr="chuong1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171700"/>
            <a:ext cx="10058400" cy="3378995"/>
          </a:xfrm>
          <a:prstGeom prst="rect">
            <a:avLst/>
          </a:prstGeom>
          <a:noFill/>
        </p:spPr>
      </p:pic>
      <p:pic>
        <p:nvPicPr>
          <p:cNvPr id="849926" name="Picture 6" descr="pic_0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1943100"/>
            <a:ext cx="4829176" cy="3657600"/>
          </a:xfrm>
          <a:prstGeom prst="rect">
            <a:avLst/>
          </a:prstGeom>
          <a:noFill/>
        </p:spPr>
      </p:pic>
      <p:pic>
        <p:nvPicPr>
          <p:cNvPr id="849929" name="Picture 9" descr="Xe đạp để hoa - T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057901"/>
            <a:ext cx="5889626" cy="3274220"/>
          </a:xfrm>
          <a:prstGeom prst="rect">
            <a:avLst/>
          </a:prstGeom>
          <a:noFill/>
        </p:spPr>
      </p:pic>
      <p:sp>
        <p:nvSpPr>
          <p:cNvPr id="849930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030700" y="9829800"/>
            <a:ext cx="9525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4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4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4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4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4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4" name="Picture 4" descr="CAW5MB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57313"/>
            <a:ext cx="5334000" cy="3490913"/>
          </a:xfrm>
          <a:prstGeom prst="rect">
            <a:avLst/>
          </a:prstGeom>
          <a:noFill/>
        </p:spPr>
      </p:pic>
      <p:pic>
        <p:nvPicPr>
          <p:cNvPr id="844805" name="Picture 5" descr="crop20cir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314450"/>
            <a:ext cx="5486400" cy="3521870"/>
          </a:xfrm>
          <a:prstGeom prst="rect">
            <a:avLst/>
          </a:prstGeom>
          <a:noFill/>
        </p:spPr>
      </p:pic>
      <p:pic>
        <p:nvPicPr>
          <p:cNvPr id="844806" name="Picture 6" descr="crop-circle-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44400" y="1288257"/>
            <a:ext cx="5537200" cy="3648075"/>
          </a:xfrm>
          <a:prstGeom prst="rect">
            <a:avLst/>
          </a:prstGeom>
          <a:noFill/>
        </p:spPr>
      </p:pic>
      <p:pic>
        <p:nvPicPr>
          <p:cNvPr id="844807" name="Picture 7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6057901"/>
            <a:ext cx="5257800" cy="3521870"/>
          </a:xfrm>
          <a:prstGeom prst="rect">
            <a:avLst/>
          </a:prstGeom>
          <a:noFill/>
        </p:spPr>
      </p:pic>
      <p:pic>
        <p:nvPicPr>
          <p:cNvPr id="844808" name="Picture 8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6057900"/>
            <a:ext cx="5638800" cy="3543300"/>
          </a:xfrm>
          <a:prstGeom prst="rect">
            <a:avLst/>
          </a:prstGeom>
          <a:noFill/>
        </p:spPr>
      </p:pic>
      <p:pic>
        <p:nvPicPr>
          <p:cNvPr id="844809" name="Picture 9" descr="tn_anhtuan2168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44400" y="6057900"/>
            <a:ext cx="5638800" cy="3543300"/>
          </a:xfrm>
          <a:prstGeom prst="rect">
            <a:avLst/>
          </a:prstGeom>
          <a:noFill/>
        </p:spPr>
      </p:pic>
      <p:sp>
        <p:nvSpPr>
          <p:cNvPr id="844812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221200" y="9829800"/>
            <a:ext cx="7620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4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4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4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4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4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4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trò chơi khởi động cho một buổi sinh hoạt tập thể - Sinh Viên Công Giáo  Trung Chí">
            <a:extLst>
              <a:ext uri="{FF2B5EF4-FFF2-40B4-BE49-F238E27FC236}">
                <a16:creationId xmlns:a16="http://schemas.microsoft.com/office/drawing/2014/main" id="{E2AF0098-DC4E-43D9-BA5C-026F393B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1" y="511341"/>
            <a:ext cx="9553076" cy="97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7544519" y="4035300"/>
            <a:ext cx="2548454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</a:t>
            </a:r>
          </a:p>
          <a:p>
            <a:pPr algn="ctr"/>
            <a:r>
              <a:rPr lang="en-US" sz="81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79910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15705" t="24804" r="42308" b="31290"/>
          <a:stretch>
            <a:fillRect/>
          </a:stretch>
        </p:blipFill>
        <p:spPr bwMode="auto">
          <a:xfrm>
            <a:off x="3581400" y="647700"/>
            <a:ext cx="14020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17907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75057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2" descr="Suy ng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71900"/>
            <a:ext cx="353147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7"/>
          <p:cNvSpPr>
            <a:spLocks noChangeArrowheads="1"/>
          </p:cNvSpPr>
          <p:nvPr/>
        </p:nvSpPr>
        <p:spPr bwMode="auto">
          <a:xfrm>
            <a:off x="990600" y="0"/>
            <a:ext cx="8458200" cy="2895600"/>
          </a:xfrm>
          <a:prstGeom prst="cloudCallout">
            <a:avLst>
              <a:gd name="adj1" fmla="val -39495"/>
              <a:gd name="adj2" fmla="val 71602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</a:rPr>
              <a:t>Kể tên bộ phận có dạng đường tròn trong hình ảnh chiếc xe đạp</a:t>
            </a:r>
            <a:r>
              <a:rPr lang="en-US" altLang="en-US" sz="2800" b="1">
                <a:latin typeface="Times New Roman" pitchFamily="18" charset="0"/>
              </a:rPr>
              <a:t>?</a:t>
            </a:r>
          </a:p>
          <a:p>
            <a:pPr algn="ctr" eaLnBrk="1" hangingPunct="1"/>
            <a:endParaRPr lang="en-US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AutoShape 4"/>
          <p:cNvSpPr>
            <a:spLocks noChangeArrowheads="1"/>
          </p:cNvSpPr>
          <p:nvPr/>
        </p:nvSpPr>
        <p:spPr bwMode="auto">
          <a:xfrm>
            <a:off x="1066800" y="0"/>
            <a:ext cx="16459200" cy="6057900"/>
          </a:xfrm>
          <a:prstGeom prst="cloudCallout">
            <a:avLst>
              <a:gd name="adj1" fmla="val -43194"/>
              <a:gd name="adj2" fmla="val 120560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pPr algn="ctr" eaLnBrk="1" hangingPunct="1"/>
            <a:r>
              <a:rPr lang="en-US" altLang="en-US" sz="6600" b="1" i="1"/>
              <a:t>Hãy tìm thêm số hình ảnh về đường tròn trong thực tế?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dong_ho_treo_t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414463"/>
            <a:ext cx="354330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00300" y="5486400"/>
            <a:ext cx="4000500" cy="3499284"/>
            <a:chOff x="3408" y="1584"/>
            <a:chExt cx="1728" cy="1824"/>
          </a:xfrm>
        </p:grpSpPr>
        <p:pic>
          <p:nvPicPr>
            <p:cNvPr id="146445" name="Picture 13" descr="cam_o_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584"/>
              <a:ext cx="1488" cy="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46" name="AutoShape 17"/>
            <p:cNvSpPr>
              <a:spLocks noChangeArrowheads="1"/>
            </p:cNvSpPr>
            <p:nvPr/>
          </p:nvSpPr>
          <p:spPr bwMode="gray">
            <a:xfrm>
              <a:off x="3408" y="3120"/>
              <a:ext cx="1728" cy="288"/>
            </a:xfrm>
            <a:prstGeom prst="roundRect">
              <a:avLst>
                <a:gd name="adj" fmla="val 49106"/>
              </a:avLst>
            </a:prstGeom>
            <a:gradFill rotWithShape="1">
              <a:gsLst>
                <a:gs pos="0">
                  <a:srgbClr val="005E47"/>
                </a:gs>
                <a:gs pos="50000">
                  <a:srgbClr val="00CC99"/>
                </a:gs>
                <a:gs pos="100000">
                  <a:srgbClr val="005E47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Biển cấm ôtô</a:t>
              </a:r>
              <a:r>
                <a:rPr lang="en-US" altLang="en-US" sz="3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" name="Picture 2" descr="https://ducdongbaolong.vn/wp-content/uploads/2018/03/0.trong_dong_2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16409" y="1463364"/>
            <a:ext cx="4139879" cy="4139879"/>
          </a:xfrm>
          <a:prstGeom prst="rect">
            <a:avLst/>
          </a:prstGeom>
          <a:noFill/>
        </p:spPr>
      </p:pic>
      <p:pic>
        <p:nvPicPr>
          <p:cNvPr id="11" name="Picture 10" descr="A pair of sunglasses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81" y="1687117"/>
            <a:ext cx="3408701" cy="2505395"/>
          </a:xfrm>
          <a:prstGeom prst="rect">
            <a:avLst/>
          </a:prstGeom>
        </p:spPr>
      </p:pic>
      <p:pic>
        <p:nvPicPr>
          <p:cNvPr id="12" name="Picture 11" descr="A green bottle with a red cap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2" y="5369867"/>
            <a:ext cx="3886200" cy="3597798"/>
          </a:xfrm>
          <a:prstGeom prst="rect">
            <a:avLst/>
          </a:prstGeom>
        </p:spPr>
      </p:pic>
      <p:pic>
        <p:nvPicPr>
          <p:cNvPr id="13" name="Picture 12" descr="A close-up of a tire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36" y="1463364"/>
            <a:ext cx="3132348" cy="3549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8813" y="5723309"/>
            <a:ext cx="3100388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132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16E9F-637A-4F74-94B8-237D9D330B1D}"/>
              </a:ext>
            </a:extLst>
          </p:cNvPr>
          <p:cNvSpPr txBox="1"/>
          <p:nvPr/>
        </p:nvSpPr>
        <p:spPr>
          <a:xfrm>
            <a:off x="6082748" y="437323"/>
            <a:ext cx="5785558" cy="96949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CẤU TRÚC BÀI HỌC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1CE783-31DB-41FE-A3D9-B1E1DDF37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797296"/>
              </p:ext>
            </p:extLst>
          </p:nvPr>
        </p:nvGraphicFramePr>
        <p:xfrm>
          <a:off x="2590800" y="952500"/>
          <a:ext cx="15163800" cy="933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C4A7BA-DE53-4B2A-B5E8-A272F09A5DA7}"/>
              </a:ext>
            </a:extLst>
          </p:cNvPr>
          <p:cNvSpPr txBox="1"/>
          <p:nvPr/>
        </p:nvSpPr>
        <p:spPr>
          <a:xfrm>
            <a:off x="1179445" y="1517987"/>
            <a:ext cx="2971800" cy="8448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 rtlCol="0">
            <a:spAutoFit/>
          </a:bodyPr>
          <a:lstStyle/>
          <a:p>
            <a:r>
              <a:rPr lang="en-US" sz="5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ĐƯỜNG TRÒN.</a:t>
            </a:r>
          </a:p>
          <a:p>
            <a:r>
              <a:rPr lang="en-US" sz="5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VỊ TRÍ TƯƠNG ĐỐI CỦA HAI ĐƯỜNG TRÒN</a:t>
            </a:r>
          </a:p>
          <a:p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9219134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2800" y="22479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rcRect l="9455" t="23932" r="9067" b="56304"/>
          <a:stretch>
            <a:fillRect/>
          </a:stretch>
        </p:blipFill>
        <p:spPr bwMode="auto">
          <a:xfrm>
            <a:off x="1676400" y="0"/>
            <a:ext cx="1478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 l="8333" t="10332" r="12408" b="36035"/>
          <a:stretch>
            <a:fillRect/>
          </a:stretch>
        </p:blipFill>
        <p:spPr bwMode="auto">
          <a:xfrm>
            <a:off x="762000" y="1866900"/>
            <a:ext cx="156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3283</TotalTime>
  <Words>1328</Words>
  <Application>Microsoft Office PowerPoint</Application>
  <PresentationFormat>Custom</PresentationFormat>
  <Paragraphs>412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Vrinda</vt:lpstr>
      <vt:lpstr>Tahoma</vt:lpstr>
      <vt:lpstr>.VnTeknical</vt:lpstr>
      <vt:lpstr>Symbol</vt:lpstr>
      <vt:lpstr>Arial</vt:lpstr>
      <vt:lpstr>.VnTime</vt:lpstr>
      <vt:lpstr>Times New Roman</vt:lpstr>
      <vt:lpstr>.VnArial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vị trí tương đối của hai đường tròn trong thực tế: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117</cp:revision>
  <dcterms:created xsi:type="dcterms:W3CDTF">2006-08-16T00:00:00Z</dcterms:created>
  <dcterms:modified xsi:type="dcterms:W3CDTF">2025-05-18T13:35:17Z</dcterms:modified>
  <cp:category>9Slide.vn</cp:category>
  <dc:identifier>DAFWAZhnXwQ</dc:identifier>
</cp:coreProperties>
</file>