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651" r:id="rId2"/>
    <p:sldId id="572" r:id="rId3"/>
    <p:sldId id="571" r:id="rId4"/>
    <p:sldId id="368" r:id="rId5"/>
    <p:sldId id="590" r:id="rId6"/>
    <p:sldId id="384" r:id="rId7"/>
    <p:sldId id="591" r:id="rId8"/>
    <p:sldId id="573" r:id="rId9"/>
    <p:sldId id="257" r:id="rId10"/>
    <p:sldId id="256" r:id="rId11"/>
    <p:sldId id="258" r:id="rId12"/>
    <p:sldId id="259" r:id="rId13"/>
    <p:sldId id="260" r:id="rId14"/>
    <p:sldId id="578" r:id="rId15"/>
    <p:sldId id="615" r:id="rId16"/>
    <p:sldId id="616" r:id="rId17"/>
    <p:sldId id="617" r:id="rId18"/>
    <p:sldId id="618" r:id="rId19"/>
    <p:sldId id="619" r:id="rId20"/>
    <p:sldId id="620" r:id="rId21"/>
    <p:sldId id="621" r:id="rId22"/>
    <p:sldId id="622" r:id="rId23"/>
    <p:sldId id="623" r:id="rId24"/>
    <p:sldId id="624" r:id="rId25"/>
    <p:sldId id="382"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FF"/>
    <a:srgbClr val="0000CC"/>
    <a:srgbClr val="FF93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13186480-E55E-427A-8BAD-7A7565BC99F6}" type="slidenum">
              <a:rPr lang="en-US" smtClean="0"/>
              <a:t>22</a:t>
            </a:fld>
            <a:endParaRPr lang="en-US"/>
          </a:p>
        </p:txBody>
      </p:sp>
    </p:spTree>
    <p:extLst>
      <p:ext uri="{BB962C8B-B14F-4D97-AF65-F5344CB8AC3E}">
        <p14:creationId xmlns:p14="http://schemas.microsoft.com/office/powerpoint/2010/main" val="402626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13186480-E55E-427A-8BAD-7A7565BC99F6}" type="slidenum">
              <a:rPr lang="en-US" smtClean="0"/>
              <a:t>23</a:t>
            </a:fld>
            <a:endParaRPr lang="en-US"/>
          </a:p>
        </p:txBody>
      </p:sp>
    </p:spTree>
    <p:extLst>
      <p:ext uri="{BB962C8B-B14F-4D97-AF65-F5344CB8AC3E}">
        <p14:creationId xmlns:p14="http://schemas.microsoft.com/office/powerpoint/2010/main" val="388443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Dấu</a:t>
            </a:r>
            <a:r>
              <a:rPr lang="en-US" dirty="0"/>
              <a:t> </a:t>
            </a:r>
            <a:r>
              <a:rPr lang="en-US" dirty="0" err="1"/>
              <a:t>khoanh</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cần</a:t>
            </a:r>
            <a:r>
              <a:rPr lang="en-US" dirty="0"/>
              <a:t> </a:t>
            </a:r>
            <a:r>
              <a:rPr lang="en-US" dirty="0" err="1"/>
              <a:t>chọn</a:t>
            </a:r>
            <a:r>
              <a:rPr lang="en-US" dirty="0"/>
              <a:t> </a:t>
            </a:r>
            <a:r>
              <a:rPr lang="en-US" dirty="0" err="1"/>
              <a:t>loại</a:t>
            </a:r>
            <a:r>
              <a:rPr lang="en-US" dirty="0"/>
              <a:t> </a:t>
            </a:r>
            <a:r>
              <a:rPr lang="en-US" dirty="0" err="1"/>
              <a:t>dày</a:t>
            </a:r>
            <a:r>
              <a:rPr lang="en-US" dirty="0"/>
              <a:t> </a:t>
            </a:r>
            <a:r>
              <a:rPr lang="en-US" dirty="0" err="1"/>
              <a:t>hơn</a:t>
            </a:r>
            <a:r>
              <a:rPr lang="en-US" dirty="0"/>
              <a:t>, slide </a:t>
            </a:r>
            <a:r>
              <a:rPr lang="en-US" dirty="0" err="1"/>
              <a:t>rõ</a:t>
            </a:r>
            <a:r>
              <a:rPr lang="en-US" dirty="0"/>
              <a:t> </a:t>
            </a:r>
            <a:r>
              <a:rPr lang="en-US" dirty="0" err="1"/>
              <a:t>hơn</a:t>
            </a:r>
            <a:r>
              <a:rPr lang="en-US" dirty="0"/>
              <a:t>. </a:t>
            </a:r>
            <a:r>
              <a:rPr lang="en-US" dirty="0" err="1"/>
              <a:t>Hộp</a:t>
            </a:r>
            <a:r>
              <a:rPr lang="en-US" dirty="0"/>
              <a:t> </a:t>
            </a:r>
            <a:r>
              <a:rPr lang="en-US" dirty="0" err="1"/>
              <a:t>quả</a:t>
            </a:r>
            <a:r>
              <a:rPr lang="en-US" dirty="0"/>
              <a:t> may </a:t>
            </a:r>
            <a:r>
              <a:rPr lang="en-US" dirty="0" err="1"/>
              <a:t>mắn</a:t>
            </a:r>
            <a:r>
              <a:rPr lang="en-US" dirty="0"/>
              <a:t> </a:t>
            </a:r>
            <a:r>
              <a:rPr lang="en-US" dirty="0" err="1"/>
              <a:t>không</a:t>
            </a:r>
            <a:r>
              <a:rPr lang="en-US" dirty="0"/>
              <a:t> </a:t>
            </a:r>
            <a:r>
              <a:rPr lang="en-US" dirty="0" err="1"/>
              <a:t>để</a:t>
            </a:r>
            <a:r>
              <a:rPr lang="en-US" dirty="0"/>
              <a:t> 8 </a:t>
            </a:r>
            <a:r>
              <a:rPr lang="en-US" dirty="0" err="1"/>
              <a:t>điểm</a:t>
            </a:r>
            <a:r>
              <a:rPr lang="en-US" dirty="0"/>
              <a:t>, </a:t>
            </a:r>
            <a:r>
              <a:rPr lang="en-US" dirty="0" err="1"/>
              <a:t>nên</a:t>
            </a:r>
            <a:r>
              <a:rPr lang="en-US" dirty="0"/>
              <a:t> </a:t>
            </a:r>
            <a:r>
              <a:rPr lang="en-US" dirty="0" err="1"/>
              <a:t>để</a:t>
            </a:r>
            <a:r>
              <a:rPr lang="en-US" dirty="0"/>
              <a:t> 10 </a:t>
            </a:r>
            <a:r>
              <a:rPr lang="en-US" dirty="0" err="1"/>
              <a:t>điểm</a:t>
            </a:r>
            <a:r>
              <a:rPr lang="en-US" dirty="0"/>
              <a:t>, </a:t>
            </a:r>
            <a:r>
              <a:rPr lang="en-US" dirty="0" err="1"/>
              <a:t>phần</a:t>
            </a:r>
            <a:r>
              <a:rPr lang="en-US" dirty="0"/>
              <a:t> </a:t>
            </a:r>
            <a:r>
              <a:rPr lang="en-US" dirty="0" err="1"/>
              <a:t>quà</a:t>
            </a:r>
            <a:r>
              <a:rPr lang="en-US" dirty="0"/>
              <a:t>: </a:t>
            </a:r>
            <a:r>
              <a:rPr lang="en-US" dirty="0" err="1"/>
              <a:t>cái</a:t>
            </a:r>
            <a:r>
              <a:rPr lang="en-US" dirty="0"/>
              <a:t> </a:t>
            </a:r>
            <a:r>
              <a:rPr lang="en-US" dirty="0" err="1"/>
              <a:t>bút</a:t>
            </a:r>
            <a:r>
              <a:rPr lang="en-US" dirty="0"/>
              <a:t>, </a:t>
            </a:r>
            <a:r>
              <a:rPr lang="en-US" dirty="0" err="1"/>
              <a:t>cục</a:t>
            </a:r>
            <a:r>
              <a:rPr lang="en-US" dirty="0"/>
              <a:t> </a:t>
            </a:r>
            <a:r>
              <a:rPr lang="en-US" dirty="0" err="1"/>
              <a:t>tẩy</a:t>
            </a:r>
            <a:r>
              <a:rPr lang="en-US" dirty="0"/>
              <a:t>,….</a:t>
            </a:r>
            <a:r>
              <a:rPr lang="en-US" dirty="0" err="1"/>
              <a:t>tràng</a:t>
            </a:r>
            <a:r>
              <a:rPr lang="en-US" dirty="0"/>
              <a:t> </a:t>
            </a:r>
            <a:r>
              <a:rPr lang="en-US" dirty="0" err="1"/>
              <a:t>pháo</a:t>
            </a:r>
            <a:r>
              <a:rPr lang="en-US" dirty="0"/>
              <a:t> </a:t>
            </a:r>
            <a:r>
              <a:rPr lang="en-US" dirty="0" err="1"/>
              <a:t>tay</a:t>
            </a:r>
            <a:endParaRPr lang="en-US" dirty="0"/>
          </a:p>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10</a:t>
            </a:fld>
            <a:endParaRPr lang="en-US"/>
          </a:p>
        </p:txBody>
      </p:sp>
    </p:spTree>
    <p:extLst>
      <p:ext uri="{BB962C8B-B14F-4D97-AF65-F5344CB8AC3E}">
        <p14:creationId xmlns:p14="http://schemas.microsoft.com/office/powerpoint/2010/main" val="228510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Dấu</a:t>
            </a:r>
            <a:r>
              <a:rPr lang="en-US" dirty="0"/>
              <a:t> </a:t>
            </a:r>
            <a:r>
              <a:rPr lang="en-US" dirty="0" err="1"/>
              <a:t>khoanh</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cần</a:t>
            </a:r>
            <a:r>
              <a:rPr lang="en-US" dirty="0"/>
              <a:t> </a:t>
            </a:r>
            <a:r>
              <a:rPr lang="en-US" dirty="0" err="1"/>
              <a:t>chọn</a:t>
            </a:r>
            <a:r>
              <a:rPr lang="en-US" dirty="0"/>
              <a:t> </a:t>
            </a:r>
            <a:r>
              <a:rPr lang="en-US" dirty="0" err="1"/>
              <a:t>loại</a:t>
            </a:r>
            <a:r>
              <a:rPr lang="en-US" dirty="0"/>
              <a:t> </a:t>
            </a:r>
            <a:r>
              <a:rPr lang="en-US" dirty="0" err="1"/>
              <a:t>dày</a:t>
            </a:r>
            <a:r>
              <a:rPr lang="en-US" dirty="0"/>
              <a:t> </a:t>
            </a:r>
            <a:r>
              <a:rPr lang="en-US" dirty="0" err="1"/>
              <a:t>hơn</a:t>
            </a:r>
            <a:r>
              <a:rPr lang="en-US" dirty="0"/>
              <a:t>, slide </a:t>
            </a:r>
            <a:r>
              <a:rPr lang="en-US" dirty="0" err="1"/>
              <a:t>rõ</a:t>
            </a:r>
            <a:r>
              <a:rPr lang="en-US" dirty="0"/>
              <a:t> </a:t>
            </a:r>
            <a:r>
              <a:rPr lang="en-US" dirty="0" err="1"/>
              <a:t>hơn</a:t>
            </a:r>
            <a:r>
              <a:rPr lang="en-US" dirty="0"/>
              <a:t>. </a:t>
            </a:r>
            <a:r>
              <a:rPr lang="en-US" dirty="0" err="1"/>
              <a:t>Hộp</a:t>
            </a:r>
            <a:r>
              <a:rPr lang="en-US" dirty="0"/>
              <a:t> </a:t>
            </a:r>
            <a:r>
              <a:rPr lang="en-US" dirty="0" err="1"/>
              <a:t>quả</a:t>
            </a:r>
            <a:r>
              <a:rPr lang="en-US" dirty="0"/>
              <a:t> may </a:t>
            </a:r>
            <a:r>
              <a:rPr lang="en-US" dirty="0" err="1"/>
              <a:t>mắn</a:t>
            </a:r>
            <a:r>
              <a:rPr lang="en-US" dirty="0"/>
              <a:t> </a:t>
            </a:r>
            <a:r>
              <a:rPr lang="en-US" dirty="0" err="1"/>
              <a:t>không</a:t>
            </a:r>
            <a:r>
              <a:rPr lang="en-US" dirty="0"/>
              <a:t> </a:t>
            </a:r>
            <a:r>
              <a:rPr lang="en-US" dirty="0" err="1"/>
              <a:t>để</a:t>
            </a:r>
            <a:r>
              <a:rPr lang="en-US" dirty="0"/>
              <a:t> 8 </a:t>
            </a:r>
            <a:r>
              <a:rPr lang="en-US" dirty="0" err="1"/>
              <a:t>điểm</a:t>
            </a:r>
            <a:r>
              <a:rPr lang="en-US" dirty="0"/>
              <a:t>, </a:t>
            </a:r>
            <a:r>
              <a:rPr lang="en-US" dirty="0" err="1"/>
              <a:t>nên</a:t>
            </a:r>
            <a:r>
              <a:rPr lang="en-US" dirty="0"/>
              <a:t> </a:t>
            </a:r>
            <a:r>
              <a:rPr lang="en-US" dirty="0" err="1"/>
              <a:t>để</a:t>
            </a:r>
            <a:r>
              <a:rPr lang="en-US" dirty="0"/>
              <a:t> 10 </a:t>
            </a:r>
            <a:r>
              <a:rPr lang="en-US" dirty="0" err="1"/>
              <a:t>điểm</a:t>
            </a:r>
            <a:r>
              <a:rPr lang="en-US" dirty="0"/>
              <a:t>, </a:t>
            </a:r>
            <a:r>
              <a:rPr lang="en-US" dirty="0" err="1"/>
              <a:t>phần</a:t>
            </a:r>
            <a:r>
              <a:rPr lang="en-US" dirty="0"/>
              <a:t> </a:t>
            </a:r>
            <a:r>
              <a:rPr lang="en-US" dirty="0" err="1"/>
              <a:t>quà</a:t>
            </a:r>
            <a:r>
              <a:rPr lang="en-US" dirty="0"/>
              <a:t>: </a:t>
            </a:r>
            <a:r>
              <a:rPr lang="en-US" dirty="0" err="1"/>
              <a:t>cái</a:t>
            </a:r>
            <a:r>
              <a:rPr lang="en-US" dirty="0"/>
              <a:t> </a:t>
            </a:r>
            <a:r>
              <a:rPr lang="en-US" dirty="0" err="1"/>
              <a:t>bút</a:t>
            </a:r>
            <a:r>
              <a:rPr lang="en-US" dirty="0"/>
              <a:t>, </a:t>
            </a:r>
            <a:r>
              <a:rPr lang="en-US" dirty="0" err="1"/>
              <a:t>cục</a:t>
            </a:r>
            <a:r>
              <a:rPr lang="en-US" dirty="0"/>
              <a:t> </a:t>
            </a:r>
            <a:r>
              <a:rPr lang="en-US" dirty="0" err="1"/>
              <a:t>tẩy</a:t>
            </a:r>
            <a:r>
              <a:rPr lang="en-US" dirty="0"/>
              <a:t>,….</a:t>
            </a:r>
            <a:r>
              <a:rPr lang="en-US" dirty="0" err="1"/>
              <a:t>tràng</a:t>
            </a:r>
            <a:r>
              <a:rPr lang="en-US" dirty="0"/>
              <a:t> </a:t>
            </a:r>
            <a:r>
              <a:rPr lang="en-US" dirty="0" err="1"/>
              <a:t>pháo</a:t>
            </a:r>
            <a:r>
              <a:rPr lang="en-US" dirty="0"/>
              <a:t> </a:t>
            </a:r>
            <a:r>
              <a:rPr lang="en-US" dirty="0" err="1"/>
              <a:t>tay</a:t>
            </a:r>
            <a:endParaRPr lang="en-US" dirty="0"/>
          </a:p>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11</a:t>
            </a:fld>
            <a:endParaRPr lang="en-US"/>
          </a:p>
        </p:txBody>
      </p:sp>
    </p:spTree>
    <p:extLst>
      <p:ext uri="{BB962C8B-B14F-4D97-AF65-F5344CB8AC3E}">
        <p14:creationId xmlns:p14="http://schemas.microsoft.com/office/powerpoint/2010/main" val="5906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Dấu</a:t>
            </a:r>
            <a:r>
              <a:rPr lang="en-US" dirty="0"/>
              <a:t> </a:t>
            </a:r>
            <a:r>
              <a:rPr lang="en-US" dirty="0" err="1"/>
              <a:t>khoanh</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cần</a:t>
            </a:r>
            <a:r>
              <a:rPr lang="en-US" dirty="0"/>
              <a:t> </a:t>
            </a:r>
            <a:r>
              <a:rPr lang="en-US" dirty="0" err="1"/>
              <a:t>chọn</a:t>
            </a:r>
            <a:r>
              <a:rPr lang="en-US" dirty="0"/>
              <a:t> </a:t>
            </a:r>
            <a:r>
              <a:rPr lang="en-US" dirty="0" err="1"/>
              <a:t>loại</a:t>
            </a:r>
            <a:r>
              <a:rPr lang="en-US" dirty="0"/>
              <a:t> </a:t>
            </a:r>
            <a:r>
              <a:rPr lang="en-US" dirty="0" err="1"/>
              <a:t>dày</a:t>
            </a:r>
            <a:r>
              <a:rPr lang="en-US" dirty="0"/>
              <a:t> </a:t>
            </a:r>
            <a:r>
              <a:rPr lang="en-US" dirty="0" err="1"/>
              <a:t>hơn</a:t>
            </a:r>
            <a:r>
              <a:rPr lang="en-US" dirty="0"/>
              <a:t>, slide </a:t>
            </a:r>
            <a:r>
              <a:rPr lang="en-US" dirty="0" err="1"/>
              <a:t>rõ</a:t>
            </a:r>
            <a:r>
              <a:rPr lang="en-US" dirty="0"/>
              <a:t> </a:t>
            </a:r>
            <a:r>
              <a:rPr lang="en-US" dirty="0" err="1"/>
              <a:t>hơn</a:t>
            </a:r>
            <a:r>
              <a:rPr lang="en-US" dirty="0"/>
              <a:t>. </a:t>
            </a:r>
            <a:r>
              <a:rPr lang="en-US" dirty="0" err="1"/>
              <a:t>Hộp</a:t>
            </a:r>
            <a:r>
              <a:rPr lang="en-US" dirty="0"/>
              <a:t> </a:t>
            </a:r>
            <a:r>
              <a:rPr lang="en-US" dirty="0" err="1"/>
              <a:t>quả</a:t>
            </a:r>
            <a:r>
              <a:rPr lang="en-US" dirty="0"/>
              <a:t> may </a:t>
            </a:r>
            <a:r>
              <a:rPr lang="en-US" dirty="0" err="1"/>
              <a:t>mắn</a:t>
            </a:r>
            <a:r>
              <a:rPr lang="en-US" dirty="0"/>
              <a:t> </a:t>
            </a:r>
            <a:r>
              <a:rPr lang="en-US" dirty="0" err="1"/>
              <a:t>không</a:t>
            </a:r>
            <a:r>
              <a:rPr lang="en-US" dirty="0"/>
              <a:t> </a:t>
            </a:r>
            <a:r>
              <a:rPr lang="en-US" dirty="0" err="1"/>
              <a:t>để</a:t>
            </a:r>
            <a:r>
              <a:rPr lang="en-US" dirty="0"/>
              <a:t> 8 </a:t>
            </a:r>
            <a:r>
              <a:rPr lang="en-US" dirty="0" err="1"/>
              <a:t>điểm</a:t>
            </a:r>
            <a:r>
              <a:rPr lang="en-US" dirty="0"/>
              <a:t>, </a:t>
            </a:r>
            <a:r>
              <a:rPr lang="en-US" dirty="0" err="1"/>
              <a:t>nên</a:t>
            </a:r>
            <a:r>
              <a:rPr lang="en-US" dirty="0"/>
              <a:t> </a:t>
            </a:r>
            <a:r>
              <a:rPr lang="en-US" dirty="0" err="1"/>
              <a:t>để</a:t>
            </a:r>
            <a:r>
              <a:rPr lang="en-US" dirty="0"/>
              <a:t> 10 </a:t>
            </a:r>
            <a:r>
              <a:rPr lang="en-US" dirty="0" err="1"/>
              <a:t>điểm</a:t>
            </a:r>
            <a:r>
              <a:rPr lang="en-US" dirty="0"/>
              <a:t>, </a:t>
            </a:r>
            <a:r>
              <a:rPr lang="en-US" dirty="0" err="1"/>
              <a:t>phần</a:t>
            </a:r>
            <a:r>
              <a:rPr lang="en-US" dirty="0"/>
              <a:t> </a:t>
            </a:r>
            <a:r>
              <a:rPr lang="en-US" dirty="0" err="1"/>
              <a:t>quà</a:t>
            </a:r>
            <a:r>
              <a:rPr lang="en-US" dirty="0"/>
              <a:t>: </a:t>
            </a:r>
            <a:r>
              <a:rPr lang="en-US" dirty="0" err="1"/>
              <a:t>cái</a:t>
            </a:r>
            <a:r>
              <a:rPr lang="en-US" dirty="0"/>
              <a:t> </a:t>
            </a:r>
            <a:r>
              <a:rPr lang="en-US" dirty="0" err="1"/>
              <a:t>bút</a:t>
            </a:r>
            <a:r>
              <a:rPr lang="en-US" dirty="0"/>
              <a:t>, </a:t>
            </a:r>
            <a:r>
              <a:rPr lang="en-US" dirty="0" err="1"/>
              <a:t>cục</a:t>
            </a:r>
            <a:r>
              <a:rPr lang="en-US" dirty="0"/>
              <a:t> </a:t>
            </a:r>
            <a:r>
              <a:rPr lang="en-US" dirty="0" err="1"/>
              <a:t>tẩy</a:t>
            </a:r>
            <a:r>
              <a:rPr lang="en-US" dirty="0"/>
              <a:t>,….</a:t>
            </a:r>
            <a:r>
              <a:rPr lang="en-US" dirty="0" err="1"/>
              <a:t>tràng</a:t>
            </a:r>
            <a:r>
              <a:rPr lang="en-US" dirty="0"/>
              <a:t> </a:t>
            </a:r>
            <a:r>
              <a:rPr lang="en-US" dirty="0" err="1"/>
              <a:t>pháo</a:t>
            </a:r>
            <a:r>
              <a:rPr lang="en-US" dirty="0"/>
              <a:t> </a:t>
            </a:r>
            <a:r>
              <a:rPr lang="en-US" dirty="0" err="1"/>
              <a:t>tay</a:t>
            </a:r>
            <a:endParaRPr lang="en-US" dirty="0"/>
          </a:p>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12</a:t>
            </a:fld>
            <a:endParaRPr lang="en-US"/>
          </a:p>
        </p:txBody>
      </p:sp>
    </p:spTree>
    <p:extLst>
      <p:ext uri="{BB962C8B-B14F-4D97-AF65-F5344CB8AC3E}">
        <p14:creationId xmlns:p14="http://schemas.microsoft.com/office/powerpoint/2010/main" val="343089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Dấu</a:t>
            </a:r>
            <a:r>
              <a:rPr lang="en-US" dirty="0"/>
              <a:t> </a:t>
            </a:r>
            <a:r>
              <a:rPr lang="en-US" dirty="0" err="1"/>
              <a:t>khoanh</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cần</a:t>
            </a:r>
            <a:r>
              <a:rPr lang="en-US" dirty="0"/>
              <a:t> </a:t>
            </a:r>
            <a:r>
              <a:rPr lang="en-US" dirty="0" err="1"/>
              <a:t>chọn</a:t>
            </a:r>
            <a:r>
              <a:rPr lang="en-US" dirty="0"/>
              <a:t> </a:t>
            </a:r>
            <a:r>
              <a:rPr lang="en-US" dirty="0" err="1"/>
              <a:t>loại</a:t>
            </a:r>
            <a:r>
              <a:rPr lang="en-US" dirty="0"/>
              <a:t> </a:t>
            </a:r>
            <a:r>
              <a:rPr lang="en-US" dirty="0" err="1"/>
              <a:t>dày</a:t>
            </a:r>
            <a:r>
              <a:rPr lang="en-US" dirty="0"/>
              <a:t> </a:t>
            </a:r>
            <a:r>
              <a:rPr lang="en-US" dirty="0" err="1"/>
              <a:t>hơn</a:t>
            </a:r>
            <a:r>
              <a:rPr lang="en-US" dirty="0"/>
              <a:t>, slide </a:t>
            </a:r>
            <a:r>
              <a:rPr lang="en-US" dirty="0" err="1"/>
              <a:t>rõ</a:t>
            </a:r>
            <a:r>
              <a:rPr lang="en-US" dirty="0"/>
              <a:t> </a:t>
            </a:r>
            <a:r>
              <a:rPr lang="en-US" dirty="0" err="1"/>
              <a:t>hơn</a:t>
            </a:r>
            <a:r>
              <a:rPr lang="en-US" dirty="0"/>
              <a:t>. </a:t>
            </a:r>
            <a:r>
              <a:rPr lang="en-US" dirty="0" err="1"/>
              <a:t>Hộp</a:t>
            </a:r>
            <a:r>
              <a:rPr lang="en-US" dirty="0"/>
              <a:t> </a:t>
            </a:r>
            <a:r>
              <a:rPr lang="en-US" dirty="0" err="1"/>
              <a:t>quả</a:t>
            </a:r>
            <a:r>
              <a:rPr lang="en-US" dirty="0"/>
              <a:t> may </a:t>
            </a:r>
            <a:r>
              <a:rPr lang="en-US" dirty="0" err="1"/>
              <a:t>mắn</a:t>
            </a:r>
            <a:r>
              <a:rPr lang="en-US" dirty="0"/>
              <a:t> </a:t>
            </a:r>
            <a:r>
              <a:rPr lang="en-US" dirty="0" err="1"/>
              <a:t>không</a:t>
            </a:r>
            <a:r>
              <a:rPr lang="en-US" dirty="0"/>
              <a:t> </a:t>
            </a:r>
            <a:r>
              <a:rPr lang="en-US" dirty="0" err="1"/>
              <a:t>để</a:t>
            </a:r>
            <a:r>
              <a:rPr lang="en-US" dirty="0"/>
              <a:t> 8 </a:t>
            </a:r>
            <a:r>
              <a:rPr lang="en-US" dirty="0" err="1"/>
              <a:t>điểm</a:t>
            </a:r>
            <a:r>
              <a:rPr lang="en-US" dirty="0"/>
              <a:t>, </a:t>
            </a:r>
            <a:r>
              <a:rPr lang="en-US" dirty="0" err="1"/>
              <a:t>nên</a:t>
            </a:r>
            <a:r>
              <a:rPr lang="en-US" dirty="0"/>
              <a:t> </a:t>
            </a:r>
            <a:r>
              <a:rPr lang="en-US" dirty="0" err="1"/>
              <a:t>để</a:t>
            </a:r>
            <a:r>
              <a:rPr lang="en-US" dirty="0"/>
              <a:t> 10 </a:t>
            </a:r>
            <a:r>
              <a:rPr lang="en-US" dirty="0" err="1"/>
              <a:t>điểm</a:t>
            </a:r>
            <a:r>
              <a:rPr lang="en-US" dirty="0"/>
              <a:t>, </a:t>
            </a:r>
            <a:r>
              <a:rPr lang="en-US" dirty="0" err="1"/>
              <a:t>phần</a:t>
            </a:r>
            <a:r>
              <a:rPr lang="en-US" dirty="0"/>
              <a:t> </a:t>
            </a:r>
            <a:r>
              <a:rPr lang="en-US" dirty="0" err="1"/>
              <a:t>quà</a:t>
            </a:r>
            <a:r>
              <a:rPr lang="en-US" dirty="0"/>
              <a:t>: </a:t>
            </a:r>
            <a:r>
              <a:rPr lang="en-US" dirty="0" err="1"/>
              <a:t>cái</a:t>
            </a:r>
            <a:r>
              <a:rPr lang="en-US" dirty="0"/>
              <a:t> </a:t>
            </a:r>
            <a:r>
              <a:rPr lang="en-US" dirty="0" err="1"/>
              <a:t>bút</a:t>
            </a:r>
            <a:r>
              <a:rPr lang="en-US" dirty="0"/>
              <a:t>, </a:t>
            </a:r>
            <a:r>
              <a:rPr lang="en-US" dirty="0" err="1"/>
              <a:t>cục</a:t>
            </a:r>
            <a:r>
              <a:rPr lang="en-US" dirty="0"/>
              <a:t> </a:t>
            </a:r>
            <a:r>
              <a:rPr lang="en-US" dirty="0" err="1"/>
              <a:t>tẩy</a:t>
            </a:r>
            <a:r>
              <a:rPr lang="en-US" dirty="0"/>
              <a:t>,….</a:t>
            </a:r>
            <a:r>
              <a:rPr lang="en-US" dirty="0" err="1"/>
              <a:t>tràng</a:t>
            </a:r>
            <a:r>
              <a:rPr lang="en-US" dirty="0"/>
              <a:t> </a:t>
            </a:r>
            <a:r>
              <a:rPr lang="en-US" dirty="0" err="1"/>
              <a:t>pháo</a:t>
            </a:r>
            <a:r>
              <a:rPr lang="en-US" dirty="0"/>
              <a:t> </a:t>
            </a:r>
            <a:r>
              <a:rPr lang="en-US" dirty="0" err="1"/>
              <a:t>tay</a:t>
            </a:r>
            <a:endParaRPr lang="en-US" dirty="0"/>
          </a:p>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13</a:t>
            </a:fld>
            <a:endParaRPr lang="en-US"/>
          </a:p>
        </p:txBody>
      </p:sp>
    </p:spTree>
    <p:extLst>
      <p:ext uri="{BB962C8B-B14F-4D97-AF65-F5344CB8AC3E}">
        <p14:creationId xmlns:p14="http://schemas.microsoft.com/office/powerpoint/2010/main" val="179097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15</a:t>
            </a:fld>
            <a:endParaRPr lang="en-US"/>
          </a:p>
        </p:txBody>
      </p:sp>
    </p:spTree>
    <p:extLst>
      <p:ext uri="{BB962C8B-B14F-4D97-AF65-F5344CB8AC3E}">
        <p14:creationId xmlns:p14="http://schemas.microsoft.com/office/powerpoint/2010/main" val="313464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16</a:t>
            </a:fld>
            <a:endParaRPr lang="en-US"/>
          </a:p>
        </p:txBody>
      </p:sp>
    </p:spTree>
    <p:extLst>
      <p:ext uri="{BB962C8B-B14F-4D97-AF65-F5344CB8AC3E}">
        <p14:creationId xmlns:p14="http://schemas.microsoft.com/office/powerpoint/2010/main" val="330946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86480-E55E-427A-8BAD-7A7565BC99F6}" type="slidenum">
              <a:rPr lang="en-US" smtClean="0"/>
              <a:t>17</a:t>
            </a:fld>
            <a:endParaRPr lang="en-US"/>
          </a:p>
        </p:txBody>
      </p:sp>
    </p:spTree>
    <p:extLst>
      <p:ext uri="{BB962C8B-B14F-4D97-AF65-F5344CB8AC3E}">
        <p14:creationId xmlns:p14="http://schemas.microsoft.com/office/powerpoint/2010/main" val="2209354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Sửa</a:t>
            </a:r>
            <a:r>
              <a:rPr lang="en-US" dirty="0"/>
              <a:t> </a:t>
            </a:r>
            <a:r>
              <a:rPr lang="en-US" dirty="0" err="1"/>
              <a:t>lại</a:t>
            </a:r>
            <a:r>
              <a:rPr lang="en-US" dirty="0"/>
              <a:t> </a:t>
            </a:r>
            <a:r>
              <a:rPr lang="en-US" dirty="0" err="1"/>
              <a:t>giống</a:t>
            </a:r>
            <a:r>
              <a:rPr lang="en-US" dirty="0"/>
              <a:t> ý </a:t>
            </a:r>
            <a:r>
              <a:rPr lang="en-US" dirty="0" err="1"/>
              <a:t>tưởng</a:t>
            </a:r>
            <a:r>
              <a:rPr lang="en-US" dirty="0"/>
              <a:t> slide </a:t>
            </a:r>
            <a:r>
              <a:rPr lang="en-US" dirty="0" err="1"/>
              <a:t>bài</a:t>
            </a:r>
            <a:r>
              <a:rPr lang="en-US" dirty="0"/>
              <a:t> 1</a:t>
            </a:r>
          </a:p>
        </p:txBody>
      </p:sp>
      <p:sp>
        <p:nvSpPr>
          <p:cNvPr id="4" name="Slide Number Placeholder 3"/>
          <p:cNvSpPr>
            <a:spLocks noGrp="1"/>
          </p:cNvSpPr>
          <p:nvPr>
            <p:ph type="sldNum" sz="quarter" idx="5"/>
          </p:nvPr>
        </p:nvSpPr>
        <p:spPr/>
        <p:txBody>
          <a:bodyPr/>
          <a:lstStyle/>
          <a:p>
            <a:fld id="{13186480-E55E-427A-8BAD-7A7565BC99F6}" type="slidenum">
              <a:rPr lang="en-US" smtClean="0"/>
              <a:t>18</a:t>
            </a:fld>
            <a:endParaRPr lang="en-US"/>
          </a:p>
        </p:txBody>
      </p:sp>
    </p:spTree>
    <p:extLst>
      <p:ext uri="{BB962C8B-B14F-4D97-AF65-F5344CB8AC3E}">
        <p14:creationId xmlns:p14="http://schemas.microsoft.com/office/powerpoint/2010/main" val="242374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40.png"/><Relationship Id="rId18" Type="http://schemas.openxmlformats.org/officeDocument/2006/relationships/image" Target="../media/image40.gif"/><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39.png"/><Relationship Id="rId17" Type="http://schemas.openxmlformats.org/officeDocument/2006/relationships/image" Target="../media/image39.emf"/><Relationship Id="rId2" Type="http://schemas.openxmlformats.org/officeDocument/2006/relationships/notesSlide" Target="../notesSlides/notesSlide2.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8.gif"/><Relationship Id="rId24" Type="http://schemas.openxmlformats.org/officeDocument/2006/relationships/audio" Target="../media/audio1.wav"/><Relationship Id="rId5" Type="http://schemas.openxmlformats.org/officeDocument/2006/relationships/image" Target="../media/image35.gif"/><Relationship Id="rId15" Type="http://schemas.openxmlformats.org/officeDocument/2006/relationships/image" Target="../media/image42.png"/><Relationship Id="rId10" Type="http://schemas.openxmlformats.org/officeDocument/2006/relationships/image" Target="../media/image37.gif"/><Relationship Id="rId19"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430.png"/><Relationship Id="rId26" Type="http://schemas.openxmlformats.org/officeDocument/2006/relationships/image" Target="../media/image40.gif"/><Relationship Id="rId3" Type="http://schemas.openxmlformats.org/officeDocument/2006/relationships/audio" Target="../media/audio1.wav"/><Relationship Id="rId21" Type="http://schemas.openxmlformats.org/officeDocument/2006/relationships/image" Target="../media/image41.emf"/><Relationship Id="rId7" Type="http://schemas.openxmlformats.org/officeDocument/2006/relationships/image" Target="../media/image29.png"/><Relationship Id="rId12" Type="http://schemas.openxmlformats.org/officeDocument/2006/relationships/image" Target="../media/image420.png"/><Relationship Id="rId25" Type="http://schemas.openxmlformats.org/officeDocument/2006/relationships/image" Target="../media/image52.png"/><Relationship Id="rId2" Type="http://schemas.openxmlformats.org/officeDocument/2006/relationships/notesSlide" Target="../notesSlides/notesSlide3.xml"/><Relationship Id="rId20" Type="http://schemas.openxmlformats.org/officeDocument/2006/relationships/image" Target="../media/image320.png"/><Relationship Id="rId29"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8.gif"/><Relationship Id="rId24" Type="http://schemas.openxmlformats.org/officeDocument/2006/relationships/image" Target="../media/image51.png"/><Relationship Id="rId5" Type="http://schemas.openxmlformats.org/officeDocument/2006/relationships/image" Target="../media/image35.gif"/><Relationship Id="rId15" Type="http://schemas.openxmlformats.org/officeDocument/2006/relationships/image" Target="../media/image47.png"/><Relationship Id="rId23" Type="http://schemas.openxmlformats.org/officeDocument/2006/relationships/image" Target="../media/image50.png"/><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44.png"/><Relationship Id="rId22" Type="http://schemas.openxmlformats.org/officeDocument/2006/relationships/image" Target="../media/image49.png"/><Relationship Id="rId27"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54.png"/><Relationship Id="rId17" Type="http://schemas.openxmlformats.org/officeDocument/2006/relationships/image" Target="../media/image40.gif"/><Relationship Id="rId2" Type="http://schemas.openxmlformats.org/officeDocument/2006/relationships/notesSlide" Target="../notesSlides/notesSlide4.xml"/><Relationship Id="rId16" Type="http://schemas.openxmlformats.org/officeDocument/2006/relationships/image" Target="../media/image42.emf"/><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57.png"/><Relationship Id="rId23" Type="http://schemas.openxmlformats.org/officeDocument/2006/relationships/audio" Target="../media/audio1.wav"/><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60.png"/><Relationship Id="rId18" Type="http://schemas.openxmlformats.org/officeDocument/2006/relationships/image" Target="../media/image40.gif"/><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59.pn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8.gif"/><Relationship Id="rId24" Type="http://schemas.openxmlformats.org/officeDocument/2006/relationships/audio" Target="../media/audio1.wav"/><Relationship Id="rId5" Type="http://schemas.openxmlformats.org/officeDocument/2006/relationships/image" Target="../media/image35.gif"/><Relationship Id="rId15" Type="http://schemas.openxmlformats.org/officeDocument/2006/relationships/image" Target="../media/image62.png"/><Relationship Id="rId10" Type="http://schemas.openxmlformats.org/officeDocument/2006/relationships/image" Target="../media/image37.gif"/><Relationship Id="rId19"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oleObject" Target="../embeddings/oleObject2.bin"/><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wmf"/><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oleObject" Target="../embeddings/oleObject2.bin"/><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wmf"/><Relationship Id="rId9" Type="http://schemas.openxmlformats.org/officeDocument/2006/relationships/image" Target="../media/image68.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44.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44.wmf"/><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slide" Target="slide10.xml"/><Relationship Id="rId7" Type="http://schemas.openxmlformats.org/officeDocument/2006/relationships/image" Target="../media/image28.png"/><Relationship Id="rId12" Type="http://schemas.openxmlformats.org/officeDocument/2006/relationships/slide" Target="slide13.xml"/><Relationship Id="rId2" Type="http://schemas.openxmlformats.org/officeDocument/2006/relationships/image" Target="../media/image25.jpeg"/><Relationship Id="rId16"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12.xml"/><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1"/>
            <a:ext cx="12191999" cy="6857991"/>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4350866" y="1635755"/>
            <a:ext cx="3634282"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TOÁN 9</a:t>
            </a: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4570" y="562178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NĂM HỌC</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2024 - 2025</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PHÒNG GD- ĐT QUẬN LONG BIÊN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TRƯỜNG THCS LONG BIÊN</a:t>
            </a:r>
          </a:p>
        </p:txBody>
      </p:sp>
      <p:sp>
        <p:nvSpPr>
          <p:cNvPr id="3"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7656ECE-B401-E3E6-0C01-98F8EEF8792A}"/>
              </a:ext>
            </a:extLst>
          </p:cNvPr>
          <p:cNvSpPr txBox="1"/>
          <p:nvPr/>
        </p:nvSpPr>
        <p:spPr>
          <a:xfrm>
            <a:off x="194692" y="2950808"/>
            <a:ext cx="11781286"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CHƯƠNG IV: HỆ THỨC LƯỢNG TRONG TAM GIÁC VUÔNG</a:t>
            </a:r>
          </a:p>
        </p:txBody>
      </p:sp>
      <p:sp>
        <p:nvSpPr>
          <p:cNvPr id="2"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CFC23C-E930-2E41-FA63-A0E240B09DE4}"/>
              </a:ext>
            </a:extLst>
          </p:cNvPr>
          <p:cNvSpPr txBox="1"/>
          <p:nvPr/>
        </p:nvSpPr>
        <p:spPr>
          <a:xfrm>
            <a:off x="194691" y="3906093"/>
            <a:ext cx="11781286"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BÀI 3: ỨNG DỤNG TỈ SỐ LƯỢNG GIÁC CỦA GÓC NHỌN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TIẾT 2)</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163645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68FF43-48BE-45C8-AE0E-72371E21D00D}"/>
              </a:ext>
            </a:extLst>
          </p:cNvPr>
          <p:cNvSpPr/>
          <p:nvPr/>
        </p:nvSpPr>
        <p:spPr>
          <a:xfrm>
            <a:off x="508000" y="261756"/>
            <a:ext cx="9622971" cy="13479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508000" y="1836669"/>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A.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31" name="Arrow: Pentagon 30" descr="OPL20U25GSXzBJYl68kk8uQGfFKzs7yb1M4KJWUiLk6ZEvGF+qCIPSnY57AbBFCvTWID07 2024 T9 CD 06565+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flipH="1">
            <a:off x="-73086" y="4748323"/>
            <a:ext cx="2026068" cy="709143"/>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Sile</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chính</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3" name="Picture 5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descr="OPL20U25GSXzBJYl68kk8uQGfFKzs7yb1M4KJWUiLk6ZEvGF+qCIPSnY57AbBFCvTWID07 2024 T9 CD 06565+K4lPs7H94VUqPe2XwIsfPRnrXQE//QTEXxb8/8N4CNc6FpgZahzpTjFhMzSA7T/nHJa11DE8Ng2TP3iAmRczFlmslSuUNOgUeb6yRvs0="/>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EB9A8B5-4243-4DC1-8AB4-5EA3C8E803DB}"/>
                  </a:ext>
                </a:extLst>
              </p:cNvPr>
              <p:cNvSpPr/>
              <p:nvPr/>
            </p:nvSpPr>
            <p:spPr>
              <a:xfrm>
                <a:off x="676405" y="349438"/>
                <a:ext cx="9454566" cy="1094017"/>
              </a:xfrm>
              <a:prstGeom prst="rect">
                <a:avLst/>
              </a:prstGeom>
            </p:spPr>
            <p:txBody>
              <a:bodyPr wrap="square">
                <a:spAutoFit/>
              </a:bodyPr>
              <a:lstStyle/>
              <a:p>
                <a:pPr marR="335280" algn="just">
                  <a:spcBef>
                    <a:spcPts val="720"/>
                  </a:spcBef>
                  <a:spcAft>
                    <a:spcPts val="720"/>
                  </a:spcAft>
                </a:pPr>
                <a:r>
                  <a:rPr lang="vi-VN" sz="3200" b="1" i="1" dirty="0">
                    <a:latin typeface="Times New Roman" panose="02020603050405020304" pitchFamily="18" charset="0"/>
                    <a:cs typeface="Times New Roman" panose="02020603050405020304" pitchFamily="18" charset="0"/>
                  </a:rPr>
                  <a:t>Câu 1</a:t>
                </a:r>
                <a:r>
                  <a:rPr lang="vi-VN" sz="3200"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Cho tam giác</a:t>
                </a:r>
                <a14:m>
                  <m:oMath xmlns:m="http://schemas.openxmlformats.org/officeDocument/2006/math">
                    <m:r>
                      <a:rPr lang="vi-VN" sz="3200" b="0" i="0" smtClean="0">
                        <a:latin typeface="Cambria Math" panose="02040503050406030204" pitchFamily="18" charset="0"/>
                      </a:rPr>
                      <m:t> </m:t>
                    </m:r>
                    <m:r>
                      <a:rPr lang="en-US" sz="3200" i="1">
                        <a:latin typeface="Cambria Math" panose="02040503050406030204" pitchFamily="18" charset="0"/>
                      </a:rPr>
                      <m:t>𝐴𝐵𝐶</m:t>
                    </m:r>
                  </m:oMath>
                </a14:m>
                <a:r>
                  <a:rPr lang="pt-BR" sz="3200" dirty="0">
                    <a:latin typeface="Times New Roman" panose="02020603050405020304" pitchFamily="18" charset="0"/>
                    <a:cs typeface="Times New Roman" panose="02020603050405020304" pitchFamily="18" charset="0"/>
                  </a:rPr>
                  <a:t> vuông tại </a:t>
                </a:r>
                <a14:m>
                  <m:oMath xmlns:m="http://schemas.openxmlformats.org/officeDocument/2006/math">
                    <m:r>
                      <a:rPr lang="en-US" sz="3200" i="1">
                        <a:latin typeface="Cambria Math" panose="02040503050406030204" pitchFamily="18" charset="0"/>
                      </a:rPr>
                      <m:t>𝐶</m:t>
                    </m:r>
                    <m:r>
                      <a:rPr lang="en-US" sz="3200" b="0" i="1" smtClean="0">
                        <a:latin typeface="Cambria Math" panose="02040503050406030204" pitchFamily="18" charset="0"/>
                      </a:rPr>
                      <m:t> </m:t>
                    </m:r>
                  </m:oMath>
                </a14:m>
                <a:r>
                  <a:rPr lang="pt-BR" sz="3200" dirty="0">
                    <a:latin typeface="Times New Roman" panose="02020603050405020304" pitchFamily="18" charset="0"/>
                    <a:cs typeface="Times New Roman" panose="02020603050405020304" pitchFamily="18" charset="0"/>
                  </a:rPr>
                  <a:t>có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BC</m:t>
                    </m:r>
                    <m:r>
                      <m:rPr>
                        <m:nor/>
                      </m:rPr>
                      <a:rPr lang="en-US" sz="3200" i="0">
                        <a:latin typeface="Times New Roman" panose="02020603050405020304" pitchFamily="18" charset="0"/>
                        <a:cs typeface="Times New Roman" panose="02020603050405020304" pitchFamily="18" charset="0"/>
                      </a:rPr>
                      <m:t>=2</m:t>
                    </m:r>
                    <m:r>
                      <m:rPr>
                        <m:nor/>
                      </m:rPr>
                      <a:rPr lang="en-US" sz="3200">
                        <a:latin typeface="Times New Roman" panose="02020603050405020304" pitchFamily="18" charset="0"/>
                        <a:cs typeface="Times New Roman" panose="02020603050405020304" pitchFamily="18" charset="0"/>
                      </a:rPr>
                      <m:t>cm</m:t>
                    </m:r>
                  </m:oMath>
                </a14:m>
                <a:r>
                  <a:rPr lang="pt-BR" sz="32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𝐴</m:t>
                        </m:r>
                      </m:e>
                    </m:acc>
                    <m:r>
                      <a:rPr lang="en-US" sz="3200" i="1">
                        <a:latin typeface="Cambria Math" panose="02040503050406030204" pitchFamily="18" charset="0"/>
                      </a:rPr>
                      <m:t>=40°</m:t>
                    </m:r>
                  </m:oMath>
                </a14:m>
                <a:r>
                  <a:rPr lang="pt-BR"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AC</m:t>
                    </m:r>
                    <m:r>
                      <a:rPr lang="en-US" sz="3200" b="0" i="1" smtClean="0">
                        <a:latin typeface="Cambria Math" panose="02040503050406030204" pitchFamily="18" charset="0"/>
                      </a:rPr>
                      <m:t> </m:t>
                    </m:r>
                  </m:oMath>
                </a14:m>
                <a:r>
                  <a:rPr lang="en-US" sz="3200" spc="-15" dirty="0" err="1">
                    <a:latin typeface="Times New Roman" panose="02020603050405020304" pitchFamily="18" charset="0"/>
                    <a:cs typeface="Times New Roman" panose="02020603050405020304" pitchFamily="18" charset="0"/>
                  </a:rPr>
                  <a:t>là</a:t>
                </a:r>
                <a:r>
                  <a:rPr lang="en-US" sz="3200" spc="-15" dirty="0">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9EB9A8B5-4243-4DC1-8AB4-5EA3C8E803DB}"/>
                  </a:ext>
                </a:extLst>
              </p:cNvPr>
              <p:cNvSpPr>
                <a:spLocks noRot="1" noChangeAspect="1" noMove="1" noResize="1" noEditPoints="1" noAdjustHandles="1" noChangeArrowheads="1" noChangeShapeType="1" noTextEdit="1"/>
              </p:cNvSpPr>
              <p:nvPr/>
            </p:nvSpPr>
            <p:spPr>
              <a:xfrm>
                <a:off x="676405" y="349438"/>
                <a:ext cx="9454566" cy="1094017"/>
              </a:xfrm>
              <a:prstGeom prst="rect">
                <a:avLst/>
              </a:prstGeom>
              <a:blipFill>
                <a:blip r:embed="rId12"/>
                <a:stretch>
                  <a:fillRect l="-1676" t="-777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7987965-C689-4C39-A163-A7E7CB075902}"/>
                  </a:ext>
                </a:extLst>
              </p:cNvPr>
              <p:cNvSpPr/>
              <p:nvPr/>
            </p:nvSpPr>
            <p:spPr>
              <a:xfrm>
                <a:off x="939948" y="1858989"/>
                <a:ext cx="2729432"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AC</m:t>
                      </m:r>
                      <m:r>
                        <m:rPr>
                          <m:nor/>
                        </m:rPr>
                        <a:rPr lang="en-US" sz="3200" i="0">
                          <a:latin typeface="Times New Roman" panose="02020603050405020304" pitchFamily="18" charset="0"/>
                          <a:cs typeface="Times New Roman" panose="02020603050405020304" pitchFamily="18" charset="0"/>
                        </a:rPr>
                        <m:t>=2,38</m:t>
                      </m:r>
                      <m:r>
                        <m:rPr>
                          <m:nor/>
                        </m:rPr>
                        <a:rPr lang="en-US" sz="3200" i="1">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C7987965-C689-4C39-A163-A7E7CB075902}"/>
                  </a:ext>
                </a:extLst>
              </p:cNvPr>
              <p:cNvSpPr>
                <a:spLocks noRot="1" noChangeAspect="1" noMove="1" noResize="1" noEditPoints="1" noAdjustHandles="1" noChangeArrowheads="1" noChangeShapeType="1" noTextEdit="1"/>
              </p:cNvSpPr>
              <p:nvPr/>
            </p:nvSpPr>
            <p:spPr>
              <a:xfrm>
                <a:off x="939948" y="1858989"/>
                <a:ext cx="2729432" cy="584775"/>
              </a:xfrm>
              <a:prstGeom prst="rect">
                <a:avLst/>
              </a:prstGeom>
              <a:blipFill>
                <a:blip r:embed="rId13"/>
                <a:stretch>
                  <a:fillRect/>
                </a:stretch>
              </a:blipFill>
            </p:spPr>
            <p:txBody>
              <a:bodyPr/>
              <a:lstStyle/>
              <a:p>
                <a:r>
                  <a:rPr lang="en-US">
                    <a:noFill/>
                  </a:rPr>
                  <a:t> </a:t>
                </a:r>
              </a:p>
            </p:txBody>
          </p:sp>
        </mc:Fallback>
      </mc:AlternateContent>
      <p:sp>
        <p:nvSpPr>
          <p:cNvPr id="29" name="Rectangle: Folded Corner 28">
            <a:extLst>
              <a:ext uri="{FF2B5EF4-FFF2-40B4-BE49-F238E27FC236}">
                <a16:creationId xmlns:a16="http://schemas.microsoft.com/office/drawing/2014/main" id="{84BD852F-7BF5-444A-8742-1423D3B141D1}"/>
              </a:ext>
            </a:extLst>
          </p:cNvPr>
          <p:cNvSpPr/>
          <p:nvPr/>
        </p:nvSpPr>
        <p:spPr>
          <a:xfrm>
            <a:off x="508000" y="268190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C.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30" name="Rectangle: Folded Corner 29">
            <a:extLst>
              <a:ext uri="{FF2B5EF4-FFF2-40B4-BE49-F238E27FC236}">
                <a16:creationId xmlns:a16="http://schemas.microsoft.com/office/drawing/2014/main" id="{1FC9E41B-CED2-40EF-8B38-770525096655}"/>
              </a:ext>
            </a:extLst>
          </p:cNvPr>
          <p:cNvSpPr/>
          <p:nvPr/>
        </p:nvSpPr>
        <p:spPr>
          <a:xfrm>
            <a:off x="4553817" y="2690216"/>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D.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32" name="Rectangle: Folded Corner 31">
            <a:extLst>
              <a:ext uri="{FF2B5EF4-FFF2-40B4-BE49-F238E27FC236}">
                <a16:creationId xmlns:a16="http://schemas.microsoft.com/office/drawing/2014/main" id="{635D2930-9C28-43E1-99AB-957029E638C4}"/>
              </a:ext>
            </a:extLst>
          </p:cNvPr>
          <p:cNvSpPr/>
          <p:nvPr/>
        </p:nvSpPr>
        <p:spPr>
          <a:xfrm>
            <a:off x="4526740" y="184746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B.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E97DDE2-EA35-4531-9CB7-924588B33693}"/>
                  </a:ext>
                </a:extLst>
              </p:cNvPr>
              <p:cNvSpPr/>
              <p:nvPr/>
            </p:nvSpPr>
            <p:spPr>
              <a:xfrm>
                <a:off x="4983536" y="1853531"/>
                <a:ext cx="228620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=1,68</m:t>
                      </m:r>
                      <m:r>
                        <m:rPr>
                          <m:nor/>
                        </m:rPr>
                        <a:rPr lang="en-US" sz="3200" i="1">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4E97DDE2-EA35-4531-9CB7-924588B33693}"/>
                  </a:ext>
                </a:extLst>
              </p:cNvPr>
              <p:cNvSpPr>
                <a:spLocks noRot="1" noChangeAspect="1" noMove="1" noResize="1" noEditPoints="1" noAdjustHandles="1" noChangeArrowheads="1" noChangeShapeType="1" noTextEdit="1"/>
              </p:cNvSpPr>
              <p:nvPr/>
            </p:nvSpPr>
            <p:spPr>
              <a:xfrm>
                <a:off x="4983536" y="1853531"/>
                <a:ext cx="2286202"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18286F9-96A6-4514-820B-0E268AC31FD0}"/>
                  </a:ext>
                </a:extLst>
              </p:cNvPr>
              <p:cNvSpPr/>
              <p:nvPr/>
            </p:nvSpPr>
            <p:spPr>
              <a:xfrm>
                <a:off x="1010787" y="2710322"/>
                <a:ext cx="223811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ea typeface="Times New Roman" panose="02020603050405020304" pitchFamily="18" charset="0"/>
                          <a:cs typeface="Times New Roman" panose="02020603050405020304" pitchFamily="18" charset="0"/>
                        </a:rPr>
                        <m:t>=1,29</m:t>
                      </m:r>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15" name="Rectangle 14">
                <a:extLst>
                  <a:ext uri="{FF2B5EF4-FFF2-40B4-BE49-F238E27FC236}">
                    <a16:creationId xmlns:a16="http://schemas.microsoft.com/office/drawing/2014/main" id="{718286F9-96A6-4514-820B-0E268AC31FD0}"/>
                  </a:ext>
                </a:extLst>
              </p:cNvPr>
              <p:cNvSpPr>
                <a:spLocks noRot="1" noChangeAspect="1" noMove="1" noResize="1" noEditPoints="1" noAdjustHandles="1" noChangeArrowheads="1" noChangeShapeType="1" noTextEdit="1"/>
              </p:cNvSpPr>
              <p:nvPr/>
            </p:nvSpPr>
            <p:spPr>
              <a:xfrm>
                <a:off x="1010787" y="2710322"/>
                <a:ext cx="2238113" cy="5847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22D209D-5A67-49AB-B757-A2010117FE95}"/>
                  </a:ext>
                </a:extLst>
              </p:cNvPr>
              <p:cNvSpPr/>
              <p:nvPr/>
            </p:nvSpPr>
            <p:spPr>
              <a:xfrm>
                <a:off x="5044567" y="2716619"/>
                <a:ext cx="228620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=1,53</m:t>
                      </m:r>
                      <m:r>
                        <m:rPr>
                          <m:nor/>
                        </m:rPr>
                        <a:rPr lang="en-US" sz="3200" i="1">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C22D209D-5A67-49AB-B757-A2010117FE95}"/>
                  </a:ext>
                </a:extLst>
              </p:cNvPr>
              <p:cNvSpPr>
                <a:spLocks noRot="1" noChangeAspect="1" noMove="1" noResize="1" noEditPoints="1" noAdjustHandles="1" noChangeArrowheads="1" noChangeShapeType="1" noTextEdit="1"/>
              </p:cNvSpPr>
              <p:nvPr/>
            </p:nvSpPr>
            <p:spPr>
              <a:xfrm>
                <a:off x="5044567" y="2716619"/>
                <a:ext cx="2286202" cy="584775"/>
              </a:xfrm>
              <a:prstGeom prst="rect">
                <a:avLst/>
              </a:prstGeom>
              <a:blipFill>
                <a:blip r:embed="rId16"/>
                <a:stretch>
                  <a:fillRect/>
                </a:stretch>
              </a:blipFill>
            </p:spPr>
            <p:txBody>
              <a:bodyPr/>
              <a:lstStyle/>
              <a:p>
                <a:r>
                  <a:rPr lang="en-US">
                    <a:noFill/>
                  </a:rPr>
                  <a:t> </a:t>
                </a:r>
              </a:p>
            </p:txBody>
          </p:sp>
        </mc:Fallback>
      </mc:AlternateContent>
      <p:pic>
        <p:nvPicPr>
          <p:cNvPr id="37" name="Picture 36">
            <a:extLst>
              <a:ext uri="{FF2B5EF4-FFF2-40B4-BE49-F238E27FC236}">
                <a16:creationId xmlns:a16="http://schemas.microsoft.com/office/drawing/2014/main" id="{ABF558F2-D046-4A58-819D-407B1D25F1C7}"/>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27034" y="840199"/>
            <a:ext cx="4178690" cy="3397773"/>
          </a:xfrm>
          <a:prstGeom prst="rect">
            <a:avLst/>
          </a:prstGeom>
          <a:noFill/>
          <a:ln>
            <a:noFill/>
          </a:ln>
        </p:spPr>
      </p:pic>
      <p:sp>
        <p:nvSpPr>
          <p:cNvPr id="2" name="Oval 1">
            <a:extLst>
              <a:ext uri="{FF2B5EF4-FFF2-40B4-BE49-F238E27FC236}">
                <a16:creationId xmlns:a16="http://schemas.microsoft.com/office/drawing/2014/main" id="{ECA172CB-6E5B-4456-ABEF-4E24B3EC3DCE}"/>
              </a:ext>
            </a:extLst>
          </p:cNvPr>
          <p:cNvSpPr/>
          <p:nvPr/>
        </p:nvSpPr>
        <p:spPr>
          <a:xfrm>
            <a:off x="508000" y="1858989"/>
            <a:ext cx="502787" cy="5793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igit 30">
            <a:extLst>
              <a:ext uri="{FF2B5EF4-FFF2-40B4-BE49-F238E27FC236}">
                <a16:creationId xmlns:a16="http://schemas.microsoft.com/office/drawing/2014/main" id="{DBD233D7-6FC3-4DB9-BE80-8409F008A3B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3492" y="5457466"/>
            <a:ext cx="2213054" cy="12161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FD2429B1-4816-43E5-A198-EC3771DC1835}"/>
                  </a:ext>
                </a:extLst>
              </p:cNvPr>
              <p:cNvSpPr/>
              <p:nvPr/>
            </p:nvSpPr>
            <p:spPr>
              <a:xfrm>
                <a:off x="3273621" y="3518768"/>
                <a:ext cx="4260134" cy="2967479"/>
              </a:xfrm>
              <a:prstGeom prst="rect">
                <a:avLst/>
              </a:prstGeom>
            </p:spPr>
            <p:txBody>
              <a:bodyPr wrap="square">
                <a:spAutoFit/>
              </a:bodyPr>
              <a:lstStyle/>
              <a:p>
                <a:pPr algn="ctr">
                  <a:lnSpc>
                    <a:spcPct val="150000"/>
                  </a:lnSpc>
                </a:pPr>
                <a:r>
                  <a:rPr lang="vi-VN" sz="3200" b="1" dirty="0">
                    <a:solidFill>
                      <a:srgbClr val="FFFF00"/>
                    </a:solidFill>
                    <a:latin typeface="+mj-lt"/>
                  </a:rPr>
                  <a:t>Giải</a:t>
                </a:r>
              </a:p>
              <a:p>
                <a:pPr>
                  <a:lnSpc>
                    <a:spcPct val="150000"/>
                  </a:lnSpc>
                </a:pPr>
                <a14:m>
                  <m:oMathPara xmlns:m="http://schemas.openxmlformats.org/officeDocument/2006/math">
                    <m:oMathParaPr>
                      <m:jc m:val="centerGroup"/>
                    </m:oMathParaPr>
                    <m:oMath xmlns:m="http://schemas.openxmlformats.org/officeDocument/2006/math">
                      <m:r>
                        <m:rPr>
                          <m:nor/>
                        </m:rPr>
                        <a:rPr lang="en-US" sz="3200" i="1" smtClean="0">
                          <a:solidFill>
                            <a:schemeClr val="bg1"/>
                          </a:solidFill>
                          <a:latin typeface="Times New Roman" panose="02020603050405020304" pitchFamily="18" charset="0"/>
                          <a:cs typeface="Times New Roman" panose="02020603050405020304" pitchFamily="18" charset="0"/>
                        </a:rPr>
                        <m:t>AC</m:t>
                      </m:r>
                      <m:r>
                        <m:rPr>
                          <m:nor/>
                        </m:rPr>
                        <a:rPr lang="en-US" sz="3200" i="1">
                          <a:solidFill>
                            <a:schemeClr val="bg1"/>
                          </a:solidFill>
                          <a:latin typeface="Times New Roman" panose="02020603050405020304" pitchFamily="18" charset="0"/>
                          <a:cs typeface="Times New Roman" panose="02020603050405020304" pitchFamily="18" charset="0"/>
                        </a:rPr>
                        <m:t>=</m:t>
                      </m:r>
                      <m:r>
                        <m:rPr>
                          <m:nor/>
                        </m:rPr>
                        <a:rPr lang="vi-VN" sz="3200" i="1">
                          <a:solidFill>
                            <a:schemeClr val="bg1"/>
                          </a:solidFill>
                          <a:latin typeface="Times New Roman" panose="02020603050405020304" pitchFamily="18" charset="0"/>
                          <a:cs typeface="Times New Roman" panose="02020603050405020304" pitchFamily="18" charset="0"/>
                        </a:rPr>
                        <m:t>BC</m:t>
                      </m:r>
                      <m:r>
                        <m:rPr>
                          <m:nor/>
                        </m:rPr>
                        <a:rPr lang="vi-VN" sz="3200" b="0" i="1" smtClean="0">
                          <a:solidFill>
                            <a:schemeClr val="bg1"/>
                          </a:solidFill>
                          <a:latin typeface="Times New Roman" panose="02020603050405020304" pitchFamily="18" charset="0"/>
                          <a:cs typeface="Times New Roman" panose="02020603050405020304" pitchFamily="18" charset="0"/>
                        </a:rPr>
                        <m:t>.</m:t>
                      </m:r>
                      <m:func>
                        <m:funcPr>
                          <m:ctrlPr>
                            <a:rPr lang="vi-VN" sz="3200" b="0" i="1" smtClean="0">
                              <a:solidFill>
                                <a:schemeClr val="bg1"/>
                              </a:solidFill>
                              <a:latin typeface="Cambria Math" panose="02040503050406030204" pitchFamily="18" charset="0"/>
                            </a:rPr>
                          </m:ctrlPr>
                        </m:funcPr>
                        <m:fName>
                          <m:r>
                            <m:rPr>
                              <m:nor/>
                            </m:rPr>
                            <a:rPr lang="vi-VN" sz="3200" i="1">
                              <a:solidFill>
                                <a:schemeClr val="bg1"/>
                              </a:solidFill>
                              <a:latin typeface="Times New Roman" panose="02020603050405020304" pitchFamily="18" charset="0"/>
                              <a:cs typeface="Times New Roman" panose="02020603050405020304" pitchFamily="18" charset="0"/>
                            </a:rPr>
                            <m:t>tan</m:t>
                          </m:r>
                        </m:fName>
                        <m:e>
                          <m:r>
                            <m:rPr>
                              <m:nor/>
                            </m:rPr>
                            <a:rPr lang="vi-VN" sz="3200" i="1">
                              <a:solidFill>
                                <a:schemeClr val="bg1"/>
                              </a:solidFill>
                              <a:latin typeface="Times New Roman" panose="02020603050405020304" pitchFamily="18" charset="0"/>
                              <a:cs typeface="Times New Roman" panose="02020603050405020304" pitchFamily="18" charset="0"/>
                            </a:rPr>
                            <m:t>A</m:t>
                          </m:r>
                        </m:e>
                      </m:func>
                    </m:oMath>
                  </m:oMathPara>
                </a14:m>
                <a:endParaRPr lang="vi-VN" sz="3200" b="0" i="1" dirty="0">
                  <a:solidFill>
                    <a:schemeClr val="bg1"/>
                  </a:solidFill>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nor/>
                        </m:rPr>
                        <a:rPr lang="vi-VN"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2</m:t>
                      </m:r>
                      <m:r>
                        <m:rPr>
                          <m:nor/>
                        </m:rPr>
                        <a:rPr lang="vi-VN" sz="3200" b="0" i="0" smtClean="0">
                          <a:solidFill>
                            <a:schemeClr val="bg1"/>
                          </a:solidFill>
                          <a:latin typeface="Times New Roman" panose="02020603050405020304" pitchFamily="18" charset="0"/>
                          <a:cs typeface="Times New Roman" panose="02020603050405020304" pitchFamily="18" charset="0"/>
                        </a:rPr>
                        <m:t>.</m:t>
                      </m:r>
                      <m:func>
                        <m:funcPr>
                          <m:ctrlPr>
                            <a:rPr lang="vi-VN" sz="3200" b="0" i="1" smtClean="0">
                              <a:solidFill>
                                <a:schemeClr val="bg1"/>
                              </a:solidFill>
                              <a:latin typeface="Cambria Math" panose="02040503050406030204" pitchFamily="18" charset="0"/>
                            </a:rPr>
                          </m:ctrlPr>
                        </m:funcPr>
                        <m:fName>
                          <m:r>
                            <m:rPr>
                              <m:nor/>
                            </m:rPr>
                            <a:rPr lang="vi-VN" sz="3200" i="0">
                              <a:solidFill>
                                <a:schemeClr val="bg1"/>
                              </a:solidFill>
                              <a:latin typeface="Times New Roman" panose="02020603050405020304" pitchFamily="18" charset="0"/>
                              <a:cs typeface="Times New Roman" panose="02020603050405020304" pitchFamily="18" charset="0"/>
                            </a:rPr>
                            <m:t>tan</m:t>
                          </m:r>
                        </m:fName>
                        <m:e>
                          <m:r>
                            <m:rPr>
                              <m:nor/>
                            </m:rPr>
                            <a:rPr lang="vi-VN" sz="3200" i="0">
                              <a:solidFill>
                                <a:schemeClr val="bg1"/>
                              </a:solidFill>
                              <a:latin typeface="Times New Roman" panose="02020603050405020304" pitchFamily="18" charset="0"/>
                              <a:cs typeface="Times New Roman" panose="02020603050405020304" pitchFamily="18" charset="0"/>
                            </a:rPr>
                            <m:t>40</m:t>
                          </m:r>
                          <m:r>
                            <m:rPr>
                              <m:nor/>
                            </m:rPr>
                            <a:rPr lang="en-US" sz="3200" i="0">
                              <a:solidFill>
                                <a:schemeClr val="bg1"/>
                              </a:solidFill>
                              <a:latin typeface="Times New Roman" panose="02020603050405020304" pitchFamily="18" charset="0"/>
                              <a:cs typeface="Times New Roman" panose="02020603050405020304" pitchFamily="18" charset="0"/>
                            </a:rPr>
                            <m:t>°</m:t>
                          </m:r>
                        </m:e>
                      </m:func>
                    </m:oMath>
                  </m:oMathPara>
                </a14:m>
                <a:endParaRPr lang="vi-VN" sz="3200" i="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vi-VN" sz="32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bg1"/>
                        </a:solidFill>
                        <a:latin typeface="Times New Roman" panose="02020603050405020304" pitchFamily="18" charset="0"/>
                        <a:cs typeface="Times New Roman" panose="02020603050405020304" pitchFamily="18" charset="0"/>
                      </a:rPr>
                      <m:t>≈ 2,38</m:t>
                    </m:r>
                    <m:r>
                      <m:rPr>
                        <m:nor/>
                      </m:rPr>
                      <a:rPr lang="vi-VN" sz="3200" b="0" i="1"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cm</m:t>
                    </m:r>
                  </m:oMath>
                </a14:m>
                <a:r>
                  <a:rPr lang="vi-VN" sz="3200" i="1" dirty="0">
                    <a:solidFill>
                      <a:schemeClr val="bg1"/>
                    </a:solidFill>
                    <a:latin typeface="Times New Roman" panose="02020603050405020304" pitchFamily="18" charset="0"/>
                    <a:cs typeface="Times New Roman" panose="02020603050405020304" pitchFamily="18" charset="0"/>
                  </a:rPr>
                  <a:t>)</a:t>
                </a:r>
                <a:endParaRPr lang="en-US" sz="32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4" name="Rectangle 33">
                <a:extLst>
                  <a:ext uri="{FF2B5EF4-FFF2-40B4-BE49-F238E27FC236}">
                    <a16:creationId xmlns:a16="http://schemas.microsoft.com/office/drawing/2014/main" id="{FD2429B1-4816-43E5-A198-EC3771DC1835}"/>
                  </a:ext>
                </a:extLst>
              </p:cNvPr>
              <p:cNvSpPr>
                <a:spLocks noRot="1" noChangeAspect="1" noMove="1" noResize="1" noEditPoints="1" noAdjustHandles="1" noChangeArrowheads="1" noChangeShapeType="1" noTextEdit="1"/>
              </p:cNvSpPr>
              <p:nvPr/>
            </p:nvSpPr>
            <p:spPr>
              <a:xfrm>
                <a:off x="3273621" y="3518768"/>
                <a:ext cx="4260134" cy="2967479"/>
              </a:xfrm>
              <a:prstGeom prst="rect">
                <a:avLst/>
              </a:prstGeom>
              <a:blipFill>
                <a:blip r:embed="rId19"/>
                <a:stretch>
                  <a:fillRect b="-5339"/>
                </a:stretch>
              </a:blipFill>
            </p:spPr>
            <p:txBody>
              <a:bodyPr/>
              <a:lstStyle/>
              <a:p>
                <a:r>
                  <a:rPr lang="en-US">
                    <a:noFill/>
                  </a:rPr>
                  <a:t> </a:t>
                </a:r>
              </a:p>
            </p:txBody>
          </p:sp>
        </mc:Fallback>
      </mc:AlternateContent>
    </p:spTree>
    <p:extLst>
      <p:ext uri="{BB962C8B-B14F-4D97-AF65-F5344CB8AC3E}">
        <p14:creationId xmlns:p14="http://schemas.microsoft.com/office/powerpoint/2010/main" val="4127971011"/>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500"/>
                                        <p:tgtEl>
                                          <p:spTgt spid="3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xEl>
                                              <p:pRg st="1" end="1"/>
                                            </p:txEl>
                                          </p:spTgt>
                                        </p:tgtEl>
                                        <p:attrNameLst>
                                          <p:attrName>style.visibility</p:attrName>
                                        </p:attrNameLst>
                                      </p:cBhvr>
                                      <p:to>
                                        <p:strVal val="visible"/>
                                      </p:to>
                                    </p:set>
                                    <p:animEffect transition="in" filter="wipe(down)">
                                      <p:cBhvr>
                                        <p:cTn id="26" dur="500"/>
                                        <p:tgtEl>
                                          <p:spTgt spid="3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4">
                                            <p:txEl>
                                              <p:pRg st="2" end="2"/>
                                            </p:txEl>
                                          </p:spTgt>
                                        </p:tgtEl>
                                        <p:attrNameLst>
                                          <p:attrName>style.visibility</p:attrName>
                                        </p:attrNameLst>
                                      </p:cBhvr>
                                      <p:to>
                                        <p:strVal val="visible"/>
                                      </p:to>
                                    </p:set>
                                    <p:animEffect transition="in" filter="wipe(down)">
                                      <p:cBhvr>
                                        <p:cTn id="31" dur="500"/>
                                        <p:tgtEl>
                                          <p:spTgt spid="3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4">
                                            <p:txEl>
                                              <p:pRg st="3" end="3"/>
                                            </p:txEl>
                                          </p:spTgt>
                                        </p:tgtEl>
                                        <p:attrNameLst>
                                          <p:attrName>style.visibility</p:attrName>
                                        </p:attrNameLst>
                                      </p:cBhvr>
                                      <p:to>
                                        <p:strVal val="visible"/>
                                      </p:to>
                                    </p:set>
                                    <p:animEffect transition="in" filter="wipe(down)">
                                      <p:cBhvr>
                                        <p:cTn id="36"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childTnLst>
                          </p:cTn>
                        </p:par>
                        <p:par>
                          <p:cTn id="49" fill="hold">
                            <p:stCondLst>
                              <p:cond delay="500"/>
                            </p:stCondLst>
                            <p:childTnLst>
                              <p:par>
                                <p:cTn id="50" presetID="32" presetClass="emph" presetSubtype="0" repeatCount="indefinite" fill="hold" grpId="1" nodeType="afterEffect">
                                  <p:stCondLst>
                                    <p:cond delay="0"/>
                                  </p:stCondLst>
                                  <p:childTnLst>
                                    <p:animRot by="120000">
                                      <p:cBhvr>
                                        <p:cTn id="51" dur="100" fill="hold">
                                          <p:stCondLst>
                                            <p:cond delay="0"/>
                                          </p:stCondLst>
                                        </p:cTn>
                                        <p:tgtEl>
                                          <p:spTgt spid="9"/>
                                        </p:tgtEl>
                                        <p:attrNameLst>
                                          <p:attrName>r</p:attrName>
                                        </p:attrNameLst>
                                      </p:cBhvr>
                                    </p:animRot>
                                    <p:animRot by="-240000">
                                      <p:cBhvr>
                                        <p:cTn id="52" dur="200" fill="hold">
                                          <p:stCondLst>
                                            <p:cond delay="200"/>
                                          </p:stCondLst>
                                        </p:cTn>
                                        <p:tgtEl>
                                          <p:spTgt spid="9"/>
                                        </p:tgtEl>
                                        <p:attrNameLst>
                                          <p:attrName>r</p:attrName>
                                        </p:attrNameLst>
                                      </p:cBhvr>
                                    </p:animRot>
                                    <p:animRot by="240000">
                                      <p:cBhvr>
                                        <p:cTn id="53" dur="200" fill="hold">
                                          <p:stCondLst>
                                            <p:cond delay="400"/>
                                          </p:stCondLst>
                                        </p:cTn>
                                        <p:tgtEl>
                                          <p:spTgt spid="9"/>
                                        </p:tgtEl>
                                        <p:attrNameLst>
                                          <p:attrName>r</p:attrName>
                                        </p:attrNameLst>
                                      </p:cBhvr>
                                    </p:animRot>
                                    <p:animRot by="-240000">
                                      <p:cBhvr>
                                        <p:cTn id="54" dur="200" fill="hold">
                                          <p:stCondLst>
                                            <p:cond delay="600"/>
                                          </p:stCondLst>
                                        </p:cTn>
                                        <p:tgtEl>
                                          <p:spTgt spid="9"/>
                                        </p:tgtEl>
                                        <p:attrNameLst>
                                          <p:attrName>r</p:attrName>
                                        </p:attrNameLst>
                                      </p:cBhvr>
                                    </p:animRot>
                                    <p:animRot by="120000">
                                      <p:cBhvr>
                                        <p:cTn id="5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5688" y="5110859"/>
            <a:ext cx="1969179" cy="1743607"/>
          </a:xfrm>
          <a:prstGeom prst="rect">
            <a:avLst/>
          </a:pr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4240" y="4765510"/>
            <a:ext cx="2060627" cy="1383912"/>
          </a:xfrm>
          <a:prstGeom prst="rect">
            <a:avLst/>
          </a:prstGeom>
        </p:spPr>
      </p:pic>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9907780" y="455859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descr="OPL20U25GSXzBJYl68kk8uQGfFKzs7yb1M4KJWUiLk6ZEvGF+qCIPSnY57AbBFCvTWID07 2024 T9 CD 06565+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flipH="1">
            <a:off x="13450" y="4393421"/>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Sile</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chính</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3" name="Picture 5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1740" y="4488324"/>
            <a:ext cx="714375" cy="1190625"/>
          </a:xfrm>
          <a:prstGeom prst="rect">
            <a:avLst/>
          </a:prstGeom>
        </p:spPr>
      </p:pic>
      <p:sp>
        <p:nvSpPr>
          <p:cNvPr id="18" name="Rectangle 17" descr="OPL20U25GSXzBJYl68kk8uQGfFKzs7yb1M4KJWUiLk6ZEvGF+qCIPSnY57AbBFCvTWID07 2024 T9 CD 06565+K4lPs7H94VUqPe2XwIsfPRnrXQE//QTEXxb8/8N4CNc6FpgZahzpTjFhMzSA7T/nHJa11DE8Ng2TP3iAmRczFlmslSuUNOgUeb6yRvs0="/>
          <p:cNvSpPr/>
          <p:nvPr/>
        </p:nvSpPr>
        <p:spPr>
          <a:xfrm>
            <a:off x="10734553" y="6137682"/>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Rectangle: Folded Corner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1FF356-6AA5-4A3C-A467-1A7AB49E3268}"/>
              </a:ext>
            </a:extLst>
          </p:cNvPr>
          <p:cNvSpPr/>
          <p:nvPr/>
        </p:nvSpPr>
        <p:spPr>
          <a:xfrm>
            <a:off x="-35811" y="133769"/>
            <a:ext cx="11050492" cy="13479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1" name="Rectangle: Folded Corner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A497EE6-F96A-44A2-8524-89A2E7EE4839}"/>
              </a:ext>
            </a:extLst>
          </p:cNvPr>
          <p:cNvSpPr/>
          <p:nvPr/>
        </p:nvSpPr>
        <p:spPr>
          <a:xfrm>
            <a:off x="526661" y="170860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A.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12DC296-FFC2-4B07-9F89-6C31EF4E8883}"/>
                  </a:ext>
                </a:extLst>
              </p:cNvPr>
              <p:cNvSpPr/>
              <p:nvPr/>
            </p:nvSpPr>
            <p:spPr>
              <a:xfrm>
                <a:off x="958609" y="1730925"/>
                <a:ext cx="2729432"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a:rPr lang="en-US" sz="3200">
                              <a:latin typeface="Cambria Math" panose="02040503050406030204" pitchFamily="18" charset="0"/>
                            </a:rPr>
                            <m:t>𝑡𝑎𝑛</m:t>
                          </m:r>
                        </m:fName>
                        <m:e>
                          <m:r>
                            <a:rPr lang="en-US" sz="3200">
                              <a:latin typeface="Cambria Math" panose="02040503050406030204" pitchFamily="18" charset="0"/>
                            </a:rPr>
                            <m:t>𝐶</m:t>
                          </m:r>
                        </m:e>
                      </m:func>
                      <m:r>
                        <a:rPr lang="en-US" sz="3200">
                          <a:latin typeface="Cambria Math" panose="02040503050406030204" pitchFamily="18" charset="0"/>
                        </a:rPr>
                        <m:t>≈0,87</m:t>
                      </m:r>
                    </m:oMath>
                  </m:oMathPara>
                </a14:m>
                <a:endParaRPr lang="en-US" sz="3200" dirty="0"/>
              </a:p>
            </p:txBody>
          </p:sp>
        </mc:Choice>
        <mc:Fallback xmlns="">
          <p:sp>
            <p:nvSpPr>
              <p:cNvPr id="22" name="Rectangle 21">
                <a:extLst>
                  <a:ext uri="{FF2B5EF4-FFF2-40B4-BE49-F238E27FC236}">
                    <a16:creationId xmlns:a16="http://schemas.microsoft.com/office/drawing/2014/main" id="{E12DC296-FFC2-4B07-9F89-6C31EF4E8883}"/>
                  </a:ext>
                </a:extLst>
              </p:cNvPr>
              <p:cNvSpPr>
                <a:spLocks noRot="1" noChangeAspect="1" noMove="1" noResize="1" noEditPoints="1" noAdjustHandles="1" noChangeArrowheads="1" noChangeShapeType="1" noTextEdit="1"/>
              </p:cNvSpPr>
              <p:nvPr/>
            </p:nvSpPr>
            <p:spPr>
              <a:xfrm>
                <a:off x="958609" y="1730925"/>
                <a:ext cx="2729432" cy="584775"/>
              </a:xfrm>
              <a:prstGeom prst="rect">
                <a:avLst/>
              </a:prstGeom>
              <a:blipFill>
                <a:blip r:embed="rId12"/>
                <a:stretch>
                  <a:fillRect/>
                </a:stretch>
              </a:blipFill>
            </p:spPr>
            <p:txBody>
              <a:bodyPr/>
              <a:lstStyle/>
              <a:p>
                <a:r>
                  <a:rPr lang="en-US">
                    <a:noFill/>
                  </a:rPr>
                  <a:t> </a:t>
                </a:r>
              </a:p>
            </p:txBody>
          </p:sp>
        </mc:Fallback>
      </mc:AlternateContent>
      <p:sp>
        <p:nvSpPr>
          <p:cNvPr id="23" name="Rectangle: Folded Corner 22">
            <a:extLst>
              <a:ext uri="{FF2B5EF4-FFF2-40B4-BE49-F238E27FC236}">
                <a16:creationId xmlns:a16="http://schemas.microsoft.com/office/drawing/2014/main" id="{738AD68B-7072-4B96-9392-E83ADD84B8E0}"/>
              </a:ext>
            </a:extLst>
          </p:cNvPr>
          <p:cNvSpPr/>
          <p:nvPr/>
        </p:nvSpPr>
        <p:spPr>
          <a:xfrm>
            <a:off x="526661" y="2553841"/>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C.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24" name="Rectangle: Folded Corner 23">
            <a:extLst>
              <a:ext uri="{FF2B5EF4-FFF2-40B4-BE49-F238E27FC236}">
                <a16:creationId xmlns:a16="http://schemas.microsoft.com/office/drawing/2014/main" id="{F6813BF3-F6AB-40E0-8981-AFFB872D3E5A}"/>
              </a:ext>
            </a:extLst>
          </p:cNvPr>
          <p:cNvSpPr/>
          <p:nvPr/>
        </p:nvSpPr>
        <p:spPr>
          <a:xfrm>
            <a:off x="4572478" y="2562152"/>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mj-lt"/>
                <a:ea typeface="Cambria Math" panose="02040503050406030204" pitchFamily="18" charset="0"/>
                <a:cs typeface="Times New Roman" pitchFamily="18" charset="0"/>
              </a:rPr>
              <a:t>D. </a:t>
            </a:r>
            <a:endParaRPr lang="en-US" sz="3200" b="1" dirty="0">
              <a:solidFill>
                <a:srgbClr val="05075B"/>
              </a:solidFill>
              <a:latin typeface="+mj-lt"/>
              <a:ea typeface="Cambria Math" panose="02040503050406030204" pitchFamily="18" charset="0"/>
              <a:cs typeface="Times New Roman" pitchFamily="18" charset="0"/>
            </a:endParaRPr>
          </a:p>
        </p:txBody>
      </p:sp>
      <p:sp>
        <p:nvSpPr>
          <p:cNvPr id="25" name="Rectangle: Folded Corner 24">
            <a:extLst>
              <a:ext uri="{FF2B5EF4-FFF2-40B4-BE49-F238E27FC236}">
                <a16:creationId xmlns:a16="http://schemas.microsoft.com/office/drawing/2014/main" id="{65408F19-DE07-4DE2-BDB8-BD040C3E133F}"/>
              </a:ext>
            </a:extLst>
          </p:cNvPr>
          <p:cNvSpPr/>
          <p:nvPr/>
        </p:nvSpPr>
        <p:spPr>
          <a:xfrm>
            <a:off x="4545401" y="1719401"/>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B.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2E23416-3238-436D-BEC9-098B2BF6AD0C}"/>
                  </a:ext>
                </a:extLst>
              </p:cNvPr>
              <p:cNvSpPr/>
              <p:nvPr/>
            </p:nvSpPr>
            <p:spPr>
              <a:xfrm>
                <a:off x="4975635" y="1724538"/>
                <a:ext cx="254031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a:rPr lang="en-US" sz="3200">
                              <a:latin typeface="Cambria Math" panose="02040503050406030204" pitchFamily="18" charset="0"/>
                            </a:rPr>
                            <m:t>𝑡𝑎𝑛</m:t>
                          </m:r>
                        </m:fName>
                        <m:e>
                          <m:r>
                            <a:rPr lang="en-US" sz="3200">
                              <a:latin typeface="Cambria Math" panose="02040503050406030204" pitchFamily="18" charset="0"/>
                            </a:rPr>
                            <m:t>𝐶</m:t>
                          </m:r>
                        </m:e>
                      </m:func>
                      <m:r>
                        <a:rPr lang="en-US" sz="3200">
                          <a:latin typeface="Cambria Math" panose="02040503050406030204" pitchFamily="18" charset="0"/>
                        </a:rPr>
                        <m:t>≈0,88</m:t>
                      </m:r>
                    </m:oMath>
                  </m:oMathPara>
                </a14:m>
                <a:endParaRPr lang="en-US" sz="3200" dirty="0"/>
              </a:p>
            </p:txBody>
          </p:sp>
        </mc:Choice>
        <mc:Fallback xmlns="">
          <p:sp>
            <p:nvSpPr>
              <p:cNvPr id="26" name="Rectangle 25">
                <a:extLst>
                  <a:ext uri="{FF2B5EF4-FFF2-40B4-BE49-F238E27FC236}">
                    <a16:creationId xmlns:a16="http://schemas.microsoft.com/office/drawing/2014/main" id="{A2E23416-3238-436D-BEC9-098B2BF6AD0C}"/>
                  </a:ext>
                </a:extLst>
              </p:cNvPr>
              <p:cNvSpPr>
                <a:spLocks noRot="1" noChangeAspect="1" noMove="1" noResize="1" noEditPoints="1" noAdjustHandles="1" noChangeArrowheads="1" noChangeShapeType="1" noTextEdit="1"/>
              </p:cNvSpPr>
              <p:nvPr/>
            </p:nvSpPr>
            <p:spPr>
              <a:xfrm>
                <a:off x="4975635" y="1724538"/>
                <a:ext cx="2540311" cy="5847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B7E2065-8682-4479-8314-9C057936467E}"/>
                  </a:ext>
                </a:extLst>
              </p:cNvPr>
              <p:cNvSpPr/>
              <p:nvPr/>
            </p:nvSpPr>
            <p:spPr>
              <a:xfrm>
                <a:off x="1029448" y="2582258"/>
                <a:ext cx="254031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a:rPr lang="en-US" sz="3200">
                              <a:latin typeface="Cambria Math" panose="02040503050406030204" pitchFamily="18" charset="0"/>
                            </a:rPr>
                            <m:t>𝑡𝑎𝑛</m:t>
                          </m:r>
                        </m:fName>
                        <m:e>
                          <m:r>
                            <a:rPr lang="en-US" sz="3200">
                              <a:latin typeface="Cambria Math" panose="02040503050406030204" pitchFamily="18" charset="0"/>
                            </a:rPr>
                            <m:t>𝐶</m:t>
                          </m:r>
                        </m:e>
                      </m:func>
                      <m:r>
                        <a:rPr lang="en-US" sz="3200">
                          <a:latin typeface="Cambria Math" panose="02040503050406030204" pitchFamily="18" charset="0"/>
                        </a:rPr>
                        <m:t>≈0,88</m:t>
                      </m:r>
                    </m:oMath>
                  </m:oMathPara>
                </a14:m>
                <a:endParaRPr lang="en-US" sz="3200" dirty="0"/>
              </a:p>
            </p:txBody>
          </p:sp>
        </mc:Choice>
        <mc:Fallback xmlns="">
          <p:sp>
            <p:nvSpPr>
              <p:cNvPr id="29" name="Rectangle 28">
                <a:extLst>
                  <a:ext uri="{FF2B5EF4-FFF2-40B4-BE49-F238E27FC236}">
                    <a16:creationId xmlns:a16="http://schemas.microsoft.com/office/drawing/2014/main" id="{CB7E2065-8682-4479-8314-9C057936467E}"/>
                  </a:ext>
                </a:extLst>
              </p:cNvPr>
              <p:cNvSpPr>
                <a:spLocks noRot="1" noChangeAspect="1" noMove="1" noResize="1" noEditPoints="1" noAdjustHandles="1" noChangeArrowheads="1" noChangeShapeType="1" noTextEdit="1"/>
              </p:cNvSpPr>
              <p:nvPr/>
            </p:nvSpPr>
            <p:spPr>
              <a:xfrm>
                <a:off x="1029448" y="2582258"/>
                <a:ext cx="2540311"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1A12DF93-524A-422C-9DE7-D46A87D61C8C}"/>
                  </a:ext>
                </a:extLst>
              </p:cNvPr>
              <p:cNvSpPr/>
              <p:nvPr/>
            </p:nvSpPr>
            <p:spPr>
              <a:xfrm>
                <a:off x="5063228" y="2588555"/>
                <a:ext cx="216655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m:rPr>
                              <m:nor/>
                            </m:rPr>
                            <a:rPr lang="en-US" sz="3200" i="1">
                              <a:latin typeface="Times New Roman" panose="02020603050405020304" pitchFamily="18" charset="0"/>
                              <a:cs typeface="Times New Roman" panose="02020603050405020304" pitchFamily="18" charset="0"/>
                            </a:rPr>
                            <m:t>tan</m:t>
                          </m:r>
                        </m:fName>
                        <m:e>
                          <m:r>
                            <m:rPr>
                              <m:nor/>
                            </m:rPr>
                            <a:rPr lang="en-US" sz="3200" i="1">
                              <a:latin typeface="Times New Roman" panose="02020603050405020304" pitchFamily="18" charset="0"/>
                              <a:cs typeface="Times New Roman" panose="02020603050405020304" pitchFamily="18" charset="0"/>
                            </a:rPr>
                            <m:t>C</m:t>
                          </m:r>
                        </m:e>
                      </m:func>
                      <m:r>
                        <m:rPr>
                          <m:nor/>
                        </m:rPr>
                        <a:rPr lang="en-US" sz="3200" i="0">
                          <a:latin typeface="Times New Roman" panose="02020603050405020304" pitchFamily="18" charset="0"/>
                          <a:cs typeface="Times New Roman" panose="02020603050405020304" pitchFamily="18" charset="0"/>
                        </a:rPr>
                        <m:t>≈0,89</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1A12DF93-524A-422C-9DE7-D46A87D61C8C}"/>
                  </a:ext>
                </a:extLst>
              </p:cNvPr>
              <p:cNvSpPr>
                <a:spLocks noRot="1" noChangeAspect="1" noMove="1" noResize="1" noEditPoints="1" noAdjustHandles="1" noChangeArrowheads="1" noChangeShapeType="1" noTextEdit="1"/>
              </p:cNvSpPr>
              <p:nvPr/>
            </p:nvSpPr>
            <p:spPr>
              <a:xfrm>
                <a:off x="5063228" y="2588555"/>
                <a:ext cx="2166554" cy="5847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3AB5158-8172-47A3-986B-D0E4A055DAB9}"/>
                  </a:ext>
                </a:extLst>
              </p:cNvPr>
              <p:cNvSpPr/>
              <p:nvPr/>
            </p:nvSpPr>
            <p:spPr>
              <a:xfrm>
                <a:off x="15609" y="71515"/>
                <a:ext cx="11138174" cy="1077218"/>
              </a:xfrm>
              <a:prstGeom prst="rect">
                <a:avLst/>
              </a:prstGeom>
            </p:spPr>
            <p:txBody>
              <a:bodyPr wrap="square">
                <a:spAutoFit/>
              </a:bodyPr>
              <a:lstStyle/>
              <a:p>
                <a:pPr algn="just">
                  <a:spcBef>
                    <a:spcPts val="720"/>
                  </a:spcBef>
                  <a:spcAft>
                    <a:spcPts val="720"/>
                  </a:spcAft>
                </a:pPr>
                <a:r>
                  <a:rPr lang="pt-BR" sz="3200" b="1" i="1" dirty="0">
                    <a:latin typeface="Times New Roman" panose="02020603050405020304" pitchFamily="18" charset="0"/>
                    <a:cs typeface="Times New Roman" panose="02020603050405020304" pitchFamily="18" charset="0"/>
                  </a:rPr>
                  <a:t>Câu </a:t>
                </a:r>
                <a:r>
                  <a:rPr lang="vi-VN" sz="3200" b="1" i="1" dirty="0">
                    <a:latin typeface="Times New Roman" panose="02020603050405020304" pitchFamily="18" charset="0"/>
                    <a:cs typeface="Times New Roman" panose="02020603050405020304" pitchFamily="18" charset="0"/>
                  </a:rPr>
                  <a:t>2:</a:t>
                </a:r>
                <a:r>
                  <a:rPr lang="pt-BR" sz="3200" b="1" i="1"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Cho tam giác </a:t>
                </a:r>
                <a14:m>
                  <m:oMath xmlns:m="http://schemas.openxmlformats.org/officeDocument/2006/math">
                    <m:r>
                      <a:rPr lang="en-US" sz="3200" i="1">
                        <a:latin typeface="Cambria Math" panose="02040503050406030204" pitchFamily="18" charset="0"/>
                      </a:rPr>
                      <m:t>𝐴𝐵𝐶</m:t>
                    </m:r>
                  </m:oMath>
                </a14:m>
                <a:r>
                  <a:rPr lang="pt-BR" sz="3200" dirty="0">
                    <a:latin typeface="Times New Roman" panose="02020603050405020304" pitchFamily="18" charset="0"/>
                    <a:cs typeface="Times New Roman" panose="02020603050405020304" pitchFamily="18" charset="0"/>
                  </a:rPr>
                  <a:t> vuông tại </a:t>
                </a:r>
                <a14:m>
                  <m:oMath xmlns:m="http://schemas.openxmlformats.org/officeDocument/2006/math">
                    <m:r>
                      <a:rPr lang="en-US" sz="3200" i="1">
                        <a:latin typeface="Cambria Math" panose="02040503050406030204" pitchFamily="18" charset="0"/>
                      </a:rPr>
                      <m:t>𝐴</m:t>
                    </m:r>
                  </m:oMath>
                </a14:m>
                <a:r>
                  <a:rPr lang="pt-BR" sz="3200" dirty="0">
                    <a:latin typeface="Times New Roman" panose="02020603050405020304" pitchFamily="18" charset="0"/>
                    <a:cs typeface="Times New Roman" panose="02020603050405020304" pitchFamily="18" charset="0"/>
                  </a:rPr>
                  <a:t>có </a:t>
                </a:r>
                <a14:m>
                  <m:oMath xmlns:m="http://schemas.openxmlformats.org/officeDocument/2006/math">
                    <m:r>
                      <a:rPr lang="en-US" sz="3200" i="1">
                        <a:latin typeface="Cambria Math" panose="02040503050406030204" pitchFamily="18" charset="0"/>
                      </a:rPr>
                      <m:t>𝐵𝐶</m:t>
                    </m:r>
                    <m:r>
                      <a:rPr lang="en-US" sz="3200" i="1">
                        <a:latin typeface="Cambria Math" panose="02040503050406030204" pitchFamily="18" charset="0"/>
                      </a:rPr>
                      <m:t>=8</m:t>
                    </m:r>
                    <m:r>
                      <m:rPr>
                        <m:nor/>
                      </m:rPr>
                      <a:rPr lang="en-US" sz="3200">
                        <a:latin typeface="Times New Roman" panose="02020603050405020304" pitchFamily="18" charset="0"/>
                        <a:cs typeface="Times New Roman" panose="02020603050405020304" pitchFamily="18" charset="0"/>
                      </a:rPr>
                      <m:t>cm</m:t>
                    </m:r>
                  </m:oMath>
                </a14:m>
                <a:r>
                  <a:rPr lang="pt-BR"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a:latin typeface="Cambria Math" panose="02040503050406030204" pitchFamily="18" charset="0"/>
                      </a:rPr>
                      <m:t>𝐴𝐶</m:t>
                    </m:r>
                    <m:r>
                      <a:rPr lang="en-US" sz="3200" i="1">
                        <a:latin typeface="Cambria Math" panose="02040503050406030204" pitchFamily="18" charset="0"/>
                      </a:rPr>
                      <m:t>=6</m:t>
                    </m:r>
                    <m:r>
                      <m:rPr>
                        <m:nor/>
                      </m:rPr>
                      <a:rPr lang="en-US" sz="3200">
                        <a:latin typeface="Times New Roman" panose="02020603050405020304" pitchFamily="18" charset="0"/>
                        <a:cs typeface="Times New Roman" panose="02020603050405020304" pitchFamily="18" charset="0"/>
                      </a:rPr>
                      <m:t>cm</m:t>
                    </m:r>
                  </m:oMath>
                </a14:m>
                <a:r>
                  <a:rPr lang="pt-BR" sz="3200" dirty="0">
                    <a:latin typeface="Times New Roman" panose="02020603050405020304" pitchFamily="18" charset="0"/>
                    <a:cs typeface="Times New Roman" panose="02020603050405020304" pitchFamily="18" charset="0"/>
                  </a:rPr>
                  <a:t>. Tỉ số lượng giác </a:t>
                </a:r>
                <a14:m>
                  <m:oMath xmlns:m="http://schemas.openxmlformats.org/officeDocument/2006/math">
                    <m:func>
                      <m:funcPr>
                        <m:ctrlPr>
                          <a:rPr lang="en-US" sz="3200" i="1">
                            <a:latin typeface="Cambria Math" panose="02040503050406030204" pitchFamily="18" charset="0"/>
                          </a:rPr>
                        </m:ctrlPr>
                      </m:funcPr>
                      <m:fName>
                        <m:r>
                          <a:rPr lang="en-US" sz="3200" i="1">
                            <a:latin typeface="Cambria Math" panose="02040503050406030204" pitchFamily="18" charset="0"/>
                          </a:rPr>
                          <m:t>𝑡𝑎𝑛</m:t>
                        </m:r>
                      </m:fName>
                      <m:e>
                        <m:r>
                          <a:rPr lang="en-US" sz="3200" i="1">
                            <a:latin typeface="Cambria Math" panose="02040503050406030204" pitchFamily="18" charset="0"/>
                          </a:rPr>
                          <m:t>𝐶</m:t>
                        </m:r>
                      </m:e>
                    </m:func>
                  </m:oMath>
                </a14:m>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pt-BR" sz="3200" dirty="0">
                    <a:latin typeface="Times New Roman" panose="02020603050405020304" pitchFamily="18" charset="0"/>
                    <a:cs typeface="Times New Roman" panose="02020603050405020304" pitchFamily="18" charset="0"/>
                  </a:rPr>
                  <a:t>àm tròn</a:t>
                </a:r>
                <a:r>
                  <a:rPr lang="vi-VN" sz="3200" dirty="0">
                    <a:latin typeface="Times New Roman" panose="02020603050405020304" pitchFamily="18" charset="0"/>
                    <a:cs typeface="Times New Roman" panose="02020603050405020304" pitchFamily="18" charset="0"/>
                  </a:rPr>
                  <a:t> đến chữ số thập ph</a:t>
                </a:r>
                <a:r>
                  <a:rPr lang="pt-BR" sz="3200" dirty="0">
                    <a:latin typeface="Times New Roman" panose="02020603050405020304" pitchFamily="18" charset="0"/>
                    <a:cs typeface="Times New Roman" panose="02020603050405020304" pitchFamily="18" charset="0"/>
                  </a:rPr>
                  <a:t>ân</a:t>
                </a:r>
                <a:r>
                  <a:rPr lang="vi-VN" sz="3200" dirty="0">
                    <a:latin typeface="Times New Roman" panose="02020603050405020304" pitchFamily="18" charset="0"/>
                    <a:cs typeface="Times New Roman" panose="02020603050405020304" pitchFamily="18" charset="0"/>
                  </a:rPr>
                  <a:t> thứ hai</a:t>
                </a:r>
                <a:r>
                  <a:rPr lang="pt-BR" sz="3200" dirty="0">
                    <a:latin typeface="Times New Roman" panose="02020603050405020304" pitchFamily="18" charset="0"/>
                    <a:cs typeface="Times New Roman" panose="02020603050405020304" pitchFamily="18" charset="0"/>
                  </a:rPr>
                  <a:t>) là:</a:t>
                </a:r>
                <a:endParaRPr lang="en-US" sz="3200" dirty="0">
                  <a:effectLst/>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3AB5158-8172-47A3-986B-D0E4A055DAB9}"/>
                  </a:ext>
                </a:extLst>
              </p:cNvPr>
              <p:cNvSpPr>
                <a:spLocks noRot="1" noChangeAspect="1" noMove="1" noResize="1" noEditPoints="1" noAdjustHandles="1" noChangeArrowheads="1" noChangeShapeType="1" noTextEdit="1"/>
              </p:cNvSpPr>
              <p:nvPr/>
            </p:nvSpPr>
            <p:spPr>
              <a:xfrm>
                <a:off x="15609" y="71515"/>
                <a:ext cx="11138174" cy="1077218"/>
              </a:xfrm>
              <a:prstGeom prst="rect">
                <a:avLst/>
              </a:prstGeom>
              <a:blipFill>
                <a:blip r:embed="rId20"/>
                <a:stretch>
                  <a:fillRect l="-1423" t="-7955" r="-1368" b="-17614"/>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C3E195DD-7AAF-48ED-8474-EC1DF69637C6}"/>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82653" y="897916"/>
            <a:ext cx="2943353" cy="3669567"/>
          </a:xfrm>
          <a:prstGeom prst="rect">
            <a:avLst/>
          </a:prstGeom>
          <a:noFill/>
          <a:ln>
            <a:noFill/>
          </a:ln>
        </p:spPr>
      </p:pic>
      <p:pic>
        <p:nvPicPr>
          <p:cNvPr id="50" name="Picture 49">
            <a:extLst>
              <a:ext uri="{FF2B5EF4-FFF2-40B4-BE49-F238E27FC236}">
                <a16:creationId xmlns:a16="http://schemas.microsoft.com/office/drawing/2014/main" id="{556315CE-9182-48D4-A43A-560718F15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344" y="-50426"/>
            <a:ext cx="1941429" cy="1856600"/>
          </a:xfrm>
          <a:prstGeom prst="rect">
            <a:avLst/>
          </a:prstGeom>
        </p:spPr>
      </p:pic>
      <p:pic>
        <p:nvPicPr>
          <p:cNvPr id="52" name="Picture 51">
            <a:extLst>
              <a:ext uri="{FF2B5EF4-FFF2-40B4-BE49-F238E27FC236}">
                <a16:creationId xmlns:a16="http://schemas.microsoft.com/office/drawing/2014/main" id="{806E6364-A909-4BFC-BC1B-E7CE91113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950" y="5110859"/>
            <a:ext cx="1969179" cy="1743607"/>
          </a:xfrm>
          <a:prstGeom prst="rect">
            <a:avLst/>
          </a:prstGeom>
        </p:spPr>
      </p:pic>
      <p:pic>
        <p:nvPicPr>
          <p:cNvPr id="54" name="Picture 53">
            <a:extLst>
              <a:ext uri="{FF2B5EF4-FFF2-40B4-BE49-F238E27FC236}">
                <a16:creationId xmlns:a16="http://schemas.microsoft.com/office/drawing/2014/main" id="{65F97AD6-7A23-4147-AD35-BFBF3639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7502" y="4765510"/>
            <a:ext cx="2060627" cy="1383912"/>
          </a:xfrm>
          <a:prstGeom prst="rect">
            <a:avLst/>
          </a:prstGeom>
        </p:spPr>
      </p:pic>
      <p:sp>
        <p:nvSpPr>
          <p:cNvPr id="56" name="Rectangle: Folded Corner 55">
            <a:extLst>
              <a:ext uri="{FF2B5EF4-FFF2-40B4-BE49-F238E27FC236}">
                <a16:creationId xmlns:a16="http://schemas.microsoft.com/office/drawing/2014/main" id="{C8DBB5C3-BAF2-4855-B5D7-C76DC9B4B4E0}"/>
              </a:ext>
            </a:extLst>
          </p:cNvPr>
          <p:cNvSpPr/>
          <p:nvPr/>
        </p:nvSpPr>
        <p:spPr>
          <a:xfrm>
            <a:off x="9921042" y="455859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10</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5" name="Picture 64">
            <a:extLst>
              <a:ext uri="{FF2B5EF4-FFF2-40B4-BE49-F238E27FC236}">
                <a16:creationId xmlns:a16="http://schemas.microsoft.com/office/drawing/2014/main" id="{601470FC-5D25-46B4-8966-859D9979C4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6583" y="3919037"/>
            <a:ext cx="495300" cy="438150"/>
          </a:xfrm>
          <a:prstGeom prst="rect">
            <a:avLst/>
          </a:prstGeom>
        </p:spPr>
      </p:pic>
      <p:pic>
        <p:nvPicPr>
          <p:cNvPr id="66" name="Picture 65">
            <a:extLst>
              <a:ext uri="{FF2B5EF4-FFF2-40B4-BE49-F238E27FC236}">
                <a16:creationId xmlns:a16="http://schemas.microsoft.com/office/drawing/2014/main" id="{9383EB36-2948-46E9-B089-393CD8D929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5002" y="4488324"/>
            <a:ext cx="714375" cy="1190625"/>
          </a:xfrm>
          <a:prstGeom prst="rect">
            <a:avLst/>
          </a:prstGeom>
        </p:spPr>
      </p:pic>
      <p:sp>
        <p:nvSpPr>
          <p:cNvPr id="67" name="Rectangle 66">
            <a:extLst>
              <a:ext uri="{FF2B5EF4-FFF2-40B4-BE49-F238E27FC236}">
                <a16:creationId xmlns:a16="http://schemas.microsoft.com/office/drawing/2014/main" id="{E3D3A603-9477-4D84-81FE-45AEEFAC6F5B}"/>
              </a:ext>
            </a:extLst>
          </p:cNvPr>
          <p:cNvSpPr/>
          <p:nvPr/>
        </p:nvSpPr>
        <p:spPr>
          <a:xfrm>
            <a:off x="10747815" y="6137682"/>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9" name="Rectangle: Folded Corner 68">
            <a:extLst>
              <a:ext uri="{FF2B5EF4-FFF2-40B4-BE49-F238E27FC236}">
                <a16:creationId xmlns:a16="http://schemas.microsoft.com/office/drawing/2014/main" id="{38721D76-06F0-4C83-9C93-5B7302AC6E56}"/>
              </a:ext>
            </a:extLst>
          </p:cNvPr>
          <p:cNvSpPr/>
          <p:nvPr/>
        </p:nvSpPr>
        <p:spPr>
          <a:xfrm>
            <a:off x="-22549" y="133769"/>
            <a:ext cx="11050492" cy="13479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70" name="Rectangle: Folded Corner 69">
            <a:extLst>
              <a:ext uri="{FF2B5EF4-FFF2-40B4-BE49-F238E27FC236}">
                <a16:creationId xmlns:a16="http://schemas.microsoft.com/office/drawing/2014/main" id="{8F91336D-2337-4775-BB8C-B4CF9ED0D999}"/>
              </a:ext>
            </a:extLst>
          </p:cNvPr>
          <p:cNvSpPr/>
          <p:nvPr/>
        </p:nvSpPr>
        <p:spPr>
          <a:xfrm>
            <a:off x="539923" y="170860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A.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50291C52-6121-450A-AB18-889BC14D4B88}"/>
                  </a:ext>
                </a:extLst>
              </p:cNvPr>
              <p:cNvSpPr/>
              <p:nvPr/>
            </p:nvSpPr>
            <p:spPr>
              <a:xfrm>
                <a:off x="971871" y="1730925"/>
                <a:ext cx="2729432"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m:rPr>
                              <m:nor/>
                            </m:rPr>
                            <a:rPr lang="en-US" sz="3200" i="1">
                              <a:latin typeface="Times New Roman" panose="02020603050405020304" pitchFamily="18" charset="0"/>
                              <a:cs typeface="Times New Roman" panose="02020603050405020304" pitchFamily="18" charset="0"/>
                            </a:rPr>
                            <m:t>tan</m:t>
                          </m:r>
                        </m:fName>
                        <m:e>
                          <m:r>
                            <m:rPr>
                              <m:nor/>
                            </m:rPr>
                            <a:rPr lang="en-US" sz="3200" i="1">
                              <a:latin typeface="Times New Roman" panose="02020603050405020304" pitchFamily="18" charset="0"/>
                              <a:cs typeface="Times New Roman" panose="02020603050405020304" pitchFamily="18" charset="0"/>
                            </a:rPr>
                            <m:t>C</m:t>
                          </m:r>
                        </m:e>
                      </m:func>
                      <m:r>
                        <m:rPr>
                          <m:nor/>
                        </m:rPr>
                        <a:rPr lang="en-US" sz="3200" i="0">
                          <a:latin typeface="Times New Roman" panose="02020603050405020304" pitchFamily="18" charset="0"/>
                          <a:cs typeface="Times New Roman" panose="02020603050405020304" pitchFamily="18" charset="0"/>
                        </a:rPr>
                        <m:t>≈0,87</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71" name="Rectangle 70">
                <a:extLst>
                  <a:ext uri="{FF2B5EF4-FFF2-40B4-BE49-F238E27FC236}">
                    <a16:creationId xmlns:a16="http://schemas.microsoft.com/office/drawing/2014/main" id="{50291C52-6121-450A-AB18-889BC14D4B88}"/>
                  </a:ext>
                </a:extLst>
              </p:cNvPr>
              <p:cNvSpPr>
                <a:spLocks noRot="1" noChangeAspect="1" noMove="1" noResize="1" noEditPoints="1" noAdjustHandles="1" noChangeArrowheads="1" noChangeShapeType="1" noTextEdit="1"/>
              </p:cNvSpPr>
              <p:nvPr/>
            </p:nvSpPr>
            <p:spPr>
              <a:xfrm>
                <a:off x="971871" y="1730925"/>
                <a:ext cx="2729432" cy="584775"/>
              </a:xfrm>
              <a:prstGeom prst="rect">
                <a:avLst/>
              </a:prstGeom>
              <a:blipFill>
                <a:blip r:embed="rId22"/>
                <a:stretch>
                  <a:fillRect/>
                </a:stretch>
              </a:blipFill>
            </p:spPr>
            <p:txBody>
              <a:bodyPr/>
              <a:lstStyle/>
              <a:p>
                <a:r>
                  <a:rPr lang="en-US">
                    <a:noFill/>
                  </a:rPr>
                  <a:t> </a:t>
                </a:r>
              </a:p>
            </p:txBody>
          </p:sp>
        </mc:Fallback>
      </mc:AlternateContent>
      <p:sp>
        <p:nvSpPr>
          <p:cNvPr id="72" name="Rectangle: Folded Corner 71">
            <a:extLst>
              <a:ext uri="{FF2B5EF4-FFF2-40B4-BE49-F238E27FC236}">
                <a16:creationId xmlns:a16="http://schemas.microsoft.com/office/drawing/2014/main" id="{132F49E3-18AF-4A5D-8590-527B2F5B4A3D}"/>
              </a:ext>
            </a:extLst>
          </p:cNvPr>
          <p:cNvSpPr/>
          <p:nvPr/>
        </p:nvSpPr>
        <p:spPr>
          <a:xfrm>
            <a:off x="539923" y="2553841"/>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C.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74" name="Rectangle: Folded Corner 73">
            <a:extLst>
              <a:ext uri="{FF2B5EF4-FFF2-40B4-BE49-F238E27FC236}">
                <a16:creationId xmlns:a16="http://schemas.microsoft.com/office/drawing/2014/main" id="{82F0DFB2-3A42-4914-83B3-F2AAB1295073}"/>
              </a:ext>
            </a:extLst>
          </p:cNvPr>
          <p:cNvSpPr/>
          <p:nvPr/>
        </p:nvSpPr>
        <p:spPr>
          <a:xfrm>
            <a:off x="4558663" y="1719401"/>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B.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06493954-1217-44C8-BE7D-F01DBA9045ED}"/>
                  </a:ext>
                </a:extLst>
              </p:cNvPr>
              <p:cNvSpPr/>
              <p:nvPr/>
            </p:nvSpPr>
            <p:spPr>
              <a:xfrm>
                <a:off x="4988897" y="1724538"/>
                <a:ext cx="217136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r>
                            <m:rPr>
                              <m:nor/>
                            </m:rPr>
                            <a:rPr lang="en-US" sz="3200" i="1">
                              <a:latin typeface="Times New Roman" panose="02020603050405020304" pitchFamily="18" charset="0"/>
                              <a:cs typeface="Times New Roman" panose="02020603050405020304" pitchFamily="18" charset="0"/>
                            </a:rPr>
                            <m:t>tan</m:t>
                          </m:r>
                        </m:fName>
                        <m:e>
                          <m:r>
                            <m:rPr>
                              <m:nor/>
                            </m:rPr>
                            <a:rPr lang="en-US" sz="3200" i="1">
                              <a:latin typeface="Times New Roman" panose="02020603050405020304" pitchFamily="18" charset="0"/>
                              <a:cs typeface="Times New Roman" panose="02020603050405020304" pitchFamily="18" charset="0"/>
                            </a:rPr>
                            <m:t>C</m:t>
                          </m:r>
                        </m:e>
                      </m:func>
                      <m:r>
                        <m:rPr>
                          <m:nor/>
                        </m:rPr>
                        <a:rPr lang="en-US" sz="3200" b="0" i="0" smtClean="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0,88</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75" name="Rectangle 74">
                <a:extLst>
                  <a:ext uri="{FF2B5EF4-FFF2-40B4-BE49-F238E27FC236}">
                    <a16:creationId xmlns:a16="http://schemas.microsoft.com/office/drawing/2014/main" id="{06493954-1217-44C8-BE7D-F01DBA9045ED}"/>
                  </a:ext>
                </a:extLst>
              </p:cNvPr>
              <p:cNvSpPr>
                <a:spLocks noRot="1" noChangeAspect="1" noMove="1" noResize="1" noEditPoints="1" noAdjustHandles="1" noChangeArrowheads="1" noChangeShapeType="1" noTextEdit="1"/>
              </p:cNvSpPr>
              <p:nvPr/>
            </p:nvSpPr>
            <p:spPr>
              <a:xfrm>
                <a:off x="4988897" y="1724538"/>
                <a:ext cx="2171364" cy="58477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DE2E128B-1BDF-4C62-899A-FF537275ABEE}"/>
                  </a:ext>
                </a:extLst>
              </p:cNvPr>
              <p:cNvSpPr/>
              <p:nvPr/>
            </p:nvSpPr>
            <p:spPr>
              <a:xfrm>
                <a:off x="1042710" y="2582258"/>
                <a:ext cx="216655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r>
                            <m:rPr>
                              <m:nor/>
                            </m:rPr>
                            <a:rPr lang="en-US" sz="3200" i="1">
                              <a:latin typeface="Times New Roman" panose="02020603050405020304" pitchFamily="18" charset="0"/>
                              <a:cs typeface="Times New Roman" panose="02020603050405020304" pitchFamily="18" charset="0"/>
                            </a:rPr>
                            <m:t>tan</m:t>
                          </m:r>
                        </m:fName>
                        <m:e>
                          <m:r>
                            <m:rPr>
                              <m:nor/>
                            </m:rPr>
                            <a:rPr lang="en-US" sz="3200" i="1">
                              <a:latin typeface="Times New Roman" panose="02020603050405020304" pitchFamily="18" charset="0"/>
                              <a:cs typeface="Times New Roman" panose="02020603050405020304" pitchFamily="18" charset="0"/>
                            </a:rPr>
                            <m:t>C</m:t>
                          </m:r>
                        </m:e>
                      </m:func>
                      <m:r>
                        <m:rPr>
                          <m:nor/>
                        </m:rPr>
                        <a:rPr lang="en-US" sz="3200" i="0">
                          <a:latin typeface="Times New Roman" panose="02020603050405020304" pitchFamily="18" charset="0"/>
                          <a:cs typeface="Times New Roman" panose="02020603050405020304" pitchFamily="18" charset="0"/>
                        </a:rPr>
                        <m:t>≈0,88</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76" name="Rectangle 75">
                <a:extLst>
                  <a:ext uri="{FF2B5EF4-FFF2-40B4-BE49-F238E27FC236}">
                    <a16:creationId xmlns:a16="http://schemas.microsoft.com/office/drawing/2014/main" id="{DE2E128B-1BDF-4C62-899A-FF537275ABEE}"/>
                  </a:ext>
                </a:extLst>
              </p:cNvPr>
              <p:cNvSpPr>
                <a:spLocks noRot="1" noChangeAspect="1" noMove="1" noResize="1" noEditPoints="1" noAdjustHandles="1" noChangeArrowheads="1" noChangeShapeType="1" noTextEdit="1"/>
              </p:cNvSpPr>
              <p:nvPr/>
            </p:nvSpPr>
            <p:spPr>
              <a:xfrm>
                <a:off x="1042710" y="2582258"/>
                <a:ext cx="2166554" cy="5847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BABE1846-BB3E-42D1-87A6-FA2A53A83B36}"/>
                  </a:ext>
                </a:extLst>
              </p:cNvPr>
              <p:cNvSpPr/>
              <p:nvPr/>
            </p:nvSpPr>
            <p:spPr>
              <a:xfrm>
                <a:off x="28871" y="71515"/>
                <a:ext cx="10862869" cy="1077218"/>
              </a:xfrm>
              <a:prstGeom prst="rect">
                <a:avLst/>
              </a:prstGeom>
            </p:spPr>
            <p:txBody>
              <a:bodyPr wrap="square">
                <a:spAutoFit/>
              </a:bodyPr>
              <a:lstStyle/>
              <a:p>
                <a:pPr algn="just">
                  <a:spcBef>
                    <a:spcPts val="720"/>
                  </a:spcBef>
                  <a:spcAft>
                    <a:spcPts val="720"/>
                  </a:spcAft>
                </a:pPr>
                <a:r>
                  <a:rPr lang="pt-BR" sz="3200" b="1" i="1" dirty="0">
                    <a:latin typeface="Times New Roman" panose="02020603050405020304" pitchFamily="18" charset="0"/>
                    <a:cs typeface="Times New Roman" panose="02020603050405020304" pitchFamily="18" charset="0"/>
                  </a:rPr>
                  <a:t>Câu </a:t>
                </a:r>
                <a:r>
                  <a:rPr lang="vi-VN" sz="3200" b="1" i="1" dirty="0">
                    <a:latin typeface="Times New Roman" panose="02020603050405020304" pitchFamily="18" charset="0"/>
                    <a:cs typeface="Times New Roman" panose="02020603050405020304" pitchFamily="18" charset="0"/>
                  </a:rPr>
                  <a:t>2:</a:t>
                </a:r>
                <a:r>
                  <a:rPr lang="pt-BR" sz="3200" b="1" i="1"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Cho tam giác </a:t>
                </a:r>
                <a14:m>
                  <m:oMath xmlns:m="http://schemas.openxmlformats.org/officeDocument/2006/math">
                    <m:r>
                      <a:rPr lang="en-US" sz="3200" i="1">
                        <a:latin typeface="Cambria Math" panose="02040503050406030204" pitchFamily="18" charset="0"/>
                      </a:rPr>
                      <m:t>𝐴𝐵𝐶</m:t>
                    </m:r>
                  </m:oMath>
                </a14:m>
                <a:r>
                  <a:rPr lang="pt-BR" sz="3200" dirty="0">
                    <a:latin typeface="Times New Roman" panose="02020603050405020304" pitchFamily="18" charset="0"/>
                    <a:cs typeface="Times New Roman" panose="02020603050405020304" pitchFamily="18" charset="0"/>
                  </a:rPr>
                  <a:t> vuông tại </a:t>
                </a:r>
                <a14:m>
                  <m:oMath xmlns:m="http://schemas.openxmlformats.org/officeDocument/2006/math">
                    <m:r>
                      <a:rPr lang="en-US" sz="3200" i="1">
                        <a:latin typeface="Cambria Math" panose="02040503050406030204" pitchFamily="18" charset="0"/>
                      </a:rPr>
                      <m:t>𝐴</m:t>
                    </m:r>
                  </m:oMath>
                </a14:m>
                <a:r>
                  <a:rPr lang="vi-VN" sz="3200"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có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BC</m:t>
                    </m:r>
                    <m:r>
                      <m:rPr>
                        <m:nor/>
                      </m:rPr>
                      <a:rPr lang="en-US" sz="3200" i="1">
                        <a:latin typeface="Times New Roman" panose="02020603050405020304" pitchFamily="18" charset="0"/>
                        <a:cs typeface="Times New Roman" panose="02020603050405020304" pitchFamily="18" charset="0"/>
                      </a:rPr>
                      <m:t>=8</m:t>
                    </m:r>
                    <m:r>
                      <m:rPr>
                        <m:nor/>
                      </m:rPr>
                      <a:rPr lang="en-US" sz="3200" i="1">
                        <a:latin typeface="Times New Roman" panose="02020603050405020304" pitchFamily="18" charset="0"/>
                        <a:cs typeface="Times New Roman" panose="02020603050405020304" pitchFamily="18" charset="0"/>
                      </a:rPr>
                      <m:t>cm</m:t>
                    </m:r>
                  </m:oMath>
                </a14:m>
                <a:r>
                  <a:rPr lang="pt-BR"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cs typeface="Times New Roman" panose="02020603050405020304" pitchFamily="18" charset="0"/>
                      </a:rPr>
                      <m:t>AC</m:t>
                    </m:r>
                    <m:r>
                      <m:rPr>
                        <m:nor/>
                      </m:rPr>
                      <a:rPr lang="en-US" sz="3200" i="1">
                        <a:latin typeface="Times New Roman" panose="02020603050405020304" pitchFamily="18" charset="0"/>
                        <a:cs typeface="Times New Roman" panose="02020603050405020304" pitchFamily="18" charset="0"/>
                      </a:rPr>
                      <m:t>=6</m:t>
                    </m:r>
                    <m:r>
                      <m:rPr>
                        <m:nor/>
                      </m:rPr>
                      <a:rPr lang="en-US" sz="3200" i="1">
                        <a:latin typeface="Times New Roman" panose="02020603050405020304" pitchFamily="18" charset="0"/>
                        <a:cs typeface="Times New Roman" panose="02020603050405020304" pitchFamily="18" charset="0"/>
                      </a:rPr>
                      <m:t>cm</m:t>
                    </m:r>
                  </m:oMath>
                </a14:m>
                <a:r>
                  <a:rPr lang="pt-BR" sz="3200" dirty="0">
                    <a:latin typeface="Times New Roman" panose="02020603050405020304" pitchFamily="18" charset="0"/>
                    <a:cs typeface="Times New Roman" panose="02020603050405020304" pitchFamily="18" charset="0"/>
                  </a:rPr>
                  <a:t>. Tỉ số lượng giác </a:t>
                </a:r>
                <a14:m>
                  <m:oMath xmlns:m="http://schemas.openxmlformats.org/officeDocument/2006/math">
                    <m:func>
                      <m:funcPr>
                        <m:ctrlPr>
                          <a:rPr lang="en-US" sz="3200" i="1">
                            <a:latin typeface="Cambria Math" panose="02040503050406030204" pitchFamily="18" charset="0"/>
                          </a:rPr>
                        </m:ctrlPr>
                      </m:funcPr>
                      <m:fName>
                        <m:r>
                          <m:rPr>
                            <m:nor/>
                          </m:rPr>
                          <a:rPr lang="en-US" sz="3200" i="1">
                            <a:latin typeface="Times New Roman" panose="02020603050405020304" pitchFamily="18" charset="0"/>
                            <a:cs typeface="Times New Roman" panose="02020603050405020304" pitchFamily="18" charset="0"/>
                          </a:rPr>
                          <m:t>tan</m:t>
                        </m:r>
                      </m:fName>
                      <m:e>
                        <m:r>
                          <m:rPr>
                            <m:nor/>
                          </m:rPr>
                          <a:rPr lang="en-US" sz="3200" i="1">
                            <a:latin typeface="Times New Roman" panose="02020603050405020304" pitchFamily="18" charset="0"/>
                            <a:cs typeface="Times New Roman" panose="02020603050405020304" pitchFamily="18" charset="0"/>
                          </a:rPr>
                          <m:t>C</m:t>
                        </m:r>
                      </m:e>
                    </m:func>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pt-BR" sz="3200" dirty="0">
                    <a:latin typeface="Times New Roman" panose="02020603050405020304" pitchFamily="18" charset="0"/>
                    <a:cs typeface="Times New Roman" panose="02020603050405020304" pitchFamily="18" charset="0"/>
                  </a:rPr>
                  <a:t>àm tròn</a:t>
                </a:r>
                <a:r>
                  <a:rPr lang="vi-VN" sz="3200" dirty="0">
                    <a:latin typeface="Times New Roman" panose="02020603050405020304" pitchFamily="18" charset="0"/>
                    <a:cs typeface="Times New Roman" panose="02020603050405020304" pitchFamily="18" charset="0"/>
                  </a:rPr>
                  <a:t> đến chữ số thập ph</a:t>
                </a:r>
                <a:r>
                  <a:rPr lang="pt-BR" sz="3200" dirty="0">
                    <a:latin typeface="Times New Roman" panose="02020603050405020304" pitchFamily="18" charset="0"/>
                    <a:cs typeface="Times New Roman" panose="02020603050405020304" pitchFamily="18" charset="0"/>
                  </a:rPr>
                  <a:t>ân</a:t>
                </a:r>
                <a:r>
                  <a:rPr lang="vi-VN" sz="3200" dirty="0">
                    <a:latin typeface="Times New Roman" panose="02020603050405020304" pitchFamily="18" charset="0"/>
                    <a:cs typeface="Times New Roman" panose="02020603050405020304" pitchFamily="18" charset="0"/>
                  </a:rPr>
                  <a:t> thứ hai</a:t>
                </a:r>
                <a:r>
                  <a:rPr lang="pt-BR" sz="3200" dirty="0">
                    <a:latin typeface="Times New Roman" panose="02020603050405020304" pitchFamily="18" charset="0"/>
                    <a:cs typeface="Times New Roman" panose="02020603050405020304" pitchFamily="18" charset="0"/>
                  </a:rPr>
                  <a:t>) là:</a:t>
                </a:r>
                <a:endParaRPr lang="en-US" sz="3200" dirty="0">
                  <a:effectLst/>
                  <a:latin typeface="Times New Roman" panose="02020603050405020304" pitchFamily="18" charset="0"/>
                  <a:cs typeface="Times New Roman" panose="02020603050405020304" pitchFamily="18" charset="0"/>
                </a:endParaRPr>
              </a:p>
            </p:txBody>
          </p:sp>
        </mc:Choice>
        <mc:Fallback xmlns="">
          <p:sp>
            <p:nvSpPr>
              <p:cNvPr id="78" name="Rectangle 77">
                <a:extLst>
                  <a:ext uri="{FF2B5EF4-FFF2-40B4-BE49-F238E27FC236}">
                    <a16:creationId xmlns:a16="http://schemas.microsoft.com/office/drawing/2014/main" id="{BABE1846-BB3E-42D1-87A6-FA2A53A83B36}"/>
                  </a:ext>
                </a:extLst>
              </p:cNvPr>
              <p:cNvSpPr>
                <a:spLocks noRot="1" noChangeAspect="1" noMove="1" noResize="1" noEditPoints="1" noAdjustHandles="1" noChangeArrowheads="1" noChangeShapeType="1" noTextEdit="1"/>
              </p:cNvSpPr>
              <p:nvPr/>
            </p:nvSpPr>
            <p:spPr>
              <a:xfrm>
                <a:off x="28871" y="71515"/>
                <a:ext cx="10862869" cy="1077218"/>
              </a:xfrm>
              <a:prstGeom prst="rect">
                <a:avLst/>
              </a:prstGeom>
              <a:blipFill>
                <a:blip r:embed="rId25"/>
                <a:stretch>
                  <a:fillRect l="-1459" t="-7955" r="-1403" b="-17614"/>
                </a:stretch>
              </a:blipFill>
            </p:spPr>
            <p:txBody>
              <a:bodyPr/>
              <a:lstStyle/>
              <a:p>
                <a:r>
                  <a:rPr lang="en-US">
                    <a:noFill/>
                  </a:rPr>
                  <a:t> </a:t>
                </a:r>
              </a:p>
            </p:txBody>
          </p:sp>
        </mc:Fallback>
      </mc:AlternateContent>
      <p:pic>
        <p:nvPicPr>
          <p:cNvPr id="79" name="Picture 78">
            <a:extLst>
              <a:ext uri="{FF2B5EF4-FFF2-40B4-BE49-F238E27FC236}">
                <a16:creationId xmlns:a16="http://schemas.microsoft.com/office/drawing/2014/main" id="{1C190A89-C3B8-442C-B963-4480CC2CEBB2}"/>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95915" y="897916"/>
            <a:ext cx="2943353" cy="3669567"/>
          </a:xfrm>
          <a:prstGeom prst="rect">
            <a:avLst/>
          </a:prstGeom>
        </p:spPr>
      </p:pic>
      <p:sp>
        <p:nvSpPr>
          <p:cNvPr id="80" name="Oval 79">
            <a:extLst>
              <a:ext uri="{FF2B5EF4-FFF2-40B4-BE49-F238E27FC236}">
                <a16:creationId xmlns:a16="http://schemas.microsoft.com/office/drawing/2014/main" id="{9CA6F0FE-F164-42E5-ABD3-BB4A22E6C2AC}"/>
              </a:ext>
            </a:extLst>
          </p:cNvPr>
          <p:cNvSpPr/>
          <p:nvPr/>
        </p:nvSpPr>
        <p:spPr>
          <a:xfrm>
            <a:off x="539922" y="2582258"/>
            <a:ext cx="502787" cy="5793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Digit 30">
            <a:extLst>
              <a:ext uri="{FF2B5EF4-FFF2-40B4-BE49-F238E27FC236}">
                <a16:creationId xmlns:a16="http://schemas.microsoft.com/office/drawing/2014/main" id="{5729E9B7-4E6A-4BB2-8BF7-C445476D1062}"/>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33492" y="5457466"/>
            <a:ext cx="2213054" cy="12161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80759919-4378-4E3D-831A-FD04BDAF9D4B}"/>
                  </a:ext>
                </a:extLst>
              </p:cNvPr>
              <p:cNvSpPr/>
              <p:nvPr/>
            </p:nvSpPr>
            <p:spPr>
              <a:xfrm>
                <a:off x="2458614" y="3425762"/>
                <a:ext cx="7258888" cy="3220625"/>
              </a:xfrm>
              <a:prstGeom prst="rect">
                <a:avLst/>
              </a:prstGeom>
            </p:spPr>
            <p:txBody>
              <a:bodyPr wrap="square">
                <a:spAutoFit/>
              </a:bodyPr>
              <a:lstStyle/>
              <a:p>
                <a:pPr algn="ctr"/>
                <a:r>
                  <a:rPr lang="vi-VN" sz="3200" b="1" dirty="0">
                    <a:solidFill>
                      <a:srgbClr val="FFFF00"/>
                    </a:solidFill>
                    <a:latin typeface="+mj-lt"/>
                  </a:rPr>
                  <a:t>Giải</a:t>
                </a:r>
              </a:p>
              <a:p>
                <a14:m>
                  <m:oMath xmlns:m="http://schemas.openxmlformats.org/officeDocument/2006/math">
                    <m:r>
                      <m:rPr>
                        <m:sty m:val="p"/>
                      </m:rPr>
                      <a:rPr lang="en-US" sz="2800" i="0" smtClean="0">
                        <a:solidFill>
                          <a:schemeClr val="bg1"/>
                        </a:solidFill>
                        <a:latin typeface="Cambria Math" panose="02040503050406030204" pitchFamily="18" charset="0"/>
                        <a:ea typeface="Calibri" panose="020F0502020204030204" pitchFamily="34" charset="0"/>
                      </a:rPr>
                      <m:t>Δ</m:t>
                    </m:r>
                    <m:r>
                      <a:rPr lang="en-US" sz="2800" i="1" smtClean="0">
                        <a:solidFill>
                          <a:schemeClr val="bg1"/>
                        </a:solidFill>
                        <a:latin typeface="Cambria Math" panose="02040503050406030204" pitchFamily="18" charset="0"/>
                        <a:ea typeface="Calibri" panose="020F0502020204030204" pitchFamily="34" charset="0"/>
                      </a:rPr>
                      <m:t>𝐴𝐵𝐶</m:t>
                    </m:r>
                  </m:oMath>
                </a14:m>
                <a:r>
                  <a:rPr lang="vi-VN" sz="2800" dirty="0">
                    <a:solidFill>
                      <a:schemeClr val="bg1"/>
                    </a:solidFill>
                    <a:latin typeface="Times New Roman" panose="02020603050405020304" pitchFamily="18" charset="0"/>
                    <a:cs typeface="Times New Roman" panose="02020603050405020304" pitchFamily="18" charset="0"/>
                  </a:rPr>
                  <a:t> vuông tại </a:t>
                </a:r>
                <a14:m>
                  <m:oMath xmlns:m="http://schemas.openxmlformats.org/officeDocument/2006/math">
                    <m:r>
                      <m:rPr>
                        <m:sty m:val="p"/>
                      </m:rPr>
                      <a:rPr lang="en-US" sz="2800" i="0">
                        <a:solidFill>
                          <a:schemeClr val="bg1"/>
                        </a:solidFill>
                        <a:latin typeface="Cambria Math" panose="02040503050406030204" pitchFamily="18" charset="0"/>
                        <a:ea typeface="Calibri" panose="020F0502020204030204" pitchFamily="34" charset="0"/>
                      </a:rPr>
                      <m:t>A</m:t>
                    </m:r>
                    <m:r>
                      <a:rPr lang="vi-VN" sz="2800" b="0" i="0" smtClean="0">
                        <a:solidFill>
                          <a:schemeClr val="bg1"/>
                        </a:solidFill>
                        <a:latin typeface="Cambria Math" panose="02040503050406030204" pitchFamily="18" charset="0"/>
                        <a:ea typeface="Calibri" panose="020F0502020204030204" pitchFamily="34" charset="0"/>
                      </a:rPr>
                      <m:t> </m:t>
                    </m:r>
                    <m:r>
                      <m:rPr>
                        <m:sty m:val="p"/>
                      </m:rPr>
                      <a:rPr lang="vi-VN" sz="2800" i="1">
                        <a:solidFill>
                          <a:schemeClr val="bg1"/>
                        </a:solidFill>
                        <a:latin typeface="Cambria Math" panose="02040503050406030204" pitchFamily="18" charset="0"/>
                        <a:ea typeface="Calibri" panose="020F0502020204030204" pitchFamily="34" charset="0"/>
                      </a:rPr>
                      <m:t>n</m:t>
                    </m:r>
                    <m:r>
                      <a:rPr lang="vi-VN" sz="2800" i="1">
                        <a:solidFill>
                          <a:schemeClr val="bg1"/>
                        </a:solidFill>
                        <a:latin typeface="Cambria Math" panose="02040503050406030204" pitchFamily="18" charset="0"/>
                        <a:ea typeface="Calibri" panose="020F0502020204030204" pitchFamily="34" charset="0"/>
                      </a:rPr>
                      <m:t>ê</m:t>
                    </m:r>
                    <m:r>
                      <m:rPr>
                        <m:sty m:val="p"/>
                      </m:rPr>
                      <a:rPr lang="vi-VN" sz="2800" i="1">
                        <a:solidFill>
                          <a:schemeClr val="bg1"/>
                        </a:solidFill>
                        <a:latin typeface="Cambria Math" panose="02040503050406030204" pitchFamily="18" charset="0"/>
                        <a:ea typeface="Calibri" panose="020F0502020204030204" pitchFamily="34" charset="0"/>
                      </a:rPr>
                      <m:t>n</m:t>
                    </m:r>
                  </m:oMath>
                </a14:m>
                <a:r>
                  <a:rPr lang="vi-VN" sz="2800" dirty="0">
                    <a:solidFill>
                      <a:schemeClr val="bg1"/>
                    </a:solidFill>
                    <a:latin typeface="Times New Roman" panose="02020603050405020304" pitchFamily="18" charset="0"/>
                    <a:cs typeface="Times New Roman" panose="02020603050405020304" pitchFamily="18" charset="0"/>
                  </a:rPr>
                  <a:t> theo định lý Pythagore </a:t>
                </a:r>
                <a:endParaRPr lang="vi-VN" sz="28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a:solidFill>
                          <a:schemeClr val="bg1"/>
                        </a:solidFill>
                        <a:latin typeface="Cambria Math" panose="02040503050406030204" pitchFamily="18" charset="0"/>
                        <a:ea typeface="Calibri" panose="020F0502020204030204" pitchFamily="34" charset="0"/>
                      </a:rPr>
                      <m:t>𝐵</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𝐶</m:t>
                        </m:r>
                      </m:e>
                      <m:sup>
                        <m:r>
                          <a:rPr lang="en-US" sz="2800" i="1">
                            <a:solidFill>
                              <a:schemeClr val="bg1"/>
                            </a:solidFill>
                            <a:latin typeface="Cambria Math" panose="02040503050406030204" pitchFamily="18" charset="0"/>
                            <a:ea typeface="Calibri" panose="020F0502020204030204" pitchFamily="34" charset="0"/>
                          </a:rPr>
                          <m:t>2</m:t>
                        </m:r>
                      </m:sup>
                    </m:sSup>
                    <m:r>
                      <a:rPr lang="en-US" sz="2800" i="1">
                        <a:solidFill>
                          <a:schemeClr val="bg1"/>
                        </a:solidFill>
                        <a:latin typeface="Cambria Math" panose="02040503050406030204" pitchFamily="18" charset="0"/>
                        <a:ea typeface="Calibri" panose="020F0502020204030204" pitchFamily="34" charset="0"/>
                      </a:rPr>
                      <m:t>=</m:t>
                    </m:r>
                    <m:r>
                      <a:rPr lang="en-US" sz="2800" i="1">
                        <a:solidFill>
                          <a:schemeClr val="bg1"/>
                        </a:solidFill>
                        <a:latin typeface="Cambria Math" panose="02040503050406030204" pitchFamily="18" charset="0"/>
                        <a:ea typeface="Calibri" panose="020F0502020204030204" pitchFamily="34" charset="0"/>
                      </a:rPr>
                      <m:t>𝐴</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𝐵</m:t>
                        </m:r>
                      </m:e>
                      <m:sup>
                        <m:r>
                          <a:rPr lang="en-US" sz="2800" i="1">
                            <a:solidFill>
                              <a:schemeClr val="bg1"/>
                            </a:solidFill>
                            <a:latin typeface="Cambria Math" panose="02040503050406030204" pitchFamily="18" charset="0"/>
                            <a:ea typeface="Calibri" panose="020F0502020204030204" pitchFamily="34" charset="0"/>
                          </a:rPr>
                          <m:t>2</m:t>
                        </m:r>
                      </m:sup>
                    </m:sSup>
                    <m:r>
                      <a:rPr lang="en-US" sz="2800" i="1">
                        <a:solidFill>
                          <a:schemeClr val="bg1"/>
                        </a:solidFill>
                        <a:latin typeface="Cambria Math" panose="02040503050406030204" pitchFamily="18" charset="0"/>
                        <a:ea typeface="Calibri" panose="020F0502020204030204" pitchFamily="34" charset="0"/>
                      </a:rPr>
                      <m:t>+</m:t>
                    </m:r>
                    <m:r>
                      <a:rPr lang="en-US" sz="2800" i="1">
                        <a:solidFill>
                          <a:schemeClr val="bg1"/>
                        </a:solidFill>
                        <a:latin typeface="Cambria Math" panose="02040503050406030204" pitchFamily="18" charset="0"/>
                        <a:ea typeface="Calibri" panose="020F0502020204030204" pitchFamily="34" charset="0"/>
                      </a:rPr>
                      <m:t>𝐴</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𝐶</m:t>
                        </m:r>
                      </m:e>
                      <m:sup>
                        <m:r>
                          <a:rPr lang="en-US" sz="2800" i="1">
                            <a:solidFill>
                              <a:schemeClr val="bg1"/>
                            </a:solidFill>
                            <a:latin typeface="Cambria Math" panose="02040503050406030204" pitchFamily="18" charset="0"/>
                            <a:ea typeface="Calibri" panose="020F0502020204030204" pitchFamily="34" charset="0"/>
                          </a:rPr>
                          <m:t>2</m:t>
                        </m:r>
                      </m:sup>
                    </m:sSup>
                  </m:oMath>
                </a14:m>
                <a:r>
                  <a:rPr lang="vi-VN" sz="2800" dirty="0">
                    <a:solidFill>
                      <a:schemeClr val="bg1"/>
                    </a:solidFill>
                    <a:latin typeface="Times New Roman" panose="02020603050405020304" pitchFamily="18" charset="0"/>
                    <a:cs typeface="Times New Roman" panose="02020603050405020304" pitchFamily="18" charset="0"/>
                  </a:rPr>
                  <a:t>. </a:t>
                </a:r>
              </a:p>
              <a:p>
                <a:r>
                  <a:rPr lang="vi-VN" sz="2800" dirty="0">
                    <a:solidFill>
                      <a:schemeClr val="bg1"/>
                    </a:solidFill>
                    <a:latin typeface="Times New Roman" panose="02020603050405020304" pitchFamily="18" charset="0"/>
                    <a:cs typeface="Times New Roman" panose="02020603050405020304" pitchFamily="18" charset="0"/>
                  </a:rPr>
                  <a:t>Từ đó </a:t>
                </a:r>
                <a14:m>
                  <m:oMath xmlns:m="http://schemas.openxmlformats.org/officeDocument/2006/math">
                    <m:r>
                      <a:rPr lang="en-US" sz="2800" i="1">
                        <a:solidFill>
                          <a:schemeClr val="bg1"/>
                        </a:solidFill>
                        <a:latin typeface="Cambria Math" panose="02040503050406030204" pitchFamily="18" charset="0"/>
                        <a:ea typeface="Calibri" panose="020F0502020204030204" pitchFamily="34" charset="0"/>
                      </a:rPr>
                      <m:t>𝐴</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𝐵</m:t>
                        </m:r>
                      </m:e>
                      <m:sup>
                        <m:r>
                          <a:rPr lang="en-US" sz="2800" i="1">
                            <a:solidFill>
                              <a:schemeClr val="bg1"/>
                            </a:solidFill>
                            <a:latin typeface="Cambria Math" panose="02040503050406030204" pitchFamily="18" charset="0"/>
                            <a:ea typeface="Calibri" panose="020F0502020204030204" pitchFamily="34" charset="0"/>
                          </a:rPr>
                          <m:t>2</m:t>
                        </m:r>
                      </m:sup>
                    </m:sSup>
                  </m:oMath>
                </a14:m>
                <a:r>
                  <a:rPr lang="vi-VN" sz="2800"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ea typeface="Calibri" panose="020F0502020204030204" pitchFamily="34" charset="0"/>
                      </a:rPr>
                      <m:t>𝐵</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𝐶</m:t>
                        </m:r>
                      </m:e>
                      <m:sup>
                        <m:r>
                          <a:rPr lang="en-US" sz="2800" i="1">
                            <a:solidFill>
                              <a:schemeClr val="bg1"/>
                            </a:solidFill>
                            <a:latin typeface="Cambria Math" panose="02040503050406030204" pitchFamily="18" charset="0"/>
                            <a:ea typeface="Calibri" panose="020F0502020204030204" pitchFamily="34" charset="0"/>
                          </a:rPr>
                          <m:t>2</m:t>
                        </m:r>
                      </m:sup>
                    </m:sSup>
                    <m:r>
                      <a:rPr lang="vi-VN" sz="2800" b="0" i="1" smtClean="0">
                        <a:solidFill>
                          <a:schemeClr val="bg1"/>
                        </a:solidFill>
                        <a:latin typeface="Cambria Math" panose="02040503050406030204" pitchFamily="18" charset="0"/>
                        <a:ea typeface="Calibri" panose="020F0502020204030204" pitchFamily="34" charset="0"/>
                      </a:rPr>
                      <m:t>−</m:t>
                    </m:r>
                    <m:r>
                      <a:rPr lang="en-US" sz="2800" i="1">
                        <a:solidFill>
                          <a:schemeClr val="bg1"/>
                        </a:solidFill>
                        <a:latin typeface="Cambria Math" panose="02040503050406030204" pitchFamily="18" charset="0"/>
                        <a:ea typeface="Calibri" panose="020F0502020204030204" pitchFamily="34" charset="0"/>
                      </a:rPr>
                      <m:t>𝐴</m:t>
                    </m:r>
                    <m:sSup>
                      <m:sSupPr>
                        <m:ctrlPr>
                          <a:rPr lang="en-US" sz="2800" i="1">
                            <a:solidFill>
                              <a:schemeClr val="bg1"/>
                            </a:solidFill>
                            <a:latin typeface="Cambria Math" panose="02040503050406030204" pitchFamily="18" charset="0"/>
                            <a:ea typeface="Calibri" panose="020F0502020204030204" pitchFamily="34" charset="0"/>
                          </a:rPr>
                        </m:ctrlPr>
                      </m:sSupPr>
                      <m:e>
                        <m:r>
                          <a:rPr lang="en-US" sz="2800" i="1">
                            <a:solidFill>
                              <a:schemeClr val="bg1"/>
                            </a:solidFill>
                            <a:latin typeface="Cambria Math" panose="02040503050406030204" pitchFamily="18" charset="0"/>
                            <a:ea typeface="Calibri" panose="020F0502020204030204" pitchFamily="34" charset="0"/>
                          </a:rPr>
                          <m:t>𝐶</m:t>
                        </m:r>
                      </m:e>
                      <m:sup>
                        <m:r>
                          <a:rPr lang="en-US" sz="2800" i="1">
                            <a:solidFill>
                              <a:schemeClr val="bg1"/>
                            </a:solidFill>
                            <a:latin typeface="Cambria Math" panose="02040503050406030204" pitchFamily="18" charset="0"/>
                            <a:ea typeface="Calibri" panose="020F0502020204030204" pitchFamily="34" charset="0"/>
                          </a:rPr>
                          <m:t>2</m:t>
                        </m:r>
                      </m:sup>
                    </m:sSup>
                  </m:oMath>
                </a14:m>
                <a:r>
                  <a:rPr lang="vi-VN" sz="2800" dirty="0">
                    <a:solidFill>
                      <a:schemeClr val="bg1"/>
                    </a:solidFill>
                    <a:latin typeface="Times New Roman" panose="02020603050405020304" pitchFamily="18" charset="0"/>
                    <a:cs typeface="Times New Roman" panose="02020603050405020304" pitchFamily="18" charset="0"/>
                  </a:rPr>
                  <a:t> = 28. </a:t>
                </a:r>
              </a:p>
              <a:p>
                <a:r>
                  <a:rPr lang="vi-VN" sz="2800" dirty="0">
                    <a:solidFill>
                      <a:schemeClr val="bg1"/>
                    </a:solidFill>
                    <a:latin typeface="Times New Roman" panose="02020603050405020304" pitchFamily="18" charset="0"/>
                    <a:cs typeface="Times New Roman" panose="02020603050405020304" pitchFamily="18" charset="0"/>
                  </a:rPr>
                  <a:t>Suy ra </a:t>
                </a:r>
                <a14:m>
                  <m:oMath xmlns:m="http://schemas.openxmlformats.org/officeDocument/2006/math">
                    <m:r>
                      <m:rPr>
                        <m:nor/>
                      </m:rPr>
                      <a:rPr lang="en-US"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m:t>A</m:t>
                    </m:r>
                    <m:r>
                      <m:rPr>
                        <m:nor/>
                      </m:rPr>
                      <a:rPr lang="vi-VN" sz="2800" i="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B</m:t>
                    </m:r>
                    <m:r>
                      <m:rPr>
                        <m:nor/>
                      </m:rPr>
                      <a:rPr lang="en-US" sz="28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ad>
                      <m:radPr>
                        <m:degHide m:val="on"/>
                        <m:ctrlPr>
                          <a:rPr lang="en-US" sz="2800" i="1">
                            <a:solidFill>
                              <a:schemeClr val="bg1"/>
                            </a:solidFill>
                            <a:latin typeface="Cambria Math" panose="02040503050406030204" pitchFamily="18" charset="0"/>
                            <a:ea typeface="Calibri" panose="020F0502020204030204" pitchFamily="34" charset="0"/>
                          </a:rPr>
                        </m:ctrlPr>
                      </m:radPr>
                      <m:deg/>
                      <m:e>
                        <m:r>
                          <m:rPr>
                            <m:nor/>
                          </m:rPr>
                          <a:rPr lang="vi-VN" sz="28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28</m:t>
                        </m:r>
                      </m:e>
                    </m:rad>
                  </m:oMath>
                </a14:m>
                <a:r>
                  <a:rPr lang="vi-VN" sz="2800" dirty="0">
                    <a:solidFill>
                      <a:schemeClr val="bg1"/>
                    </a:solidFill>
                    <a:latin typeface="Times New Roman" panose="02020603050405020304" pitchFamily="18" charset="0"/>
                    <a:cs typeface="Times New Roman" panose="02020603050405020304" pitchFamily="18" charset="0"/>
                  </a:rPr>
                  <a:t> (cm)</a:t>
                </a:r>
              </a:p>
              <a:p>
                <a14:m>
                  <m:oMath xmlns:m="http://schemas.openxmlformats.org/officeDocument/2006/math">
                    <m:func>
                      <m:funcPr>
                        <m:ctrlPr>
                          <a:rPr lang="en-US" sz="2800" i="1" smtClean="0">
                            <a:solidFill>
                              <a:schemeClr val="bg1"/>
                            </a:solidFill>
                            <a:latin typeface="Cambria Math" panose="02040503050406030204" pitchFamily="18" charset="0"/>
                          </a:rPr>
                        </m:ctrlPr>
                      </m:funcPr>
                      <m:fName>
                        <m:r>
                          <m:rPr>
                            <m:nor/>
                          </m:rPr>
                          <a:rPr lang="en-US" sz="2800" i="0">
                            <a:solidFill>
                              <a:schemeClr val="bg1"/>
                            </a:solidFill>
                            <a:latin typeface="Times New Roman" panose="02020603050405020304" pitchFamily="18" charset="0"/>
                            <a:cs typeface="Times New Roman" panose="02020603050405020304" pitchFamily="18" charset="0"/>
                          </a:rPr>
                          <m:t>tan</m:t>
                        </m:r>
                      </m:fName>
                      <m:e>
                        <m:r>
                          <m:rPr>
                            <m:nor/>
                          </m:rPr>
                          <a:rPr lang="en-US" sz="2800" i="0">
                            <a:solidFill>
                              <a:schemeClr val="bg1"/>
                            </a:solidFill>
                            <a:latin typeface="Times New Roman" panose="02020603050405020304" pitchFamily="18" charset="0"/>
                            <a:cs typeface="Times New Roman" panose="02020603050405020304" pitchFamily="18" charset="0"/>
                          </a:rPr>
                          <m:t>C</m:t>
                        </m:r>
                        <m:r>
                          <m:rPr>
                            <m:nor/>
                          </m:rPr>
                          <a:rPr lang="vi-VN" sz="2800" b="0" i="0" smtClean="0">
                            <a:solidFill>
                              <a:schemeClr val="bg1"/>
                            </a:solidFill>
                            <a:latin typeface="Times New Roman" panose="02020603050405020304" pitchFamily="18" charset="0"/>
                            <a:cs typeface="Times New Roman" panose="02020603050405020304" pitchFamily="18" charset="0"/>
                          </a:rPr>
                          <m:t>=</m:t>
                        </m:r>
                      </m:e>
                    </m:func>
                  </m:oMath>
                </a14:m>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200" i="1">
                            <a:solidFill>
                              <a:schemeClr val="bg1"/>
                            </a:solidFill>
                            <a:latin typeface="Cambria Math" panose="02040503050406030204" pitchFamily="18" charset="0"/>
                            <a:ea typeface="Calibri" panose="020F0502020204030204" pitchFamily="34" charset="0"/>
                          </a:rPr>
                        </m:ctrlPr>
                      </m:fPr>
                      <m:num>
                        <m:r>
                          <m:rPr>
                            <m:nor/>
                          </m:rPr>
                          <a:rPr lang="en-US"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m:t>AB</m:t>
                        </m:r>
                      </m:num>
                      <m:den>
                        <m:r>
                          <m:rPr>
                            <m:nor/>
                          </m:rPr>
                          <a:rPr lang="en-US"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m:t>AC</m:t>
                        </m:r>
                      </m:den>
                    </m:f>
                    <m:r>
                      <m:rPr>
                        <m:nor/>
                      </m:rPr>
                      <a:rPr lang="en-US"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f>
                      <m:fPr>
                        <m:ctrlPr>
                          <a:rPr lang="en-US" sz="3200" i="1">
                            <a:solidFill>
                              <a:schemeClr val="bg1"/>
                            </a:solidFill>
                            <a:latin typeface="Cambria Math" panose="02040503050406030204" pitchFamily="18" charset="0"/>
                            <a:ea typeface="Calibri" panose="020F0502020204030204" pitchFamily="34" charset="0"/>
                          </a:rPr>
                        </m:ctrlPr>
                      </m:fPr>
                      <m:num>
                        <m:rad>
                          <m:radPr>
                            <m:degHide m:val="on"/>
                            <m:ctrlPr>
                              <a:rPr lang="en-US" sz="3200" i="1">
                                <a:solidFill>
                                  <a:schemeClr val="bg1"/>
                                </a:solidFill>
                                <a:latin typeface="Cambria Math" panose="02040503050406030204" pitchFamily="18" charset="0"/>
                                <a:ea typeface="Calibri" panose="020F0502020204030204" pitchFamily="34" charset="0"/>
                              </a:rPr>
                            </m:ctrlPr>
                          </m:radPr>
                          <m:deg/>
                          <m:e>
                            <m:r>
                              <m:rPr>
                                <m:nor/>
                              </m:rPr>
                              <a:rPr lang="vi-VN"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28</m:t>
                            </m:r>
                          </m:e>
                        </m:rad>
                      </m:num>
                      <m:den>
                        <m:r>
                          <m:rPr>
                            <m:nor/>
                          </m:rPr>
                          <a:rPr lang="vi-VN"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6</m:t>
                        </m:r>
                      </m:den>
                    </m:f>
                  </m:oMath>
                </a14:m>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≈0,88</m:t>
                    </m:r>
                  </m:oMath>
                </a14:m>
                <a:endParaRPr lang="vi-VN" sz="32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68" name="Rectangle 67">
                <a:extLst>
                  <a:ext uri="{FF2B5EF4-FFF2-40B4-BE49-F238E27FC236}">
                    <a16:creationId xmlns:a16="http://schemas.microsoft.com/office/drawing/2014/main" id="{80759919-4378-4E3D-831A-FD04BDAF9D4B}"/>
                  </a:ext>
                </a:extLst>
              </p:cNvPr>
              <p:cNvSpPr>
                <a:spLocks noRot="1" noChangeAspect="1" noMove="1" noResize="1" noEditPoints="1" noAdjustHandles="1" noChangeArrowheads="1" noChangeShapeType="1" noTextEdit="1"/>
              </p:cNvSpPr>
              <p:nvPr/>
            </p:nvSpPr>
            <p:spPr>
              <a:xfrm>
                <a:off x="2458614" y="3425762"/>
                <a:ext cx="7258888" cy="3220625"/>
              </a:xfrm>
              <a:prstGeom prst="rect">
                <a:avLst/>
              </a:prstGeom>
              <a:blipFill>
                <a:blip r:embed="rId27"/>
                <a:stretch>
                  <a:fillRect l="-1679" t="-2652"/>
                </a:stretch>
              </a:blipFill>
            </p:spPr>
            <p:txBody>
              <a:bodyPr/>
              <a:lstStyle/>
              <a:p>
                <a:r>
                  <a:rPr lang="en-US">
                    <a:noFill/>
                  </a:rPr>
                  <a:t> </a:t>
                </a:r>
              </a:p>
            </p:txBody>
          </p:sp>
        </mc:Fallback>
      </mc:AlternateContent>
    </p:spTree>
    <p:extLst>
      <p:ext uri="{BB962C8B-B14F-4D97-AF65-F5344CB8AC3E}">
        <p14:creationId xmlns:p14="http://schemas.microsoft.com/office/powerpoint/2010/main" val="2326506617"/>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8">
                                            <p:txEl>
                                              <p:pRg st="0" end="0"/>
                                            </p:txEl>
                                          </p:spTgt>
                                        </p:tgtEl>
                                        <p:attrNameLst>
                                          <p:attrName>style.visibility</p:attrName>
                                        </p:attrNameLst>
                                      </p:cBhvr>
                                      <p:to>
                                        <p:strVal val="visible"/>
                                      </p:to>
                                    </p:set>
                                    <p:animEffect transition="in" filter="wipe(down)">
                                      <p:cBhvr>
                                        <p:cTn id="14" dur="500"/>
                                        <p:tgtEl>
                                          <p:spTgt spid="6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8">
                                            <p:txEl>
                                              <p:pRg st="1" end="1"/>
                                            </p:txEl>
                                          </p:spTgt>
                                        </p:tgtEl>
                                        <p:attrNameLst>
                                          <p:attrName>style.visibility</p:attrName>
                                        </p:attrNameLst>
                                      </p:cBhvr>
                                      <p:to>
                                        <p:strVal val="visible"/>
                                      </p:to>
                                    </p:set>
                                    <p:animEffect transition="in" filter="wipe(down)">
                                      <p:cBhvr>
                                        <p:cTn id="19" dur="500"/>
                                        <p:tgtEl>
                                          <p:spTgt spid="6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8">
                                            <p:txEl>
                                              <p:pRg st="2" end="2"/>
                                            </p:txEl>
                                          </p:spTgt>
                                        </p:tgtEl>
                                        <p:attrNameLst>
                                          <p:attrName>style.visibility</p:attrName>
                                        </p:attrNameLst>
                                      </p:cBhvr>
                                      <p:to>
                                        <p:strVal val="visible"/>
                                      </p:to>
                                    </p:set>
                                    <p:animEffect transition="in" filter="wipe(down)">
                                      <p:cBhvr>
                                        <p:cTn id="24" dur="500"/>
                                        <p:tgtEl>
                                          <p:spTgt spid="6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xEl>
                                              <p:pRg st="3" end="3"/>
                                            </p:txEl>
                                          </p:spTgt>
                                        </p:tgtEl>
                                        <p:attrNameLst>
                                          <p:attrName>style.visibility</p:attrName>
                                        </p:attrNameLst>
                                      </p:cBhvr>
                                      <p:to>
                                        <p:strVal val="visible"/>
                                      </p:to>
                                    </p:set>
                                    <p:animEffect transition="in" filter="wipe(down)">
                                      <p:cBhvr>
                                        <p:cTn id="29" dur="500"/>
                                        <p:tgtEl>
                                          <p:spTgt spid="6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8">
                                            <p:txEl>
                                              <p:pRg st="4" end="4"/>
                                            </p:txEl>
                                          </p:spTgt>
                                        </p:tgtEl>
                                        <p:attrNameLst>
                                          <p:attrName>style.visibility</p:attrName>
                                        </p:attrNameLst>
                                      </p:cBhvr>
                                      <p:to>
                                        <p:strVal val="visible"/>
                                      </p:to>
                                    </p:set>
                                    <p:animEffect transition="in" filter="wipe(down)">
                                      <p:cBhvr>
                                        <p:cTn id="34" dur="500"/>
                                        <p:tgtEl>
                                          <p:spTgt spid="6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8">
                                            <p:txEl>
                                              <p:pRg st="5" end="5"/>
                                            </p:txEl>
                                          </p:spTgt>
                                        </p:tgtEl>
                                        <p:attrNameLst>
                                          <p:attrName>style.visibility</p:attrName>
                                        </p:attrNameLst>
                                      </p:cBhvr>
                                      <p:to>
                                        <p:strVal val="visible"/>
                                      </p:to>
                                    </p:set>
                                    <p:animEffect transition="in" filter="wipe(down)">
                                      <p:cBhvr>
                                        <p:cTn id="39" dur="500"/>
                                        <p:tgtEl>
                                          <p:spTgt spid="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1.66667E-6 -3.7037E-6 L -1.66667E-6 -0.22476 " pathEditMode="relative" rAng="0" ptsTypes="AA">
                                      <p:cBhvr>
                                        <p:cTn id="44" dur="2000" fill="hold"/>
                                        <p:tgtEl>
                                          <p:spTgt spid="7"/>
                                        </p:tgtEl>
                                        <p:attrNameLst>
                                          <p:attrName>ppt_x</p:attrName>
                                          <p:attrName>ppt_y</p:attrName>
                                        </p:attrNameLst>
                                      </p:cBhvr>
                                      <p:rCtr x="0" y="-11250"/>
                                    </p:animMotion>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5" fill="hold">
                            <p:stCondLst>
                              <p:cond delay="2000"/>
                            </p:stCondLst>
                            <p:childTnLst>
                              <p:par>
                                <p:cTn id="46" presetID="22" presetClass="entr" presetSubtype="4"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par>
                          <p:cTn id="55" fill="hold">
                            <p:stCondLst>
                              <p:cond delay="2500"/>
                            </p:stCondLst>
                            <p:childTnLst>
                              <p:par>
                                <p:cTn id="56" presetID="32" presetClass="emph" presetSubtype="0" repeatCount="indefinite" fill="hold" grpId="1" nodeType="afterEffect">
                                  <p:stCondLst>
                                    <p:cond delay="0"/>
                                  </p:stCondLst>
                                  <p:childTnLst>
                                    <p:animRot by="120000">
                                      <p:cBhvr>
                                        <p:cTn id="57" dur="100" fill="hold">
                                          <p:stCondLst>
                                            <p:cond delay="0"/>
                                          </p:stCondLst>
                                        </p:cTn>
                                        <p:tgtEl>
                                          <p:spTgt spid="9"/>
                                        </p:tgtEl>
                                        <p:attrNameLst>
                                          <p:attrName>r</p:attrName>
                                        </p:attrNameLst>
                                      </p:cBhvr>
                                    </p:animRot>
                                    <p:animRot by="-240000">
                                      <p:cBhvr>
                                        <p:cTn id="58" dur="200" fill="hold">
                                          <p:stCondLst>
                                            <p:cond delay="200"/>
                                          </p:stCondLst>
                                        </p:cTn>
                                        <p:tgtEl>
                                          <p:spTgt spid="9"/>
                                        </p:tgtEl>
                                        <p:attrNameLst>
                                          <p:attrName>r</p:attrName>
                                        </p:attrNameLst>
                                      </p:cBhvr>
                                    </p:animRot>
                                    <p:animRot by="240000">
                                      <p:cBhvr>
                                        <p:cTn id="59" dur="200" fill="hold">
                                          <p:stCondLst>
                                            <p:cond delay="400"/>
                                          </p:stCondLst>
                                        </p:cTn>
                                        <p:tgtEl>
                                          <p:spTgt spid="9"/>
                                        </p:tgtEl>
                                        <p:attrNameLst>
                                          <p:attrName>r</p:attrName>
                                        </p:attrNameLst>
                                      </p:cBhvr>
                                    </p:animRot>
                                    <p:animRot by="-240000">
                                      <p:cBhvr>
                                        <p:cTn id="60" dur="200" fill="hold">
                                          <p:stCondLst>
                                            <p:cond delay="600"/>
                                          </p:stCondLst>
                                        </p:cTn>
                                        <p:tgtEl>
                                          <p:spTgt spid="9"/>
                                        </p:tgtEl>
                                        <p:attrNameLst>
                                          <p:attrName>r</p:attrName>
                                        </p:attrNameLst>
                                      </p:cBhvr>
                                    </p:animRot>
                                    <p:animRot by="120000">
                                      <p:cBhvr>
                                        <p:cTn id="6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1.66667E-6 -3.7037E-6 L -1.66667E-6 -0.22476 " pathEditMode="relative" rAng="0" ptsTypes="AA">
                                      <p:cBhvr>
                                        <p:cTn id="66" dur="2000" fill="hold"/>
                                        <p:tgtEl>
                                          <p:spTgt spid="54"/>
                                        </p:tgtEl>
                                        <p:attrNameLst>
                                          <p:attrName>ppt_x</p:attrName>
                                          <p:attrName>ppt_y</p:attrName>
                                        </p:attrNameLst>
                                      </p:cBhvr>
                                      <p:rCtr x="0" y="-11250"/>
                                    </p:animMotion>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par>
                          <p:cTn id="67" fill="hold">
                            <p:stCondLst>
                              <p:cond delay="2000"/>
                            </p:stCondLst>
                            <p:childTnLst>
                              <p:par>
                                <p:cTn id="68" presetID="22" presetClass="entr" presetSubtype="4"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down)">
                                      <p:cBhvr>
                                        <p:cTn id="70" dur="500"/>
                                        <p:tgtEl>
                                          <p:spTgt spid="56"/>
                                        </p:tgtEl>
                                      </p:cBhvr>
                                    </p:animEffec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par>
                                <p:cTn id="71" presetID="10" presetClass="entr" presetSubtype="0"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childTnLst>
                                </p:cTn>
                              </p:par>
                              <p:par>
                                <p:cTn id="74" presetID="10" presetClass="entr" presetSubtype="0" fill="hold"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par>
                          <p:cTn id="77" fill="hold">
                            <p:stCondLst>
                              <p:cond delay="2500"/>
                            </p:stCondLst>
                            <p:childTnLst>
                              <p:par>
                                <p:cTn id="78" presetID="32" presetClass="emph" presetSubtype="0" repeatCount="indefinite" fill="hold" grpId="1" nodeType="afterEffect">
                                  <p:stCondLst>
                                    <p:cond delay="0"/>
                                  </p:stCondLst>
                                  <p:childTnLst>
                                    <p:animRot by="120000">
                                      <p:cBhvr>
                                        <p:cTn id="79" dur="100" fill="hold">
                                          <p:stCondLst>
                                            <p:cond delay="0"/>
                                          </p:stCondLst>
                                        </p:cTn>
                                        <p:tgtEl>
                                          <p:spTgt spid="56"/>
                                        </p:tgtEl>
                                        <p:attrNameLst>
                                          <p:attrName>r</p:attrName>
                                        </p:attrNameLst>
                                      </p:cBhvr>
                                    </p:animRot>
                                    <p:animRot by="-240000">
                                      <p:cBhvr>
                                        <p:cTn id="80" dur="200" fill="hold">
                                          <p:stCondLst>
                                            <p:cond delay="200"/>
                                          </p:stCondLst>
                                        </p:cTn>
                                        <p:tgtEl>
                                          <p:spTgt spid="56"/>
                                        </p:tgtEl>
                                        <p:attrNameLst>
                                          <p:attrName>r</p:attrName>
                                        </p:attrNameLst>
                                      </p:cBhvr>
                                    </p:animRot>
                                    <p:animRot by="240000">
                                      <p:cBhvr>
                                        <p:cTn id="81" dur="200" fill="hold">
                                          <p:stCondLst>
                                            <p:cond delay="400"/>
                                          </p:stCondLst>
                                        </p:cTn>
                                        <p:tgtEl>
                                          <p:spTgt spid="56"/>
                                        </p:tgtEl>
                                        <p:attrNameLst>
                                          <p:attrName>r</p:attrName>
                                        </p:attrNameLst>
                                      </p:cBhvr>
                                    </p:animRot>
                                    <p:animRot by="-240000">
                                      <p:cBhvr>
                                        <p:cTn id="82" dur="200" fill="hold">
                                          <p:stCondLst>
                                            <p:cond delay="600"/>
                                          </p:stCondLst>
                                        </p:cTn>
                                        <p:tgtEl>
                                          <p:spTgt spid="56"/>
                                        </p:tgtEl>
                                        <p:attrNameLst>
                                          <p:attrName>r</p:attrName>
                                        </p:attrNameLst>
                                      </p:cBhvr>
                                    </p:animRot>
                                    <p:animRot by="120000">
                                      <p:cBhvr>
                                        <p:cTn id="83"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4"/>
                  </p:tgtEl>
                </p:cond>
              </p:nextCondLst>
            </p:seq>
          </p:childTnLst>
        </p:cTn>
      </p:par>
    </p:tnLst>
    <p:bldLst>
      <p:bldP spid="9" grpId="0" animBg="1"/>
      <p:bldP spid="9" grpId="1" animBg="1"/>
      <p:bldP spid="56" grpId="0" animBg="1"/>
      <p:bldP spid="56" grpId="1"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9819417" y="38951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Một chiếc thước kẻ</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descr="OPL20U25GSXzBJYl68kk8uQGfFKzs7yb1M4KJWUiLk6ZEvGF+qCIPSnY57AbBFCvTWID07 2024 T9 CD 06565+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flipH="1">
            <a:off x="84550" y="4455904"/>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3" name="Picture 5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descr="OPL20U25GSXzBJYl68kk8uQGfFKzs7yb1M4KJWUiLk6ZEvGF+qCIPSnY57AbBFCvTWID07 2024 T9 CD 06565+K4lPs7H94VUqPe2XwIsfPRnrXQE//QTEXxb8/8N4CNc6FpgZahzpTjFhMzSA7T/nHJa11DE8Ng2TP3iAmRczFlmslSuUNOgUeb6yRvs0="/>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Rectangle: Folded Corner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A584B3-6697-472D-A407-98826A0852B6}"/>
              </a:ext>
            </a:extLst>
          </p:cNvPr>
          <p:cNvSpPr/>
          <p:nvPr/>
        </p:nvSpPr>
        <p:spPr>
          <a:xfrm>
            <a:off x="-87191" y="68183"/>
            <a:ext cx="11050492" cy="13479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1" name="Rectangle: Folded Corner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E0103B-D6D7-4B4D-95FA-EF0FFBCF10B9}"/>
              </a:ext>
            </a:extLst>
          </p:cNvPr>
          <p:cNvSpPr/>
          <p:nvPr/>
        </p:nvSpPr>
        <p:spPr>
          <a:xfrm>
            <a:off x="521262" y="1836669"/>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A.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C32DDAD-8A2E-4879-8C3D-85EDA78346F1}"/>
                  </a:ext>
                </a:extLst>
              </p:cNvPr>
              <p:cNvSpPr/>
              <p:nvPr/>
            </p:nvSpPr>
            <p:spPr>
              <a:xfrm>
                <a:off x="1024050" y="1858989"/>
                <a:ext cx="218261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c</m:t>
                      </m:r>
                      <m:r>
                        <m:rPr>
                          <m:nor/>
                        </m:rPr>
                        <a:rPr lang="en-US" sz="3200" i="0">
                          <a:latin typeface="Times New Roman" panose="02020603050405020304" pitchFamily="18" charset="0"/>
                          <a:cs typeface="Times New Roman" panose="02020603050405020304" pitchFamily="18" charset="0"/>
                        </a:rPr>
                        <m:t>osC</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0</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4</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1C32DDAD-8A2E-4879-8C3D-85EDA78346F1}"/>
                  </a:ext>
                </a:extLst>
              </p:cNvPr>
              <p:cNvSpPr>
                <a:spLocks noRot="1" noChangeAspect="1" noMove="1" noResize="1" noEditPoints="1" noAdjustHandles="1" noChangeArrowheads="1" noChangeShapeType="1" noTextEdit="1"/>
              </p:cNvSpPr>
              <p:nvPr/>
            </p:nvSpPr>
            <p:spPr>
              <a:xfrm>
                <a:off x="1024050" y="1858989"/>
                <a:ext cx="2182614" cy="584775"/>
              </a:xfrm>
              <a:prstGeom prst="rect">
                <a:avLst/>
              </a:prstGeom>
              <a:blipFill>
                <a:blip r:embed="rId12"/>
                <a:stretch>
                  <a:fillRect/>
                </a:stretch>
              </a:blipFill>
            </p:spPr>
            <p:txBody>
              <a:bodyPr/>
              <a:lstStyle/>
              <a:p>
                <a:r>
                  <a:rPr lang="en-US">
                    <a:noFill/>
                  </a:rPr>
                  <a:t> </a:t>
                </a:r>
              </a:p>
            </p:txBody>
          </p:sp>
        </mc:Fallback>
      </mc:AlternateContent>
      <p:sp>
        <p:nvSpPr>
          <p:cNvPr id="23" name="Rectangle: Folded Corner 22">
            <a:extLst>
              <a:ext uri="{FF2B5EF4-FFF2-40B4-BE49-F238E27FC236}">
                <a16:creationId xmlns:a16="http://schemas.microsoft.com/office/drawing/2014/main" id="{DD59D7A8-7BC5-4BB2-A101-5E8C386D19AA}"/>
              </a:ext>
            </a:extLst>
          </p:cNvPr>
          <p:cNvSpPr/>
          <p:nvPr/>
        </p:nvSpPr>
        <p:spPr>
          <a:xfrm>
            <a:off x="521262" y="268190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C.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24" name="Rectangle: Folded Corner 23">
            <a:extLst>
              <a:ext uri="{FF2B5EF4-FFF2-40B4-BE49-F238E27FC236}">
                <a16:creationId xmlns:a16="http://schemas.microsoft.com/office/drawing/2014/main" id="{F1B98153-5CE4-4562-9BF1-91D131177D07}"/>
              </a:ext>
            </a:extLst>
          </p:cNvPr>
          <p:cNvSpPr/>
          <p:nvPr/>
        </p:nvSpPr>
        <p:spPr>
          <a:xfrm>
            <a:off x="4567079" y="2690216"/>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D.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25" name="Rectangle: Folded Corner 24">
            <a:extLst>
              <a:ext uri="{FF2B5EF4-FFF2-40B4-BE49-F238E27FC236}">
                <a16:creationId xmlns:a16="http://schemas.microsoft.com/office/drawing/2014/main" id="{57A93FD9-2A67-4751-80AB-201DC69C230C}"/>
              </a:ext>
            </a:extLst>
          </p:cNvPr>
          <p:cNvSpPr/>
          <p:nvPr/>
        </p:nvSpPr>
        <p:spPr>
          <a:xfrm>
            <a:off x="4540002" y="184746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B.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5055D31-974F-4967-835F-BE61075BE5B7}"/>
                  </a:ext>
                </a:extLst>
              </p:cNvPr>
              <p:cNvSpPr/>
              <p:nvPr/>
            </p:nvSpPr>
            <p:spPr>
              <a:xfrm>
                <a:off x="4970236" y="1852602"/>
                <a:ext cx="185339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c</m:t>
                      </m:r>
                      <m:r>
                        <m:rPr>
                          <m:nor/>
                        </m:rPr>
                        <a:rPr lang="en-US" sz="3200" i="0">
                          <a:latin typeface="Times New Roman" panose="02020603050405020304" pitchFamily="18" charset="0"/>
                          <a:cs typeface="Times New Roman" panose="02020603050405020304" pitchFamily="18" charset="0"/>
                        </a:rPr>
                        <m:t>osC</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0</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5</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B5055D31-974F-4967-835F-BE61075BE5B7}"/>
                  </a:ext>
                </a:extLst>
              </p:cNvPr>
              <p:cNvSpPr>
                <a:spLocks noRot="1" noChangeAspect="1" noMove="1" noResize="1" noEditPoints="1" noAdjustHandles="1" noChangeArrowheads="1" noChangeShapeType="1" noTextEdit="1"/>
              </p:cNvSpPr>
              <p:nvPr/>
            </p:nvSpPr>
            <p:spPr>
              <a:xfrm>
                <a:off x="4970236" y="1852602"/>
                <a:ext cx="1853391" cy="5847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5F21A32-420C-4BDB-AE8F-917F4303DEFF}"/>
                  </a:ext>
                </a:extLst>
              </p:cNvPr>
              <p:cNvSpPr/>
              <p:nvPr/>
            </p:nvSpPr>
            <p:spPr>
              <a:xfrm>
                <a:off x="1024049" y="2710322"/>
                <a:ext cx="154561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c</m:t>
                      </m:r>
                      <m:r>
                        <m:rPr>
                          <m:nor/>
                        </m:rPr>
                        <a:rPr lang="en-US" sz="3200" i="0">
                          <a:latin typeface="Times New Roman" panose="02020603050405020304" pitchFamily="18" charset="0"/>
                          <a:cs typeface="Times New Roman" panose="02020603050405020304" pitchFamily="18" charset="0"/>
                        </a:rPr>
                        <m:t>osC</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2</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9" name="Rectangle 28">
                <a:extLst>
                  <a:ext uri="{FF2B5EF4-FFF2-40B4-BE49-F238E27FC236}">
                    <a16:creationId xmlns:a16="http://schemas.microsoft.com/office/drawing/2014/main" id="{15F21A32-420C-4BDB-AE8F-917F4303DEFF}"/>
                  </a:ext>
                </a:extLst>
              </p:cNvPr>
              <p:cNvSpPr>
                <a:spLocks noRot="1" noChangeAspect="1" noMove="1" noResize="1" noEditPoints="1" noAdjustHandles="1" noChangeArrowheads="1" noChangeShapeType="1" noTextEdit="1"/>
              </p:cNvSpPr>
              <p:nvPr/>
            </p:nvSpPr>
            <p:spPr>
              <a:xfrm>
                <a:off x="1024049" y="2710322"/>
                <a:ext cx="1545615"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88BC838A-5F7E-484C-A364-CC3D49CB38B0}"/>
                  </a:ext>
                </a:extLst>
              </p:cNvPr>
              <p:cNvSpPr/>
              <p:nvPr/>
            </p:nvSpPr>
            <p:spPr>
              <a:xfrm>
                <a:off x="5057829" y="2716619"/>
                <a:ext cx="184858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c</m:t>
                      </m:r>
                      <m:r>
                        <m:rPr>
                          <m:nor/>
                        </m:rPr>
                        <a:rPr lang="en-US" sz="3200" i="0">
                          <a:latin typeface="Times New Roman" panose="02020603050405020304" pitchFamily="18" charset="0"/>
                          <a:cs typeface="Times New Roman" panose="02020603050405020304" pitchFamily="18" charset="0"/>
                        </a:rPr>
                        <m:t>osC</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0</m:t>
                      </m:r>
                      <m:r>
                        <m:rPr>
                          <m:nor/>
                        </m:rPr>
                        <a:rPr lang="en-US" sz="3200" i="0">
                          <a:latin typeface="Times New Roman" panose="02020603050405020304" pitchFamily="18" charset="0"/>
                          <a:cs typeface="Times New Roman" panose="02020603050405020304" pitchFamily="18" charset="0"/>
                        </a:rPr>
                        <m:t>,</m:t>
                      </m:r>
                      <m:r>
                        <m:rPr>
                          <m:nor/>
                        </m:rPr>
                        <a:rPr lang="en-US" sz="3200" i="0">
                          <a:latin typeface="Times New Roman" panose="02020603050405020304" pitchFamily="18" charset="0"/>
                          <a:cs typeface="Times New Roman" panose="02020603050405020304" pitchFamily="18" charset="0"/>
                        </a:rPr>
                        <m:t>5</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88BC838A-5F7E-484C-A364-CC3D49CB38B0}"/>
                  </a:ext>
                </a:extLst>
              </p:cNvPr>
              <p:cNvSpPr>
                <a:spLocks noRot="1" noChangeAspect="1" noMove="1" noResize="1" noEditPoints="1" noAdjustHandles="1" noChangeArrowheads="1" noChangeShapeType="1" noTextEdit="1"/>
              </p:cNvSpPr>
              <p:nvPr/>
            </p:nvSpPr>
            <p:spPr>
              <a:xfrm>
                <a:off x="5057829" y="2716619"/>
                <a:ext cx="1848583" cy="584775"/>
              </a:xfrm>
              <a:prstGeom prst="rect">
                <a:avLst/>
              </a:prstGeom>
              <a:blipFill>
                <a:blip r:embed="rId15"/>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DD411032-EC53-4DDC-845F-95838040AC11}"/>
              </a:ext>
            </a:extLst>
          </p:cNvPr>
          <p:cNvSpPr/>
          <p:nvPr/>
        </p:nvSpPr>
        <p:spPr>
          <a:xfrm>
            <a:off x="28871" y="71515"/>
            <a:ext cx="11138174" cy="1077218"/>
          </a:xfrm>
          <a:prstGeom prst="rect">
            <a:avLst/>
          </a:prstGeom>
        </p:spPr>
        <p:txBody>
          <a:bodyPr wrap="square">
            <a:spAutoFit/>
          </a:bodyPr>
          <a:lstStyle/>
          <a:p>
            <a:pPr lvl="0" defTabSz="914400" eaLnBrk="0" fontAlgn="base" hangingPunct="0">
              <a:spcBef>
                <a:spcPct val="0"/>
              </a:spcBef>
              <a:spcAft>
                <a:spcPct val="0"/>
              </a:spcAft>
            </a:pPr>
            <a:r>
              <a:rPr lang="pt-BR" altLang="en-US" sz="3200" b="1" i="1" dirty="0">
                <a:latin typeface="Times New Roman" panose="02020603050405020304" pitchFamily="18" charset="0"/>
                <a:cs typeface="Times New Roman" panose="02020603050405020304" pitchFamily="18" charset="0"/>
              </a:rPr>
              <a:t>Câu 3. </a:t>
            </a:r>
            <a:r>
              <a:rPr lang="pt-BR" altLang="en-US" sz="3200" dirty="0">
                <a:latin typeface="Times New Roman" panose="02020603050405020304" pitchFamily="18" charset="0"/>
                <a:cs typeface="Times New Roman" panose="02020603050405020304" pitchFamily="18" charset="0"/>
              </a:rPr>
              <a:t>Cho tam giác </a:t>
            </a:r>
            <a:r>
              <a:rPr lang="en-US" altLang="en-US" sz="3200" i="1" dirty="0">
                <a:latin typeface="Times New Roman" panose="02020603050405020304" pitchFamily="18" charset="0"/>
                <a:cs typeface="Times New Roman" panose="02020603050405020304" pitchFamily="18" charset="0"/>
              </a:rPr>
              <a:t>ABC</a:t>
            </a:r>
            <a:r>
              <a:rPr lang="pt-BR" altLang="en-US" sz="3200" dirty="0">
                <a:latin typeface="Times New Roman" panose="02020603050405020304" pitchFamily="18" charset="0"/>
                <a:cs typeface="Times New Roman" panose="02020603050405020304" pitchFamily="18" charset="0"/>
              </a:rPr>
              <a:t> vuông tại </a:t>
            </a:r>
            <a:r>
              <a:rPr lang="en-US" altLang="en-US" sz="3200" i="1" dirty="0">
                <a:latin typeface="Times New Roman" panose="02020603050405020304" pitchFamily="18" charset="0"/>
                <a:cs typeface="Times New Roman" panose="02020603050405020304" pitchFamily="18" charset="0"/>
              </a:rPr>
              <a:t>A</a:t>
            </a:r>
            <a:r>
              <a:rPr lang="pt-BR" altLang="en-US" sz="32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AC</a:t>
            </a:r>
            <a:r>
              <a:rPr lang="vi-VN" altLang="en-US" sz="3200" i="1"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4</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cm</a:t>
            </a:r>
            <a:r>
              <a:rPr lang="pt-BR"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BC</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8</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cm</a:t>
            </a:r>
            <a:r>
              <a:rPr lang="pt-BR"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Tỉ</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lượng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giác</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c</a:t>
            </a:r>
            <a:r>
              <a:rPr lang="en-US" altLang="en-US" sz="3200" dirty="0" err="1">
                <a:latin typeface="Times New Roman" panose="02020603050405020304" pitchFamily="18" charset="0"/>
                <a:cs typeface="Times New Roman" panose="02020603050405020304" pitchFamily="18" charset="0"/>
              </a:rPr>
              <a:t>osC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pic>
        <p:nvPicPr>
          <p:cNvPr id="3073" name="Picture 15">
            <a:extLst>
              <a:ext uri="{FF2B5EF4-FFF2-40B4-BE49-F238E27FC236}">
                <a16:creationId xmlns:a16="http://schemas.microsoft.com/office/drawing/2014/main" id="{1F6D1A1D-AB6B-4F73-8F7C-7A28FD18BF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5482" y="1472402"/>
            <a:ext cx="2631318" cy="3290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7445470-B74B-41EF-9786-5F97AEDF32D3}"/>
              </a:ext>
            </a:extLst>
          </p:cNvPr>
          <p:cNvSpPr>
            <a:spLocks noChangeArrowheads="1"/>
          </p:cNvSpPr>
          <p:nvPr/>
        </p:nvSpPr>
        <p:spPr bwMode="auto">
          <a:xfrm>
            <a:off x="3033713" y="6056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Oval 33">
            <a:extLst>
              <a:ext uri="{FF2B5EF4-FFF2-40B4-BE49-F238E27FC236}">
                <a16:creationId xmlns:a16="http://schemas.microsoft.com/office/drawing/2014/main" id="{25D301C8-6612-4A20-A2A1-4EAFA01A19B2}"/>
              </a:ext>
            </a:extLst>
          </p:cNvPr>
          <p:cNvSpPr/>
          <p:nvPr/>
        </p:nvSpPr>
        <p:spPr>
          <a:xfrm>
            <a:off x="4567079" y="1883856"/>
            <a:ext cx="502787" cy="5793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Digit 30">
            <a:extLst>
              <a:ext uri="{FF2B5EF4-FFF2-40B4-BE49-F238E27FC236}">
                <a16:creationId xmlns:a16="http://schemas.microsoft.com/office/drawing/2014/main" id="{A2F01072-8B4D-40C2-921D-6B337B4E8DC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33492" y="5457466"/>
            <a:ext cx="2213054" cy="12161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A1FCA1B1-77C4-40E7-A9CD-340B37EACB6A}"/>
                  </a:ext>
                </a:extLst>
              </p:cNvPr>
              <p:cNvSpPr/>
              <p:nvPr/>
            </p:nvSpPr>
            <p:spPr>
              <a:xfrm>
                <a:off x="1918706" y="3931281"/>
                <a:ext cx="7258888" cy="2218813"/>
              </a:xfrm>
              <a:prstGeom prst="rect">
                <a:avLst/>
              </a:prstGeom>
            </p:spPr>
            <p:txBody>
              <a:bodyPr wrap="square">
                <a:spAutoFit/>
              </a:bodyPr>
              <a:lstStyle/>
              <a:p>
                <a:pPr algn="ctr">
                  <a:lnSpc>
                    <a:spcPct val="150000"/>
                  </a:lnSpc>
                </a:pPr>
                <a:r>
                  <a:rPr lang="vi-VN" sz="3200" b="1" dirty="0">
                    <a:solidFill>
                      <a:srgbClr val="FFFF00"/>
                    </a:solidFill>
                    <a:latin typeface="+mj-lt"/>
                  </a:rPr>
                  <a:t>Giải</a:t>
                </a:r>
                <a:endParaRPr lang="vi-VN" sz="3200" b="1" dirty="0">
                  <a:solidFill>
                    <a:schemeClr val="bg1"/>
                  </a:solidFill>
                  <a:highlight>
                    <a:srgbClr val="FFFF00"/>
                  </a:highlight>
                  <a:latin typeface="+mj-lt"/>
                </a:endParaRPr>
              </a:p>
              <a:p>
                <a:pPr algn="ctr">
                  <a:lnSpc>
                    <a:spcPct val="150000"/>
                  </a:lnSpc>
                </a:pPr>
                <a14:m>
                  <m:oMathPara xmlns:m="http://schemas.openxmlformats.org/officeDocument/2006/math">
                    <m:oMathParaPr>
                      <m:jc m:val="centerGroup"/>
                    </m:oMathParaPr>
                    <m:oMath xmlns:m="http://schemas.openxmlformats.org/officeDocument/2006/math">
                      <m:r>
                        <m:rPr>
                          <m:nor/>
                        </m:rPr>
                        <a:rPr lang="vi-VN" sz="3200" b="0" i="0" dirty="0">
                          <a:solidFill>
                            <a:schemeClr val="bg1"/>
                          </a:solidFill>
                          <a:latin typeface="+mj-lt"/>
                          <a:ea typeface="Calibri" panose="020F0502020204030204" pitchFamily="34" charset="0"/>
                        </a:rPr>
                        <m:t>cosC</m:t>
                      </m:r>
                      <m:r>
                        <m:rPr>
                          <m:nor/>
                        </m:rPr>
                        <a:rPr lang="vi-VN" sz="3200" b="0" i="0" smtClean="0">
                          <a:solidFill>
                            <a:schemeClr val="bg1"/>
                          </a:solidFill>
                          <a:latin typeface="+mj-lt"/>
                          <a:ea typeface="Calibri" panose="020F0502020204030204" pitchFamily="34" charset="0"/>
                        </a:rPr>
                        <m:t>=</m:t>
                      </m:r>
                      <m:f>
                        <m:fPr>
                          <m:ctrlPr>
                            <a:rPr lang="en-US" sz="3200" i="1">
                              <a:solidFill>
                                <a:schemeClr val="bg1"/>
                              </a:solidFill>
                              <a:latin typeface="Cambria Math" panose="02040503050406030204" pitchFamily="18" charset="0"/>
                              <a:ea typeface="Calibri" panose="020F0502020204030204" pitchFamily="34" charset="0"/>
                            </a:rPr>
                          </m:ctrlPr>
                        </m:fPr>
                        <m:num>
                          <m:r>
                            <m:rPr>
                              <m:nor/>
                            </m:rPr>
                            <a:rPr lang="en-US" sz="3200" b="0" i="1">
                              <a:solidFill>
                                <a:schemeClr val="bg1"/>
                              </a:solidFill>
                              <a:latin typeface="+mj-lt"/>
                              <a:ea typeface="Calibri" panose="020F0502020204030204" pitchFamily="34" charset="0"/>
                            </a:rPr>
                            <m:t>A</m:t>
                          </m:r>
                          <m:r>
                            <m:rPr>
                              <m:nor/>
                            </m:rPr>
                            <a:rPr lang="vi-VN" sz="3200" b="0" i="1">
                              <a:solidFill>
                                <a:schemeClr val="bg1"/>
                              </a:solidFill>
                              <a:latin typeface="+mj-lt"/>
                              <a:ea typeface="Calibri" panose="020F0502020204030204" pitchFamily="34" charset="0"/>
                            </a:rPr>
                            <m:t>C</m:t>
                          </m:r>
                        </m:num>
                        <m:den>
                          <m:r>
                            <m:rPr>
                              <m:nor/>
                            </m:rPr>
                            <a:rPr lang="vi-VN" sz="3200" b="0" i="1">
                              <a:solidFill>
                                <a:schemeClr val="bg1"/>
                              </a:solidFill>
                              <a:latin typeface="+mj-lt"/>
                              <a:ea typeface="Calibri" panose="020F0502020204030204" pitchFamily="34" charset="0"/>
                            </a:rPr>
                            <m:t>BC</m:t>
                          </m:r>
                        </m:den>
                      </m:f>
                      <m:r>
                        <m:rPr>
                          <m:nor/>
                        </m:rPr>
                        <a:rPr lang="en-US" sz="3200" b="0" i="0">
                          <a:solidFill>
                            <a:schemeClr val="bg1"/>
                          </a:solidFill>
                          <a:latin typeface="+mj-lt"/>
                          <a:ea typeface="Calibri" panose="020F0502020204030204" pitchFamily="34" charset="0"/>
                        </a:rPr>
                        <m:t>=</m:t>
                      </m:r>
                      <m:f>
                        <m:fPr>
                          <m:ctrlPr>
                            <a:rPr lang="en-US" sz="3200" i="1">
                              <a:solidFill>
                                <a:schemeClr val="bg1"/>
                              </a:solidFill>
                              <a:latin typeface="Cambria Math" panose="02040503050406030204" pitchFamily="18" charset="0"/>
                              <a:ea typeface="Calibri" panose="020F0502020204030204" pitchFamily="34" charset="0"/>
                            </a:rPr>
                          </m:ctrlPr>
                        </m:fPr>
                        <m:num>
                          <m:r>
                            <m:rPr>
                              <m:nor/>
                            </m:rPr>
                            <a:rPr lang="vi-VN" sz="3200" b="0" i="0">
                              <a:solidFill>
                                <a:schemeClr val="bg1"/>
                              </a:solidFill>
                              <a:latin typeface="+mj-lt"/>
                              <a:ea typeface="Calibri" panose="020F0502020204030204" pitchFamily="34" charset="0"/>
                            </a:rPr>
                            <m:t>4</m:t>
                          </m:r>
                        </m:num>
                        <m:den>
                          <m:r>
                            <m:rPr>
                              <m:nor/>
                            </m:rPr>
                            <a:rPr lang="vi-VN" sz="3200" b="0" i="0">
                              <a:solidFill>
                                <a:schemeClr val="bg1"/>
                              </a:solidFill>
                              <a:latin typeface="+mj-lt"/>
                              <a:ea typeface="Calibri" panose="020F0502020204030204" pitchFamily="34" charset="0"/>
                            </a:rPr>
                            <m:t>8</m:t>
                          </m:r>
                        </m:den>
                      </m:f>
                      <m:r>
                        <m:rPr>
                          <m:nor/>
                        </m:rPr>
                        <a:rPr lang="vi-VN" sz="3200" b="0" i="0" smtClean="0">
                          <a:solidFill>
                            <a:schemeClr val="bg1"/>
                          </a:solidFill>
                          <a:latin typeface="+mj-lt"/>
                          <a:ea typeface="Calibri" panose="020F0502020204030204" pitchFamily="34" charset="0"/>
                        </a:rPr>
                        <m:t>=</m:t>
                      </m:r>
                      <m:r>
                        <m:rPr>
                          <m:nor/>
                        </m:rPr>
                        <a:rPr lang="vi-VN" sz="3200" i="0">
                          <a:solidFill>
                            <a:schemeClr val="bg1"/>
                          </a:solidFill>
                          <a:latin typeface="+mj-lt"/>
                          <a:ea typeface="Calibri" panose="020F0502020204030204" pitchFamily="34" charset="0"/>
                        </a:rPr>
                        <m:t>0</m:t>
                      </m:r>
                      <m:r>
                        <m:rPr>
                          <m:nor/>
                        </m:rPr>
                        <a:rPr lang="vi-VN" sz="3200" b="0" i="0" smtClean="0">
                          <a:solidFill>
                            <a:schemeClr val="bg1"/>
                          </a:solidFill>
                          <a:latin typeface="+mj-lt"/>
                          <a:ea typeface="Calibri" panose="020F0502020204030204" pitchFamily="34" charset="0"/>
                        </a:rPr>
                        <m:t>,</m:t>
                      </m:r>
                      <m:r>
                        <m:rPr>
                          <m:nor/>
                        </m:rPr>
                        <a:rPr lang="vi-VN" sz="3200" i="0">
                          <a:solidFill>
                            <a:schemeClr val="bg1"/>
                          </a:solidFill>
                          <a:latin typeface="+mj-lt"/>
                          <a:ea typeface="Calibri" panose="020F0502020204030204" pitchFamily="34" charset="0"/>
                        </a:rPr>
                        <m:t>5</m:t>
                      </m:r>
                    </m:oMath>
                  </m:oMathPara>
                </a14:m>
                <a:endParaRPr lang="vi-VN" sz="3200" dirty="0">
                  <a:solidFill>
                    <a:schemeClr val="bg1"/>
                  </a:solidFill>
                  <a:latin typeface="+mj-lt"/>
                  <a:cs typeface="Times New Roman" panose="02020603050405020304" pitchFamily="18" charset="0"/>
                </a:endParaRPr>
              </a:p>
            </p:txBody>
          </p:sp>
        </mc:Choice>
        <mc:Fallback xmlns="">
          <p:sp>
            <p:nvSpPr>
              <p:cNvPr id="39" name="Rectangle 38">
                <a:extLst>
                  <a:ext uri="{FF2B5EF4-FFF2-40B4-BE49-F238E27FC236}">
                    <a16:creationId xmlns:a16="http://schemas.microsoft.com/office/drawing/2014/main" id="{A1FCA1B1-77C4-40E7-A9CD-340B37EACB6A}"/>
                  </a:ext>
                </a:extLst>
              </p:cNvPr>
              <p:cNvSpPr>
                <a:spLocks noRot="1" noChangeAspect="1" noMove="1" noResize="1" noEditPoints="1" noAdjustHandles="1" noChangeArrowheads="1" noChangeShapeType="1" noTextEdit="1"/>
              </p:cNvSpPr>
              <p:nvPr/>
            </p:nvSpPr>
            <p:spPr>
              <a:xfrm>
                <a:off x="1918706" y="3931281"/>
                <a:ext cx="7258888" cy="2218813"/>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9830848"/>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wipe(down)">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9">
                                            <p:txEl>
                                              <p:pRg st="1" end="1"/>
                                            </p:txEl>
                                          </p:spTgt>
                                        </p:tgtEl>
                                        <p:attrNameLst>
                                          <p:attrName>style.visibility</p:attrName>
                                        </p:attrNameLst>
                                      </p:cBhvr>
                                      <p:to>
                                        <p:strVal val="visible"/>
                                      </p:to>
                                    </p:set>
                                    <p:animEffect transition="in" filter="wipe(down)">
                                      <p:cBhvr>
                                        <p:cTn id="19"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Một chiếc bút</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descr="OPL20U25GSXzBJYl68kk8uQGfFKzs7yb1M4KJWUiLk6ZEvGF+qCIPSnY57AbBFCvTWID07 2024 T9 CD 06565+K4lPs7H94VUqPe2XwIsfPRnrXQE//QTEXxb8/8N4CNc6FpgZahzpTjFhMzSA7T/nHJa11DE8Ng2TP3iAmRczFlmslSuUNOgUeb6yRvs0=">
            <a:hlinkClick r:id="rId8" action="ppaction://hlinksldjump"/>
            <a:extLst>
              <a:ext uri="{FF2B5EF4-FFF2-40B4-BE49-F238E27FC236}">
                <a16:creationId xmlns:a16="http://schemas.microsoft.com/office/drawing/2014/main" id="{AA693000-41B6-4481-BACC-F3E8F4F6DBBA}"/>
              </a:ext>
            </a:extLst>
          </p:cNvPr>
          <p:cNvSpPr/>
          <p:nvPr/>
        </p:nvSpPr>
        <p:spPr>
          <a:xfrm flipH="1">
            <a:off x="84550" y="4497360"/>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3" name="Picture 5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descr="OPL20U25GSXzBJYl68kk8uQGfFKzs7yb1M4KJWUiLk6ZEvGF+qCIPSnY57AbBFCvTWID07 2024 T9 CD 06565+K4lPs7H94VUqPe2XwIsfPRnrXQE//QTEXxb8/8N4CNc6FpgZahzpTjFhMzSA7T/nHJa11DE8Ng2TP3iAmRczFlmslSuUNOgUeb6yRvs0="/>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Rectangle: Folded Corner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1295549-298C-42B6-BB8E-F5B8DDC96B3A}"/>
              </a:ext>
            </a:extLst>
          </p:cNvPr>
          <p:cNvSpPr/>
          <p:nvPr/>
        </p:nvSpPr>
        <p:spPr>
          <a:xfrm>
            <a:off x="-22549" y="133769"/>
            <a:ext cx="11050492" cy="13479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1" name="Rectangle: Folded Corner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553F13-92D0-42A7-9805-35EDF1AD9665}"/>
              </a:ext>
            </a:extLst>
          </p:cNvPr>
          <p:cNvSpPr/>
          <p:nvPr/>
        </p:nvSpPr>
        <p:spPr>
          <a:xfrm>
            <a:off x="511416" y="1850746"/>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A.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A8C2174-5A64-4CA2-B033-2F0688E72BEE}"/>
                  </a:ext>
                </a:extLst>
              </p:cNvPr>
              <p:cNvSpPr/>
              <p:nvPr/>
            </p:nvSpPr>
            <p:spPr>
              <a:xfrm>
                <a:off x="953210" y="1858989"/>
                <a:ext cx="2729432"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=5,2</m:t>
                      </m:r>
                      <m:r>
                        <m:rPr>
                          <m:nor/>
                        </m:rPr>
                        <a:rPr lang="en-US" sz="3200">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EA8C2174-5A64-4CA2-B033-2F0688E72BEE}"/>
                  </a:ext>
                </a:extLst>
              </p:cNvPr>
              <p:cNvSpPr>
                <a:spLocks noRot="1" noChangeAspect="1" noMove="1" noResize="1" noEditPoints="1" noAdjustHandles="1" noChangeArrowheads="1" noChangeShapeType="1" noTextEdit="1"/>
              </p:cNvSpPr>
              <p:nvPr/>
            </p:nvSpPr>
            <p:spPr>
              <a:xfrm>
                <a:off x="953210" y="1858989"/>
                <a:ext cx="2729432" cy="584775"/>
              </a:xfrm>
              <a:prstGeom prst="rect">
                <a:avLst/>
              </a:prstGeom>
              <a:blipFill>
                <a:blip r:embed="rId12"/>
                <a:stretch>
                  <a:fillRect/>
                </a:stretch>
              </a:blipFill>
            </p:spPr>
            <p:txBody>
              <a:bodyPr/>
              <a:lstStyle/>
              <a:p>
                <a:r>
                  <a:rPr lang="en-US">
                    <a:noFill/>
                  </a:rPr>
                  <a:t> </a:t>
                </a:r>
              </a:p>
            </p:txBody>
          </p:sp>
        </mc:Fallback>
      </mc:AlternateContent>
      <p:sp>
        <p:nvSpPr>
          <p:cNvPr id="23" name="Rectangle: Folded Corner 22">
            <a:extLst>
              <a:ext uri="{FF2B5EF4-FFF2-40B4-BE49-F238E27FC236}">
                <a16:creationId xmlns:a16="http://schemas.microsoft.com/office/drawing/2014/main" id="{05D6D231-7527-460B-BD9F-399026F793CA}"/>
              </a:ext>
            </a:extLst>
          </p:cNvPr>
          <p:cNvSpPr/>
          <p:nvPr/>
        </p:nvSpPr>
        <p:spPr>
          <a:xfrm>
            <a:off x="521262" y="268190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C.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24" name="Rectangle: Folded Corner 23">
            <a:extLst>
              <a:ext uri="{FF2B5EF4-FFF2-40B4-BE49-F238E27FC236}">
                <a16:creationId xmlns:a16="http://schemas.microsoft.com/office/drawing/2014/main" id="{B242F0DE-C867-4807-9688-E2943A4A4077}"/>
              </a:ext>
            </a:extLst>
          </p:cNvPr>
          <p:cNvSpPr/>
          <p:nvPr/>
        </p:nvSpPr>
        <p:spPr>
          <a:xfrm>
            <a:off x="4567079" y="2690216"/>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D.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p:sp>
        <p:nvSpPr>
          <p:cNvPr id="25" name="Rectangle: Folded Corner 24">
            <a:extLst>
              <a:ext uri="{FF2B5EF4-FFF2-40B4-BE49-F238E27FC236}">
                <a16:creationId xmlns:a16="http://schemas.microsoft.com/office/drawing/2014/main" id="{6E024E7E-E36F-44AE-A134-E4A4A281D9FF}"/>
              </a:ext>
            </a:extLst>
          </p:cNvPr>
          <p:cNvSpPr/>
          <p:nvPr/>
        </p:nvSpPr>
        <p:spPr>
          <a:xfrm>
            <a:off x="4540002" y="1847465"/>
            <a:ext cx="3342583" cy="70914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5075B"/>
                </a:solidFill>
                <a:latin typeface="Times New Roman" pitchFamily="18" charset="0"/>
                <a:ea typeface="Tahoma" panose="020B0604030504040204" pitchFamily="34" charset="0"/>
                <a:cs typeface="Times New Roman" pitchFamily="18" charset="0"/>
              </a:rPr>
              <a:t>B.  </a:t>
            </a:r>
            <a:endParaRPr lang="en-US" sz="3200" b="1" dirty="0">
              <a:solidFill>
                <a:srgbClr val="05075B"/>
              </a:solidFill>
              <a:latin typeface="Times New Roman" pitchFamily="18" charset="0"/>
              <a:ea typeface="Tahoma" panose="020B0604030504040204" pitchFamily="34" charset="0"/>
              <a:cs typeface="Times New Roman" pitchFamily="18" charset="0"/>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7F84912-B5CF-4FF8-B33E-FFA654ADF5CE}"/>
                  </a:ext>
                </a:extLst>
              </p:cNvPr>
              <p:cNvSpPr/>
              <p:nvPr/>
            </p:nvSpPr>
            <p:spPr>
              <a:xfrm>
                <a:off x="4970236" y="1852602"/>
                <a:ext cx="223811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=3,46</m:t>
                      </m:r>
                      <m:r>
                        <m:rPr>
                          <m:nor/>
                        </m:rPr>
                        <a:rPr lang="en-US" sz="3200">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27F84912-B5CF-4FF8-B33E-FFA654ADF5CE}"/>
                  </a:ext>
                </a:extLst>
              </p:cNvPr>
              <p:cNvSpPr>
                <a:spLocks noRot="1" noChangeAspect="1" noMove="1" noResize="1" noEditPoints="1" noAdjustHandles="1" noChangeArrowheads="1" noChangeShapeType="1" noTextEdit="1"/>
              </p:cNvSpPr>
              <p:nvPr/>
            </p:nvSpPr>
            <p:spPr>
              <a:xfrm>
                <a:off x="4970236" y="1852602"/>
                <a:ext cx="2238112" cy="5847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8BA3469-70B3-4564-AFA1-C674E9E21C5A}"/>
                  </a:ext>
                </a:extLst>
              </p:cNvPr>
              <p:cNvSpPr/>
              <p:nvPr/>
            </p:nvSpPr>
            <p:spPr>
              <a:xfrm>
                <a:off x="1024049" y="2710322"/>
                <a:ext cx="193033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=12</m:t>
                      </m:r>
                      <m:r>
                        <m:rPr>
                          <m:nor/>
                        </m:rPr>
                        <a:rPr lang="en-US" sz="3200">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9" name="Rectangle 28">
                <a:extLst>
                  <a:ext uri="{FF2B5EF4-FFF2-40B4-BE49-F238E27FC236}">
                    <a16:creationId xmlns:a16="http://schemas.microsoft.com/office/drawing/2014/main" id="{88BA3469-70B3-4564-AFA1-C674E9E21C5A}"/>
                  </a:ext>
                </a:extLst>
              </p:cNvPr>
              <p:cNvSpPr>
                <a:spLocks noRot="1" noChangeAspect="1" noMove="1" noResize="1" noEditPoints="1" noAdjustHandles="1" noChangeArrowheads="1" noChangeShapeType="1" noTextEdit="1"/>
              </p:cNvSpPr>
              <p:nvPr/>
            </p:nvSpPr>
            <p:spPr>
              <a:xfrm>
                <a:off x="1024049" y="2710322"/>
                <a:ext cx="1930336"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B9E656FD-08C9-4B56-978E-7B5FABA91346}"/>
                  </a:ext>
                </a:extLst>
              </p:cNvPr>
              <p:cNvSpPr/>
              <p:nvPr/>
            </p:nvSpPr>
            <p:spPr>
              <a:xfrm>
                <a:off x="5057829" y="2716619"/>
                <a:ext cx="172515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i="1">
                          <a:latin typeface="Times New Roman" panose="02020603050405020304" pitchFamily="18" charset="0"/>
                          <a:cs typeface="Times New Roman" panose="02020603050405020304" pitchFamily="18" charset="0"/>
                        </a:rPr>
                        <m:t>AB</m:t>
                      </m:r>
                      <m:r>
                        <m:rPr>
                          <m:nor/>
                        </m:rPr>
                        <a:rPr lang="en-US" sz="3200" i="0">
                          <a:latin typeface="Times New Roman" panose="02020603050405020304" pitchFamily="18" charset="0"/>
                          <a:cs typeface="Times New Roman" panose="02020603050405020304" pitchFamily="18" charset="0"/>
                        </a:rPr>
                        <m:t>=3</m:t>
                      </m:r>
                      <m:r>
                        <m:rPr>
                          <m:nor/>
                        </m:rPr>
                        <a:rPr lang="en-US" sz="3200">
                          <a:latin typeface="Times New Roman" panose="02020603050405020304" pitchFamily="18" charset="0"/>
                          <a:cs typeface="Times New Roman" panose="02020603050405020304" pitchFamily="18" charset="0"/>
                        </a:rPr>
                        <m:t>cm</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B9E656FD-08C9-4B56-978E-7B5FABA91346}"/>
                  </a:ext>
                </a:extLst>
              </p:cNvPr>
              <p:cNvSpPr>
                <a:spLocks noRot="1" noChangeAspect="1" noMove="1" noResize="1" noEditPoints="1" noAdjustHandles="1" noChangeArrowheads="1" noChangeShapeType="1" noTextEdit="1"/>
              </p:cNvSpPr>
              <p:nvPr/>
            </p:nvSpPr>
            <p:spPr>
              <a:xfrm>
                <a:off x="5057829" y="2716619"/>
                <a:ext cx="1725151" cy="584775"/>
              </a:xfrm>
              <a:prstGeom prst="rect">
                <a:avLst/>
              </a:prstGeom>
              <a:blipFill>
                <a:blip r:embed="rId15"/>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3E2FE740-70FF-4B82-A0BA-C50895738EA2}"/>
              </a:ext>
            </a:extLst>
          </p:cNvPr>
          <p:cNvSpPr/>
          <p:nvPr/>
        </p:nvSpPr>
        <p:spPr>
          <a:xfrm>
            <a:off x="0" y="228615"/>
            <a:ext cx="11138174" cy="1077218"/>
          </a:xfrm>
          <a:prstGeom prst="rect">
            <a:avLst/>
          </a:prstGeom>
        </p:spPr>
        <p:txBody>
          <a:bodyPr wrap="square">
            <a:spAutoFit/>
          </a:bodyPr>
          <a:lstStyle/>
          <a:p>
            <a:pPr lvl="0" defTabSz="914400" eaLnBrk="0" fontAlgn="base" hangingPunct="0">
              <a:spcBef>
                <a:spcPct val="0"/>
              </a:spcBef>
              <a:spcAft>
                <a:spcPct val="0"/>
              </a:spcAft>
            </a:pPr>
            <a:r>
              <a:rPr lang="en-US" altLang="en-US" sz="3200" b="1" i="1" dirty="0" err="1">
                <a:latin typeface="Times New Roman" panose="02020603050405020304" pitchFamily="18" charset="0"/>
                <a:cs typeface="Times New Roman" panose="02020603050405020304" pitchFamily="18" charset="0"/>
              </a:rPr>
              <a:t>Câu</a:t>
            </a:r>
            <a:r>
              <a:rPr lang="en-US" altLang="en-US" sz="3200" b="1" i="1" dirty="0">
                <a:latin typeface="Times New Roman" panose="02020603050405020304" pitchFamily="18" charset="0"/>
                <a:cs typeface="Times New Roman" panose="02020603050405020304" pitchFamily="18" charset="0"/>
              </a:rPr>
              <a:t> 4. </a:t>
            </a:r>
            <a:r>
              <a:rPr lang="en-US" altLang="en-US" sz="3200" dirty="0">
                <a:latin typeface="Times New Roman" panose="02020603050405020304" pitchFamily="18" charset="0"/>
                <a:cs typeface="Times New Roman" panose="02020603050405020304" pitchFamily="18" charset="0"/>
              </a:rPr>
              <a:t>Cho tam </a:t>
            </a:r>
            <a:r>
              <a:rPr lang="en-US" altLang="en-US" sz="3200" dirty="0" err="1">
                <a:latin typeface="Times New Roman" panose="02020603050405020304" pitchFamily="18" charset="0"/>
                <a:cs typeface="Times New Roman" panose="02020603050405020304" pitchFamily="18" charset="0"/>
              </a:rPr>
              <a:t>giác</a:t>
            </a: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ABC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tại</a:t>
            </a: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a:t>
            </a:r>
            <a:r>
              <a:rPr lang="en-US" altLang="en-US" sz="3200"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vi-VN" altLang="en-US" sz="32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30°</a:t>
            </a: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BC</a:t>
            </a:r>
            <a:r>
              <a:rPr lang="vi-VN" altLang="en-US" sz="32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vi-VN" altLang="en-US" sz="3200" i="1"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6</a:t>
            </a:r>
            <a:r>
              <a:rPr lang="en-US" altLang="en-US" sz="3200" dirty="0">
                <a:latin typeface="Times New Roman" panose="02020603050405020304" pitchFamily="18" charset="0"/>
                <a:cs typeface="Times New Roman" panose="02020603050405020304" pitchFamily="18" charset="0"/>
              </a:rPr>
              <a:t>cm,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cạnh</a:t>
            </a: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AB</a:t>
            </a:r>
            <a:r>
              <a:rPr lang="vi-VN" altLang="en-US" sz="3200" i="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t>
            </a:r>
            <a:r>
              <a:rPr lang="en-US" altLang="en-US" sz="3200" dirty="0" err="1">
                <a:latin typeface="Times New Roman" panose="02020603050405020304" pitchFamily="18" charset="0"/>
                <a:cs typeface="Times New Roman" panose="02020603050405020304" pitchFamily="18" charset="0"/>
              </a:rPr>
              <a:t>làm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tròn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thập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a:t>
            </a:r>
          </a:p>
        </p:txBody>
      </p:sp>
      <p:pic>
        <p:nvPicPr>
          <p:cNvPr id="2049" name="Picture 4">
            <a:extLst>
              <a:ext uri="{FF2B5EF4-FFF2-40B4-BE49-F238E27FC236}">
                <a16:creationId xmlns:a16="http://schemas.microsoft.com/office/drawing/2014/main" id="{7D53D20E-8FA8-4F82-BD3C-E9F1C7315D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2053" y="897102"/>
            <a:ext cx="4330094" cy="32579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7E31F85-848A-49DF-A27D-407D22EFC5B1}"/>
              </a:ext>
            </a:extLst>
          </p:cNvPr>
          <p:cNvSpPr>
            <a:spLocks noChangeArrowheads="1"/>
          </p:cNvSpPr>
          <p:nvPr/>
        </p:nvSpPr>
        <p:spPr bwMode="auto">
          <a:xfrm>
            <a:off x="3721100" y="5808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CA1E488-EDFF-4B97-86BA-80ADD610DA15}"/>
                  </a:ext>
                </a:extLst>
              </p:cNvPr>
              <p:cNvSpPr/>
              <p:nvPr/>
            </p:nvSpPr>
            <p:spPr>
              <a:xfrm>
                <a:off x="6406426" y="206193"/>
                <a:ext cx="397370" cy="6015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m:rPr>
                              <m:nor/>
                            </m:rPr>
                            <a:rPr lang="en-US" sz="3200" i="0">
                              <a:latin typeface="Times New Roman" panose="02020603050405020304" pitchFamily="18" charset="0"/>
                              <a:cs typeface="Times New Roman" panose="02020603050405020304" pitchFamily="18" charset="0"/>
                            </a:rPr>
                            <m:t>C</m:t>
                          </m:r>
                        </m:e>
                      </m:acc>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2CA1E488-EDFF-4B97-86BA-80ADD610DA15}"/>
                  </a:ext>
                </a:extLst>
              </p:cNvPr>
              <p:cNvSpPr>
                <a:spLocks noRot="1" noChangeAspect="1" noMove="1" noResize="1" noEditPoints="1" noAdjustHandles="1" noChangeArrowheads="1" noChangeShapeType="1" noTextEdit="1"/>
              </p:cNvSpPr>
              <p:nvPr/>
            </p:nvSpPr>
            <p:spPr>
              <a:xfrm>
                <a:off x="6406426" y="206193"/>
                <a:ext cx="397370" cy="601575"/>
              </a:xfrm>
              <a:prstGeom prst="rect">
                <a:avLst/>
              </a:prstGeom>
              <a:blipFill>
                <a:blip r:embed="rId17"/>
                <a:stretch>
                  <a:fillRect/>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8C85D633-6ACC-41F6-810C-8C1EFEDE8516}"/>
              </a:ext>
            </a:extLst>
          </p:cNvPr>
          <p:cNvSpPr/>
          <p:nvPr/>
        </p:nvSpPr>
        <p:spPr>
          <a:xfrm>
            <a:off x="4555042" y="2707243"/>
            <a:ext cx="502787" cy="5793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Digit 30">
            <a:extLst>
              <a:ext uri="{FF2B5EF4-FFF2-40B4-BE49-F238E27FC236}">
                <a16:creationId xmlns:a16="http://schemas.microsoft.com/office/drawing/2014/main" id="{F423B009-AB5C-482F-8E09-69B24614052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3492" y="5457466"/>
            <a:ext cx="2213054" cy="12161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1C97525-FB25-4EA6-A1CA-E721E0552860}"/>
                  </a:ext>
                </a:extLst>
              </p:cNvPr>
              <p:cNvSpPr/>
              <p:nvPr/>
            </p:nvSpPr>
            <p:spPr>
              <a:xfrm>
                <a:off x="2279627" y="4066006"/>
                <a:ext cx="7258888" cy="1481175"/>
              </a:xfrm>
              <a:prstGeom prst="rect">
                <a:avLst/>
              </a:prstGeom>
            </p:spPr>
            <p:txBody>
              <a:bodyPr wrap="square">
                <a:spAutoFit/>
              </a:bodyPr>
              <a:lstStyle/>
              <a:p>
                <a:pPr algn="ctr">
                  <a:lnSpc>
                    <a:spcPct val="150000"/>
                  </a:lnSpc>
                </a:pPr>
                <a:r>
                  <a:rPr lang="vi-VN" sz="3200" b="1" dirty="0">
                    <a:solidFill>
                      <a:srgbClr val="FFFF00"/>
                    </a:solidFill>
                    <a:latin typeface="+mj-lt"/>
                  </a:rPr>
                  <a:t>Giải</a:t>
                </a:r>
                <a:endParaRPr lang="vi-VN" sz="3200" b="1" dirty="0">
                  <a:solidFill>
                    <a:schemeClr val="bg1"/>
                  </a:solidFill>
                  <a:highlight>
                    <a:srgbClr val="FFFF00"/>
                  </a:highlight>
                  <a:latin typeface="+mj-lt"/>
                </a:endParaRPr>
              </a:p>
              <a:p>
                <a:pPr algn="ctr">
                  <a:lnSpc>
                    <a:spcPct val="150000"/>
                  </a:lnSpc>
                </a:pPr>
                <a14:m>
                  <m:oMath xmlns:m="http://schemas.openxmlformats.org/officeDocument/2006/math">
                    <m:r>
                      <m:rPr>
                        <m:nor/>
                      </m:rPr>
                      <a:rPr lang="vi-VN"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AB</m:t>
                    </m:r>
                    <m:r>
                      <m:rPr>
                        <m:nor/>
                      </m:rPr>
                      <a:rPr lang="en-US"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vi-VN"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vi-VN" sz="32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m:t>BC</m:t>
                    </m:r>
                    <m:r>
                      <m:rPr>
                        <m:nor/>
                      </m:rPr>
                      <a:rPr lang="vi-VN"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vi-VN" sz="32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m:t>sinC</m:t>
                    </m:r>
                    <m:r>
                      <m:rPr>
                        <m:nor/>
                      </m:rPr>
                      <a:rPr lang="en-US" sz="3200" b="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vi-VN" sz="3200" b="0" i="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en-US" sz="3200" b="0" i="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vi-VN" sz="3200" i="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m:t>6</m:t>
                    </m:r>
                    <m:r>
                      <m:rPr>
                        <m:nor/>
                      </m:rPr>
                      <a:rPr lang="vi-VN" sz="3200" b="0" i="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m:t>
                    </m:r>
                    <m:r>
                      <m:rPr>
                        <m:nor/>
                      </m:rPr>
                      <a:rPr lang="vi-VN" sz="3200" i="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m:t>sin</m:t>
                    </m:r>
                    <m:r>
                      <m:rPr>
                        <m:nor/>
                      </m:rPr>
                      <a:rPr lang="vi-VN" sz="3200" i="0" dirty="0" smtClean="0">
                        <a:solidFill>
                          <a:schemeClr val="bg1"/>
                        </a:solidFill>
                        <a:latin typeface="Times New Roman" panose="02020603050405020304" pitchFamily="18" charset="0"/>
                        <a:cs typeface="Times New Roman" panose="02020603050405020304" pitchFamily="18" charset="0"/>
                      </a:rPr>
                      <m:t>30</m:t>
                    </m:r>
                    <m:r>
                      <m:rPr>
                        <m:nor/>
                      </m:rPr>
                      <a:rPr lang="en-US" altLang="en-US" sz="3200" i="1" dirty="0">
                        <a:solidFill>
                          <a:schemeClr val="bg1"/>
                        </a:solidFill>
                        <a:latin typeface="Times New Roman" panose="02020603050405020304" pitchFamily="18" charset="0"/>
                        <a:cs typeface="Times New Roman" panose="02020603050405020304" pitchFamily="18" charset="0"/>
                      </a:rPr>
                      <m:t>°</m:t>
                    </m:r>
                    <m:r>
                      <m:rPr>
                        <m:nor/>
                      </m:rPr>
                      <a:rPr lang="en-US" altLang="en-US" sz="3200" b="0" i="1" dirty="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3</m:t>
                    </m:r>
                    <m:r>
                      <m:rPr>
                        <m:nor/>
                      </m:rPr>
                      <a:rPr lang="vi-VN"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cm</m:t>
                    </m:r>
                  </m:oMath>
                </a14:m>
                <a:r>
                  <a:rPr lang="vi-VN" sz="32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39" name="Rectangle 38">
                <a:extLst>
                  <a:ext uri="{FF2B5EF4-FFF2-40B4-BE49-F238E27FC236}">
                    <a16:creationId xmlns:a16="http://schemas.microsoft.com/office/drawing/2014/main" id="{B1C97525-FB25-4EA6-A1CA-E721E0552860}"/>
                  </a:ext>
                </a:extLst>
              </p:cNvPr>
              <p:cNvSpPr>
                <a:spLocks noRot="1" noChangeAspect="1" noMove="1" noResize="1" noEditPoints="1" noAdjustHandles="1" noChangeArrowheads="1" noChangeShapeType="1" noTextEdit="1"/>
              </p:cNvSpPr>
              <p:nvPr/>
            </p:nvSpPr>
            <p:spPr>
              <a:xfrm>
                <a:off x="2279627" y="4066006"/>
                <a:ext cx="7258888" cy="1481175"/>
              </a:xfrm>
              <a:prstGeom prst="rect">
                <a:avLst/>
              </a:prstGeom>
              <a:blipFill>
                <a:blip r:embed="rId19"/>
                <a:stretch>
                  <a:fillRect b="-12346"/>
                </a:stretch>
              </a:blipFill>
            </p:spPr>
            <p:txBody>
              <a:bodyPr/>
              <a:lstStyle/>
              <a:p>
                <a:r>
                  <a:rPr lang="en-US">
                    <a:noFill/>
                  </a:rPr>
                  <a:t> </a:t>
                </a:r>
              </a:p>
            </p:txBody>
          </p:sp>
        </mc:Fallback>
      </mc:AlternateContent>
    </p:spTree>
    <p:extLst>
      <p:ext uri="{BB962C8B-B14F-4D97-AF65-F5344CB8AC3E}">
        <p14:creationId xmlns:p14="http://schemas.microsoft.com/office/powerpoint/2010/main" val="294034291"/>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wipe(down)">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9">
                                            <p:txEl>
                                              <p:pRg st="1" end="1"/>
                                            </p:txEl>
                                          </p:spTgt>
                                        </p:tgtEl>
                                        <p:attrNameLst>
                                          <p:attrName>style.visibility</p:attrName>
                                        </p:attrNameLst>
                                      </p:cBhvr>
                                      <p:to>
                                        <p:strVal val="visible"/>
                                      </p:to>
                                    </p:set>
                                    <p:animEffect transition="in" filter="wipe(down)">
                                      <p:cBhvr>
                                        <p:cTn id="19"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114804" y="2011673"/>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881539" y="2700253"/>
            <a:ext cx="5214461"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881539" y="2941418"/>
            <a:ext cx="5214460" cy="31048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a:solidFill>
                  <a:schemeClr val="bg1"/>
                </a:solidFill>
                <a:latin typeface="+mj-lt"/>
              </a:rPr>
              <a:t>Dạng 1. Ước lượng chiều cao</a:t>
            </a:r>
          </a:p>
          <a:p>
            <a:pPr marL="0" indent="0" algn="ctr">
              <a:lnSpc>
                <a:spcPct val="150000"/>
              </a:lnSpc>
              <a:buNone/>
            </a:pPr>
            <a:r>
              <a:rPr lang="vi-VN" i="1">
                <a:solidFill>
                  <a:schemeClr val="bg1"/>
                </a:solidFill>
                <a:latin typeface="+mj-lt"/>
              </a:rPr>
              <a:t>Bài 1, bài 3 </a:t>
            </a:r>
            <a:r>
              <a:rPr lang="en-US" i="1">
                <a:solidFill>
                  <a:schemeClr val="bg1"/>
                </a:solidFill>
                <a:latin typeface="Times New Roman" panose="02020603050405020304" pitchFamily="18" charset="0"/>
                <a:cs typeface="Times New Roman" panose="02020603050405020304" pitchFamily="18" charset="0"/>
              </a:rPr>
              <a:t>(SGK </a:t>
            </a:r>
            <a:r>
              <a:rPr lang="en-US" i="1">
                <a:solidFill>
                  <a:schemeClr val="bg1"/>
                </a:solidFill>
                <a:latin typeface="+mj-lt"/>
                <a:cs typeface="Times New Roman" panose="02020603050405020304" pitchFamily="18" charset="0"/>
              </a:rPr>
              <a:t>- </a:t>
            </a:r>
            <a:r>
              <a:rPr lang="vi-VN" i="1">
                <a:solidFill>
                  <a:schemeClr val="bg1"/>
                </a:solidFill>
                <a:latin typeface="+mj-lt"/>
                <a:cs typeface="Times New Roman" panose="02020603050405020304" pitchFamily="18" charset="0"/>
              </a:rPr>
              <a:t>90, </a:t>
            </a:r>
            <a:r>
              <a:rPr lang="vi-VN" i="1">
                <a:solidFill>
                  <a:schemeClr val="bg1"/>
                </a:solidFill>
                <a:latin typeface="+mj-lt"/>
              </a:rPr>
              <a:t>91)</a:t>
            </a:r>
          </a:p>
          <a:p>
            <a:pPr>
              <a:lnSpc>
                <a:spcPct val="150000"/>
              </a:lnSpc>
            </a:pPr>
            <a:r>
              <a:rPr lang="vi-VN">
                <a:solidFill>
                  <a:schemeClr val="bg1"/>
                </a:solidFill>
                <a:latin typeface="+mj-lt"/>
              </a:rPr>
              <a:t>Dạng 2. Ước lượng khoảng cách</a:t>
            </a:r>
          </a:p>
          <a:p>
            <a:pPr marL="0" indent="0" algn="ctr">
              <a:lnSpc>
                <a:spcPct val="150000"/>
              </a:lnSpc>
              <a:buNone/>
            </a:pPr>
            <a:r>
              <a:rPr lang="vi-VN" i="1">
                <a:solidFill>
                  <a:schemeClr val="bg1"/>
                </a:solidFill>
                <a:latin typeface="+mj-lt"/>
              </a:rPr>
              <a:t>Bài 2, bài 5 (SGK – 91)</a:t>
            </a:r>
            <a:endParaRPr lang="en-US">
              <a:solidFill>
                <a:schemeClr val="bg1"/>
              </a:solidFill>
              <a:latin typeface="+mj-lt"/>
            </a:endParaRPr>
          </a:p>
          <a:p>
            <a:pPr marL="0" indent="0">
              <a:lnSpc>
                <a:spcPct val="150000"/>
              </a:lnSpc>
              <a:buNone/>
            </a:pPr>
            <a:endParaRPr lang="en-US" b="1" i="1">
              <a:solidFill>
                <a:schemeClr val="bg1"/>
              </a:solidFill>
              <a:latin typeface="+mj-lt"/>
              <a:cs typeface="Times New Roman" panose="02020603050405020304" pitchFamily="18" charset="0"/>
            </a:endParaRPr>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endParaRPr lang="en-US" sz="2800">
              <a:solidFill>
                <a:srgbClr val="FFFF00"/>
              </a:solidFill>
            </a:endParaRPr>
          </a:p>
        </p:txBody>
      </p:sp>
      <p:sp>
        <p:nvSpPr>
          <p:cNvPr id="7" name="TextBox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E23BC7-01B0-5606-466E-E3E4160D9316}"/>
              </a:ext>
            </a:extLst>
          </p:cNvPr>
          <p:cNvSpPr txBox="1"/>
          <p:nvPr/>
        </p:nvSpPr>
        <p:spPr>
          <a:xfrm>
            <a:off x="0" y="26643"/>
            <a:ext cx="12073812" cy="1490729"/>
          </a:xfrm>
          <a:prstGeom prst="rect">
            <a:avLst/>
          </a:prstGeom>
          <a:noFill/>
        </p:spPr>
        <p:txBody>
          <a:bodyPr wrap="square">
            <a:spAutoFit/>
          </a:bodyPr>
          <a:lstStyle/>
          <a:p>
            <a:pPr algn="ctr">
              <a:lnSpc>
                <a:spcPct val="150000"/>
              </a:lnSpc>
            </a:pPr>
            <a:r>
              <a:rPr lang="en-US" sz="3200" b="1">
                <a:solidFill>
                  <a:srgbClr val="FFFF00"/>
                </a:solidFill>
                <a:latin typeface="Times New Roman" panose="02020603050405020304" pitchFamily="18" charset="0"/>
                <a:cs typeface="Times New Roman" panose="02020603050405020304" pitchFamily="18" charset="0"/>
              </a:rPr>
              <a:t>BÀI 3. ỨNG DỤNG CỦA TỈ SỐ LƯỢNG GIÁC CỦA GÓC NHỌN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(Tiết 2)</a:t>
            </a:r>
            <a:endParaRPr lang="en-US" sz="3200"/>
          </a:p>
        </p:txBody>
      </p:sp>
      <p:sp>
        <p:nvSpPr>
          <p:cNvPr id="9" name="Google Shape;157;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966590-3239-18CC-7680-AF29E3BFD72A}"/>
              </a:ext>
            </a:extLst>
          </p:cNvPr>
          <p:cNvSpPr/>
          <p:nvPr/>
        </p:nvSpPr>
        <p:spPr>
          <a:xfrm>
            <a:off x="7452887" y="2700253"/>
            <a:ext cx="3028823" cy="14157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0" name="Hộp Văn bản 3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C9F846B-8CB5-8EFE-5E4C-02CFD4ECB80F}"/>
              </a:ext>
            </a:extLst>
          </p:cNvPr>
          <p:cNvSpPr txBox="1"/>
          <p:nvPr/>
        </p:nvSpPr>
        <p:spPr>
          <a:xfrm>
            <a:off x="7886292" y="3332232"/>
            <a:ext cx="21620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6E090-AC98-40FC-8E2E-13ED66668E70}"/>
              </a:ext>
            </a:extLst>
          </p:cNvPr>
          <p:cNvGraphicFramePr>
            <a:graphicFrameLocks noChangeAspect="1"/>
          </p:cNvGraphicFramePr>
          <p:nvPr>
            <p:extLst>
              <p:ext uri="{D42A27DB-BD31-4B8C-83A1-F6EECF244321}">
                <p14:modId xmlns:p14="http://schemas.microsoft.com/office/powerpoint/2010/main" val="3819473714"/>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4" name="Object 3">
                        <a:extLst>
                          <a:ext uri="{FF2B5EF4-FFF2-40B4-BE49-F238E27FC236}">
                            <a16:creationId xmlns:a16="http://schemas.microsoft.com/office/drawing/2014/main" id="{4C96E090-AC98-40FC-8E2E-13ED66668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96C7B4-FCAB-4015-ABF9-C3C81562C818}"/>
              </a:ext>
            </a:extLst>
          </p:cNvPr>
          <p:cNvGraphicFramePr>
            <a:graphicFrameLocks noChangeAspect="1"/>
          </p:cNvGraphicFramePr>
          <p:nvPr>
            <p:extLst>
              <p:ext uri="{D42A27DB-BD31-4B8C-83A1-F6EECF244321}">
                <p14:modId xmlns:p14="http://schemas.microsoft.com/office/powerpoint/2010/main" val="2340394905"/>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8" name="Object 7">
                        <a:extLst>
                          <a:ext uri="{FF2B5EF4-FFF2-40B4-BE49-F238E27FC236}">
                            <a16:creationId xmlns:a16="http://schemas.microsoft.com/office/drawing/2014/main" id="{FE96C7B4-FCAB-4015-ABF9-C3C81562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B11B3-6404-4870-96C3-04DE2A1FA6AB}"/>
                  </a:ext>
                </a:extLst>
              </p:cNvPr>
              <p:cNvSpPr/>
              <p:nvPr/>
            </p:nvSpPr>
            <p:spPr>
              <a:xfrm>
                <a:off x="193278" y="107980"/>
                <a:ext cx="11877046" cy="1830245"/>
              </a:xfrm>
              <a:prstGeom prst="rect">
                <a:avLst/>
              </a:prstGeom>
            </p:spPr>
            <p:txBody>
              <a:bodyPr wrap="square">
                <a:spAutoFit/>
              </a:bodyPr>
              <a:lstStyle/>
              <a:p>
                <a:pPr algn="just">
                  <a:spcBef>
                    <a:spcPts val="300"/>
                  </a:spcBef>
                  <a:spcAft>
                    <a:spcPts val="3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mj-lt"/>
                  </a:rPr>
                  <a:t>Hình 35 mô tả ba vị trí </a:t>
                </a:r>
                <a:r>
                  <a:rPr lang="vi-VN" sz="2800" i="1" dirty="0">
                    <a:solidFill>
                      <a:schemeClr val="bg1"/>
                    </a:solidFill>
                    <a:latin typeface="+mj-lt"/>
                  </a:rPr>
                  <a:t>A, B, C </a:t>
                </a:r>
                <a:r>
                  <a:rPr lang="vi-VN" sz="2800" dirty="0">
                    <a:solidFill>
                      <a:schemeClr val="bg1"/>
                    </a:solidFill>
                    <a:latin typeface="+mj-lt"/>
                  </a:rPr>
                  <a:t>là ba đỉnh của một tam giác vuông và không đo được trực tiếp các khoảng cách từ</a:t>
                </a:r>
                <a:r>
                  <a:rPr lang="vi-VN" sz="2800" i="1" dirty="0">
                    <a:solidFill>
                      <a:schemeClr val="bg1"/>
                    </a:solidFill>
                    <a:latin typeface="+mj-lt"/>
                  </a:rPr>
                  <a:t> C </a:t>
                </a:r>
                <a:r>
                  <a:rPr lang="vi-VN" sz="2800" dirty="0">
                    <a:solidFill>
                      <a:schemeClr val="bg1"/>
                    </a:solidFill>
                    <a:latin typeface="+mj-lt"/>
                  </a:rPr>
                  <a:t>đến </a:t>
                </a:r>
                <a:r>
                  <a:rPr lang="vi-VN" sz="2800" i="1" dirty="0">
                    <a:solidFill>
                      <a:schemeClr val="bg1"/>
                    </a:solidFill>
                    <a:latin typeface="+mj-lt"/>
                  </a:rPr>
                  <a:t>A</a:t>
                </a:r>
                <a:r>
                  <a:rPr lang="vi-VN" sz="2800" dirty="0">
                    <a:solidFill>
                      <a:schemeClr val="bg1"/>
                    </a:solidFill>
                    <a:latin typeface="+mj-lt"/>
                  </a:rPr>
                  <a:t> và từ </a:t>
                </a:r>
                <a:r>
                  <a:rPr lang="vi-VN" sz="2800" i="1" dirty="0">
                    <a:solidFill>
                      <a:schemeClr val="bg1"/>
                    </a:solidFill>
                    <a:latin typeface="+mj-lt"/>
                  </a:rPr>
                  <a:t>C</a:t>
                </a:r>
                <a:r>
                  <a:rPr lang="vi-VN" sz="2800" dirty="0">
                    <a:solidFill>
                      <a:schemeClr val="bg1"/>
                    </a:solidFill>
                    <a:latin typeface="+mj-lt"/>
                  </a:rPr>
                  <a:t> đến </a:t>
                </a:r>
                <a:r>
                  <a:rPr lang="vi-VN" sz="2800" i="1" dirty="0">
                    <a:solidFill>
                      <a:schemeClr val="bg1"/>
                    </a:solidFill>
                    <a:latin typeface="+mj-lt"/>
                  </a:rPr>
                  <a:t>B</a:t>
                </a:r>
                <a:r>
                  <a:rPr lang="vi-VN" sz="2800" dirty="0">
                    <a:solidFill>
                      <a:schemeClr val="bg1"/>
                    </a:solidFill>
                    <a:latin typeface="+mj-lt"/>
                  </a:rPr>
                  <a:t>. Biết </a:t>
                </a:r>
                <a:r>
                  <a:rPr lang="vi-VN" sz="2800" i="1" dirty="0">
                    <a:solidFill>
                      <a:schemeClr val="bg1"/>
                    </a:solidFill>
                    <a:latin typeface="+mj-lt"/>
                  </a:rPr>
                  <a:t>AB = 50 m, </a:t>
                </a:r>
                <a14:m>
                  <m:oMath xmlns:m="http://schemas.openxmlformats.org/officeDocument/2006/math">
                    <m:acc>
                      <m:accPr>
                        <m:chr m:val="̂"/>
                        <m:ctrlPr>
                          <a:rPr lang="en-US" sz="2800" i="1">
                            <a:solidFill>
                              <a:schemeClr val="bg1"/>
                            </a:solidFill>
                            <a:latin typeface="Cambria Math" panose="02040503050406030204" pitchFamily="18" charset="0"/>
                          </a:rPr>
                        </m:ctrlPr>
                      </m:accPr>
                      <m:e>
                        <m:r>
                          <a:rPr lang="en-US" sz="2800" i="1">
                            <a:solidFill>
                              <a:schemeClr val="bg1"/>
                            </a:solidFill>
                            <a:latin typeface="Cambria Math" panose="02040503050406030204" pitchFamily="18" charset="0"/>
                          </a:rPr>
                          <m:t>𝐴</m:t>
                        </m:r>
                        <m:r>
                          <a:rPr lang="vi-VN" sz="2800" i="1">
                            <a:solidFill>
                              <a:schemeClr val="bg1"/>
                            </a:solidFill>
                            <a:latin typeface="Cambria Math" panose="02040503050406030204" pitchFamily="18" charset="0"/>
                          </a:rPr>
                          <m:t>𝐵𝐶</m:t>
                        </m:r>
                      </m:e>
                    </m:acc>
                    <m:r>
                      <a:rPr lang="en-US" sz="2800" i="1">
                        <a:solidFill>
                          <a:schemeClr val="bg1"/>
                        </a:solidFill>
                        <a:latin typeface="Cambria Math" panose="02040503050406030204" pitchFamily="18" charset="0"/>
                      </a:rPr>
                      <m:t>=</m:t>
                    </m:r>
                    <m:r>
                      <a:rPr lang="vi-VN" sz="2800" i="1" dirty="0">
                        <a:solidFill>
                          <a:schemeClr val="bg1"/>
                        </a:solidFill>
                        <a:latin typeface="Cambria Math" panose="02040503050406030204" pitchFamily="18" charset="0"/>
                      </a:rPr>
                      <m:t>40</m:t>
                    </m:r>
                    <m:r>
                      <m:rPr>
                        <m:nor/>
                      </m:rPr>
                      <a:rPr lang="vi-VN" sz="2800" i="1" dirty="0">
                        <a:solidFill>
                          <a:schemeClr val="bg1"/>
                        </a:solidFill>
                      </a:rPr>
                      <m:t>°</m:t>
                    </m:r>
                  </m:oMath>
                </a14:m>
                <a:r>
                  <a:rPr lang="vi-VN" sz="2800" i="1" dirty="0">
                    <a:solidFill>
                      <a:schemeClr val="bg1"/>
                    </a:solidFill>
                    <a:latin typeface="+mj-lt"/>
                  </a:rPr>
                  <a:t>. Tính các khoảng cách CA và CB (làm tròn kết quả đến hàng đơn vị của mét).</a:t>
                </a:r>
                <a:endParaRPr lang="en-US" sz="2800" i="1" dirty="0">
                  <a:solidFill>
                    <a:schemeClr val="bg1"/>
                  </a:solidFill>
                  <a:latin typeface="+mj-lt"/>
                  <a:ea typeface="Times New Roman" panose="02020603050405020304" pitchFamily="18" charset="0"/>
                </a:endParaRPr>
              </a:p>
            </p:txBody>
          </p:sp>
        </mc:Choice>
        <mc:Fallback xmlns="">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B11B3-6404-4870-96C3-04DE2A1FA6AB}"/>
                  </a:ext>
                </a:extLst>
              </p:cNvPr>
              <p:cNvSpPr>
                <a:spLocks noRot="1" noChangeAspect="1" noMove="1" noResize="1" noEditPoints="1" noAdjustHandles="1" noChangeArrowheads="1" noChangeShapeType="1" noTextEdit="1"/>
              </p:cNvSpPr>
              <p:nvPr/>
            </p:nvSpPr>
            <p:spPr>
              <a:xfrm>
                <a:off x="193278" y="107980"/>
                <a:ext cx="11877046" cy="1830245"/>
              </a:xfrm>
              <a:prstGeom prst="rect">
                <a:avLst/>
              </a:prstGeom>
              <a:blipFill>
                <a:blip r:embed="rId7"/>
                <a:stretch>
                  <a:fillRect l="-1078" t="-3667" r="-1027" b="-8000"/>
                </a:stretch>
              </a:blipFill>
            </p:spPr>
            <p:txBody>
              <a:bodyPr/>
              <a:lstStyle/>
              <a:p>
                <a:r>
                  <a:rPr lang="en-US">
                    <a:noFill/>
                  </a:rPr>
                  <a:t> </a:t>
                </a:r>
              </a:p>
            </p:txBody>
          </p:sp>
        </mc:Fallback>
      </mc:AlternateContent>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25083A2-0D26-4581-AB1D-F91F211DE4C2}"/>
              </a:ext>
            </a:extLst>
          </p:cNvPr>
          <p:cNvSpPr txBox="1"/>
          <p:nvPr/>
        </p:nvSpPr>
        <p:spPr>
          <a:xfrm>
            <a:off x="193278" y="2052316"/>
            <a:ext cx="822661" cy="523220"/>
          </a:xfrm>
          <a:prstGeom prst="rect">
            <a:avLst/>
          </a:prstGeom>
          <a:noFill/>
        </p:spPr>
        <p:txBody>
          <a:bodyPr wrap="none" rtlCol="0">
            <a:spAutoFit/>
          </a:bodyPr>
          <a:lstStyle/>
          <a:p>
            <a:r>
              <a:rPr lang="vi-VN" sz="2800" b="1" i="1" dirty="0">
                <a:solidFill>
                  <a:srgbClr val="FFFF00"/>
                </a:solidFill>
                <a:latin typeface="Times New Roman" panose="02020603050405020304" pitchFamily="18" charset="0"/>
                <a:cs typeface="Times New Roman" panose="02020603050405020304" pitchFamily="18" charset="0"/>
              </a:rPr>
              <a:t>Giải</a:t>
            </a:r>
            <a:endParaRPr lang="en-US" sz="2800" b="1" i="1" dirty="0">
              <a:solidFill>
                <a:srgbClr val="FFFF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A12A99-E4BE-452E-A778-B669F735AB49}"/>
              </a:ext>
            </a:extLst>
          </p:cNvPr>
          <p:cNvPicPr>
            <a:picLocks noChangeAspect="1"/>
          </p:cNvPicPr>
          <p:nvPr/>
        </p:nvPicPr>
        <p:blipFill>
          <a:blip r:embed="rId8"/>
          <a:stretch>
            <a:fillRect/>
          </a:stretch>
        </p:blipFill>
        <p:spPr>
          <a:xfrm>
            <a:off x="4215595" y="2689627"/>
            <a:ext cx="3312830" cy="2814433"/>
          </a:xfrm>
          <a:prstGeom prst="rect">
            <a:avLst/>
          </a:prstGeom>
        </p:spPr>
      </p:pic>
      <p:sp>
        <p:nvSpPr>
          <p:cNvPr id="6"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91B1A09-45F6-4657-B2A0-EFE993F8B5EE}"/>
              </a:ext>
            </a:extLst>
          </p:cNvPr>
          <p:cNvSpPr/>
          <p:nvPr/>
        </p:nvSpPr>
        <p:spPr>
          <a:xfrm>
            <a:off x="193278" y="2689627"/>
            <a:ext cx="3974443" cy="3108543"/>
          </a:xfrm>
          <a:prstGeom prst="rect">
            <a:avLst/>
          </a:prstGeom>
        </p:spPr>
        <p:txBody>
          <a:bodyPr wrap="square">
            <a:spAutoFit/>
          </a:bodyPr>
          <a:lstStyle/>
          <a:p>
            <a:pPr lvl="0" algn="just" eaLnBrk="0" fontAlgn="base" hangingPunct="0">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ΔABC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 = </a:t>
            </a:r>
            <a:r>
              <a:rPr lang="en-US" alt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AB.tanB</a:t>
            </a:r>
            <a:endPar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50.tan40°</a:t>
            </a:r>
            <a:endPar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41,95(m)</a:t>
            </a:r>
            <a:endPar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BC = </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AB.cosB </a:t>
            </a:r>
          </a:p>
          <a:p>
            <a:pPr lvl="0" algn="just" eaLnBrk="0" fontAlgn="base" hangingPunct="0">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50.</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cos40°</a:t>
            </a:r>
            <a:endPar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65,27(m)</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E9C587-9161-49FD-99A9-29DE459AAC6D}"/>
              </a:ext>
            </a:extLst>
          </p:cNvPr>
          <p:cNvCxnSpPr>
            <a:cxnSpLocks/>
          </p:cNvCxnSpPr>
          <p:nvPr/>
        </p:nvCxnSpPr>
        <p:spPr>
          <a:xfrm>
            <a:off x="7668145" y="4079926"/>
            <a:ext cx="664092"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00339C3-61F9-479F-ADB8-A216F5CE54F7}"/>
              </a:ext>
            </a:extLst>
          </p:cNvPr>
          <p:cNvPicPr>
            <a:picLocks noChangeAspect="1"/>
          </p:cNvPicPr>
          <p:nvPr/>
        </p:nvPicPr>
        <p:blipFill>
          <a:blip r:embed="rId9"/>
          <a:stretch>
            <a:fillRect/>
          </a:stretch>
        </p:blipFill>
        <p:spPr>
          <a:xfrm>
            <a:off x="8541232" y="2767788"/>
            <a:ext cx="3457490" cy="2658110"/>
          </a:xfrm>
          <a:prstGeom prst="rect">
            <a:avLst/>
          </a:prstGeom>
        </p:spPr>
      </p:pic>
    </p:spTree>
    <p:extLst>
      <p:ext uri="{BB962C8B-B14F-4D97-AF65-F5344CB8AC3E}">
        <p14:creationId xmlns:p14="http://schemas.microsoft.com/office/powerpoint/2010/main" val="25018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down)">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wipe(down)">
                                      <p:cBhvr>
                                        <p:cTn id="41" dur="5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barn(inVertical)">
                                      <p:cBhvr>
                                        <p:cTn id="46" dur="5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barn(inVertical)">
                                      <p:cBhvr>
                                        <p:cTn id="51" dur="500"/>
                                        <p:tgtEl>
                                          <p:spTgt spid="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barn(inVertical)">
                                      <p:cBhvr>
                                        <p:cTn id="5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6E090-AC98-40FC-8E2E-13ED66668E70}"/>
              </a:ext>
            </a:extLst>
          </p:cNvPr>
          <p:cNvGraphicFramePr>
            <a:graphicFrameLocks noChangeAspect="1"/>
          </p:cNvGraphicFramePr>
          <p:nvPr>
            <p:extLst>
              <p:ext uri="{D42A27DB-BD31-4B8C-83A1-F6EECF244321}">
                <p14:modId xmlns:p14="http://schemas.microsoft.com/office/powerpoint/2010/main" val="3952460847"/>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4" name="Object 3">
                        <a:extLst>
                          <a:ext uri="{FF2B5EF4-FFF2-40B4-BE49-F238E27FC236}">
                            <a16:creationId xmlns:a16="http://schemas.microsoft.com/office/drawing/2014/main" id="{4C96E090-AC98-40FC-8E2E-13ED66668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96C7B4-FCAB-4015-ABF9-C3C81562C818}"/>
              </a:ext>
            </a:extLst>
          </p:cNvPr>
          <p:cNvGraphicFramePr>
            <a:graphicFrameLocks noChangeAspect="1"/>
          </p:cNvGraphicFramePr>
          <p:nvPr>
            <p:extLst>
              <p:ext uri="{D42A27DB-BD31-4B8C-83A1-F6EECF244321}">
                <p14:modId xmlns:p14="http://schemas.microsoft.com/office/powerpoint/2010/main" val="1018136217"/>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8" name="Object 7">
                        <a:extLst>
                          <a:ext uri="{FF2B5EF4-FFF2-40B4-BE49-F238E27FC236}">
                            <a16:creationId xmlns:a16="http://schemas.microsoft.com/office/drawing/2014/main" id="{FE96C7B4-FCAB-4015-ABF9-C3C81562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B11B3-6404-4870-96C3-04DE2A1FA6AB}"/>
                  </a:ext>
                </a:extLst>
              </p:cNvPr>
              <p:cNvSpPr/>
              <p:nvPr/>
            </p:nvSpPr>
            <p:spPr>
              <a:xfrm>
                <a:off x="61912" y="43043"/>
                <a:ext cx="12130088" cy="1830245"/>
              </a:xfrm>
              <a:prstGeom prst="rect">
                <a:avLst/>
              </a:prstGeom>
            </p:spPr>
            <p:txBody>
              <a:bodyPr wrap="square">
                <a:spAutoFit/>
              </a:bodyPr>
              <a:lstStyle/>
              <a:p>
                <a:pPr algn="just">
                  <a:spcBef>
                    <a:spcPts val="300"/>
                  </a:spcBef>
                  <a:spcAft>
                    <a:spcPts val="3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mj-lt"/>
                  </a:rPr>
                  <a:t>Trong công việc, người ta cần ước lượng khoảng cách từ vị trí </a:t>
                </a:r>
                <a:r>
                  <a:rPr lang="vi-VN" sz="2800" i="1" dirty="0">
                    <a:solidFill>
                      <a:schemeClr val="bg1"/>
                    </a:solidFill>
                    <a:latin typeface="+mj-lt"/>
                  </a:rPr>
                  <a:t>O</a:t>
                </a:r>
                <a:r>
                  <a:rPr lang="vi-VN" sz="2800" dirty="0">
                    <a:solidFill>
                      <a:schemeClr val="bg1"/>
                    </a:solidFill>
                    <a:latin typeface="+mj-lt"/>
                  </a:rPr>
                  <a:t> đến khu đất có dạng hình thang </a:t>
                </a:r>
                <a:r>
                  <a:rPr lang="vi-VN" sz="2800" i="1" dirty="0">
                    <a:solidFill>
                      <a:schemeClr val="bg1"/>
                    </a:solidFill>
                    <a:latin typeface="+mj-lt"/>
                  </a:rPr>
                  <a:t>MNP</a:t>
                </a:r>
                <a:r>
                  <a:rPr lang="en-US" sz="2800" i="1" dirty="0">
                    <a:solidFill>
                      <a:schemeClr val="bg1"/>
                    </a:solidFill>
                    <a:latin typeface="Times New Roman" panose="02020603050405020304" pitchFamily="18" charset="0"/>
                    <a:cs typeface="Times New Roman" panose="02020603050405020304" pitchFamily="18" charset="0"/>
                  </a:rPr>
                  <a:t>Q</a:t>
                </a:r>
                <a:r>
                  <a:rPr lang="vi-VN" sz="2800" i="1" dirty="0">
                    <a:solidFill>
                      <a:schemeClr val="bg1"/>
                    </a:solidFill>
                    <a:latin typeface="+mj-lt"/>
                  </a:rPr>
                  <a:t> </a:t>
                </a:r>
                <a:r>
                  <a:rPr lang="vi-VN" sz="2800" dirty="0">
                    <a:solidFill>
                      <a:schemeClr val="bg1"/>
                    </a:solidFill>
                    <a:latin typeface="+mj-lt"/>
                  </a:rPr>
                  <a:t>nhưng không thể đo được trực tiếp, khoảng cách đó được tính bằng khoảng cách từ </a:t>
                </a:r>
                <a:r>
                  <a:rPr lang="vi-VN" sz="2800" i="1" dirty="0">
                    <a:solidFill>
                      <a:schemeClr val="bg1"/>
                    </a:solidFill>
                    <a:latin typeface="+mj-lt"/>
                  </a:rPr>
                  <a:t>O</a:t>
                </a:r>
                <a:r>
                  <a:rPr lang="vi-VN" sz="2800" dirty="0">
                    <a:solidFill>
                      <a:schemeClr val="bg1"/>
                    </a:solidFill>
                    <a:latin typeface="+mj-lt"/>
                  </a:rPr>
                  <a:t> đến đường thẳng </a:t>
                </a:r>
                <a:r>
                  <a:rPr lang="vi-VN" sz="2800" i="1" dirty="0">
                    <a:solidFill>
                      <a:schemeClr val="bg1"/>
                    </a:solidFill>
                    <a:latin typeface="+mj-lt"/>
                  </a:rPr>
                  <a:t>MN</a:t>
                </a:r>
                <a:r>
                  <a:rPr lang="vi-VN" sz="2800" dirty="0">
                    <a:solidFill>
                      <a:schemeClr val="bg1"/>
                    </a:solidFill>
                    <a:latin typeface="+mj-lt"/>
                  </a:rPr>
                  <a:t>. Người ta chọn vị trí </a:t>
                </a:r>
                <a:r>
                  <a:rPr lang="vi-VN" sz="2800" i="1" dirty="0">
                    <a:solidFill>
                      <a:schemeClr val="bg1"/>
                    </a:solidFill>
                    <a:latin typeface="+mj-lt"/>
                  </a:rPr>
                  <a:t>A</a:t>
                </a:r>
                <a:r>
                  <a:rPr lang="vi-VN" sz="2800" dirty="0">
                    <a:solidFill>
                      <a:schemeClr val="bg1"/>
                    </a:solidFill>
                    <a:latin typeface="+mj-lt"/>
                  </a:rPr>
                  <a:t> ở đáy </a:t>
                </a:r>
                <a:r>
                  <a:rPr lang="vi-VN" sz="2800" i="1" dirty="0">
                    <a:solidFill>
                      <a:schemeClr val="bg1"/>
                    </a:solidFill>
                    <a:latin typeface="+mj-lt"/>
                  </a:rPr>
                  <a:t>MN</a:t>
                </a:r>
                <a:r>
                  <a:rPr lang="vi-VN" sz="2800" dirty="0">
                    <a:solidFill>
                      <a:schemeClr val="bg1"/>
                    </a:solidFill>
                    <a:latin typeface="+mj-lt"/>
                  </a:rPr>
                  <a:t> và đo được </a:t>
                </a:r>
                <a:r>
                  <a:rPr lang="vi-VN" sz="2800" i="1" dirty="0">
                    <a:solidFill>
                      <a:schemeClr val="bg1"/>
                    </a:solidFill>
                    <a:latin typeface="+mj-lt"/>
                  </a:rPr>
                  <a:t>OA = 18 m, </a:t>
                </a:r>
                <a14:m>
                  <m:oMath xmlns:m="http://schemas.openxmlformats.org/officeDocument/2006/math">
                    <m:acc>
                      <m:accPr>
                        <m:chr m:val="̂"/>
                        <m:ctrlPr>
                          <a:rPr lang="en-US" sz="2800" i="1" smtClean="0">
                            <a:solidFill>
                              <a:schemeClr val="bg1"/>
                            </a:solidFill>
                            <a:latin typeface="Cambria Math" panose="02040503050406030204" pitchFamily="18" charset="0"/>
                          </a:rPr>
                        </m:ctrlPr>
                      </m:accPr>
                      <m:e>
                        <m:r>
                          <m:rPr>
                            <m:nor/>
                          </m:rPr>
                          <a:rPr lang="vi-VN" sz="2800" i="1" smtClean="0">
                            <a:solidFill>
                              <a:schemeClr val="bg1"/>
                            </a:solidFill>
                            <a:latin typeface="Times New Roman" panose="02020603050405020304" pitchFamily="18" charset="0"/>
                            <a:cs typeface="Times New Roman" panose="02020603050405020304" pitchFamily="18" charset="0"/>
                          </a:rPr>
                          <m:t>O</m:t>
                        </m:r>
                        <m:r>
                          <m:rPr>
                            <m:nor/>
                          </m:rPr>
                          <a:rPr lang="en-US" sz="2800" i="1">
                            <a:solidFill>
                              <a:schemeClr val="bg1"/>
                            </a:solidFill>
                            <a:latin typeface="Times New Roman" panose="02020603050405020304" pitchFamily="18" charset="0"/>
                            <a:cs typeface="Times New Roman" panose="02020603050405020304" pitchFamily="18" charset="0"/>
                          </a:rPr>
                          <m:t>A</m:t>
                        </m:r>
                        <m:r>
                          <m:rPr>
                            <m:nor/>
                          </m:rPr>
                          <a:rPr lang="vi-VN" sz="2800" i="1">
                            <a:solidFill>
                              <a:schemeClr val="bg1"/>
                            </a:solidFill>
                            <a:latin typeface="Times New Roman" panose="02020603050405020304" pitchFamily="18" charset="0"/>
                            <a:cs typeface="Times New Roman" panose="02020603050405020304" pitchFamily="18" charset="0"/>
                          </a:rPr>
                          <m:t>N</m:t>
                        </m:r>
                      </m:e>
                    </m:acc>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vi-VN" sz="2800" i="1" dirty="0">
                        <a:solidFill>
                          <a:schemeClr val="bg1"/>
                        </a:solidFill>
                        <a:latin typeface="Times New Roman" panose="02020603050405020304" pitchFamily="18" charset="0"/>
                        <a:cs typeface="Times New Roman" panose="02020603050405020304" pitchFamily="18" charset="0"/>
                      </a:rPr>
                      <m:t>44</m:t>
                    </m:r>
                    <m:r>
                      <m:rPr>
                        <m:nor/>
                      </m:rPr>
                      <a:rPr lang="vi-VN" sz="2800" i="1" dirty="0">
                        <a:solidFill>
                          <a:schemeClr val="bg1"/>
                        </a:solidFill>
                      </a:rPr>
                      <m:t>°</m:t>
                    </m:r>
                    <m:r>
                      <a:rPr lang="en-US" sz="2800" i="1">
                        <a:solidFill>
                          <a:schemeClr val="bg1"/>
                        </a:solidFill>
                        <a:latin typeface="Cambria Math" panose="02040503050406030204" pitchFamily="18" charset="0"/>
                      </a:rPr>
                      <m:t> </m:t>
                    </m:r>
                  </m:oMath>
                </a14:m>
                <a:r>
                  <a:rPr lang="vi-VN" sz="2800" i="1" dirty="0">
                    <a:solidFill>
                      <a:schemeClr val="bg1"/>
                    </a:solidFill>
                    <a:latin typeface="+mj-lt"/>
                  </a:rPr>
                  <a:t> </a:t>
                </a:r>
                <a:r>
                  <a:rPr lang="vi-VN" sz="2800" dirty="0">
                    <a:solidFill>
                      <a:schemeClr val="bg1"/>
                    </a:solidFill>
                    <a:latin typeface="+mj-lt"/>
                  </a:rPr>
                  <a:t>(Hình 37)</a:t>
                </a:r>
                <a:r>
                  <a:rPr lang="en-US" sz="2800" dirty="0">
                    <a:solidFill>
                      <a:schemeClr val="bg1"/>
                    </a:solidFill>
                    <a:latin typeface="+mj-lt"/>
                  </a:rPr>
                  <a:t>.</a:t>
                </a:r>
                <a:endParaRPr lang="en-US" sz="2800" dirty="0">
                  <a:solidFill>
                    <a:schemeClr val="bg1"/>
                  </a:solidFill>
                  <a:latin typeface="+mj-lt"/>
                  <a:ea typeface="Times New Roman" panose="02020603050405020304" pitchFamily="18" charset="0"/>
                </a:endParaRPr>
              </a:p>
            </p:txBody>
          </p:sp>
        </mc:Choice>
        <mc:Fallback xmlns="">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B11B3-6404-4870-96C3-04DE2A1FA6AB}"/>
                  </a:ext>
                </a:extLst>
              </p:cNvPr>
              <p:cNvSpPr>
                <a:spLocks noRot="1" noChangeAspect="1" noMove="1" noResize="1" noEditPoints="1" noAdjustHandles="1" noChangeArrowheads="1" noChangeShapeType="1" noTextEdit="1"/>
              </p:cNvSpPr>
              <p:nvPr/>
            </p:nvSpPr>
            <p:spPr>
              <a:xfrm>
                <a:off x="61912" y="43043"/>
                <a:ext cx="12130088" cy="1830245"/>
              </a:xfrm>
              <a:prstGeom prst="rect">
                <a:avLst/>
              </a:prstGeom>
              <a:blipFill>
                <a:blip r:embed="rId7"/>
                <a:stretch>
                  <a:fillRect l="-1005" t="-3333" r="-1055" b="-9000"/>
                </a:stretch>
              </a:blipFill>
            </p:spPr>
            <p:txBody>
              <a:bodyPr/>
              <a:lstStyle/>
              <a:p>
                <a:r>
                  <a:rPr lang="en-US">
                    <a:noFill/>
                  </a:rPr>
                  <a:t> </a:t>
                </a:r>
              </a:p>
            </p:txBody>
          </p:sp>
        </mc:Fallback>
      </mc:AlternateContent>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25083A2-0D26-4581-AB1D-F91F211DE4C2}"/>
              </a:ext>
            </a:extLst>
          </p:cNvPr>
          <p:cNvSpPr txBox="1"/>
          <p:nvPr/>
        </p:nvSpPr>
        <p:spPr>
          <a:xfrm>
            <a:off x="1462284" y="2045896"/>
            <a:ext cx="822661" cy="523220"/>
          </a:xfrm>
          <a:prstGeom prst="rect">
            <a:avLst/>
          </a:prstGeom>
          <a:noFill/>
        </p:spPr>
        <p:txBody>
          <a:bodyPr wrap="none" rtlCol="0">
            <a:spAutoFit/>
          </a:bodyPr>
          <a:lstStyle/>
          <a:p>
            <a:r>
              <a:rPr lang="vi-VN" sz="2800" b="1" i="1" dirty="0">
                <a:solidFill>
                  <a:srgbClr val="FFFF00"/>
                </a:solidFill>
                <a:latin typeface="Times New Roman" panose="02020603050405020304" pitchFamily="18" charset="0"/>
                <a:cs typeface="Times New Roman" panose="02020603050405020304" pitchFamily="18" charset="0"/>
              </a:rPr>
              <a:t>Giải</a:t>
            </a:r>
            <a:endParaRPr lang="en-US" sz="2800" b="1" i="1" dirty="0">
              <a:solidFill>
                <a:srgbClr val="FFFF00"/>
              </a:solidFill>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9E02B50-081B-4958-88EB-DD4CD2DC8A2E}"/>
              </a:ext>
            </a:extLst>
          </p:cNvPr>
          <p:cNvPicPr>
            <a:picLocks noChangeAspect="1"/>
          </p:cNvPicPr>
          <p:nvPr/>
        </p:nvPicPr>
        <p:blipFill>
          <a:blip r:embed="rId8"/>
          <a:stretch>
            <a:fillRect/>
          </a:stretch>
        </p:blipFill>
        <p:spPr>
          <a:xfrm>
            <a:off x="5402463" y="2609636"/>
            <a:ext cx="2945911" cy="2612515"/>
          </a:xfrm>
          <a:prstGeom prst="rect">
            <a:avLst/>
          </a:prstGeom>
        </p:spPr>
      </p:pic>
      <p:pic>
        <p:nvPicPr>
          <p:cNvPr id="22" name="Picture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FF37ECC-0A51-4DA8-91B6-CDDBA9A7D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2264" y="2648461"/>
            <a:ext cx="2945911" cy="2612514"/>
          </a:xfrm>
          <a:prstGeom prst="rect">
            <a:avLst/>
          </a:prstGeom>
          <a:solidFill>
            <a:schemeClr val="bg1"/>
          </a:solidFill>
        </p:spPr>
      </p:pic>
      <p:sp>
        <p:nvSpPr>
          <p:cNvPr id="15" name="Rectangl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48FB7-8DDA-49A8-8485-CA8008152350}"/>
              </a:ext>
            </a:extLst>
          </p:cNvPr>
          <p:cNvSpPr/>
          <p:nvPr/>
        </p:nvSpPr>
        <p:spPr>
          <a:xfrm>
            <a:off x="123825" y="2603192"/>
            <a:ext cx="9357955" cy="3246530"/>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a:t>
            </a:r>
            <a:endPar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ΔAOH</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OH = OA.</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sinA</a:t>
            </a:r>
          </a:p>
          <a:p>
            <a:pPr lvl="0" eaLnBrk="0" fontAlgn="base" hangingPunct="0">
              <a:lnSpc>
                <a:spcPct val="150000"/>
              </a:lnSpc>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OH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18.sin44° </a:t>
            </a:r>
            <a:endPar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OH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12,5(m)</a:t>
            </a:r>
            <a:r>
              <a:rPr lang="en-US" altLang="en-US" sz="2800" dirty="0">
                <a:solidFill>
                  <a:schemeClr val="bg1"/>
                </a:solidFill>
                <a:latin typeface="Times New Roman" panose="02020603050405020304" pitchFamily="18" charset="0"/>
                <a:cs typeface="Times New Roman" panose="02020603050405020304" pitchFamily="18" charset="0"/>
              </a:rPr>
              <a:t> </a:t>
            </a:r>
          </a:p>
        </p:txBody>
      </p:sp>
      <p:sp>
        <p:nvSpPr>
          <p:cNvPr id="20" name="Rectangle 1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C300380-0F06-4AB2-916D-A4A1194D1458}"/>
              </a:ext>
            </a:extLst>
          </p:cNvPr>
          <p:cNvSpPr/>
          <p:nvPr/>
        </p:nvSpPr>
        <p:spPr>
          <a:xfrm>
            <a:off x="123825" y="5906847"/>
            <a:ext cx="8578615" cy="523220"/>
          </a:xfrm>
          <a:prstGeom prst="rect">
            <a:avLst/>
          </a:prstGeom>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Vậy khoảng cách từ vị trí </a:t>
            </a:r>
            <a:r>
              <a:rPr lang="vi-VN" sz="2800" i="1" dirty="0">
                <a:solidFill>
                  <a:schemeClr val="bg1"/>
                </a:solidFill>
                <a:latin typeface="Times New Roman" panose="02020603050405020304" pitchFamily="18" charset="0"/>
                <a:cs typeface="Times New Roman" panose="02020603050405020304" pitchFamily="18" charset="0"/>
              </a:rPr>
              <a:t>O</a:t>
            </a:r>
            <a:r>
              <a:rPr lang="vi-VN" sz="2800" dirty="0">
                <a:solidFill>
                  <a:schemeClr val="bg1"/>
                </a:solidFill>
                <a:latin typeface="Times New Roman" panose="02020603050405020304" pitchFamily="18" charset="0"/>
                <a:cs typeface="Times New Roman" panose="02020603050405020304" pitchFamily="18" charset="0"/>
              </a:rPr>
              <a:t> đến khu đất khoảng 12,5 mét</a:t>
            </a:r>
            <a:r>
              <a:rPr lang="en-US" sz="2800" dirty="0">
                <a:solidFill>
                  <a:schemeClr val="bg1"/>
                </a:solidFill>
                <a:latin typeface="Times New Roman" panose="02020603050405020304" pitchFamily="18" charset="0"/>
                <a:cs typeface="Times New Roman" panose="02020603050405020304" pitchFamily="18" charset="0"/>
              </a:rPr>
              <a:t>.</a:t>
            </a:r>
          </a:p>
        </p:txBody>
      </p:sp>
      <p:cxnSp>
        <p:nvCxnSpPr>
          <p:cNvPr id="3" name="Straight Arrow Connector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B8AF16D-1A52-6223-E4AB-127DB65D9D86}"/>
              </a:ext>
            </a:extLst>
          </p:cNvPr>
          <p:cNvCxnSpPr>
            <a:cxnSpLocks/>
          </p:cNvCxnSpPr>
          <p:nvPr/>
        </p:nvCxnSpPr>
        <p:spPr>
          <a:xfrm>
            <a:off x="8479003" y="3954718"/>
            <a:ext cx="571691"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37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barn(inVertical)">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down)">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wipe(down)">
                                      <p:cBhvr>
                                        <p:cTn id="42" dur="5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animEffect transition="in" filter="wipe(down)">
                                      <p:cBhvr>
                                        <p:cTn id="47" dur="500"/>
                                        <p:tgtEl>
                                          <p:spTgt spid="1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6E090-AC98-40FC-8E2E-13ED66668E70}"/>
              </a:ext>
            </a:extLst>
          </p:cNvPr>
          <p:cNvGraphicFramePr>
            <a:graphicFrameLocks noChangeAspect="1"/>
          </p:cNvGraphicFramePr>
          <p:nvPr>
            <p:extLst>
              <p:ext uri="{D42A27DB-BD31-4B8C-83A1-F6EECF244321}">
                <p14:modId xmlns:p14="http://schemas.microsoft.com/office/powerpoint/2010/main" val="696807887"/>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4" name="Object 3">
                        <a:extLst>
                          <a:ext uri="{FF2B5EF4-FFF2-40B4-BE49-F238E27FC236}">
                            <a16:creationId xmlns:a16="http://schemas.microsoft.com/office/drawing/2014/main" id="{4C96E090-AC98-40FC-8E2E-13ED66668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96C7B4-FCAB-4015-ABF9-C3C81562C818}"/>
              </a:ext>
            </a:extLst>
          </p:cNvPr>
          <p:cNvGraphicFramePr>
            <a:graphicFrameLocks noChangeAspect="1"/>
          </p:cNvGraphicFramePr>
          <p:nvPr>
            <p:extLst>
              <p:ext uri="{D42A27DB-BD31-4B8C-83A1-F6EECF244321}">
                <p14:modId xmlns:p14="http://schemas.microsoft.com/office/powerpoint/2010/main" val="1125181638"/>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8" name="Object 7">
                        <a:extLst>
                          <a:ext uri="{FF2B5EF4-FFF2-40B4-BE49-F238E27FC236}">
                            <a16:creationId xmlns:a16="http://schemas.microsoft.com/office/drawing/2014/main" id="{FE96C7B4-FCAB-4015-ABF9-C3C81562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3B11B3-6404-4870-96C3-04DE2A1FA6AB}"/>
              </a:ext>
            </a:extLst>
          </p:cNvPr>
          <p:cNvSpPr/>
          <p:nvPr/>
        </p:nvSpPr>
        <p:spPr>
          <a:xfrm>
            <a:off x="0" y="-76200"/>
            <a:ext cx="12192000" cy="2246769"/>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mj-lt"/>
              </a:rPr>
              <a:t>Để ước lượng chiều cao của một cây trong sân trường, bạn Hoàng đứng ở sân trường (theo phương thẳng đứng), mắt bạn Hoàng đặt tại vị trí </a:t>
            </a:r>
            <a:r>
              <a:rPr lang="vi-VN" sz="2800" i="1" dirty="0">
                <a:solidFill>
                  <a:schemeClr val="bg1"/>
                </a:solidFill>
                <a:latin typeface="+mj-lt"/>
              </a:rPr>
              <a:t>C</a:t>
            </a:r>
            <a:r>
              <a:rPr lang="vi-VN" sz="2800" dirty="0">
                <a:solidFill>
                  <a:schemeClr val="bg1"/>
                </a:solidFill>
                <a:latin typeface="+mj-lt"/>
              </a:rPr>
              <a:t> cách mặt đất một khoảng </a:t>
            </a:r>
            <a:r>
              <a:rPr lang="vi-VN" sz="2800" i="1" dirty="0">
                <a:solidFill>
                  <a:schemeClr val="bg1"/>
                </a:solidFill>
                <a:latin typeface="+mj-lt"/>
              </a:rPr>
              <a:t>CB = DH= 1,64 m </a:t>
            </a:r>
            <a:r>
              <a:rPr lang="vi-VN" sz="2800" dirty="0">
                <a:solidFill>
                  <a:schemeClr val="bg1"/>
                </a:solidFill>
                <a:latin typeface="+mj-lt"/>
              </a:rPr>
              <a:t>và cách cây một khoảng </a:t>
            </a:r>
            <a:r>
              <a:rPr lang="vi-VN" sz="2800" i="1" dirty="0">
                <a:solidFill>
                  <a:schemeClr val="bg1"/>
                </a:solidFill>
                <a:latin typeface="+mj-lt"/>
              </a:rPr>
              <a:t>CD = BH = 6m</a:t>
            </a:r>
            <a:r>
              <a:rPr lang="vi-VN" sz="2800" dirty="0">
                <a:solidFill>
                  <a:schemeClr val="bg1"/>
                </a:solidFill>
                <a:latin typeface="+mj-lt"/>
              </a:rPr>
              <a:t>. Tính chiều cao </a:t>
            </a:r>
            <a:r>
              <a:rPr lang="vi-VN" sz="2800" i="1" dirty="0">
                <a:solidFill>
                  <a:schemeClr val="bg1"/>
                </a:solidFill>
                <a:latin typeface="+mj-lt"/>
              </a:rPr>
              <a:t>AH</a:t>
            </a:r>
            <a:r>
              <a:rPr lang="vi-VN" sz="2800" dirty="0">
                <a:solidFill>
                  <a:schemeClr val="bg1"/>
                </a:solidFill>
                <a:latin typeface="+mj-lt"/>
              </a:rPr>
              <a:t> của cây (làm tròn kết quả đến hàng phần trăm của mét). Biết góc nhìn </a:t>
            </a:r>
            <a:r>
              <a:rPr lang="vi-VN" sz="2800" i="1" dirty="0">
                <a:solidFill>
                  <a:schemeClr val="bg1"/>
                </a:solidFill>
                <a:latin typeface="+mj-lt"/>
              </a:rPr>
              <a:t>ACD</a:t>
            </a:r>
            <a:r>
              <a:rPr lang="vi-VN" sz="2800" dirty="0">
                <a:solidFill>
                  <a:schemeClr val="bg1"/>
                </a:solidFill>
                <a:latin typeface="+mj-lt"/>
              </a:rPr>
              <a:t> bằng 38° minh hoạ ở Hình 50.</a:t>
            </a:r>
            <a:endParaRPr lang="en-US" sz="2800" dirty="0">
              <a:solidFill>
                <a:schemeClr val="bg1"/>
              </a:solidFill>
              <a:latin typeface="+mj-lt"/>
              <a:ea typeface="Times New Roman" panose="02020603050405020304" pitchFamily="18" charset="0"/>
            </a:endParaRPr>
          </a:p>
        </p:txBody>
      </p:sp>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25083A2-0D26-4581-AB1D-F91F211DE4C2}"/>
              </a:ext>
            </a:extLst>
          </p:cNvPr>
          <p:cNvSpPr txBox="1"/>
          <p:nvPr/>
        </p:nvSpPr>
        <p:spPr>
          <a:xfrm>
            <a:off x="2517393" y="2138618"/>
            <a:ext cx="822661" cy="523220"/>
          </a:xfrm>
          <a:prstGeom prst="rect">
            <a:avLst/>
          </a:prstGeom>
          <a:noFill/>
        </p:spPr>
        <p:txBody>
          <a:bodyPr wrap="none" rtlCol="0">
            <a:spAutoFit/>
          </a:bodyPr>
          <a:lstStyle/>
          <a:p>
            <a:r>
              <a:rPr lang="vi-VN" sz="2800" b="1" i="1" dirty="0">
                <a:solidFill>
                  <a:srgbClr val="FFFF00"/>
                </a:solidFill>
                <a:latin typeface="Times New Roman" panose="02020603050405020304" pitchFamily="18" charset="0"/>
                <a:cs typeface="Times New Roman" panose="02020603050405020304" pitchFamily="18" charset="0"/>
              </a:rPr>
              <a:t>Giải</a:t>
            </a:r>
            <a:endParaRPr lang="en-US" sz="2800" b="1" i="1" dirty="0">
              <a:solidFill>
                <a:srgbClr val="FFFF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6F8BACF-C31A-48BD-BAAF-6C316E76381B}"/>
              </a:ext>
            </a:extLst>
          </p:cNvPr>
          <p:cNvPicPr>
            <a:picLocks noChangeAspect="1"/>
          </p:cNvPicPr>
          <p:nvPr/>
        </p:nvPicPr>
        <p:blipFill>
          <a:blip r:embed="rId5"/>
          <a:stretch>
            <a:fillRect/>
          </a:stretch>
        </p:blipFill>
        <p:spPr>
          <a:xfrm>
            <a:off x="4804999" y="2441041"/>
            <a:ext cx="3269940" cy="2532059"/>
          </a:xfrm>
          <a:prstGeom prst="rect">
            <a:avLst/>
          </a:prstGeom>
        </p:spPr>
      </p:pic>
      <p:sp>
        <p:nvSpPr>
          <p:cNvPr id="5" name="Rectangl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2F4D18C-63BB-499F-B6FF-0A6E3CAF49C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6" name="Picture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96583C6-2C47-42CC-BD44-B18A7BE213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1404" y="2504065"/>
            <a:ext cx="3145307" cy="2469035"/>
          </a:xfrm>
          <a:prstGeom prst="rect">
            <a:avLst/>
          </a:prstGeom>
          <a:solidFill>
            <a:schemeClr val="bg1"/>
          </a:solidFill>
        </p:spPr>
      </p:pic>
      <p:sp>
        <p:nvSpPr>
          <p:cNvPr id="10" name="Rectangl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94E9B-8EDC-4B1F-BE5F-D2B6E280974D}"/>
              </a:ext>
            </a:extLst>
          </p:cNvPr>
          <p:cNvSpPr>
            <a:spLocks noChangeArrowheads="1"/>
          </p:cNvSpPr>
          <p:nvPr/>
        </p:nvSpPr>
        <p:spPr bwMode="auto">
          <a:xfrm>
            <a:off x="123825" y="2497141"/>
            <a:ext cx="5406683" cy="433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ΔACD</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eaLnBrk="0" fontAlgn="base" hangingPunct="0">
              <a:lnSpc>
                <a:spcPct val="150000"/>
              </a:lnSpc>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AD</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CD.tanC</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just" eaLnBrk="0" fontAlgn="base" hangingPunct="0">
              <a:lnSpc>
                <a:spcPct val="150000"/>
              </a:lnSpc>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AD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6.tan38°</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just" eaLnBrk="0" fontAlgn="base" hangingPunct="0">
              <a:lnSpc>
                <a:spcPct val="150000"/>
              </a:lnSpc>
              <a:spcBef>
                <a:spcPct val="0"/>
              </a:spcBef>
              <a:spcAft>
                <a:spcPct val="0"/>
              </a:spcAft>
            </a:pP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AD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4,7(m)</a:t>
            </a:r>
            <a:endPar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lnSpc>
                <a:spcPct val="150000"/>
              </a:lnSpc>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xấp</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xỉ</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eaLnBrk="0" fontAlgn="base" hangingPunct="0">
              <a:lnSpc>
                <a:spcPct val="150000"/>
              </a:lnSpc>
              <a:spcBef>
                <a:spcPct val="0"/>
              </a:spcBef>
              <a:spcAft>
                <a:spcPct val="0"/>
              </a:spcAft>
            </a:pP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1,64+4,</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6,34(m)</a:t>
            </a:r>
            <a:endParaRPr lang="en-US" altLang="en-US" sz="2800" dirty="0">
              <a:solidFill>
                <a:schemeClr val="bg1"/>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cxnSp>
        <p:nvCxnSpPr>
          <p:cNvPr id="3" name="Straight Arrow Connector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40D6079-033F-7E92-A1F9-BDAC5B6C0A6E}"/>
              </a:ext>
            </a:extLst>
          </p:cNvPr>
          <p:cNvCxnSpPr>
            <a:cxnSpLocks/>
          </p:cNvCxnSpPr>
          <p:nvPr/>
        </p:nvCxnSpPr>
        <p:spPr>
          <a:xfrm>
            <a:off x="8205567" y="3812742"/>
            <a:ext cx="565209"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barn(inVertical)">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barn(inVertical)">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barn(inVertical)">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barn(inVertical)">
                                      <p:cBhvr>
                                        <p:cTn id="47" dur="500"/>
                                        <p:tgtEl>
                                          <p:spTgt spid="1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wipe(down)">
                                      <p:cBhvr>
                                        <p:cTn id="5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6E090-AC98-40FC-8E2E-13ED66668E70}"/>
              </a:ext>
            </a:extLst>
          </p:cNvPr>
          <p:cNvGraphicFramePr>
            <a:graphicFrameLocks noChangeAspect="1"/>
          </p:cNvGraphicFramePr>
          <p:nvPr>
            <p:extLst>
              <p:ext uri="{D42A27DB-BD31-4B8C-83A1-F6EECF244321}">
                <p14:modId xmlns:p14="http://schemas.microsoft.com/office/powerpoint/2010/main" val="3198612065"/>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4" name="Object 3">
                        <a:extLst>
                          <a:ext uri="{FF2B5EF4-FFF2-40B4-BE49-F238E27FC236}">
                            <a16:creationId xmlns:a16="http://schemas.microsoft.com/office/drawing/2014/main" id="{4C96E090-AC98-40FC-8E2E-13ED66668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E96C7B4-FCAB-4015-ABF9-C3C81562C818}"/>
              </a:ext>
            </a:extLst>
          </p:cNvPr>
          <p:cNvGraphicFramePr>
            <a:graphicFrameLocks noChangeAspect="1"/>
          </p:cNvGraphicFramePr>
          <p:nvPr>
            <p:extLst>
              <p:ext uri="{D42A27DB-BD31-4B8C-83A1-F6EECF244321}">
                <p14:modId xmlns:p14="http://schemas.microsoft.com/office/powerpoint/2010/main" val="2297648794"/>
              </p:ext>
            </p:extLst>
          </p:nvPr>
        </p:nvGraphicFramePr>
        <p:xfrm>
          <a:off x="0" y="1552117"/>
          <a:ext cx="123825" cy="180975"/>
        </p:xfrm>
        <a:graphic>
          <a:graphicData uri="http://schemas.openxmlformats.org/presentationml/2006/ole">
            <mc:AlternateContent xmlns:mc="http://schemas.openxmlformats.org/markup-compatibility/2006">
              <mc:Choice xmlns:v="urn:schemas-microsoft-com:vml" Requires="v">
                <p:oleObj name="Equation" r:id="rId3" imgW="114102" imgH="177492" progId="Equation.DSMT4">
                  <p:embed/>
                </p:oleObj>
              </mc:Choice>
              <mc:Fallback>
                <p:oleObj name="Equation" r:id="rId3" imgW="114102" imgH="177492" progId="Equation.DSMT4">
                  <p:embed/>
                  <p:pic>
                    <p:nvPicPr>
                      <p:cNvPr id="8" name="Object 7">
                        <a:extLst>
                          <a:ext uri="{FF2B5EF4-FFF2-40B4-BE49-F238E27FC236}">
                            <a16:creationId xmlns:a16="http://schemas.microsoft.com/office/drawing/2014/main" id="{FE96C7B4-FCAB-4015-ABF9-C3C81562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2117"/>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25083A2-0D26-4581-AB1D-F91F211DE4C2}"/>
              </a:ext>
            </a:extLst>
          </p:cNvPr>
          <p:cNvSpPr txBox="1"/>
          <p:nvPr/>
        </p:nvSpPr>
        <p:spPr>
          <a:xfrm>
            <a:off x="2030594" y="2317083"/>
            <a:ext cx="822661" cy="523220"/>
          </a:xfrm>
          <a:prstGeom prst="rect">
            <a:avLst/>
          </a:prstGeom>
          <a:noFill/>
        </p:spPr>
        <p:txBody>
          <a:bodyPr wrap="none" rtlCol="0">
            <a:spAutoFit/>
          </a:bodyPr>
          <a:lstStyle/>
          <a:p>
            <a:r>
              <a:rPr lang="vi-VN" sz="2800" b="1" i="1" dirty="0">
                <a:solidFill>
                  <a:srgbClr val="FFFF00"/>
                </a:solidFill>
                <a:latin typeface="Times New Roman" panose="02020603050405020304" pitchFamily="18" charset="0"/>
                <a:cs typeface="Times New Roman" panose="02020603050405020304" pitchFamily="18" charset="0"/>
              </a:rPr>
              <a:t>Giải</a:t>
            </a:r>
            <a:endParaRPr lang="en-US" sz="2800" b="1" i="1" dirty="0">
              <a:solidFill>
                <a:srgbClr val="FFFF0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4503713-04AB-4B9D-B93B-C83E4B74357C}"/>
              </a:ext>
            </a:extLst>
          </p:cNvPr>
          <p:cNvPicPr>
            <a:picLocks noChangeAspect="1"/>
          </p:cNvPicPr>
          <p:nvPr/>
        </p:nvPicPr>
        <p:blipFill>
          <a:blip r:embed="rId5"/>
          <a:stretch>
            <a:fillRect/>
          </a:stretch>
        </p:blipFill>
        <p:spPr>
          <a:xfrm>
            <a:off x="5058677" y="2840303"/>
            <a:ext cx="3307484" cy="2691699"/>
          </a:xfrm>
          <a:prstGeom prst="rect">
            <a:avLst/>
          </a:prstGeom>
        </p:spPr>
      </p:pic>
      <p:sp>
        <p:nvSpPr>
          <p:cNvPr id="6" name="Rectangl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7F5B79-3283-4D92-9F57-8799F13C9F0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8" name="Picture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EF23F5B-7E55-4DED-B2CE-FE556A449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9449" y="2801443"/>
            <a:ext cx="3252551" cy="2691698"/>
          </a:xfrm>
          <a:prstGeom prst="rect">
            <a:avLst/>
          </a:prstGeom>
          <a:solidFill>
            <a:schemeClr val="bg1"/>
          </a:solidFill>
          <a:ln>
            <a:noFill/>
          </a:ln>
        </p:spPr>
      </p:pic>
      <mc:AlternateContent xmlns:mc="http://schemas.openxmlformats.org/markup-compatibility/2006" xmlns:a14="http://schemas.microsoft.com/office/drawing/2010/main">
        <mc:Choice Requires="a14">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66A402-B728-4E7C-89B7-4699C6C47738}"/>
                  </a:ext>
                </a:extLst>
              </p:cNvPr>
              <p:cNvSpPr/>
              <p:nvPr/>
            </p:nvSpPr>
            <p:spPr>
              <a:xfrm>
                <a:off x="61912" y="2707845"/>
                <a:ext cx="4901974" cy="3984681"/>
              </a:xfrm>
              <a:prstGeom prst="rect">
                <a:avLst/>
              </a:prstGeom>
            </p:spPr>
            <p:txBody>
              <a:bodyPr wrap="square">
                <a:spAutoFit/>
              </a:bodyPr>
              <a:lstStyle/>
              <a:p>
                <a:pPr lvl="0" eaLnBrk="0" fontAlgn="base" hangingPunct="0">
                  <a:spcBef>
                    <a:spcPct val="0"/>
                  </a:spcBef>
                  <a:spcAft>
                    <a:spcPct val="0"/>
                  </a:spcAft>
                  <a:tabLst>
                    <a:tab pos="774700" algn="l"/>
                  </a:tabLst>
                </a:pPr>
                <a:r>
                  <a:rPr lang="en-US" altLang="en-US" sz="2800" dirty="0">
                    <a:solidFill>
                      <a:schemeClr val="bg1"/>
                    </a:solidFill>
                    <a:latin typeface="Times New Roman" panose="02020603050405020304" pitchFamily="18" charset="0"/>
                    <a:cs typeface="Times New Roman" panose="02020603050405020304" pitchFamily="18" charset="0"/>
                  </a:rPr>
                  <a:t>Vì </a:t>
                </a:r>
                <a:r>
                  <a:rPr lang="en-US" altLang="en-US" sz="2800" i="1" dirty="0">
                    <a:solidFill>
                      <a:schemeClr val="bg1"/>
                    </a:solidFill>
                    <a:latin typeface="Times New Roman" panose="02020603050405020304" pitchFamily="18" charset="0"/>
                    <a:cs typeface="Times New Roman" panose="02020603050405020304" pitchFamily="18" charset="0"/>
                  </a:rPr>
                  <a:t>Ax​∥AB</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nên</a:t>
                </a:r>
                <a:r>
                  <a:rPr lang="en-US" altLang="en-US" sz="2800" dirty="0">
                    <a:solidFill>
                      <a:schemeClr val="bg1"/>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tabLst>
                    <a:tab pos="774700" algn="l"/>
                  </a:tabLst>
                </a:pPr>
                <a14:m>
                  <m:oMath xmlns:m="http://schemas.openxmlformats.org/officeDocument/2006/math">
                    <m:acc>
                      <m:accPr>
                        <m:chr m:val="̂"/>
                        <m:ctrlPr>
                          <a:rPr lang="en-US" sz="2800" i="1" smtClean="0">
                            <a:solidFill>
                              <a:schemeClr val="bg1"/>
                            </a:solidFill>
                            <a:latin typeface="Cambria Math" panose="02040503050406030204" pitchFamily="18" charset="0"/>
                          </a:rPr>
                        </m:ctrlPr>
                      </m:accPr>
                      <m:e>
                        <m:r>
                          <a:rPr lang="vi-VN" sz="2800" i="1">
                            <a:solidFill>
                              <a:schemeClr val="bg1"/>
                            </a:solidFill>
                            <a:latin typeface="Cambria Math" panose="02040503050406030204" pitchFamily="18" charset="0"/>
                          </a:rPr>
                          <m:t>𝐴𝐶𝑥</m:t>
                        </m:r>
                      </m:e>
                    </m:acc>
                    <m:r>
                      <a:rPr lang="vi-VN" sz="2800" i="1">
                        <a:solidFill>
                          <a:schemeClr val="bg1"/>
                        </a:solidFill>
                        <a:latin typeface="Cambria Math" panose="02040503050406030204" pitchFamily="18" charset="0"/>
                      </a:rPr>
                      <m:t> </m:t>
                    </m:r>
                  </m:oMath>
                </a14:m>
                <a:r>
                  <a:rPr lang="en-US" altLang="en-US" sz="2800" i="1"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rPr>
                  <a:t> </a:t>
                </a:r>
                <a14:m>
                  <m:oMath xmlns:m="http://schemas.openxmlformats.org/officeDocument/2006/math">
                    <m:acc>
                      <m:accPr>
                        <m:chr m:val="̂"/>
                        <m:ctrlPr>
                          <a:rPr lang="en-US" sz="2800" i="1">
                            <a:solidFill>
                              <a:schemeClr val="bg1"/>
                            </a:solidFill>
                            <a:latin typeface="Cambria Math" panose="02040503050406030204" pitchFamily="18" charset="0"/>
                          </a:rPr>
                        </m:ctrlPr>
                      </m:accPr>
                      <m:e>
                        <m:r>
                          <a:rPr lang="vi-VN" sz="2800" i="1">
                            <a:solidFill>
                              <a:schemeClr val="bg1"/>
                            </a:solidFill>
                            <a:latin typeface="Cambria Math" panose="02040503050406030204" pitchFamily="18" charset="0"/>
                          </a:rPr>
                          <m:t>𝐵𝐴𝐶</m:t>
                        </m:r>
                      </m:e>
                    </m:acc>
                    <m:r>
                      <a:rPr lang="vi-VN" sz="2800" i="1">
                        <a:solidFill>
                          <a:schemeClr val="bg1"/>
                        </a:solidFill>
                        <a:latin typeface="Cambria Math" panose="02040503050406030204" pitchFamily="18" charset="0"/>
                      </a:rPr>
                      <m:t> </m:t>
                    </m:r>
                  </m:oMath>
                </a14:m>
                <a:r>
                  <a:rPr lang="en-US" altLang="en-US" sz="2800" i="1" dirty="0">
                    <a:solidFill>
                      <a:schemeClr val="bg1"/>
                    </a:solidFill>
                    <a:latin typeface="Times New Roman" panose="02020603050405020304" pitchFamily="18" charset="0"/>
                    <a:cs typeface="Times New Roman" panose="02020603050405020304" pitchFamily="18" charset="0"/>
                  </a:rPr>
                  <a:t>=32°</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cặp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góc</a:t>
                </a:r>
                <a:r>
                  <a:rPr lang="en-US" altLang="en-US" sz="2800" dirty="0">
                    <a:solidFill>
                      <a:schemeClr val="bg1"/>
                    </a:solidFill>
                    <a:latin typeface="Times New Roman" panose="02020603050405020304" pitchFamily="18" charset="0"/>
                    <a:cs typeface="Times New Roman" panose="02020603050405020304" pitchFamily="18" charset="0"/>
                  </a:rPr>
                  <a:t> so le </a:t>
                </a:r>
                <a:r>
                  <a:rPr lang="en-US" altLang="en-US" sz="2800" dirty="0" err="1">
                    <a:solidFill>
                      <a:schemeClr val="bg1"/>
                    </a:solidFill>
                    <a:latin typeface="Times New Roman" panose="02020603050405020304" pitchFamily="18" charset="0"/>
                    <a:cs typeface="Times New Roman" panose="02020603050405020304" pitchFamily="18" charset="0"/>
                  </a:rPr>
                  <a:t>trong</a:t>
                </a:r>
                <a:r>
                  <a:rPr lang="en-US" altLang="en-US" sz="2800" dirty="0">
                    <a:solidFill>
                      <a:schemeClr val="bg1"/>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tabLst>
                    <a:tab pos="774700" algn="l"/>
                  </a:tabLst>
                </a:pPr>
                <a:r>
                  <a:rPr lang="en-US" altLang="en-US" sz="2800" dirty="0" err="1">
                    <a:solidFill>
                      <a:schemeClr val="bg1"/>
                    </a:solidFill>
                    <a:latin typeface="Times New Roman" panose="02020603050405020304" pitchFamily="18" charset="0"/>
                    <a:cs typeface="Times New Roman" panose="02020603050405020304" pitchFamily="18" charset="0"/>
                  </a:rPr>
                  <a:t>Xét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ΔABC</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vuông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B</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tabLst>
                    <a:tab pos="774700" algn="l"/>
                  </a:tabLst>
                </a:pPr>
                <a:r>
                  <a:rPr lang="en-US" altLang="en-US" sz="2800" i="1" dirty="0">
                    <a:solidFill>
                      <a:schemeClr val="bg1"/>
                    </a:solidFill>
                    <a:latin typeface="Times New Roman" panose="02020603050405020304" pitchFamily="18" charset="0"/>
                    <a:cs typeface="Times New Roman" panose="02020603050405020304" pitchFamily="18" charset="0"/>
                  </a:rPr>
                  <a:t>BC</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AB.tanA</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250.tan32°</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a:t>
                </a:r>
                <a:r>
                  <a:rPr lang="vi-VN"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cs typeface="Times New Roman" panose="02020603050405020304" pitchFamily="18" charset="0"/>
                  </a:rPr>
                  <a:t>156,2(m)</a:t>
                </a:r>
                <a:endParaRPr lang="en-US" altLang="en-US" sz="2800" dirty="0">
                  <a:solidFill>
                    <a:schemeClr val="bg1"/>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774700" algn="l"/>
                  </a:tabLst>
                </a:pPr>
                <a:r>
                  <a:rPr lang="en-US" altLang="en-US" sz="2800" dirty="0" err="1">
                    <a:solidFill>
                      <a:schemeClr val="bg1"/>
                    </a:solidFill>
                    <a:latin typeface="Times New Roman" panose="02020603050405020304" pitchFamily="18" charset="0"/>
                    <a:cs typeface="Times New Roman" panose="02020603050405020304" pitchFamily="18" charset="0"/>
                  </a:rPr>
                  <a:t>Vậy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chiều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cao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ngọn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hải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đăng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xấp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xỉ</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bằng</a:t>
                </a:r>
                <a:r>
                  <a:rPr lang="en-US" altLang="en-US" sz="2800" dirty="0">
                    <a:solidFill>
                      <a:schemeClr val="bg1"/>
                    </a:solidFill>
                    <a:latin typeface="Times New Roman" panose="02020603050405020304" pitchFamily="18" charset="0"/>
                    <a:cs typeface="Times New Roman" panose="02020603050405020304" pitchFamily="18" charset="0"/>
                  </a:rPr>
                  <a:t>:</a:t>
                </a:r>
                <a:endPar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774700" algn="l"/>
                  </a:tabLst>
                </a:pP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156,2+3,2</a:t>
                </a:r>
                <a:r>
                  <a:rPr lang="vi-VN"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159,4(m)</a:t>
                </a:r>
                <a:r>
                  <a:rPr lang="en-US" altLang="en-US" sz="280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66A402-B728-4E7C-89B7-4699C6C47738}"/>
                  </a:ext>
                </a:extLst>
              </p:cNvPr>
              <p:cNvSpPr>
                <a:spLocks noRot="1" noChangeAspect="1" noMove="1" noResize="1" noEditPoints="1" noAdjustHandles="1" noChangeArrowheads="1" noChangeShapeType="1" noTextEdit="1"/>
              </p:cNvSpPr>
              <p:nvPr/>
            </p:nvSpPr>
            <p:spPr>
              <a:xfrm>
                <a:off x="61912" y="2707845"/>
                <a:ext cx="4901974" cy="3984681"/>
              </a:xfrm>
              <a:prstGeom prst="rect">
                <a:avLst/>
              </a:prstGeom>
              <a:blipFill>
                <a:blip r:embed="rId9"/>
                <a:stretch>
                  <a:fillRect l="-2488" t="-1682" r="-2239" b="-3364"/>
                </a:stretch>
              </a:blipFill>
            </p:spPr>
            <p:txBody>
              <a:bodyPr/>
              <a:lstStyle/>
              <a:p>
                <a:r>
                  <a:rPr lang="en-US">
                    <a:noFill/>
                  </a:rPr>
                  <a:t> </a:t>
                </a:r>
              </a:p>
            </p:txBody>
          </p:sp>
        </mc:Fallback>
      </mc:AlternateContent>
      <p:cxnSp>
        <p:nvCxnSpPr>
          <p:cNvPr id="10" name="Straight Arrow Connector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35E2C4B-5B91-41E3-87B4-0D3B847D642D}"/>
              </a:ext>
            </a:extLst>
          </p:cNvPr>
          <p:cNvCxnSpPr>
            <a:cxnSpLocks/>
          </p:cNvCxnSpPr>
          <p:nvPr/>
        </p:nvCxnSpPr>
        <p:spPr>
          <a:xfrm>
            <a:off x="8484537" y="4128301"/>
            <a:ext cx="454912" cy="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A8177C-CC18-DD49-4A37-413445F0AA6A}"/>
                  </a:ext>
                </a:extLst>
              </p:cNvPr>
              <p:cNvSpPr txBox="1"/>
              <p:nvPr/>
            </p:nvSpPr>
            <p:spPr>
              <a:xfrm>
                <a:off x="61912" y="2272"/>
                <a:ext cx="11772706" cy="2691699"/>
              </a:xfrm>
              <a:prstGeom prst="rect">
                <a:avLst/>
              </a:prstGeom>
              <a:noFill/>
            </p:spPr>
            <p:txBody>
              <a:bodyPr wrap="square">
                <a:spAutoFit/>
              </a:bodyPr>
              <a:lstStyle/>
              <a:p>
                <a:pPr algn="just">
                  <a:spcBef>
                    <a:spcPts val="300"/>
                  </a:spcBef>
                  <a:spcAft>
                    <a:spcPts val="3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mj-lt"/>
                  </a:rPr>
                  <a:t>Trên mặt biển, khi khoảng cách </a:t>
                </a:r>
                <a:r>
                  <a:rPr lang="vi-VN" sz="2800" i="1" dirty="0">
                    <a:solidFill>
                      <a:schemeClr val="bg1"/>
                    </a:solidFill>
                    <a:latin typeface="+mj-lt"/>
                  </a:rPr>
                  <a:t>AB</a:t>
                </a:r>
                <a:r>
                  <a:rPr lang="vi-VN" sz="2800" dirty="0">
                    <a:solidFill>
                      <a:schemeClr val="bg1"/>
                    </a:solidFill>
                    <a:latin typeface="+mj-lt"/>
                  </a:rPr>
                  <a:t> từ ca nô đến chân tháp hải đăng là 250 m, một người đứng trên tháp hải đăng đó, đặt mắt tại vị trí </a:t>
                </a:r>
                <a:r>
                  <a:rPr lang="vi-VN" sz="2800" i="1" dirty="0">
                    <a:solidFill>
                      <a:schemeClr val="bg1"/>
                    </a:solidFill>
                    <a:latin typeface="+mj-lt"/>
                  </a:rPr>
                  <a:t>C </a:t>
                </a:r>
                <a:r>
                  <a:rPr lang="vi-VN" sz="2800" dirty="0">
                    <a:solidFill>
                      <a:schemeClr val="bg1"/>
                    </a:solidFill>
                    <a:latin typeface="+mj-lt"/>
                  </a:rPr>
                  <a:t>và nhìn về phía ca nô theo phương </a:t>
                </a:r>
                <a:r>
                  <a:rPr lang="vi-VN" sz="2800" i="1" dirty="0">
                    <a:solidFill>
                      <a:schemeClr val="bg1"/>
                    </a:solidFill>
                    <a:latin typeface="+mj-lt"/>
                  </a:rPr>
                  <a:t>CA</a:t>
                </a:r>
                <a:r>
                  <a:rPr lang="vi-VN" sz="2800" dirty="0">
                    <a:solidFill>
                      <a:schemeClr val="bg1"/>
                    </a:solidFill>
                    <a:latin typeface="+mj-lt"/>
                  </a:rPr>
                  <a:t> tạo với phương nằm ngang</a:t>
                </a:r>
                <a:r>
                  <a:rPr lang="vi-VN" sz="2800" i="1" dirty="0">
                    <a:solidFill>
                      <a:schemeClr val="bg1"/>
                    </a:solidFill>
                    <a:latin typeface="+mj-lt"/>
                  </a:rPr>
                  <a:t> Cx </a:t>
                </a:r>
                <a:r>
                  <a:rPr lang="vi-VN" sz="2800" dirty="0">
                    <a:solidFill>
                      <a:schemeClr val="bg1"/>
                    </a:solidFill>
                    <a:latin typeface="+mj-lt"/>
                  </a:rPr>
                  <a:t>một góc là </a:t>
                </a:r>
                <a14:m>
                  <m:oMath xmlns:m="http://schemas.openxmlformats.org/officeDocument/2006/math">
                    <m:acc>
                      <m:accPr>
                        <m:chr m:val="̂"/>
                        <m:ctrlPr>
                          <a:rPr lang="en-US" sz="2800" i="1">
                            <a:solidFill>
                              <a:schemeClr val="bg1"/>
                            </a:solidFill>
                            <a:latin typeface="Cambria Math" panose="02040503050406030204" pitchFamily="18" charset="0"/>
                          </a:rPr>
                        </m:ctrlPr>
                      </m:accPr>
                      <m:e>
                        <m:r>
                          <a:rPr lang="vi-VN" sz="2800" i="1" smtClean="0">
                            <a:solidFill>
                              <a:schemeClr val="bg1"/>
                            </a:solidFill>
                            <a:latin typeface="Cambria Math" panose="02040503050406030204" pitchFamily="18" charset="0"/>
                          </a:rPr>
                          <m:t>𝐴𝐶𝑥</m:t>
                        </m:r>
                      </m:e>
                    </m:acc>
                    <m:r>
                      <a:rPr lang="en-US" sz="2800">
                        <a:solidFill>
                          <a:schemeClr val="bg1"/>
                        </a:solidFill>
                        <a:latin typeface="Cambria Math" panose="02040503050406030204" pitchFamily="18" charset="0"/>
                      </a:rPr>
                      <m:t>=</m:t>
                    </m:r>
                    <m:r>
                      <m:rPr>
                        <m:nor/>
                      </m:rPr>
                      <a:rPr lang="vi-VN" sz="2800" dirty="0">
                        <a:solidFill>
                          <a:schemeClr val="bg1"/>
                        </a:solidFill>
                        <a:latin typeface="+mj-lt"/>
                      </a:rPr>
                      <m:t>32</m:t>
                    </m:r>
                    <m:r>
                      <m:rPr>
                        <m:nor/>
                      </m:rPr>
                      <a:rPr lang="vi-VN" sz="2800" dirty="0">
                        <a:solidFill>
                          <a:schemeClr val="bg1"/>
                        </a:solidFill>
                        <a:latin typeface="+mj-lt"/>
                      </a:rPr>
                      <m:t>°</m:t>
                    </m:r>
                  </m:oMath>
                </a14:m>
                <a:r>
                  <a:rPr lang="vi-VN" sz="2800" dirty="0">
                    <a:solidFill>
                      <a:schemeClr val="bg1"/>
                    </a:solidFill>
                    <a:latin typeface="+mj-lt"/>
                  </a:rPr>
                  <a:t> (Hình 39). Tính chiều cao của tháp hải đăng (làm tròn kết qua đền hàng phần mười của mét), biết </a:t>
                </a:r>
                <a:r>
                  <a:rPr lang="vi-VN" sz="2800" i="1" dirty="0">
                    <a:solidFill>
                      <a:schemeClr val="bg1"/>
                    </a:solidFill>
                    <a:latin typeface="+mj-lt"/>
                  </a:rPr>
                  <a:t>AB // Cx </a:t>
                </a:r>
                <a:r>
                  <a:rPr lang="vi-VN" sz="2800" dirty="0">
                    <a:solidFill>
                      <a:schemeClr val="bg1"/>
                    </a:solidFill>
                    <a:latin typeface="+mj-lt"/>
                  </a:rPr>
                  <a:t>và độ cao từ tầm mắt của người đó đến đỉnh tháp hải đăng là 3,2 m.</a:t>
                </a:r>
                <a:endParaRPr lang="en-US" sz="2800" dirty="0">
                  <a:solidFill>
                    <a:schemeClr val="bg1"/>
                  </a:solidFill>
                  <a:latin typeface="+mj-lt"/>
                  <a:ea typeface="Times New Roman" panose="02020603050405020304" pitchFamily="18" charset="0"/>
                </a:endParaRPr>
              </a:p>
            </p:txBody>
          </p:sp>
        </mc:Choice>
        <mc:Fallback xmlns="">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A8177C-CC18-DD49-4A37-413445F0AA6A}"/>
                  </a:ext>
                </a:extLst>
              </p:cNvPr>
              <p:cNvSpPr txBox="1">
                <a:spLocks noRot="1" noChangeAspect="1" noMove="1" noResize="1" noEditPoints="1" noAdjustHandles="1" noChangeArrowheads="1" noChangeShapeType="1" noTextEdit="1"/>
              </p:cNvSpPr>
              <p:nvPr/>
            </p:nvSpPr>
            <p:spPr>
              <a:xfrm>
                <a:off x="61912" y="2272"/>
                <a:ext cx="11772706" cy="2691699"/>
              </a:xfrm>
              <a:prstGeom prst="rect">
                <a:avLst/>
              </a:prstGeom>
              <a:blipFill>
                <a:blip r:embed="rId10"/>
                <a:stretch>
                  <a:fillRect l="-1036" t="-2262" r="-1088" b="-4977"/>
                </a:stretch>
              </a:blipFill>
            </p:spPr>
            <p:txBody>
              <a:bodyPr/>
              <a:lstStyle/>
              <a:p>
                <a:r>
                  <a:rPr lang="en-US">
                    <a:noFill/>
                  </a:rPr>
                  <a:t> </a:t>
                </a:r>
              </a:p>
            </p:txBody>
          </p:sp>
        </mc:Fallback>
      </mc:AlternateContent>
    </p:spTree>
    <p:extLst>
      <p:ext uri="{BB962C8B-B14F-4D97-AF65-F5344CB8AC3E}">
        <p14:creationId xmlns:p14="http://schemas.microsoft.com/office/powerpoint/2010/main" val="410055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53" presetClass="exit" presetSubtype="32" fill="hold" nodeType="with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barn(inVertical)">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barn(inVertical)">
                                      <p:cBhvr>
                                        <p:cTn id="50" dur="5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barn(inVertical)">
                                      <p:cBhvr>
                                        <p:cTn id="55" dur="500"/>
                                        <p:tgtEl>
                                          <p:spTgt spid="11">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1">
                                            <p:txEl>
                                              <p:pRg st="5" end="5"/>
                                            </p:txEl>
                                          </p:spTgt>
                                        </p:tgtEl>
                                        <p:attrNameLst>
                                          <p:attrName>style.visibility</p:attrName>
                                        </p:attrNameLst>
                                      </p:cBhvr>
                                      <p:to>
                                        <p:strVal val="visible"/>
                                      </p:to>
                                    </p:set>
                                    <p:animEffect transition="in" filter="barn(inVertical)">
                                      <p:cBhvr>
                                        <p:cTn id="6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380624" y="2168606"/>
            <a:ext cx="4075045" cy="785286"/>
          </a:xfrm>
        </p:spPr>
        <p:txBody>
          <a:bodyPr>
            <a:normAutofit/>
          </a:bodyPr>
          <a:lstStyle/>
          <a:p>
            <a:pPr algn="ctr"/>
            <a:r>
              <a:rPr lang="en-US" sz="3200" b="1" dirty="0">
                <a:solidFill>
                  <a:schemeClr val="accent4"/>
                </a:solidFill>
                <a:latin typeface="Times New Roman" panose="02020603050405020304" pitchFamily="18" charset="0"/>
                <a:cs typeface="Times New Roman" panose="02020603050405020304" pitchFamily="18" charset="0"/>
              </a:rPr>
              <a:t> CỦNG CỐ</a:t>
            </a: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1380625" y="2961509"/>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192643" y="3211855"/>
            <a:ext cx="4451006" cy="17105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dirty="0">
                <a:solidFill>
                  <a:schemeClr val="bg1"/>
                </a:solidFill>
                <a:latin typeface="Times New Roman" panose="02020603050405020304" pitchFamily="18" charset="0"/>
                <a:ea typeface="Times New Roman" panose="02020603050405020304" pitchFamily="18" charset="0"/>
              </a:rPr>
              <a:t>Trò chơi tiếp sức</a:t>
            </a:r>
            <a:endParaRPr lang="en-US" dirty="0">
              <a:solidFill>
                <a:schemeClr val="bg1"/>
              </a:solidFill>
              <a:latin typeface="Times New Roman" panose="02020603050405020304" pitchFamily="18" charset="0"/>
              <a:ea typeface="Times New Roman" panose="02020603050405020304" pitchFamily="18" charset="0"/>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3C7ECDC-2899-AE8B-6CE2-C2DB760DE4C1}"/>
              </a:ext>
            </a:extLst>
          </p:cNvPr>
          <p:cNvSpPr txBox="1"/>
          <p:nvPr/>
        </p:nvSpPr>
        <p:spPr>
          <a:xfrm>
            <a:off x="0" y="26643"/>
            <a:ext cx="12073812" cy="1490729"/>
          </a:xfrm>
          <a:prstGeom prst="rect">
            <a:avLst/>
          </a:prstGeom>
          <a:noFill/>
        </p:spPr>
        <p:txBody>
          <a:bodyPr wrap="square">
            <a:spAutoFit/>
          </a:bodyPr>
          <a:lstStyle/>
          <a:p>
            <a:pPr algn="ctr">
              <a:lnSpc>
                <a:spcPct val="150000"/>
              </a:lnSpc>
            </a:pPr>
            <a:r>
              <a:rPr lang="en-US" sz="3200" b="1">
                <a:solidFill>
                  <a:srgbClr val="FFFF00"/>
                </a:solidFill>
                <a:latin typeface="Times New Roman" panose="02020603050405020304" pitchFamily="18" charset="0"/>
                <a:cs typeface="Times New Roman" panose="02020603050405020304" pitchFamily="18" charset="0"/>
              </a:rPr>
              <a:t>BÀI 3. ỨNG DỤNG CỦA TỈ SỐ LƯỢNG GIÁC CỦA GÓC NHỌN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(Tiết 2)</a:t>
            </a:r>
            <a:endParaRPr lang="en-US" sz="3200"/>
          </a:p>
        </p:txBody>
      </p:sp>
    </p:spTree>
    <p:extLst>
      <p:ext uri="{BB962C8B-B14F-4D97-AF65-F5344CB8AC3E}">
        <p14:creationId xmlns:p14="http://schemas.microsoft.com/office/powerpoint/2010/main" val="256801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4512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a:solidFill>
                  <a:schemeClr val="bg1"/>
                </a:solidFill>
                <a:latin typeface="Times New Roman" panose="02020603050405020304" pitchFamily="18" charset="0"/>
                <a:cs typeface="Times New Roman" panose="02020603050405020304" pitchFamily="18" charset="0"/>
              </a:rPr>
              <a:t>GIÁO VIÊN: </a:t>
            </a:r>
          </a:p>
          <a:p>
            <a:pPr>
              <a:lnSpc>
                <a:spcPct val="150000"/>
              </a:lnSpc>
            </a:pPr>
            <a:r>
              <a:rPr lang="en-US" sz="3200" b="1">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 Bài soạn, SGK, SBT.</a:t>
            </a:r>
          </a:p>
          <a:p>
            <a:pPr>
              <a:lnSpc>
                <a:spcPct val="150000"/>
              </a:lnSpc>
            </a:pPr>
            <a:r>
              <a:rPr lang="en-US" sz="3200">
                <a:solidFill>
                  <a:schemeClr val="bg1"/>
                </a:solidFill>
                <a:latin typeface="Times New Roman" panose="02020603050405020304" pitchFamily="18" charset="0"/>
                <a:cs typeface="Times New Roman" panose="02020603050405020304" pitchFamily="18" charset="0"/>
              </a:rPr>
              <a:t>   - Thước thẳng, thước đo góc, bảng phụ. </a:t>
            </a:r>
          </a:p>
          <a:p>
            <a:pPr marL="285750" indent="-285750">
              <a:lnSpc>
                <a:spcPct val="150000"/>
              </a:lnSpc>
              <a:spcBef>
                <a:spcPts val="600"/>
              </a:spcBef>
              <a:buFont typeface="Arial" panose="020B0604020202020204" pitchFamily="34" charset="0"/>
              <a:buChar char="•"/>
            </a:pPr>
            <a:r>
              <a:rPr lang="en-US" sz="3200" b="1">
                <a:solidFill>
                  <a:schemeClr val="bg1"/>
                </a:solidFill>
                <a:latin typeface="Times New Roman" panose="02020603050405020304" pitchFamily="18" charset="0"/>
                <a:cs typeface="Times New Roman" panose="02020603050405020304" pitchFamily="18" charset="0"/>
              </a:rPr>
              <a:t>HỌC SINH:</a:t>
            </a:r>
          </a:p>
          <a:p>
            <a:pPr>
              <a:lnSpc>
                <a:spcPct val="150000"/>
              </a:lnSpc>
            </a:pPr>
            <a:r>
              <a:rPr lang="en-US" sz="3200">
                <a:solidFill>
                  <a:schemeClr val="bg1"/>
                </a:solidFill>
                <a:latin typeface="Times New Roman" panose="02020603050405020304" pitchFamily="18" charset="0"/>
                <a:cs typeface="Times New Roman" panose="02020603050405020304" pitchFamily="18" charset="0"/>
              </a:rPr>
              <a:t>   - SGK, SBT, vở ghi, bút.</a:t>
            </a:r>
          </a:p>
          <a:p>
            <a:pPr>
              <a:lnSpc>
                <a:spcPct val="150000"/>
              </a:lnSpc>
            </a:pPr>
            <a:r>
              <a:rPr lang="en-US" sz="3200">
                <a:solidFill>
                  <a:schemeClr val="bg1"/>
                </a:solidFill>
                <a:latin typeface="Times New Roman" panose="02020603050405020304" pitchFamily="18" charset="0"/>
                <a:cs typeface="Times New Roman" panose="02020603050405020304" pitchFamily="18" charset="0"/>
              </a:rPr>
              <a:t>   - Thước thẳng, thước đo góc, bảng nhóm.</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31F67B2-2BA3-4895-8C3E-5A040C2B6377}"/>
              </a:ext>
            </a:extLst>
          </p:cNvPr>
          <p:cNvSpPr/>
          <p:nvPr/>
        </p:nvSpPr>
        <p:spPr>
          <a:xfrm>
            <a:off x="718782" y="1187361"/>
            <a:ext cx="10972800" cy="5109091"/>
          </a:xfrm>
          <a:prstGeom prst="rect">
            <a:avLst/>
          </a:prstGeom>
        </p:spPr>
        <p:txBody>
          <a:bodyPr wrap="square">
            <a:spAutoFit/>
          </a:bodyPr>
          <a:lstStyle/>
          <a:p>
            <a:pPr algn="just">
              <a:spcBef>
                <a:spcPts val="720"/>
              </a:spcBef>
              <a:spcAft>
                <a:spcPts val="720"/>
              </a:spcAft>
            </a:pPr>
            <a:r>
              <a:rPr lang="en-US" sz="3200" b="1" dirty="0" err="1">
                <a:solidFill>
                  <a:srgbClr val="FFFF00"/>
                </a:solidFill>
                <a:latin typeface="Times New Roman" panose="02020603050405020304" pitchFamily="18" charset="0"/>
                <a:cs typeface="Times New Roman" panose="02020603050405020304" pitchFamily="18" charset="0"/>
              </a:rPr>
              <a:t>Trò</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tiếp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sức</a:t>
            </a:r>
            <a:r>
              <a:rPr lang="en-US" sz="3200" b="1" dirty="0">
                <a:solidFill>
                  <a:srgbClr val="FFFF00"/>
                </a:solidFill>
                <a:latin typeface="Times New Roman" panose="02020603050405020304" pitchFamily="18" charset="0"/>
                <a:cs typeface="Times New Roman" panose="02020603050405020304" pitchFamily="18" charset="0"/>
              </a:rPr>
              <a:t>: </a:t>
            </a:r>
            <a:r>
              <a:rPr lang="vi-VN" sz="3200" i="1" dirty="0">
                <a:solidFill>
                  <a:schemeClr val="bg1"/>
                </a:solidFill>
                <a:latin typeface="Times New Roman" panose="02020603050405020304" pitchFamily="18" charset="0"/>
                <a:cs typeface="Times New Roman" panose="02020603050405020304" pitchFamily="18" charset="0"/>
              </a:rPr>
              <a:t>(Thực hiện ghi trên bảng)</a:t>
            </a:r>
          </a:p>
          <a:p>
            <a:pPr algn="just">
              <a:spcBef>
                <a:spcPts val="720"/>
              </a:spcBef>
              <a:spcAft>
                <a:spcPts val="720"/>
              </a:spcAft>
            </a:pPr>
            <a:r>
              <a:rPr lang="vi-VN" sz="3200" b="1"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3 </a:t>
            </a:r>
            <a:r>
              <a:rPr lang="en-US" sz="3200" dirty="0" err="1">
                <a:solidFill>
                  <a:schemeClr val="bg1"/>
                </a:solidFill>
                <a:latin typeface="Times New Roman" panose="02020603050405020304" pitchFamily="18" charset="0"/>
                <a:cs typeface="Times New Roman" panose="02020603050405020304" pitchFamily="18" charset="0"/>
              </a:rPr>
              <a:t>đội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đội</a:t>
            </a:r>
            <a:r>
              <a:rPr lang="en-US" sz="3200" dirty="0">
                <a:solidFill>
                  <a:schemeClr val="bg1"/>
                </a:solidFill>
                <a:latin typeface="Times New Roman" panose="02020603050405020304" pitchFamily="18" charset="0"/>
                <a:cs typeface="Times New Roman" panose="02020603050405020304" pitchFamily="18" charset="0"/>
              </a:rPr>
              <a:t> 03 </a:t>
            </a:r>
            <a:r>
              <a:rPr lang="en-US" sz="3200" err="1">
                <a:solidFill>
                  <a:schemeClr val="bg1"/>
                </a:solidFill>
                <a:latin typeface="Times New Roman" panose="02020603050405020304" pitchFamily="18" charset="0"/>
                <a:cs typeface="Times New Roman" panose="02020603050405020304" pitchFamily="18" charset="0"/>
              </a:rPr>
              <a:t>học</a:t>
            </a:r>
            <a:r>
              <a:rPr lang="en-US" sz="3200">
                <a:solidFill>
                  <a:schemeClr val="bg1"/>
                </a:solidFill>
                <a:latin typeface="Times New Roman" panose="02020603050405020304" pitchFamily="18" charset="0"/>
                <a:cs typeface="Times New Roman" panose="02020603050405020304" pitchFamily="18" charset="0"/>
              </a:rPr>
              <a:t> sinh.</a:t>
            </a:r>
            <a:endParaRPr lang="en-US"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Yêu</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cầu:</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vi-VN" sz="3200" dirty="0">
                <a:solidFill>
                  <a:schemeClr val="bg1"/>
                </a:solidFill>
                <a:latin typeface="Times New Roman" panose="02020603050405020304" pitchFamily="18" charset="0"/>
                <a:cs typeface="Times New Roman" panose="02020603050405020304" pitchFamily="18" charset="0"/>
              </a:rPr>
              <a:t>N</a:t>
            </a:r>
            <a:r>
              <a:rPr lang="en-US" sz="3200" dirty="0" err="1">
                <a:solidFill>
                  <a:schemeClr val="bg1"/>
                </a:solidFill>
                <a:latin typeface="Times New Roman" panose="02020603050405020304" pitchFamily="18" charset="0"/>
                <a:cs typeface="Times New Roman" panose="02020603050405020304" pitchFamily="18" charset="0"/>
              </a:rPr>
              <a:t>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quyết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nhọn</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1 </a:t>
            </a:r>
            <a:r>
              <a:rPr lang="en-US" sz="3200" dirty="0" err="1">
                <a:solidFill>
                  <a:schemeClr val="bg1"/>
                </a:solidFill>
                <a:latin typeface="Times New Roman" panose="02020603050405020304" pitchFamily="18" charset="0"/>
                <a:cs typeface="Times New Roman" panose="02020603050405020304" pitchFamily="18" charset="0"/>
              </a:rPr>
              <a:t>tình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huống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rõ</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quyết</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vi-VN" sz="3200" dirty="0">
                <a:solidFill>
                  <a:schemeClr val="bg1"/>
                </a:solidFill>
                <a:latin typeface="Times New Roman" panose="02020603050405020304" pitchFamily="18" charset="0"/>
                <a:cs typeface="Times New Roman" panose="02020603050405020304" pitchFamily="18" charset="0"/>
              </a:rPr>
              <a:t>+ Thời gian: </a:t>
            </a:r>
            <a:r>
              <a:rPr lang="vi-VN" sz="3200">
                <a:solidFill>
                  <a:schemeClr val="bg1"/>
                </a:solidFill>
                <a:latin typeface="Times New Roman" panose="02020603050405020304" pitchFamily="18" charset="0"/>
                <a:cs typeface="Times New Roman" panose="02020603050405020304" pitchFamily="18" charset="0"/>
              </a:rPr>
              <a:t>3 phút</a:t>
            </a:r>
            <a:r>
              <a:rPr lang="en-US" sz="320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3'"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C06D0C1C-87C1-43B3-AB31-997F69CA73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2387" y="0"/>
            <a:ext cx="2358713" cy="1326776"/>
          </a:xfrm>
          <a:prstGeom prst="rect">
            <a:avLst/>
          </a:prstGeom>
        </p:spPr>
      </p:pic>
    </p:spTree>
    <p:extLst>
      <p:ext uri="{BB962C8B-B14F-4D97-AF65-F5344CB8AC3E}">
        <p14:creationId xmlns:p14="http://schemas.microsoft.com/office/powerpoint/2010/main" val="336803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E9D213-927E-486F-BB32-F490319B13AA}"/>
              </a:ext>
            </a:extLst>
          </p:cNvPr>
          <p:cNvSpPr/>
          <p:nvPr/>
        </p:nvSpPr>
        <p:spPr>
          <a:xfrm>
            <a:off x="1935707" y="1082355"/>
            <a:ext cx="8320585" cy="3944670"/>
          </a:xfrm>
          <a:prstGeom prst="rect">
            <a:avLst/>
          </a:prstGeom>
        </p:spPr>
        <p:txBody>
          <a:bodyPr wrap="square">
            <a:spAutoFit/>
          </a:bodyPr>
          <a:lstStyle/>
          <a:p>
            <a:pPr algn="ctr">
              <a:spcBef>
                <a:spcPts val="720"/>
              </a:spcBef>
              <a:spcAft>
                <a:spcPts val="720"/>
              </a:spcAft>
            </a:pPr>
            <a:r>
              <a:rPr lang="vi-VN" sz="3200" b="1" dirty="0">
                <a:solidFill>
                  <a:srgbClr val="FFFF00"/>
                </a:solidFill>
                <a:latin typeface="Times New Roman" panose="02020603050405020304" pitchFamily="18" charset="0"/>
                <a:cs typeface="Times New Roman" panose="02020603050405020304" pitchFamily="18" charset="0"/>
              </a:rPr>
              <a:t>MỘT SỐ VÍ DỤ</a:t>
            </a:r>
          </a:p>
          <a:p>
            <a:pPr algn="just">
              <a:spcBef>
                <a:spcPts val="720"/>
              </a:spcBef>
              <a:spcAft>
                <a:spcPts val="720"/>
              </a:spcAft>
            </a:pP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cờ</a:t>
            </a:r>
            <a:endParaRPr lang="en-US"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en-US" sz="3200" dirty="0">
                <a:solidFill>
                  <a:schemeClr val="bg1"/>
                </a:solidFill>
                <a:latin typeface="Times New Roman" panose="02020603050405020304" pitchFamily="18" charset="0"/>
                <a:cs typeface="Times New Roman" panose="02020603050405020304" pitchFamily="18" charset="0"/>
              </a:rPr>
              <a:t>2.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bàng</a:t>
            </a:r>
            <a:endParaRPr lang="en-US"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tòa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tầng</a:t>
            </a:r>
            <a:endParaRPr lang="en-US"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pt-BR" sz="3200" dirty="0">
                <a:solidFill>
                  <a:schemeClr val="bg1"/>
                </a:solidFill>
                <a:latin typeface="Times New Roman" panose="02020603050405020304" pitchFamily="18" charset="0"/>
                <a:cs typeface="Times New Roman" panose="02020603050405020304" pitchFamily="18" charset="0"/>
              </a:rPr>
              <a:t>4. Độ rộng của ao nuôi tôm</a:t>
            </a:r>
            <a:endParaRPr lang="en-US" sz="3200" dirty="0">
              <a:solidFill>
                <a:schemeClr val="bg1"/>
              </a:solidFill>
              <a:latin typeface="Times New Roman" panose="02020603050405020304" pitchFamily="18" charset="0"/>
              <a:cs typeface="Times New Roman" panose="02020603050405020304" pitchFamily="18" charset="0"/>
            </a:endParaRPr>
          </a:p>
          <a:p>
            <a:pPr algn="just">
              <a:spcBef>
                <a:spcPts val="720"/>
              </a:spcBef>
              <a:spcAft>
                <a:spcPts val="720"/>
              </a:spcAft>
            </a:pPr>
            <a:r>
              <a:rPr lang="pt-BR" sz="3200" dirty="0">
                <a:solidFill>
                  <a:schemeClr val="bg1"/>
                </a:solidFill>
                <a:latin typeface="Times New Roman" panose="02020603050405020304" pitchFamily="18" charset="0"/>
                <a:cs typeface="Times New Roman" panose="02020603050405020304" pitchFamily="18" charset="0"/>
              </a:rPr>
              <a:t>5. Độ rộng của khúc sông</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8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E9D213-927E-486F-BB32-F490319B13AA}"/>
              </a:ext>
            </a:extLst>
          </p:cNvPr>
          <p:cNvSpPr/>
          <p:nvPr/>
        </p:nvSpPr>
        <p:spPr>
          <a:xfrm>
            <a:off x="1606421" y="164812"/>
            <a:ext cx="8320585" cy="584775"/>
          </a:xfrm>
          <a:prstGeom prst="rect">
            <a:avLst/>
          </a:prstGeom>
        </p:spPr>
        <p:txBody>
          <a:bodyPr wrap="square">
            <a:spAutoFit/>
          </a:bodyPr>
          <a:lstStyle/>
          <a:p>
            <a:pPr algn="ctr">
              <a:spcBef>
                <a:spcPts val="720"/>
              </a:spcBef>
              <a:spcAft>
                <a:spcPts val="720"/>
              </a:spcAft>
            </a:pPr>
            <a:r>
              <a:rPr lang="vi-VN" sz="3200" b="1" dirty="0">
                <a:solidFill>
                  <a:srgbClr val="FFFF00"/>
                </a:solidFill>
                <a:latin typeface="Times New Roman" panose="02020603050405020304" pitchFamily="18" charset="0"/>
                <a:cs typeface="Times New Roman" panose="02020603050405020304" pitchFamily="18" charset="0"/>
              </a:rPr>
              <a:t>Phương án đo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chiều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cây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bàng</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8C7B8D-8592-4B86-8C81-EE8CF000D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9DFD1CC-EC78-4A5F-9824-20258A01C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480" y="914399"/>
            <a:ext cx="3475977" cy="26616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6871441-3CF8-4D90-A275-9C16BD952EE4}"/>
              </a:ext>
            </a:extLst>
          </p:cNvPr>
          <p:cNvSpPr>
            <a:spLocks noChangeArrowheads="1"/>
          </p:cNvSpPr>
          <p:nvPr/>
        </p:nvSpPr>
        <p:spPr bwMode="auto">
          <a:xfrm>
            <a:off x="350677" y="3740856"/>
            <a:ext cx="1149064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Tạo</a:t>
            </a:r>
            <a:r>
              <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tam </a:t>
            </a: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giác</a:t>
            </a:r>
            <a:r>
              <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vuông</a:t>
            </a:r>
            <a:r>
              <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bằng</a:t>
            </a:r>
            <a:r>
              <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giác</a:t>
            </a:r>
            <a:r>
              <a:rPr kumimoji="0" lang="en-US" alt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kế</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Bước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Đặt</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giác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kế</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tại</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cách</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gốc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cây</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bàng</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độ</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dài</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xác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định</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err="1">
                <a:ln>
                  <a:noFill/>
                </a:ln>
                <a:solidFill>
                  <a:schemeClr val="bg1"/>
                </a:solidFill>
                <a:effectLst/>
                <a:latin typeface="Times New Roman" panose="02020603050405020304" pitchFamily="18" charset="0"/>
                <a:cs typeface="Times New Roman" panose="02020603050405020304" pitchFamily="18" charset="0"/>
              </a:rPr>
              <a:t>Đo</a:t>
            </a:r>
            <a:r>
              <a:rPr kumimoji="0" lang="en-US" altLang="en-US"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OB.</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Bước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giác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kế</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xác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định</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AOB</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Bước</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AD</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AD</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chiều</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cao</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cây</a:t>
            </a:r>
            <a:r>
              <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err="1">
                <a:ln>
                  <a:noFill/>
                </a:ln>
                <a:solidFill>
                  <a:schemeClr val="bg1"/>
                </a:solidFill>
                <a:effectLst/>
                <a:latin typeface="Times New Roman" panose="02020603050405020304" pitchFamily="18" charset="0"/>
                <a:cs typeface="Times New Roman" panose="02020603050405020304" pitchFamily="18" charset="0"/>
              </a:rPr>
              <a:t>bàng</a:t>
            </a:r>
            <a:r>
              <a:rPr kumimoji="0" lang="en-US" altLang="en-US"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7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69"/>
                                        </p:tgtEl>
                                        <p:attrNameLst>
                                          <p:attrName>style.visibility</p:attrName>
                                        </p:attrNameLst>
                                      </p:cBhvr>
                                      <p:to>
                                        <p:strVal val="visible"/>
                                      </p:to>
                                    </p:set>
                                    <p:animEffect transition="in" filter="barn(inVertical)">
                                      <p:cBhvr>
                                        <p:cTn id="12" dur="500"/>
                                        <p:tgtEl>
                                          <p:spTgt spid="716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barn(inVertical)">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E9D213-927E-486F-BB32-F490319B13AA}"/>
              </a:ext>
            </a:extLst>
          </p:cNvPr>
          <p:cNvSpPr/>
          <p:nvPr/>
        </p:nvSpPr>
        <p:spPr>
          <a:xfrm>
            <a:off x="1606421" y="164812"/>
            <a:ext cx="8320585" cy="584775"/>
          </a:xfrm>
          <a:prstGeom prst="rect">
            <a:avLst/>
          </a:prstGeom>
        </p:spPr>
        <p:txBody>
          <a:bodyPr wrap="square">
            <a:spAutoFit/>
          </a:bodyPr>
          <a:lstStyle/>
          <a:p>
            <a:pPr algn="ctr">
              <a:spcBef>
                <a:spcPts val="720"/>
              </a:spcBef>
              <a:spcAft>
                <a:spcPts val="720"/>
              </a:spcAft>
            </a:pPr>
            <a:r>
              <a:rPr lang="vi-VN" sz="3200" b="1" dirty="0">
                <a:solidFill>
                  <a:srgbClr val="FFFF00"/>
                </a:solidFill>
                <a:latin typeface="Times New Roman" panose="02020603050405020304" pitchFamily="18" charset="0"/>
                <a:cs typeface="Times New Roman" panose="02020603050405020304" pitchFamily="18" charset="0"/>
              </a:rPr>
              <a:t>Phương án đ</a:t>
            </a:r>
            <a:r>
              <a:rPr lang="en-US" sz="3200" b="1" dirty="0">
                <a:solidFill>
                  <a:srgbClr val="FFFF00"/>
                </a:solidFill>
                <a:latin typeface="Times New Roman" panose="02020603050405020304" pitchFamily="18" charset="0"/>
                <a:cs typeface="Times New Roman" panose="02020603050405020304" pitchFamily="18" charset="0"/>
              </a:rPr>
              <a:t>o </a:t>
            </a:r>
            <a:r>
              <a:rPr lang="en-US" sz="3200" b="1" dirty="0" err="1">
                <a:solidFill>
                  <a:srgbClr val="FFFF00"/>
                </a:solidFill>
                <a:latin typeface="Times New Roman" panose="02020603050405020304" pitchFamily="18" charset="0"/>
                <a:cs typeface="Times New Roman" panose="02020603050405020304" pitchFamily="18" charset="0"/>
              </a:rPr>
              <a:t>độ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rộng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khúc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sông</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Rectangl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8C7B8D-8592-4B86-8C81-EE8CF000D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8" name="Rectangl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FF63323-C9BF-4D1F-9E0E-4167468E5F20}"/>
                  </a:ext>
                </a:extLst>
              </p:cNvPr>
              <p:cNvSpPr/>
              <p:nvPr/>
            </p:nvSpPr>
            <p:spPr>
              <a:xfrm>
                <a:off x="403047" y="3699548"/>
                <a:ext cx="12030634" cy="2383217"/>
              </a:xfrm>
              <a:prstGeom prst="rect">
                <a:avLst/>
              </a:prstGeom>
            </p:spPr>
            <p:txBody>
              <a:bodyPr wrap="square">
                <a:spAutoFit/>
              </a:bodyPr>
              <a:lstStyle/>
              <a:p>
                <a:pPr algn="just">
                  <a:spcBef>
                    <a:spcPts val="720"/>
                  </a:spcBef>
                  <a:spcAft>
                    <a:spcPts val="720"/>
                  </a:spcAft>
                </a:pPr>
                <a:r>
                  <a:rPr lang="en-US" sz="2800" b="1" dirty="0">
                    <a:solidFill>
                      <a:schemeClr val="bg1"/>
                    </a:solidFill>
                    <a:latin typeface="Times New Roman" panose="02020603050405020304" pitchFamily="18" charset="0"/>
                    <a:cs typeface="Times New Roman" panose="02020603050405020304" pitchFamily="18" charset="0"/>
                  </a:rPr>
                  <a:t>Tạo tam </a:t>
                </a:r>
                <a:r>
                  <a:rPr lang="en-US" sz="2800" b="1" dirty="0" err="1">
                    <a:solidFill>
                      <a:schemeClr val="bg1"/>
                    </a:solidFill>
                    <a:latin typeface="Times New Roman" panose="02020603050405020304" pitchFamily="18" charset="0"/>
                    <a:cs typeface="Times New Roman" panose="02020603050405020304" pitchFamily="18" charset="0"/>
                  </a:rPr>
                  <a:t>giác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vuông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bằng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kế</a:t>
                </a:r>
                <a:endParaRPr lang="en-US" sz="2800" dirty="0">
                  <a:solidFill>
                    <a:schemeClr val="bg1"/>
                  </a:solidFill>
                  <a:effectLst/>
                  <a:latin typeface="Times New Roman" panose="02020603050405020304" pitchFamily="18" charset="0"/>
                  <a:cs typeface="Times New Roman" panose="02020603050405020304" pitchFamily="18" charset="0"/>
                </a:endParaRPr>
              </a:p>
              <a:p>
                <a:pPr algn="just">
                  <a:spcBef>
                    <a:spcPts val="720"/>
                  </a:spcBef>
                  <a:spcAft>
                    <a:spcPts val="720"/>
                  </a:spcAft>
                </a:pPr>
                <a:r>
                  <a:rPr lang="en-US" sz="2800" dirty="0" err="1">
                    <a:solidFill>
                      <a:schemeClr val="bg1"/>
                    </a:solidFill>
                    <a:latin typeface="Times New Roman" panose="02020603050405020304" pitchFamily="18" charset="0"/>
                    <a:cs typeface="Times New Roman" panose="02020603050405020304" pitchFamily="18" charset="0"/>
                  </a:rPr>
                  <a:t>Bước</a:t>
                </a:r>
                <a:r>
                  <a:rPr lang="en-US" sz="2800" dirty="0">
                    <a:solidFill>
                      <a:schemeClr val="bg1"/>
                    </a:solidFill>
                    <a:latin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cs typeface="Times New Roman" panose="02020603050405020304" pitchFamily="18" charset="0"/>
                  </a:rPr>
                  <a:t>Dùng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𝐴</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chemeClr val="bg1"/>
                            </a:solidFill>
                            <a:latin typeface="Cambria Math" panose="02040503050406030204" pitchFamily="18" charset="0"/>
                          </a:rPr>
                        </m:ctrlPr>
                      </m:accPr>
                      <m:e>
                        <m:r>
                          <a:rPr lang="en-US" sz="2800" i="1">
                            <a:solidFill>
                              <a:schemeClr val="bg1"/>
                            </a:solidFill>
                            <a:latin typeface="Cambria Math" panose="02040503050406030204" pitchFamily="18" charset="0"/>
                          </a:rPr>
                          <m:t>𝐵𝐶𝐴</m:t>
                        </m:r>
                      </m:e>
                    </m:acc>
                    <m:r>
                      <a:rPr lang="en-US" sz="2800" i="1">
                        <a:solidFill>
                          <a:schemeClr val="bg1"/>
                        </a:solidFill>
                        <a:latin typeface="Cambria Math" panose="02040503050406030204" pitchFamily="18" charset="0"/>
                      </a:rPr>
                      <m:t>=90°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cs typeface="Times New Roman" panose="02020603050405020304" pitchFamily="18" charset="0"/>
                      </a:rPr>
                      <m:t>A</m:t>
                    </m:r>
                    <m:r>
                      <m:rPr>
                        <m:nor/>
                      </m:rPr>
                      <a:rPr lang="en-US" sz="2800">
                        <a:solidFill>
                          <a:schemeClr val="bg1"/>
                        </a:solidFill>
                        <a:latin typeface="Times New Roman" panose="02020603050405020304" pitchFamily="18" charset="0"/>
                        <a:cs typeface="Times New Roman" panose="02020603050405020304" pitchFamily="18" charset="0"/>
                      </a:rPr>
                      <m:t>C</m:t>
                    </m:r>
                  </m:oMath>
                </a14:m>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cs typeface="Times New Roman" panose="02020603050405020304" pitchFamily="18" charset="0"/>
                </a:endParaRPr>
              </a:p>
              <a:p>
                <a:pPr algn="just">
                  <a:spcBef>
                    <a:spcPts val="720"/>
                  </a:spcBef>
                  <a:spcAft>
                    <a:spcPts val="720"/>
                  </a:spcAft>
                </a:pPr>
                <a:r>
                  <a:rPr lang="en-US" sz="2800" dirty="0" err="1">
                    <a:solidFill>
                      <a:schemeClr val="bg1"/>
                    </a:solidFill>
                    <a:latin typeface="Times New Roman" panose="02020603050405020304" pitchFamily="18" charset="0"/>
                    <a:cs typeface="Times New Roman" panose="02020603050405020304" pitchFamily="18" charset="0"/>
                  </a:rPr>
                  <a:t>Bước</a:t>
                </a:r>
                <a:r>
                  <a:rPr lang="en-US" sz="2800" dirty="0">
                    <a:solidFill>
                      <a:schemeClr val="bg1"/>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Dùng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chemeClr val="bg1"/>
                            </a:solidFill>
                            <a:latin typeface="Cambria Math" panose="02040503050406030204" pitchFamily="18" charset="0"/>
                          </a:rPr>
                        </m:ctrlPr>
                      </m:accPr>
                      <m:e>
                        <m:r>
                          <a:rPr lang="en-US" sz="2800" i="1">
                            <a:solidFill>
                              <a:schemeClr val="bg1"/>
                            </a:solidFill>
                            <a:latin typeface="Cambria Math" panose="02040503050406030204" pitchFamily="18" charset="0"/>
                          </a:rPr>
                          <m:t>𝐵𝐴𝐶</m:t>
                        </m:r>
                      </m:e>
                    </m:acc>
                  </m:oMath>
                </a14:m>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cs typeface="Times New Roman" panose="02020603050405020304" pitchFamily="18" charset="0"/>
                </a:endParaRPr>
              </a:p>
              <a:p>
                <a:pPr algn="just">
                  <a:spcBef>
                    <a:spcPts val="720"/>
                  </a:spcBef>
                  <a:spcAft>
                    <a:spcPts val="720"/>
                  </a:spcAft>
                </a:pPr>
                <a:r>
                  <a:rPr lang="en-US" sz="2800" dirty="0" err="1">
                    <a:solidFill>
                      <a:schemeClr val="bg1"/>
                    </a:solidFill>
                    <a:latin typeface="Times New Roman" panose="02020603050405020304" pitchFamily="18" charset="0"/>
                    <a:cs typeface="Times New Roman" panose="02020603050405020304" pitchFamily="18" charset="0"/>
                  </a:rPr>
                  <a:t>Bước</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a:solidFill>
                          <a:schemeClr val="bg1"/>
                        </a:solidFill>
                        <a:latin typeface="Times New Roman" panose="02020603050405020304" pitchFamily="18" charset="0"/>
                        <a:cs typeface="Times New Roman" panose="02020603050405020304" pitchFamily="18" charset="0"/>
                      </a:rPr>
                      <m:t>BC</m:t>
                    </m:r>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BC</m:t>
                    </m:r>
                  </m:oMath>
                </a14:m>
                <a:r>
                  <a:rPr lang="vi-VN"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sông</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8" name="Rectangl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FF63323-C9BF-4D1F-9E0E-4167468E5F20}"/>
                  </a:ext>
                </a:extLst>
              </p:cNvPr>
              <p:cNvSpPr>
                <a:spLocks noRot="1" noChangeAspect="1" noMove="1" noResize="1" noEditPoints="1" noAdjustHandles="1" noChangeArrowheads="1" noChangeShapeType="1" noTextEdit="1"/>
              </p:cNvSpPr>
              <p:nvPr/>
            </p:nvSpPr>
            <p:spPr>
              <a:xfrm>
                <a:off x="403047" y="3699548"/>
                <a:ext cx="12030634" cy="2383217"/>
              </a:xfrm>
              <a:prstGeom prst="rect">
                <a:avLst/>
              </a:prstGeom>
              <a:blipFill>
                <a:blip r:embed="rId3"/>
                <a:stretch>
                  <a:fillRect l="-1013" t="-2813" b="-6394"/>
                </a:stretch>
              </a:blipFill>
            </p:spPr>
            <p:txBody>
              <a:bodyPr/>
              <a:lstStyle/>
              <a:p>
                <a:r>
                  <a:rPr lang="en-US">
                    <a:noFill/>
                  </a:rPr>
                  <a:t> </a:t>
                </a:r>
              </a:p>
            </p:txBody>
          </p:sp>
        </mc:Fallback>
      </mc:AlternateContent>
      <p:pic>
        <p:nvPicPr>
          <p:cNvPr id="10" name="Pictur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137230-F8D1-4F70-9EC6-5F8C66EBA97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044" y="1108871"/>
            <a:ext cx="5703337" cy="2383217"/>
          </a:xfrm>
          <a:prstGeom prst="rect">
            <a:avLst/>
          </a:prstGeom>
          <a:solidFill>
            <a:schemeClr val="bg1"/>
          </a:solidFill>
          <a:ln>
            <a:noFill/>
          </a:ln>
        </p:spPr>
      </p:pic>
    </p:spTree>
    <p:extLst>
      <p:ext uri="{BB962C8B-B14F-4D97-AF65-F5344CB8AC3E}">
        <p14:creationId xmlns:p14="http://schemas.microsoft.com/office/powerpoint/2010/main" val="1963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6637973" y="-858002"/>
            <a:ext cx="4696025" cy="641202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423758" y="2510927"/>
            <a:ext cx="5043981"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DẪN </a:t>
            </a:r>
            <a:r>
              <a:rPr lang="en-US" sz="3467" b="1" kern="0" dirty="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58237" y="3716794"/>
            <a:ext cx="10204174" cy="1744067"/>
          </a:xfrm>
          <a:prstGeom prst="rect">
            <a:avLst/>
          </a:prstGeom>
          <a:noFill/>
        </p:spPr>
        <p:txBody>
          <a:bodyPr wrap="square" rtlCol="0">
            <a:spAutoFit/>
          </a:bodyPr>
          <a:lstStyle/>
          <a:p>
            <a:pPr algn="just">
              <a:spcBef>
                <a:spcPts val="720"/>
              </a:spcBef>
              <a:spcAft>
                <a:spcPts val="720"/>
              </a:spcAft>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a:t>
            </a:r>
          </a:p>
          <a:p>
            <a:pPr algn="just">
              <a:spcBef>
                <a:spcPts val="720"/>
              </a:spcBef>
              <a:spcAft>
                <a:spcPts val="720"/>
              </a:spcAft>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a:t>
            </a:r>
            <a:r>
              <a:rPr lang="en-US" sz="2800" dirty="0">
                <a:solidFill>
                  <a:schemeClr val="bg1"/>
                </a:solidFill>
                <a:latin typeface="Times New Roman" panose="02020603050405020304" pitchFamily="18" charset="0"/>
                <a:cs typeface="Times New Roman" panose="02020603050405020304" pitchFamily="18" charset="0"/>
              </a:rPr>
              <a:t>.</a:t>
            </a:r>
          </a:p>
          <a:p>
            <a:pPr algn="just">
              <a:spcBef>
                <a:spcPts val="720"/>
              </a:spcBef>
              <a:spcAft>
                <a:spcPts val="72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25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BÀI 3. ỨNG DỤNG CỦA TỈ SỐ LƯỢNG GIÁC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CỦA GÓC NHỌN</a:t>
            </a:r>
            <a:endParaRPr lang="en-US" sz="360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4879210" y="2788957"/>
            <a:ext cx="2057546" cy="761083"/>
          </a:xfrm>
        </p:spPr>
        <p:txBody>
          <a:bodyPr>
            <a:normAutofit/>
          </a:bodyPr>
          <a:lstStyle/>
          <a:p>
            <a:pPr marL="0" indent="0" algn="ctr">
              <a:buNone/>
            </a:pPr>
            <a:r>
              <a:rPr lang="en-US" sz="3600" b="1">
                <a:solidFill>
                  <a:srgbClr val="FFFF00"/>
                </a:solidFill>
                <a:latin typeface="Times New Roman" panose="02020603050405020304" pitchFamily="18" charset="0"/>
                <a:cs typeface="Times New Roman" panose="02020603050405020304" pitchFamily="18" charset="0"/>
              </a:rPr>
              <a:t>(Tiết 2)</a:t>
            </a:r>
            <a:endPar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114185" y="5478360"/>
            <a:ext cx="811888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818691" y="1109317"/>
              <a:ext cx="2542364"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01508" y="28803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a:off x="6730481" y="4218666"/>
            <a:ext cx="2796073" cy="225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88840" y="3149443"/>
            <a:ext cx="5017960"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4001259" y="5619821"/>
            <a:ext cx="269276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646017" y="2105734"/>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6530589" y="2976060"/>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6530589" y="4018774"/>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5563689" y="2404287"/>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5619326" y="4801026"/>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779340" y="3451477"/>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688840" y="2527397"/>
            <a:ext cx="4258354" cy="523220"/>
          </a:xfrm>
          <a:prstGeom prst="rect">
            <a:avLst/>
          </a:prstGeom>
          <a:noFill/>
        </p:spPr>
        <p:txBody>
          <a:bodyPr wrap="square" rtlCol="0">
            <a:spAutoFit/>
          </a:bodyPr>
          <a:lstStyle/>
          <a:p>
            <a:pPr algn="just"/>
            <a:r>
              <a:rPr lang="pt-BR" sz="2800">
                <a:solidFill>
                  <a:srgbClr val="FFFF00"/>
                </a:solidFill>
                <a:latin typeface="Times New Roman" panose="02020603050405020304" pitchFamily="18" charset="0"/>
                <a:cs typeface="Times New Roman" panose="02020603050405020304" pitchFamily="18" charset="0"/>
              </a:rPr>
              <a:t>Trò chơi: </a:t>
            </a:r>
            <a:r>
              <a:rPr lang="pt-BR" sz="2800">
                <a:solidFill>
                  <a:schemeClr val="bg1"/>
                </a:solidFill>
                <a:latin typeface="Times New Roman" panose="02020603050405020304" pitchFamily="18" charset="0"/>
                <a:cs typeface="Times New Roman" panose="02020603050405020304" pitchFamily="18" charset="0"/>
              </a:rPr>
              <a:t>Hộp quà may mắn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4108057" y="488657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6531068" y="5419929"/>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647938" y="3542684"/>
            <a:ext cx="3211922" cy="584775"/>
          </a:xfrm>
          <a:prstGeom prst="rect">
            <a:avLst/>
          </a:prstGeom>
        </p:spPr>
        <p:txBody>
          <a:bodyPr wrap="square">
            <a:spAutoFit/>
          </a:bodyPr>
          <a:lstStyle/>
          <a:p>
            <a:pPr lvl="0">
              <a:spcBef>
                <a:spcPts val="1800"/>
              </a:spcBef>
            </a:pPr>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a:endCxn id="27" idx="4"/>
          </p:cNvCxnSpPr>
          <p:nvPr/>
        </p:nvCxnSpPr>
        <p:spPr>
          <a:xfrm>
            <a:off x="6730481" y="2195687"/>
            <a:ext cx="479" cy="3624026"/>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20803" y="312972"/>
            <a:ext cx="12192000" cy="1193581"/>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3. ỨNG DỤNG CỦA TỈ SỐ LƯỢNG GIÁC CỦA GÓC NHỌN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(Tiết 2)</a:t>
            </a:r>
            <a:endParaRPr lang="en-US" sz="3200">
              <a:solidFill>
                <a:srgbClr val="FFFF00"/>
              </a:solidFill>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865372686"/>
              </p:ext>
            </p:extLst>
          </p:nvPr>
        </p:nvGraphicFramePr>
        <p:xfrm>
          <a:off x="5028681" y="3351246"/>
          <a:ext cx="914400" cy="233363"/>
        </p:xfrm>
        <a:graphic>
          <a:graphicData uri="http://schemas.openxmlformats.org/presentationml/2006/ole">
            <mc:AlternateContent xmlns:mc="http://schemas.openxmlformats.org/markup-compatibility/2006">
              <mc:Choice xmlns:v="urn:schemas-microsoft-com:vml" Requires="v">
                <p:oleObj name="Equation" r:id="rId2" imgW="914400" imgH="233280" progId="Equation.DSMT4">
                  <p:embed/>
                </p:oleObj>
              </mc:Choice>
              <mc:Fallback>
                <p:oleObj name="Equation" r:id="rId2" imgW="914400" imgH="233280" progId="Equation.DSMT4">
                  <p:embed/>
                  <p:pic>
                    <p:nvPicPr>
                      <p:cNvPr id="0" name=""/>
                      <p:cNvPicPr/>
                      <p:nvPr/>
                    </p:nvPicPr>
                    <p:blipFill>
                      <a:blip r:embed="rId3"/>
                      <a:stretch>
                        <a:fillRect/>
                      </a:stretch>
                    </p:blipFill>
                    <p:spPr>
                      <a:xfrm>
                        <a:off x="5028681" y="3351246"/>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03925"/>
            <a:ext cx="12192000" cy="1332170"/>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3. ỨNG DỤNG CỦA TỈ SỐ LƯỢNG GIÁC CỦA GÓC NHỌN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(Tiết 2)</a:t>
            </a:r>
            <a:endParaRPr lang="en-US" sz="3200">
              <a:solidFill>
                <a:srgbClr val="FFFF00"/>
              </a:solidFill>
            </a:endParaRPr>
          </a:p>
        </p:txBody>
      </p:sp>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6688698"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TRÒ CHƠI HỘP QUÀ MAY MẮN</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6436771"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89"/>
            <a:ext cx="6529539" cy="3328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720"/>
              </a:spcBef>
              <a:spcAft>
                <a:spcPts val="720"/>
              </a:spcAft>
            </a:pPr>
            <a:r>
              <a:rPr lang="vi-VN">
                <a:solidFill>
                  <a:schemeClr val="bg1"/>
                </a:solidFill>
                <a:latin typeface="Times New Roman" panose="02020603050405020304" pitchFamily="18" charset="0"/>
                <a:cs typeface="Times New Roman" panose="02020603050405020304" pitchFamily="18" charset="0"/>
              </a:rPr>
              <a:t>Luật chơi: </a:t>
            </a:r>
            <a:r>
              <a:rPr lang="en-US">
                <a:solidFill>
                  <a:schemeClr val="bg1"/>
                </a:solidFill>
                <a:latin typeface="Times New Roman" panose="02020603050405020304" pitchFamily="18" charset="0"/>
                <a:cs typeface="Times New Roman" panose="02020603050405020304" pitchFamily="18" charset="0"/>
              </a:rPr>
              <a:t>Có các hộp quà. Tương ứng với mỗi hộp quà là một câu hỏi, mỗi câu hỏi có thời gian suy nghĩ là 30 giây. Trả lời đúng mỗi câu hỏi sẽ được một phần quà từ hộp quà. </a:t>
            </a:r>
            <a:r>
              <a:rPr lang="pt-BR">
                <a:solidFill>
                  <a:schemeClr val="bg1"/>
                </a:solidFill>
                <a:latin typeface="Times New Roman" panose="02020603050405020304" pitchFamily="18" charset="0"/>
                <a:cs typeface="Times New Roman" panose="02020603050405020304" pitchFamily="18" charset="0"/>
              </a:rPr>
              <a:t>Chúc các em thành công!</a:t>
            </a:r>
            <a:endParaRPr lang="en-US">
              <a:solidFill>
                <a:schemeClr val="bg1"/>
              </a:solidFill>
            </a:endParaRPr>
          </a:p>
        </p:txBody>
      </p:sp>
      <p:pic>
        <p:nvPicPr>
          <p:cNvPr id="6" name="Picture 5" descr="OPL20U25GSXzBJYl68kk8uQGfFKzs7yb1M4KJWUiLk6ZEvGF+qCIPSnY57AbBFCvTWID07 2024 T9 CD 06565+K4lPs7H94VUqPe2XwIsfPRnrXQE//QTEXxb8/8N4CNc6FpgZahzpTjFhMzSA7T/nHJa11DE8Ng2TP3iAmRczFlmslSuUNOgUeb6yRvs0=">
            <a:hlinkClick r:id="" action="ppaction://noaction"/>
            <a:extLst>
              <a:ext uri="{FF2B5EF4-FFF2-40B4-BE49-F238E27FC236}">
                <a16:creationId xmlns:a16="http://schemas.microsoft.com/office/drawing/2014/main" id="{D8AE57C4-3BB3-CA2D-5365-B630CAD88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191" y="4390482"/>
            <a:ext cx="1969179" cy="1743607"/>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06A6A2F-1B02-A8DB-A487-C52641647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103" y="3878373"/>
            <a:ext cx="2060627" cy="1383912"/>
          </a:xfrm>
          <a:prstGeom prst="rect">
            <a:avLst/>
          </a:prstGeom>
        </p:spPr>
      </p:pic>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35562D-47C3-42BC-BC7D-7AF52EE5A71A}"/>
              </a:ext>
            </a:extLst>
          </p:cNvPr>
          <p:cNvSpPr/>
          <p:nvPr/>
        </p:nvSpPr>
        <p:spPr>
          <a:xfrm>
            <a:off x="0" y="3482618"/>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PL20U25GSXzBJYl68kk8uQGfFKzs7yb1M4KJWUiLk6ZEvGF+qCIPSnY57AbBFCvTWID07 2024 T9 CD 06565+K4lPs7H94VUqPe2XwIsfPRnrXQE//QTEXxb8/8N4CNc6FpgZahzpTjFhMzSA7T/nHJa11DE8Ng2TP3iAmRczFlmslSuUNOgUeb6yRvs0=">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2573918"/>
            <a:ext cx="1969179" cy="1743607"/>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2061809"/>
            <a:ext cx="2060627" cy="1383912"/>
          </a:xfrm>
          <a:prstGeom prst="rect">
            <a:avLst/>
          </a:prstGeom>
        </p:spPr>
      </p:pic>
      <p:pic>
        <p:nvPicPr>
          <p:cNvPr id="10" name="Picture 9" descr="OPL20U25GSXzBJYl68kk8uQGfFKzs7yb1M4KJWUiLk6ZEvGF+qCIPSnY57AbBFCvTWID07 2024 T9 CD 06565+K4lPs7H94VUqPe2XwIsfPRnrXQE//QTEXxb8/8N4CNc6FpgZahzpTjFhMzSA7T/nHJa11DE8Ng2TP3iAmRczFlmslSuUNOgUeb6yRvs0=">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526" y="2542379"/>
            <a:ext cx="1969179" cy="1743607"/>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4078" y="2061808"/>
            <a:ext cx="2060627" cy="1383912"/>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0261">
            <a:off x="6404387" y="2639622"/>
            <a:ext cx="1969179" cy="1743607"/>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0261">
            <a:off x="6358663" y="2074465"/>
            <a:ext cx="2060627" cy="1383912"/>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4888" y="2542380"/>
            <a:ext cx="1969179" cy="1743607"/>
          </a:xfrm>
          <a:prstGeom prst="rect">
            <a:avLst/>
          </a:prstGeom>
        </p:spPr>
      </p:pic>
      <p:pic>
        <p:nvPicPr>
          <p:cNvPr id="15" name="Pictur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279" y="2049443"/>
            <a:ext cx="2060627" cy="1383912"/>
          </a:xfrm>
          <a:prstGeom prst="rect">
            <a:avLst/>
          </a:prstGeom>
        </p:spPr>
      </p:pic>
      <p:pic>
        <p:nvPicPr>
          <p:cNvPr id="39" name="Picture 3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617897"/>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4617897"/>
            <a:ext cx="6095999" cy="334819"/>
          </a:xfrm>
          <a:prstGeom prst="rect">
            <a:avLst/>
          </a:prstGeom>
        </p:spPr>
      </p:pic>
      <p:sp>
        <p:nvSpPr>
          <p:cNvPr id="42" name="Flowchart: Summing Junction 41">
            <a:hlinkClick r:id="rId16" action="ppaction://hlinksldjump"/>
            <a:extLst>
              <a:ext uri="{FF2B5EF4-FFF2-40B4-BE49-F238E27FC236}">
                <a16:creationId xmlns:a16="http://schemas.microsoft.com/office/drawing/2014/main" id="{E51D645D-F5EB-48AD-9720-05E0BE57DF46}"/>
              </a:ext>
            </a:extLst>
          </p:cNvPr>
          <p:cNvSpPr/>
          <p:nvPr/>
        </p:nvSpPr>
        <p:spPr>
          <a:xfrm>
            <a:off x="10919717" y="5763461"/>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0236593" y="3571808"/>
            <a:ext cx="560256" cy="714178"/>
          </a:xfrm>
          <a:prstGeom prst="rect">
            <a:avLst/>
          </a:prstGeom>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5" name="Rectangle 44"/>
          <p:cNvSpPr/>
          <p:nvPr/>
        </p:nvSpPr>
        <p:spPr>
          <a:xfrm>
            <a:off x="4348668" y="3617776"/>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6" name="Rectangle 45"/>
          <p:cNvSpPr/>
          <p:nvPr/>
        </p:nvSpPr>
        <p:spPr>
          <a:xfrm>
            <a:off x="1401670" y="360334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5FE87542-056E-4D40-9D5F-B13FA783F3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83624" y="2030271"/>
            <a:ext cx="2060627" cy="1383912"/>
          </a:xfrm>
          <a:prstGeom prst="rect">
            <a:avLst/>
          </a:prstGeom>
        </p:spPr>
      </p:pic>
      <p:sp>
        <p:nvSpPr>
          <p:cNvPr id="58" name="Rectangle 57">
            <a:extLst>
              <a:ext uri="{FF2B5EF4-FFF2-40B4-BE49-F238E27FC236}">
                <a16:creationId xmlns:a16="http://schemas.microsoft.com/office/drawing/2014/main" id="{B388A1FC-055A-44B6-BA10-63DF1C3FD501}"/>
              </a:ext>
            </a:extLst>
          </p:cNvPr>
          <p:cNvSpPr/>
          <p:nvPr/>
        </p:nvSpPr>
        <p:spPr>
          <a:xfrm rot="180261">
            <a:off x="7293741" y="3781972"/>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6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5213</TotalTime>
  <Words>1709</Words>
  <Application>Microsoft Office PowerPoint</Application>
  <PresentationFormat>Widescreen</PresentationFormat>
  <Paragraphs>187</Paragraphs>
  <Slides>25</Slides>
  <Notes>11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Agency FB</vt:lpstr>
      <vt:lpstr>Arial</vt:lpstr>
      <vt:lpstr>Calibri</vt:lpstr>
      <vt:lpstr>Calibri Light</vt:lpstr>
      <vt:lpstr>Cambria Math</vt:lpstr>
      <vt:lpstr>Tahoma</vt:lpstr>
      <vt:lpstr>Times New Roman</vt:lpstr>
      <vt:lpstr>1_Office Theme</vt:lpstr>
      <vt:lpstr>Equation</vt:lpstr>
      <vt:lpstr>PowerPoint Presentation</vt:lpstr>
      <vt:lpstr>A. THIẾT BỊ DẠY HỌC VÀ HỌC LIỆU</vt:lpstr>
      <vt:lpstr>B. CHÚ THÍCH</vt:lpstr>
      <vt:lpstr>BÀI 3. ỨNG DỤNG CỦA TỈ SỐ LƯỢNG GIÁC  CỦA GÓC NHỌN</vt:lpstr>
      <vt:lpstr>PowerPoint Presentation</vt:lpstr>
      <vt:lpstr>BÀI 3. ỨNG DỤNG CỦA TỈ SỐ LƯỢNG GIÁC CỦA GÓC NHỌN (Tiết 2)</vt:lpstr>
      <vt:lpstr>PowerPoint Presentation</vt:lpstr>
      <vt:lpstr>BÀI 3. ỨNG DỤNG CỦA TỈ SỐ LƯỢNG GIÁC CỦA GÓC NHỌN (Tiết 2)</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CỦNG CỐ</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thu dao</cp:lastModifiedBy>
  <cp:revision>456</cp:revision>
  <dcterms:created xsi:type="dcterms:W3CDTF">2022-08-03T11:07:12Z</dcterms:created>
  <dcterms:modified xsi:type="dcterms:W3CDTF">2025-05-13T14:43:12Z</dcterms:modified>
</cp:coreProperties>
</file>