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359d1179fe474650" Type="http://schemas.microsoft.com/office/2007/relationships/ui/extensibility" Target="customUI/customUI14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05" r:id="rId1"/>
  </p:sldMasterIdLst>
  <p:notesMasterIdLst>
    <p:notesMasterId r:id="rId30"/>
  </p:notesMasterIdLst>
  <p:sldIdLst>
    <p:sldId id="619" r:id="rId2"/>
    <p:sldId id="736" r:id="rId3"/>
    <p:sldId id="571" r:id="rId4"/>
    <p:sldId id="590" r:id="rId5"/>
    <p:sldId id="384" r:id="rId6"/>
    <p:sldId id="591" r:id="rId7"/>
    <p:sldId id="737" r:id="rId8"/>
    <p:sldId id="738" r:id="rId9"/>
    <p:sldId id="739" r:id="rId10"/>
    <p:sldId id="740" r:id="rId11"/>
    <p:sldId id="741" r:id="rId12"/>
    <p:sldId id="742" r:id="rId13"/>
    <p:sldId id="743" r:id="rId14"/>
    <p:sldId id="744" r:id="rId15"/>
    <p:sldId id="573" r:id="rId16"/>
    <p:sldId id="757" r:id="rId17"/>
    <p:sldId id="578" r:id="rId18"/>
    <p:sldId id="747" r:id="rId19"/>
    <p:sldId id="748" r:id="rId20"/>
    <p:sldId id="749" r:id="rId21"/>
    <p:sldId id="751" r:id="rId22"/>
    <p:sldId id="752" r:id="rId23"/>
    <p:sldId id="753" r:id="rId24"/>
    <p:sldId id="754" r:id="rId25"/>
    <p:sldId id="755" r:id="rId26"/>
    <p:sldId id="756" r:id="rId27"/>
    <p:sldId id="381" r:id="rId28"/>
    <p:sldId id="382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2D629E-46AB-233F-5C31-F291FD3B8EA5}" name="Cr4ck_ m3" initials="Cm" userId="8e2bf0d934e2d3b0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3" name="GhostimeBTT" initials="G" lastIdx="13" clrIdx="2"/>
  <p:cmAuthor id="4" name="Ngo Thi Thinh" initials="NTT" lastIdx="1" clrIdx="3">
    <p:extLst>
      <p:ext uri="{19B8F6BF-5375-455C-9EA6-DF929625EA0E}">
        <p15:presenceInfo xmlns:p15="http://schemas.microsoft.com/office/powerpoint/2012/main" userId="S::3301099129@hungyen.itrithuc.vn::e7fa8787-ca91-4b27-ac5a-8c9327ceba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5"/>
    <a:srgbClr val="FFC000"/>
    <a:srgbClr val="006600"/>
    <a:srgbClr val="FF00FF"/>
    <a:srgbClr val="0000FF"/>
    <a:srgbClr val="000000"/>
    <a:srgbClr val="1EA364"/>
    <a:srgbClr val="F2F8EE"/>
    <a:srgbClr val="D45242"/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8772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42EFC-8221-488C-A4F0-95BDB522531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D9A03-E9E6-4FD3-8B85-E935550A7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64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37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48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54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08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85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10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9A03-E9E6-4FD3-8B85-E935550A74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516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3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37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87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59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39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500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437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854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93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13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14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325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52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8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17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92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09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21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4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47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3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94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9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06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54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5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6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2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34.png"/><Relationship Id="rId10" Type="http://schemas.openxmlformats.org/officeDocument/2006/relationships/image" Target="../media/image23.wmf"/><Relationship Id="rId9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0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70.png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6.jpeg"/><Relationship Id="rId10" Type="http://schemas.openxmlformats.org/officeDocument/2006/relationships/image" Target="../media/image9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-1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4350866" y="163575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 9</a:t>
            </a:r>
          </a:p>
        </p:txBody>
      </p:sp>
      <p:sp>
        <p:nvSpPr>
          <p:cNvPr id="11" name="Hộp Văn bản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-4570" y="562178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2024 - 2025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GD- ĐT QUẬN LONG BIÊN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TRƯỜNG THCS LONG BIÊN</a:t>
            </a:r>
          </a:p>
        </p:txBody>
      </p:sp>
      <p:sp>
        <p:nvSpPr>
          <p:cNvPr id="3" name="Hộp Văn bản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656ECE-B401-E3E6-0C01-98F8EEF8792A}"/>
              </a:ext>
            </a:extLst>
          </p:cNvPr>
          <p:cNvSpPr txBox="1"/>
          <p:nvPr/>
        </p:nvSpPr>
        <p:spPr>
          <a:xfrm>
            <a:off x="194692" y="2950808"/>
            <a:ext cx="11781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 IV: HỆ THỨC LƯỢNG TRONG TAM GIÁC VUÔNG</a:t>
            </a:r>
          </a:p>
        </p:txBody>
      </p:sp>
      <p:sp>
        <p:nvSpPr>
          <p:cNvPr id="2" name="Hộp Văn bản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CFC23C-E930-2E41-FA63-A0E240B09DE4}"/>
              </a:ext>
            </a:extLst>
          </p:cNvPr>
          <p:cNvSpPr txBox="1"/>
          <p:nvPr/>
        </p:nvSpPr>
        <p:spPr>
          <a:xfrm>
            <a:off x="194691" y="3906093"/>
            <a:ext cx="11781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2: MỘT SỐ HỆ THỨC VỀ CẠNH VÀ GÓC TRONG TAM GIÁC VUÔNG (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63645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86786FA-FB3A-4662-9188-6E6E3836D008}"/>
                  </a:ext>
                </a:extLst>
              </p:cNvPr>
              <p:cNvSpPr txBox="1"/>
              <p:nvPr/>
            </p:nvSpPr>
            <p:spPr>
              <a:xfrm>
                <a:off x="529120" y="992069"/>
                <a:ext cx="9241604" cy="613245"/>
              </a:xfrm>
              <a:prstGeom prst="rect">
                <a:avLst/>
              </a:prstGeom>
              <a:solidFill>
                <a:srgbClr val="006600"/>
              </a:solidFill>
              <a:ln w="38100">
                <a:solidFill>
                  <a:srgbClr val="0066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3.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uông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Chọn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quả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86786FA-FB3A-4662-9188-6E6E3836D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20" y="992069"/>
                <a:ext cx="9241604" cy="613245"/>
              </a:xfrm>
              <a:prstGeom prst="rect">
                <a:avLst/>
              </a:prstGeom>
              <a:blipFill>
                <a:blip r:embed="rId6"/>
                <a:stretch>
                  <a:fillRect l="-1511" t="-5660" b="-27358"/>
                </a:stretch>
              </a:blipFill>
              <a:ln w="38100">
                <a:solidFill>
                  <a:srgbClr val="0066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6F9FE8-2C17-421C-AEF2-207C71086BCC}"/>
                  </a:ext>
                </a:extLst>
              </p:cNvPr>
              <p:cNvSpPr txBox="1"/>
              <p:nvPr/>
            </p:nvSpPr>
            <p:spPr>
              <a:xfrm>
                <a:off x="1270142" y="2152097"/>
                <a:ext cx="6260815" cy="3189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6F9FE8-2C17-421C-AEF2-207C71086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142" y="2152097"/>
                <a:ext cx="6260815" cy="3189335"/>
              </a:xfrm>
              <a:prstGeom prst="rect">
                <a:avLst/>
              </a:prstGeom>
              <a:blipFill>
                <a:blip r:embed="rId7"/>
                <a:stretch>
                  <a:fillRect l="-2434" b="-5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ình Bầu dục 3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BF65E1-8DEE-42CF-9E03-5B373E2377FE}"/>
              </a:ext>
            </a:extLst>
          </p:cNvPr>
          <p:cNvSpPr/>
          <p:nvPr/>
        </p:nvSpPr>
        <p:spPr>
          <a:xfrm>
            <a:off x="1088246" y="3971446"/>
            <a:ext cx="715009" cy="67819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3CA8B6-BE2F-4897-8FE6-AA14939FE665}"/>
              </a:ext>
            </a:extLst>
          </p:cNvPr>
          <p:cNvSpPr/>
          <p:nvPr/>
        </p:nvSpPr>
        <p:spPr>
          <a:xfrm>
            <a:off x="9318812" y="5749235"/>
            <a:ext cx="2514601" cy="728900"/>
          </a:xfrm>
          <a:prstGeom prst="roundRect">
            <a:avLst/>
          </a:prstGeom>
          <a:solidFill>
            <a:srgbClr val="00B050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6" name="Đồng hồ đếm ngược 20 giây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A7B423F2-B97E-44C6-B534-4A1B8AE34A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7173" y="2336427"/>
            <a:ext cx="3714120" cy="2089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947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E5FAE17-B760-4446-AD7C-45248856FFB0}"/>
                  </a:ext>
                </a:extLst>
              </p:cNvPr>
              <p:cNvSpPr txBox="1"/>
              <p:nvPr/>
            </p:nvSpPr>
            <p:spPr>
              <a:xfrm>
                <a:off x="264560" y="957154"/>
                <a:ext cx="11662880" cy="622286"/>
              </a:xfrm>
              <a:prstGeom prst="rect">
                <a:avLst/>
              </a:prstGeom>
              <a:solidFill>
                <a:srgbClr val="006600"/>
              </a:solidFill>
              <a:ln w="38100">
                <a:solidFill>
                  <a:srgbClr val="009245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4.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5 cm,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50°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E5FAE17-B760-4446-AD7C-45248856F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60" y="957154"/>
                <a:ext cx="11662880" cy="622286"/>
              </a:xfrm>
              <a:prstGeom prst="rect">
                <a:avLst/>
              </a:prstGeom>
              <a:blipFill>
                <a:blip r:embed="rId6"/>
                <a:stretch>
                  <a:fillRect l="-1146" t="-3704" b="-26852"/>
                </a:stretch>
              </a:blipFill>
              <a:ln w="38100">
                <a:solidFill>
                  <a:srgbClr val="00924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C01493-D507-40F2-9442-EACF454DCDDE}"/>
              </a:ext>
            </a:extLst>
          </p:cNvPr>
          <p:cNvSpPr txBox="1"/>
          <p:nvPr/>
        </p:nvSpPr>
        <p:spPr>
          <a:xfrm>
            <a:off x="1264086" y="2630233"/>
            <a:ext cx="6260815" cy="1558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AutoNum type="alphaUcPeriod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3,21 cm.                        B. 3,8 cm.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6 cm.                             D. 6,5 cm.</a:t>
            </a:r>
          </a:p>
        </p:txBody>
      </p:sp>
      <p:sp>
        <p:nvSpPr>
          <p:cNvPr id="4" name="Hình Bầu dục 3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73B1B5-41E1-48F9-A1CC-3179F9AB9848}"/>
              </a:ext>
            </a:extLst>
          </p:cNvPr>
          <p:cNvSpPr/>
          <p:nvPr/>
        </p:nvSpPr>
        <p:spPr>
          <a:xfrm>
            <a:off x="1118524" y="2841388"/>
            <a:ext cx="715009" cy="6222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387B59-65C2-4D89-82A4-3DEF1EE845F8}"/>
              </a:ext>
            </a:extLst>
          </p:cNvPr>
          <p:cNvSpPr/>
          <p:nvPr/>
        </p:nvSpPr>
        <p:spPr>
          <a:xfrm>
            <a:off x="9318812" y="5749235"/>
            <a:ext cx="2514601" cy="728900"/>
          </a:xfrm>
          <a:prstGeom prst="roundRect">
            <a:avLst/>
          </a:prstGeom>
          <a:solidFill>
            <a:srgbClr val="00B050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6" name="Đồng hồ đếm ngược 20 giây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6C1BA94-82EF-4545-AEF6-8CAE489A19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5340" y="2616711"/>
            <a:ext cx="3714120" cy="2089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98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9064F70-765D-4F75-8CCD-F217A297B3AA}"/>
                  </a:ext>
                </a:extLst>
              </p:cNvPr>
              <p:cNvSpPr txBox="1"/>
              <p:nvPr/>
            </p:nvSpPr>
            <p:spPr>
              <a:xfrm>
                <a:off x="264560" y="1095014"/>
                <a:ext cx="11662880" cy="627672"/>
              </a:xfrm>
              <a:prstGeom prst="rect">
                <a:avLst/>
              </a:prstGeom>
              <a:solidFill>
                <a:srgbClr val="006600"/>
              </a:solidFill>
              <a:ln w="38100">
                <a:solidFill>
                  <a:srgbClr val="009245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5.</a:t>
                </a:r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cm,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32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55°</m:t>
                    </m:r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9064F70-765D-4F75-8CCD-F217A297B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60" y="1095014"/>
                <a:ext cx="11662880" cy="627672"/>
              </a:xfrm>
              <a:prstGeom prst="rect">
                <a:avLst/>
              </a:prstGeom>
              <a:blipFill>
                <a:blip r:embed="rId6"/>
                <a:stretch>
                  <a:fillRect l="-1146" t="-2752" b="-26606"/>
                </a:stretch>
              </a:blipFill>
              <a:ln w="38100">
                <a:solidFill>
                  <a:srgbClr val="00924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BADE07-D0D5-488B-A887-A529B365B3CA}"/>
                  </a:ext>
                </a:extLst>
              </p:cNvPr>
              <p:cNvSpPr txBox="1"/>
              <p:nvPr/>
            </p:nvSpPr>
            <p:spPr>
              <a:xfrm>
                <a:off x="1784870" y="2817037"/>
                <a:ext cx="6260815" cy="1558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UcPeriod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4,9</m:t>
                    </m:r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cm. 	                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8,6</m:t>
                    </m:r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cm. 	       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4,2</m:t>
                    </m:r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cm.   	       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3,44</m:t>
                    </m:r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cm.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BADE07-D0D5-488B-A887-A529B365B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870" y="2817037"/>
                <a:ext cx="6260815" cy="1558119"/>
              </a:xfrm>
              <a:prstGeom prst="rect">
                <a:avLst/>
              </a:prstGeom>
              <a:blipFill>
                <a:blip r:embed="rId7"/>
                <a:stretch>
                  <a:fillRect l="-2532" b="-1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ình Bầu dục 3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49AE0C-1ECF-4A8A-A348-FD65E9BCBB44}"/>
              </a:ext>
            </a:extLst>
          </p:cNvPr>
          <p:cNvSpPr/>
          <p:nvPr/>
        </p:nvSpPr>
        <p:spPr>
          <a:xfrm>
            <a:off x="1645364" y="3710600"/>
            <a:ext cx="715009" cy="6645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2EE06E-D9B7-48C7-8C86-5A56554A6A40}"/>
              </a:ext>
            </a:extLst>
          </p:cNvPr>
          <p:cNvSpPr/>
          <p:nvPr/>
        </p:nvSpPr>
        <p:spPr>
          <a:xfrm>
            <a:off x="9318812" y="5749235"/>
            <a:ext cx="2514601" cy="728900"/>
          </a:xfrm>
          <a:prstGeom prst="roundRect">
            <a:avLst/>
          </a:prstGeom>
          <a:solidFill>
            <a:srgbClr val="00B050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6" name="Đồng hồ đếm ngược 20 giây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87F373E-0794-4661-92A6-4B0449A129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5340" y="2616711"/>
            <a:ext cx="3714120" cy="2089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969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EEF3C4F-7AC7-4E5A-A398-7DB4DAFBE2A3}"/>
                  </a:ext>
                </a:extLst>
              </p:cNvPr>
              <p:cNvSpPr txBox="1"/>
              <p:nvPr/>
            </p:nvSpPr>
            <p:spPr>
              <a:xfrm>
                <a:off x="529120" y="992069"/>
                <a:ext cx="11358080" cy="626775"/>
              </a:xfrm>
              <a:prstGeom prst="rect">
                <a:avLst/>
              </a:prstGeom>
              <a:solidFill>
                <a:srgbClr val="006600"/>
              </a:solidFill>
              <a:ln w="38100">
                <a:solidFill>
                  <a:srgbClr val="009245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6.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,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6 cm,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55°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EEF3C4F-7AC7-4E5A-A398-7DB4DAFBE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20" y="992069"/>
                <a:ext cx="11358080" cy="626775"/>
              </a:xfrm>
              <a:prstGeom prst="rect">
                <a:avLst/>
              </a:prstGeom>
              <a:blipFill>
                <a:blip r:embed="rId6"/>
                <a:stretch>
                  <a:fillRect l="-1231" t="-2752" b="-26606"/>
                </a:stretch>
              </a:blipFill>
              <a:ln w="38100">
                <a:solidFill>
                  <a:srgbClr val="00924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DF8723-6119-4DAB-BBDF-7F7CB8E44A62}"/>
                  </a:ext>
                </a:extLst>
              </p:cNvPr>
              <p:cNvSpPr txBox="1"/>
              <p:nvPr/>
            </p:nvSpPr>
            <p:spPr>
              <a:xfrm>
                <a:off x="1784870" y="2817037"/>
                <a:ext cx="6260815" cy="1558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Tx/>
                  <a:buAutoNum type="alphaUcPeriod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4,9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cm. 	               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8,6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cm. 	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10,5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cm.   	      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7,32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cm.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DF8723-6119-4DAB-BBDF-7F7CB8E44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870" y="2817037"/>
                <a:ext cx="6260815" cy="1558119"/>
              </a:xfrm>
              <a:prstGeom prst="rect">
                <a:avLst/>
              </a:prstGeom>
              <a:blipFill>
                <a:blip r:embed="rId7"/>
                <a:stretch>
                  <a:fillRect l="-2532" b="-1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ình Bầu dục 3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E13313-C561-4D9A-9F25-2E27B0E635DA}"/>
              </a:ext>
            </a:extLst>
          </p:cNvPr>
          <p:cNvSpPr/>
          <p:nvPr/>
        </p:nvSpPr>
        <p:spPr>
          <a:xfrm>
            <a:off x="4969905" y="3710600"/>
            <a:ext cx="715009" cy="6645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F6CAFF-F32E-460C-80AA-5B07DCA5747E}"/>
              </a:ext>
            </a:extLst>
          </p:cNvPr>
          <p:cNvSpPr/>
          <p:nvPr/>
        </p:nvSpPr>
        <p:spPr>
          <a:xfrm>
            <a:off x="9318812" y="5749235"/>
            <a:ext cx="2514601" cy="728900"/>
          </a:xfrm>
          <a:prstGeom prst="roundRect">
            <a:avLst/>
          </a:prstGeom>
          <a:solidFill>
            <a:srgbClr val="00B050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6" name="Đồng hồ đếm ngược 20 giây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CFDC3D72-1262-4CF0-9171-036F0656B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5340" y="2616711"/>
            <a:ext cx="3714120" cy="2089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087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13794A-D539-40CD-A973-E8296C4CF499}"/>
              </a:ext>
            </a:extLst>
          </p:cNvPr>
          <p:cNvSpPr txBox="1"/>
          <p:nvPr/>
        </p:nvSpPr>
        <p:spPr>
          <a:xfrm>
            <a:off x="829621" y="2064405"/>
            <a:ext cx="107971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CHƯƠNG IV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Bài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2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MỘT SỐ HỆ THỨC VỀ CẠNH VÀ GÓC TRONG TAM GIÁC VUÔNG </a:t>
            </a:r>
            <a:r>
              <a:rPr kumimoji="0" lang="en-GB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(</a:t>
            </a:r>
            <a:r>
              <a:rPr kumimoji="0" lang="en-GB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Tiết</a:t>
            </a:r>
            <a:r>
              <a:rPr kumimoji="0" lang="en-GB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 2)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思源黑体 Heavy" panose="020B0A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0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170"/>
            <a:ext cx="12216223" cy="563225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Bài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2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MỘT SỐ HỆ THỨC VỀ CẠNH VÀ GÓC TRONG TAM GIÁC VUÔNG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思源黑体 Heavy" panose="020B0A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809" y="5005029"/>
            <a:ext cx="2736436" cy="182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21929" y="1072841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HÌNH THÀNH KIẾN THỨC</a:t>
            </a: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854765" y="1719546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0BF1C8-79A5-4E2E-8F78-10D1FAB263AA}"/>
              </a:ext>
            </a:extLst>
          </p:cNvPr>
          <p:cNvSpPr txBox="1"/>
          <p:nvPr/>
        </p:nvSpPr>
        <p:spPr>
          <a:xfrm>
            <a:off x="161702" y="1795131"/>
            <a:ext cx="11816332" cy="30469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sin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côsin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tang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côtang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nhọn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E386F8-345E-4702-9875-3792E75F7975}"/>
              </a:ext>
            </a:extLst>
          </p:cNvPr>
          <p:cNvSpPr txBox="1"/>
          <p:nvPr/>
        </p:nvSpPr>
        <p:spPr>
          <a:xfrm>
            <a:off x="155466" y="209489"/>
            <a:ext cx="118891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5DB98B-3A87-424F-A6B6-41F6BA262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95289" y="5054356"/>
            <a:ext cx="1476190" cy="1476190"/>
          </a:xfrm>
          <a:prstGeom prst="rect">
            <a:avLst/>
          </a:prstGeom>
        </p:spPr>
      </p:pic>
      <p:sp>
        <p:nvSpPr>
          <p:cNvPr id="10" name="TextBox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407CEE-BBB3-45B2-8669-126B26BCCDF5}"/>
              </a:ext>
            </a:extLst>
          </p:cNvPr>
          <p:cNvSpPr txBox="1"/>
          <p:nvPr/>
        </p:nvSpPr>
        <p:spPr>
          <a:xfrm>
            <a:off x="339661" y="922106"/>
            <a:ext cx="8001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4 cm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6 cm.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075D42-4BF5-4D37-A04C-0E9FB39D9B70}"/>
                  </a:ext>
                </a:extLst>
              </p:cNvPr>
              <p:cNvSpPr txBox="1"/>
              <p:nvPr/>
            </p:nvSpPr>
            <p:spPr>
              <a:xfrm>
                <a:off x="615488" y="2408662"/>
                <a:ext cx="7777614" cy="3891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tam giác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52</m:t>
                        </m:r>
                      </m:e>
                    </m:ra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7,2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(cm)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func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den>
                    </m:f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56°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90°−</m:t>
                    </m:r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90°−56°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34°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075D42-4BF5-4D37-A04C-0E9FB39D9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88" y="2408662"/>
                <a:ext cx="7777614" cy="3891899"/>
              </a:xfrm>
              <a:prstGeom prst="rect">
                <a:avLst/>
              </a:prstGeom>
              <a:blipFill>
                <a:blip r:embed="rId5"/>
                <a:stretch>
                  <a:fillRect l="-1646" t="-939" r="-1724" b="-3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4D9AE4-9F2F-4222-95B8-BDA927C41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474" y="1307127"/>
            <a:ext cx="3163824" cy="3468624"/>
          </a:xfrm>
          <a:prstGeom prst="rect">
            <a:avLst/>
          </a:prstGeom>
        </p:spPr>
      </p:pic>
      <p:sp>
        <p:nvSpPr>
          <p:cNvPr id="2" name="Rectangl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099228-23FF-EC26-3C00-DF778E933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D7684E-3198-9F6F-6032-B280DAFD48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707473"/>
              </p:ext>
            </p:extLst>
          </p:nvPr>
        </p:nvGraphicFramePr>
        <p:xfrm>
          <a:off x="707335" y="3478695"/>
          <a:ext cx="25908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90560" imgH="380880" progId="Equation.DSMT4">
                  <p:embed/>
                </p:oleObj>
              </mc:Choice>
              <mc:Fallback>
                <p:oleObj name="Equation" r:id="rId7" imgW="2590560" imgH="3808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335" y="3478695"/>
                        <a:ext cx="2590800" cy="381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F45345-A5B0-3DF3-3BD5-97049DCFC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01558E-2D1A-0EE3-E7CB-517C27005A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783138"/>
              </p:ext>
            </p:extLst>
          </p:nvPr>
        </p:nvGraphicFramePr>
        <p:xfrm>
          <a:off x="1633705" y="3985235"/>
          <a:ext cx="270668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692080" imgH="380880" progId="Equation.DSMT4">
                  <p:embed/>
                </p:oleObj>
              </mc:Choice>
              <mc:Fallback>
                <p:oleObj name="Equation" r:id="rId9" imgW="2692080" imgH="3808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705" y="3985235"/>
                        <a:ext cx="270668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35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682485" y="3072888"/>
            <a:ext cx="4175299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6; </a:t>
            </a:r>
            <a:r>
              <a:rPr 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7; </a:t>
            </a:r>
            <a:r>
              <a:rPr 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710E87-2693-420B-BA7B-3D86792ECF23}"/>
              </a:ext>
            </a:extLst>
          </p:cNvPr>
          <p:cNvSpPr txBox="1">
            <a:spLocks/>
          </p:cNvSpPr>
          <p:nvPr/>
        </p:nvSpPr>
        <p:spPr>
          <a:xfrm>
            <a:off x="0" y="127170"/>
            <a:ext cx="12216223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vi-VN" altLang="zh-CN" sz="2800" b="1">
                <a:solidFill>
                  <a:srgbClr val="FFFF0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Bài </a:t>
            </a:r>
            <a:r>
              <a:rPr lang="en-US" altLang="zh-CN" sz="2800" b="1">
                <a:solidFill>
                  <a:srgbClr val="FFFF0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2</a:t>
            </a:r>
            <a:r>
              <a:rPr lang="vi-VN" altLang="zh-CN" sz="2800" b="1">
                <a:solidFill>
                  <a:srgbClr val="FFFF0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>
                <a:solidFill>
                  <a:srgbClr val="FFFF0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MỘT SỐ HỆ THỨC VỀ CẠNH VÀ GÓC TRONG TAM GIÁC VUÔNG</a:t>
            </a:r>
            <a:endParaRPr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思源黑体 Heavy" panose="020B0A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35BACD-1D31-4049-B13E-BF0BFB4E6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093" y="4818071"/>
            <a:ext cx="1475360" cy="1475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205B39-0675-4F05-96B5-F379BC8B70B8}"/>
                  </a:ext>
                </a:extLst>
              </p:cNvPr>
              <p:cNvSpPr txBox="1"/>
              <p:nvPr/>
            </p:nvSpPr>
            <p:spPr>
              <a:xfrm>
                <a:off x="320255" y="2109546"/>
                <a:ext cx="8794142" cy="3485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it-IT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pPr algn="just">
                  <a:lnSpc>
                    <a:spcPct val="115000"/>
                  </a:lnSpc>
                </a:pPr>
                <a:r>
                  <a:rPr lang="it-IT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tam giác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</a:p>
              <a:p>
                <a:pPr algn="just">
                  <a:lnSpc>
                    <a:spcPct val="115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ra: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90°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90°−35°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55°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cos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5.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cos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35° ≈ 4,1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(cm)</a:t>
                </a:r>
              </a:p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func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2,9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(cm). 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205B39-0675-4F05-96B5-F379BC8B7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55" y="2109546"/>
                <a:ext cx="8794142" cy="3485698"/>
              </a:xfrm>
              <a:prstGeom prst="rect">
                <a:avLst/>
              </a:prstGeom>
              <a:blipFill>
                <a:blip r:embed="rId4"/>
                <a:stretch>
                  <a:fillRect l="-1803" t="-1573" b="-4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D132D84-05F2-44F2-B4C6-19C065045691}"/>
                  </a:ext>
                </a:extLst>
              </p:cNvPr>
              <p:cNvSpPr txBox="1"/>
              <p:nvPr/>
            </p:nvSpPr>
            <p:spPr>
              <a:xfrm>
                <a:off x="82630" y="304496"/>
                <a:ext cx="8794142" cy="17458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6: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5 cm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D132D84-05F2-44F2-B4C6-19C065045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30" y="304496"/>
                <a:ext cx="8794142" cy="1745863"/>
              </a:xfrm>
              <a:prstGeom prst="rect">
                <a:avLst/>
              </a:prstGeom>
              <a:blipFill>
                <a:blip r:embed="rId5"/>
                <a:stretch>
                  <a:fillRect l="-1803" t="-3147" r="-1803" b="-1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315C61-F997-47A6-B713-2BB8BF8D7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4397" y="350520"/>
            <a:ext cx="2813304" cy="30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5200E58-4A6B-41BE-8EBB-7991D59D8253}"/>
                  </a:ext>
                </a:extLst>
              </p:cNvPr>
              <p:cNvSpPr txBox="1"/>
              <p:nvPr/>
            </p:nvSpPr>
            <p:spPr>
              <a:xfrm>
                <a:off x="144851" y="350520"/>
                <a:ext cx="8598994" cy="1754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7: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6 cm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50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5200E58-4A6B-41BE-8EBB-7991D59D8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51" y="350520"/>
                <a:ext cx="8598994" cy="1754904"/>
              </a:xfrm>
              <a:prstGeom prst="rect">
                <a:avLst/>
              </a:prstGeom>
              <a:blipFill>
                <a:blip r:embed="rId3"/>
                <a:stretch>
                  <a:fillRect l="-1844" t="-3136" r="-1773" b="-10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E92A4E-061F-4729-85EF-5523AC2F7E90}"/>
                  </a:ext>
                </a:extLst>
              </p:cNvPr>
              <p:cNvSpPr txBox="1"/>
              <p:nvPr/>
            </p:nvSpPr>
            <p:spPr>
              <a:xfrm>
                <a:off x="360390" y="2249644"/>
                <a:ext cx="8941055" cy="37552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it-IT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pPr>
                  <a:lnSpc>
                    <a:spcPct val="115000"/>
                  </a:lnSpc>
                </a:pPr>
                <a:r>
                  <a:rPr lang="it-IT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tam giác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</a:p>
              <a:p>
                <a:pPr>
                  <a:lnSpc>
                    <a:spcPct val="115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ra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90°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90°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50°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40°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func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6.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tan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50° ≈ 7,2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(cm).</a:t>
                </a:r>
              </a:p>
              <a:p>
                <a:pPr algn="just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cos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50°</m:t>
                        </m:r>
                      </m:den>
                    </m:f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≈9,3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(cm).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E92A4E-061F-4729-85EF-5523AC2F7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90" y="2249644"/>
                <a:ext cx="8941055" cy="3755259"/>
              </a:xfrm>
              <a:prstGeom prst="rect">
                <a:avLst/>
              </a:prstGeom>
              <a:blipFill>
                <a:blip r:embed="rId4"/>
                <a:stretch>
                  <a:fillRect l="-1704" t="-1461" b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04F80A-E68B-4863-AF53-1D308DCF1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589" y="4715125"/>
            <a:ext cx="1475360" cy="147536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E290D7-E8CE-4A09-AAA0-85A54916E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2845" y="350519"/>
            <a:ext cx="3194304" cy="325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4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Right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696290-636D-B200-047A-D622C2D51E68}"/>
              </a:ext>
            </a:extLst>
          </p:cNvPr>
          <p:cNvSpPr/>
          <p:nvPr/>
        </p:nvSpPr>
        <p:spPr>
          <a:xfrm>
            <a:off x="0" y="-2944"/>
            <a:ext cx="7979434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040;p3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558A7C9-0080-431D-A1C5-6F6B65A68F7C}"/>
              </a:ext>
            </a:extLst>
          </p:cNvPr>
          <p:cNvSpPr txBox="1"/>
          <p:nvPr/>
        </p:nvSpPr>
        <p:spPr>
          <a:xfrm>
            <a:off x="-71020" y="382754"/>
            <a:ext cx="7524243" cy="7426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 BỊ DẠY HỌC VÀ HỌC LIỆU</a:t>
            </a:r>
          </a:p>
        </p:txBody>
      </p:sp>
      <p:grpSp>
        <p:nvGrpSpPr>
          <p:cNvPr id="3" name="组合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AEF1E0-7731-4024-B22F-0F544B260E7E}"/>
              </a:ext>
            </a:extLst>
          </p:cNvPr>
          <p:cNvGrpSpPr/>
          <p:nvPr/>
        </p:nvGrpSpPr>
        <p:grpSpPr>
          <a:xfrm>
            <a:off x="492880" y="1439425"/>
            <a:ext cx="3600450" cy="4491990"/>
            <a:chOff x="2649" y="2090"/>
            <a:chExt cx="5670" cy="7074"/>
          </a:xfrm>
        </p:grpSpPr>
        <p:sp>
          <p:nvSpPr>
            <p:cNvPr id="4" name="矩形 4">
              <a:extLst>
                <a:ext uri="{FF2B5EF4-FFF2-40B4-BE49-F238E27FC236}">
                  <a16:creationId xmlns:a16="http://schemas.microsoft.com/office/drawing/2014/main" id="{D7EB1132-13A0-4376-839C-D5978DEAA90D}"/>
                </a:ext>
              </a:extLst>
            </p:cNvPr>
            <p:cNvSpPr/>
            <p:nvPr/>
          </p:nvSpPr>
          <p:spPr>
            <a:xfrm>
              <a:off x="2743" y="2544"/>
              <a:ext cx="5577" cy="6621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图片 6" descr="图片包含 游戏机, 物体, 钟表, 交通&#10;&#10;描述已自动生成">
              <a:extLst>
                <a:ext uri="{FF2B5EF4-FFF2-40B4-BE49-F238E27FC236}">
                  <a16:creationId xmlns:a16="http://schemas.microsoft.com/office/drawing/2014/main" id="{E90638D5-544D-4608-B87E-BAA472257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5" r="12006" b="86877"/>
            <a:stretch>
              <a:fillRect/>
            </a:stretch>
          </p:blipFill>
          <p:spPr>
            <a:xfrm>
              <a:off x="2994" y="2090"/>
              <a:ext cx="4888" cy="1417"/>
            </a:xfrm>
            <a:prstGeom prst="rect">
              <a:avLst/>
            </a:prstGeom>
          </p:spPr>
        </p:pic>
        <p:pic>
          <p:nvPicPr>
            <p:cNvPr id="6" name="图片 8" descr="卡通人物&#10;&#10;描述已自动生成">
              <a:extLst>
                <a:ext uri="{FF2B5EF4-FFF2-40B4-BE49-F238E27FC236}">
                  <a16:creationId xmlns:a16="http://schemas.microsoft.com/office/drawing/2014/main" id="{C227063D-C09C-4B05-ACF2-F83606005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7" t="7395" r="27708" b="41255"/>
            <a:stretch>
              <a:fillRect/>
            </a:stretch>
          </p:blipFill>
          <p:spPr>
            <a:xfrm>
              <a:off x="2649" y="3083"/>
              <a:ext cx="5671" cy="6076"/>
            </a:xfrm>
            <a:prstGeom prst="rect">
              <a:avLst/>
            </a:prstGeom>
          </p:spPr>
        </p:pic>
      </p:grpSp>
      <p:sp>
        <p:nvSpPr>
          <p:cNvPr id="7" name="Rectangle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08FEFA-FFBE-47DD-9296-CD3EF5975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848" y="2394185"/>
            <a:ext cx="6660785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3500" dirty="0">
              <a:solidFill>
                <a:schemeClr val="bg1"/>
              </a:solidFill>
              <a:latin typeface="等线"/>
            </a:endParaRPr>
          </a:p>
        </p:txBody>
      </p:sp>
      <p:sp>
        <p:nvSpPr>
          <p:cNvPr id="8" name="Rectangl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588939-E400-4B45-9D8A-2E80E20DA6C7}"/>
              </a:ext>
            </a:extLst>
          </p:cNvPr>
          <p:cNvSpPr/>
          <p:nvPr/>
        </p:nvSpPr>
        <p:spPr>
          <a:xfrm>
            <a:off x="4775714" y="4168587"/>
            <a:ext cx="666078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solidFill>
                <a:schemeClr val="bg1"/>
              </a:solidFill>
              <a:latin typeface="等线"/>
            </a:endParaRPr>
          </a:p>
        </p:txBody>
      </p:sp>
      <p:sp>
        <p:nvSpPr>
          <p:cNvPr id="9" name="Rectangl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EF2107-0F4A-46CE-983E-137A18DD12D2}"/>
              </a:ext>
            </a:extLst>
          </p:cNvPr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>
              <a:solidFill>
                <a:schemeClr val="bg1"/>
              </a:solidFill>
              <a:latin typeface="等线"/>
            </a:endParaRPr>
          </a:p>
        </p:txBody>
      </p:sp>
      <p:sp>
        <p:nvSpPr>
          <p:cNvPr id="10" name="Rectangle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E8E1B1-55F9-4BF8-9B7E-40737B9AC926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>
              <a:solidFill>
                <a:schemeClr val="bg1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79447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B70312-7551-4EFF-A72F-92A0934D0E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15" y="4051000"/>
            <a:ext cx="2327672" cy="2327672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16032-D397-4B4E-A625-9715B9B422EA}"/>
              </a:ext>
            </a:extLst>
          </p:cNvPr>
          <p:cNvSpPr txBox="1"/>
          <p:nvPr/>
        </p:nvSpPr>
        <p:spPr>
          <a:xfrm>
            <a:off x="581341" y="706537"/>
            <a:ext cx="7399978" cy="2312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defRPr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HB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15000"/>
              </a:lnSpc>
              <a:defRPr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3 phút gây sốc  3 Minutes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D6C914A0-BE63-45CC-9148-45A1F57F7B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5401" y="1711771"/>
            <a:ext cx="2085910" cy="915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214349-9036-49C5-AA35-33874CFDB36C}"/>
                  </a:ext>
                </a:extLst>
              </p:cNvPr>
              <p:cNvSpPr txBox="1"/>
              <p:nvPr/>
            </p:nvSpPr>
            <p:spPr>
              <a:xfrm>
                <a:off x="1073358" y="3118109"/>
                <a:ext cx="7259187" cy="2898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pPr algn="just">
                  <a:lnSpc>
                    <a:spcPct val="115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HB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BAH</m:t>
                            </m:r>
                          </m:e>
                        </m:acc>
                      </m:e>
                    </m:fun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4.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tan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8°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2,1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(cm).</a:t>
                </a:r>
              </a:p>
              <a:p>
                <a:pPr algn="just">
                  <a:lnSpc>
                    <a:spcPct val="115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HC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4.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41°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4,6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(cm).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214349-9036-49C5-AA35-33874CFDB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358" y="3118109"/>
                <a:ext cx="7259187" cy="2898935"/>
              </a:xfrm>
              <a:prstGeom prst="rect">
                <a:avLst/>
              </a:prstGeom>
              <a:blipFill>
                <a:blip r:embed="rId7"/>
                <a:stretch>
                  <a:fillRect l="-2099" t="-1895" b="-5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661906-53C3-4268-94DD-4D5FA0B6A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8395" y="612942"/>
            <a:ext cx="3566160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2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B70312-7551-4EFF-A72F-92A0934D0E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15" y="4051000"/>
            <a:ext cx="2327672" cy="2327672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16032-D397-4B4E-A625-9715B9B422EA}"/>
              </a:ext>
            </a:extLst>
          </p:cNvPr>
          <p:cNvSpPr txBox="1"/>
          <p:nvPr/>
        </p:nvSpPr>
        <p:spPr>
          <a:xfrm>
            <a:off x="581341" y="706537"/>
            <a:ext cx="7399978" cy="2312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R="0" lvl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3 phút gây sốc  3 Minutes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D6C914A0-BE63-45CC-9148-45A1F57F7B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1330" y="1636986"/>
            <a:ext cx="2085910" cy="915762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661906-53C3-4268-94DD-4D5FA0B6A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8395" y="612942"/>
            <a:ext cx="3566160" cy="2499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1CD8302-124D-43A9-888A-71999526DE90}"/>
                  </a:ext>
                </a:extLst>
              </p:cNvPr>
              <p:cNvSpPr txBox="1"/>
              <p:nvPr/>
            </p:nvSpPr>
            <p:spPr>
              <a:xfrm>
                <a:off x="395753" y="2552748"/>
                <a:ext cx="10420226" cy="42187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defRPr/>
                </a:pP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pPr>
                  <a:lnSpc>
                    <a:spcPct val="115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ABH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cos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BAH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AH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BAH</m:t>
                            </m:r>
                          </m:e>
                        </m:acc>
                      </m:e>
                    </m:func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4.</m:t>
                    </m:r>
                    <m:func>
                      <m:fun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func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8°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2,1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(cm)</a:t>
                </a:r>
              </a:p>
              <a:p>
                <a:pPr>
                  <a:lnSpc>
                    <a:spcPct val="115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AH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BAH</m:t>
                            </m:r>
                          </m:e>
                        </m:acc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28°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4,5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(cm)</a:t>
                </a:r>
              </a:p>
              <a:p>
                <a:pPr>
                  <a:lnSpc>
                    <a:spcPct val="115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ACH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AH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AH</m:t>
                        </m:r>
                      </m:num>
                      <m:den>
                        <m:func>
                          <m:func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func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41°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6,1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(cm). 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1CD8302-124D-43A9-888A-71999526D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53" y="2552748"/>
                <a:ext cx="10420226" cy="4218784"/>
              </a:xfrm>
              <a:prstGeom prst="rect">
                <a:avLst/>
              </a:prstGeom>
              <a:blipFill>
                <a:blip r:embed="rId8"/>
                <a:stretch>
                  <a:fillRect l="-1229" t="-1012" b="-10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038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634C81-DD4F-4199-8755-273E4AEA2374}"/>
              </a:ext>
            </a:extLst>
          </p:cNvPr>
          <p:cNvSpPr txBox="1"/>
          <p:nvPr/>
        </p:nvSpPr>
        <p:spPr>
          <a:xfrm>
            <a:off x="916120" y="54501"/>
            <a:ext cx="10359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AI NHANH HƠN</a:t>
            </a:r>
          </a:p>
        </p:txBody>
      </p:sp>
      <p:sp>
        <p:nvSpPr>
          <p:cNvPr id="7" name="TextBox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25630-2305-4CC4-82A7-729B74FAECDD}"/>
              </a:ext>
            </a:extLst>
          </p:cNvPr>
          <p:cNvSpPr txBox="1"/>
          <p:nvPr/>
        </p:nvSpPr>
        <p:spPr>
          <a:xfrm>
            <a:off x="173593" y="1545928"/>
            <a:ext cx="11844811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4, 5, 6.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x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6.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sớm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48695A-EFB6-41AD-A61B-98B7B54D0E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399" y="956790"/>
            <a:ext cx="2121564" cy="212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01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F44D7A-A9D2-47A9-B247-2A24F7D682FE}"/>
              </a:ext>
            </a:extLst>
          </p:cNvPr>
          <p:cNvGrpSpPr/>
          <p:nvPr/>
        </p:nvGrpSpPr>
        <p:grpSpPr>
          <a:xfrm>
            <a:off x="763009" y="744815"/>
            <a:ext cx="3445652" cy="3857447"/>
            <a:chOff x="763009" y="1005223"/>
            <a:chExt cx="3445652" cy="3857447"/>
          </a:xfrm>
          <a:solidFill>
            <a:srgbClr val="00B05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7D7BBE5-8353-4A2D-9168-7C99DD343953}"/>
                </a:ext>
              </a:extLst>
            </p:cNvPr>
            <p:cNvSpPr/>
            <p:nvPr/>
          </p:nvSpPr>
          <p:spPr>
            <a:xfrm>
              <a:off x="763009" y="1005223"/>
              <a:ext cx="3445652" cy="3857447"/>
            </a:xfrm>
            <a:prstGeom prst="roundRect">
              <a:avLst/>
            </a:prstGeom>
            <a:grpFill/>
            <a:ln w="7620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cạnh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vuông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nhọn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tam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vuông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ABC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cạnh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vuông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AB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=5cm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cạnh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huyền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=13 cm.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4714BC-6A38-4047-99DC-8300FA273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0651" y="1188869"/>
              <a:ext cx="458195" cy="458195"/>
            </a:xfrm>
            <a:prstGeom prst="rect">
              <a:avLst/>
            </a:prstGeom>
            <a:grpFill/>
          </p:spPr>
        </p:pic>
      </p:grpSp>
      <p:grpSp>
        <p:nvGrpSpPr>
          <p:cNvPr id="5" name="Group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B852D3-FAF6-454A-80EE-FB923214F3E1}"/>
              </a:ext>
            </a:extLst>
          </p:cNvPr>
          <p:cNvGrpSpPr/>
          <p:nvPr/>
        </p:nvGrpSpPr>
        <p:grpSpPr>
          <a:xfrm>
            <a:off x="4499694" y="744814"/>
            <a:ext cx="3360878" cy="3857447"/>
            <a:chOff x="4499694" y="1005222"/>
            <a:chExt cx="3360878" cy="3857447"/>
          </a:xfrm>
          <a:solidFill>
            <a:srgbClr val="00B050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53A1FED4-EFE6-4423-BAF4-9495BE644578}"/>
                    </a:ext>
                  </a:extLst>
                </p:cNvPr>
                <p:cNvSpPr/>
                <p:nvPr/>
              </p:nvSpPr>
              <p:spPr>
                <a:xfrm>
                  <a:off x="4499694" y="1005222"/>
                  <a:ext cx="3360878" cy="3857447"/>
                </a:xfrm>
                <a:prstGeom prst="roundRect">
                  <a:avLst/>
                </a:prstGeom>
                <a:grpFill/>
                <a:ln w="76200" cap="flat" cmpd="sng" algn="ctr">
                  <a:solidFill>
                    <a:srgbClr val="FF00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just" defTabSz="91440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Tìm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nhọn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độ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dài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cạnh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AB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cạnh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huyền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BC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tam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ABC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cạnh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6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AC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=7cm </a:t>
                  </a:r>
                  <a:r>
                    <a:rPr kumimoji="0" lang="en-US" sz="2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kumimoji="0" lang="en-US" sz="2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acc>
                      <m:r>
                        <m:rPr>
                          <m:nor/>
                        </m:rPr>
                        <a:rPr kumimoji="0" lang="en-US" sz="2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=55°</m:t>
                      </m:r>
                    </m:oMath>
                  </a14:m>
                  <a:r>
                    <a:rPr kumimoji="0" lang="en-US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kumimoji="0" lang="en-US" sz="2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53A1FED4-EFE6-4423-BAF4-9495BE6445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9694" y="1005222"/>
                  <a:ext cx="3360878" cy="3857447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76200" cap="flat" cmpd="sng" algn="ctr">
                  <a:solidFill>
                    <a:srgbClr val="FF00FF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625754-645B-4AFE-B2B8-BA43BEE53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7431" y="1118610"/>
              <a:ext cx="608870" cy="528454"/>
            </a:xfrm>
            <a:prstGeom prst="rect">
              <a:avLst/>
            </a:prstGeom>
            <a:grpFill/>
          </p:spPr>
        </p:pic>
      </p:grpSp>
      <p:grpSp>
        <p:nvGrpSpPr>
          <p:cNvPr id="8" name="Group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107496-8842-4E1B-A2B3-9B006942512A}"/>
              </a:ext>
            </a:extLst>
          </p:cNvPr>
          <p:cNvGrpSpPr/>
          <p:nvPr/>
        </p:nvGrpSpPr>
        <p:grpSpPr>
          <a:xfrm>
            <a:off x="8151605" y="738742"/>
            <a:ext cx="3142144" cy="3815047"/>
            <a:chOff x="8151605" y="999150"/>
            <a:chExt cx="3142144" cy="3815047"/>
          </a:xfrm>
          <a:solidFill>
            <a:srgbClr val="00B050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6D413DC-3978-4E1B-9D1B-3E8AFDA37E34}"/>
                </a:ext>
              </a:extLst>
            </p:cNvPr>
            <p:cNvGrpSpPr/>
            <p:nvPr/>
          </p:nvGrpSpPr>
          <p:grpSpPr>
            <a:xfrm>
              <a:off x="8151605" y="999150"/>
              <a:ext cx="3142144" cy="3815047"/>
              <a:chOff x="8120599" y="2555473"/>
              <a:chExt cx="3173149" cy="3815047"/>
            </a:xfrm>
            <a:grpFill/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512999F-F19D-4601-80C5-DB37DA2AF353}"/>
                  </a:ext>
                </a:extLst>
              </p:cNvPr>
              <p:cNvSpPr/>
              <p:nvPr/>
            </p:nvSpPr>
            <p:spPr>
              <a:xfrm>
                <a:off x="8120599" y="2555473"/>
                <a:ext cx="3173149" cy="3815047"/>
              </a:xfrm>
              <a:prstGeom prst="roundRect">
                <a:avLst/>
              </a:prstGeom>
              <a:grpFill/>
              <a:ln w="762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3CF3E481-8900-438C-AFEB-3F4A182206A8}"/>
                      </a:ext>
                    </a:extLst>
                  </p:cNvPr>
                  <p:cNvSpPr txBox="1"/>
                  <p:nvPr/>
                </p:nvSpPr>
                <p:spPr>
                  <a:xfrm>
                    <a:off x="8193266" y="2741619"/>
                    <a:ext cx="3100482" cy="3113032"/>
                  </a:xfrm>
                  <a:prstGeom prst="rect">
                    <a:avLst/>
                  </a:prstGeom>
                  <a:grp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          </a:t>
                    </a: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Cho </a:t>
                    </a:r>
                    <a:r>
                      <a:rPr kumimoji="0" lang="en-US" sz="28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hình</a:t>
                    </a: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chữ</a:t>
                    </a: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nhật</a:t>
                    </a: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ABCD</a:t>
                    </a: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thỏa</a:t>
                    </a: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mãn</a:t>
                    </a: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AC</a:t>
                    </a: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=6cm,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kumimoji="0" lang="en-US" sz="2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BAC</m:t>
                            </m:r>
                          </m:e>
                        </m:acc>
                        <m:r>
                          <m:rPr>
                            <m:nor/>
                          </m:rPr>
                          <a:rPr kumimoji="0" lang="en-US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. </a:t>
                    </a:r>
                    <a:r>
                      <a:rPr kumimoji="0" lang="en-US" sz="28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Tính</a:t>
                    </a: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độ</a:t>
                    </a: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dài</a:t>
                    </a: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các</a:t>
                    </a: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đoạn</a:t>
                    </a: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thẳng</a:t>
                    </a: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AB</a:t>
                    </a:r>
                    <a:r>
                      <a:rPr kumimoji="0" lang="en-US" sz="2800" b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kumimoji="0" lang="en-US" sz="28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AD.</a:t>
                    </a:r>
                    <a:endParaRPr kumimoji="0" lang="en-US" sz="28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3CF3E481-8900-438C-AFEB-3F4A182206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93266" y="2741619"/>
                    <a:ext cx="3100482" cy="31130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968" r="-3968" b="-470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95302A-6026-4028-9C26-AD76E4FEB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98737" y="1185296"/>
              <a:ext cx="665173" cy="574468"/>
            </a:xfrm>
            <a:prstGeom prst="rect">
              <a:avLst/>
            </a:prstGeom>
            <a:grpFill/>
          </p:spPr>
        </p:pic>
      </p:grpSp>
      <p:graphicFrame>
        <p:nvGraphicFramePr>
          <p:cNvPr id="13" name="Table 2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866421-EA6B-49A6-9FB1-048CD3549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918570"/>
              </p:ext>
            </p:extLst>
          </p:nvPr>
        </p:nvGraphicFramePr>
        <p:xfrm>
          <a:off x="839243" y="4928770"/>
          <a:ext cx="8128000" cy="1584960"/>
        </p:xfrm>
        <a:graphic>
          <a:graphicData uri="http://schemas.openxmlformats.org/drawingml/2006/table">
            <a:tbl>
              <a:tblPr firstRow="1" bandRow="1"/>
              <a:tblGrid>
                <a:gridCol w="1625600">
                  <a:extLst>
                    <a:ext uri="{9D8B030D-6E8A-4147-A177-3AD203B41FA5}">
                      <a16:colId xmlns:a16="http://schemas.microsoft.com/office/drawing/2014/main" val="171979451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569465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7403199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4326642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82502392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58862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en-US" sz="2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en-US" sz="2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en-US" sz="2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90683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2286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426774"/>
                  </a:ext>
                </a:extLst>
              </a:tr>
            </a:tbl>
          </a:graphicData>
        </a:graphic>
      </p:graphicFrame>
      <p:pic>
        <p:nvPicPr>
          <p:cNvPr id="14" name="9P CÓ ÂM 10 GIÂY CUỐI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13169CC-7C85-4F7E-9883-2D3AF35BFA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3910" y="4928770"/>
            <a:ext cx="2188847" cy="12930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02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332" y="2185554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</a:t>
            </a: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6662992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429" y="1856990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682485" y="3072888"/>
            <a:ext cx="6735661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710E87-2693-420B-BA7B-3D86792ECF23}"/>
              </a:ext>
            </a:extLst>
          </p:cNvPr>
          <p:cNvSpPr txBox="1">
            <a:spLocks/>
          </p:cNvSpPr>
          <p:nvPr/>
        </p:nvSpPr>
        <p:spPr>
          <a:xfrm>
            <a:off x="0" y="127170"/>
            <a:ext cx="12216223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Bài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2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MỘT SỐ HỆ THỨC VỀ CẠNH VÀ GÓC TRONG TAM GIÁC VUÔNG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思源黑体 Heavy" panose="020B0A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51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3C5AD1-2444-4928-A37A-598BFDCBCB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34733" y="4806083"/>
            <a:ext cx="1476190" cy="1476190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09B9A-6D97-4573-8F9B-598B96AA2366}"/>
              </a:ext>
            </a:extLst>
          </p:cNvPr>
          <p:cNvSpPr txBox="1"/>
          <p:nvPr/>
        </p:nvSpPr>
        <p:spPr>
          <a:xfrm>
            <a:off x="128680" y="306054"/>
            <a:ext cx="11976523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2,1 m.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75E9548-D5DE-4B40-9AA9-E6DB80C2022C}"/>
                  </a:ext>
                </a:extLst>
              </p:cNvPr>
              <p:cNvSpPr txBox="1"/>
              <p:nvPr/>
            </p:nvSpPr>
            <p:spPr>
              <a:xfrm>
                <a:off x="296342" y="1635158"/>
                <a:ext cx="9005103" cy="3789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pPr algn="just">
                  <a:lnSpc>
                    <a:spcPct val="115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trượt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</a:p>
              <a:p>
                <a:pPr algn="just">
                  <a:lnSpc>
                    <a:spcPct val="115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trượt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BC.</a:t>
                </a:r>
              </a:p>
              <a:p>
                <a:pPr algn="just">
                  <a:lnSpc>
                    <a:spcPct val="115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trượt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fun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func>
                          <m:func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func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2,1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func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8°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4,5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(m).</a:t>
                </a:r>
              </a:p>
              <a:p>
                <a:pPr algn="just">
                  <a:lnSpc>
                    <a:spcPct val="115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trượt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4,5 m.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75E9548-D5DE-4B40-9AA9-E6DB80C20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42" y="1635158"/>
                <a:ext cx="9005103" cy="3789820"/>
              </a:xfrm>
              <a:prstGeom prst="rect">
                <a:avLst/>
              </a:prstGeom>
              <a:blipFill>
                <a:blip r:embed="rId4"/>
                <a:stretch>
                  <a:fillRect l="-1760" t="-1447" b="-4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CC7157-0FB2-4433-9A7E-087772DE8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894" y="1485608"/>
            <a:ext cx="3029309" cy="282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6E7D9D-9817-435E-9D03-5457385EA4DF}"/>
              </a:ext>
            </a:extLst>
          </p:cNvPr>
          <p:cNvSpPr txBox="1"/>
          <p:nvPr/>
        </p:nvSpPr>
        <p:spPr>
          <a:xfrm>
            <a:off x="1079414" y="1090165"/>
            <a:ext cx="9990275" cy="2958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14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301020" y="979112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161347" y="2186737"/>
            <a:ext cx="10204174" cy="2484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 chắc cách gải bài toán tam giác vuông.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bài tâp 2, 3 (</a:t>
            </a: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SGK-86).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Tính được cạnh góc vuông theo cạnh huyền và tỉ số lượng giác của góc nhọn.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2326911" y="2815845"/>
            <a:ext cx="7402334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B0BB8-B2F2-2BF3-150F-5878B69197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834927" y="5478360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Nhóm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Nhóm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0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</p:cNvCxnSpPr>
          <p:nvPr/>
        </p:nvCxnSpPr>
        <p:spPr>
          <a:xfrm>
            <a:off x="6227510" y="3225727"/>
            <a:ext cx="5184525" cy="2067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1578905" y="1545285"/>
            <a:ext cx="4182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  <a:r>
              <a:rPr lang="pt-BR" sz="3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51985" y="2570340"/>
            <a:ext cx="517743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000" noProof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33280" progId="Equation.DSMT4">
                  <p:embed/>
                </p:oleObj>
              </mc:Choice>
              <mc:Fallback>
                <p:oleObj name="Equation" r:id="rId3" imgW="914400" imgH="2332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01537D5-D607-073A-BEBF-6FADD0F160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14772E-0600-405D-9B18-FD73D268134E}"/>
              </a:ext>
            </a:extLst>
          </p:cNvPr>
          <p:cNvSpPr txBox="1">
            <a:spLocks/>
          </p:cNvSpPr>
          <p:nvPr/>
        </p:nvSpPr>
        <p:spPr>
          <a:xfrm>
            <a:off x="0" y="246371"/>
            <a:ext cx="12216223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vi-VN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Bài 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2</a:t>
            </a:r>
            <a:r>
              <a:rPr lang="vi-VN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思源黑体 Heavy" panose="020B0A00000000000000" pitchFamily="34" charset="-122"/>
                <a:cs typeface="Times New Roman" panose="02020603050405020304" pitchFamily="18" charset="0"/>
              </a:rPr>
              <a:t>MỘT SỐ HỆ THỨC VỀ CẠNH VÀ GÓC TRONG TAM GIÁC VUÔNG</a:t>
            </a:r>
            <a:endParaRPr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思源黑体 Heavy" panose="020B0A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30536" y="172081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070675" y="770766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8788065" y="677682"/>
            <a:ext cx="3073399" cy="2975312"/>
          </a:xfrm>
          <a:prstGeom prst="ellipse">
            <a:avLst/>
          </a:prstGeom>
        </p:spPr>
      </p:pic>
      <p:sp>
        <p:nvSpPr>
          <p:cNvPr id="4" name="TextBox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634C81-DD4F-4199-8755-273E4AEA2374}"/>
              </a:ext>
            </a:extLst>
          </p:cNvPr>
          <p:cNvSpPr txBox="1"/>
          <p:nvPr/>
        </p:nvSpPr>
        <p:spPr>
          <a:xfrm>
            <a:off x="916120" y="4850559"/>
            <a:ext cx="10359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NHANH HƠN</a:t>
            </a:r>
          </a:p>
        </p:txBody>
      </p:sp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F65131-63E0-43E4-8568-9539558C3D3B}"/>
              </a:ext>
            </a:extLst>
          </p:cNvPr>
          <p:cNvSpPr/>
          <p:nvPr/>
        </p:nvSpPr>
        <p:spPr>
          <a:xfrm>
            <a:off x="249108" y="327133"/>
            <a:ext cx="11596995" cy="505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marL="342891" indent="-342891" algn="just" defTabSz="1219170">
              <a:buFont typeface="Wingdings" panose="05000000000000000000" pitchFamily="2" charset="2"/>
              <a:buChar char="ü"/>
            </a:pP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91" indent="-342891" algn="just" defTabSz="1219170">
              <a:buFont typeface="Wingdings" panose="05000000000000000000" pitchFamily="2" charset="2"/>
              <a:buChar char="ü"/>
            </a:pPr>
            <a:r>
              <a:rPr lang="vi-VN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s.</a:t>
            </a:r>
          </a:p>
          <a:p>
            <a:pPr marL="342891" indent="-342891" algn="just" defTabSz="1219170">
              <a:buFont typeface="Wingdings" panose="05000000000000000000" pitchFamily="2" charset="2"/>
              <a:buChar char="ü"/>
            </a:pP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267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67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67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algn="just" defTabSz="1219170">
              <a:buFont typeface="Wingdings" panose="05000000000000000000" pitchFamily="2" charset="2"/>
              <a:buChar char="ü"/>
            </a:pP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41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364B9D-B923-4FC0-BD52-CF25DBED265D}"/>
                  </a:ext>
                </a:extLst>
              </p:cNvPr>
              <p:cNvSpPr txBox="1"/>
              <p:nvPr/>
            </p:nvSpPr>
            <p:spPr>
              <a:xfrm>
                <a:off x="529119" y="992069"/>
                <a:ext cx="11012909" cy="613245"/>
              </a:xfrm>
              <a:prstGeom prst="rect">
                <a:avLst/>
              </a:prstGeom>
              <a:solidFill>
                <a:srgbClr val="006600"/>
              </a:solidFill>
              <a:ln w="38100">
                <a:solidFill>
                  <a:srgbClr val="009245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1.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ΔABC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3200" b="0" i="0" u="none" strike="noStrike" kern="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kumimoji="0" lang="en-US" sz="3200" b="0" i="0" u="none" strike="noStrike" kern="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1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364B9D-B923-4FC0-BD52-CF25DBED2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19" y="992069"/>
                <a:ext cx="11012909" cy="613245"/>
              </a:xfrm>
              <a:prstGeom prst="rect">
                <a:avLst/>
              </a:prstGeom>
              <a:blipFill>
                <a:blip r:embed="rId6"/>
                <a:stretch>
                  <a:fillRect l="-1269" t="-5660" b="-27358"/>
                </a:stretch>
              </a:blipFill>
              <a:ln w="38100">
                <a:solidFill>
                  <a:srgbClr val="00924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75127B-C979-45EC-81A1-838AD89B6B99}"/>
                  </a:ext>
                </a:extLst>
              </p:cNvPr>
              <p:cNvSpPr txBox="1"/>
              <p:nvPr/>
            </p:nvSpPr>
            <p:spPr>
              <a:xfrm>
                <a:off x="1270142" y="2152097"/>
                <a:ext cx="6260815" cy="3189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Tx/>
                  <a:buAutoNum type="alphaUcPeriod"/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75127B-C979-45EC-81A1-838AD89B6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142" y="2152097"/>
                <a:ext cx="6260815" cy="3189335"/>
              </a:xfrm>
              <a:prstGeom prst="rect">
                <a:avLst/>
              </a:prstGeom>
              <a:blipFill>
                <a:blip r:embed="rId7"/>
                <a:stretch>
                  <a:fillRect l="-2434" b="-5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ình Bầu dục 3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7FE787-3EB4-4F54-8D2C-DEF41EF8F20F}"/>
              </a:ext>
            </a:extLst>
          </p:cNvPr>
          <p:cNvSpPr/>
          <p:nvPr/>
        </p:nvSpPr>
        <p:spPr>
          <a:xfrm>
            <a:off x="1136691" y="2336427"/>
            <a:ext cx="715009" cy="7086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FFBDBA-0DE0-41D6-A755-8DDD5E557EF2}"/>
              </a:ext>
            </a:extLst>
          </p:cNvPr>
          <p:cNvSpPr/>
          <p:nvPr/>
        </p:nvSpPr>
        <p:spPr>
          <a:xfrm>
            <a:off x="9318812" y="5749235"/>
            <a:ext cx="2514601" cy="728900"/>
          </a:xfrm>
          <a:prstGeom prst="roundRect">
            <a:avLst/>
          </a:prstGeom>
          <a:solidFill>
            <a:srgbClr val="00B050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6" name="Đồng hồ đếm ngược 20 giây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FE3DB2F-3C8C-4ED7-BFC4-27C40856F0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7173" y="2336427"/>
            <a:ext cx="3714120" cy="2089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15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EA7577-80BA-48AC-B148-5BE936F4A55D}"/>
                  </a:ext>
                </a:extLst>
              </p:cNvPr>
              <p:cNvSpPr txBox="1"/>
              <p:nvPr/>
            </p:nvSpPr>
            <p:spPr>
              <a:xfrm>
                <a:off x="529120" y="992069"/>
                <a:ext cx="9241604" cy="613245"/>
              </a:xfrm>
              <a:prstGeom prst="rect">
                <a:avLst/>
              </a:prstGeom>
              <a:solidFill>
                <a:srgbClr val="006600"/>
              </a:solidFill>
              <a:ln w="38100">
                <a:solidFill>
                  <a:srgbClr val="0066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2.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vuông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Chọn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quả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1" i="1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đúng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EA7577-80BA-48AC-B148-5BE936F4A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20" y="992069"/>
                <a:ext cx="9241604" cy="613245"/>
              </a:xfrm>
              <a:prstGeom prst="rect">
                <a:avLst/>
              </a:prstGeom>
              <a:blipFill>
                <a:blip r:embed="rId6"/>
                <a:stretch>
                  <a:fillRect l="-1511" t="-5660" b="-27358"/>
                </a:stretch>
              </a:blipFill>
              <a:ln w="38100">
                <a:solidFill>
                  <a:srgbClr val="0066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23209F6-3FAB-4B6D-B98F-67F0B3DD8B75}"/>
                  </a:ext>
                </a:extLst>
              </p:cNvPr>
              <p:cNvSpPr txBox="1"/>
              <p:nvPr/>
            </p:nvSpPr>
            <p:spPr>
              <a:xfrm>
                <a:off x="1324643" y="2282532"/>
                <a:ext cx="6260815" cy="3189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32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fun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23209F6-3FAB-4B6D-B98F-67F0B3DD8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643" y="2282532"/>
                <a:ext cx="6260815" cy="3189335"/>
              </a:xfrm>
              <a:prstGeom prst="rect">
                <a:avLst/>
              </a:prstGeom>
              <a:blipFill>
                <a:blip r:embed="rId7"/>
                <a:stretch>
                  <a:fillRect l="-2434" b="-5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ình Bầu dục 3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69FD81-8CEF-40A5-AABF-8AC0BF3D54F2}"/>
              </a:ext>
            </a:extLst>
          </p:cNvPr>
          <p:cNvSpPr/>
          <p:nvPr/>
        </p:nvSpPr>
        <p:spPr>
          <a:xfrm>
            <a:off x="1142747" y="4884255"/>
            <a:ext cx="715009" cy="69703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3F38F7-D0F7-490F-9235-F3A6144C7C1A}"/>
              </a:ext>
            </a:extLst>
          </p:cNvPr>
          <p:cNvSpPr/>
          <p:nvPr/>
        </p:nvSpPr>
        <p:spPr>
          <a:xfrm>
            <a:off x="9318812" y="5749235"/>
            <a:ext cx="2514601" cy="728900"/>
          </a:xfrm>
          <a:prstGeom prst="roundRect">
            <a:avLst/>
          </a:prstGeom>
          <a:solidFill>
            <a:srgbClr val="00B050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6" name="Đồng hồ đếm ngược 20 giây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C0EE964A-14DC-400B-8F8C-6704DFFEE3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7173" y="2336427"/>
            <a:ext cx="3714120" cy="2089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954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7220406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
</file>

<file path=docProps/app.xml><?xml version="1.0" encoding="utf-8"?>
<Properties xmlns="http://schemas.openxmlformats.org/officeDocument/2006/extended-properties" xmlns:vt="http://schemas.openxmlformats.org/officeDocument/2006/docPropsVTypes">
  <TotalTime>5605</TotalTime>
  <Words>1649</Words>
  <Application>Microsoft Office PowerPoint</Application>
  <PresentationFormat>Widescreen</PresentationFormat>
  <Paragraphs>170</Paragraphs>
  <Slides>28</Slides>
  <Notes>27</Notes>
  <HiddenSlides>0</HiddenSlides>
  <MMClips>9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等线</vt:lpstr>
      <vt:lpstr>Agency FB</vt:lpstr>
      <vt:lpstr>Arial</vt:lpstr>
      <vt:lpstr>Calibri</vt:lpstr>
      <vt:lpstr>Calibri Light</vt:lpstr>
      <vt:lpstr>Cambria Math</vt:lpstr>
      <vt:lpstr>Times New Roman</vt:lpstr>
      <vt:lpstr>Wingdings</vt:lpstr>
      <vt:lpstr>1_Office Theme</vt:lpstr>
      <vt:lpstr>Equation</vt:lpstr>
      <vt:lpstr>PowerPoint Presentation</vt:lpstr>
      <vt:lpstr>PowerPoint Presentation</vt:lpstr>
      <vt:lpstr>B. CHÚ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MỘT SỐ HỆ THỨC VỀ CẠNH VÀ GÓC TRONG TAM GIÁC VUÔNG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VẬN DỤNG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无 无</dc:creator>
  <cp:lastModifiedBy>thu dao</cp:lastModifiedBy>
  <cp:revision>491</cp:revision>
  <dcterms:created xsi:type="dcterms:W3CDTF">2021-06-03T21:14:00Z</dcterms:created>
  <dcterms:modified xsi:type="dcterms:W3CDTF">2025-05-13T14:37:07Z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9B99D3FDDC244095964FD91E87753BB7</vt:lpwstr>
  </property>
  <property fmtid="{D5CDD505-2E9C-101B-9397-08002B2CF9AE}" pid="3" name="KSOProductBuildVer">
    <vt:lpwstr>2052-11.1.0.10577</vt:lpwstr>
  </property>
</Properties>
</file>