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2"/>
  </p:notesMasterIdLst>
  <p:sldIdLst>
    <p:sldId id="628" r:id="rId2"/>
    <p:sldId id="572" r:id="rId3"/>
    <p:sldId id="571" r:id="rId4"/>
    <p:sldId id="368" r:id="rId5"/>
    <p:sldId id="590" r:id="rId6"/>
    <p:sldId id="384" r:id="rId7"/>
    <p:sldId id="591" r:id="rId8"/>
    <p:sldId id="624" r:id="rId9"/>
    <p:sldId id="625" r:id="rId10"/>
    <p:sldId id="617" r:id="rId11"/>
    <p:sldId id="618" r:id="rId12"/>
    <p:sldId id="619" r:id="rId13"/>
    <p:sldId id="620" r:id="rId14"/>
    <p:sldId id="621" r:id="rId15"/>
    <p:sldId id="622" r:id="rId16"/>
    <p:sldId id="623" r:id="rId17"/>
    <p:sldId id="578" r:id="rId18"/>
    <p:sldId id="584" r:id="rId19"/>
    <p:sldId id="585" r:id="rId20"/>
    <p:sldId id="611" r:id="rId21"/>
    <p:sldId id="579" r:id="rId22"/>
    <p:sldId id="626" r:id="rId23"/>
    <p:sldId id="627" r:id="rId24"/>
    <p:sldId id="612" r:id="rId25"/>
    <p:sldId id="613" r:id="rId26"/>
    <p:sldId id="614" r:id="rId27"/>
    <p:sldId id="615" r:id="rId28"/>
    <p:sldId id="616" r:id="rId29"/>
    <p:sldId id="381" r:id="rId30"/>
    <p:sldId id="382"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ị Hòa" initials="TN" lastIdx="4" clrIdx="0">
    <p:extLst>
      <p:ext uri="{19B8F6BF-5375-455C-9EA6-DF929625EA0E}">
        <p15:presenceInfo xmlns:p15="http://schemas.microsoft.com/office/powerpoint/2012/main" userId="S::0102185909@thcsaimo.edu.vn::ae561ea5-8a31-4222-9dd6-d2cb95f1b922" providerId="AD"/>
      </p:ext>
    </p:extLst>
  </p:cmAuthor>
  <p:cmAuthor id="2" name="Cr4ck_ m3" initials="Cm" lastIdx="1" clrIdx="1">
    <p:extLst>
      <p:ext uri="{19B8F6BF-5375-455C-9EA6-DF929625EA0E}">
        <p15:presenceInfo xmlns:p15="http://schemas.microsoft.com/office/powerpoint/2012/main" userId="8e2bf0d934e2d3b0" providerId="Windows Live"/>
      </p:ext>
    </p:extLst>
  </p:cmAuthor>
  <p:cmAuthor id="3" name="Administrator" initials="A" lastIdx="7" clrIdx="2">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FF"/>
    <a:srgbClr val="003300"/>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4-05-30T22:47:14.524" idx="2">
    <p:pos x="10" y="10"/>
    <p:text/>
    <p:extLst>
      <p:ext uri="{C676402C-5697-4E1C-873F-D02D1690AC5C}">
        <p15:threadingInfo xmlns:p15="http://schemas.microsoft.com/office/powerpoint/2012/main" timeZoneBias="-420"/>
      </p:ext>
    </p:extLst>
  </p:cm>
  <p:cm authorId="3" dt="2024-05-30T22:47:14.661" idx="3">
    <p:pos x="146" y="146"/>
    <p:text>kiểm tra lại hiệu ứng các hộp quà 4,5,6,7</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thân</a:t>
            </a:r>
            <a:r>
              <a:rPr lang="en-US" baseline="0" dirty="0"/>
              <a:t> </a:t>
            </a:r>
            <a:r>
              <a:rPr lang="en-US" baseline="0" dirty="0" err="1"/>
              <a:t>hộp</a:t>
            </a:r>
            <a:r>
              <a:rPr lang="en-US" baseline="0" dirty="0"/>
              <a:t> (</a:t>
            </a:r>
            <a:r>
              <a:rPr lang="en-US" baseline="0" dirty="0" err="1"/>
              <a:t>không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nắp</a:t>
            </a:r>
            <a:r>
              <a:rPr lang="en-US" baseline="0" dirty="0"/>
              <a:t> </a:t>
            </a:r>
            <a:r>
              <a:rPr lang="en-US" baseline="0" dirty="0" err="1"/>
              <a:t>hộp</a:t>
            </a:r>
            <a:r>
              <a:rPr lang="en-US" baseline="0" dirty="0"/>
              <a:t>) </a:t>
            </a:r>
            <a:r>
              <a:rPr lang="en-US" baseline="0" dirty="0" err="1"/>
              <a:t>để</a:t>
            </a:r>
            <a:r>
              <a:rPr lang="en-US" baseline="0" dirty="0"/>
              <a:t> </a:t>
            </a:r>
            <a:r>
              <a:rPr lang="en-US" baseline="0" dirty="0" err="1"/>
              <a:t>chuyển</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dirty="0"/>
          </a:p>
        </p:txBody>
      </p:sp>
      <p:sp>
        <p:nvSpPr>
          <p:cNvPr id="4" name="Slide Number Placeholder 3"/>
          <p:cNvSpPr>
            <a:spLocks noGrp="1"/>
          </p:cNvSpPr>
          <p:nvPr>
            <p:ph type="sldNum" sz="quarter" idx="10"/>
          </p:nvPr>
        </p:nvSpPr>
        <p:spPr/>
        <p:txBody>
          <a:bodyPr/>
          <a:lstStyle/>
          <a:p>
            <a:fld id="{71F70C9A-A012-45A1-9ED2-F4FF884F0261}" type="slidenum">
              <a:rPr lang="en-US" smtClean="0"/>
              <a:t>9</a:t>
            </a:fld>
            <a:endParaRPr lang="en-US"/>
          </a:p>
        </p:txBody>
      </p:sp>
    </p:spTree>
    <p:extLst>
      <p:ext uri="{BB962C8B-B14F-4D97-AF65-F5344CB8AC3E}">
        <p14:creationId xmlns:p14="http://schemas.microsoft.com/office/powerpoint/2010/main" val="30440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tọa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tọa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274411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 Target="slide9.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 Target="slide9.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 Target="slide9.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 Target="slide9.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33.gif"/><Relationship Id="rId3" Type="http://schemas.openxmlformats.org/officeDocument/2006/relationships/hyperlink" Target="C4%20B1%20T3%20ti%20so%20luong%20giac%20cua%20goc%20nhon.pptx" TargetMode="External"/><Relationship Id="rId21" Type="http://schemas.openxmlformats.org/officeDocument/2006/relationships/slide" Target="slide15.xml"/><Relationship Id="rId7" Type="http://schemas.openxmlformats.org/officeDocument/2006/relationships/image" Target="../media/image25.png"/><Relationship Id="rId12" Type="http://schemas.openxmlformats.org/officeDocument/2006/relationships/slide" Target="slide12.xml"/><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slide" Target="slide14.xml"/><Relationship Id="rId1" Type="http://schemas.openxmlformats.org/officeDocument/2006/relationships/slideLayout" Target="../slideLayouts/slideLayout12.xml"/><Relationship Id="rId6" Type="http://schemas.openxmlformats.org/officeDocument/2006/relationships/slide" Target="slide10.xml"/><Relationship Id="rId11" Type="http://schemas.openxmlformats.org/officeDocument/2006/relationships/image" Target="../media/image28.png"/><Relationship Id="rId5" Type="http://schemas.openxmlformats.org/officeDocument/2006/relationships/image" Target="../media/image24.jpeg"/><Relationship Id="rId15" Type="http://schemas.openxmlformats.org/officeDocument/2006/relationships/slide" Target="slide13.xml"/><Relationship Id="rId23" Type="http://schemas.openxmlformats.org/officeDocument/2006/relationships/comments" Target="../comments/comment1.xml"/><Relationship Id="rId10" Type="http://schemas.openxmlformats.org/officeDocument/2006/relationships/image" Target="../media/image27.png"/><Relationship Id="rId19" Type="http://schemas.openxmlformats.org/officeDocument/2006/relationships/slide" Target="slide17.xml"/><Relationship Id="rId4" Type="http://schemas.openxmlformats.org/officeDocument/2006/relationships/image" Target="../media/image22.png"/><Relationship Id="rId9" Type="http://schemas.openxmlformats.org/officeDocument/2006/relationships/slide" Target="slide11.xml"/><Relationship Id="rId14" Type="http://schemas.openxmlformats.org/officeDocument/2006/relationships/image" Target="../media/image30.png"/><Relationship Id="rId22"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1"/>
            <a:ext cx="12191999" cy="6857991"/>
          </a:xfrm>
          <a:prstGeom prst="rect">
            <a:avLst/>
          </a:prstGeom>
        </p:spPr>
      </p:pic>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4350866" y="1635755"/>
            <a:ext cx="3634282"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TOÁN 9</a:t>
            </a: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4570" y="5621784"/>
            <a:ext cx="12179809"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NĂM HỌC</a:t>
            </a: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2024 - 2025</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PHÒNG GD- ĐT QUẬN LONG BIÊN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TRƯỜNG THCS LONG BIÊN</a:t>
            </a:r>
          </a:p>
        </p:txBody>
      </p:sp>
      <p:sp>
        <p:nvSpPr>
          <p:cNvPr id="3"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7656ECE-B401-E3E6-0C01-98F8EEF8792A}"/>
              </a:ext>
            </a:extLst>
          </p:cNvPr>
          <p:cNvSpPr txBox="1"/>
          <p:nvPr/>
        </p:nvSpPr>
        <p:spPr>
          <a:xfrm>
            <a:off x="194692" y="2950808"/>
            <a:ext cx="11781286"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lang="en-US" sz="3200" b="1" dirty="0">
                <a:solidFill>
                  <a:srgbClr val="7030A0"/>
                </a:solidFill>
                <a:latin typeface="Times New Roman" panose="02020603050405020304" pitchFamily="18" charset="0"/>
                <a:cs typeface="Times New Roman" panose="02020603050405020304" pitchFamily="18" charset="0"/>
              </a:rPr>
              <a:t>CHƯƠNG IV: HỆ THỨC LƯỢNG TRONG TAM GIÁC VUÔNG</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2"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CFC23C-E930-2E41-FA63-A0E240B09DE4}"/>
              </a:ext>
            </a:extLst>
          </p:cNvPr>
          <p:cNvSpPr txBox="1"/>
          <p:nvPr/>
        </p:nvSpPr>
        <p:spPr>
          <a:xfrm>
            <a:off x="113412" y="3834973"/>
            <a:ext cx="11781286"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lang="en-US" sz="3200" b="1" dirty="0">
                <a:solidFill>
                  <a:srgbClr val="7030A0"/>
                </a:solidFill>
                <a:latin typeface="Times New Roman" panose="02020603050405020304" pitchFamily="18" charset="0"/>
                <a:cs typeface="Times New Roman" panose="02020603050405020304" pitchFamily="18" charset="0"/>
              </a:rPr>
              <a:t>BÀI 1: </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TỈ SỐ LƯỢNG GIÁC CỦA GÓC NHỌN (TIẾT 3</a:t>
            </a:r>
          </a:p>
        </p:txBody>
      </p:sp>
    </p:spTree>
    <p:extLst>
      <p:ext uri="{BB962C8B-B14F-4D97-AF65-F5344CB8AC3E}">
        <p14:creationId xmlns:p14="http://schemas.microsoft.com/office/powerpoint/2010/main" val="84163645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851262" y="1084217"/>
                <a:ext cx="10515600" cy="4389120"/>
              </a:xfrm>
            </p:spPr>
            <p:txBody>
              <a:bodyPr>
                <a:normAutofit/>
              </a:bodyPr>
              <a:lstStyle/>
              <a:p>
                <a:r>
                  <a:rPr lang="en-US" sz="3200" b="1" dirty="0">
                    <a:solidFill>
                      <a:schemeClr val="bg1"/>
                    </a:solidFill>
                    <a:latin typeface="Times New Roman" panose="02020603050405020304" pitchFamily="18" charset="0"/>
                    <a:cs typeface="Times New Roman" panose="02020603050405020304" pitchFamily="18" charset="0"/>
                  </a:rPr>
                  <a:t>Câu 1</a:t>
                </a:r>
                <a:r>
                  <a:rPr lang="en-US" sz="3200" dirty="0">
                    <a:solidFill>
                      <a:schemeClr val="bg1"/>
                    </a:solidFill>
                    <a:latin typeface="Times New Roman" panose="02020603050405020304" pitchFamily="18" charset="0"/>
                    <a:cs typeface="Times New Roman" panose="02020603050405020304" pitchFamily="18" charset="0"/>
                  </a:rPr>
                  <a:t>: Cho tam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MNP</a:t>
                </a:r>
                <a:r>
                  <a:rPr lang="en-US" sz="3200"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đó</a:t>
                </a:r>
                <a:r>
                  <a:rPr lang="en-US" sz="3200" dirty="0">
                    <a:solidFill>
                      <a:schemeClr val="bg1"/>
                    </a:solidFill>
                    <a:latin typeface="Times New Roman" panose="02020603050405020304" pitchFamily="18" charset="0"/>
                    <a:cs typeface="Times New Roman" panose="02020603050405020304" pitchFamily="18" charset="0"/>
                  </a:rPr>
                  <a:t> cos</a:t>
                </a:r>
                <a14:m>
                  <m:oMath xmlns:m="http://schemas.openxmlformats.org/officeDocument/2006/math">
                    <m:acc>
                      <m:accPr>
                        <m:chr m:val="̂"/>
                        <m:ctrlPr>
                          <a:rPr lang="en-AE" sz="3200" i="1" smtClean="0">
                            <a:solidFill>
                              <a:schemeClr val="bg1"/>
                            </a:solidFill>
                            <a:latin typeface="Cambria Math" panose="02040503050406030204" pitchFamily="18" charset="0"/>
                            <a:cs typeface="Times New Roman" panose="02020603050405020304" pitchFamily="18" charset="0"/>
                          </a:rPr>
                        </m:ctrlPr>
                      </m:accPr>
                      <m:e>
                        <m:r>
                          <m:rPr>
                            <m:nor/>
                          </m:rPr>
                          <a:rPr lang="en-US" sz="3200" b="0" i="0" smtClean="0">
                            <a:solidFill>
                              <a:schemeClr val="bg1"/>
                            </a:solidFill>
                            <a:latin typeface="Times New Roman" panose="02020603050405020304" pitchFamily="18" charset="0"/>
                            <a:cs typeface="Times New Roman" panose="02020603050405020304" pitchFamily="18" charset="0"/>
                          </a:rPr>
                          <m:t>MNP</m:t>
                        </m:r>
                      </m:e>
                    </m:acc>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a:t>
                </a:r>
                <a:br>
                  <a:rPr lang="en-US" sz="3200" dirty="0">
                    <a:solidFill>
                      <a:schemeClr val="bg1"/>
                    </a:solidFill>
                    <a:latin typeface="Times New Roman" panose="02020603050405020304" pitchFamily="18" charset="0"/>
                    <a:cs typeface="Times New Roman" panose="02020603050405020304" pitchFamily="18" charset="0"/>
                  </a:rPr>
                </a:b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AE" sz="3200" i="1" smtClean="0">
                            <a:solidFill>
                              <a:schemeClr val="bg1"/>
                            </a:solidFill>
                            <a:latin typeface="Cambria Math" panose="02040503050406030204" pitchFamily="18" charset="0"/>
                            <a:cs typeface="Times New Roman" panose="02020603050405020304" pitchFamily="18" charset="0"/>
                          </a:rPr>
                        </m:ctrlPr>
                      </m:fPr>
                      <m:num>
                        <m:r>
                          <m:rPr>
                            <m:nor/>
                          </m:rPr>
                          <a:rPr lang="en-US" sz="3200" b="0" i="0" smtClean="0">
                            <a:solidFill>
                              <a:schemeClr val="bg1"/>
                            </a:solidFill>
                            <a:latin typeface="Times New Roman" panose="02020603050405020304" pitchFamily="18" charset="0"/>
                            <a:cs typeface="Times New Roman" panose="02020603050405020304" pitchFamily="18" charset="0"/>
                          </a:rPr>
                          <m:t>MN</m:t>
                        </m:r>
                      </m:num>
                      <m:den>
                        <m:r>
                          <m:rPr>
                            <m:nor/>
                          </m:rPr>
                          <a:rPr lang="en-US" sz="3200" b="0" i="0" smtClean="0">
                            <a:solidFill>
                              <a:schemeClr val="bg1"/>
                            </a:solidFill>
                            <a:latin typeface="Times New Roman" panose="02020603050405020304" pitchFamily="18" charset="0"/>
                            <a:cs typeface="Times New Roman" panose="02020603050405020304" pitchFamily="18" charset="0"/>
                          </a:rPr>
                          <m:t>NP</m:t>
                        </m:r>
                      </m:den>
                    </m:f>
                  </m:oMath>
                </a14:m>
                <a:r>
                  <a:rPr lang="en-US" sz="3200" dirty="0">
                    <a:solidFill>
                      <a:schemeClr val="bg1"/>
                    </a:solidFill>
                    <a:latin typeface="Times New Roman" panose="02020603050405020304" pitchFamily="18" charset="0"/>
                    <a:cs typeface="Times New Roman" panose="02020603050405020304" pitchFamily="18" charset="0"/>
                  </a:rPr>
                  <a:t>             B. </a:t>
                </a:r>
                <a14:m>
                  <m:oMath xmlns:m="http://schemas.openxmlformats.org/officeDocument/2006/math">
                    <m:f>
                      <m:fPr>
                        <m:ctrlPr>
                          <a:rPr lang="en-AE" sz="3200" i="1">
                            <a:solidFill>
                              <a:schemeClr val="bg1"/>
                            </a:solidFill>
                            <a:latin typeface="Cambria Math" panose="02040503050406030204" pitchFamily="18" charset="0"/>
                            <a:cs typeface="Times New Roman" panose="02020603050405020304" pitchFamily="18" charset="0"/>
                          </a:rPr>
                        </m:ctrlPr>
                      </m:fPr>
                      <m:num>
                        <m:r>
                          <m:rPr>
                            <m:nor/>
                          </m:rPr>
                          <a:rPr lang="en-US" sz="3200" i="0">
                            <a:solidFill>
                              <a:schemeClr val="bg1"/>
                            </a:solidFill>
                            <a:latin typeface="Times New Roman" panose="02020603050405020304" pitchFamily="18" charset="0"/>
                            <a:cs typeface="Times New Roman" panose="02020603050405020304" pitchFamily="18" charset="0"/>
                          </a:rPr>
                          <m:t>M</m:t>
                        </m:r>
                        <m:r>
                          <m:rPr>
                            <m:nor/>
                          </m:rPr>
                          <a:rPr lang="en-US" sz="3200" b="0" i="0" smtClean="0">
                            <a:solidFill>
                              <a:schemeClr val="bg1"/>
                            </a:solidFill>
                            <a:latin typeface="Times New Roman" panose="02020603050405020304" pitchFamily="18" charset="0"/>
                            <a:cs typeface="Times New Roman" panose="02020603050405020304" pitchFamily="18" charset="0"/>
                          </a:rPr>
                          <m:t>P</m:t>
                        </m:r>
                      </m:num>
                      <m:den>
                        <m:r>
                          <m:rPr>
                            <m:nor/>
                          </m:rPr>
                          <a:rPr lang="en-US" sz="3200" i="0">
                            <a:solidFill>
                              <a:schemeClr val="bg1"/>
                            </a:solidFill>
                            <a:latin typeface="Times New Roman" panose="02020603050405020304" pitchFamily="18" charset="0"/>
                            <a:cs typeface="Times New Roman" panose="02020603050405020304" pitchFamily="18" charset="0"/>
                          </a:rPr>
                          <m:t>NP</m:t>
                        </m:r>
                      </m:den>
                    </m:f>
                  </m:oMath>
                </a14:m>
                <a:r>
                  <a:rPr lang="en-US" sz="3200" dirty="0">
                    <a:solidFill>
                      <a:schemeClr val="bg1"/>
                    </a:solidFill>
                    <a:latin typeface="Times New Roman" panose="02020603050405020304" pitchFamily="18" charset="0"/>
                    <a:cs typeface="Times New Roman" panose="02020603050405020304" pitchFamily="18" charset="0"/>
                  </a:rPr>
                  <a:t>                     C. </a:t>
                </a:r>
                <a14:m>
                  <m:oMath xmlns:m="http://schemas.openxmlformats.org/officeDocument/2006/math">
                    <m:f>
                      <m:fPr>
                        <m:ctrlPr>
                          <a:rPr lang="en-AE" sz="3200" i="1">
                            <a:solidFill>
                              <a:schemeClr val="bg1"/>
                            </a:solidFill>
                            <a:latin typeface="Cambria Math" panose="02040503050406030204" pitchFamily="18" charset="0"/>
                            <a:cs typeface="Times New Roman" panose="02020603050405020304" pitchFamily="18" charset="0"/>
                          </a:rPr>
                        </m:ctrlPr>
                      </m:fPr>
                      <m:num>
                        <m:r>
                          <m:rPr>
                            <m:nor/>
                          </m:rPr>
                          <a:rPr lang="en-US" sz="3200" i="0">
                            <a:solidFill>
                              <a:schemeClr val="bg1"/>
                            </a:solidFill>
                            <a:latin typeface="Times New Roman" panose="02020603050405020304" pitchFamily="18" charset="0"/>
                            <a:cs typeface="Times New Roman" panose="02020603050405020304" pitchFamily="18" charset="0"/>
                          </a:rPr>
                          <m:t>MN</m:t>
                        </m:r>
                      </m:num>
                      <m:den>
                        <m:r>
                          <m:rPr>
                            <m:nor/>
                          </m:rPr>
                          <a:rPr lang="en-US" sz="3200" b="0" i="0" smtClean="0">
                            <a:solidFill>
                              <a:schemeClr val="bg1"/>
                            </a:solidFill>
                            <a:latin typeface="Times New Roman" panose="02020603050405020304" pitchFamily="18" charset="0"/>
                            <a:cs typeface="Times New Roman" panose="02020603050405020304" pitchFamily="18" charset="0"/>
                          </a:rPr>
                          <m:t>M</m:t>
                        </m:r>
                        <m:r>
                          <m:rPr>
                            <m:nor/>
                          </m:rPr>
                          <a:rPr lang="en-US" sz="3200" i="0">
                            <a:solidFill>
                              <a:schemeClr val="bg1"/>
                            </a:solidFill>
                            <a:latin typeface="Times New Roman" panose="02020603050405020304" pitchFamily="18" charset="0"/>
                            <a:cs typeface="Times New Roman" panose="02020603050405020304" pitchFamily="18" charset="0"/>
                          </a:rPr>
                          <m:t>P</m:t>
                        </m:r>
                      </m:den>
                    </m:f>
                  </m:oMath>
                </a14:m>
                <a:r>
                  <a:rPr lang="en-US" sz="3200" dirty="0">
                    <a:solidFill>
                      <a:schemeClr val="bg1"/>
                    </a:solidFill>
                    <a:latin typeface="Times New Roman" panose="02020603050405020304" pitchFamily="18" charset="0"/>
                    <a:cs typeface="Times New Roman" panose="02020603050405020304" pitchFamily="18" charset="0"/>
                  </a:rPr>
                  <a:t>               D. </a:t>
                </a:r>
                <a14:m>
                  <m:oMath xmlns:m="http://schemas.openxmlformats.org/officeDocument/2006/math">
                    <m:f>
                      <m:fPr>
                        <m:ctrlPr>
                          <a:rPr lang="en-AE" sz="3200" i="1">
                            <a:solidFill>
                              <a:schemeClr val="bg1"/>
                            </a:solidFill>
                            <a:latin typeface="Cambria Math" panose="02040503050406030204" pitchFamily="18" charset="0"/>
                            <a:cs typeface="Times New Roman" panose="02020603050405020304" pitchFamily="18" charset="0"/>
                          </a:rPr>
                        </m:ctrlPr>
                      </m:fPr>
                      <m:num>
                        <m:r>
                          <m:rPr>
                            <m:nor/>
                          </m:rPr>
                          <a:rPr lang="en-US" sz="3200" i="0">
                            <a:solidFill>
                              <a:schemeClr val="bg1"/>
                            </a:solidFill>
                            <a:latin typeface="Times New Roman" panose="02020603050405020304" pitchFamily="18" charset="0"/>
                            <a:cs typeface="Times New Roman" panose="02020603050405020304" pitchFamily="18" charset="0"/>
                          </a:rPr>
                          <m:t>M</m:t>
                        </m:r>
                        <m:r>
                          <m:rPr>
                            <m:nor/>
                          </m:rPr>
                          <a:rPr lang="en-US" sz="3200" b="0" i="0" smtClean="0">
                            <a:solidFill>
                              <a:schemeClr val="bg1"/>
                            </a:solidFill>
                            <a:latin typeface="Times New Roman" panose="02020603050405020304" pitchFamily="18" charset="0"/>
                            <a:cs typeface="Times New Roman" panose="02020603050405020304" pitchFamily="18" charset="0"/>
                          </a:rPr>
                          <m:t>P</m:t>
                        </m:r>
                      </m:num>
                      <m:den>
                        <m:r>
                          <m:rPr>
                            <m:nor/>
                          </m:rPr>
                          <a:rPr lang="en-US" sz="3200" b="0" i="0" smtClean="0">
                            <a:solidFill>
                              <a:schemeClr val="bg1"/>
                            </a:solidFill>
                            <a:latin typeface="Times New Roman" panose="02020603050405020304" pitchFamily="18" charset="0"/>
                            <a:cs typeface="Times New Roman" panose="02020603050405020304" pitchFamily="18" charset="0"/>
                          </a:rPr>
                          <m:t>MN</m:t>
                        </m:r>
                      </m:den>
                    </m:f>
                  </m:oMath>
                </a14:m>
                <a:br>
                  <a:rPr lang="en-US" sz="3200" dirty="0">
                    <a:solidFill>
                      <a:schemeClr val="bg1"/>
                    </a:solidFill>
                    <a:latin typeface="Times New Roman" panose="02020603050405020304" pitchFamily="18" charset="0"/>
                    <a:cs typeface="Times New Roman" panose="02020603050405020304" pitchFamily="18" charset="0"/>
                  </a:rPr>
                </a:br>
                <a:br>
                  <a:rPr lang="en-US" sz="3200" dirty="0">
                    <a:solidFill>
                      <a:schemeClr val="bg1"/>
                    </a:solidFill>
                    <a:latin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itle 1" descr="OPL20U25GSXzBJYl68kk8uQGfFKzs7yb1M4KJWUiLk6ZEvGF+qCIPSnY57AbBFCvTWID07 2024 T9 CD 06565+K4lPs7H94VUqPe2XwIsfPRnrXQE//QTEXxb8/8N4CNc6FpgZahzpTjFhMzSA7T/nHJa11DE8Ng2TP3iAmRczFlmslSuUNOgUeb6yRvs0="/>
              <p:cNvSpPr>
                <a:spLocks noGrp="1" noRot="1" noChangeAspect="1" noMove="1" noResize="1" noEditPoints="1" noAdjustHandles="1" noChangeArrowheads="1" noChangeShapeType="1" noTextEdit="1"/>
              </p:cNvSpPr>
              <p:nvPr>
                <p:ph type="title"/>
              </p:nvPr>
            </p:nvSpPr>
            <p:spPr>
              <a:xfrm>
                <a:off x="851262" y="1084217"/>
                <a:ext cx="10515600" cy="4389120"/>
              </a:xfrm>
              <a:blipFill>
                <a:blip r:embed="rId4"/>
                <a:stretch>
                  <a:fillRect l="-1507" r="-986"/>
                </a:stretch>
              </a:blipFill>
            </p:spPr>
            <p:txBody>
              <a:bodyPr/>
              <a:lstStyle/>
              <a:p>
                <a:r>
                  <a:rPr lang="en-US">
                    <a:noFill/>
                  </a:rPr>
                  <a:t> </a:t>
                </a:r>
              </a:p>
            </p:txBody>
          </p:sp>
        </mc:Fallback>
      </mc:AlternateContent>
      <p:sp>
        <p:nvSpPr>
          <p:cNvPr id="3" name="Right Arrow 2" descr="OPL20U25GSXzBJYl68kk8uQGfFKzs7yb1M4KJWUiLk6ZEvGF+qCIPSnY57AbBFCvTWID07 2024 T9 CD 06565+K4lPs7H94VUqPe2XwIsfPRnrXQE//QTEXxb8/8N4CNc6FpgZahzpTjFhMzSA7T/nHJa11DE8Ng2TP3iAmRczFlmslSuUNOgUeb6yRvs0=">
            <a:hlinkClick r:id="rId5" action="ppaction://hlinksldjump"/>
          </p:cNvPr>
          <p:cNvSpPr/>
          <p:nvPr/>
        </p:nvSpPr>
        <p:spPr>
          <a:xfrm>
            <a:off x="10110651" y="5643154"/>
            <a:ext cx="1084218" cy="8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OPL20U25GSXzBJYl68kk8uQGfFKzs7yb1M4KJWUiLk6ZEvGF+qCIPSnY57AbBFCvTWID07 2024 T9 CD 06565+K4lPs7H94VUqPe2XwIsfPRnrXQE//QTEXxb8/8N4CNc6FpgZahzpTjFhMzSA7T/nHJa11DE8Ng2TP3iAmRczFlmslSuUNOgUeb6yRvs0="/>
          <p:cNvSpPr/>
          <p:nvPr/>
        </p:nvSpPr>
        <p:spPr>
          <a:xfrm>
            <a:off x="4399089" y="4354677"/>
            <a:ext cx="1849994" cy="584775"/>
          </a:xfrm>
          <a:prstGeom prst="rect">
            <a:avLst/>
          </a:prstGeom>
        </p:spPr>
        <p:txBody>
          <a:bodyPr wrap="none">
            <a:spAutoFit/>
          </a:bodyPr>
          <a:lstStyle/>
          <a:p>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A</a:t>
            </a:r>
            <a:endParaRPr lang="en-US" sz="3200" dirty="0"/>
          </a:p>
        </p:txBody>
      </p:sp>
      <p:pic>
        <p:nvPicPr>
          <p:cNvPr id="5"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39000" y="0"/>
            <a:ext cx="1600200" cy="899410"/>
          </a:xfrm>
          <a:prstGeom prst="rect">
            <a:avLst/>
          </a:prstGeom>
        </p:spPr>
      </p:pic>
    </p:spTree>
    <p:extLst>
      <p:ext uri="{BB962C8B-B14F-4D97-AF65-F5344CB8AC3E}">
        <p14:creationId xmlns:p14="http://schemas.microsoft.com/office/powerpoint/2010/main" val="350209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795054" y="1544979"/>
                <a:ext cx="10515600" cy="4389120"/>
              </a:xfrm>
            </p:spPr>
            <p:txBody>
              <a:bodyPr>
                <a:normAutofit/>
              </a:bodyP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a:t>
                </a:r>
                <a:r>
                  <a:rPr lang="en-US" sz="3200" dirty="0">
                    <a:solidFill>
                      <a:schemeClr val="bg1"/>
                    </a:solidFill>
                    <a:latin typeface="Times New Roman" panose="02020603050405020304" pitchFamily="18" charset="0"/>
                    <a:cs typeface="Times New Roman" panose="02020603050405020304" pitchFamily="18" charset="0"/>
                  </a:rPr>
                  <a:t> Cho tam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MNP</a:t>
                </a:r>
                <a:r>
                  <a:rPr lang="en-US" sz="3200"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a:t>
                </a:r>
                <a:r>
                  <a:rPr lang="en-US" sz="3200" dirty="0">
                    <a:solidFill>
                      <a:schemeClr val="bg1"/>
                    </a:solidFill>
                    <a:latin typeface="Times New Roman" panose="02020603050405020304" pitchFamily="18" charset="0"/>
                    <a:cs typeface="Times New Roman" panose="02020603050405020304" pitchFamily="18" charset="0"/>
                  </a:rPr>
                  <a:t>. Khi </a:t>
                </a:r>
                <a:r>
                  <a:rPr lang="en-US" sz="3200" dirty="0" err="1">
                    <a:solidFill>
                      <a:schemeClr val="bg1"/>
                    </a:solidFill>
                    <a:latin typeface="Times New Roman" panose="02020603050405020304" pitchFamily="18" charset="0"/>
                    <a:cs typeface="Times New Roman" panose="02020603050405020304" pitchFamily="18" charset="0"/>
                  </a:rPr>
                  <a:t>đó</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tan</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AE" sz="3200" i="1" smtClean="0">
                            <a:solidFill>
                              <a:schemeClr val="bg1"/>
                            </a:solidFill>
                            <a:latin typeface="Cambria Math" panose="02040503050406030204" pitchFamily="18" charset="0"/>
                            <a:cs typeface="Times New Roman" panose="02020603050405020304" pitchFamily="18" charset="0"/>
                          </a:rPr>
                        </m:ctrlPr>
                      </m:accPr>
                      <m:e>
                        <m:r>
                          <m:rPr>
                            <m:nor/>
                          </m:rPr>
                          <a:rPr lang="en-US" sz="3200" b="0" i="1" smtClean="0">
                            <a:solidFill>
                              <a:schemeClr val="bg1"/>
                            </a:solidFill>
                            <a:latin typeface="Times New Roman" panose="02020603050405020304" pitchFamily="18" charset="0"/>
                            <a:cs typeface="Times New Roman" panose="02020603050405020304" pitchFamily="18" charset="0"/>
                          </a:rPr>
                          <m:t>MNP</m:t>
                        </m:r>
                      </m:e>
                    </m:acc>
                  </m:oMath>
                </a14:m>
                <a:r>
                  <a:rPr lang="en-US" sz="3200"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a:t>
                </a:r>
                <a:br>
                  <a:rPr lang="en-US" sz="3200" dirty="0">
                    <a:solidFill>
                      <a:schemeClr val="bg1"/>
                    </a:solidFill>
                    <a:latin typeface="Times New Roman" panose="02020603050405020304" pitchFamily="18" charset="0"/>
                    <a:cs typeface="Times New Roman" panose="02020603050405020304" pitchFamily="18" charset="0"/>
                  </a:rPr>
                </a:b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AE" sz="3200" i="1" smtClean="0">
                            <a:solidFill>
                              <a:schemeClr val="bg1"/>
                            </a:solidFill>
                            <a:latin typeface="Cambria Math" panose="02040503050406030204" pitchFamily="18" charset="0"/>
                            <a:cs typeface="Times New Roman" panose="02020603050405020304" pitchFamily="18" charset="0"/>
                          </a:rPr>
                        </m:ctrlPr>
                      </m:fPr>
                      <m:num>
                        <m:r>
                          <m:rPr>
                            <m:nor/>
                          </m:rPr>
                          <a:rPr lang="en-US" sz="3200" b="0" i="0" smtClean="0">
                            <a:solidFill>
                              <a:schemeClr val="bg1"/>
                            </a:solidFill>
                            <a:latin typeface="Times New Roman" panose="02020603050405020304" pitchFamily="18" charset="0"/>
                            <a:cs typeface="Times New Roman" panose="02020603050405020304" pitchFamily="18" charset="0"/>
                          </a:rPr>
                          <m:t>MN</m:t>
                        </m:r>
                      </m:num>
                      <m:den>
                        <m:r>
                          <m:rPr>
                            <m:nor/>
                          </m:rPr>
                          <a:rPr lang="en-US" sz="3200" b="0" i="0" smtClean="0">
                            <a:solidFill>
                              <a:schemeClr val="bg1"/>
                            </a:solidFill>
                            <a:latin typeface="Times New Roman" panose="02020603050405020304" pitchFamily="18" charset="0"/>
                            <a:cs typeface="Times New Roman" panose="02020603050405020304" pitchFamily="18" charset="0"/>
                          </a:rPr>
                          <m:t>NP</m:t>
                        </m:r>
                      </m:den>
                    </m:f>
                  </m:oMath>
                </a14:m>
                <a:r>
                  <a:rPr lang="en-US" sz="3200" dirty="0">
                    <a:solidFill>
                      <a:schemeClr val="bg1"/>
                    </a:solidFill>
                    <a:latin typeface="Times New Roman" panose="02020603050405020304" pitchFamily="18" charset="0"/>
                    <a:cs typeface="Times New Roman" panose="02020603050405020304" pitchFamily="18" charset="0"/>
                  </a:rPr>
                  <a:t>             B. </a:t>
                </a:r>
                <a14:m>
                  <m:oMath xmlns:m="http://schemas.openxmlformats.org/officeDocument/2006/math">
                    <m:f>
                      <m:fPr>
                        <m:ctrlPr>
                          <a:rPr lang="en-AE" sz="3200" i="1">
                            <a:solidFill>
                              <a:schemeClr val="bg1"/>
                            </a:solidFill>
                            <a:latin typeface="Cambria Math" panose="02040503050406030204" pitchFamily="18" charset="0"/>
                            <a:cs typeface="Times New Roman" panose="02020603050405020304" pitchFamily="18" charset="0"/>
                          </a:rPr>
                        </m:ctrlPr>
                      </m:fPr>
                      <m:num>
                        <m:r>
                          <m:rPr>
                            <m:nor/>
                          </m:rPr>
                          <a:rPr lang="en-US" sz="3200" i="0">
                            <a:solidFill>
                              <a:schemeClr val="bg1"/>
                            </a:solidFill>
                            <a:latin typeface="Times New Roman" panose="02020603050405020304" pitchFamily="18" charset="0"/>
                            <a:cs typeface="Times New Roman" panose="02020603050405020304" pitchFamily="18" charset="0"/>
                          </a:rPr>
                          <m:t>M</m:t>
                        </m:r>
                        <m:r>
                          <m:rPr>
                            <m:nor/>
                          </m:rPr>
                          <a:rPr lang="en-US" sz="3200" b="0" i="0" smtClean="0">
                            <a:solidFill>
                              <a:schemeClr val="bg1"/>
                            </a:solidFill>
                            <a:latin typeface="Times New Roman" panose="02020603050405020304" pitchFamily="18" charset="0"/>
                            <a:cs typeface="Times New Roman" panose="02020603050405020304" pitchFamily="18" charset="0"/>
                          </a:rPr>
                          <m:t>P</m:t>
                        </m:r>
                      </m:num>
                      <m:den>
                        <m:r>
                          <m:rPr>
                            <m:nor/>
                          </m:rPr>
                          <a:rPr lang="en-US" sz="3200" i="0">
                            <a:solidFill>
                              <a:schemeClr val="bg1"/>
                            </a:solidFill>
                            <a:latin typeface="Times New Roman" panose="02020603050405020304" pitchFamily="18" charset="0"/>
                            <a:cs typeface="Times New Roman" panose="02020603050405020304" pitchFamily="18" charset="0"/>
                          </a:rPr>
                          <m:t>NP</m:t>
                        </m:r>
                      </m:den>
                    </m:f>
                  </m:oMath>
                </a14:m>
                <a:r>
                  <a:rPr lang="en-US" sz="3200" dirty="0">
                    <a:solidFill>
                      <a:schemeClr val="bg1"/>
                    </a:solidFill>
                    <a:latin typeface="Times New Roman" panose="02020603050405020304" pitchFamily="18" charset="0"/>
                    <a:cs typeface="Times New Roman" panose="02020603050405020304" pitchFamily="18" charset="0"/>
                  </a:rPr>
                  <a:t>                     C. </a:t>
                </a:r>
                <a14:m>
                  <m:oMath xmlns:m="http://schemas.openxmlformats.org/officeDocument/2006/math">
                    <m:f>
                      <m:fPr>
                        <m:ctrlPr>
                          <a:rPr lang="en-AE" sz="3200" i="1">
                            <a:solidFill>
                              <a:schemeClr val="bg1"/>
                            </a:solidFill>
                            <a:latin typeface="Cambria Math" panose="02040503050406030204" pitchFamily="18" charset="0"/>
                            <a:cs typeface="Times New Roman" panose="02020603050405020304" pitchFamily="18" charset="0"/>
                          </a:rPr>
                        </m:ctrlPr>
                      </m:fPr>
                      <m:num>
                        <m:r>
                          <m:rPr>
                            <m:nor/>
                          </m:rPr>
                          <a:rPr lang="en-US" sz="3200" i="0">
                            <a:solidFill>
                              <a:schemeClr val="bg1"/>
                            </a:solidFill>
                            <a:latin typeface="Times New Roman" panose="02020603050405020304" pitchFamily="18" charset="0"/>
                            <a:cs typeface="Times New Roman" panose="02020603050405020304" pitchFamily="18" charset="0"/>
                          </a:rPr>
                          <m:t>MN</m:t>
                        </m:r>
                      </m:num>
                      <m:den>
                        <m:r>
                          <m:rPr>
                            <m:nor/>
                          </m:rPr>
                          <a:rPr lang="en-US" sz="3200" b="0" i="0" smtClean="0">
                            <a:solidFill>
                              <a:schemeClr val="bg1"/>
                            </a:solidFill>
                            <a:latin typeface="Times New Roman" panose="02020603050405020304" pitchFamily="18" charset="0"/>
                            <a:cs typeface="Times New Roman" panose="02020603050405020304" pitchFamily="18" charset="0"/>
                          </a:rPr>
                          <m:t>M</m:t>
                        </m:r>
                        <m:r>
                          <m:rPr>
                            <m:nor/>
                          </m:rPr>
                          <a:rPr lang="en-US" sz="3200" i="0">
                            <a:solidFill>
                              <a:schemeClr val="bg1"/>
                            </a:solidFill>
                            <a:latin typeface="Times New Roman" panose="02020603050405020304" pitchFamily="18" charset="0"/>
                            <a:cs typeface="Times New Roman" panose="02020603050405020304" pitchFamily="18" charset="0"/>
                          </a:rPr>
                          <m:t>P</m:t>
                        </m:r>
                      </m:den>
                    </m:f>
                  </m:oMath>
                </a14:m>
                <a:r>
                  <a:rPr lang="en-US" sz="3200" dirty="0">
                    <a:solidFill>
                      <a:schemeClr val="bg1"/>
                    </a:solidFill>
                    <a:latin typeface="Times New Roman" panose="02020603050405020304" pitchFamily="18" charset="0"/>
                    <a:cs typeface="Times New Roman" panose="02020603050405020304" pitchFamily="18" charset="0"/>
                  </a:rPr>
                  <a:t>               D. </a:t>
                </a:r>
                <a14:m>
                  <m:oMath xmlns:m="http://schemas.openxmlformats.org/officeDocument/2006/math">
                    <m:f>
                      <m:fPr>
                        <m:ctrlPr>
                          <a:rPr lang="en-AE" sz="3200" i="1">
                            <a:solidFill>
                              <a:schemeClr val="bg1"/>
                            </a:solidFill>
                            <a:latin typeface="Cambria Math" panose="02040503050406030204" pitchFamily="18" charset="0"/>
                            <a:cs typeface="Times New Roman" panose="02020603050405020304" pitchFamily="18" charset="0"/>
                          </a:rPr>
                        </m:ctrlPr>
                      </m:fPr>
                      <m:num>
                        <m:r>
                          <m:rPr>
                            <m:nor/>
                          </m:rPr>
                          <a:rPr lang="en-US" sz="3200" i="0">
                            <a:solidFill>
                              <a:schemeClr val="bg1"/>
                            </a:solidFill>
                            <a:latin typeface="Times New Roman" panose="02020603050405020304" pitchFamily="18" charset="0"/>
                            <a:cs typeface="Times New Roman" panose="02020603050405020304" pitchFamily="18" charset="0"/>
                          </a:rPr>
                          <m:t>M</m:t>
                        </m:r>
                        <m:r>
                          <m:rPr>
                            <m:nor/>
                          </m:rPr>
                          <a:rPr lang="en-US" sz="3200" b="0" i="0" smtClean="0">
                            <a:solidFill>
                              <a:schemeClr val="bg1"/>
                            </a:solidFill>
                            <a:latin typeface="Times New Roman" panose="02020603050405020304" pitchFamily="18" charset="0"/>
                            <a:cs typeface="Times New Roman" panose="02020603050405020304" pitchFamily="18" charset="0"/>
                          </a:rPr>
                          <m:t>P</m:t>
                        </m:r>
                      </m:num>
                      <m:den>
                        <m:r>
                          <m:rPr>
                            <m:nor/>
                          </m:rPr>
                          <a:rPr lang="en-US" sz="3200" b="0" i="0" smtClean="0">
                            <a:solidFill>
                              <a:schemeClr val="bg1"/>
                            </a:solidFill>
                            <a:latin typeface="Times New Roman" panose="02020603050405020304" pitchFamily="18" charset="0"/>
                            <a:cs typeface="Times New Roman" panose="02020603050405020304" pitchFamily="18" charset="0"/>
                          </a:rPr>
                          <m:t>MN</m:t>
                        </m:r>
                      </m:den>
                    </m:f>
                  </m:oMath>
                </a14:m>
                <a:br>
                  <a:rPr lang="en-US" sz="3200" dirty="0">
                    <a:solidFill>
                      <a:schemeClr val="bg1"/>
                    </a:solidFill>
                    <a:latin typeface="Times New Roman" panose="02020603050405020304" pitchFamily="18" charset="0"/>
                    <a:cs typeface="Times New Roman" panose="02020603050405020304" pitchFamily="18" charset="0"/>
                  </a:rPr>
                </a:br>
                <a:br>
                  <a:rPr lang="en-US" sz="3200" dirty="0">
                    <a:solidFill>
                      <a:schemeClr val="bg1"/>
                    </a:solidFill>
                    <a:latin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itle 1" descr="OPL20U25GSXzBJYl68kk8uQGfFKzs7yb1M4KJWUiLk6ZEvGF+qCIPSnY57AbBFCvTWID07 2024 T9 CD 06565+K4lPs7H94VUqPe2XwIsfPRnrXQE//QTEXxb8/8N4CNc6FpgZahzpTjFhMzSA7T/nHJa11DE8Ng2TP3iAmRczFlmslSuUNOgUeb6yRvs0="/>
              <p:cNvSpPr>
                <a:spLocks noGrp="1" noRot="1" noChangeAspect="1" noMove="1" noResize="1" noEditPoints="1" noAdjustHandles="1" noChangeArrowheads="1" noChangeShapeType="1" noTextEdit="1"/>
              </p:cNvSpPr>
              <p:nvPr>
                <p:ph type="title"/>
              </p:nvPr>
            </p:nvSpPr>
            <p:spPr>
              <a:xfrm>
                <a:off x="795054" y="1544979"/>
                <a:ext cx="10515600" cy="4389120"/>
              </a:xfrm>
              <a:blipFill>
                <a:blip r:embed="rId4"/>
                <a:stretch>
                  <a:fillRect l="-1449"/>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4503624" y="4838003"/>
            <a:ext cx="2263761" cy="707886"/>
          </a:xfrm>
          <a:prstGeom prst="rect">
            <a:avLst/>
          </a:prstGeom>
        </p:spPr>
        <p:txBody>
          <a:bodyPr wrap="none">
            <a:spAutoFit/>
          </a:bodyPr>
          <a:lstStyle/>
          <a:p>
            <a:r>
              <a:rPr lang="en-US" sz="4000" dirty="0" err="1">
                <a:solidFill>
                  <a:schemeClr val="bg1"/>
                </a:solidFill>
                <a:latin typeface="Times New Roman" panose="02020603050405020304" pitchFamily="18" charset="0"/>
                <a:cs typeface="Times New Roman" panose="02020603050405020304" pitchFamily="18" charset="0"/>
              </a:rPr>
              <a:t>Đáp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án</a:t>
            </a:r>
            <a:r>
              <a:rPr lang="en-US" sz="4000" dirty="0">
                <a:solidFill>
                  <a:schemeClr val="bg1"/>
                </a:solidFill>
                <a:latin typeface="Times New Roman" panose="02020603050405020304" pitchFamily="18" charset="0"/>
                <a:cs typeface="Times New Roman" panose="02020603050405020304" pitchFamily="18" charset="0"/>
              </a:rPr>
              <a:t>: C</a:t>
            </a:r>
            <a:endParaRPr lang="en-US" sz="4000" dirty="0"/>
          </a:p>
        </p:txBody>
      </p:sp>
      <p:sp>
        <p:nvSpPr>
          <p:cNvPr id="4" name="Right Arrow 3" descr="OPL20U25GSXzBJYl68kk8uQGfFKzs7yb1M4KJWUiLk6ZEvGF+qCIPSnY57AbBFCvTWID07 2024 T9 CD 06565+K4lPs7H94VUqPe2XwIsfPRnrXQE//QTEXxb8/8N4CNc6FpgZahzpTjFhMzSA7T/nHJa11DE8Ng2TP3iAmRczFlmslSuUNOgUeb6yRvs0=">
            <a:hlinkClick r:id="rId5" action="ppaction://hlinksldjump"/>
          </p:cNvPr>
          <p:cNvSpPr/>
          <p:nvPr/>
        </p:nvSpPr>
        <p:spPr>
          <a:xfrm>
            <a:off x="10110651" y="5643154"/>
            <a:ext cx="1084218" cy="8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39000" y="0"/>
            <a:ext cx="1600200" cy="899410"/>
          </a:xfrm>
          <a:prstGeom prst="rect">
            <a:avLst/>
          </a:prstGeom>
        </p:spPr>
      </p:pic>
    </p:spTree>
    <p:extLst>
      <p:ext uri="{BB962C8B-B14F-4D97-AF65-F5344CB8AC3E}">
        <p14:creationId xmlns:p14="http://schemas.microsoft.com/office/powerpoint/2010/main" val="426327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838200" y="1254034"/>
                <a:ext cx="10515600" cy="4389120"/>
              </a:xfrm>
            </p:spPr>
            <p:txBody>
              <a:bodyPr>
                <a:noAutofit/>
              </a:bodyPr>
              <a:lstStyle/>
              <a:p>
                <a:pPr>
                  <a:lnSpc>
                    <a:spcPct val="150000"/>
                  </a:lnSpc>
                </a:pPr>
                <a:r>
                  <a:rPr lang="en-US" sz="3600" b="1" dirty="0">
                    <a:solidFill>
                      <a:schemeClr val="bg1"/>
                    </a:solidFill>
                    <a:latin typeface="Times New Roman" panose="02020603050405020304" pitchFamily="18" charset="0"/>
                    <a:cs typeface="Times New Roman" panose="02020603050405020304" pitchFamily="18" charset="0"/>
                  </a:rPr>
                  <a:t>Câu 3</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đẳng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sau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đẳng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a:t>
                </a:r>
                <a:r>
                  <a:rPr lang="en-US" sz="3600" b="1" u="sng" dirty="0" err="1">
                    <a:solidFill>
                      <a:schemeClr val="bg1"/>
                    </a:solidFill>
                    <a:latin typeface="Times New Roman" panose="02020603050405020304" pitchFamily="18" charset="0"/>
                    <a:cs typeface="Times New Roman" panose="02020603050405020304" pitchFamily="18" charset="0"/>
                  </a:rPr>
                  <a:t>sai</a:t>
                </a:r>
                <a:r>
                  <a:rPr lang="en-US" sz="3600" dirty="0">
                    <a:solidFill>
                      <a:schemeClr val="bg1"/>
                    </a:solidFill>
                    <a:latin typeface="Times New Roman" panose="02020603050405020304" pitchFamily="18" charset="0"/>
                    <a:cs typeface="Times New Roman" panose="02020603050405020304" pitchFamily="18" charset="0"/>
                  </a:rPr>
                  <a:t>:</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A. sin </a:t>
                </a:r>
                <a14:m>
                  <m:oMath xmlns:m="http://schemas.openxmlformats.org/officeDocument/2006/math">
                    <m:sSup>
                      <m:sSupPr>
                        <m:ctrlPr>
                          <a:rPr lang="en-AE" sz="3600" i="1" smtClean="0">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45</m:t>
                        </m:r>
                      </m:e>
                      <m:sup>
                        <m:r>
                          <m:rPr>
                            <m:sty m:val="p"/>
                          </m:rPr>
                          <a:rPr lang="en-US" sz="3600" b="0" i="1" smtClean="0">
                            <a:solidFill>
                              <a:schemeClr val="bg1"/>
                            </a:solidFill>
                            <a:latin typeface="Cambria Math" panose="02040503050406030204" pitchFamily="18" charset="0"/>
                            <a:cs typeface="Times New Roman" panose="02020603050405020304" pitchFamily="18" charset="0"/>
                          </a:rPr>
                          <m:t>o</m:t>
                        </m:r>
                      </m:sup>
                    </m:sSup>
                  </m:oMath>
                </a14:m>
                <a:r>
                  <a:rPr lang="en-US" sz="3600" dirty="0">
                    <a:solidFill>
                      <a:schemeClr val="bg1"/>
                    </a:solidFill>
                    <a:latin typeface="Times New Roman" panose="02020603050405020304" pitchFamily="18" charset="0"/>
                    <a:cs typeface="Times New Roman" panose="02020603050405020304" pitchFamily="18" charset="0"/>
                  </a:rPr>
                  <a:t>+cos </a:t>
                </a:r>
                <a14:m>
                  <m:oMath xmlns:m="http://schemas.openxmlformats.org/officeDocument/2006/math">
                    <m:sSup>
                      <m:sSupPr>
                        <m:ctrlPr>
                          <a:rPr lang="en-AE" sz="3600" i="1" smtClean="0">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45</m:t>
                        </m:r>
                      </m:e>
                      <m:sup>
                        <m:r>
                          <m:rPr>
                            <m:sty m:val="p"/>
                          </m:rPr>
                          <a:rPr lang="en-US" sz="3600" b="0" i="1" smtClean="0">
                            <a:solidFill>
                              <a:schemeClr val="bg1"/>
                            </a:solidFill>
                            <a:latin typeface="Cambria Math" panose="02040503050406030204" pitchFamily="18" charset="0"/>
                            <a:cs typeface="Times New Roman" panose="02020603050405020304" pitchFamily="18" charset="0"/>
                          </a:rPr>
                          <m:t>o</m:t>
                        </m:r>
                      </m:sup>
                    </m:sSup>
                  </m:oMath>
                </a14:m>
                <a:r>
                  <a:rPr lang="en-US" sz="36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en-AE" sz="3600" i="1" dirty="0" smtClean="0">
                            <a:solidFill>
                              <a:schemeClr val="bg1"/>
                            </a:solidFill>
                            <a:latin typeface="Cambria Math" panose="02040503050406030204" pitchFamily="18" charset="0"/>
                            <a:cs typeface="Times New Roman" panose="02020603050405020304" pitchFamily="18" charset="0"/>
                          </a:rPr>
                        </m:ctrlPr>
                      </m:radPr>
                      <m:deg/>
                      <m:e>
                        <m:r>
                          <a:rPr lang="en-US" sz="3600" b="0" i="1" dirty="0" smtClean="0">
                            <a:solidFill>
                              <a:schemeClr val="bg1"/>
                            </a:solidFill>
                            <a:latin typeface="Cambria Math" panose="02040503050406030204" pitchFamily="18" charset="0"/>
                            <a:cs typeface="Times New Roman" panose="02020603050405020304" pitchFamily="18" charset="0"/>
                          </a:rPr>
                          <m:t>2</m:t>
                        </m:r>
                      </m:e>
                    </m:rad>
                  </m:oMath>
                </a14:m>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B. sin </a:t>
                </a:r>
                <a14:m>
                  <m:oMath xmlns:m="http://schemas.openxmlformats.org/officeDocument/2006/math">
                    <m:sSup>
                      <m:sSupPr>
                        <m:ctrlPr>
                          <a:rPr lang="en-AE" sz="3600" i="1">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30</m:t>
                        </m:r>
                      </m:e>
                      <m:sup>
                        <m:r>
                          <a:rPr lang="en-US" sz="3600" i="1">
                            <a:solidFill>
                              <a:schemeClr val="bg1"/>
                            </a:solidFill>
                            <a:latin typeface="Cambria Math" panose="02040503050406030204" pitchFamily="18" charset="0"/>
                            <a:cs typeface="Times New Roman" panose="02020603050405020304" pitchFamily="18" charset="0"/>
                          </a:rPr>
                          <m:t>𝑜</m:t>
                        </m:r>
                      </m:sup>
                    </m:sSup>
                  </m:oMath>
                </a14:m>
                <a:r>
                  <a:rPr lang="en-US" sz="3600" dirty="0">
                    <a:solidFill>
                      <a:schemeClr val="bg1"/>
                    </a:solidFill>
                    <a:latin typeface="Times New Roman" panose="02020603050405020304" pitchFamily="18" charset="0"/>
                    <a:cs typeface="Times New Roman" panose="02020603050405020304" pitchFamily="18" charset="0"/>
                  </a:rPr>
                  <a:t>+cos </a:t>
                </a:r>
                <a14:m>
                  <m:oMath xmlns:m="http://schemas.openxmlformats.org/officeDocument/2006/math">
                    <m:sSup>
                      <m:sSupPr>
                        <m:ctrlPr>
                          <a:rPr lang="en-AE" sz="3600" i="1">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60</m:t>
                        </m:r>
                      </m:e>
                      <m:sup>
                        <m:r>
                          <a:rPr lang="en-US" sz="3600" i="1">
                            <a:solidFill>
                              <a:schemeClr val="bg1"/>
                            </a:solidFill>
                            <a:latin typeface="Cambria Math" panose="02040503050406030204" pitchFamily="18" charset="0"/>
                            <a:cs typeface="Times New Roman" panose="02020603050405020304" pitchFamily="18" charset="0"/>
                          </a:rPr>
                          <m:t>𝑜</m:t>
                        </m:r>
                      </m:sup>
                    </m:sSup>
                  </m:oMath>
                </a14:m>
                <a:r>
                  <a:rPr lang="en-US" sz="3600" dirty="0">
                    <a:solidFill>
                      <a:schemeClr val="bg1"/>
                    </a:solidFill>
                    <a:latin typeface="Times New Roman" panose="02020603050405020304" pitchFamily="18" charset="0"/>
                    <a:cs typeface="Times New Roman" panose="02020603050405020304" pitchFamily="18" charset="0"/>
                  </a:rPr>
                  <a:t>=1</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C. sin </a:t>
                </a:r>
                <a14:m>
                  <m:oMath xmlns:m="http://schemas.openxmlformats.org/officeDocument/2006/math">
                    <m:sSup>
                      <m:sSupPr>
                        <m:ctrlPr>
                          <a:rPr lang="en-AE" sz="3600" i="1">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60</m:t>
                        </m:r>
                      </m:e>
                      <m:sup>
                        <m:r>
                          <a:rPr lang="en-US" sz="3600" i="1">
                            <a:solidFill>
                              <a:schemeClr val="bg1"/>
                            </a:solidFill>
                            <a:latin typeface="Cambria Math" panose="02040503050406030204" pitchFamily="18" charset="0"/>
                            <a:cs typeface="Times New Roman" panose="02020603050405020304" pitchFamily="18" charset="0"/>
                          </a:rPr>
                          <m:t>𝑜</m:t>
                        </m:r>
                      </m:sup>
                    </m:sSup>
                  </m:oMath>
                </a14:m>
                <a:r>
                  <a:rPr lang="en-US" sz="3600" dirty="0">
                    <a:solidFill>
                      <a:schemeClr val="bg1"/>
                    </a:solidFill>
                    <a:latin typeface="Times New Roman" panose="02020603050405020304" pitchFamily="18" charset="0"/>
                    <a:cs typeface="Times New Roman" panose="02020603050405020304" pitchFamily="18" charset="0"/>
                  </a:rPr>
                  <a:t>+cos </a:t>
                </a:r>
                <a14:m>
                  <m:oMath xmlns:m="http://schemas.openxmlformats.org/officeDocument/2006/math">
                    <m:sSup>
                      <m:sSupPr>
                        <m:ctrlPr>
                          <a:rPr lang="en-AE" sz="3600" i="1">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150</m:t>
                        </m:r>
                      </m:e>
                      <m:sup>
                        <m:r>
                          <a:rPr lang="en-US" sz="3600" i="1">
                            <a:solidFill>
                              <a:schemeClr val="bg1"/>
                            </a:solidFill>
                            <a:latin typeface="Cambria Math" panose="02040503050406030204" pitchFamily="18" charset="0"/>
                            <a:cs typeface="Times New Roman" panose="02020603050405020304" pitchFamily="18" charset="0"/>
                          </a:rPr>
                          <m:t>𝑜</m:t>
                        </m:r>
                      </m:sup>
                    </m:sSup>
                  </m:oMath>
                </a14:m>
                <a:r>
                  <a:rPr lang="en-US" sz="3600" dirty="0">
                    <a:solidFill>
                      <a:schemeClr val="bg1"/>
                    </a:solidFill>
                    <a:latin typeface="Times New Roman" panose="02020603050405020304" pitchFamily="18" charset="0"/>
                    <a:cs typeface="Times New Roman" panose="02020603050405020304" pitchFamily="18" charset="0"/>
                  </a:rPr>
                  <a:t>=0</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D. sin </a:t>
                </a:r>
                <a14:m>
                  <m:oMath xmlns:m="http://schemas.openxmlformats.org/officeDocument/2006/math">
                    <m:sSup>
                      <m:sSupPr>
                        <m:ctrlPr>
                          <a:rPr lang="en-AE" sz="3600" i="1">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120</m:t>
                        </m:r>
                      </m:e>
                      <m:sup>
                        <m:r>
                          <a:rPr lang="en-US" sz="3600" i="1">
                            <a:solidFill>
                              <a:schemeClr val="bg1"/>
                            </a:solidFill>
                            <a:latin typeface="Cambria Math" panose="02040503050406030204" pitchFamily="18" charset="0"/>
                            <a:cs typeface="Times New Roman" panose="02020603050405020304" pitchFamily="18" charset="0"/>
                          </a:rPr>
                          <m:t>𝑜</m:t>
                        </m:r>
                      </m:sup>
                    </m:sSup>
                    <m:r>
                      <a:rPr lang="en-US" sz="3600" b="0" i="0" smtClean="0">
                        <a:solidFill>
                          <a:schemeClr val="bg1"/>
                        </a:solidFill>
                        <a:latin typeface="Cambria Math" panose="02040503050406030204" pitchFamily="18" charset="0"/>
                        <a:cs typeface="Times New Roman" panose="02020603050405020304" pitchFamily="18" charset="0"/>
                      </a:rPr>
                      <m:t>−</m:t>
                    </m:r>
                  </m:oMath>
                </a14:m>
                <a:r>
                  <a:rPr lang="en-US" sz="3600" dirty="0">
                    <a:solidFill>
                      <a:schemeClr val="bg1"/>
                    </a:solidFill>
                    <a:latin typeface="Times New Roman" panose="02020603050405020304" pitchFamily="18" charset="0"/>
                    <a:cs typeface="Times New Roman" panose="02020603050405020304" pitchFamily="18" charset="0"/>
                  </a:rPr>
                  <a:t>cos </a:t>
                </a:r>
                <a14:m>
                  <m:oMath xmlns:m="http://schemas.openxmlformats.org/officeDocument/2006/math">
                    <m:sSup>
                      <m:sSupPr>
                        <m:ctrlPr>
                          <a:rPr lang="en-AE" sz="3600" i="1">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30</m:t>
                        </m:r>
                      </m:e>
                      <m:sup>
                        <m:r>
                          <a:rPr lang="en-US" sz="3600" i="1">
                            <a:solidFill>
                              <a:schemeClr val="bg1"/>
                            </a:solidFill>
                            <a:latin typeface="Cambria Math" panose="02040503050406030204" pitchFamily="18" charset="0"/>
                            <a:cs typeface="Times New Roman" panose="02020603050405020304" pitchFamily="18" charset="0"/>
                          </a:rPr>
                          <m:t>𝑜</m:t>
                        </m:r>
                      </m:sup>
                    </m:sSup>
                  </m:oMath>
                </a14:m>
                <a:r>
                  <a:rPr lang="en-US" sz="3600" dirty="0">
                    <a:solidFill>
                      <a:schemeClr val="bg1"/>
                    </a:solidFill>
                    <a:latin typeface="Times New Roman" panose="02020603050405020304" pitchFamily="18" charset="0"/>
                    <a:cs typeface="Times New Roman" panose="02020603050405020304" pitchFamily="18" charset="0"/>
                  </a:rPr>
                  <a:t>=0</a:t>
                </a:r>
                <a:br>
                  <a:rPr lang="en-US" sz="3600" dirty="0">
                    <a:solidFill>
                      <a:schemeClr val="bg1"/>
                    </a:solidFill>
                    <a:latin typeface="Times New Roman" panose="02020603050405020304" pitchFamily="18" charset="0"/>
                    <a:cs typeface="Times New Roman" panose="02020603050405020304" pitchFamily="18" charset="0"/>
                  </a:rPr>
                </a:br>
                <a:br>
                  <a:rPr lang="en-US" sz="3600" dirty="0">
                    <a:solidFill>
                      <a:schemeClr val="bg1"/>
                    </a:solidFill>
                    <a:latin typeface="Times New Roman" panose="02020603050405020304" pitchFamily="18" charset="0"/>
                    <a:cs typeface="Times New Roman" panose="02020603050405020304" pitchFamily="18" charset="0"/>
                  </a:rPr>
                </a:br>
                <a:endParaRPr lang="en-US" sz="36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itle 1" descr="OPL20U25GSXzBJYl68kk8uQGfFKzs7yb1M4KJWUiLk6ZEvGF+qCIPSnY57AbBFCvTWID07 2024 T9 CD 06565+K4lPs7H94VUqPe2XwIsfPRnrXQE//QTEXxb8/8N4CNc6FpgZahzpTjFhMzSA7T/nHJa11DE8Ng2TP3iAmRczFlmslSuUNOgUeb6yRvs0="/>
              <p:cNvSpPr>
                <a:spLocks noGrp="1" noRot="1" noChangeAspect="1" noMove="1" noResize="1" noEditPoints="1" noAdjustHandles="1" noChangeArrowheads="1" noChangeShapeType="1" noTextEdit="1"/>
              </p:cNvSpPr>
              <p:nvPr>
                <p:ph type="title"/>
              </p:nvPr>
            </p:nvSpPr>
            <p:spPr>
              <a:xfrm>
                <a:off x="838200" y="1254034"/>
                <a:ext cx="10515600" cy="4389120"/>
              </a:xfrm>
              <a:blipFill>
                <a:blip r:embed="rId2"/>
                <a:stretch>
                  <a:fillRect l="-1797" t="-14722"/>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3972350" y="5289211"/>
            <a:ext cx="2292615" cy="707886"/>
          </a:xfrm>
          <a:prstGeom prst="rect">
            <a:avLst/>
          </a:prstGeom>
        </p:spPr>
        <p:txBody>
          <a:bodyPr wrap="none">
            <a:spAutoFit/>
          </a:bodyPr>
          <a:lstStyle/>
          <a:p>
            <a:r>
              <a:rPr lang="en-US" sz="4000" dirty="0" err="1">
                <a:solidFill>
                  <a:schemeClr val="bg1"/>
                </a:solidFill>
                <a:latin typeface="Times New Roman" panose="02020603050405020304" pitchFamily="18" charset="0"/>
                <a:cs typeface="Times New Roman" panose="02020603050405020304" pitchFamily="18" charset="0"/>
              </a:rPr>
              <a:t>Đáp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án</a:t>
            </a:r>
            <a:r>
              <a:rPr lang="en-US" sz="4000" dirty="0">
                <a:solidFill>
                  <a:schemeClr val="bg1"/>
                </a:solidFill>
                <a:latin typeface="Times New Roman" panose="02020603050405020304" pitchFamily="18" charset="0"/>
                <a:cs typeface="Times New Roman" panose="02020603050405020304" pitchFamily="18" charset="0"/>
              </a:rPr>
              <a:t>: D</a:t>
            </a:r>
            <a:endParaRPr lang="en-US" sz="4000" dirty="0"/>
          </a:p>
        </p:txBody>
      </p:sp>
      <p:sp>
        <p:nvSpPr>
          <p:cNvPr id="4" name="Right Arrow 3" descr="OPL20U25GSXzBJYl68kk8uQGfFKzs7yb1M4KJWUiLk6ZEvGF+qCIPSnY57AbBFCvTWID07 2024 T9 CD 06565+K4lPs7H94VUqPe2XwIsfPRnrXQE//QTEXxb8/8N4CNc6FpgZahzpTjFhMzSA7T/nHJa11DE8Ng2TP3iAmRczFlmslSuUNOgUeb6yRvs0=">
            <a:hlinkClick r:id="rId3" action="ppaction://hlinksldjump"/>
          </p:cNvPr>
          <p:cNvSpPr/>
          <p:nvPr/>
        </p:nvSpPr>
        <p:spPr>
          <a:xfrm>
            <a:off x="10110651" y="5643154"/>
            <a:ext cx="1084218" cy="8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83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516835" y="1489166"/>
                <a:ext cx="11360425" cy="4389120"/>
              </a:xfrm>
            </p:spPr>
            <p:txBody>
              <a:bodyPr>
                <a:noAutofit/>
              </a:bodyPr>
              <a:lstStyle/>
              <a:p>
                <a:pPr>
                  <a:lnSpc>
                    <a:spcPct val="150000"/>
                  </a:lnSpc>
                </a:pPr>
                <a:r>
                  <a:rPr lang="en-US" sz="3400" b="1" dirty="0">
                    <a:solidFill>
                      <a:schemeClr val="bg1"/>
                    </a:solidFill>
                    <a:latin typeface="Times New Roman" panose="02020603050405020304" pitchFamily="18" charset="0"/>
                    <a:cs typeface="Times New Roman" panose="02020603050405020304" pitchFamily="18" charset="0"/>
                  </a:rPr>
                  <a:t>Câu 4:</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Tính</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giá</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trị</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biểu</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thức</a:t>
                </a:r>
                <a:r>
                  <a:rPr lang="en-US" sz="3400" dirty="0">
                    <a:solidFill>
                      <a:schemeClr val="bg1"/>
                    </a:solidFill>
                    <a:latin typeface="Times New Roman" panose="02020603050405020304" pitchFamily="18" charset="0"/>
                    <a:cs typeface="Times New Roman" panose="02020603050405020304" pitchFamily="18" charset="0"/>
                  </a:rPr>
                  <a:t>: cos</a:t>
                </a:r>
                <a14:m>
                  <m:oMath xmlns:m="http://schemas.openxmlformats.org/officeDocument/2006/math">
                    <m:sSup>
                      <m:sSupPr>
                        <m:ctrlPr>
                          <a:rPr lang="en-AE" sz="3400" i="1" smtClean="0">
                            <a:solidFill>
                              <a:schemeClr val="bg1"/>
                            </a:solidFill>
                            <a:latin typeface="Cambria Math" panose="02040503050406030204" pitchFamily="18" charset="0"/>
                            <a:cs typeface="Times New Roman" panose="02020603050405020304" pitchFamily="18" charset="0"/>
                          </a:rPr>
                        </m:ctrlPr>
                      </m:sSupPr>
                      <m:e>
                        <m:r>
                          <a:rPr lang="en-US" sz="3400" b="0" i="1" smtClean="0">
                            <a:solidFill>
                              <a:schemeClr val="bg1"/>
                            </a:solidFill>
                            <a:latin typeface="Cambria Math" panose="02040503050406030204" pitchFamily="18" charset="0"/>
                            <a:cs typeface="Times New Roman" panose="02020603050405020304" pitchFamily="18" charset="0"/>
                          </a:rPr>
                          <m:t>30</m:t>
                        </m:r>
                      </m:e>
                      <m:sup>
                        <m:r>
                          <a:rPr lang="en-US" sz="3400" b="0" i="1" smtClean="0">
                            <a:solidFill>
                              <a:schemeClr val="bg1"/>
                            </a:solidFill>
                            <a:latin typeface="Cambria Math" panose="02040503050406030204" pitchFamily="18" charset="0"/>
                            <a:cs typeface="Times New Roman" panose="02020603050405020304" pitchFamily="18" charset="0"/>
                          </a:rPr>
                          <m:t>𝑜</m:t>
                        </m:r>
                      </m:sup>
                    </m:sSup>
                    <m:r>
                      <a:rPr lang="en-US" sz="3400" b="0" i="1" smtClean="0">
                        <a:solidFill>
                          <a:schemeClr val="bg1"/>
                        </a:solidFill>
                        <a:latin typeface="Cambria Math" panose="02040503050406030204" pitchFamily="18" charset="0"/>
                        <a:cs typeface="Times New Roman" panose="02020603050405020304" pitchFamily="18" charset="0"/>
                      </a:rPr>
                      <m:t>.</m:t>
                    </m:r>
                    <m:func>
                      <m:funcPr>
                        <m:ctrlPr>
                          <a:rPr lang="en-US" sz="3400" b="0" i="1" smtClean="0">
                            <a:solidFill>
                              <a:schemeClr val="bg1"/>
                            </a:solidFill>
                            <a:latin typeface="Cambria Math" panose="02040503050406030204" pitchFamily="18" charset="0"/>
                            <a:cs typeface="Times New Roman" panose="02020603050405020304" pitchFamily="18" charset="0"/>
                          </a:rPr>
                        </m:ctrlPr>
                      </m:funcPr>
                      <m:fName>
                        <m:r>
                          <m:rPr>
                            <m:sty m:val="p"/>
                          </m:rPr>
                          <a:rPr lang="en-US" sz="3400" b="0" i="0" smtClean="0">
                            <a:solidFill>
                              <a:schemeClr val="bg1"/>
                            </a:solidFill>
                            <a:latin typeface="Cambria Math" panose="02040503050406030204" pitchFamily="18" charset="0"/>
                            <a:cs typeface="Times New Roman" panose="02020603050405020304" pitchFamily="18" charset="0"/>
                          </a:rPr>
                          <m:t>cos</m:t>
                        </m:r>
                      </m:fName>
                      <m:e>
                        <m:sSup>
                          <m:sSupPr>
                            <m:ctrlPr>
                              <a:rPr lang="en-AE" sz="3400" b="0" i="1" smtClean="0">
                                <a:solidFill>
                                  <a:schemeClr val="bg1"/>
                                </a:solidFill>
                                <a:latin typeface="Cambria Math" panose="02040503050406030204" pitchFamily="18" charset="0"/>
                                <a:cs typeface="Times New Roman" panose="02020603050405020304" pitchFamily="18" charset="0"/>
                              </a:rPr>
                            </m:ctrlPr>
                          </m:sSupPr>
                          <m:e>
                            <m:r>
                              <a:rPr lang="en-US" sz="3400" b="0" i="1" smtClean="0">
                                <a:solidFill>
                                  <a:schemeClr val="bg1"/>
                                </a:solidFill>
                                <a:latin typeface="Cambria Math" panose="02040503050406030204" pitchFamily="18" charset="0"/>
                                <a:cs typeface="Times New Roman" panose="02020603050405020304" pitchFamily="18" charset="0"/>
                              </a:rPr>
                              <m:t>60</m:t>
                            </m:r>
                          </m:e>
                          <m:sup>
                            <m:r>
                              <a:rPr lang="en-US" sz="3400" b="0" i="1" smtClean="0">
                                <a:solidFill>
                                  <a:schemeClr val="bg1"/>
                                </a:solidFill>
                                <a:latin typeface="Cambria Math" panose="02040503050406030204" pitchFamily="18" charset="0"/>
                                <a:cs typeface="Times New Roman" panose="02020603050405020304" pitchFamily="18" charset="0"/>
                              </a:rPr>
                              <m:t>𝑜</m:t>
                            </m:r>
                          </m:sup>
                        </m:sSup>
                      </m:e>
                    </m:func>
                  </m:oMath>
                </a14:m>
                <a:r>
                  <a:rPr lang="en-US" sz="3400" dirty="0">
                    <a:solidFill>
                      <a:schemeClr val="bg1"/>
                    </a:solidFill>
                    <a:latin typeface="Times New Roman" panose="02020603050405020304" pitchFamily="18" charset="0"/>
                    <a:cs typeface="Times New Roman" panose="02020603050405020304" pitchFamily="18" charset="0"/>
                  </a:rPr>
                  <a:t>- sin</a:t>
                </a:r>
                <a14:m>
                  <m:oMath xmlns:m="http://schemas.openxmlformats.org/officeDocument/2006/math">
                    <m:sSup>
                      <m:sSupPr>
                        <m:ctrlPr>
                          <a:rPr lang="en-AE" sz="3400" i="1">
                            <a:solidFill>
                              <a:schemeClr val="bg1"/>
                            </a:solidFill>
                            <a:latin typeface="Cambria Math" panose="02040503050406030204" pitchFamily="18" charset="0"/>
                            <a:cs typeface="Times New Roman" panose="02020603050405020304" pitchFamily="18" charset="0"/>
                          </a:rPr>
                        </m:ctrlPr>
                      </m:sSupPr>
                      <m:e>
                        <m:r>
                          <a:rPr lang="en-US" sz="3400" i="1">
                            <a:solidFill>
                              <a:schemeClr val="bg1"/>
                            </a:solidFill>
                            <a:latin typeface="Cambria Math" panose="02040503050406030204" pitchFamily="18" charset="0"/>
                            <a:cs typeface="Times New Roman" panose="02020603050405020304" pitchFamily="18" charset="0"/>
                          </a:rPr>
                          <m:t>30</m:t>
                        </m:r>
                      </m:e>
                      <m:sup>
                        <m:r>
                          <a:rPr lang="en-US" sz="3400" i="1">
                            <a:solidFill>
                              <a:schemeClr val="bg1"/>
                            </a:solidFill>
                            <a:latin typeface="Cambria Math" panose="02040503050406030204" pitchFamily="18" charset="0"/>
                            <a:cs typeface="Times New Roman" panose="02020603050405020304" pitchFamily="18" charset="0"/>
                          </a:rPr>
                          <m:t>𝑜</m:t>
                        </m:r>
                      </m:sup>
                    </m:sSup>
                    <m:r>
                      <a:rPr lang="en-US" sz="3400" i="1">
                        <a:solidFill>
                          <a:schemeClr val="bg1"/>
                        </a:solidFill>
                        <a:latin typeface="Cambria Math" panose="02040503050406030204" pitchFamily="18" charset="0"/>
                        <a:cs typeface="Times New Roman" panose="02020603050405020304" pitchFamily="18" charset="0"/>
                      </a:rPr>
                      <m:t>.</m:t>
                    </m:r>
                    <m:func>
                      <m:funcPr>
                        <m:ctrlPr>
                          <a:rPr lang="en-US" sz="3400" i="1">
                            <a:solidFill>
                              <a:schemeClr val="bg1"/>
                            </a:solidFill>
                            <a:latin typeface="Cambria Math" panose="02040503050406030204" pitchFamily="18" charset="0"/>
                            <a:cs typeface="Times New Roman" panose="02020603050405020304" pitchFamily="18" charset="0"/>
                          </a:rPr>
                        </m:ctrlPr>
                      </m:funcPr>
                      <m:fName>
                        <m:r>
                          <m:rPr>
                            <m:sty m:val="p"/>
                          </m:rPr>
                          <a:rPr lang="en-US" sz="3400" b="0" i="0" smtClean="0">
                            <a:solidFill>
                              <a:schemeClr val="bg1"/>
                            </a:solidFill>
                            <a:latin typeface="Cambria Math" panose="02040503050406030204" pitchFamily="18" charset="0"/>
                            <a:cs typeface="Times New Roman" panose="02020603050405020304" pitchFamily="18" charset="0"/>
                          </a:rPr>
                          <m:t>sin</m:t>
                        </m:r>
                      </m:fName>
                      <m:e>
                        <m:sSup>
                          <m:sSupPr>
                            <m:ctrlPr>
                              <a:rPr lang="en-AE" sz="3400" i="1">
                                <a:solidFill>
                                  <a:schemeClr val="bg1"/>
                                </a:solidFill>
                                <a:latin typeface="Cambria Math" panose="02040503050406030204" pitchFamily="18" charset="0"/>
                                <a:cs typeface="Times New Roman" panose="02020603050405020304" pitchFamily="18" charset="0"/>
                              </a:rPr>
                            </m:ctrlPr>
                          </m:sSupPr>
                          <m:e>
                            <m:r>
                              <a:rPr lang="en-US" sz="3400" i="1">
                                <a:solidFill>
                                  <a:schemeClr val="bg1"/>
                                </a:solidFill>
                                <a:latin typeface="Cambria Math" panose="02040503050406030204" pitchFamily="18" charset="0"/>
                                <a:cs typeface="Times New Roman" panose="02020603050405020304" pitchFamily="18" charset="0"/>
                              </a:rPr>
                              <m:t>60</m:t>
                            </m:r>
                          </m:e>
                          <m:sup>
                            <m:r>
                              <a:rPr lang="en-US" sz="3400" i="1">
                                <a:solidFill>
                                  <a:schemeClr val="bg1"/>
                                </a:solidFill>
                                <a:latin typeface="Cambria Math" panose="02040503050406030204" pitchFamily="18" charset="0"/>
                                <a:cs typeface="Times New Roman" panose="02020603050405020304" pitchFamily="18" charset="0"/>
                              </a:rPr>
                              <m:t>𝑜</m:t>
                            </m:r>
                          </m:sup>
                        </m:sSup>
                      </m:e>
                    </m:func>
                  </m:oMath>
                </a14:m>
                <a:br>
                  <a:rPr lang="en-US" sz="3400" dirty="0">
                    <a:solidFill>
                      <a:schemeClr val="bg1"/>
                    </a:solidFill>
                    <a:latin typeface="Times New Roman" panose="02020603050405020304" pitchFamily="18" charset="0"/>
                    <a:cs typeface="Times New Roman" panose="02020603050405020304" pitchFamily="18" charset="0"/>
                  </a:rPr>
                </a:br>
                <a:r>
                  <a:rPr lang="en-US" sz="3400"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AE" sz="3400" i="1" smtClean="0">
                            <a:solidFill>
                              <a:schemeClr val="bg1"/>
                            </a:solidFill>
                            <a:latin typeface="Cambria Math" panose="02040503050406030204" pitchFamily="18" charset="0"/>
                            <a:cs typeface="Times New Roman" panose="02020603050405020304" pitchFamily="18" charset="0"/>
                          </a:rPr>
                        </m:ctrlPr>
                      </m:radPr>
                      <m:deg/>
                      <m:e>
                        <m:r>
                          <a:rPr lang="en-US" sz="3400" b="0" i="1" smtClean="0">
                            <a:solidFill>
                              <a:schemeClr val="bg1"/>
                            </a:solidFill>
                            <a:latin typeface="Cambria Math" panose="02040503050406030204" pitchFamily="18" charset="0"/>
                            <a:cs typeface="Times New Roman" panose="02020603050405020304" pitchFamily="18" charset="0"/>
                          </a:rPr>
                          <m:t>3</m:t>
                        </m:r>
                      </m:e>
                    </m:rad>
                  </m:oMath>
                </a14:m>
                <a:br>
                  <a:rPr lang="en-US" sz="3400" dirty="0">
                    <a:solidFill>
                      <a:schemeClr val="bg1"/>
                    </a:solidFill>
                    <a:latin typeface="Times New Roman" panose="02020603050405020304" pitchFamily="18" charset="0"/>
                    <a:cs typeface="Times New Roman" panose="02020603050405020304" pitchFamily="18" charset="0"/>
                  </a:rPr>
                </a:br>
                <a:r>
                  <a:rPr lang="en-US" sz="3400" dirty="0">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r>
                      <a:rPr lang="en-US" sz="3400" i="1" smtClean="0">
                        <a:solidFill>
                          <a:schemeClr val="bg1"/>
                        </a:solidFill>
                        <a:latin typeface="Cambria Math" panose="02040503050406030204" pitchFamily="18" charset="0"/>
                        <a:cs typeface="Times New Roman" panose="02020603050405020304" pitchFamily="18" charset="0"/>
                      </a:rPr>
                      <m:t> </m:t>
                    </m:r>
                    <m:f>
                      <m:fPr>
                        <m:ctrlPr>
                          <a:rPr lang="en-AE" sz="3400" i="1" smtClean="0">
                            <a:solidFill>
                              <a:schemeClr val="bg1"/>
                            </a:solidFill>
                            <a:latin typeface="Cambria Math" panose="02040503050406030204" pitchFamily="18" charset="0"/>
                            <a:cs typeface="Times New Roman" panose="02020603050405020304" pitchFamily="18" charset="0"/>
                          </a:rPr>
                        </m:ctrlPr>
                      </m:fPr>
                      <m:num>
                        <m:rad>
                          <m:radPr>
                            <m:degHide m:val="on"/>
                            <m:ctrlPr>
                              <a:rPr lang="en-AE" sz="3400" i="1" smtClean="0">
                                <a:solidFill>
                                  <a:schemeClr val="bg1"/>
                                </a:solidFill>
                                <a:latin typeface="Cambria Math" panose="02040503050406030204" pitchFamily="18" charset="0"/>
                                <a:cs typeface="Times New Roman" panose="02020603050405020304" pitchFamily="18" charset="0"/>
                              </a:rPr>
                            </m:ctrlPr>
                          </m:radPr>
                          <m:deg/>
                          <m:e>
                            <m:r>
                              <m:rPr>
                                <m:nor/>
                              </m:rPr>
                              <a:rPr lang="en-US" sz="3400" b="0" i="0" smtClean="0">
                                <a:solidFill>
                                  <a:schemeClr val="bg1"/>
                                </a:solidFill>
                                <a:latin typeface="Times New Roman" panose="02020603050405020304" pitchFamily="18" charset="0"/>
                                <a:cs typeface="Times New Roman" panose="02020603050405020304" pitchFamily="18" charset="0"/>
                              </a:rPr>
                              <m:t>3</m:t>
                            </m:r>
                          </m:e>
                        </m:rad>
                      </m:num>
                      <m:den>
                        <m:r>
                          <m:rPr>
                            <m:nor/>
                          </m:rPr>
                          <a:rPr lang="en-US" sz="3400" b="0" i="0" smtClean="0">
                            <a:solidFill>
                              <a:schemeClr val="bg1"/>
                            </a:solidFill>
                            <a:latin typeface="Times New Roman" panose="02020603050405020304" pitchFamily="18" charset="0"/>
                            <a:cs typeface="Times New Roman" panose="02020603050405020304" pitchFamily="18" charset="0"/>
                          </a:rPr>
                          <m:t>2</m:t>
                        </m:r>
                      </m:den>
                    </m:f>
                  </m:oMath>
                </a14:m>
                <a:br>
                  <a:rPr lang="en-US" sz="3400" dirty="0">
                    <a:solidFill>
                      <a:schemeClr val="bg1"/>
                    </a:solidFill>
                    <a:latin typeface="Times New Roman" panose="02020603050405020304" pitchFamily="18" charset="0"/>
                    <a:cs typeface="Times New Roman" panose="02020603050405020304" pitchFamily="18" charset="0"/>
                  </a:rPr>
                </a:br>
                <a:r>
                  <a:rPr lang="en-US" sz="3400" dirty="0">
                    <a:solidFill>
                      <a:schemeClr val="bg1"/>
                    </a:solidFill>
                    <a:latin typeface="Times New Roman" panose="02020603050405020304" pitchFamily="18" charset="0"/>
                    <a:cs typeface="Times New Roman" panose="02020603050405020304" pitchFamily="18" charset="0"/>
                  </a:rPr>
                  <a:t>C. 1</a:t>
                </a:r>
                <a:br>
                  <a:rPr lang="en-US" sz="3400" dirty="0">
                    <a:solidFill>
                      <a:schemeClr val="bg1"/>
                    </a:solidFill>
                    <a:latin typeface="Times New Roman" panose="02020603050405020304" pitchFamily="18" charset="0"/>
                    <a:cs typeface="Times New Roman" panose="02020603050405020304" pitchFamily="18" charset="0"/>
                  </a:rPr>
                </a:br>
                <a:r>
                  <a:rPr lang="en-US" sz="3400" dirty="0">
                    <a:solidFill>
                      <a:schemeClr val="bg1"/>
                    </a:solidFill>
                    <a:latin typeface="Times New Roman" panose="02020603050405020304" pitchFamily="18" charset="0"/>
                    <a:cs typeface="Times New Roman" panose="02020603050405020304" pitchFamily="18" charset="0"/>
                  </a:rPr>
                  <a:t>D. 0</a:t>
                </a:r>
                <a:br>
                  <a:rPr lang="en-US" sz="3400" dirty="0">
                    <a:solidFill>
                      <a:schemeClr val="bg1"/>
                    </a:solidFill>
                    <a:latin typeface="Times New Roman" panose="02020603050405020304" pitchFamily="18" charset="0"/>
                    <a:cs typeface="Times New Roman" panose="02020603050405020304" pitchFamily="18" charset="0"/>
                  </a:rPr>
                </a:br>
                <a:br>
                  <a:rPr lang="en-US" sz="3400" dirty="0">
                    <a:solidFill>
                      <a:schemeClr val="bg1"/>
                    </a:solidFill>
                    <a:latin typeface="Times New Roman" panose="02020603050405020304" pitchFamily="18" charset="0"/>
                    <a:cs typeface="Times New Roman" panose="02020603050405020304" pitchFamily="18" charset="0"/>
                  </a:rPr>
                </a:br>
                <a:endParaRPr lang="en-US" sz="3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itle 1" descr="OPL20U25GSXzBJYl68kk8uQGfFKzs7yb1M4KJWUiLk6ZEvGF+qCIPSnY57AbBFCvTWID07 2024 T9 CD 06565+K4lPs7H94VUqPe2XwIsfPRnrXQE//QTEXxb8/8N4CNc6FpgZahzpTjFhMzSA7T/nHJa11DE8Ng2TP3iAmRczFlmslSuUNOgUeb6yRvs0="/>
              <p:cNvSpPr>
                <a:spLocks noGrp="1" noRot="1" noChangeAspect="1" noMove="1" noResize="1" noEditPoints="1" noAdjustHandles="1" noChangeArrowheads="1" noChangeShapeType="1" noTextEdit="1"/>
              </p:cNvSpPr>
              <p:nvPr>
                <p:ph type="title"/>
              </p:nvPr>
            </p:nvSpPr>
            <p:spPr>
              <a:xfrm>
                <a:off x="516835" y="1489166"/>
                <a:ext cx="11360425" cy="4389120"/>
              </a:xfrm>
              <a:blipFill>
                <a:blip r:embed="rId4"/>
                <a:stretch>
                  <a:fillRect l="-1503" t="-17778"/>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3909383" y="4642060"/>
            <a:ext cx="2292615" cy="707886"/>
          </a:xfrm>
          <a:prstGeom prst="rect">
            <a:avLst/>
          </a:prstGeom>
        </p:spPr>
        <p:txBody>
          <a:bodyPr wrap="none">
            <a:spAutoFit/>
          </a:bodyPr>
          <a:lstStyle/>
          <a:p>
            <a:r>
              <a:rPr lang="en-US" sz="4000" dirty="0" err="1">
                <a:solidFill>
                  <a:schemeClr val="bg1"/>
                </a:solidFill>
                <a:latin typeface="Times New Roman" panose="02020603050405020304" pitchFamily="18" charset="0"/>
                <a:cs typeface="Times New Roman" panose="02020603050405020304" pitchFamily="18" charset="0"/>
              </a:rPr>
              <a:t>Đáp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án</a:t>
            </a:r>
            <a:r>
              <a:rPr lang="en-US" sz="4000" dirty="0">
                <a:solidFill>
                  <a:schemeClr val="bg1"/>
                </a:solidFill>
                <a:latin typeface="Times New Roman" panose="02020603050405020304" pitchFamily="18" charset="0"/>
                <a:cs typeface="Times New Roman" panose="02020603050405020304" pitchFamily="18" charset="0"/>
              </a:rPr>
              <a:t>: D</a:t>
            </a:r>
            <a:endParaRPr lang="en-US" sz="4000" dirty="0"/>
          </a:p>
        </p:txBody>
      </p:sp>
      <p:sp>
        <p:nvSpPr>
          <p:cNvPr id="4" name="Right Arrow 3" descr="OPL20U25GSXzBJYl68kk8uQGfFKzs7yb1M4KJWUiLk6ZEvGF+qCIPSnY57AbBFCvTWID07 2024 T9 CD 06565+K4lPs7H94VUqPe2XwIsfPRnrXQE//QTEXxb8/8N4CNc6FpgZahzpTjFhMzSA7T/nHJa11DE8Ng2TP3iAmRczFlmslSuUNOgUeb6yRvs0=">
            <a:hlinkClick r:id="rId5" action="ppaction://hlinksldjump"/>
          </p:cNvPr>
          <p:cNvSpPr/>
          <p:nvPr/>
        </p:nvSpPr>
        <p:spPr>
          <a:xfrm>
            <a:off x="10110651" y="5643154"/>
            <a:ext cx="1084218" cy="8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39000" y="0"/>
            <a:ext cx="1600200" cy="899410"/>
          </a:xfrm>
          <a:prstGeom prst="rect">
            <a:avLst/>
          </a:prstGeom>
        </p:spPr>
      </p:pic>
    </p:spTree>
    <p:extLst>
      <p:ext uri="{BB962C8B-B14F-4D97-AF65-F5344CB8AC3E}">
        <p14:creationId xmlns:p14="http://schemas.microsoft.com/office/powerpoint/2010/main" val="9111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799010" y="1696244"/>
                <a:ext cx="11088189" cy="4389120"/>
              </a:xfrm>
            </p:spPr>
            <p:txBody>
              <a:bodyPr>
                <a:noAutofit/>
              </a:bodyPr>
              <a:lstStyle/>
              <a:p>
                <a:pPr>
                  <a:lnSpc>
                    <a:spcPct val="150000"/>
                  </a:lnSpc>
                </a:pPr>
                <a:r>
                  <a:rPr lang="en-US" sz="3200" b="1" dirty="0">
                    <a:solidFill>
                      <a:schemeClr val="bg1"/>
                    </a:solidFill>
                    <a:latin typeface="Times New Roman" panose="02020603050405020304" pitchFamily="18" charset="0"/>
                    <a:cs typeface="Times New Roman" panose="02020603050405020304" pitchFamily="18" charset="0"/>
                  </a:rPr>
                  <a:t>Câu 5:</a:t>
                </a:r>
                <a:r>
                  <a:rPr lang="en-US" sz="3200" dirty="0">
                    <a:solidFill>
                      <a:schemeClr val="bg1"/>
                    </a:solidFill>
                    <a:latin typeface="Times New Roman" panose="02020603050405020304" pitchFamily="18" charset="0"/>
                    <a:cs typeface="Times New Roman" panose="02020603050405020304" pitchFamily="18" charset="0"/>
                  </a:rPr>
                  <a:t> Cho </a:t>
                </a:r>
                <a14:m>
                  <m:oMath xmlns:m="http://schemas.openxmlformats.org/officeDocument/2006/math">
                    <m:r>
                      <a:rPr lang="en-AE" sz="32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𝛼</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AE" sz="32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𝛽</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kì</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thỏa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mãn</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AE" sz="32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AE"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𝛽</m:t>
                    </m:r>
                    <m:r>
                      <a:rPr lang="en-US"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AE"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90</m:t>
                        </m:r>
                      </m:e>
                      <m:sup>
                        <m:r>
                          <a:rPr lang="en-US"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định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A. tan </a:t>
                </a:r>
                <a14:m>
                  <m:oMath xmlns:m="http://schemas.openxmlformats.org/officeDocument/2006/math">
                    <m:r>
                      <m:rPr>
                        <m:nor/>
                      </m:rPr>
                      <a:rPr lang="en-AE" sz="320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3200" dirty="0">
                    <a:solidFill>
                      <a:schemeClr val="bg1"/>
                    </a:solidFill>
                    <a:latin typeface="Times New Roman" panose="02020603050405020304" pitchFamily="18" charset="0"/>
                    <a:cs typeface="Times New Roman" panose="02020603050405020304" pitchFamily="18" charset="0"/>
                  </a:rPr>
                  <a:t>= sin </a:t>
                </a:r>
                <a14:m>
                  <m:oMath xmlns:m="http://schemas.openxmlformats.org/officeDocument/2006/math">
                    <m:r>
                      <m:rPr>
                        <m:nor/>
                      </m:rPr>
                      <a:rPr lang="en-AE" sz="320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β</m:t>
                    </m:r>
                  </m:oMath>
                </a14:m>
                <a:r>
                  <a:rPr lang="en-US" sz="3200" dirty="0">
                    <a:solidFill>
                      <a:schemeClr val="bg1"/>
                    </a:solidFill>
                    <a:latin typeface="Times New Roman" panose="02020603050405020304" pitchFamily="18" charset="0"/>
                    <a:cs typeface="Times New Roman" panose="02020603050405020304" pitchFamily="18" charset="0"/>
                  </a:rPr>
                  <a:t> </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B. tan </a:t>
                </a:r>
                <a14:m>
                  <m:oMath xmlns:m="http://schemas.openxmlformats.org/officeDocument/2006/math">
                    <m:r>
                      <m:rPr>
                        <m:nor/>
                      </m:rPr>
                      <a:rPr lang="en-AE" sz="32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3200" dirty="0">
                    <a:solidFill>
                      <a:schemeClr val="bg1"/>
                    </a:solidFill>
                    <a:latin typeface="Times New Roman" panose="02020603050405020304" pitchFamily="18" charset="0"/>
                    <a:cs typeface="Times New Roman" panose="02020603050405020304" pitchFamily="18" charset="0"/>
                  </a:rPr>
                  <a:t>= cot </a:t>
                </a:r>
                <a14:m>
                  <m:oMath xmlns:m="http://schemas.openxmlformats.org/officeDocument/2006/math">
                    <m:r>
                      <m:rPr>
                        <m:nor/>
                      </m:rPr>
                      <a:rPr lang="en-AE" sz="32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β</m:t>
                    </m:r>
                  </m:oMath>
                </a14:m>
                <a:r>
                  <a:rPr lang="en-US" sz="3200" dirty="0">
                    <a:solidFill>
                      <a:schemeClr val="bg1"/>
                    </a:solidFill>
                    <a:latin typeface="Times New Roman" panose="02020603050405020304" pitchFamily="18" charset="0"/>
                    <a:cs typeface="Times New Roman" panose="02020603050405020304" pitchFamily="18" charset="0"/>
                  </a:rPr>
                  <a:t> </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C. tan </a:t>
                </a:r>
                <a14:m>
                  <m:oMath xmlns:m="http://schemas.openxmlformats.org/officeDocument/2006/math">
                    <m:r>
                      <m:rPr>
                        <m:nor/>
                      </m:rPr>
                      <a:rPr lang="en-AE" sz="32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3200" dirty="0">
                    <a:solidFill>
                      <a:schemeClr val="bg1"/>
                    </a:solidFill>
                    <a:latin typeface="Times New Roman" panose="02020603050405020304" pitchFamily="18" charset="0"/>
                    <a:cs typeface="Times New Roman" panose="02020603050405020304" pitchFamily="18" charset="0"/>
                  </a:rPr>
                  <a:t>= cos </a:t>
                </a:r>
                <a14:m>
                  <m:oMath xmlns:m="http://schemas.openxmlformats.org/officeDocument/2006/math">
                    <m:r>
                      <m:rPr>
                        <m:nor/>
                      </m:rPr>
                      <a:rPr lang="en-AE" sz="32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β</m:t>
                    </m:r>
                  </m:oMath>
                </a14:m>
                <a:r>
                  <a:rPr lang="en-US" sz="3200" dirty="0">
                    <a:solidFill>
                      <a:schemeClr val="bg1"/>
                    </a:solidFill>
                    <a:latin typeface="Times New Roman" panose="02020603050405020304" pitchFamily="18" charset="0"/>
                    <a:cs typeface="Times New Roman" panose="02020603050405020304" pitchFamily="18" charset="0"/>
                  </a:rPr>
                  <a:t> </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D. tan </a:t>
                </a:r>
                <a14:m>
                  <m:oMath xmlns:m="http://schemas.openxmlformats.org/officeDocument/2006/math">
                    <m:r>
                      <m:rPr>
                        <m:nor/>
                      </m:rPr>
                      <a:rPr lang="en-AE" sz="32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3200" dirty="0">
                    <a:solidFill>
                      <a:schemeClr val="bg1"/>
                    </a:solidFill>
                    <a:latin typeface="Times New Roman" panose="02020603050405020304" pitchFamily="18" charset="0"/>
                    <a:cs typeface="Times New Roman" panose="02020603050405020304" pitchFamily="18" charset="0"/>
                  </a:rPr>
                  <a:t>= tan </a:t>
                </a:r>
                <a14:m>
                  <m:oMath xmlns:m="http://schemas.openxmlformats.org/officeDocument/2006/math">
                    <m:r>
                      <m:rPr>
                        <m:nor/>
                      </m:rPr>
                      <a:rPr lang="en-AE" sz="32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β</m:t>
                    </m:r>
                  </m:oMath>
                </a14:m>
                <a:r>
                  <a:rPr lang="en-US" sz="3200" dirty="0">
                    <a:solidFill>
                      <a:schemeClr val="bg1"/>
                    </a:solidFill>
                    <a:latin typeface="Times New Roman" panose="02020603050405020304" pitchFamily="18" charset="0"/>
                    <a:cs typeface="Times New Roman" panose="02020603050405020304" pitchFamily="18" charset="0"/>
                  </a:rPr>
                  <a:t> </a:t>
                </a:r>
                <a:br>
                  <a:rPr lang="en-US" sz="3200" dirty="0">
                    <a:solidFill>
                      <a:schemeClr val="bg1"/>
                    </a:solidFill>
                    <a:latin typeface="Times New Roman" panose="02020603050405020304" pitchFamily="18" charset="0"/>
                    <a:cs typeface="Times New Roman" panose="02020603050405020304" pitchFamily="18" charset="0"/>
                  </a:rPr>
                </a:br>
                <a:br>
                  <a:rPr lang="en-US" sz="3200" dirty="0">
                    <a:solidFill>
                      <a:schemeClr val="bg1"/>
                    </a:solidFill>
                    <a:latin typeface="Times New Roman" panose="02020603050405020304" pitchFamily="18" charset="0"/>
                    <a:cs typeface="Times New Roman" panose="02020603050405020304" pitchFamily="18" charset="0"/>
                  </a:rPr>
                </a:br>
                <a:br>
                  <a:rPr lang="en-US" sz="3200" dirty="0">
                    <a:solidFill>
                      <a:schemeClr val="bg1"/>
                    </a:solidFill>
                    <a:latin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itle 1" descr="OPL20U25GSXzBJYl68kk8uQGfFKzs7yb1M4KJWUiLk6ZEvGF+qCIPSnY57AbBFCvTWID07 2024 T9 CD 06565+K4lPs7H94VUqPe2XwIsfPRnrXQE//QTEXxb8/8N4CNc6FpgZahzpTjFhMzSA7T/nHJa11DE8Ng2TP3iAmRczFlmslSuUNOgUeb6yRvs0="/>
              <p:cNvSpPr>
                <a:spLocks noGrp="1" noRot="1" noChangeAspect="1" noMove="1" noResize="1" noEditPoints="1" noAdjustHandles="1" noChangeArrowheads="1" noChangeShapeType="1" noTextEdit="1"/>
              </p:cNvSpPr>
              <p:nvPr>
                <p:ph type="title"/>
              </p:nvPr>
            </p:nvSpPr>
            <p:spPr>
              <a:xfrm>
                <a:off x="799010" y="1696244"/>
                <a:ext cx="11088189" cy="4389120"/>
              </a:xfrm>
              <a:blipFill>
                <a:blip r:embed="rId4"/>
                <a:stretch>
                  <a:fillRect l="-1374" t="-23333" r="-825"/>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4046424" y="4868874"/>
            <a:ext cx="2263761" cy="707886"/>
          </a:xfrm>
          <a:prstGeom prst="rect">
            <a:avLst/>
          </a:prstGeom>
        </p:spPr>
        <p:txBody>
          <a:bodyPr wrap="none">
            <a:spAutoFit/>
          </a:bodyPr>
          <a:lstStyle/>
          <a:p>
            <a:r>
              <a:rPr lang="en-US" sz="4000" dirty="0" err="1">
                <a:solidFill>
                  <a:schemeClr val="bg1"/>
                </a:solidFill>
                <a:latin typeface="Times New Roman" panose="02020603050405020304" pitchFamily="18" charset="0"/>
                <a:cs typeface="Times New Roman" panose="02020603050405020304" pitchFamily="18" charset="0"/>
              </a:rPr>
              <a:t>Đáp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án</a:t>
            </a:r>
            <a:r>
              <a:rPr lang="en-US" sz="4000" dirty="0">
                <a:solidFill>
                  <a:schemeClr val="bg1"/>
                </a:solidFill>
                <a:latin typeface="Times New Roman" panose="02020603050405020304" pitchFamily="18" charset="0"/>
                <a:cs typeface="Times New Roman" panose="02020603050405020304" pitchFamily="18" charset="0"/>
              </a:rPr>
              <a:t>: B</a:t>
            </a:r>
            <a:endParaRPr lang="en-US" sz="4000" dirty="0"/>
          </a:p>
        </p:txBody>
      </p:sp>
      <p:sp>
        <p:nvSpPr>
          <p:cNvPr id="4" name="Right Arrow 3" descr="OPL20U25GSXzBJYl68kk8uQGfFKzs7yb1M4KJWUiLk6ZEvGF+qCIPSnY57AbBFCvTWID07 2024 T9 CD 06565+K4lPs7H94VUqPe2XwIsfPRnrXQE//QTEXxb8/8N4CNc6FpgZahzpTjFhMzSA7T/nHJa11DE8Ng2TP3iAmRczFlmslSuUNOgUeb6yRvs0=">
            <a:hlinkClick r:id="rId5" action="ppaction://hlinksldjump"/>
          </p:cNvPr>
          <p:cNvSpPr/>
          <p:nvPr/>
        </p:nvSpPr>
        <p:spPr>
          <a:xfrm>
            <a:off x="10110651" y="5643154"/>
            <a:ext cx="1084218" cy="8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39000" y="0"/>
            <a:ext cx="1600200" cy="899410"/>
          </a:xfrm>
          <a:prstGeom prst="rect">
            <a:avLst/>
          </a:prstGeom>
        </p:spPr>
      </p:pic>
    </p:spTree>
    <p:extLst>
      <p:ext uri="{BB962C8B-B14F-4D97-AF65-F5344CB8AC3E}">
        <p14:creationId xmlns:p14="http://schemas.microsoft.com/office/powerpoint/2010/main" val="23095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812074" y="1254034"/>
            <a:ext cx="10965796" cy="4389120"/>
          </a:xfrm>
        </p:spPr>
        <p:txBody>
          <a:bodyPr>
            <a:noAutofit/>
          </a:bodyPr>
          <a:lstStyle/>
          <a:p>
            <a:pPr>
              <a:lnSpc>
                <a:spcPct val="150000"/>
              </a:lnSpc>
            </a:pPr>
            <a:r>
              <a:rPr lang="en-US" sz="3200" b="1" dirty="0">
                <a:solidFill>
                  <a:schemeClr val="bg1"/>
                </a:solidFill>
                <a:latin typeface="Times New Roman" panose="02020603050405020304" pitchFamily="18" charset="0"/>
                <a:cs typeface="Times New Roman" panose="02020603050405020304" pitchFamily="18" charset="0"/>
              </a:rPr>
              <a:t>Câu 6:</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định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 Cho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thì</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A. sin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nọ</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côsin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kia</a:t>
            </a:r>
            <a:r>
              <a:rPr lang="en-US" sz="3200" dirty="0">
                <a:solidFill>
                  <a:schemeClr val="bg1"/>
                </a:solidFill>
                <a:latin typeface="Times New Roman" panose="02020603050405020304" pitchFamily="18" charset="0"/>
                <a:cs typeface="Times New Roman" panose="02020603050405020304" pitchFamily="18" charset="0"/>
              </a:rPr>
              <a:t>.</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B. sin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C. tan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nọ</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côtan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kia</a:t>
            </a:r>
            <a:r>
              <a:rPr lang="en-US" sz="3200" dirty="0">
                <a:solidFill>
                  <a:schemeClr val="bg1"/>
                </a:solidFill>
                <a:latin typeface="Times New Roman" panose="02020603050405020304" pitchFamily="18" charset="0"/>
                <a:cs typeface="Times New Roman" panose="02020603050405020304" pitchFamily="18" charset="0"/>
              </a:rPr>
              <a:t>.</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cả</a:t>
            </a:r>
            <a:r>
              <a:rPr lang="en-US" sz="3200" dirty="0">
                <a:solidFill>
                  <a:schemeClr val="bg1"/>
                </a:solidFill>
                <a:latin typeface="Times New Roman" panose="02020603050405020304" pitchFamily="18" charset="0"/>
                <a:cs typeface="Times New Roman" panose="02020603050405020304" pitchFamily="18" charset="0"/>
              </a:rPr>
              <a:t> A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đúng</a:t>
            </a:r>
            <a:br>
              <a:rPr lang="en-US" sz="3200" dirty="0">
                <a:solidFill>
                  <a:schemeClr val="bg1"/>
                </a:solidFill>
                <a:latin typeface="Times New Roman" panose="02020603050405020304" pitchFamily="18" charset="0"/>
                <a:cs typeface="Times New Roman" panose="02020603050405020304" pitchFamily="18" charset="0"/>
              </a:rPr>
            </a:br>
            <a:br>
              <a:rPr lang="en-US" sz="3200" dirty="0">
                <a:solidFill>
                  <a:schemeClr val="bg1"/>
                </a:solidFill>
                <a:latin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 name="Rectangle 2" descr="OPL20U25GSXzBJYl68kk8uQGfFKzs7yb1M4KJWUiLk6ZEvGF+qCIPSnY57AbBFCvTWID07 2024 T9 CD 06565+K4lPs7H94VUqPe2XwIsfPRnrXQE//QTEXxb8/8N4CNc6FpgZahzpTjFhMzSA7T/nHJa11DE8Ng2TP3iAmRczFlmslSuUNOgUeb6yRvs0="/>
          <p:cNvSpPr/>
          <p:nvPr/>
        </p:nvSpPr>
        <p:spPr>
          <a:xfrm>
            <a:off x="4315055" y="5025462"/>
            <a:ext cx="2292615" cy="707886"/>
          </a:xfrm>
          <a:prstGeom prst="rect">
            <a:avLst/>
          </a:prstGeom>
        </p:spPr>
        <p:txBody>
          <a:bodyPr wrap="none">
            <a:spAutoFit/>
          </a:bodyPr>
          <a:lstStyle/>
          <a:p>
            <a:r>
              <a:rPr lang="en-US" sz="4000" dirty="0" err="1">
                <a:solidFill>
                  <a:schemeClr val="bg1"/>
                </a:solidFill>
                <a:latin typeface="Times New Roman" panose="02020603050405020304" pitchFamily="18" charset="0"/>
                <a:cs typeface="Times New Roman" panose="02020603050405020304" pitchFamily="18" charset="0"/>
              </a:rPr>
              <a:t>Đáp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án</a:t>
            </a:r>
            <a:r>
              <a:rPr lang="en-US" sz="4000" dirty="0">
                <a:solidFill>
                  <a:schemeClr val="bg1"/>
                </a:solidFill>
                <a:latin typeface="Times New Roman" panose="02020603050405020304" pitchFamily="18" charset="0"/>
                <a:cs typeface="Times New Roman" panose="02020603050405020304" pitchFamily="18" charset="0"/>
              </a:rPr>
              <a:t>: D</a:t>
            </a:r>
            <a:endParaRPr lang="en-US" sz="4000" dirty="0"/>
          </a:p>
        </p:txBody>
      </p:sp>
      <p:sp>
        <p:nvSpPr>
          <p:cNvPr id="4" name="Right Arrow 3" descr="OPL20U25GSXzBJYl68kk8uQGfFKzs7yb1M4KJWUiLk6ZEvGF+qCIPSnY57AbBFCvTWID07 2024 T9 CD 06565+K4lPs7H94VUqPe2XwIsfPRnrXQE//QTEXxb8/8N4CNc6FpgZahzpTjFhMzSA7T/nHJa11DE8Ng2TP3iAmRczFlmslSuUNOgUeb6yRvs0=">
            <a:hlinkClick r:id="rId4" action="ppaction://hlinksldjump"/>
          </p:cNvPr>
          <p:cNvSpPr/>
          <p:nvPr/>
        </p:nvSpPr>
        <p:spPr>
          <a:xfrm>
            <a:off x="10110651" y="5643154"/>
            <a:ext cx="1084218" cy="8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9000" y="0"/>
            <a:ext cx="1600200" cy="899410"/>
          </a:xfrm>
          <a:prstGeom prst="rect">
            <a:avLst/>
          </a:prstGeom>
        </p:spPr>
      </p:pic>
    </p:spTree>
    <p:extLst>
      <p:ext uri="{BB962C8B-B14F-4D97-AF65-F5344CB8AC3E}">
        <p14:creationId xmlns:p14="http://schemas.microsoft.com/office/powerpoint/2010/main" val="25953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1360714" y="561703"/>
            <a:ext cx="10515600" cy="4389120"/>
          </a:xfrm>
        </p:spPr>
        <p:txBody>
          <a:bodyPr>
            <a:normAutofit/>
          </a:bodyPr>
          <a:lstStyle/>
          <a:p>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7</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Hộp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quà</a:t>
            </a:r>
            <a:r>
              <a:rPr lang="en-US" sz="4000" dirty="0">
                <a:solidFill>
                  <a:schemeClr val="bg1"/>
                </a:solidFill>
                <a:latin typeface="Times New Roman" panose="02020603050405020304" pitchFamily="18" charset="0"/>
                <a:cs typeface="Times New Roman" panose="02020603050405020304" pitchFamily="18" charset="0"/>
              </a:rPr>
              <a:t> may </a:t>
            </a:r>
            <a:r>
              <a:rPr lang="en-US" sz="4000" dirty="0" err="1">
                <a:solidFill>
                  <a:schemeClr val="bg1"/>
                </a:solidFill>
                <a:latin typeface="Times New Roman" panose="02020603050405020304" pitchFamily="18" charset="0"/>
                <a:cs typeface="Times New Roman" panose="02020603050405020304" pitchFamily="18" charset="0"/>
              </a:rPr>
              <a:t>mắn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điểm</a:t>
            </a:r>
            <a:r>
              <a:rPr lang="en-US" sz="4000" dirty="0">
                <a:solidFill>
                  <a:schemeClr val="bg1"/>
                </a:solidFill>
                <a:latin typeface="Times New Roman" panose="02020603050405020304" pitchFamily="18" charset="0"/>
                <a:cs typeface="Times New Roman" panose="02020603050405020304" pitchFamily="18" charset="0"/>
              </a:rPr>
              <a:t> 10</a:t>
            </a:r>
          </a:p>
        </p:txBody>
      </p:sp>
      <p:sp>
        <p:nvSpPr>
          <p:cNvPr id="3" name="Right Arrow 2" descr="OPL20U25GSXzBJYl68kk8uQGfFKzs7yb1M4KJWUiLk6ZEvGF+qCIPSnY57AbBFCvTWID07 2024 T9 CD 06565+K4lPs7H94VUqPe2XwIsfPRnrXQE//QTEXxb8/8N4CNc6FpgZahzpTjFhMzSA7T/nHJa11DE8Ng2TP3iAmRczFlmslSuUNOgUeb6yRvs0=">
            <a:hlinkClick r:id="rId2" action="ppaction://hlinksldjump"/>
          </p:cNvPr>
          <p:cNvSpPr/>
          <p:nvPr/>
        </p:nvSpPr>
        <p:spPr>
          <a:xfrm>
            <a:off x="10110651" y="5643154"/>
            <a:ext cx="1084218" cy="8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605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84819" y="3244735"/>
            <a:ext cx="4285355"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bg1"/>
                </a:solidFill>
                <a:latin typeface="Times New Roman" panose="02020603050405020304" pitchFamily="18" charset="0"/>
                <a:cs typeface="Times New Roman" panose="02020603050405020304" pitchFamily="18" charset="0"/>
              </a:rPr>
              <a:t>Dạng</a:t>
            </a:r>
            <a:r>
              <a:rPr lang="en-US" sz="2400" b="1" i="1" dirty="0">
                <a:solidFill>
                  <a:schemeClr val="bg1"/>
                </a:solidFill>
                <a:latin typeface="Times New Roman" panose="02020603050405020304" pitchFamily="18" charset="0"/>
                <a:cs typeface="Times New Roman" panose="02020603050405020304" pitchFamily="18" charset="0"/>
              </a:rPr>
              <a:t> 1. </a:t>
            </a:r>
            <a:r>
              <a:rPr lang="en-US" sz="2400" b="1" i="1" dirty="0" err="1">
                <a:solidFill>
                  <a:schemeClr val="bg1"/>
                </a:solidFill>
                <a:latin typeface="Times New Roman" panose="02020603050405020304" pitchFamily="18" charset="0"/>
                <a:cs typeface="Times New Roman" panose="02020603050405020304" pitchFamily="18" charset="0"/>
              </a:rPr>
              <a:t>Tính</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tỉ</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số</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lượng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giác</a:t>
            </a:r>
            <a:r>
              <a:rPr lang="en-US" sz="2400" b="1" i="1" dirty="0">
                <a:solidFill>
                  <a:schemeClr val="bg1"/>
                </a:solidFill>
                <a:latin typeface="Times New Roman" panose="02020603050405020304" pitchFamily="18" charset="0"/>
                <a:cs typeface="Times New Roman" panose="02020603050405020304" pitchFamily="18" charset="0"/>
              </a:rPr>
              <a:t>.</a:t>
            </a:r>
          </a:p>
          <a:p>
            <a:pPr marL="0" indent="0">
              <a:buNone/>
            </a:pPr>
            <a:r>
              <a:rPr lang="en-US" sz="2400" b="1" i="1" dirty="0" err="1">
                <a:solidFill>
                  <a:schemeClr val="bg1"/>
                </a:solidFill>
                <a:latin typeface="Times New Roman" panose="02020603050405020304" pitchFamily="18" charset="0"/>
                <a:cs typeface="Times New Roman" panose="02020603050405020304" pitchFamily="18" charset="0"/>
              </a:rPr>
              <a:t>Dạng</a:t>
            </a:r>
            <a:r>
              <a:rPr lang="en-US" sz="2400" b="1" i="1" dirty="0">
                <a:solidFill>
                  <a:schemeClr val="bg1"/>
                </a:solidFill>
                <a:latin typeface="Times New Roman" panose="02020603050405020304" pitchFamily="18" charset="0"/>
                <a:cs typeface="Times New Roman" panose="02020603050405020304" pitchFamily="18" charset="0"/>
              </a:rPr>
              <a:t> 2. </a:t>
            </a:r>
            <a:r>
              <a:rPr lang="en-US" sz="2400" b="1" i="1" dirty="0" err="1">
                <a:solidFill>
                  <a:schemeClr val="bg1"/>
                </a:solidFill>
                <a:latin typeface="Times New Roman" panose="02020603050405020304" pitchFamily="18" charset="0"/>
                <a:cs typeface="Times New Roman" panose="02020603050405020304" pitchFamily="18" charset="0"/>
              </a:rPr>
              <a:t>Tính</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giá</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trị</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biểu</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thức</a:t>
            </a:r>
            <a:endParaRPr lang="en-US" sz="2400" b="1" i="1" dirty="0">
              <a:solidFill>
                <a:schemeClr val="bg1"/>
              </a:solidFill>
              <a:latin typeface="Times New Roman" panose="02020603050405020304" pitchFamily="18" charset="0"/>
              <a:cs typeface="Times New Roman" panose="02020603050405020304" pitchFamily="18" charset="0"/>
            </a:endParaRPr>
          </a:p>
          <a:p>
            <a:pPr marL="0" indent="0">
              <a:buNone/>
            </a:pPr>
            <a:r>
              <a:rPr lang="en-US" sz="2400" b="1" i="1" dirty="0" err="1">
                <a:solidFill>
                  <a:schemeClr val="bg1"/>
                </a:solidFill>
                <a:latin typeface="Times New Roman" panose="02020603050405020304" pitchFamily="18" charset="0"/>
                <a:cs typeface="Times New Roman" panose="02020603050405020304" pitchFamily="18" charset="0"/>
              </a:rPr>
              <a:t>Dạng</a:t>
            </a:r>
            <a:r>
              <a:rPr lang="en-US" sz="2400" b="1" i="1" dirty="0">
                <a:solidFill>
                  <a:schemeClr val="bg1"/>
                </a:solidFill>
                <a:latin typeface="Times New Roman" panose="02020603050405020304" pitchFamily="18" charset="0"/>
                <a:cs typeface="Times New Roman" panose="02020603050405020304" pitchFamily="18" charset="0"/>
              </a:rPr>
              <a:t> 3. </a:t>
            </a:r>
            <a:r>
              <a:rPr lang="en-US" sz="2400" b="1" i="1" dirty="0" err="1">
                <a:solidFill>
                  <a:schemeClr val="bg1"/>
                </a:solidFill>
                <a:latin typeface="Times New Roman" panose="02020603050405020304" pitchFamily="18" charset="0"/>
                <a:cs typeface="Times New Roman" panose="02020603050405020304" pitchFamily="18" charset="0"/>
              </a:rPr>
              <a:t>Ứng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dụng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vào</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bài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toán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thực</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tế</a:t>
            </a:r>
            <a:endParaRPr lang="en-US" sz="2400" b="1" i="1" dirty="0">
              <a:solidFill>
                <a:schemeClr val="bg1"/>
              </a:solidFill>
              <a:latin typeface="Times New Roman" panose="02020603050405020304" pitchFamily="18" charset="0"/>
              <a:cs typeface="Times New Roman" panose="02020603050405020304" pitchFamily="18" charset="0"/>
            </a:endParaRPr>
          </a:p>
        </p:txBody>
      </p:sp>
      <p:sp>
        <p:nvSpPr>
          <p:cNvPr id="7"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TỈ SỐ LƯỢNG GIÁC CỦA GÓC NHỌN</a:t>
            </a:r>
            <a:endParaRPr lang="en-US" sz="2800" dirty="0">
              <a:solidFill>
                <a:srgbClr val="FFFF00"/>
              </a:solidFill>
            </a:endParaRPr>
          </a:p>
        </p:txBody>
      </p:sp>
      <p:sp>
        <p:nvSpPr>
          <p:cNvPr id="8"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nvSpPr>
        <p:spPr>
          <a:xfrm>
            <a:off x="10096524" y="160291"/>
            <a:ext cx="1393963" cy="531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ID07 2024 T9 CD 06565+K4lPs7H94VUqPe2XwIsfPRnrXQE//QTEXxb8/8N4CNc6FpgZahzpTjFhMzSA7T/nHJa11DE8Ng2TP3iAmRczFlmslSuUNOgUeb6yRvs0="/>
              <p:cNvSpPr txBox="1"/>
              <p:nvPr/>
            </p:nvSpPr>
            <p:spPr>
              <a:xfrm>
                <a:off x="555813" y="589868"/>
                <a:ext cx="11086688" cy="1717393"/>
              </a:xfrm>
              <a:prstGeom prst="rect">
                <a:avLst/>
              </a:prstGeom>
              <a:noFill/>
            </p:spPr>
            <p:txBody>
              <a:bodyPr wrap="square" rtlCol="0">
                <a:spAutoFit/>
              </a:bodyPr>
              <a:lstStyle/>
              <a:p>
                <a:pPr algn="just">
                  <a:lnSpc>
                    <a:spcPct val="110000"/>
                  </a:lnSpc>
                </a:pPr>
                <a:r>
                  <a:rPr lang="vi-VN" sz="3200" b="1" dirty="0">
                    <a:solidFill>
                      <a:srgbClr val="FFC000"/>
                    </a:solidFill>
                    <a:latin typeface="Times New Roman" panose="02020603050405020304" pitchFamily="18" charset="0"/>
                    <a:cs typeface="Times New Roman" panose="02020603050405020304" pitchFamily="18" charset="0"/>
                  </a:rPr>
                  <a:t>B</a:t>
                </a:r>
                <a:r>
                  <a:rPr lang="en-US" sz="3200" b="1" dirty="0">
                    <a:solidFill>
                      <a:srgbClr val="FFC000"/>
                    </a:solidFill>
                    <a:latin typeface="Times New Roman" panose="02020603050405020304" pitchFamily="18" charset="0"/>
                    <a:cs typeface="Times New Roman" panose="02020603050405020304" pitchFamily="18" charset="0"/>
                  </a:rPr>
                  <a:t>à</a:t>
                </a:r>
                <a:r>
                  <a:rPr lang="vi-VN" sz="3200" b="1" dirty="0">
                    <a:solidFill>
                      <a:srgbClr val="FFC000"/>
                    </a:solidFill>
                    <a:latin typeface="Times New Roman" panose="02020603050405020304" pitchFamily="18" charset="0"/>
                    <a:cs typeface="Times New Roman" panose="02020603050405020304" pitchFamily="18" charset="0"/>
                  </a:rPr>
                  <a:t>i</a:t>
                </a:r>
                <a:r>
                  <a:rPr lang="en-US" sz="3200" b="1" dirty="0">
                    <a:solidFill>
                      <a:srgbClr val="FFC000"/>
                    </a:solidFill>
                    <a:latin typeface="Times New Roman" panose="02020603050405020304" pitchFamily="18" charset="0"/>
                    <a:cs typeface="Times New Roman" panose="02020603050405020304" pitchFamily="18" charset="0"/>
                  </a:rPr>
                  <a:t> 4</a:t>
                </a:r>
                <a:r>
                  <a:rPr lang="vi-VN" sz="3200" b="1" dirty="0">
                    <a:solidFill>
                      <a:srgbClr val="FFC000"/>
                    </a:solidFill>
                    <a:latin typeface="Times New Roman" panose="02020603050405020304" pitchFamily="18" charset="0"/>
                    <a:cs typeface="Times New Roman" panose="02020603050405020304" pitchFamily="18" charset="0"/>
                  </a:rPr>
                  <a:t>:</a:t>
                </a:r>
                <a:r>
                  <a:rPr lang="en-US" sz="3200" b="1" dirty="0">
                    <a:solidFill>
                      <a:srgbClr val="FFC000"/>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Mỗi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tỉ</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số</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lượng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giác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sau</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đây</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bằng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tỉ</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số</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lượng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giác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nào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của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góc</a:t>
                </a:r>
                <a:r>
                  <a:rPr lang="fr-FR"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1" smtClean="0">
                            <a:solidFill>
                              <a:schemeClr val="bg1"/>
                            </a:solidFill>
                            <a:latin typeface="Cambria Math" panose="02040503050406030204" pitchFamily="18" charset="0"/>
                          </a:rPr>
                          <m:t>63</m:t>
                        </m:r>
                      </m:e>
                      <m:sup>
                        <m:r>
                          <a:rPr lang="en-US" sz="3200" i="1" smtClean="0">
                            <a:solidFill>
                              <a:schemeClr val="bg1"/>
                            </a:solidFill>
                            <a:latin typeface="Cambria Math" panose="02040503050406030204" pitchFamily="18" charset="0"/>
                          </a:rPr>
                          <m:t>𝑜</m:t>
                        </m:r>
                      </m:sup>
                    </m:sSup>
                    <m:r>
                      <a:rPr lang="en-US" sz="3200" b="0" i="0" smtClean="0">
                        <a:solidFill>
                          <a:schemeClr val="bg1"/>
                        </a:solidFill>
                        <a:latin typeface="Cambria Math" panose="02040503050406030204" pitchFamily="18" charset="0"/>
                      </a:rPr>
                      <m:t>?</m:t>
                    </m:r>
                  </m:oMath>
                </a14:m>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Vì</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sao</a:t>
                </a:r>
                <a:r>
                  <a:rPr lang="fr-FR" sz="3200" dirty="0">
                    <a:solidFill>
                      <a:schemeClr val="bg1"/>
                    </a:solidFill>
                    <a:latin typeface="Times New Roman" panose="02020603050405020304" pitchFamily="18" charset="0"/>
                    <a:cs typeface="Times New Roman" panose="02020603050405020304" pitchFamily="18" charset="0"/>
                  </a:rPr>
                  <a:t>? </a:t>
                </a:r>
              </a:p>
              <a:p>
                <a:pPr algn="just">
                  <a:lnSpc>
                    <a:spcPct val="110000"/>
                  </a:lnSpc>
                </a:pPr>
                <a:r>
                  <a:rPr lang="fr-FR" sz="3200" i="1" dirty="0">
                    <a:solidFill>
                      <a:schemeClr val="bg1"/>
                    </a:solidFill>
                    <a:latin typeface="Times New Roman" panose="02020603050405020304" pitchFamily="18" charset="0"/>
                    <a:cs typeface="Times New Roman" panose="02020603050405020304" pitchFamily="18" charset="0"/>
                  </a:rPr>
                  <a:t>a) sin</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27</m:t>
                        </m:r>
                      </m:e>
                      <m:sup>
                        <m:r>
                          <a:rPr lang="en-US" sz="3200" i="1">
                            <a:solidFill>
                              <a:schemeClr val="bg1"/>
                            </a:solidFill>
                            <a:latin typeface="Cambria Math" panose="02040503050406030204" pitchFamily="18" charset="0"/>
                          </a:rPr>
                          <m:t>𝑜</m:t>
                        </m:r>
                      </m:sup>
                    </m:sSup>
                  </m:oMath>
                </a14:m>
                <a:r>
                  <a:rPr lang="en-US" sz="3200" i="1" dirty="0">
                    <a:solidFill>
                      <a:schemeClr val="bg1"/>
                    </a:solidFill>
                    <a:latin typeface="Times New Roman" panose="02020603050405020304" pitchFamily="18" charset="0"/>
                    <a:cs typeface="Times New Roman" panose="02020603050405020304" pitchFamily="18" charset="0"/>
                  </a:rPr>
                  <a:t>     </a:t>
                </a:r>
                <a:r>
                  <a:rPr lang="fr-FR" sz="3200" i="1" dirty="0">
                    <a:solidFill>
                      <a:schemeClr val="bg1"/>
                    </a:solidFill>
                    <a:latin typeface="Times New Roman" panose="02020603050405020304" pitchFamily="18" charset="0"/>
                    <a:cs typeface="Times New Roman" panose="02020603050405020304" pitchFamily="18" charset="0"/>
                  </a:rPr>
                  <a:t>b) cos</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1">
                            <a:solidFill>
                              <a:schemeClr val="bg1"/>
                            </a:solidFill>
                            <a:latin typeface="Cambria Math" panose="02040503050406030204" pitchFamily="18" charset="0"/>
                          </a:rPr>
                          <m:t>27</m:t>
                        </m:r>
                      </m:e>
                      <m:sup>
                        <m:r>
                          <a:rPr lang="en-US" sz="3200" i="1">
                            <a:solidFill>
                              <a:schemeClr val="bg1"/>
                            </a:solidFill>
                            <a:latin typeface="Cambria Math" panose="02040503050406030204" pitchFamily="18" charset="0"/>
                          </a:rPr>
                          <m:t>𝑜</m:t>
                        </m:r>
                      </m:sup>
                    </m:sSup>
                  </m:oMath>
                </a14:m>
                <a:r>
                  <a:rPr lang="en-US" sz="3200" i="1" dirty="0">
                    <a:solidFill>
                      <a:schemeClr val="bg1"/>
                    </a:solidFill>
                    <a:latin typeface="Times New Roman" panose="02020603050405020304" pitchFamily="18" charset="0"/>
                    <a:cs typeface="Times New Roman" panose="02020603050405020304" pitchFamily="18" charset="0"/>
                  </a:rPr>
                  <a:t>    </a:t>
                </a:r>
                <a:r>
                  <a:rPr lang="fr-FR" sz="3200" i="1" dirty="0">
                    <a:solidFill>
                      <a:schemeClr val="bg1"/>
                    </a:solidFill>
                    <a:latin typeface="Times New Roman" panose="02020603050405020304" pitchFamily="18" charset="0"/>
                    <a:cs typeface="Times New Roman" panose="02020603050405020304" pitchFamily="18" charset="0"/>
                  </a:rPr>
                  <a:t>c) tan</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1">
                            <a:solidFill>
                              <a:schemeClr val="bg1"/>
                            </a:solidFill>
                            <a:latin typeface="Cambria Math" panose="02040503050406030204" pitchFamily="18" charset="0"/>
                          </a:rPr>
                          <m:t>27</m:t>
                        </m:r>
                      </m:e>
                      <m:sup>
                        <m:r>
                          <a:rPr lang="en-US" sz="3200" i="1">
                            <a:solidFill>
                              <a:schemeClr val="bg1"/>
                            </a:solidFill>
                            <a:latin typeface="Cambria Math" panose="02040503050406030204" pitchFamily="18" charset="0"/>
                          </a:rPr>
                          <m:t>𝑜</m:t>
                        </m:r>
                      </m:sup>
                    </m:sSup>
                  </m:oMath>
                </a14:m>
                <a:r>
                  <a:rPr lang="en-US" sz="3200" i="1" dirty="0">
                    <a:solidFill>
                      <a:schemeClr val="bg1"/>
                    </a:solidFill>
                    <a:latin typeface="Times New Roman" panose="02020603050405020304" pitchFamily="18" charset="0"/>
                    <a:cs typeface="Times New Roman" panose="02020603050405020304" pitchFamily="18" charset="0"/>
                  </a:rPr>
                  <a:t>    </a:t>
                </a:r>
                <a:r>
                  <a:rPr lang="fr-FR" sz="3200" i="1" dirty="0">
                    <a:solidFill>
                      <a:schemeClr val="bg1"/>
                    </a:solidFill>
                    <a:latin typeface="Times New Roman" panose="02020603050405020304" pitchFamily="18" charset="0"/>
                    <a:cs typeface="Times New Roman" panose="02020603050405020304" pitchFamily="18" charset="0"/>
                  </a:rPr>
                  <a:t>d) </a:t>
                </a:r>
                <a:r>
                  <a:rPr lang="fr-FR" sz="3200" i="1" dirty="0" err="1">
                    <a:solidFill>
                      <a:schemeClr val="bg1"/>
                    </a:solidFill>
                    <a:latin typeface="Times New Roman" panose="02020603050405020304" pitchFamily="18" charset="0"/>
                    <a:cs typeface="Times New Roman" panose="02020603050405020304" pitchFamily="18" charset="0"/>
                  </a:rPr>
                  <a:t>cot</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1">
                            <a:solidFill>
                              <a:schemeClr val="bg1"/>
                            </a:solidFill>
                            <a:latin typeface="Cambria Math" panose="02040503050406030204" pitchFamily="18" charset="0"/>
                          </a:rPr>
                          <m:t>27</m:t>
                        </m:r>
                      </m:e>
                      <m:sup>
                        <m:r>
                          <a:rPr lang="en-US" sz="3200" i="1">
                            <a:solidFill>
                              <a:schemeClr val="bg1"/>
                            </a:solidFill>
                            <a:latin typeface="Cambria Math" panose="02040503050406030204" pitchFamily="18" charset="0"/>
                          </a:rPr>
                          <m:t>𝑜</m:t>
                        </m:r>
                      </m:sup>
                    </m:sSup>
                  </m:oMath>
                </a14:m>
                <a:endParaRPr lang="vi-VN" sz="32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55813" y="589868"/>
                <a:ext cx="11086688" cy="1717393"/>
              </a:xfrm>
              <a:prstGeom prst="rect">
                <a:avLst/>
              </a:prstGeom>
              <a:blipFill>
                <a:blip r:embed="rId2"/>
                <a:stretch>
                  <a:fillRect l="-1374" t="-4270" r="-1429" b="-8541"/>
                </a:stretch>
              </a:blipFill>
            </p:spPr>
            <p:txBody>
              <a:bodyPr/>
              <a:lstStyle/>
              <a:p>
                <a:r>
                  <a:rPr lang="en-US">
                    <a:noFill/>
                  </a:rPr>
                  <a:t> </a:t>
                </a:r>
              </a:p>
            </p:txBody>
          </p:sp>
        </mc:Fallback>
      </mc:AlternateContent>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650690" y="2285711"/>
            <a:ext cx="1518364" cy="584775"/>
          </a:xfrm>
          <a:prstGeom prst="rect">
            <a:avLst/>
          </a:prstGeom>
          <a:noFill/>
        </p:spPr>
        <p:txBody>
          <a:bodyPr wrap="none" rtlCol="0">
            <a:spAutoFit/>
          </a:bodyPr>
          <a:lstStyle/>
          <a:p>
            <a:r>
              <a:rPr lang="en-US" sz="3200" b="1" u="sng" dirty="0" err="1">
                <a:solidFill>
                  <a:srgbClr val="FFC000"/>
                </a:solidFill>
                <a:latin typeface="Times New Roman" pitchFamily="18" charset="0"/>
                <a:cs typeface="Times New Roman" pitchFamily="18" charset="0"/>
              </a:rPr>
              <a:t>Bài</a:t>
            </a:r>
            <a:r>
              <a:rPr lang="en-US" sz="3200" b="1" u="sng" dirty="0">
                <a:solidFill>
                  <a:srgbClr val="FFC000"/>
                </a:solidFill>
                <a:latin typeface="Times New Roman" pitchFamily="18" charset="0"/>
                <a:cs typeface="Times New Roman" pitchFamily="18" charset="0"/>
              </a:rPr>
              <a:t> </a:t>
            </a:r>
            <a:r>
              <a:rPr lang="en-US" sz="3200" b="1" u="sng" dirty="0" err="1">
                <a:solidFill>
                  <a:srgbClr val="FFC000"/>
                </a:solidFill>
                <a:latin typeface="Times New Roman" pitchFamily="18" charset="0"/>
                <a:cs typeface="Times New Roman" pitchFamily="18" charset="0"/>
              </a:rPr>
              <a:t>giải</a:t>
            </a:r>
            <a:endParaRPr lang="en-US" sz="3200" b="1" u="sng" dirty="0">
              <a:solidFill>
                <a:srgbClr val="FFC000"/>
              </a:solidFill>
              <a:latin typeface="Times New Roman" pitchFamily="18" charset="0"/>
              <a:cs typeface="Times New Roman" pitchFamily="18" charset="0"/>
            </a:endParaRPr>
          </a:p>
        </p:txBody>
      </p:sp>
      <p:sp>
        <p:nvSpPr>
          <p:cNvPr id="10"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1. </a:t>
            </a:r>
            <a:r>
              <a:rPr lang="en-US" sz="3200" b="1" dirty="0" err="1">
                <a:solidFill>
                  <a:srgbClr val="FFFF00"/>
                </a:solidFill>
                <a:latin typeface="Times New Roman" panose="02020603050405020304" pitchFamily="18" charset="0"/>
                <a:cs typeface="Times New Roman" panose="02020603050405020304" pitchFamily="18" charset="0"/>
              </a:rPr>
              <a:t>TỈ</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LƯỢNG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GÓC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NHỌN</a:t>
            </a:r>
            <a:endParaRPr lang="en-US" sz="3200" dirty="0">
              <a:solidFill>
                <a:srgbClr val="FFFF00"/>
              </a:solidFill>
            </a:endParaRPr>
          </a:p>
        </p:txBody>
      </p:sp>
      <mc:AlternateContent xmlns:mc="http://schemas.openxmlformats.org/markup-compatibility/2006" xmlns:a14="http://schemas.microsoft.com/office/drawing/2010/main">
        <mc:Choice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714839" y="3429000"/>
                <a:ext cx="11201398" cy="3046988"/>
              </a:xfrm>
              <a:prstGeom prst="rect">
                <a:avLst/>
              </a:prstGeom>
            </p:spPr>
            <p:txBody>
              <a:bodyPr wrap="square">
                <a:spAutoFit/>
              </a:bodyPr>
              <a:lstStyle/>
              <a:p>
                <a:pPr marL="514350" indent="-514350">
                  <a:buAutoNum type="alphaLcParenR"/>
                </a:pPr>
                <a:r>
                  <a:rPr lang="fr-FR" sz="3200" dirty="0">
                    <a:solidFill>
                      <a:schemeClr val="bg1"/>
                    </a:solidFill>
                    <a:latin typeface="Times New Roman" panose="02020603050405020304" pitchFamily="18" charset="0"/>
                    <a:cs typeface="Times New Roman" panose="02020603050405020304" pitchFamily="18" charset="0"/>
                  </a:rPr>
                  <a:t>sin</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27</m:t>
                        </m:r>
                      </m:e>
                      <m:sup>
                        <m:r>
                          <m:rPr>
                            <m:sty m:val="p"/>
                          </m:rPr>
                          <a:rPr lang="en-US" sz="3200" i="0">
                            <a:solidFill>
                              <a:schemeClr val="bg1"/>
                            </a:solidFill>
                            <a:latin typeface="Cambria Math" panose="02040503050406030204" pitchFamily="18" charset="0"/>
                          </a:rPr>
                          <m:t>o</m:t>
                        </m:r>
                      </m:sup>
                    </m:sSup>
                  </m:oMath>
                </a14:m>
                <a:r>
                  <a:rPr lang="en-US" sz="3200" dirty="0">
                    <a:solidFill>
                      <a:schemeClr val="bg1"/>
                    </a:solidFill>
                  </a:rPr>
                  <a:t> </a:t>
                </a:r>
                <a14:m>
                  <m:oMath xmlns:m="http://schemas.openxmlformats.org/officeDocument/2006/math">
                    <m:r>
                      <a:rPr lang="en-US" sz="3200" i="0">
                        <a:solidFill>
                          <a:schemeClr val="bg1"/>
                        </a:solidFill>
                        <a:latin typeface="Cambria Math" panose="02040503050406030204" pitchFamily="18" charset="0"/>
                      </a:rPr>
                      <m:t>=</m:t>
                    </m:r>
                    <m:func>
                      <m:funcPr>
                        <m:ctrlPr>
                          <a:rPr lang="en-US" sz="3200" i="1">
                            <a:solidFill>
                              <a:schemeClr val="bg1"/>
                            </a:solidFill>
                            <a:latin typeface="Cambria Math" panose="02040503050406030204" pitchFamily="18" charset="0"/>
                          </a:rPr>
                        </m:ctrlPr>
                      </m:funcPr>
                      <m:fName>
                        <m:r>
                          <m:rPr>
                            <m:nor/>
                          </m:rPr>
                          <a:rPr lang="en-US" sz="3200">
                            <a:solidFill>
                              <a:schemeClr val="bg1"/>
                            </a:solidFill>
                            <a:latin typeface="Times New Roman" panose="02020603050405020304" pitchFamily="18" charset="0"/>
                            <a:cs typeface="Times New Roman" panose="02020603050405020304" pitchFamily="18" charset="0"/>
                          </a:rPr>
                          <m:t>co</m:t>
                        </m:r>
                        <m:r>
                          <m:rPr>
                            <m:nor/>
                          </m:rPr>
                          <a:rPr lang="en-US" sz="3200" b="0" smtClean="0">
                            <a:solidFill>
                              <a:schemeClr val="bg1"/>
                            </a:solidFill>
                            <a:latin typeface="Times New Roman" panose="02020603050405020304" pitchFamily="18" charset="0"/>
                            <a:cs typeface="Times New Roman" panose="02020603050405020304" pitchFamily="18" charset="0"/>
                          </a:rPr>
                          <m:t>s</m:t>
                        </m:r>
                      </m:fName>
                      <m:e>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6</m:t>
                            </m:r>
                            <m:r>
                              <a:rPr lang="en-US" sz="3200" b="0" i="0" smtClean="0">
                                <a:solidFill>
                                  <a:schemeClr val="bg1"/>
                                </a:solidFill>
                                <a:latin typeface="Cambria Math" panose="02040503050406030204" pitchFamily="18" charset="0"/>
                              </a:rPr>
                              <m:t>3</m:t>
                            </m:r>
                          </m:e>
                          <m:sup>
                            <m:r>
                              <m:rPr>
                                <m:sty m:val="p"/>
                              </m:rPr>
                              <a:rPr lang="en-US" sz="3200" i="0">
                                <a:solidFill>
                                  <a:schemeClr val="bg1"/>
                                </a:solidFill>
                                <a:latin typeface="Cambria Math" panose="02040503050406030204" pitchFamily="18" charset="0"/>
                              </a:rPr>
                              <m:t>o</m:t>
                            </m:r>
                          </m:sup>
                        </m:sSup>
                      </m:e>
                    </m:func>
                  </m:oMath>
                </a14:m>
                <a:r>
                  <a:rPr lang="fr-FR" sz="3200" dirty="0">
                    <a:solidFill>
                      <a:schemeClr val="bg1"/>
                    </a:solidFill>
                    <a:latin typeface="Times New Roman" panose="02020603050405020304" pitchFamily="18" charset="0"/>
                    <a:cs typeface="Times New Roman" panose="02020603050405020304" pitchFamily="18" charset="0"/>
                  </a:rPr>
                  <a:t> </a:t>
                </a:r>
              </a:p>
              <a:p>
                <a:pPr marL="514350" indent="-514350">
                  <a:buAutoNum type="alphaLcParenR"/>
                </a:pPr>
                <a:r>
                  <a:rPr lang="fr-FR" sz="3200" dirty="0">
                    <a:solidFill>
                      <a:schemeClr val="bg1"/>
                    </a:solidFill>
                    <a:latin typeface="Times New Roman" panose="02020603050405020304" pitchFamily="18" charset="0"/>
                    <a:cs typeface="Times New Roman" panose="02020603050405020304" pitchFamily="18" charset="0"/>
                  </a:rPr>
                  <a:t>cos</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27</m:t>
                        </m:r>
                      </m:e>
                      <m:sup>
                        <m:r>
                          <m:rPr>
                            <m:sty m:val="p"/>
                          </m:rPr>
                          <a:rPr lang="en-US" sz="3200" i="0">
                            <a:solidFill>
                              <a:schemeClr val="bg1"/>
                            </a:solidFill>
                            <a:latin typeface="Cambria Math" panose="02040503050406030204" pitchFamily="18" charset="0"/>
                          </a:rPr>
                          <m:t>o</m:t>
                        </m:r>
                      </m:sup>
                    </m:sSup>
                  </m:oMath>
                </a14:m>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3200" i="0">
                        <a:solidFill>
                          <a:schemeClr val="bg1"/>
                        </a:solidFill>
                        <a:latin typeface="Cambria Math" panose="02040503050406030204" pitchFamily="18" charset="0"/>
                      </a:rPr>
                      <m:t>=</m:t>
                    </m:r>
                    <m:func>
                      <m:funcPr>
                        <m:ctrlPr>
                          <a:rPr lang="en-US" sz="3200" i="1">
                            <a:solidFill>
                              <a:schemeClr val="bg1"/>
                            </a:solidFill>
                            <a:latin typeface="Cambria Math" panose="02040503050406030204" pitchFamily="18" charset="0"/>
                          </a:rPr>
                        </m:ctrlPr>
                      </m:funcPr>
                      <m:fName>
                        <m:r>
                          <m:rPr>
                            <m:nor/>
                          </m:rPr>
                          <a:rPr lang="en-US" sz="3200" b="0" i="0" smtClean="0">
                            <a:solidFill>
                              <a:schemeClr val="bg1"/>
                            </a:solidFill>
                            <a:latin typeface="Times New Roman" panose="020206030504050203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6</m:t>
                            </m:r>
                            <m:r>
                              <a:rPr lang="en-US" sz="3200" b="0" i="0" smtClean="0">
                                <a:solidFill>
                                  <a:schemeClr val="bg1"/>
                                </a:solidFill>
                                <a:latin typeface="Cambria Math" panose="02040503050406030204" pitchFamily="18" charset="0"/>
                              </a:rPr>
                              <m:t>3</m:t>
                            </m:r>
                          </m:e>
                          <m:sup>
                            <m:r>
                              <m:rPr>
                                <m:sty m:val="p"/>
                              </m:rPr>
                              <a:rPr lang="en-US" sz="3200" i="0">
                                <a:solidFill>
                                  <a:schemeClr val="bg1"/>
                                </a:solidFill>
                                <a:latin typeface="Cambria Math" panose="02040503050406030204" pitchFamily="18" charset="0"/>
                              </a:rPr>
                              <m:t>o</m:t>
                            </m:r>
                          </m:sup>
                        </m:sSup>
                      </m:e>
                    </m:func>
                  </m:oMath>
                </a14:m>
                <a:r>
                  <a:rPr lang="en-US" sz="3200" dirty="0">
                    <a:solidFill>
                      <a:schemeClr val="bg1"/>
                    </a:solidFill>
                    <a:latin typeface="Times New Roman" panose="02020603050405020304" pitchFamily="18" charset="0"/>
                    <a:cs typeface="Times New Roman" panose="02020603050405020304" pitchFamily="18" charset="0"/>
                  </a:rPr>
                  <a:t>   </a:t>
                </a:r>
                <a:endParaRPr lang="fr-FR" sz="3200" dirty="0">
                  <a:solidFill>
                    <a:schemeClr val="bg1"/>
                  </a:solidFill>
                  <a:latin typeface="Times New Roman" panose="02020603050405020304" pitchFamily="18" charset="0"/>
                  <a:cs typeface="Times New Roman" panose="02020603050405020304" pitchFamily="18" charset="0"/>
                </a:endParaRPr>
              </a:p>
              <a:p>
                <a:pPr marL="514350" indent="-514350">
                  <a:buAutoNum type="alphaLcParenR"/>
                </a:pPr>
                <a:r>
                  <a:rPr lang="fr-FR" sz="3200" dirty="0">
                    <a:solidFill>
                      <a:schemeClr val="bg1"/>
                    </a:solidFill>
                    <a:latin typeface="Times New Roman" panose="02020603050405020304" pitchFamily="18" charset="0"/>
                    <a:cs typeface="Times New Roman" panose="02020603050405020304" pitchFamily="18" charset="0"/>
                  </a:rPr>
                  <a:t>tan</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27</m:t>
                        </m:r>
                      </m:e>
                      <m:sup>
                        <m:r>
                          <m:rPr>
                            <m:sty m:val="p"/>
                          </m:rPr>
                          <a:rPr lang="en-US" sz="3200" i="0">
                            <a:solidFill>
                              <a:schemeClr val="bg1"/>
                            </a:solidFill>
                            <a:latin typeface="Cambria Math" panose="02040503050406030204" pitchFamily="18" charset="0"/>
                          </a:rPr>
                          <m:t>o</m:t>
                        </m:r>
                      </m:sup>
                    </m:sSup>
                  </m:oMath>
                </a14:m>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3200" i="0">
                        <a:solidFill>
                          <a:schemeClr val="bg1"/>
                        </a:solidFill>
                        <a:latin typeface="Cambria Math" panose="02040503050406030204" pitchFamily="18" charset="0"/>
                      </a:rPr>
                      <m:t>=</m:t>
                    </m:r>
                    <m:func>
                      <m:funcPr>
                        <m:ctrlPr>
                          <a:rPr lang="en-US" sz="3200" i="1">
                            <a:solidFill>
                              <a:schemeClr val="bg1"/>
                            </a:solidFill>
                            <a:latin typeface="Cambria Math" panose="02040503050406030204" pitchFamily="18" charset="0"/>
                          </a:rPr>
                        </m:ctrlPr>
                      </m:funcPr>
                      <m:fName>
                        <m:r>
                          <m:rPr>
                            <m:nor/>
                          </m:rPr>
                          <a:rPr lang="en-US" sz="3200" i="0">
                            <a:solidFill>
                              <a:schemeClr val="bg1"/>
                            </a:solidFill>
                            <a:latin typeface="Times New Roman" panose="02020603050405020304" pitchFamily="18" charset="0"/>
                            <a:cs typeface="Times New Roman" panose="02020603050405020304" pitchFamily="18" charset="0"/>
                          </a:rPr>
                          <m:t>cot</m:t>
                        </m:r>
                      </m:fName>
                      <m:e>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6</m:t>
                            </m:r>
                            <m:r>
                              <a:rPr lang="en-US" sz="3200" b="0" i="0" smtClean="0">
                                <a:solidFill>
                                  <a:schemeClr val="bg1"/>
                                </a:solidFill>
                                <a:latin typeface="Cambria Math" panose="02040503050406030204" pitchFamily="18" charset="0"/>
                              </a:rPr>
                              <m:t>3</m:t>
                            </m:r>
                          </m:e>
                          <m:sup>
                            <m:r>
                              <m:rPr>
                                <m:sty m:val="p"/>
                              </m:rPr>
                              <a:rPr lang="en-US" sz="3200" i="0">
                                <a:solidFill>
                                  <a:schemeClr val="bg1"/>
                                </a:solidFill>
                                <a:latin typeface="Cambria Math" panose="02040503050406030204" pitchFamily="18" charset="0"/>
                              </a:rPr>
                              <m:t>o</m:t>
                            </m:r>
                          </m:sup>
                        </m:sSup>
                      </m:e>
                    </m:func>
                  </m:oMath>
                </a14:m>
                <a:r>
                  <a:rPr lang="en-US" sz="3200" dirty="0">
                    <a:solidFill>
                      <a:schemeClr val="bg1"/>
                    </a:solidFill>
                    <a:latin typeface="Times New Roman" panose="02020603050405020304" pitchFamily="18" charset="0"/>
                    <a:cs typeface="Times New Roman" panose="02020603050405020304" pitchFamily="18" charset="0"/>
                  </a:rPr>
                  <a:t>   </a:t>
                </a:r>
                <a:endParaRPr lang="fr-FR" sz="3200" dirty="0">
                  <a:solidFill>
                    <a:schemeClr val="bg1"/>
                  </a:solidFill>
                  <a:latin typeface="Times New Roman" panose="02020603050405020304" pitchFamily="18" charset="0"/>
                  <a:cs typeface="Times New Roman" panose="02020603050405020304" pitchFamily="18" charset="0"/>
                </a:endParaRPr>
              </a:p>
              <a:p>
                <a:pPr marL="514350" indent="-514350">
                  <a:buAutoNum type="alphaLcParenR"/>
                </a:pPr>
                <a:r>
                  <a:rPr lang="fr-FR" sz="3200" dirty="0">
                    <a:solidFill>
                      <a:schemeClr val="bg1"/>
                    </a:solidFill>
                    <a:latin typeface="Times New Roman" panose="02020603050405020304" pitchFamily="18" charset="0"/>
                    <a:cs typeface="Times New Roman" panose="02020603050405020304" pitchFamily="18" charset="0"/>
                  </a:rPr>
                  <a:t>cot</a:t>
                </a:r>
                <a14:m>
                  <m:oMath xmlns:m="http://schemas.openxmlformats.org/officeDocument/2006/math">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27</m:t>
                        </m:r>
                      </m:e>
                      <m:sup>
                        <m:r>
                          <m:rPr>
                            <m:sty m:val="p"/>
                          </m:rPr>
                          <a:rPr lang="en-US" sz="3200" i="0">
                            <a:solidFill>
                              <a:schemeClr val="bg1"/>
                            </a:solidFill>
                            <a:latin typeface="Cambria Math" panose="02040503050406030204" pitchFamily="18" charset="0"/>
                          </a:rPr>
                          <m:t>o</m:t>
                        </m:r>
                      </m:sup>
                    </m:sSup>
                    <m:r>
                      <a:rPr lang="en-US" sz="3200" i="0">
                        <a:solidFill>
                          <a:schemeClr val="bg1"/>
                        </a:solidFill>
                        <a:latin typeface="Cambria Math" panose="02040503050406030204" pitchFamily="18" charset="0"/>
                      </a:rPr>
                      <m:t>=</m:t>
                    </m:r>
                    <m:func>
                      <m:funcPr>
                        <m:ctrlPr>
                          <a:rPr lang="en-US" sz="3200" i="1">
                            <a:solidFill>
                              <a:schemeClr val="bg1"/>
                            </a:solidFill>
                            <a:latin typeface="Cambria Math" panose="02040503050406030204" pitchFamily="18" charset="0"/>
                          </a:rPr>
                        </m:ctrlPr>
                      </m:funcPr>
                      <m:fName>
                        <m:r>
                          <m:rPr>
                            <m:nor/>
                          </m:rPr>
                          <a:rPr lang="fr-FR" sz="3200" dirty="0">
                            <a:solidFill>
                              <a:prstClr val="white"/>
                            </a:solidFill>
                            <a:latin typeface="Times New Roman" panose="02020603050405020304" pitchFamily="18" charset="0"/>
                            <a:cs typeface="Times New Roman" panose="02020603050405020304" pitchFamily="18" charset="0"/>
                          </a:rPr>
                          <m:t>tan</m:t>
                        </m:r>
                      </m:fName>
                      <m:e>
                        <m:sSup>
                          <m:sSupPr>
                            <m:ctrlPr>
                              <a:rPr lang="en-AE" sz="3200" i="1">
                                <a:solidFill>
                                  <a:schemeClr val="bg1"/>
                                </a:solidFill>
                                <a:latin typeface="Cambria Math" panose="02040503050406030204" pitchFamily="18" charset="0"/>
                              </a:rPr>
                            </m:ctrlPr>
                          </m:sSupPr>
                          <m:e>
                            <m:r>
                              <a:rPr lang="en-US" sz="3200" i="0">
                                <a:solidFill>
                                  <a:schemeClr val="bg1"/>
                                </a:solidFill>
                                <a:latin typeface="Cambria Math" panose="02040503050406030204" pitchFamily="18" charset="0"/>
                              </a:rPr>
                              <m:t>6</m:t>
                            </m:r>
                            <m:r>
                              <a:rPr lang="en-US" sz="3200" b="0" i="0" smtClean="0">
                                <a:solidFill>
                                  <a:schemeClr val="bg1"/>
                                </a:solidFill>
                                <a:latin typeface="Cambria Math" panose="02040503050406030204" pitchFamily="18" charset="0"/>
                              </a:rPr>
                              <m:t>3</m:t>
                            </m:r>
                          </m:e>
                          <m:sup>
                            <m:r>
                              <m:rPr>
                                <m:sty m:val="p"/>
                              </m:rPr>
                              <a:rPr lang="en-US" sz="3200" i="0">
                                <a:solidFill>
                                  <a:schemeClr val="bg1"/>
                                </a:solidFill>
                                <a:latin typeface="Cambria Math" panose="02040503050406030204" pitchFamily="18" charset="0"/>
                              </a:rPr>
                              <m:t>o</m:t>
                            </m:r>
                          </m:sup>
                        </m:sSup>
                      </m:e>
                    </m:func>
                  </m:oMath>
                </a14:m>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err="1">
                    <a:solidFill>
                      <a:schemeClr val="bg1"/>
                    </a:solidFill>
                    <a:latin typeface="Times New Roman" panose="02020603050405020304" pitchFamily="18" charset="0"/>
                    <a:cs typeface="Times New Roman" panose="02020603050405020304" pitchFamily="18" charset="0"/>
                  </a:rPr>
                  <a:t>vì</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thì</a:t>
                </a:r>
                <a:r>
                  <a:rPr lang="en-US" sz="3200" dirty="0">
                    <a:solidFill>
                      <a:schemeClr val="bg1"/>
                    </a:solidFill>
                    <a:latin typeface="Times New Roman" panose="02020603050405020304" pitchFamily="18" charset="0"/>
                    <a:cs typeface="Times New Roman" panose="02020603050405020304" pitchFamily="18" charset="0"/>
                  </a:rPr>
                  <a:t> sin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cosin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tang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cotang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kia</a:t>
                </a: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14839" y="3429000"/>
                <a:ext cx="11201398" cy="3046988"/>
              </a:xfrm>
              <a:prstGeom prst="rect">
                <a:avLst/>
              </a:prstGeom>
              <a:blipFill>
                <a:blip r:embed="rId3"/>
                <a:stretch>
                  <a:fillRect l="-1360" t="-3006" b="-5411"/>
                </a:stretch>
              </a:blipFill>
            </p:spPr>
            <p:txBody>
              <a:bodyPr/>
              <a:lstStyle/>
              <a:p>
                <a:r>
                  <a:rPr lang="en-US">
                    <a:noFill/>
                  </a:rPr>
                  <a:t> </a:t>
                </a:r>
              </a:p>
            </p:txBody>
          </p:sp>
        </mc:Fallback>
      </mc:AlternateContent>
      <p:sp>
        <p:nvSpPr>
          <p:cNvPr id="6"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AF94A02-70E9-42C5-96D9-B7C1766CF355}"/>
              </a:ext>
            </a:extLst>
          </p:cNvPr>
          <p:cNvSpPr>
            <a:spLocks noGrp="1"/>
          </p:cNvSpPr>
          <p:nvPr/>
        </p:nvSpPr>
        <p:spPr>
          <a:xfrm>
            <a:off x="10096524" y="160291"/>
            <a:ext cx="1393963" cy="531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ID07 2024 T9 CD 06565+K4lPs7H94VUqPe2XwIsfPRnrXQE//QTEXxb8/8N4CNc6FpgZahzpTjFhMzSA7T/nHJa11DE8Ng2TP3iAmRczFlmslSuUNOgUeb6yRvs0="/>
              <p:cNvSpPr txBox="1"/>
              <p:nvPr/>
            </p:nvSpPr>
            <p:spPr>
              <a:xfrm>
                <a:off x="625395" y="1317390"/>
                <a:ext cx="11341318" cy="1147365"/>
              </a:xfrm>
              <a:prstGeom prst="rect">
                <a:avLst/>
              </a:prstGeom>
              <a:noFill/>
            </p:spPr>
            <p:txBody>
              <a:bodyPr wrap="square" rtlCol="0">
                <a:spAutoFit/>
              </a:bodyPr>
              <a:lstStyle/>
              <a:p>
                <a:pPr>
                  <a:lnSpc>
                    <a:spcPct val="110000"/>
                  </a:lnSpc>
                </a:pPr>
                <a:r>
                  <a:rPr lang="vi-VN" sz="3200" b="1" dirty="0">
                    <a:solidFill>
                      <a:srgbClr val="FFC000"/>
                    </a:solidFill>
                    <a:latin typeface="Times New Roman" panose="02020603050405020304" pitchFamily="18" charset="0"/>
                    <a:cs typeface="Times New Roman" panose="02020603050405020304" pitchFamily="18" charset="0"/>
                  </a:rPr>
                  <a:t>B</a:t>
                </a:r>
                <a:r>
                  <a:rPr lang="en-US" sz="3200" b="1" dirty="0">
                    <a:solidFill>
                      <a:srgbClr val="FFC000"/>
                    </a:solidFill>
                    <a:latin typeface="Times New Roman" panose="02020603050405020304" pitchFamily="18" charset="0"/>
                    <a:cs typeface="Times New Roman" panose="02020603050405020304" pitchFamily="18" charset="0"/>
                  </a:rPr>
                  <a:t>à</a:t>
                </a:r>
                <a:r>
                  <a:rPr lang="vi-VN" sz="3200" b="1" dirty="0">
                    <a:solidFill>
                      <a:srgbClr val="FFC000"/>
                    </a:solidFill>
                    <a:latin typeface="Times New Roman" panose="02020603050405020304" pitchFamily="18" charset="0"/>
                    <a:cs typeface="Times New Roman" panose="02020603050405020304" pitchFamily="18" charset="0"/>
                  </a:rPr>
                  <a:t>i</a:t>
                </a:r>
                <a:r>
                  <a:rPr lang="en-US" sz="3200" b="1" dirty="0">
                    <a:solidFill>
                      <a:srgbClr val="FFC000"/>
                    </a:solidFill>
                    <a:latin typeface="Times New Roman" panose="02020603050405020304" pitchFamily="18" charset="0"/>
                    <a:cs typeface="Times New Roman" panose="02020603050405020304" pitchFamily="18" charset="0"/>
                  </a:rPr>
                  <a:t> 6</a:t>
                </a:r>
                <a:r>
                  <a:rPr lang="vi-VN" sz="3200" b="1" dirty="0">
                    <a:solidFill>
                      <a:srgbClr val="FFC000"/>
                    </a:solidFill>
                    <a:latin typeface="Times New Roman" panose="02020603050405020304" pitchFamily="18" charset="0"/>
                    <a:cs typeface="Times New Roman" panose="02020603050405020304" pitchFamily="18" charset="0"/>
                  </a:rPr>
                  <a:t>:</a:t>
                </a:r>
                <a:r>
                  <a:rPr lang="en-US" sz="3200" b="1" dirty="0">
                    <a:solidFill>
                      <a:srgbClr val="FFC000"/>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Sử</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dụng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tỉ</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số</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lượng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giác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của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hai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góc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nhọn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phụ</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nhau</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tính</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giá</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trị</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biểu</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thức</a:t>
                </a:r>
                <a:r>
                  <a:rPr lang="en-US" sz="3200" i="1" dirty="0">
                    <a:solidFill>
                      <a:schemeClr val="bg1"/>
                    </a:solidFill>
                    <a:latin typeface="Times New Roman" panose="02020603050405020304" pitchFamily="18" charset="0"/>
                    <a:cs typeface="Times New Roman" panose="02020603050405020304" pitchFamily="18" charset="0"/>
                  </a:rPr>
                  <a:t> A= </a:t>
                </a:r>
                <a14:m>
                  <m:oMath xmlns:m="http://schemas.openxmlformats.org/officeDocument/2006/math">
                    <m:func>
                      <m:funcPr>
                        <m:ctrlPr>
                          <a:rPr lang="en-US" sz="3200" b="0" i="1" smtClean="0">
                            <a:solidFill>
                              <a:schemeClr val="bg1"/>
                            </a:solidFill>
                            <a:latin typeface="Cambria Math" panose="02040503050406030204" pitchFamily="18" charset="0"/>
                            <a:cs typeface="Times New Roman" panose="02020603050405020304" pitchFamily="18" charset="0"/>
                          </a:rPr>
                        </m:ctrlPr>
                      </m:funcPr>
                      <m:fName>
                        <m:r>
                          <m:rPr>
                            <m:sty m:val="p"/>
                          </m:rPr>
                          <a:rPr lang="en-US" sz="3200" b="0" i="0" smtClean="0">
                            <a:solidFill>
                              <a:schemeClr val="bg1"/>
                            </a:solidFill>
                            <a:latin typeface="Cambria Math" panose="02040503050406030204" pitchFamily="18" charset="0"/>
                            <a:cs typeface="Times New Roman" panose="02020603050405020304" pitchFamily="18" charset="0"/>
                          </a:rPr>
                          <m:t>sin</m:t>
                        </m:r>
                      </m:fName>
                      <m:e>
                        <m:sSup>
                          <m:sSupPr>
                            <m:ctrlPr>
                              <a:rPr lang="en-AE" sz="3200" b="0" i="1" smtClean="0">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25</m:t>
                            </m:r>
                          </m:e>
                          <m:sup>
                            <m:r>
                              <a:rPr lang="en-US" sz="3200" b="0" i="1" smtClean="0">
                                <a:solidFill>
                                  <a:schemeClr val="bg1"/>
                                </a:solidFill>
                                <a:latin typeface="Cambria Math" panose="02040503050406030204" pitchFamily="18" charset="0"/>
                                <a:cs typeface="Times New Roman" panose="02020603050405020304" pitchFamily="18" charset="0"/>
                              </a:rPr>
                              <m:t>𝑜</m:t>
                            </m:r>
                          </m:sup>
                        </m:sSup>
                        <m:r>
                          <a:rPr lang="en-US" sz="3200" b="0" i="1" smtClean="0">
                            <a:solidFill>
                              <a:schemeClr val="bg1"/>
                            </a:solidFill>
                            <a:latin typeface="Cambria Math" panose="02040503050406030204" pitchFamily="18" charset="0"/>
                            <a:cs typeface="Times New Roman" panose="02020603050405020304" pitchFamily="18" charset="0"/>
                          </a:rPr>
                          <m:t>+</m:t>
                        </m:r>
                        <m:func>
                          <m:funcPr>
                            <m:ctrlPr>
                              <a:rPr lang="en-US" sz="3200" b="0" i="1" smtClean="0">
                                <a:solidFill>
                                  <a:schemeClr val="bg1"/>
                                </a:solidFill>
                                <a:latin typeface="Cambria Math" panose="02040503050406030204" pitchFamily="18" charset="0"/>
                                <a:cs typeface="Times New Roman" panose="02020603050405020304" pitchFamily="18" charset="0"/>
                              </a:rPr>
                            </m:ctrlPr>
                          </m:funcPr>
                          <m:fName>
                            <m:r>
                              <m:rPr>
                                <m:sty m:val="p"/>
                              </m:rPr>
                              <a:rPr lang="en-US" sz="3200" b="0" i="0" smtClean="0">
                                <a:solidFill>
                                  <a:schemeClr val="bg1"/>
                                </a:solidFill>
                                <a:latin typeface="Cambria Math" panose="02040503050406030204" pitchFamily="18" charset="0"/>
                                <a:cs typeface="Times New Roman" panose="02020603050405020304" pitchFamily="18" charset="0"/>
                              </a:rPr>
                              <m:t>cos</m:t>
                            </m:r>
                          </m:fName>
                          <m:e>
                            <m:sSup>
                              <m:sSupPr>
                                <m:ctrlPr>
                                  <a:rPr lang="en-AE" sz="3200" b="0" i="1" smtClean="0">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25</m:t>
                                </m:r>
                              </m:e>
                              <m:sup>
                                <m:r>
                                  <a:rPr lang="en-US" sz="3200" b="0" i="1" smtClean="0">
                                    <a:solidFill>
                                      <a:schemeClr val="bg1"/>
                                    </a:solidFill>
                                    <a:latin typeface="Cambria Math" panose="02040503050406030204" pitchFamily="18" charset="0"/>
                                    <a:cs typeface="Times New Roman" panose="02020603050405020304" pitchFamily="18" charset="0"/>
                                  </a:rPr>
                                  <m:t>𝑜</m:t>
                                </m:r>
                              </m:sup>
                            </m:sSup>
                          </m:e>
                        </m:func>
                      </m:e>
                    </m:func>
                  </m:oMath>
                </a14:m>
                <a:r>
                  <a:rPr lang="fr-FR" sz="32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a:rPr lang="en-US" sz="3200" b="0" i="0" smtClean="0">
                            <a:solidFill>
                              <a:schemeClr val="bg1"/>
                            </a:solidFill>
                            <a:latin typeface="Cambria Math" panose="02040503050406030204" pitchFamily="18" charset="0"/>
                            <a:cs typeface="Times New Roman" panose="02020603050405020304" pitchFamily="18" charset="0"/>
                          </a:rPr>
                          <m:t> </m:t>
                        </m:r>
                        <m:r>
                          <m:rPr>
                            <m:sty m:val="p"/>
                          </m:rPr>
                          <a:rPr lang="en-US" sz="3200">
                            <a:solidFill>
                              <a:schemeClr val="bg1"/>
                            </a:solidFill>
                            <a:latin typeface="Cambria Math" panose="020405030504060302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6</m:t>
                            </m:r>
                            <m:r>
                              <a:rPr lang="en-US" sz="3200" i="1">
                                <a:solidFill>
                                  <a:schemeClr val="bg1"/>
                                </a:solidFill>
                                <a:latin typeface="Cambria Math" panose="02040503050406030204" pitchFamily="18" charset="0"/>
                                <a:cs typeface="Times New Roman" panose="02020603050405020304" pitchFamily="18" charset="0"/>
                              </a:rPr>
                              <m:t>5</m:t>
                            </m:r>
                          </m:e>
                          <m:sup>
                            <m:r>
                              <a:rPr lang="en-US" sz="3200" i="1">
                                <a:solidFill>
                                  <a:schemeClr val="bg1"/>
                                </a:solidFill>
                                <a:latin typeface="Cambria Math" panose="02040503050406030204" pitchFamily="18" charset="0"/>
                                <a:cs typeface="Times New Roman" panose="02020603050405020304" pitchFamily="18" charset="0"/>
                              </a:rPr>
                              <m:t>𝑜</m:t>
                            </m:r>
                          </m:sup>
                        </m:sSup>
                        <m:r>
                          <a:rPr lang="en-US" sz="3200" b="0" i="1" smtClean="0">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6</m:t>
                                </m:r>
                                <m:r>
                                  <a:rPr lang="en-US" sz="3200" i="1">
                                    <a:solidFill>
                                      <a:schemeClr val="bg1"/>
                                    </a:solidFill>
                                    <a:latin typeface="Cambria Math" panose="02040503050406030204" pitchFamily="18" charset="0"/>
                                    <a:cs typeface="Times New Roman" panose="02020603050405020304" pitchFamily="18" charset="0"/>
                                  </a:rPr>
                                  <m:t>5</m:t>
                                </m:r>
                              </m:e>
                              <m:sup>
                                <m:r>
                                  <a:rPr lang="en-US" sz="3200" i="1">
                                    <a:solidFill>
                                      <a:schemeClr val="bg1"/>
                                    </a:solidFill>
                                    <a:latin typeface="Cambria Math" panose="02040503050406030204" pitchFamily="18" charset="0"/>
                                    <a:cs typeface="Times New Roman" panose="02020603050405020304" pitchFamily="18" charset="0"/>
                                  </a:rPr>
                                  <m:t>𝑜</m:t>
                                </m:r>
                              </m:sup>
                            </m:sSup>
                          </m:e>
                        </m:func>
                      </m:e>
                    </m:func>
                  </m:oMath>
                </a14:m>
                <a:endParaRPr lang="fr-FR"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25395" y="1317390"/>
                <a:ext cx="11341318" cy="1147365"/>
              </a:xfrm>
              <a:prstGeom prst="rect">
                <a:avLst/>
              </a:prstGeom>
              <a:blipFill>
                <a:blip r:embed="rId4"/>
                <a:stretch>
                  <a:fillRect l="-1398" t="-6383" r="-161" b="-15426"/>
                </a:stretch>
              </a:blipFill>
            </p:spPr>
            <p:txBody>
              <a:bodyPr/>
              <a:lstStyle/>
              <a:p>
                <a:r>
                  <a:rPr lang="en-US">
                    <a:noFill/>
                  </a:rPr>
                  <a:t> </a:t>
                </a:r>
              </a:p>
            </p:txBody>
          </p:sp>
        </mc:Fallback>
      </mc:AlternateContent>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625395" y="2741996"/>
            <a:ext cx="1518364" cy="584775"/>
          </a:xfrm>
          <a:prstGeom prst="rect">
            <a:avLst/>
          </a:prstGeom>
          <a:noFill/>
        </p:spPr>
        <p:txBody>
          <a:bodyPr wrap="none" rtlCol="0">
            <a:spAutoFit/>
          </a:bodyPr>
          <a:lstStyle/>
          <a:p>
            <a:r>
              <a:rPr lang="en-US" sz="3200" b="1" u="sng" dirty="0" err="1">
                <a:solidFill>
                  <a:srgbClr val="FFC000"/>
                </a:solidFill>
                <a:latin typeface="Times New Roman" pitchFamily="18" charset="0"/>
                <a:cs typeface="Times New Roman" pitchFamily="18" charset="0"/>
              </a:rPr>
              <a:t>Bài</a:t>
            </a:r>
            <a:r>
              <a:rPr lang="en-US" sz="3200" b="1" u="sng" dirty="0">
                <a:solidFill>
                  <a:srgbClr val="FFC000"/>
                </a:solidFill>
                <a:latin typeface="Times New Roman" pitchFamily="18" charset="0"/>
                <a:cs typeface="Times New Roman" pitchFamily="18" charset="0"/>
              </a:rPr>
              <a:t> </a:t>
            </a:r>
            <a:r>
              <a:rPr lang="en-US" sz="3200" b="1" u="sng" dirty="0" err="1">
                <a:solidFill>
                  <a:srgbClr val="FFC000"/>
                </a:solidFill>
                <a:latin typeface="Times New Roman" pitchFamily="18" charset="0"/>
                <a:cs typeface="Times New Roman" pitchFamily="18" charset="0"/>
              </a:rPr>
              <a:t>giải</a:t>
            </a:r>
            <a:endParaRPr lang="en-US" sz="3200" b="1" u="sng" dirty="0">
              <a:solidFill>
                <a:srgbClr val="FFC000"/>
              </a:solidFill>
              <a:latin typeface="Times New Roman" pitchFamily="18" charset="0"/>
              <a:cs typeface="Times New Roman" pitchFamily="18" charset="0"/>
            </a:endParaRPr>
          </a:p>
        </p:txBody>
      </p:sp>
      <p:pic>
        <p:nvPicPr>
          <p:cNvPr id="4" name="3 Minute Timer with Music"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7768770B-D050-CC77-E474-FE74E8CE5C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10" t="34405" r="21287" b="34493"/>
          <a:stretch/>
        </p:blipFill>
        <p:spPr>
          <a:xfrm>
            <a:off x="10559389" y="6338914"/>
            <a:ext cx="1632611" cy="492443"/>
          </a:xfrm>
          <a:prstGeom prst="rect">
            <a:avLst/>
          </a:prstGeom>
        </p:spPr>
      </p:pic>
      <p:sp>
        <p:nvSpPr>
          <p:cNvPr id="10"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1. TỈ SỐ LƯỢNG GIÁC CỦA GÓC NHỌN  </a:t>
            </a:r>
            <a:endParaRPr lang="en-US" sz="3200" dirty="0">
              <a:solidFill>
                <a:srgbClr val="FFFF00"/>
              </a:solidFill>
            </a:endParaRPr>
          </a:p>
        </p:txBody>
      </p:sp>
      <mc:AlternateContent xmlns:mc="http://schemas.openxmlformats.org/markup-compatibility/2006" xmlns:a14="http://schemas.microsoft.com/office/drawing/2010/main">
        <mc:Choice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467957" y="3565412"/>
                <a:ext cx="11724043" cy="2554545"/>
              </a:xfrm>
              <a:prstGeom prst="rect">
                <a:avLst/>
              </a:prstGeom>
            </p:spPr>
            <p:txBody>
              <a:bodyPr wrap="none">
                <a:spAutoFit/>
              </a:bodyPr>
              <a:lstStyle/>
              <a:p>
                <a:r>
                  <a:rPr lang="en-US" sz="3200" dirty="0">
                    <a:solidFill>
                      <a:schemeClr val="bg1"/>
                    </a:solidFill>
                    <a:latin typeface="Times New Roman" panose="02020603050405020304" pitchFamily="18" charset="0"/>
                    <a:ea typeface="Times New Roman" panose="02020603050405020304" pitchFamily="18" charset="0"/>
                  </a:rPr>
                  <a:t>Vì </a:t>
                </a:r>
                <a:r>
                  <a:rPr lang="en-US" sz="3200" dirty="0" err="1">
                    <a:solidFill>
                      <a:schemeClr val="bg1"/>
                    </a:solidFill>
                    <a:latin typeface="Times New Roman" panose="02020603050405020304" pitchFamily="18" charset="0"/>
                    <a:ea typeface="Times New Roman" panose="02020603050405020304" pitchFamily="18" charset="0"/>
                  </a:rPr>
                  <a:t>hai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góc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nhọn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phụ</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nhau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nên</a:t>
                </a:r>
                <a:r>
                  <a:rPr lang="en-US" sz="32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smtClean="0">
                            <a:solidFill>
                              <a:schemeClr val="bg1"/>
                            </a:solidFill>
                            <a:latin typeface="Cambria Math" panose="020405030504060302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smtClean="0">
                                <a:solidFill>
                                  <a:schemeClr val="bg1"/>
                                </a:solidFill>
                                <a:latin typeface="Cambria Math" panose="02040503050406030204" pitchFamily="18" charset="0"/>
                                <a:cs typeface="Times New Roman" panose="02020603050405020304" pitchFamily="18" charset="0"/>
                              </a:rPr>
                              <m:t>25</m:t>
                            </m:r>
                          </m:e>
                          <m:sup>
                            <m:r>
                              <a:rPr lang="en-US" sz="3200" i="1" smtClean="0">
                                <a:solidFill>
                                  <a:schemeClr val="bg1"/>
                                </a:solidFill>
                                <a:latin typeface="Cambria Math" panose="02040503050406030204" pitchFamily="18" charset="0"/>
                                <a:cs typeface="Times New Roman" panose="02020603050405020304" pitchFamily="18" charset="0"/>
                              </a:rPr>
                              <m:t>𝑜</m:t>
                            </m:r>
                          </m:sup>
                        </m:sSup>
                        <m:r>
                          <a:rPr lang="en-US" sz="3200" b="0" i="1" smtClean="0">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smtClean="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6</m:t>
                                </m:r>
                                <m:r>
                                  <a:rPr lang="en-US" sz="3200" i="1" smtClean="0">
                                    <a:solidFill>
                                      <a:schemeClr val="bg1"/>
                                    </a:solidFill>
                                    <a:latin typeface="Cambria Math" panose="02040503050406030204" pitchFamily="18" charset="0"/>
                                    <a:cs typeface="Times New Roman" panose="02020603050405020304" pitchFamily="18" charset="0"/>
                                  </a:rPr>
                                  <m:t>5</m:t>
                                </m:r>
                              </m:e>
                              <m:sup>
                                <m:r>
                                  <a:rPr lang="en-US" sz="3200" i="1" smtClean="0">
                                    <a:solidFill>
                                      <a:schemeClr val="bg1"/>
                                    </a:solidFill>
                                    <a:latin typeface="Cambria Math" panose="02040503050406030204" pitchFamily="18" charset="0"/>
                                    <a:cs typeface="Times New Roman" panose="02020603050405020304" pitchFamily="18" charset="0"/>
                                  </a:rPr>
                                  <m:t>𝑜</m:t>
                                </m:r>
                              </m:sup>
                            </m:sSup>
                          </m:e>
                        </m:func>
                      </m:e>
                    </m:func>
                    <m:r>
                      <a:rPr lang="en-US" sz="3200" b="0" i="0" smtClean="0">
                        <a:solidFill>
                          <a:schemeClr val="bg1"/>
                        </a:solidFill>
                        <a:latin typeface="Cambria Math" panose="02040503050406030204" pitchFamily="18" charset="0"/>
                        <a:cs typeface="Times New Roman" panose="02020603050405020304" pitchFamily="18" charset="0"/>
                      </a:rPr>
                      <m:t>;</m:t>
                    </m:r>
                    <m:func>
                      <m:funcPr>
                        <m:ctrlPr>
                          <a:rPr lang="en-US" sz="3200" i="1" smtClean="0">
                            <a:solidFill>
                              <a:schemeClr val="bg1"/>
                            </a:solidFill>
                            <a:latin typeface="Cambria Math" panose="02040503050406030204" pitchFamily="18" charset="0"/>
                            <a:cs typeface="Times New Roman" panose="02020603050405020304" pitchFamily="18" charset="0"/>
                          </a:rPr>
                        </m:ctrlPr>
                      </m:funcPr>
                      <m:fName>
                        <m:r>
                          <a:rPr lang="en-US" sz="3200" smtClean="0">
                            <a:solidFill>
                              <a:schemeClr val="bg1"/>
                            </a:solidFill>
                            <a:latin typeface="Cambria Math" panose="02040503050406030204" pitchFamily="18" charset="0"/>
                            <a:cs typeface="Times New Roman" panose="02020603050405020304" pitchFamily="18" charset="0"/>
                          </a:rPr>
                          <m:t> </m:t>
                        </m:r>
                        <m:r>
                          <m:rPr>
                            <m:sty m:val="p"/>
                          </m:rPr>
                          <a:rPr lang="en-US" sz="3200" smtClean="0">
                            <a:solidFill>
                              <a:schemeClr val="bg1"/>
                            </a:solidFill>
                            <a:latin typeface="Cambria Math" panose="020405030504060302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smtClean="0">
                                <a:solidFill>
                                  <a:schemeClr val="bg1"/>
                                </a:solidFill>
                                <a:latin typeface="Cambria Math" panose="02040503050406030204" pitchFamily="18" charset="0"/>
                                <a:cs typeface="Times New Roman" panose="02020603050405020304" pitchFamily="18" charset="0"/>
                              </a:rPr>
                              <m:t>65</m:t>
                            </m:r>
                          </m:e>
                          <m:sup>
                            <m:r>
                              <a:rPr lang="en-US" sz="3200" i="1" smtClean="0">
                                <a:solidFill>
                                  <a:schemeClr val="bg1"/>
                                </a:solidFill>
                                <a:latin typeface="Cambria Math" panose="02040503050406030204" pitchFamily="18" charset="0"/>
                                <a:cs typeface="Times New Roman" panose="02020603050405020304" pitchFamily="18" charset="0"/>
                              </a:rPr>
                              <m:t>𝑜</m:t>
                            </m:r>
                          </m:sup>
                        </m:sSup>
                        <m:r>
                          <a:rPr lang="en-US" sz="3200" b="0" i="1" smtClean="0">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smtClean="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2</m:t>
                                </m:r>
                                <m:r>
                                  <a:rPr lang="en-US" sz="3200" i="1" smtClean="0">
                                    <a:solidFill>
                                      <a:schemeClr val="bg1"/>
                                    </a:solidFill>
                                    <a:latin typeface="Cambria Math" panose="02040503050406030204" pitchFamily="18" charset="0"/>
                                    <a:cs typeface="Times New Roman" panose="02020603050405020304" pitchFamily="18" charset="0"/>
                                  </a:rPr>
                                  <m:t>5</m:t>
                                </m:r>
                              </m:e>
                              <m:sup>
                                <m:r>
                                  <a:rPr lang="en-US" sz="3200" i="1" smtClean="0">
                                    <a:solidFill>
                                      <a:schemeClr val="bg1"/>
                                    </a:solidFill>
                                    <a:latin typeface="Cambria Math" panose="02040503050406030204" pitchFamily="18" charset="0"/>
                                    <a:cs typeface="Times New Roman" panose="02020603050405020304" pitchFamily="18" charset="0"/>
                                  </a:rPr>
                                  <m:t>𝑜</m:t>
                                </m:r>
                              </m:sup>
                            </m:sSup>
                          </m:e>
                        </m:func>
                      </m:e>
                    </m:func>
                  </m:oMath>
                </a14:m>
                <a:endParaRPr lang="en-US" sz="3200" dirty="0">
                  <a:solidFill>
                    <a:schemeClr val="bg1"/>
                  </a:solidFill>
                  <a:latin typeface="Times New Roman" panose="02020603050405020304" pitchFamily="18" charset="0"/>
                  <a:cs typeface="Times New Roman" panose="02020603050405020304" pitchFamily="18" charset="0"/>
                </a:endParaRPr>
              </a:p>
              <a:p>
                <a:r>
                  <a:rPr lang="en-US" sz="3200" i="1"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25</m:t>
                            </m:r>
                          </m:e>
                          <m:sup>
                            <m:r>
                              <a:rPr lang="en-US" sz="3200" i="1">
                                <a:solidFill>
                                  <a:schemeClr val="bg1"/>
                                </a:solidFill>
                                <a:latin typeface="Cambria Math" panose="02040503050406030204" pitchFamily="18" charset="0"/>
                                <a:cs typeface="Times New Roman" panose="02020603050405020304" pitchFamily="18" charset="0"/>
                              </a:rPr>
                              <m:t>𝑜</m:t>
                            </m:r>
                          </m:sup>
                        </m:sSup>
                        <m:r>
                          <a:rPr lang="en-US" sz="3200" i="1">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25</m:t>
                                </m:r>
                              </m:e>
                              <m:sup>
                                <m:r>
                                  <a:rPr lang="en-US" sz="3200" i="1">
                                    <a:solidFill>
                                      <a:schemeClr val="bg1"/>
                                    </a:solidFill>
                                    <a:latin typeface="Cambria Math" panose="02040503050406030204" pitchFamily="18" charset="0"/>
                                    <a:cs typeface="Times New Roman" panose="02020603050405020304" pitchFamily="18" charset="0"/>
                                  </a:rPr>
                                  <m:t>𝑜</m:t>
                                </m:r>
                              </m:sup>
                            </m:sSup>
                          </m:e>
                        </m:func>
                      </m:e>
                    </m:func>
                  </m:oMath>
                </a14:m>
                <a:r>
                  <a:rPr lang="fr-FR" sz="32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a:rPr lang="en-US" sz="3200">
                            <a:solidFill>
                              <a:schemeClr val="bg1"/>
                            </a:solidFill>
                            <a:latin typeface="Cambria Math" panose="02040503050406030204" pitchFamily="18" charset="0"/>
                            <a:cs typeface="Times New Roman" panose="02020603050405020304" pitchFamily="18" charset="0"/>
                          </a:rPr>
                          <m:t> </m:t>
                        </m:r>
                        <m:r>
                          <m:rPr>
                            <m:sty m:val="p"/>
                          </m:rPr>
                          <a:rPr lang="en-US" sz="3200">
                            <a:solidFill>
                              <a:schemeClr val="bg1"/>
                            </a:solidFill>
                            <a:latin typeface="Cambria Math" panose="020405030504060302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65</m:t>
                            </m:r>
                          </m:e>
                          <m:sup>
                            <m:r>
                              <a:rPr lang="en-US" sz="3200" i="1">
                                <a:solidFill>
                                  <a:schemeClr val="bg1"/>
                                </a:solidFill>
                                <a:latin typeface="Cambria Math" panose="02040503050406030204" pitchFamily="18" charset="0"/>
                                <a:cs typeface="Times New Roman" panose="02020603050405020304" pitchFamily="18" charset="0"/>
                              </a:rPr>
                              <m:t>𝑜</m:t>
                            </m:r>
                          </m:sup>
                        </m:sSup>
                        <m:r>
                          <a:rPr lang="en-US" sz="3200" i="1">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65</m:t>
                                </m:r>
                              </m:e>
                              <m:sup>
                                <m:r>
                                  <a:rPr lang="en-US" sz="3200" i="1">
                                    <a:solidFill>
                                      <a:schemeClr val="bg1"/>
                                    </a:solidFill>
                                    <a:latin typeface="Cambria Math" panose="02040503050406030204" pitchFamily="18" charset="0"/>
                                    <a:cs typeface="Times New Roman" panose="02020603050405020304" pitchFamily="18" charset="0"/>
                                  </a:rPr>
                                  <m:t>𝑜</m:t>
                                </m:r>
                              </m:sup>
                            </m:sSup>
                          </m:e>
                        </m:func>
                      </m:e>
                    </m:func>
                  </m:oMath>
                </a14:m>
                <a:endParaRPr lang="fr-FR"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rPr>
                  <a:t>   = </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25</m:t>
                            </m:r>
                          </m:e>
                          <m:sup>
                            <m:r>
                              <a:rPr lang="en-US" sz="3200" i="1">
                                <a:solidFill>
                                  <a:schemeClr val="bg1"/>
                                </a:solidFill>
                                <a:latin typeface="Cambria Math" panose="02040503050406030204" pitchFamily="18" charset="0"/>
                                <a:cs typeface="Times New Roman" panose="02020603050405020304" pitchFamily="18" charset="0"/>
                              </a:rPr>
                              <m:t>𝑜</m:t>
                            </m:r>
                          </m:sup>
                        </m:sSup>
                        <m:r>
                          <a:rPr lang="en-US" sz="3200" i="1">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65</m:t>
                                </m:r>
                              </m:e>
                              <m:sup>
                                <m:r>
                                  <a:rPr lang="en-US" sz="3200" i="1">
                                    <a:solidFill>
                                      <a:schemeClr val="bg1"/>
                                    </a:solidFill>
                                    <a:latin typeface="Cambria Math" panose="02040503050406030204" pitchFamily="18" charset="0"/>
                                    <a:cs typeface="Times New Roman" panose="02020603050405020304" pitchFamily="18" charset="0"/>
                                  </a:rPr>
                                  <m:t>𝑜</m:t>
                                </m:r>
                              </m:sup>
                            </m:sSup>
                          </m:e>
                        </m:func>
                      </m:e>
                    </m:func>
                  </m:oMath>
                </a14:m>
                <a:r>
                  <a:rPr lang="fr-FR" sz="32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a:rPr lang="en-US" sz="3200">
                            <a:solidFill>
                              <a:schemeClr val="bg1"/>
                            </a:solidFill>
                            <a:latin typeface="Cambria Math" panose="02040503050406030204" pitchFamily="18" charset="0"/>
                            <a:cs typeface="Times New Roman" panose="02020603050405020304" pitchFamily="18" charset="0"/>
                          </a:rPr>
                          <m:t> </m:t>
                        </m:r>
                        <m:r>
                          <m:rPr>
                            <m:sty m:val="p"/>
                          </m:rPr>
                          <a:rPr lang="en-US" sz="3200">
                            <a:solidFill>
                              <a:schemeClr val="bg1"/>
                            </a:solidFill>
                            <a:latin typeface="Cambria Math" panose="02040503050406030204" pitchFamily="18" charset="0"/>
                            <a:cs typeface="Times New Roman" panose="02020603050405020304" pitchFamily="18" charset="0"/>
                          </a:rPr>
                          <m:t>sin</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65</m:t>
                            </m:r>
                          </m:e>
                          <m:sup>
                            <m:r>
                              <a:rPr lang="en-US" sz="3200" i="1">
                                <a:solidFill>
                                  <a:schemeClr val="bg1"/>
                                </a:solidFill>
                                <a:latin typeface="Cambria Math" panose="02040503050406030204" pitchFamily="18" charset="0"/>
                                <a:cs typeface="Times New Roman" panose="02020603050405020304" pitchFamily="18" charset="0"/>
                              </a:rPr>
                              <m:t>𝑜</m:t>
                            </m:r>
                          </m:sup>
                        </m:sSup>
                        <m:r>
                          <a:rPr lang="en-US" sz="3200" b="0" i="1" smtClean="0">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2</m:t>
                                </m:r>
                                <m:r>
                                  <a:rPr lang="en-US" sz="3200" i="1">
                                    <a:solidFill>
                                      <a:schemeClr val="bg1"/>
                                    </a:solidFill>
                                    <a:latin typeface="Cambria Math" panose="02040503050406030204" pitchFamily="18" charset="0"/>
                                    <a:cs typeface="Times New Roman" panose="02020603050405020304" pitchFamily="18" charset="0"/>
                                  </a:rPr>
                                  <m:t>5</m:t>
                                </m:r>
                              </m:e>
                              <m:sup>
                                <m:r>
                                  <a:rPr lang="en-US" sz="3200" i="1">
                                    <a:solidFill>
                                      <a:schemeClr val="bg1"/>
                                    </a:solidFill>
                                    <a:latin typeface="Cambria Math" panose="02040503050406030204" pitchFamily="18" charset="0"/>
                                    <a:cs typeface="Times New Roman" panose="02020603050405020304" pitchFamily="18" charset="0"/>
                                  </a:rPr>
                                  <m:t>𝑜</m:t>
                                </m:r>
                              </m:sup>
                            </m:sSup>
                          </m:e>
                        </m:func>
                      </m:e>
                    </m:func>
                  </m:oMath>
                </a14:m>
                <a:endParaRPr lang="en-US" sz="3200" dirty="0">
                  <a:solidFill>
                    <a:schemeClr val="bg1"/>
                  </a:solidFill>
                </a:endParaRPr>
              </a:p>
              <a:p>
                <a:r>
                  <a:rPr lang="en-US" sz="3200" dirty="0">
                    <a:solidFill>
                      <a:schemeClr val="bg1"/>
                    </a:solidFill>
                  </a:rPr>
                  <a:t>   =</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b="0" i="0" smtClean="0">
                            <a:solidFill>
                              <a:schemeClr val="bg1"/>
                            </a:solidFill>
                            <a:latin typeface="Cambria Math" panose="02040503050406030204" pitchFamily="18" charset="0"/>
                            <a:cs typeface="Times New Roman" panose="02020603050405020304" pitchFamily="18" charset="0"/>
                          </a:rPr>
                          <m:t>c</m:t>
                        </m:r>
                        <m:r>
                          <a:rPr lang="en-US" sz="3200" b="0" i="1" smtClean="0">
                            <a:solidFill>
                              <a:schemeClr val="bg1"/>
                            </a:solidFill>
                            <a:latin typeface="Cambria Math" panose="02040503050406030204" pitchFamily="18" charset="0"/>
                            <a:cs typeface="Times New Roman" panose="02020603050405020304" pitchFamily="18" charset="0"/>
                          </a:rPr>
                          <m:t>𝑜𝑠</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6</m:t>
                            </m:r>
                            <m:r>
                              <a:rPr lang="en-US" sz="3200" i="1">
                                <a:solidFill>
                                  <a:schemeClr val="bg1"/>
                                </a:solidFill>
                                <a:latin typeface="Cambria Math" panose="02040503050406030204" pitchFamily="18" charset="0"/>
                                <a:cs typeface="Times New Roman" panose="02020603050405020304" pitchFamily="18" charset="0"/>
                              </a:rPr>
                              <m:t>5</m:t>
                            </m:r>
                          </m:e>
                          <m:sup>
                            <m:r>
                              <a:rPr lang="en-US" sz="3200" i="1">
                                <a:solidFill>
                                  <a:schemeClr val="bg1"/>
                                </a:solidFill>
                                <a:latin typeface="Cambria Math" panose="02040503050406030204" pitchFamily="18" charset="0"/>
                                <a:cs typeface="Times New Roman" panose="02020603050405020304" pitchFamily="18" charset="0"/>
                              </a:rPr>
                              <m:t>𝑜</m:t>
                            </m:r>
                          </m:sup>
                        </m:sSup>
                        <m:r>
                          <a:rPr lang="en-US" sz="3200" i="1">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65</m:t>
                                </m:r>
                              </m:e>
                              <m:sup>
                                <m:r>
                                  <a:rPr lang="en-US" sz="3200" i="1">
                                    <a:solidFill>
                                      <a:schemeClr val="bg1"/>
                                    </a:solidFill>
                                    <a:latin typeface="Cambria Math" panose="02040503050406030204" pitchFamily="18" charset="0"/>
                                    <a:cs typeface="Times New Roman" panose="02020603050405020304" pitchFamily="18" charset="0"/>
                                  </a:rPr>
                                  <m:t>𝑜</m:t>
                                </m:r>
                              </m:sup>
                            </m:sSup>
                          </m:e>
                        </m:func>
                      </m:e>
                    </m:func>
                  </m:oMath>
                </a14:m>
                <a:r>
                  <a:rPr lang="fr-FR" sz="32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func>
                      <m:funcPr>
                        <m:ctrlPr>
                          <a:rPr lang="en-US" sz="3200" i="1">
                            <a:solidFill>
                              <a:schemeClr val="bg1"/>
                            </a:solidFill>
                            <a:latin typeface="Cambria Math" panose="02040503050406030204" pitchFamily="18" charset="0"/>
                            <a:cs typeface="Times New Roman" panose="02020603050405020304" pitchFamily="18" charset="0"/>
                          </a:rPr>
                        </m:ctrlPr>
                      </m:funcPr>
                      <m:fName>
                        <m:r>
                          <a:rPr lang="en-US" sz="3200">
                            <a:solidFill>
                              <a:schemeClr val="bg1"/>
                            </a:solidFill>
                            <a:latin typeface="Cambria Math" panose="02040503050406030204" pitchFamily="18" charset="0"/>
                            <a:cs typeface="Times New Roman" panose="02020603050405020304" pitchFamily="18" charset="0"/>
                          </a:rPr>
                          <m:t> </m:t>
                        </m:r>
                        <m:r>
                          <a:rPr lang="en-US" sz="3200" b="0" i="1" smtClean="0">
                            <a:solidFill>
                              <a:schemeClr val="bg1"/>
                            </a:solidFill>
                            <a:latin typeface="Cambria Math" panose="02040503050406030204" pitchFamily="18" charset="0"/>
                            <a:cs typeface="Times New Roman" panose="02020603050405020304" pitchFamily="18" charset="0"/>
                          </a:rPr>
                          <m:t>𝑐𝑜𝑠</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2</m:t>
                            </m:r>
                            <m:r>
                              <a:rPr lang="en-US" sz="3200" i="1">
                                <a:solidFill>
                                  <a:schemeClr val="bg1"/>
                                </a:solidFill>
                                <a:latin typeface="Cambria Math" panose="02040503050406030204" pitchFamily="18" charset="0"/>
                                <a:cs typeface="Times New Roman" panose="02020603050405020304" pitchFamily="18" charset="0"/>
                              </a:rPr>
                              <m:t>5</m:t>
                            </m:r>
                          </m:e>
                          <m:sup>
                            <m:r>
                              <a:rPr lang="en-US" sz="3200" i="1">
                                <a:solidFill>
                                  <a:schemeClr val="bg1"/>
                                </a:solidFill>
                                <a:latin typeface="Cambria Math" panose="02040503050406030204" pitchFamily="18" charset="0"/>
                                <a:cs typeface="Times New Roman" panose="02020603050405020304" pitchFamily="18" charset="0"/>
                              </a:rPr>
                              <m:t>𝑜</m:t>
                            </m:r>
                          </m:sup>
                        </m:sSup>
                        <m:r>
                          <a:rPr lang="en-US" sz="3200" i="1">
                            <a:solidFill>
                              <a:schemeClr val="bg1"/>
                            </a:solidFill>
                            <a:latin typeface="Cambria Math" panose="02040503050406030204" pitchFamily="18" charset="0"/>
                            <a:cs typeface="Times New Roman" panose="02020603050405020304" pitchFamily="18" charset="0"/>
                          </a:rPr>
                          <m:t>+</m:t>
                        </m:r>
                        <m:func>
                          <m:funcPr>
                            <m:ctrlPr>
                              <a:rPr lang="en-US" sz="3200" i="1">
                                <a:solidFill>
                                  <a:schemeClr val="bg1"/>
                                </a:solidFill>
                                <a:latin typeface="Cambria Math" panose="02040503050406030204" pitchFamily="18" charset="0"/>
                                <a:cs typeface="Times New Roman" panose="02020603050405020304" pitchFamily="18" charset="0"/>
                              </a:rPr>
                            </m:ctrlPr>
                          </m:funcPr>
                          <m:fName>
                            <m:r>
                              <m:rPr>
                                <m:sty m:val="p"/>
                              </m:rPr>
                              <a:rPr lang="en-US" sz="3200">
                                <a:solidFill>
                                  <a:schemeClr val="bg1"/>
                                </a:solidFill>
                                <a:latin typeface="Cambria Math" panose="02040503050406030204" pitchFamily="18" charset="0"/>
                                <a:cs typeface="Times New Roman" panose="02020603050405020304" pitchFamily="18" charset="0"/>
                              </a:rPr>
                              <m:t>cos</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25</m:t>
                                </m:r>
                              </m:e>
                              <m:sup>
                                <m:r>
                                  <a:rPr lang="en-US" sz="3200" i="1">
                                    <a:solidFill>
                                      <a:schemeClr val="bg1"/>
                                    </a:solidFill>
                                    <a:latin typeface="Cambria Math" panose="02040503050406030204" pitchFamily="18" charset="0"/>
                                    <a:cs typeface="Times New Roman" panose="02020603050405020304" pitchFamily="18" charset="0"/>
                                  </a:rPr>
                                  <m:t>𝑜</m:t>
                                </m:r>
                              </m:sup>
                            </m:sSup>
                          </m:e>
                        </m:func>
                      </m:e>
                    </m:func>
                  </m:oMath>
                </a14:m>
                <a:endParaRPr lang="en-US" sz="3200" dirty="0">
                  <a:solidFill>
                    <a:schemeClr val="bg1"/>
                  </a:solidFill>
                </a:endParaRPr>
              </a:p>
              <a:p>
                <a:r>
                  <a:rPr lang="en-US" sz="3200" dirty="0">
                    <a:solidFill>
                      <a:schemeClr val="bg1"/>
                    </a:solidFill>
                  </a:rPr>
                  <a:t>   = </a:t>
                </a:r>
                <a:r>
                  <a:rPr lang="en-US" sz="3200" dirty="0">
                    <a:solidFill>
                      <a:schemeClr val="bg1"/>
                    </a:solidFill>
                    <a:latin typeface="Times New Roman" panose="02020603050405020304" pitchFamily="18" charset="0"/>
                    <a:cs typeface="Times New Roman" panose="02020603050405020304" pitchFamily="18" charset="0"/>
                  </a:rPr>
                  <a:t>0</a:t>
                </a:r>
              </a:p>
            </p:txBody>
          </p:sp>
        </mc:Choice>
        <mc:Fallback xmlns="">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67957" y="3565412"/>
                <a:ext cx="11724043" cy="2554545"/>
              </a:xfrm>
              <a:prstGeom prst="rect">
                <a:avLst/>
              </a:prstGeom>
              <a:blipFill>
                <a:blip r:embed="rId6"/>
                <a:stretch>
                  <a:fillRect l="-1352" t="-3341" b="-7160"/>
                </a:stretch>
              </a:blipFill>
            </p:spPr>
            <p:txBody>
              <a:bodyPr/>
              <a:lstStyle/>
              <a:p>
                <a:r>
                  <a:rPr lang="en-US">
                    <a:noFill/>
                  </a:rPr>
                  <a:t> </a:t>
                </a:r>
              </a:p>
            </p:txBody>
          </p:sp>
        </mc:Fallback>
      </mc:AlternateContent>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4552" y="4245070"/>
            <a:ext cx="2093844" cy="2093844"/>
          </a:xfrm>
          <a:prstGeom prst="rect">
            <a:avLst/>
          </a:prstGeom>
        </p:spPr>
      </p:pic>
      <p:sp>
        <p:nvSpPr>
          <p:cNvPr id="9"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CA62F8-E8E3-46BB-9204-CDA6311350BD}"/>
              </a:ext>
            </a:extLst>
          </p:cNvPr>
          <p:cNvSpPr>
            <a:spLocks noGrp="1"/>
          </p:cNvSpPr>
          <p:nvPr/>
        </p:nvSpPr>
        <p:spPr>
          <a:xfrm>
            <a:off x="10248929" y="160291"/>
            <a:ext cx="1393963" cy="531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880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070"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p:cTn id="23" fill="hold" display="0">
                  <p:stCondLst>
                    <p:cond delay="indefinite"/>
                  </p:stCondLst>
                </p:cTn>
                <p:tgtEl>
                  <p:spTgt spid="4"/>
                </p:tgtEl>
              </p:cMediaNode>
            </p:video>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a:solidFill>
                <a:schemeClr val="bg1"/>
              </a:solidFill>
            </a:endParaRPr>
          </a:p>
        </p:txBody>
      </p:sp>
      <p:pic>
        <p:nvPicPr>
          <p:cNvPr id="2"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p>
          <a:p>
            <a:pPr marL="285750" indent="-285750">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bút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đồ</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duy</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ID07 2024 T9 CD 06565+K4lPs7H94VUqPe2XwIsfPRnrXQE//QTEXxb8/8N4CNc6FpgZahzpTjFhMzSA7T/nHJa11DE8Ng2TP3iAmRczFlmslSuUNOgUeb6yRvs0="/>
              <p:cNvSpPr txBox="1"/>
              <p:nvPr/>
            </p:nvSpPr>
            <p:spPr>
              <a:xfrm>
                <a:off x="166564" y="811961"/>
                <a:ext cx="11637510" cy="2277355"/>
              </a:xfrm>
              <a:prstGeom prst="rect">
                <a:avLst/>
              </a:prstGeom>
              <a:noFill/>
            </p:spPr>
            <p:txBody>
              <a:bodyPr wrap="square" rtlCol="0">
                <a:spAutoFit/>
              </a:bodyPr>
              <a:lstStyle/>
              <a:p>
                <a:pPr algn="just">
                  <a:lnSpc>
                    <a:spcPct val="110000"/>
                  </a:lnSpc>
                </a:pPr>
                <a:r>
                  <a:rPr lang="vi-VN" sz="3200" b="1" dirty="0">
                    <a:solidFill>
                      <a:srgbClr val="FFC000"/>
                    </a:solidFill>
                    <a:latin typeface="Times New Roman" panose="02020603050405020304" pitchFamily="18" charset="0"/>
                    <a:cs typeface="Times New Roman" panose="02020603050405020304" pitchFamily="18" charset="0"/>
                  </a:rPr>
                  <a:t>B</a:t>
                </a:r>
                <a:r>
                  <a:rPr lang="en-US" sz="3200" b="1" dirty="0">
                    <a:solidFill>
                      <a:srgbClr val="FFC000"/>
                    </a:solidFill>
                    <a:latin typeface="Times New Roman" panose="02020603050405020304" pitchFamily="18" charset="0"/>
                    <a:cs typeface="Times New Roman" panose="02020603050405020304" pitchFamily="18" charset="0"/>
                  </a:rPr>
                  <a:t>à</a:t>
                </a:r>
                <a:r>
                  <a:rPr lang="vi-VN" sz="3200" b="1" dirty="0">
                    <a:solidFill>
                      <a:srgbClr val="FFC000"/>
                    </a:solidFill>
                    <a:latin typeface="Times New Roman" panose="02020603050405020304" pitchFamily="18" charset="0"/>
                    <a:cs typeface="Times New Roman" panose="02020603050405020304" pitchFamily="18" charset="0"/>
                  </a:rPr>
                  <a:t>i</a:t>
                </a:r>
                <a:r>
                  <a:rPr lang="en-US" sz="3200" b="1" dirty="0">
                    <a:solidFill>
                      <a:srgbClr val="FFC000"/>
                    </a:solidFill>
                    <a:latin typeface="Times New Roman" panose="02020603050405020304" pitchFamily="18" charset="0"/>
                    <a:cs typeface="Times New Roman" panose="02020603050405020304" pitchFamily="18" charset="0"/>
                  </a:rPr>
                  <a:t> 8</a:t>
                </a:r>
                <a:r>
                  <a:rPr lang="vi-VN" sz="3200" b="1" dirty="0">
                    <a:solidFill>
                      <a:srgbClr val="FFC000"/>
                    </a:solidFill>
                    <a:latin typeface="Times New Roman" panose="02020603050405020304" pitchFamily="18" charset="0"/>
                    <a:cs typeface="Times New Roman" panose="02020603050405020304" pitchFamily="18" charset="0"/>
                  </a:rPr>
                  <a:t>:</a:t>
                </a:r>
                <a:r>
                  <a:rPr lang="en-US" sz="3200" b="1" dirty="0">
                    <a:solidFill>
                      <a:srgbClr val="FFC000"/>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Hình</a:t>
                </a:r>
                <a:r>
                  <a:rPr lang="fr-FR" sz="3200" dirty="0">
                    <a:solidFill>
                      <a:schemeClr val="bg1"/>
                    </a:solidFill>
                    <a:latin typeface="Times New Roman" panose="02020603050405020304" pitchFamily="18" charset="0"/>
                    <a:cs typeface="Times New Roman" panose="02020603050405020304" pitchFamily="18" charset="0"/>
                  </a:rPr>
                  <a:t> 11 </a:t>
                </a:r>
                <a:r>
                  <a:rPr lang="fr-FR" sz="3200" dirty="0" err="1">
                    <a:solidFill>
                      <a:schemeClr val="bg1"/>
                    </a:solidFill>
                    <a:latin typeface="Times New Roman" panose="02020603050405020304" pitchFamily="18" charset="0"/>
                    <a:cs typeface="Times New Roman" panose="02020603050405020304" pitchFamily="18" charset="0"/>
                  </a:rPr>
                  <a:t>mô</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tả</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nắng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mặt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trời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dọc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theo</a:t>
                </a:r>
                <a:r>
                  <a:rPr lang="fr-FR" sz="3200" dirty="0">
                    <a:solidFill>
                      <a:schemeClr val="bg1"/>
                    </a:solidFill>
                    <a:latin typeface="Times New Roman" panose="02020603050405020304" pitchFamily="18" charset="0"/>
                    <a:cs typeface="Times New Roman" panose="02020603050405020304" pitchFamily="18" charset="0"/>
                  </a:rPr>
                  <a:t> </a:t>
                </a:r>
                <a:r>
                  <a:rPr lang="fr-FR" sz="3200" i="1" dirty="0">
                    <a:solidFill>
                      <a:schemeClr val="bg1"/>
                    </a:solidFill>
                    <a:latin typeface="Times New Roman" panose="02020603050405020304" pitchFamily="18" charset="0"/>
                    <a:cs typeface="Times New Roman" panose="02020603050405020304" pitchFamily="18" charset="0"/>
                  </a:rPr>
                  <a:t>AB</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tạo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với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phương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nằm</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ngang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trên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mặt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đất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một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góc</a:t>
                </a:r>
                <a:r>
                  <a:rPr lang="fr-FR"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AE"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α</m:t>
                    </m:r>
                    <m:r>
                      <m:rPr>
                        <m:nor/>
                      </m:rPr>
                      <a:rPr lang="en-US"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acc>
                      <m:accPr>
                        <m:chr m:val="̂"/>
                        <m:ctrlP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accPr>
                      <m:e>
                        <m:r>
                          <m:rPr>
                            <m:nor/>
                          </m:rPr>
                          <a:rPr lang="en-US"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ABH</m:t>
                        </m:r>
                      </m:e>
                    </m:acc>
                  </m:oMath>
                </a14:m>
                <a:r>
                  <a:rPr lang="en-US" sz="3200"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máy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cầm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tay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biết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AH = 2 m, BH = 5 m</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66564" y="811961"/>
                <a:ext cx="11637510" cy="2277355"/>
              </a:xfrm>
              <a:prstGeom prst="rect">
                <a:avLst/>
              </a:prstGeom>
              <a:blipFill>
                <a:blip r:embed="rId4"/>
                <a:stretch>
                  <a:fillRect l="-1310" t="-3209" r="-1362" b="-5882"/>
                </a:stretch>
              </a:blipFill>
            </p:spPr>
            <p:txBody>
              <a:bodyPr/>
              <a:lstStyle/>
              <a:p>
                <a:r>
                  <a:rPr lang="en-US">
                    <a:noFill/>
                  </a:rPr>
                  <a:t> </a:t>
                </a:r>
              </a:p>
            </p:txBody>
          </p:sp>
        </mc:Fallback>
      </mc:AlternateContent>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12618" y="3065058"/>
            <a:ext cx="1518364" cy="584775"/>
          </a:xfrm>
          <a:prstGeom prst="rect">
            <a:avLst/>
          </a:prstGeom>
          <a:noFill/>
        </p:spPr>
        <p:txBody>
          <a:bodyPr wrap="none" rtlCol="0">
            <a:spAutoFit/>
          </a:bodyPr>
          <a:lstStyle/>
          <a:p>
            <a:r>
              <a:rPr lang="en-US" sz="3200" b="1" u="sng" dirty="0" err="1">
                <a:solidFill>
                  <a:srgbClr val="FFC000"/>
                </a:solidFill>
                <a:latin typeface="Times New Roman" pitchFamily="18" charset="0"/>
                <a:cs typeface="Times New Roman" pitchFamily="18" charset="0"/>
              </a:rPr>
              <a:t>Bài</a:t>
            </a:r>
            <a:r>
              <a:rPr lang="en-US" sz="3200" b="1" u="sng" dirty="0">
                <a:solidFill>
                  <a:srgbClr val="FFC000"/>
                </a:solidFill>
                <a:latin typeface="Times New Roman" pitchFamily="18" charset="0"/>
                <a:cs typeface="Times New Roman" pitchFamily="18" charset="0"/>
              </a:rPr>
              <a:t> </a:t>
            </a:r>
            <a:r>
              <a:rPr lang="en-US" sz="3200" b="1" u="sng" dirty="0" err="1">
                <a:solidFill>
                  <a:srgbClr val="FFC000"/>
                </a:solidFill>
                <a:latin typeface="Times New Roman" pitchFamily="18" charset="0"/>
                <a:cs typeface="Times New Roman" pitchFamily="18" charset="0"/>
              </a:rPr>
              <a:t>giải</a:t>
            </a:r>
            <a:endParaRPr lang="en-US" sz="3200" b="1" u="sng" dirty="0">
              <a:solidFill>
                <a:srgbClr val="FFC000"/>
              </a:solidFill>
              <a:latin typeface="Times New Roman" pitchFamily="18" charset="0"/>
              <a:cs typeface="Times New Roman" pitchFamily="18" charset="0"/>
            </a:endParaRPr>
          </a:p>
        </p:txBody>
      </p:sp>
      <p:pic>
        <p:nvPicPr>
          <p:cNvPr id="4" name="3 Minute Timer with Music"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7768770B-D050-CC77-E474-FE74E8CE5C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10" t="34405" r="21287" b="34493"/>
          <a:stretch/>
        </p:blipFill>
        <p:spPr>
          <a:xfrm>
            <a:off x="10559389" y="6338914"/>
            <a:ext cx="1632611" cy="492443"/>
          </a:xfrm>
          <a:prstGeom prst="rect">
            <a:avLst/>
          </a:prstGeom>
        </p:spPr>
      </p:pic>
      <p:sp>
        <p:nvSpPr>
          <p:cNvPr id="10"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114125" y="176959"/>
            <a:ext cx="12192000" cy="563225"/>
          </a:xfrm>
        </p:spPr>
        <p:txBody>
          <a:bodyPr>
            <a:noAutofit/>
          </a:body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1. </a:t>
            </a:r>
            <a:r>
              <a:rPr lang="en-US" sz="3200" b="1" dirty="0" err="1">
                <a:solidFill>
                  <a:srgbClr val="FFFF00"/>
                </a:solidFill>
                <a:latin typeface="Times New Roman" panose="02020603050405020304" pitchFamily="18" charset="0"/>
                <a:cs typeface="Times New Roman" panose="02020603050405020304" pitchFamily="18" charset="0"/>
              </a:rPr>
              <a:t>TỈ</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LƯỢNG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GÓC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NHỌN</a:t>
            </a:r>
            <a:endParaRPr lang="en-US" sz="3200" dirty="0">
              <a:solidFill>
                <a:srgbClr val="FFFF00"/>
              </a:solidFill>
            </a:endParaRPr>
          </a:p>
        </p:txBody>
      </p:sp>
      <mc:AlternateContent xmlns:mc="http://schemas.openxmlformats.org/markup-compatibility/2006" xmlns:a14="http://schemas.microsoft.com/office/drawing/2010/main">
        <mc:Choice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301148" y="3756825"/>
                <a:ext cx="5269132" cy="2371162"/>
              </a:xfrm>
              <a:prstGeom prst="rect">
                <a:avLst/>
              </a:prstGeom>
            </p:spPr>
            <p:txBody>
              <a:bodyPr wrap="square">
                <a:spAutoFit/>
              </a:bodyPr>
              <a:lstStyle/>
              <a:p>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 tam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AE"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α</m:t>
                    </m:r>
                    <m:r>
                      <m:rPr>
                        <m:nor/>
                      </m:rPr>
                      <a:rPr lang="en-US"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acc>
                      <m:accPr>
                        <m:chr m:val="̂"/>
                        <m:ctrlP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accPr>
                      <m:e>
                        <m:r>
                          <m:rPr>
                            <m:nor/>
                          </m:rPr>
                          <a:rPr lang="en-US"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ABH</m:t>
                        </m:r>
                      </m:e>
                    </m:acc>
                  </m:oMath>
                </a14:m>
                <a:endParaRPr lang="en-US" sz="3200" i="1" dirty="0">
                  <a:solidFill>
                    <a:schemeClr val="bg1"/>
                  </a:solidFill>
                  <a:latin typeface="Times New Roman" panose="02020603050405020304" pitchFamily="18" charset="0"/>
                  <a:cs typeface="Times New Roman" panose="02020603050405020304" pitchFamily="18" charset="0"/>
                </a:endParaRPr>
              </a:p>
              <a:p>
                <a:r>
                  <a:rPr lang="en-US" sz="3200" i="1" dirty="0">
                    <a:solidFill>
                      <a:schemeClr val="bg1"/>
                    </a:solidFill>
                    <a:latin typeface="Times New Roman" panose="02020603050405020304" pitchFamily="18" charset="0"/>
                    <a:cs typeface="Times New Roman" panose="02020603050405020304" pitchFamily="18" charset="0"/>
                  </a:rPr>
                  <a:t>tan </a:t>
                </a:r>
                <a14:m>
                  <m:oMath xmlns:m="http://schemas.openxmlformats.org/officeDocument/2006/math">
                    <m:r>
                      <m:rPr>
                        <m:nor/>
                      </m:rPr>
                      <a:rPr lang="en-AE"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α</m:t>
                    </m:r>
                    <m:r>
                      <m:rPr>
                        <m:nor/>
                      </m:rPr>
                      <a:rPr lang="en-US"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func>
                      <m:funcPr>
                        <m:ctrlPr>
                          <a:rPr lang="en-US"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funcPr>
                      <m:fName>
                        <m:r>
                          <m:rPr>
                            <m:nor/>
                          </m:rPr>
                          <a:rPr lang="en-US" sz="32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tan</m:t>
                        </m:r>
                      </m:fName>
                      <m:e>
                        <m:acc>
                          <m:accPr>
                            <m:chr m:val="̂"/>
                            <m:ctrlP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accPr>
                          <m:e>
                            <m:r>
                              <m:rPr>
                                <m:nor/>
                              </m:rPr>
                              <a:rPr lang="en-US" sz="32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ABH</m:t>
                            </m:r>
                          </m:e>
                        </m:acc>
                      </m:e>
                    </m:func>
                    <m:r>
                      <m:rPr>
                        <m:nor/>
                      </m:rPr>
                      <a:rPr lang="en-US" sz="32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f>
                      <m:fPr>
                        <m:ctrlPr>
                          <a:rPr lang="en-AE" sz="32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sz="32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AH</m:t>
                        </m:r>
                      </m:num>
                      <m:den>
                        <m:r>
                          <m:rPr>
                            <m:nor/>
                          </m:rPr>
                          <a:rPr lang="en-US" sz="32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BH</m:t>
                        </m:r>
                      </m:den>
                    </m:f>
                    <m:r>
                      <m:rPr>
                        <m:nor/>
                      </m:rPr>
                      <a:rPr lang="en-US" sz="32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32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0,4</m:t>
                    </m:r>
                  </m:oMath>
                </a14:m>
                <a:endParaRPr lang="en-US" sz="3200" i="1" dirty="0">
                  <a:solidFill>
                    <a:schemeClr val="bg1"/>
                  </a:solidFill>
                  <a:latin typeface="Times New Roman" panose="02020603050405020304" pitchFamily="18" charset="0"/>
                  <a:cs typeface="Times New Roman" panose="02020603050405020304" pitchFamily="18" charset="0"/>
                </a:endParaRPr>
              </a:p>
              <a:p>
                <a:r>
                  <a:rPr lang="en-US" sz="3200" dirty="0" err="1">
                    <a:solidFill>
                      <a:schemeClr val="bg1"/>
                    </a:solidFill>
                    <a:latin typeface="Times New Roman" panose="02020603050405020304" pitchFamily="18" charset="0"/>
                    <a:cs typeface="Times New Roman" panose="02020603050405020304" pitchFamily="18" charset="0"/>
                  </a:rPr>
                  <a:t>Suy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AE" sz="3200" i="1" dirty="0" smtClean="0">
                            <a:solidFill>
                              <a:schemeClr val="bg1"/>
                            </a:solidFill>
                            <a:latin typeface="Cambria Math" panose="02040503050406030204" pitchFamily="18" charset="0"/>
                          </a:rPr>
                        </m:ctrlPr>
                      </m:sSupPr>
                      <m:e>
                        <m:r>
                          <a:rPr lang="en-US" sz="3200" b="0" i="1" dirty="0" smtClean="0">
                            <a:solidFill>
                              <a:schemeClr val="bg1"/>
                            </a:solidFill>
                            <a:latin typeface="Cambria Math" panose="02040503050406030204" pitchFamily="18" charset="0"/>
                          </a:rPr>
                          <m:t>22</m:t>
                        </m:r>
                      </m:e>
                      <m:sup>
                        <m:r>
                          <a:rPr lang="en-US" sz="3200" b="0" i="1" dirty="0" smtClean="0">
                            <a:solidFill>
                              <a:schemeClr val="bg1"/>
                            </a:solidFill>
                            <a:latin typeface="Cambria Math" panose="02040503050406030204" pitchFamily="18" charset="0"/>
                          </a:rPr>
                          <m:t>𝑜</m:t>
                        </m:r>
                      </m:sup>
                    </m:sSup>
                  </m:oMath>
                </a14:m>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01148" y="3756825"/>
                <a:ext cx="5269132" cy="2371162"/>
              </a:xfrm>
              <a:prstGeom prst="rect">
                <a:avLst/>
              </a:prstGeom>
              <a:blipFill>
                <a:blip r:embed="rId6"/>
                <a:stretch>
                  <a:fillRect l="-2890" t="-3599" r="-1040" b="-7455"/>
                </a:stretch>
              </a:blipFill>
            </p:spPr>
            <p:txBody>
              <a:bodyPr/>
              <a:lstStyle/>
              <a:p>
                <a:r>
                  <a:rPr lang="en-US">
                    <a:noFill/>
                  </a:rPr>
                  <a:t> </a:t>
                </a:r>
              </a:p>
            </p:txBody>
          </p:sp>
        </mc:Fallback>
      </mc:AlternateContent>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4816" y="4855334"/>
            <a:ext cx="1483579" cy="1483579"/>
          </a:xfrm>
          <a:prstGeom prst="rect">
            <a:avLst/>
          </a:prstGeom>
        </p:spPr>
      </p:pic>
      <p:grpSp>
        <p:nvGrpSpPr>
          <p:cNvPr id="9" name="Group 2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6EFCD6-E214-4AD0-B6EA-BC1DA89B4272}"/>
              </a:ext>
            </a:extLst>
          </p:cNvPr>
          <p:cNvGrpSpPr>
            <a:grpSpLocks noChangeAspect="1"/>
          </p:cNvGrpSpPr>
          <p:nvPr/>
        </p:nvGrpSpPr>
        <p:grpSpPr bwMode="auto">
          <a:xfrm>
            <a:off x="5597138" y="2744541"/>
            <a:ext cx="4798625" cy="3141105"/>
            <a:chOff x="388" y="101"/>
            <a:chExt cx="3752" cy="2456"/>
          </a:xfrm>
        </p:grpSpPr>
        <p:sp>
          <p:nvSpPr>
            <p:cNvPr id="13" name="Freeform 29">
              <a:extLst>
                <a:ext uri="{FF2B5EF4-FFF2-40B4-BE49-F238E27FC236}">
                  <a16:creationId xmlns:a16="http://schemas.microsoft.com/office/drawing/2014/main" id="{7C2ECE73-6B3C-7206-D3C2-A3FD3BBD2B61}"/>
                </a:ext>
              </a:extLst>
            </p:cNvPr>
            <p:cNvSpPr>
              <a:spLocks/>
            </p:cNvSpPr>
            <p:nvPr/>
          </p:nvSpPr>
          <p:spPr bwMode="auto">
            <a:xfrm>
              <a:off x="1141" y="1892"/>
              <a:ext cx="86" cy="263"/>
            </a:xfrm>
            <a:custGeom>
              <a:avLst/>
              <a:gdLst>
                <a:gd name="T0" fmla="*/ 0 w 86"/>
                <a:gd name="T1" fmla="*/ 0 h 263"/>
                <a:gd name="T2" fmla="*/ 50 w 86"/>
                <a:gd name="T3" fmla="*/ 263 h 263"/>
              </a:gdLst>
              <a:ahLst/>
              <a:cxnLst>
                <a:cxn ang="0">
                  <a:pos x="T0" y="T1"/>
                </a:cxn>
                <a:cxn ang="0">
                  <a:pos x="T2" y="T3"/>
                </a:cxn>
              </a:cxnLst>
              <a:rect l="0" t="0" r="r" b="b"/>
              <a:pathLst>
                <a:path w="86" h="263">
                  <a:moveTo>
                    <a:pt x="0" y="0"/>
                  </a:moveTo>
                  <a:cubicBezTo>
                    <a:pt x="66" y="70"/>
                    <a:pt x="86" y="173"/>
                    <a:pt x="50" y="263"/>
                  </a:cubicBezTo>
                </a:path>
              </a:pathLst>
            </a:custGeom>
            <a:noFill/>
            <a:ln w="809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30">
              <a:extLst>
                <a:ext uri="{FF2B5EF4-FFF2-40B4-BE49-F238E27FC236}">
                  <a16:creationId xmlns:a16="http://schemas.microsoft.com/office/drawing/2014/main" id="{9CEDBA16-CE28-E269-362D-9DCF9A7F98D5}"/>
                </a:ext>
              </a:extLst>
            </p:cNvPr>
            <p:cNvSpPr>
              <a:spLocks noChangeShapeType="1"/>
            </p:cNvSpPr>
            <p:nvPr/>
          </p:nvSpPr>
          <p:spPr bwMode="auto">
            <a:xfrm>
              <a:off x="3532" y="577"/>
              <a:ext cx="0" cy="1578"/>
            </a:xfrm>
            <a:prstGeom prst="line">
              <a:avLst/>
            </a:prstGeom>
            <a:noFill/>
            <a:ln w="8096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31">
              <a:extLst>
                <a:ext uri="{FF2B5EF4-FFF2-40B4-BE49-F238E27FC236}">
                  <a16:creationId xmlns:a16="http://schemas.microsoft.com/office/drawing/2014/main" id="{949F66C1-B61B-82E0-4188-45D5A192FFED}"/>
                </a:ext>
              </a:extLst>
            </p:cNvPr>
            <p:cNvSpPr>
              <a:spLocks noChangeShapeType="1"/>
            </p:cNvSpPr>
            <p:nvPr/>
          </p:nvSpPr>
          <p:spPr bwMode="auto">
            <a:xfrm flipH="1">
              <a:off x="662" y="2155"/>
              <a:ext cx="2870" cy="0"/>
            </a:xfrm>
            <a:prstGeom prst="line">
              <a:avLst/>
            </a:prstGeom>
            <a:noFill/>
            <a:ln w="8096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32">
              <a:extLst>
                <a:ext uri="{FF2B5EF4-FFF2-40B4-BE49-F238E27FC236}">
                  <a16:creationId xmlns:a16="http://schemas.microsoft.com/office/drawing/2014/main" id="{34277886-A0B3-816D-795D-EDAC86C0792A}"/>
                </a:ext>
              </a:extLst>
            </p:cNvPr>
            <p:cNvSpPr>
              <a:spLocks noChangeShapeType="1"/>
            </p:cNvSpPr>
            <p:nvPr/>
          </p:nvSpPr>
          <p:spPr bwMode="auto">
            <a:xfrm flipV="1">
              <a:off x="662" y="577"/>
              <a:ext cx="2870" cy="1578"/>
            </a:xfrm>
            <a:prstGeom prst="line">
              <a:avLst/>
            </a:prstGeom>
            <a:noFill/>
            <a:ln w="8096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33">
              <a:extLst>
                <a:ext uri="{FF2B5EF4-FFF2-40B4-BE49-F238E27FC236}">
                  <a16:creationId xmlns:a16="http://schemas.microsoft.com/office/drawing/2014/main" id="{93A8F100-C3AA-3A49-DF86-E3C94F2213CA}"/>
                </a:ext>
              </a:extLst>
            </p:cNvPr>
            <p:cNvSpPr>
              <a:spLocks noChangeShapeType="1"/>
            </p:cNvSpPr>
            <p:nvPr/>
          </p:nvSpPr>
          <p:spPr bwMode="auto">
            <a:xfrm flipV="1">
              <a:off x="3339" y="1972"/>
              <a:ext cx="0" cy="183"/>
            </a:xfrm>
            <a:prstGeom prst="line">
              <a:avLst/>
            </a:prstGeom>
            <a:noFill/>
            <a:ln w="8096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34">
              <a:extLst>
                <a:ext uri="{FF2B5EF4-FFF2-40B4-BE49-F238E27FC236}">
                  <a16:creationId xmlns:a16="http://schemas.microsoft.com/office/drawing/2014/main" id="{8616C0C3-D4F4-9226-4186-E015069FC398}"/>
                </a:ext>
              </a:extLst>
            </p:cNvPr>
            <p:cNvSpPr>
              <a:spLocks noChangeShapeType="1"/>
            </p:cNvSpPr>
            <p:nvPr/>
          </p:nvSpPr>
          <p:spPr bwMode="auto">
            <a:xfrm>
              <a:off x="3339" y="1972"/>
              <a:ext cx="193" cy="0"/>
            </a:xfrm>
            <a:prstGeom prst="line">
              <a:avLst/>
            </a:prstGeom>
            <a:noFill/>
            <a:ln w="8096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35">
              <a:extLst>
                <a:ext uri="{FF2B5EF4-FFF2-40B4-BE49-F238E27FC236}">
                  <a16:creationId xmlns:a16="http://schemas.microsoft.com/office/drawing/2014/main" id="{188D4034-3B2F-B840-7902-384C181FA3BE}"/>
                </a:ext>
              </a:extLst>
            </p:cNvPr>
            <p:cNvSpPr>
              <a:spLocks noChangeArrowheads="1"/>
            </p:cNvSpPr>
            <p:nvPr/>
          </p:nvSpPr>
          <p:spPr bwMode="auto">
            <a:xfrm>
              <a:off x="3593" y="1230"/>
              <a:ext cx="547"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1" i="0" u="none" strike="noStrike" cap="none" normalizeH="0" baseline="0">
                  <a:ln>
                    <a:noFill/>
                  </a:ln>
                  <a:solidFill>
                    <a:srgbClr val="FFFF00"/>
                  </a:solidFill>
                  <a:effectLst/>
                  <a:latin typeface="Times New Roman" panose="02020603050405020304" pitchFamily="18" charset="0"/>
                </a:rPr>
                <a:t>2 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36">
              <a:extLst>
                <a:ext uri="{FF2B5EF4-FFF2-40B4-BE49-F238E27FC236}">
                  <a16:creationId xmlns:a16="http://schemas.microsoft.com/office/drawing/2014/main" id="{46A2E3BD-D16A-0729-90CB-10B407C3D5AE}"/>
                </a:ext>
              </a:extLst>
            </p:cNvPr>
            <p:cNvSpPr>
              <a:spLocks noChangeArrowheads="1"/>
            </p:cNvSpPr>
            <p:nvPr/>
          </p:nvSpPr>
          <p:spPr bwMode="auto">
            <a:xfrm>
              <a:off x="1914" y="2197"/>
              <a:ext cx="547"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1" i="0" u="none" strike="noStrike" cap="none" normalizeH="0" baseline="0" dirty="0">
                  <a:ln>
                    <a:noFill/>
                  </a:ln>
                  <a:solidFill>
                    <a:srgbClr val="FFFF00"/>
                  </a:solidFill>
                  <a:effectLst/>
                  <a:latin typeface="Times New Roman" panose="02020603050405020304" pitchFamily="18" charset="0"/>
                </a:rPr>
                <a:t>5 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37">
              <a:extLst>
                <a:ext uri="{FF2B5EF4-FFF2-40B4-BE49-F238E27FC236}">
                  <a16:creationId xmlns:a16="http://schemas.microsoft.com/office/drawing/2014/main" id="{5BDB92AE-7D6B-7E01-FAA7-EA518BDA9522}"/>
                </a:ext>
              </a:extLst>
            </p:cNvPr>
            <p:cNvSpPr>
              <a:spLocks noChangeArrowheads="1"/>
            </p:cNvSpPr>
            <p:nvPr/>
          </p:nvSpPr>
          <p:spPr bwMode="auto">
            <a:xfrm>
              <a:off x="1272" y="1786"/>
              <a:ext cx="169"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300" b="1" i="1" dirty="0">
                  <a:solidFill>
                    <a:srgbClr val="FFFF00"/>
                  </a:solidFill>
                  <a:latin typeface="Times New Roman" panose="02020603050405020304" pitchFamily="18" charset="0"/>
                  <a:sym typeface="Symbol" panose="05050102010706020507" pitchFamily="18" charset="2"/>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22" name="Group 41">
              <a:extLst>
                <a:ext uri="{FF2B5EF4-FFF2-40B4-BE49-F238E27FC236}">
                  <a16:creationId xmlns:a16="http://schemas.microsoft.com/office/drawing/2014/main" id="{A58A966D-EC07-B242-2982-4FE2B5FEB775}"/>
                </a:ext>
              </a:extLst>
            </p:cNvPr>
            <p:cNvGrpSpPr>
              <a:grpSpLocks/>
            </p:cNvGrpSpPr>
            <p:nvPr/>
          </p:nvGrpSpPr>
          <p:grpSpPr bwMode="auto">
            <a:xfrm>
              <a:off x="3470" y="101"/>
              <a:ext cx="396" cy="496"/>
              <a:chOff x="3470" y="101"/>
              <a:chExt cx="396" cy="496"/>
            </a:xfrm>
          </p:grpSpPr>
          <p:sp>
            <p:nvSpPr>
              <p:cNvPr id="29" name="Oval 38">
                <a:extLst>
                  <a:ext uri="{FF2B5EF4-FFF2-40B4-BE49-F238E27FC236}">
                    <a16:creationId xmlns:a16="http://schemas.microsoft.com/office/drawing/2014/main" id="{7E64B2C0-F5C1-F7EF-EE24-7693297AD406}"/>
                  </a:ext>
                </a:extLst>
              </p:cNvPr>
              <p:cNvSpPr>
                <a:spLocks noChangeArrowheads="1"/>
              </p:cNvSpPr>
              <p:nvPr/>
            </p:nvSpPr>
            <p:spPr bwMode="auto">
              <a:xfrm>
                <a:off x="3512" y="557"/>
                <a:ext cx="41" cy="40"/>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40">
                <a:extLst>
                  <a:ext uri="{FF2B5EF4-FFF2-40B4-BE49-F238E27FC236}">
                    <a16:creationId xmlns:a16="http://schemas.microsoft.com/office/drawing/2014/main" id="{40C2ECB9-696F-A4AE-F32B-CFA1B915B6A8}"/>
                  </a:ext>
                </a:extLst>
              </p:cNvPr>
              <p:cNvSpPr>
                <a:spLocks noChangeArrowheads="1"/>
              </p:cNvSpPr>
              <p:nvPr/>
            </p:nvSpPr>
            <p:spPr bwMode="auto">
              <a:xfrm>
                <a:off x="3470" y="101"/>
                <a:ext cx="396"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1" u="none" strike="noStrike" cap="none" normalizeH="0" baseline="0" dirty="0">
                    <a:ln>
                      <a:noFill/>
                    </a:ln>
                    <a:solidFill>
                      <a:srgbClr val="FFFFFF"/>
                    </a:solidFill>
                    <a:effectLst/>
                    <a:latin typeface="Times New Roman" panose="02020603050405020304" pitchFamily="18"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3" name="Group 45">
              <a:extLst>
                <a:ext uri="{FF2B5EF4-FFF2-40B4-BE49-F238E27FC236}">
                  <a16:creationId xmlns:a16="http://schemas.microsoft.com/office/drawing/2014/main" id="{1A528103-05A9-2600-01C5-CF33CA8F0CA0}"/>
                </a:ext>
              </a:extLst>
            </p:cNvPr>
            <p:cNvGrpSpPr>
              <a:grpSpLocks/>
            </p:cNvGrpSpPr>
            <p:nvPr/>
          </p:nvGrpSpPr>
          <p:grpSpPr bwMode="auto">
            <a:xfrm>
              <a:off x="3512" y="2135"/>
              <a:ext cx="347" cy="342"/>
              <a:chOff x="3512" y="2135"/>
              <a:chExt cx="347" cy="342"/>
            </a:xfrm>
          </p:grpSpPr>
          <p:sp>
            <p:nvSpPr>
              <p:cNvPr id="27" name="Oval 42">
                <a:extLst>
                  <a:ext uri="{FF2B5EF4-FFF2-40B4-BE49-F238E27FC236}">
                    <a16:creationId xmlns:a16="http://schemas.microsoft.com/office/drawing/2014/main" id="{68B1DECB-636A-3048-F2E1-BD04010DFD48}"/>
                  </a:ext>
                </a:extLst>
              </p:cNvPr>
              <p:cNvSpPr>
                <a:spLocks noChangeArrowheads="1"/>
              </p:cNvSpPr>
              <p:nvPr/>
            </p:nvSpPr>
            <p:spPr bwMode="auto">
              <a:xfrm>
                <a:off x="3512" y="2135"/>
                <a:ext cx="41" cy="40"/>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44">
                <a:extLst>
                  <a:ext uri="{FF2B5EF4-FFF2-40B4-BE49-F238E27FC236}">
                    <a16:creationId xmlns:a16="http://schemas.microsoft.com/office/drawing/2014/main" id="{BB77E634-49F6-F367-E72B-EDE6FBFB4C67}"/>
                  </a:ext>
                </a:extLst>
              </p:cNvPr>
              <p:cNvSpPr>
                <a:spLocks noChangeArrowheads="1"/>
              </p:cNvSpPr>
              <p:nvPr/>
            </p:nvSpPr>
            <p:spPr bwMode="auto">
              <a:xfrm>
                <a:off x="3564" y="2145"/>
                <a:ext cx="295"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1" u="none" strike="noStrike" cap="none" normalizeH="0" baseline="0" dirty="0">
                    <a:ln>
                      <a:noFill/>
                    </a:ln>
                    <a:solidFill>
                      <a:srgbClr val="FFFFFF"/>
                    </a:solidFill>
                    <a:effectLst/>
                    <a:latin typeface="Times New Roman" panose="02020603050405020304" pitchFamily="18" charset="0"/>
                  </a:rPr>
                  <a: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4" name="Group 49">
              <a:extLst>
                <a:ext uri="{FF2B5EF4-FFF2-40B4-BE49-F238E27FC236}">
                  <a16:creationId xmlns:a16="http://schemas.microsoft.com/office/drawing/2014/main" id="{AFEB47F0-8AD2-4756-40B5-E062BC45C6A2}"/>
                </a:ext>
              </a:extLst>
            </p:cNvPr>
            <p:cNvGrpSpPr>
              <a:grpSpLocks/>
            </p:cNvGrpSpPr>
            <p:nvPr/>
          </p:nvGrpSpPr>
          <p:grpSpPr bwMode="auto">
            <a:xfrm>
              <a:off x="388" y="2064"/>
              <a:ext cx="294" cy="332"/>
              <a:chOff x="388" y="2064"/>
              <a:chExt cx="294" cy="332"/>
            </a:xfrm>
          </p:grpSpPr>
          <p:sp>
            <p:nvSpPr>
              <p:cNvPr id="25" name="Oval 46">
                <a:extLst>
                  <a:ext uri="{FF2B5EF4-FFF2-40B4-BE49-F238E27FC236}">
                    <a16:creationId xmlns:a16="http://schemas.microsoft.com/office/drawing/2014/main" id="{2EF9B881-5348-F255-E647-5EA68DABCF77}"/>
                  </a:ext>
                </a:extLst>
              </p:cNvPr>
              <p:cNvSpPr>
                <a:spLocks noChangeArrowheads="1"/>
              </p:cNvSpPr>
              <p:nvPr/>
            </p:nvSpPr>
            <p:spPr bwMode="auto">
              <a:xfrm>
                <a:off x="641" y="2135"/>
                <a:ext cx="41" cy="40"/>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48">
                <a:extLst>
                  <a:ext uri="{FF2B5EF4-FFF2-40B4-BE49-F238E27FC236}">
                    <a16:creationId xmlns:a16="http://schemas.microsoft.com/office/drawing/2014/main" id="{410D5D38-EAE1-45C4-24B1-732F5043C89E}"/>
                  </a:ext>
                </a:extLst>
              </p:cNvPr>
              <p:cNvSpPr>
                <a:spLocks noChangeArrowheads="1"/>
              </p:cNvSpPr>
              <p:nvPr/>
            </p:nvSpPr>
            <p:spPr bwMode="auto">
              <a:xfrm>
                <a:off x="388" y="2064"/>
                <a:ext cx="26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1" u="none" strike="noStrike" cap="none" normalizeH="0" baseline="0" dirty="0">
                    <a:ln>
                      <a:noFill/>
                    </a:ln>
                    <a:solidFill>
                      <a:srgbClr val="FFFFFF"/>
                    </a:solidFill>
                    <a:effectLst/>
                    <a:latin typeface="Times New Roman" panose="02020603050405020304" pitchFamily="18" charset="0"/>
                  </a:rPr>
                  <a:t>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pic>
        <p:nvPicPr>
          <p:cNvPr id="31" name="Picture 3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13D67CE-E8EC-3BB3-5A3E-7BFD14BA90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618161" y="2204407"/>
            <a:ext cx="1165167" cy="1165167"/>
          </a:xfrm>
          <a:prstGeom prst="rect">
            <a:avLst/>
          </a:prstGeom>
        </p:spPr>
      </p:pic>
      <p:sp>
        <p:nvSpPr>
          <p:cNvPr id="32"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02FC15-F3E3-4DD9-B597-E7FA03F7D6FF}"/>
              </a:ext>
            </a:extLst>
          </p:cNvPr>
          <p:cNvSpPr>
            <a:spLocks noGrp="1"/>
          </p:cNvSpPr>
          <p:nvPr/>
        </p:nvSpPr>
        <p:spPr>
          <a:xfrm>
            <a:off x="10395763" y="298498"/>
            <a:ext cx="1393963" cy="531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53138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070"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p:cTn id="23" fill="hold" display="0">
                  <p:stCondLst>
                    <p:cond delay="indefinite"/>
                  </p:stCondLst>
                </p:cTn>
                <p:tgtEl>
                  <p:spTgt spid="4"/>
                </p:tgtEl>
              </p:cMediaNode>
            </p:video>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TỈ SỐ LƯỢNG GIÁC CỦA GÓC NHỌN</a:t>
            </a:r>
            <a:endParaRPr lang="en-US" sz="2800" dirty="0">
              <a:solidFill>
                <a:srgbClr val="FFFF00"/>
              </a:solidFill>
            </a:endParaRPr>
          </a:p>
        </p:txBody>
      </p:sp>
      <p:sp>
        <p:nvSpPr>
          <p:cNvPr id="6"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D175A95-0596-443F-8712-D896A5B15D19}"/>
              </a:ext>
            </a:extLst>
          </p:cNvPr>
          <p:cNvSpPr>
            <a:spLocks noGrp="1"/>
          </p:cNvSpPr>
          <p:nvPr/>
        </p:nvSpPr>
        <p:spPr>
          <a:xfrm>
            <a:off x="10096524" y="160291"/>
            <a:ext cx="1393963" cy="531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1A1B543-2636-456A-8155-25356774B090}"/>
              </a:ext>
            </a:extLst>
          </p:cNvPr>
          <p:cNvPicPr>
            <a:picLocks noChangeAspect="1"/>
          </p:cNvPicPr>
          <p:nvPr/>
        </p:nvPicPr>
        <p:blipFill>
          <a:blip r:embed="rId3"/>
          <a:stretch>
            <a:fillRect/>
          </a:stretch>
        </p:blipFill>
        <p:spPr>
          <a:xfrm>
            <a:off x="-164981" y="0"/>
            <a:ext cx="12833799" cy="6858000"/>
          </a:xfrm>
          <a:prstGeom prst="rect">
            <a:avLst/>
          </a:prstGeom>
        </p:spPr>
      </p:pic>
      <p:sp>
        <p:nvSpPr>
          <p:cNvPr id="12" name="TextBox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4965F5B-16C8-4FD2-8429-A1185483F00F}"/>
              </a:ext>
            </a:extLst>
          </p:cNvPr>
          <p:cNvSpPr txBox="1"/>
          <p:nvPr/>
        </p:nvSpPr>
        <p:spPr>
          <a:xfrm>
            <a:off x="3860801" y="0"/>
            <a:ext cx="4126436" cy="1015663"/>
          </a:xfrm>
          <a:prstGeom prst="rect">
            <a:avLst/>
          </a:prstGeom>
          <a:noFill/>
        </p:spPr>
        <p:txBody>
          <a:bodyPr wrap="square">
            <a:spAutoFit/>
          </a:bodyPr>
          <a:lstStyle/>
          <a:p>
            <a:r>
              <a:rPr lang="en-US" sz="6000" b="1" dirty="0">
                <a:solidFill>
                  <a:srgbClr val="FF0000"/>
                </a:solidFill>
                <a:latin typeface="Times New Roman" panose="02020603050405020304" pitchFamily="18" charset="0"/>
                <a:ea typeface="Calibri" panose="020F0502020204030204" pitchFamily="34" charset="0"/>
              </a:rPr>
              <a:t>TRÒ CHƠI</a:t>
            </a:r>
            <a:endParaRPr lang="en-US" sz="6000" dirty="0">
              <a:solidFill>
                <a:prstClr val="black"/>
              </a:solidFill>
            </a:endParaRPr>
          </a:p>
        </p:txBody>
      </p:sp>
    </p:spTree>
    <p:extLst>
      <p:ext uri="{BB962C8B-B14F-4D97-AF65-F5344CB8AC3E}">
        <p14:creationId xmlns:p14="http://schemas.microsoft.com/office/powerpoint/2010/main" val="34020822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ID07 2024 T9 CD 06565+K4lPs7H94VUqPe2XwIsfPRnrXQE//QTEXxb8/8N4CNc6FpgZahzpTjFhMzSA7T/nHJa11DE8Ng2TP3iAmRczFlmslSuUNOgUeb6yRvs0="/>
          <p:cNvSpPr/>
          <p:nvPr/>
        </p:nvSpPr>
        <p:spPr>
          <a:xfrm>
            <a:off x="1916577" y="1780418"/>
            <a:ext cx="8539387" cy="2589620"/>
          </a:xfrm>
          <a:prstGeom prst="rect">
            <a:avLst/>
          </a:prstGeom>
        </p:spPr>
        <p:txBody>
          <a:bodyPr wrap="square">
            <a:spAutoFit/>
          </a:bodyPr>
          <a:lstStyle/>
          <a:p>
            <a:pPr>
              <a:lnSpc>
                <a:spcPct val="115000"/>
              </a:lnSpc>
              <a:spcAft>
                <a:spcPts val="0"/>
              </a:spcAft>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3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chơi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gian</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10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giây</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trả</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lời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nhanh</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sẽ</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nhanh</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endPar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 Box 37" descr="OPL20U25GSXzBJYl68kk8uQGfFKzs7yb1M4KJWUiLk6ZEvGF+qCIPSnY57AbBFCvTWID07 2024 T9 CD 06565+K4lPs7H94VUqPe2XwIsfPRnrXQE//QTEXxb8/8N4CNc6FpgZahzpTjFhMzSA7T/nHJa11DE8Ng2TP3iAmRczFlmslSuUNOgUeb6yRvs0="/>
          <p:cNvSpPr txBox="1">
            <a:spLocks noChangeArrowheads="1"/>
          </p:cNvSpPr>
          <p:nvPr/>
        </p:nvSpPr>
        <p:spPr bwMode="auto">
          <a:xfrm>
            <a:off x="4549510" y="613509"/>
            <a:ext cx="2898423" cy="661106"/>
          </a:xfrm>
          <a:prstGeom prst="rect">
            <a:avLst/>
          </a:prstGeom>
          <a:gradFill rotWithShape="1">
            <a:gsLst>
              <a:gs pos="0">
                <a:srgbClr val="FFCC99"/>
              </a:gs>
              <a:gs pos="50000">
                <a:srgbClr val="FF9999"/>
              </a:gs>
              <a:gs pos="100000">
                <a:srgbClr val="FFCC99"/>
              </a:gs>
            </a:gsLst>
            <a:lin ang="2700000" scaled="1"/>
          </a:gradFill>
          <a:ln w="28575">
            <a:solidFill>
              <a:srgbClr val="FF66CC"/>
            </a:solidFill>
            <a:miter lim="800000"/>
            <a:headEnd/>
            <a:tailEnd/>
          </a:ln>
        </p:spPr>
        <p:txBody>
          <a:bodyPr wrap="square" lIns="108818" tIns="54409" rIns="108818" bIns="54409">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defTabSz="1088146" fontAlgn="base">
              <a:spcBef>
                <a:spcPct val="50000"/>
              </a:spcBef>
              <a:spcAft>
                <a:spcPct val="0"/>
              </a:spcAft>
            </a:pPr>
            <a:r>
              <a:rPr lang="en-US" altLang="en-US" sz="3582" b="1" dirty="0">
                <a:solidFill>
                  <a:prstClr val="black"/>
                </a:solidFill>
                <a:latin typeface="Times New Roman" pitchFamily="18" charset="0"/>
              </a:rPr>
              <a:t>LUẬT CHƠI</a:t>
            </a:r>
          </a:p>
        </p:txBody>
      </p:sp>
    </p:spTree>
    <p:extLst>
      <p:ext uri="{BB962C8B-B14F-4D97-AF65-F5344CB8AC3E}">
        <p14:creationId xmlns:p14="http://schemas.microsoft.com/office/powerpoint/2010/main" val="357473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178904" y="266513"/>
            <a:ext cx="11749393" cy="1325563"/>
          </a:xfrm>
        </p:spPr>
        <p:txBody>
          <a:bodyPr>
            <a:noAutofit/>
          </a:bodyPr>
          <a:lstStyle/>
          <a:p>
            <a:pPr>
              <a:lnSpc>
                <a:spcPct val="150000"/>
              </a:lnSpc>
            </a:pP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1: Cho tam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BC = 1,2 cm, AC = 0,9 cm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sin B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cos B</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4" name="Title 1" descr="OPL20U25GSXzBJYl68kk8uQGfFKzs7yb1M4KJWUiLk6ZEvGF+qCIPSnY57AbBFCvTWID07 2024 T9 CD 06565+K4lPs7H94VUqPe2XwIsfPRnrXQE//QTEXxb8/8N4CNc6FpgZahzpTjFhMzSA7T/nHJa11DE8Ng2TP3iAmRczFlmslSuUNOgUeb6yRvs0="/>
          <p:cNvSpPr txBox="1">
            <a:spLocks/>
          </p:cNvSpPr>
          <p:nvPr/>
        </p:nvSpPr>
        <p:spPr>
          <a:xfrm>
            <a:off x="838200" y="2621304"/>
            <a:ext cx="10515600" cy="23513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sin B = 0,6; cos B= 0,8</a:t>
            </a:r>
          </a:p>
          <a:p>
            <a:pPr marL="514350" indent="-514350">
              <a:lnSpc>
                <a:spcPct val="150000"/>
              </a:lnSpc>
              <a:buFontTx/>
              <a:buAutoNum type="alphaUcPeriod"/>
            </a:pPr>
            <a:r>
              <a:rPr lang="en-US" sz="3200" dirty="0">
                <a:solidFill>
                  <a:schemeClr val="bg1"/>
                </a:solidFill>
                <a:latin typeface="Times New Roman" panose="02020603050405020304" pitchFamily="18" charset="0"/>
                <a:cs typeface="Times New Roman" panose="02020603050405020304" pitchFamily="18" charset="0"/>
              </a:rPr>
              <a:t>sin B = 0,8; cos B= 0,6</a:t>
            </a:r>
          </a:p>
          <a:p>
            <a:pPr marL="514350" indent="-514350">
              <a:lnSpc>
                <a:spcPct val="150000"/>
              </a:lnSpc>
              <a:buFontTx/>
              <a:buAutoNum type="alphaUcPeriod"/>
            </a:pPr>
            <a:r>
              <a:rPr lang="en-US" sz="3200" dirty="0">
                <a:solidFill>
                  <a:schemeClr val="bg1"/>
                </a:solidFill>
                <a:latin typeface="Times New Roman" panose="02020603050405020304" pitchFamily="18" charset="0"/>
                <a:cs typeface="Times New Roman" panose="02020603050405020304" pitchFamily="18" charset="0"/>
              </a:rPr>
              <a:t>sin B = 0,4; cos B= 0,8</a:t>
            </a:r>
          </a:p>
          <a:p>
            <a:pPr marL="514350" indent="-514350">
              <a:lnSpc>
                <a:spcPct val="150000"/>
              </a:lnSpc>
              <a:buFontTx/>
              <a:buAutoNum type="alphaUcPeriod"/>
            </a:pPr>
            <a:r>
              <a:rPr lang="en-US" sz="3200" dirty="0">
                <a:solidFill>
                  <a:schemeClr val="bg1"/>
                </a:solidFill>
                <a:latin typeface="Times New Roman" panose="02020603050405020304" pitchFamily="18" charset="0"/>
                <a:cs typeface="Times New Roman" panose="02020603050405020304" pitchFamily="18" charset="0"/>
              </a:rPr>
              <a:t>sin B = 0,6; cos B= 0,4</a:t>
            </a:r>
          </a:p>
          <a:p>
            <a:pPr marL="514350" indent="-514350">
              <a:lnSpc>
                <a:spcPct val="150000"/>
              </a:lnSpc>
              <a:buAutoNum type="alphaUcPeriod"/>
            </a:pP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Rectangle 4" descr="OPL20U25GSXzBJYl68kk8uQGfFKzs7yb1M4KJWUiLk6ZEvGF+qCIPSnY57AbBFCvTWID07 2024 T9 CD 06565+K4lPs7H94VUqPe2XwIsfPRnrXQE//QTEXxb8/8N4CNc6FpgZahzpTjFhMzSA7T/nHJa11DE8Ng2TP3iAmRczFlmslSuUNOgUeb6yRvs0="/>
          <p:cNvSpPr/>
          <p:nvPr/>
        </p:nvSpPr>
        <p:spPr>
          <a:xfrm>
            <a:off x="6560276" y="4972618"/>
            <a:ext cx="1849994" cy="584775"/>
          </a:xfrm>
          <a:prstGeom prst="rect">
            <a:avLst/>
          </a:prstGeom>
        </p:spPr>
        <p:txBody>
          <a:bodyPr wrap="none">
            <a:spAutoFit/>
          </a:bodyPr>
          <a:lstStyle/>
          <a:p>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A</a:t>
            </a:r>
            <a:endParaRPr lang="en-US" sz="3200" dirty="0"/>
          </a:p>
        </p:txBody>
      </p:sp>
      <p:pic>
        <p:nvPicPr>
          <p:cNvPr id="6"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21436" y="2951018"/>
            <a:ext cx="1600200" cy="899410"/>
          </a:xfrm>
          <a:prstGeom prst="rect">
            <a:avLst/>
          </a:prstGeom>
        </p:spPr>
      </p:pic>
    </p:spTree>
    <p:extLst>
      <p:ext uri="{BB962C8B-B14F-4D97-AF65-F5344CB8AC3E}">
        <p14:creationId xmlns:p14="http://schemas.microsoft.com/office/powerpoint/2010/main" val="209229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838200" y="365125"/>
            <a:ext cx="10946258" cy="1325563"/>
          </a:xfrm>
        </p:spPr>
        <p:txBody>
          <a:bodyPr>
            <a:noAutofit/>
          </a:bodyPr>
          <a:lstStyle/>
          <a:p>
            <a:pPr>
              <a:lnSpc>
                <a:spcPct val="150000"/>
              </a:lnSpc>
            </a:pP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2: Cho tam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BC=8 cm, AC= 6 cm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tan C</a:t>
            </a:r>
            <a:r>
              <a:rPr lang="en-US" sz="3200" dirty="0">
                <a:solidFill>
                  <a:schemeClr val="bg1"/>
                </a:solidFill>
                <a:latin typeface="Times New Roman" panose="02020603050405020304" pitchFamily="18" charset="0"/>
                <a:cs typeface="Times New Roman" panose="02020603050405020304" pitchFamily="18" charset="0"/>
              </a:rPr>
              <a:t>. </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4" name="Title 1" descr="OPL20U25GSXzBJYl68kk8uQGfFKzs7yb1M4KJWUiLk6ZEvGF+qCIPSnY57AbBFCvTWID07 2024 T9 CD 06565+K4lPs7H94VUqPe2XwIsfPRnrXQE//QTEXxb8/8N4CNc6FpgZahzpTjFhMzSA7T/nHJa11DE8Ng2TP3iAmRczFlmslSuUNOgUeb6yRvs0="/>
              <p:cNvSpPr txBox="1">
                <a:spLocks/>
              </p:cNvSpPr>
              <p:nvPr/>
            </p:nvSpPr>
            <p:spPr>
              <a:xfrm>
                <a:off x="1358810" y="2770352"/>
                <a:ext cx="10515600" cy="23513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tan C </a:t>
                </a:r>
                <a14:m>
                  <m:oMath xmlns:m="http://schemas.openxmlformats.org/officeDocument/2006/math">
                    <m:r>
                      <a:rPr lang="en-AE" sz="32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0,87</a:t>
                </a:r>
              </a:p>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tan C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3200" dirty="0">
                    <a:solidFill>
                      <a:schemeClr val="bg1"/>
                    </a:solidFill>
                    <a:latin typeface="Times New Roman" panose="02020603050405020304" pitchFamily="18" charset="0"/>
                    <a:cs typeface="Times New Roman" panose="02020603050405020304" pitchFamily="18" charset="0"/>
                  </a:rPr>
                  <a:t>0,86</a:t>
                </a:r>
              </a:p>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tan C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0,88</a:t>
                </a:r>
              </a:p>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tan C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0,89</a:t>
                </a:r>
              </a:p>
              <a:p>
                <a:pPr marL="514350" indent="-514350">
                  <a:lnSpc>
                    <a:spcPct val="150000"/>
                  </a:lnSpc>
                  <a:buAutoNum type="alphaUcPeriod"/>
                </a:pP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itle 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358810" y="2770352"/>
                <a:ext cx="10515600" cy="2351314"/>
              </a:xfrm>
              <a:prstGeom prst="rect">
                <a:avLst/>
              </a:prstGeom>
              <a:blipFill>
                <a:blip r:embed="rId4"/>
                <a:stretch>
                  <a:fillRect l="-1333" t="-24611" b="-5181"/>
                </a:stretch>
              </a:blipFill>
            </p:spPr>
            <p:txBody>
              <a:bodyPr/>
              <a:lstStyle/>
              <a:p>
                <a:r>
                  <a:rPr lang="en-US">
                    <a:noFill/>
                  </a:rPr>
                  <a:t> </a:t>
                </a:r>
              </a:p>
            </p:txBody>
          </p:sp>
        </mc:Fallback>
      </mc:AlternateContent>
      <p:sp>
        <p:nvSpPr>
          <p:cNvPr id="5" name="Rectangle 4" descr="OPL20U25GSXzBJYl68kk8uQGfFKzs7yb1M4KJWUiLk6ZEvGF+qCIPSnY57AbBFCvTWID07 2024 T9 CD 06565+K4lPs7H94VUqPe2XwIsfPRnrXQE//QTEXxb8/8N4CNc6FpgZahzpTjFhMzSA7T/nHJa11DE8Ng2TP3iAmRczFlmslSuUNOgUeb6yRvs0="/>
          <p:cNvSpPr/>
          <p:nvPr/>
        </p:nvSpPr>
        <p:spPr>
          <a:xfrm>
            <a:off x="3015692" y="5404596"/>
            <a:ext cx="1850186" cy="584775"/>
          </a:xfrm>
          <a:prstGeom prst="rect">
            <a:avLst/>
          </a:prstGeom>
        </p:spPr>
        <p:txBody>
          <a:bodyPr wrap="none">
            <a:spAutoFit/>
          </a:bodyPr>
          <a:lstStyle/>
          <a:p>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C</a:t>
            </a:r>
            <a:endParaRPr lang="en-US" sz="3200" dirty="0"/>
          </a:p>
        </p:txBody>
      </p:sp>
      <p:pic>
        <p:nvPicPr>
          <p:cNvPr id="6"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50382" y="2923309"/>
            <a:ext cx="1600200" cy="899410"/>
          </a:xfrm>
          <a:prstGeom prst="rect">
            <a:avLst/>
          </a:prstGeom>
        </p:spPr>
      </p:pic>
    </p:spTree>
    <p:extLst>
      <p:ext uri="{BB962C8B-B14F-4D97-AF65-F5344CB8AC3E}">
        <p14:creationId xmlns:p14="http://schemas.microsoft.com/office/powerpoint/2010/main" val="18999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a:xfrm>
            <a:off x="197224" y="338231"/>
            <a:ext cx="11797552" cy="1325563"/>
          </a:xfrm>
        </p:spPr>
        <p:txBody>
          <a:bodyPr>
            <a:noAutofit/>
          </a:bodyPr>
          <a:lstStyle/>
          <a:p>
            <a:pPr>
              <a:lnSpc>
                <a:spcPct val="150000"/>
              </a:lnSpc>
            </a:pP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3: Cho tam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 = 13 cm, </a:t>
            </a:r>
            <a:br>
              <a:rPr lang="en-US" sz="3200" i="1" dirty="0">
                <a:solidFill>
                  <a:schemeClr val="bg1"/>
                </a:solidFill>
                <a:latin typeface="Times New Roman" panose="02020603050405020304" pitchFamily="18" charset="0"/>
                <a:cs typeface="Times New Roman" panose="02020603050405020304" pitchFamily="18" charset="0"/>
              </a:rPr>
            </a:br>
            <a:r>
              <a:rPr lang="en-US" sz="3200" i="1" dirty="0">
                <a:solidFill>
                  <a:schemeClr val="bg1"/>
                </a:solidFill>
                <a:latin typeface="Times New Roman" panose="02020603050405020304" pitchFamily="18" charset="0"/>
                <a:cs typeface="Times New Roman" panose="02020603050405020304" pitchFamily="18" charset="0"/>
              </a:rPr>
              <a:t>BH = 0,5 dm.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sin C </a:t>
            </a:r>
            <a:r>
              <a:rPr lang="en-US" sz="3200" dirty="0">
                <a:solidFill>
                  <a:schemeClr val="bg1"/>
                </a:solidFill>
                <a:latin typeface="Times New Roman" panose="02020603050405020304" pitchFamily="18" charset="0"/>
                <a:cs typeface="Times New Roman" panose="02020603050405020304" pitchFamily="18" charset="0"/>
              </a:rPr>
              <a:t>(</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4" name="Title 1" descr="OPL20U25GSXzBJYl68kk8uQGfFKzs7yb1M4KJWUiLk6ZEvGF+qCIPSnY57AbBFCvTWID07 2024 T9 CD 06565+K4lPs7H94VUqPe2XwIsfPRnrXQE//QTEXxb8/8N4CNc6FpgZahzpTjFhMzSA7T/nHJa11DE8Ng2TP3iAmRczFlmslSuUNOgUeb6yRvs0="/>
              <p:cNvSpPr txBox="1">
                <a:spLocks/>
              </p:cNvSpPr>
              <p:nvPr/>
            </p:nvSpPr>
            <p:spPr>
              <a:xfrm>
                <a:off x="986451" y="2923309"/>
                <a:ext cx="10515600" cy="23513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sin C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0,35</a:t>
                </a:r>
              </a:p>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sin C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0,37</a:t>
                </a:r>
              </a:p>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sin C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0,39</a:t>
                </a:r>
              </a:p>
              <a:p>
                <a:pPr marL="514350" indent="-514350">
                  <a:lnSpc>
                    <a:spcPct val="150000"/>
                  </a:lnSpc>
                  <a:buAutoNum type="alphaUcPeriod"/>
                </a:pPr>
                <a:r>
                  <a:rPr lang="en-US" sz="3200" dirty="0">
                    <a:solidFill>
                      <a:schemeClr val="bg1"/>
                    </a:solidFill>
                    <a:latin typeface="Times New Roman" panose="02020603050405020304" pitchFamily="18" charset="0"/>
                    <a:cs typeface="Times New Roman" panose="02020603050405020304" pitchFamily="18" charset="0"/>
                  </a:rPr>
                  <a:t>sin C </a:t>
                </a:r>
                <a14:m>
                  <m:oMath xmlns:m="http://schemas.openxmlformats.org/officeDocument/2006/math">
                    <m:r>
                      <a:rPr lang="en-AE" sz="32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0,38</a:t>
                </a:r>
              </a:p>
              <a:p>
                <a:pPr marL="514350" indent="-514350">
                  <a:lnSpc>
                    <a:spcPct val="150000"/>
                  </a:lnSpc>
                  <a:buAutoNum type="alphaUcPeriod"/>
                </a:pP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itle 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986451" y="2923309"/>
                <a:ext cx="10515600" cy="2351314"/>
              </a:xfrm>
              <a:prstGeom prst="rect">
                <a:avLst/>
              </a:prstGeom>
              <a:blipFill>
                <a:blip r:embed="rId4"/>
                <a:stretch>
                  <a:fillRect l="-1333" t="-24935" b="-5195"/>
                </a:stretch>
              </a:blipFill>
            </p:spPr>
            <p:txBody>
              <a:bodyPr/>
              <a:lstStyle/>
              <a:p>
                <a:r>
                  <a:rPr lang="en-US">
                    <a:noFill/>
                  </a:rPr>
                  <a:t> </a:t>
                </a:r>
              </a:p>
            </p:txBody>
          </p:sp>
        </mc:Fallback>
      </mc:AlternateContent>
      <p:sp>
        <p:nvSpPr>
          <p:cNvPr id="5" name="Rectangle 4" descr="OPL20U25GSXzBJYl68kk8uQGfFKzs7yb1M4KJWUiLk6ZEvGF+qCIPSnY57AbBFCvTWID07 2024 T9 CD 06565+K4lPs7H94VUqPe2XwIsfPRnrXQE//QTEXxb8/8N4CNc6FpgZahzpTjFhMzSA7T/nHJa11DE8Ng2TP3iAmRczFlmslSuUNOgUeb6yRvs0="/>
          <p:cNvSpPr/>
          <p:nvPr/>
        </p:nvSpPr>
        <p:spPr>
          <a:xfrm>
            <a:off x="6004356" y="4898590"/>
            <a:ext cx="1872629" cy="752065"/>
          </a:xfrm>
          <a:prstGeom prst="rect">
            <a:avLst/>
          </a:prstGeom>
        </p:spPr>
        <p:txBody>
          <a:bodyPr wrap="none">
            <a:spAutoFit/>
          </a:bodyPr>
          <a:lstStyle/>
          <a:p>
            <a:pPr>
              <a:lnSpc>
                <a:spcPct val="150000"/>
              </a:lnSpc>
            </a:pPr>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D</a:t>
            </a:r>
            <a:endParaRPr lang="en-US" sz="3200" dirty="0"/>
          </a:p>
        </p:txBody>
      </p:sp>
      <p:pic>
        <p:nvPicPr>
          <p:cNvPr id="6"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50382" y="2923309"/>
            <a:ext cx="1600200" cy="899410"/>
          </a:xfrm>
          <a:prstGeom prst="rect">
            <a:avLst/>
          </a:prstGeom>
        </p:spPr>
      </p:pic>
    </p:spTree>
    <p:extLst>
      <p:ext uri="{BB962C8B-B14F-4D97-AF65-F5344CB8AC3E}">
        <p14:creationId xmlns:p14="http://schemas.microsoft.com/office/powerpoint/2010/main" val="335942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p:txBody>
              <a:bodyPr>
                <a:normAutofit/>
              </a:bodyPr>
              <a:lstStyle/>
              <a:p>
                <a:r>
                  <a:rPr lang="en-US" sz="3200" dirty="0">
                    <a:solidFill>
                      <a:schemeClr val="bg1"/>
                    </a:solidFill>
                    <a:latin typeface="Times New Roman" panose="02020603050405020304" pitchFamily="18" charset="0"/>
                    <a:cs typeface="Times New Roman" panose="02020603050405020304" pitchFamily="18" charset="0"/>
                  </a:rPr>
                  <a:t>Câu 4: </a:t>
                </a:r>
                <a:r>
                  <a:rPr lang="en-US" sz="3200" dirty="0" err="1">
                    <a:solidFill>
                      <a:schemeClr val="bg1"/>
                    </a:solidFill>
                    <a:latin typeface="Times New Roman" panose="02020603050405020304" pitchFamily="18" charset="0"/>
                    <a:cs typeface="Times New Roman" panose="02020603050405020304" pitchFamily="18" charset="0"/>
                  </a:rPr>
                  <a:t>Giá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cos</a:t>
                </a:r>
                <a14:m>
                  <m:oMath xmlns:m="http://schemas.openxmlformats.org/officeDocument/2006/math">
                    <m:sSup>
                      <m:sSupPr>
                        <m:ctrlPr>
                          <a:rPr lang="en-US" sz="3200" i="1" smtClean="0">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45</m:t>
                        </m:r>
                      </m:e>
                      <m:sup>
                        <m:r>
                          <a:rPr lang="en-US" sz="3200" b="0" i="1" smtClean="0">
                            <a:solidFill>
                              <a:schemeClr val="bg1"/>
                            </a:solidFill>
                            <a:latin typeface="Cambria Math" panose="02040503050406030204" pitchFamily="18" charset="0"/>
                            <a:cs typeface="Times New Roman" panose="02020603050405020304" pitchFamily="18" charset="0"/>
                          </a:rPr>
                          <m:t>𝑜</m:t>
                        </m:r>
                      </m:sup>
                    </m:sSup>
                    <m:r>
                      <a:rPr lang="en-US" sz="3200" b="0" i="0" smtClean="0">
                        <a:solidFill>
                          <a:schemeClr val="bg1"/>
                        </a:solidFill>
                        <a:latin typeface="Cambria Math" panose="02040503050406030204" pitchFamily="18" charset="0"/>
                        <a:cs typeface="Times New Roman" panose="02020603050405020304" pitchFamily="18" charset="0"/>
                      </a:rPr>
                      <m:t>+ </m:t>
                    </m:r>
                  </m:oMath>
                </a14:m>
                <a:r>
                  <a:rPr lang="en-US" sz="3200" dirty="0">
                    <a:solidFill>
                      <a:schemeClr val="bg1"/>
                    </a:solidFill>
                    <a:latin typeface="Times New Roman" panose="02020603050405020304" pitchFamily="18" charset="0"/>
                    <a:cs typeface="Times New Roman" panose="02020603050405020304" pitchFamily="18" charset="0"/>
                  </a:rPr>
                  <a:t>sin</a:t>
                </a:r>
                <a14:m>
                  <m:oMath xmlns:m="http://schemas.openxmlformats.org/officeDocument/2006/math">
                    <m:sSup>
                      <m:sSupPr>
                        <m:ctrlPr>
                          <a:rPr lang="en-US"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45</m:t>
                        </m:r>
                      </m:e>
                      <m:sup>
                        <m:r>
                          <a:rPr lang="en-US" sz="3200" i="1">
                            <a:solidFill>
                              <a:schemeClr val="bg1"/>
                            </a:solidFill>
                            <a:latin typeface="Cambria Math" panose="02040503050406030204" pitchFamily="18" charset="0"/>
                            <a:cs typeface="Times New Roman" panose="02020603050405020304" pitchFamily="18" charset="0"/>
                          </a:rPr>
                          <m:t>𝑜</m:t>
                        </m:r>
                      </m:sup>
                    </m:sSup>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nhiêu</a:t>
                </a:r>
                <a:r>
                  <a:rPr lang="en-US" sz="32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2" name="Title 1" descr="OPL20U25GSXzBJYl68kk8uQGfFKzs7yb1M4KJWUiLk6ZEvGF+qCIPSnY57AbBFCvTWID07 2024 T9 CD 06565+K4lPs7H94VUqPe2XwIsfPRnrXQE//QTEXxb8/8N4CNc6FpgZahzpTjFhMzSA7T/nHJa11DE8Ng2TP3iAmRczFlmslSuUNOgUeb6yRvs0="/>
              <p:cNvSpPr>
                <a:spLocks noGrp="1" noRot="1" noChangeAspect="1" noMove="1" noResize="1" noEditPoints="1" noAdjustHandles="1" noChangeArrowheads="1" noChangeShapeType="1" noTextEdit="1"/>
              </p:cNvSpPr>
              <p:nvPr>
                <p:ph type="title"/>
              </p:nvPr>
            </p:nvSpPr>
            <p:spPr>
              <a:blipFill>
                <a:blip r:embed="rId4"/>
                <a:stretch>
                  <a:fillRect l="-15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itle 1" descr="OPL20U25GSXzBJYl68kk8uQGfFKzs7yb1M4KJWUiLk6ZEvGF+qCIPSnY57AbBFCvTWID07 2024 T9 CD 06565+K4lPs7H94VUqPe2XwIsfPRnrXQE//QTEXxb8/8N4CNc6FpgZahzpTjFhMzSA7T/nHJa11DE8Ng2TP3iAmRczFlmslSuUNOgUeb6yRvs0="/>
              <p:cNvSpPr txBox="1">
                <a:spLocks/>
              </p:cNvSpPr>
              <p:nvPr/>
            </p:nvSpPr>
            <p:spPr>
              <a:xfrm>
                <a:off x="1543926" y="1853140"/>
                <a:ext cx="10515600" cy="23513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buFontTx/>
                  <a:buAutoNum type="alphaUcPeriod"/>
                </a:pPr>
                <a:r>
                  <a:rPr lang="en-US" sz="3200" dirty="0">
                    <a:solidFill>
                      <a:schemeClr val="bg1"/>
                    </a:solidFill>
                    <a:latin typeface="Times New Roman" panose="02020603050405020304" pitchFamily="18" charset="0"/>
                    <a:cs typeface="Times New Roman" panose="02020603050405020304" pitchFamily="18" charset="0"/>
                  </a:rPr>
                  <a:t>1</a:t>
                </a:r>
              </a:p>
              <a:p>
                <a:pPr marL="514350" indent="-514350">
                  <a:lnSpc>
                    <a:spcPct val="150000"/>
                  </a:lnSpc>
                  <a:buFontTx/>
                  <a:buAutoNum type="alphaUcPeriod"/>
                </a:pPr>
                <a14:m>
                  <m:oMath xmlns:m="http://schemas.openxmlformats.org/officeDocument/2006/math">
                    <m:rad>
                      <m:radPr>
                        <m:degHide m:val="on"/>
                        <m:ctrlPr>
                          <a:rPr lang="en-US" sz="3200" i="1" smtClean="0">
                            <a:solidFill>
                              <a:schemeClr val="bg1"/>
                            </a:solidFill>
                            <a:latin typeface="Cambria Math" panose="02040503050406030204" pitchFamily="18" charset="0"/>
                            <a:cs typeface="Times New Roman" panose="02020603050405020304" pitchFamily="18" charset="0"/>
                          </a:rPr>
                        </m:ctrlPr>
                      </m:radPr>
                      <m:deg/>
                      <m:e>
                        <m:r>
                          <a:rPr lang="en-US" sz="3200" b="0" i="1" smtClean="0">
                            <a:solidFill>
                              <a:schemeClr val="bg1"/>
                            </a:solidFill>
                            <a:latin typeface="Cambria Math" panose="02040503050406030204" pitchFamily="18" charset="0"/>
                            <a:cs typeface="Times New Roman" panose="02020603050405020304" pitchFamily="18" charset="0"/>
                          </a:rPr>
                          <m:t>2</m:t>
                        </m:r>
                      </m:e>
                    </m:rad>
                  </m:oMath>
                </a14:m>
                <a:endParaRPr lang="en-US" sz="3200" dirty="0">
                  <a:solidFill>
                    <a:schemeClr val="bg1"/>
                  </a:solidFill>
                  <a:latin typeface="Times New Roman" panose="02020603050405020304" pitchFamily="18" charset="0"/>
                  <a:cs typeface="Times New Roman" panose="02020603050405020304" pitchFamily="18" charset="0"/>
                </a:endParaRPr>
              </a:p>
              <a:p>
                <a:pPr marL="514350" indent="-514350">
                  <a:lnSpc>
                    <a:spcPct val="150000"/>
                  </a:lnSpc>
                  <a:buFontTx/>
                  <a:buAutoNum type="alphaUcPeriod"/>
                </a:pPr>
                <a14:m>
                  <m:oMath xmlns:m="http://schemas.openxmlformats.org/officeDocument/2006/math">
                    <m:rad>
                      <m:radPr>
                        <m:degHide m:val="on"/>
                        <m:ctrlPr>
                          <a:rPr lang="en-US" sz="3200" i="1">
                            <a:solidFill>
                              <a:schemeClr val="bg1"/>
                            </a:solidFill>
                            <a:latin typeface="Cambria Math" panose="02040503050406030204" pitchFamily="18" charset="0"/>
                            <a:cs typeface="Times New Roman" panose="02020603050405020304" pitchFamily="18" charset="0"/>
                          </a:rPr>
                        </m:ctrlPr>
                      </m:radPr>
                      <m:deg/>
                      <m:e>
                        <m:r>
                          <a:rPr lang="en-US" sz="3200" b="0" i="1" smtClean="0">
                            <a:solidFill>
                              <a:schemeClr val="bg1"/>
                            </a:solidFill>
                            <a:latin typeface="Cambria Math" panose="02040503050406030204" pitchFamily="18" charset="0"/>
                            <a:cs typeface="Times New Roman" panose="02020603050405020304" pitchFamily="18" charset="0"/>
                          </a:rPr>
                          <m:t>3</m:t>
                        </m:r>
                      </m:e>
                    </m:rad>
                  </m:oMath>
                </a14:m>
                <a:endParaRPr lang="en-US" sz="3200" dirty="0">
                  <a:solidFill>
                    <a:schemeClr val="bg1"/>
                  </a:solidFill>
                  <a:latin typeface="Times New Roman" panose="02020603050405020304" pitchFamily="18" charset="0"/>
                  <a:cs typeface="Times New Roman" panose="02020603050405020304" pitchFamily="18" charset="0"/>
                </a:endParaRPr>
              </a:p>
              <a:p>
                <a:pPr marL="514350" indent="-514350">
                  <a:lnSpc>
                    <a:spcPct val="150000"/>
                  </a:lnSpc>
                  <a:buFontTx/>
                  <a:buAutoNum type="alphaUcPeriod"/>
                </a:pPr>
                <a:r>
                  <a:rPr lang="en-US" sz="3200" dirty="0">
                    <a:solidFill>
                      <a:schemeClr val="bg1"/>
                    </a:solidFill>
                    <a:latin typeface="Times New Roman" panose="02020603050405020304" pitchFamily="18" charset="0"/>
                    <a:cs typeface="Times New Roman" panose="02020603050405020304" pitchFamily="18" charset="0"/>
                  </a:rPr>
                  <a:t>0</a:t>
                </a:r>
              </a:p>
            </p:txBody>
          </p:sp>
        </mc:Choice>
        <mc:Fallback xmlns="">
          <p:sp>
            <p:nvSpPr>
              <p:cNvPr id="4" name="Title 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543926" y="1853140"/>
                <a:ext cx="10515600" cy="2351314"/>
              </a:xfrm>
              <a:prstGeom prst="rect">
                <a:avLst/>
              </a:prstGeom>
              <a:blipFill>
                <a:blip r:embed="rId5"/>
                <a:stretch>
                  <a:fillRect l="-1275" t="-12176" b="-23575"/>
                </a:stretch>
              </a:blipFill>
            </p:spPr>
            <p:txBody>
              <a:bodyPr/>
              <a:lstStyle/>
              <a:p>
                <a:r>
                  <a:rPr lang="en-US">
                    <a:noFill/>
                  </a:rPr>
                  <a:t> </a:t>
                </a:r>
              </a:p>
            </p:txBody>
          </p:sp>
        </mc:Fallback>
      </mc:AlternateContent>
      <p:sp>
        <p:nvSpPr>
          <p:cNvPr id="5" name="Rectangle 4" descr="OPL20U25GSXzBJYl68kk8uQGfFKzs7yb1M4KJWUiLk6ZEvGF+qCIPSnY57AbBFCvTWID07 2024 T9 CD 06565+K4lPs7H94VUqPe2XwIsfPRnrXQE//QTEXxb8/8N4CNc6FpgZahzpTjFhMzSA7T/nHJa11DE8Ng2TP3iAmRczFlmslSuUNOgUeb6yRvs0="/>
          <p:cNvSpPr/>
          <p:nvPr/>
        </p:nvSpPr>
        <p:spPr>
          <a:xfrm>
            <a:off x="4374338" y="4595506"/>
            <a:ext cx="1849994" cy="584775"/>
          </a:xfrm>
          <a:prstGeom prst="rect">
            <a:avLst/>
          </a:prstGeom>
        </p:spPr>
        <p:txBody>
          <a:bodyPr wrap="none">
            <a:spAutoFit/>
          </a:bodyPr>
          <a:lstStyle/>
          <a:p>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A</a:t>
            </a:r>
            <a:endParaRPr lang="en-US" sz="3200" dirty="0"/>
          </a:p>
        </p:txBody>
      </p:sp>
      <p:pic>
        <p:nvPicPr>
          <p:cNvPr id="6"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50382" y="2923309"/>
            <a:ext cx="1600200" cy="899410"/>
          </a:xfrm>
          <a:prstGeom prst="rect">
            <a:avLst/>
          </a:prstGeom>
        </p:spPr>
      </p:pic>
    </p:spTree>
    <p:extLst>
      <p:ext uri="{BB962C8B-B14F-4D97-AF65-F5344CB8AC3E}">
        <p14:creationId xmlns:p14="http://schemas.microsoft.com/office/powerpoint/2010/main" val="346199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p:txBody>
              <a:bodyPr>
                <a:normAutofit/>
              </a:bodyPr>
              <a:lstStyle/>
              <a:p>
                <a:r>
                  <a:rPr lang="en-US" sz="3200" dirty="0">
                    <a:solidFill>
                      <a:schemeClr val="bg1"/>
                    </a:solidFill>
                    <a:latin typeface="Times New Roman" panose="02020603050405020304" pitchFamily="18" charset="0"/>
                    <a:cs typeface="Times New Roman" panose="02020603050405020304" pitchFamily="18" charset="0"/>
                  </a:rPr>
                  <a:t>Câu 5: </a:t>
                </a:r>
                <a:r>
                  <a:rPr lang="en-US" sz="3200" dirty="0" err="1">
                    <a:solidFill>
                      <a:schemeClr val="bg1"/>
                    </a:solidFill>
                    <a:latin typeface="Times New Roman" panose="02020603050405020304" pitchFamily="18" charset="0"/>
                    <a:cs typeface="Times New Roman" panose="02020603050405020304" pitchFamily="18" charset="0"/>
                  </a:rPr>
                  <a:t>Giá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tan </a:t>
                </a:r>
                <a14:m>
                  <m:oMath xmlns:m="http://schemas.openxmlformats.org/officeDocument/2006/math">
                    <m:sSup>
                      <m:sSupPr>
                        <m:ctrlPr>
                          <a:rPr lang="en-AE" sz="3200" i="1" smtClean="0">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30</m:t>
                        </m:r>
                      </m:e>
                      <m:sup>
                        <m:r>
                          <a:rPr lang="en-US" sz="3200" b="0" i="1" smtClean="0">
                            <a:solidFill>
                              <a:schemeClr val="bg1"/>
                            </a:solidFill>
                            <a:latin typeface="Cambria Math" panose="02040503050406030204" pitchFamily="18" charset="0"/>
                            <a:cs typeface="Times New Roman" panose="02020603050405020304" pitchFamily="18" charset="0"/>
                          </a:rPr>
                          <m:t>𝑜</m:t>
                        </m:r>
                      </m:sup>
                    </m:sSup>
                    <m:r>
                      <a:rPr lang="en-US" sz="3200" b="0" i="1" smtClean="0">
                        <a:solidFill>
                          <a:schemeClr val="bg1"/>
                        </a:solidFill>
                        <a:latin typeface="Cambria Math" panose="02040503050406030204" pitchFamily="18" charset="0"/>
                        <a:cs typeface="Times New Roman" panose="02020603050405020304" pitchFamily="18" charset="0"/>
                      </a:rPr>
                      <m:t>+</m:t>
                    </m:r>
                    <m:func>
                      <m:funcPr>
                        <m:ctrlPr>
                          <a:rPr lang="en-US" sz="3200" b="0" i="1" smtClean="0">
                            <a:solidFill>
                              <a:schemeClr val="bg1"/>
                            </a:solidFill>
                            <a:latin typeface="Cambria Math" panose="02040503050406030204" pitchFamily="18" charset="0"/>
                            <a:cs typeface="Times New Roman" panose="02020603050405020304" pitchFamily="18" charset="0"/>
                          </a:rPr>
                        </m:ctrlPr>
                      </m:funcPr>
                      <m:fName>
                        <m:r>
                          <m:rPr>
                            <m:sty m:val="p"/>
                          </m:rPr>
                          <a:rPr lang="en-US" sz="3200" b="0" i="0" smtClean="0">
                            <a:solidFill>
                              <a:schemeClr val="bg1"/>
                            </a:solidFill>
                            <a:latin typeface="Cambria Math" panose="02040503050406030204" pitchFamily="18" charset="0"/>
                            <a:cs typeface="Times New Roman" panose="02020603050405020304" pitchFamily="18" charset="0"/>
                          </a:rPr>
                          <m:t>cot</m:t>
                        </m:r>
                      </m:fName>
                      <m:e>
                        <m:sSup>
                          <m:sSupPr>
                            <m:ctrlPr>
                              <a:rPr lang="en-AE" sz="3200" i="1">
                                <a:solidFill>
                                  <a:schemeClr val="bg1"/>
                                </a:solidFill>
                                <a:latin typeface="Cambria Math" panose="02040503050406030204" pitchFamily="18" charset="0"/>
                                <a:cs typeface="Times New Roman" panose="02020603050405020304" pitchFamily="18" charset="0"/>
                              </a:rPr>
                            </m:ctrlPr>
                          </m:sSupPr>
                          <m:e>
                            <m:r>
                              <a:rPr lang="en-US" sz="3200" i="1">
                                <a:solidFill>
                                  <a:schemeClr val="bg1"/>
                                </a:solidFill>
                                <a:latin typeface="Cambria Math" panose="02040503050406030204" pitchFamily="18" charset="0"/>
                                <a:cs typeface="Times New Roman" panose="02020603050405020304" pitchFamily="18" charset="0"/>
                              </a:rPr>
                              <m:t>30</m:t>
                            </m:r>
                          </m:e>
                          <m:sup>
                            <m:r>
                              <a:rPr lang="en-US" sz="3200" i="1">
                                <a:solidFill>
                                  <a:schemeClr val="bg1"/>
                                </a:solidFill>
                                <a:latin typeface="Cambria Math" panose="02040503050406030204" pitchFamily="18" charset="0"/>
                                <a:cs typeface="Times New Roman" panose="02020603050405020304" pitchFamily="18" charset="0"/>
                              </a:rPr>
                              <m:t>𝑜</m:t>
                            </m:r>
                          </m:sup>
                        </m:sSup>
                      </m:e>
                    </m:func>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nhiêu</a:t>
                </a:r>
                <a:r>
                  <a:rPr lang="en-US" sz="32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2" name="Title 1" descr="OPL20U25GSXzBJYl68kk8uQGfFKzs7yb1M4KJWUiLk6ZEvGF+qCIPSnY57AbBFCvTWID07 2024 T9 CD 06565+K4lPs7H94VUqPe2XwIsfPRnrXQE//QTEXxb8/8N4CNc6FpgZahzpTjFhMzSA7T/nHJa11DE8Ng2TP3iAmRczFlmslSuUNOgUeb6yRvs0="/>
              <p:cNvSpPr>
                <a:spLocks noGrp="1" noRot="1" noChangeAspect="1" noMove="1" noResize="1" noEditPoints="1" noAdjustHandles="1" noChangeArrowheads="1" noChangeShapeType="1" noTextEdit="1"/>
              </p:cNvSpPr>
              <p:nvPr>
                <p:ph type="title"/>
              </p:nvPr>
            </p:nvSpPr>
            <p:spPr>
              <a:blipFill>
                <a:blip r:embed="rId4"/>
                <a:stretch>
                  <a:fillRect l="-15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itle 1" descr="OPL20U25GSXzBJYl68kk8uQGfFKzs7yb1M4KJWUiLk6ZEvGF+qCIPSnY57AbBFCvTWID07 2024 T9 CD 06565+K4lPs7H94VUqPe2XwIsfPRnrXQE//QTEXxb8/8N4CNc6FpgZahzpTjFhMzSA7T/nHJa11DE8Ng2TP3iAmRczFlmslSuUNOgUeb6yRvs0="/>
              <p:cNvSpPr txBox="1">
                <a:spLocks/>
              </p:cNvSpPr>
              <p:nvPr/>
            </p:nvSpPr>
            <p:spPr>
              <a:xfrm>
                <a:off x="481149" y="2037806"/>
                <a:ext cx="10515600" cy="235131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AutoNum type="alphaUcPeriod"/>
                </a:pPr>
                <a14:m>
                  <m:oMath xmlns:m="http://schemas.openxmlformats.org/officeDocument/2006/math">
                    <m:f>
                      <m:fPr>
                        <m:ctrlPr>
                          <a:rPr lang="en-AE" sz="4000" i="1" smtClean="0">
                            <a:solidFill>
                              <a:schemeClr val="bg1"/>
                            </a:solidFill>
                            <a:latin typeface="Cambria Math" panose="02040503050406030204" pitchFamily="18" charset="0"/>
                            <a:cs typeface="Times New Roman" panose="02020603050405020304" pitchFamily="18" charset="0"/>
                          </a:rPr>
                        </m:ctrlPr>
                      </m:fPr>
                      <m:num>
                        <m:r>
                          <m:rPr>
                            <m:nor/>
                          </m:rPr>
                          <a:rPr lang="en-US" sz="4000" b="0" smtClean="0">
                            <a:solidFill>
                              <a:schemeClr val="bg1"/>
                            </a:solidFill>
                            <a:latin typeface="Times New Roman" panose="02020603050405020304" pitchFamily="18" charset="0"/>
                            <a:cs typeface="Times New Roman" panose="02020603050405020304" pitchFamily="18" charset="0"/>
                          </a:rPr>
                          <m:t>4</m:t>
                        </m:r>
                      </m:num>
                      <m:den>
                        <m:rad>
                          <m:radPr>
                            <m:degHide m:val="on"/>
                            <m:ctrlPr>
                              <a:rPr lang="en-AE" sz="4000" i="1" smtClean="0">
                                <a:solidFill>
                                  <a:schemeClr val="bg1"/>
                                </a:solidFill>
                                <a:latin typeface="Cambria Math" panose="02040503050406030204" pitchFamily="18" charset="0"/>
                                <a:cs typeface="Times New Roman" panose="02020603050405020304" pitchFamily="18" charset="0"/>
                              </a:rPr>
                            </m:ctrlPr>
                          </m:radPr>
                          <m:deg/>
                          <m:e>
                            <m:r>
                              <m:rPr>
                                <m:nor/>
                              </m:rPr>
                              <a:rPr lang="en-US" sz="4000" b="0" smtClean="0">
                                <a:solidFill>
                                  <a:schemeClr val="bg1"/>
                                </a:solidFill>
                                <a:latin typeface="Times New Roman" panose="02020603050405020304" pitchFamily="18" charset="0"/>
                                <a:cs typeface="Times New Roman" panose="02020603050405020304" pitchFamily="18" charset="0"/>
                              </a:rPr>
                              <m:t>3</m:t>
                            </m:r>
                          </m:e>
                        </m:rad>
                      </m:den>
                    </m:f>
                    <m:r>
                      <m:rPr>
                        <m:nor/>
                      </m:rPr>
                      <a:rPr lang="en-US" sz="4000" b="0" smtClean="0">
                        <a:solidFill>
                          <a:schemeClr val="bg1"/>
                        </a:solidFill>
                        <a:latin typeface="Times New Roman" panose="02020603050405020304" pitchFamily="18" charset="0"/>
                        <a:cs typeface="Times New Roman" panose="02020603050405020304" pitchFamily="18" charset="0"/>
                      </a:rPr>
                      <m:t> </m:t>
                    </m:r>
                  </m:oMath>
                </a14:m>
                <a:r>
                  <a:rPr lang="en-AE" sz="4000" dirty="0">
                    <a:solidFill>
                      <a:schemeClr val="bg1"/>
                    </a:solidFill>
                    <a:latin typeface="Times New Roman" panose="02020603050405020304" pitchFamily="18" charset="0"/>
                    <a:cs typeface="Times New Roman" panose="02020603050405020304" pitchFamily="18" charset="0"/>
                  </a:rPr>
                  <a:t>                                B. </a:t>
                </a:r>
                <a14:m>
                  <m:oMath xmlns:m="http://schemas.openxmlformats.org/officeDocument/2006/math">
                    <m:f>
                      <m:fPr>
                        <m:ctrlPr>
                          <a:rPr lang="en-AE" sz="4000" i="1">
                            <a:solidFill>
                              <a:schemeClr val="bg1"/>
                            </a:solidFill>
                            <a:latin typeface="Cambria Math" panose="02040503050406030204" pitchFamily="18" charset="0"/>
                            <a:cs typeface="Times New Roman" panose="02020603050405020304" pitchFamily="18" charset="0"/>
                          </a:rPr>
                        </m:ctrlPr>
                      </m:fPr>
                      <m:num>
                        <m:r>
                          <m:rPr>
                            <m:nor/>
                          </m:rPr>
                          <a:rPr lang="en-US" sz="4000" b="0" i="0" smtClean="0">
                            <a:solidFill>
                              <a:schemeClr val="bg1"/>
                            </a:solidFill>
                            <a:latin typeface="Times New Roman" panose="02020603050405020304" pitchFamily="18" charset="0"/>
                            <a:cs typeface="Times New Roman" panose="02020603050405020304" pitchFamily="18" charset="0"/>
                          </a:rPr>
                          <m:t>1</m:t>
                        </m:r>
                        <m:r>
                          <m:rPr>
                            <m:nor/>
                          </m:rPr>
                          <a:rPr lang="en-US" sz="4000" b="0" i="0" smtClean="0">
                            <a:solidFill>
                              <a:schemeClr val="bg1"/>
                            </a:solidFill>
                            <a:latin typeface="Times New Roman" panose="02020603050405020304" pitchFamily="18" charset="0"/>
                            <a:cs typeface="Times New Roman" panose="02020603050405020304" pitchFamily="18" charset="0"/>
                          </a:rPr>
                          <m:t>+</m:t>
                        </m:r>
                        <m:rad>
                          <m:radPr>
                            <m:degHide m:val="on"/>
                            <m:ctrlPr>
                              <a:rPr lang="en-AE" sz="4000" b="0" i="1" smtClean="0">
                                <a:solidFill>
                                  <a:schemeClr val="bg1"/>
                                </a:solidFill>
                                <a:latin typeface="Cambria Math" panose="02040503050406030204" pitchFamily="18" charset="0"/>
                                <a:cs typeface="Times New Roman" panose="02020603050405020304" pitchFamily="18" charset="0"/>
                              </a:rPr>
                            </m:ctrlPr>
                          </m:radPr>
                          <m:deg/>
                          <m:e>
                            <m:r>
                              <m:rPr>
                                <m:nor/>
                              </m:rPr>
                              <a:rPr lang="en-US" sz="4000" b="0" i="0" smtClean="0">
                                <a:solidFill>
                                  <a:schemeClr val="bg1"/>
                                </a:solidFill>
                                <a:latin typeface="Times New Roman" panose="02020603050405020304" pitchFamily="18" charset="0"/>
                                <a:cs typeface="Times New Roman" panose="02020603050405020304" pitchFamily="18" charset="0"/>
                              </a:rPr>
                              <m:t>3</m:t>
                            </m:r>
                          </m:e>
                        </m:rad>
                      </m:num>
                      <m:den>
                        <m:r>
                          <m:rPr>
                            <m:nor/>
                          </m:rPr>
                          <a:rPr lang="en-US" sz="4000" b="0" i="0" smtClean="0">
                            <a:solidFill>
                              <a:schemeClr val="bg1"/>
                            </a:solidFill>
                            <a:latin typeface="Times New Roman" panose="02020603050405020304" pitchFamily="18" charset="0"/>
                            <a:cs typeface="Times New Roman" panose="02020603050405020304" pitchFamily="18" charset="0"/>
                          </a:rPr>
                          <m:t>3</m:t>
                        </m:r>
                      </m:den>
                    </m:f>
                  </m:oMath>
                </a14:m>
                <a:endParaRPr lang="en-US" sz="4000" dirty="0">
                  <a:solidFill>
                    <a:schemeClr val="bg1"/>
                  </a:solidFill>
                  <a:latin typeface="Times New Roman" panose="02020603050405020304" pitchFamily="18" charset="0"/>
                  <a:cs typeface="Times New Roman" panose="02020603050405020304" pitchFamily="18" charset="0"/>
                </a:endParaRPr>
              </a:p>
              <a:p>
                <a:endParaRPr lang="en-US" sz="4000" dirty="0">
                  <a:solidFill>
                    <a:schemeClr val="bg1"/>
                  </a:solidFill>
                  <a:latin typeface="Times New Roman" panose="02020603050405020304" pitchFamily="18" charset="0"/>
                  <a:cs typeface="Times New Roman" panose="02020603050405020304" pitchFamily="18" charset="0"/>
                </a:endParaRPr>
              </a:p>
              <a:p>
                <a:r>
                  <a:rPr lang="en-AE" sz="4000" dirty="0">
                    <a:solidFill>
                      <a:schemeClr val="bg1"/>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AE" sz="4000" i="1">
                            <a:solidFill>
                              <a:schemeClr val="bg1"/>
                            </a:solidFill>
                            <a:latin typeface="Cambria Math" panose="02040503050406030204" pitchFamily="18" charset="0"/>
                            <a:cs typeface="Times New Roman" panose="02020603050405020304" pitchFamily="18" charset="0"/>
                          </a:rPr>
                        </m:ctrlPr>
                      </m:fPr>
                      <m:num>
                        <m:r>
                          <m:rPr>
                            <m:nor/>
                          </m:rPr>
                          <a:rPr lang="en-US" sz="4000" b="0" i="0" smtClean="0">
                            <a:solidFill>
                              <a:schemeClr val="bg1"/>
                            </a:solidFill>
                            <a:latin typeface="Times New Roman" panose="02020603050405020304" pitchFamily="18" charset="0"/>
                            <a:cs typeface="Times New Roman" panose="02020603050405020304" pitchFamily="18" charset="0"/>
                          </a:rPr>
                          <m:t>2</m:t>
                        </m:r>
                      </m:num>
                      <m:den>
                        <m:rad>
                          <m:radPr>
                            <m:degHide m:val="on"/>
                            <m:ctrlPr>
                              <a:rPr lang="en-AE" sz="4000" i="1">
                                <a:solidFill>
                                  <a:schemeClr val="bg1"/>
                                </a:solidFill>
                                <a:latin typeface="Cambria Math" panose="02040503050406030204" pitchFamily="18" charset="0"/>
                                <a:cs typeface="Times New Roman" panose="02020603050405020304" pitchFamily="18" charset="0"/>
                              </a:rPr>
                            </m:ctrlPr>
                          </m:radPr>
                          <m:deg/>
                          <m:e>
                            <m:r>
                              <m:rPr>
                                <m:nor/>
                              </m:rPr>
                              <a:rPr lang="en-US" sz="4000" i="0">
                                <a:solidFill>
                                  <a:schemeClr val="bg1"/>
                                </a:solidFill>
                                <a:latin typeface="Times New Roman" panose="02020603050405020304" pitchFamily="18" charset="0"/>
                                <a:cs typeface="Times New Roman" panose="02020603050405020304" pitchFamily="18" charset="0"/>
                              </a:rPr>
                              <m:t>3</m:t>
                            </m:r>
                          </m:e>
                        </m:rad>
                      </m:den>
                    </m:f>
                    <m:r>
                      <m:rPr>
                        <m:nor/>
                      </m:rPr>
                      <a:rPr lang="en-US" sz="4000" b="0" i="0" smtClean="0">
                        <a:solidFill>
                          <a:schemeClr val="bg1"/>
                        </a:solidFill>
                        <a:latin typeface="Times New Roman" panose="02020603050405020304" pitchFamily="18" charset="0"/>
                        <a:cs typeface="Times New Roman" panose="02020603050405020304" pitchFamily="18" charset="0"/>
                      </a:rPr>
                      <m:t> </m:t>
                    </m:r>
                  </m:oMath>
                </a14:m>
                <a:r>
                  <a:rPr lang="en-AE" sz="4000" dirty="0">
                    <a:solidFill>
                      <a:schemeClr val="bg1"/>
                    </a:solidFill>
                    <a:latin typeface="Times New Roman" panose="02020603050405020304" pitchFamily="18" charset="0"/>
                    <a:cs typeface="Times New Roman" panose="02020603050405020304" pitchFamily="18" charset="0"/>
                  </a:rPr>
                  <a:t>                                 D. 2</a:t>
                </a:r>
                <a:endParaRPr lang="en-US" sz="4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itle 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81149" y="2037806"/>
                <a:ext cx="10515600" cy="2351314"/>
              </a:xfrm>
              <a:prstGeom prst="rect">
                <a:avLst/>
              </a:prstGeom>
              <a:blipFill>
                <a:blip r:embed="rId5"/>
                <a:stretch>
                  <a:fillRect l="-1855" t="-1036"/>
                </a:stretch>
              </a:blipFill>
            </p:spPr>
            <p:txBody>
              <a:bodyPr/>
              <a:lstStyle/>
              <a:p>
                <a:r>
                  <a:rPr lang="en-US">
                    <a:noFill/>
                  </a:rPr>
                  <a:t> </a:t>
                </a:r>
              </a:p>
            </p:txBody>
          </p:sp>
        </mc:Fallback>
      </mc:AlternateContent>
      <p:sp>
        <p:nvSpPr>
          <p:cNvPr id="5" name="Rectangle 4" descr="OPL20U25GSXzBJYl68kk8uQGfFKzs7yb1M4KJWUiLk6ZEvGF+qCIPSnY57AbBFCvTWID07 2024 T9 CD 06565+K4lPs7H94VUqPe2XwIsfPRnrXQE//QTEXxb8/8N4CNc6FpgZahzpTjFhMzSA7T/nHJa11DE8Ng2TP3iAmRczFlmslSuUNOgUeb6yRvs0="/>
          <p:cNvSpPr/>
          <p:nvPr/>
        </p:nvSpPr>
        <p:spPr>
          <a:xfrm>
            <a:off x="2923225" y="4366906"/>
            <a:ext cx="1849994" cy="584775"/>
          </a:xfrm>
          <a:prstGeom prst="rect">
            <a:avLst/>
          </a:prstGeom>
        </p:spPr>
        <p:txBody>
          <a:bodyPr wrap="none">
            <a:spAutoFit/>
          </a:bodyPr>
          <a:lstStyle/>
          <a:p>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A</a:t>
            </a:r>
            <a:endParaRPr lang="en-US" sz="3200" dirty="0"/>
          </a:p>
        </p:txBody>
      </p:sp>
      <p:pic>
        <p:nvPicPr>
          <p:cNvPr id="6" name="dong-ho-dem-nguoc-10-gia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6830A1BA-E463-466A-AD7C-917B5C4A10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50382" y="2923309"/>
            <a:ext cx="1600200" cy="899410"/>
          </a:xfrm>
          <a:prstGeom prst="rect">
            <a:avLst/>
          </a:prstGeom>
        </p:spPr>
      </p:pic>
    </p:spTree>
    <p:extLst>
      <p:ext uri="{BB962C8B-B14F-4D97-AF65-F5344CB8AC3E}">
        <p14:creationId xmlns:p14="http://schemas.microsoft.com/office/powerpoint/2010/main" val="38908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349677" y="3853122"/>
            <a:ext cx="10204174" cy="304698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nhớ</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nhọn</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Chuẩn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hệ</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tam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vi-VN" sz="3200" dirty="0">
                <a:solidFill>
                  <a:schemeClr val="bg1"/>
                </a:solidFill>
                <a:latin typeface="Times New Roman" panose="02020603050405020304" pitchFamily="18" charset="0"/>
                <a:cs typeface="Times New Roman" panose="02020603050405020304" pitchFamily="18" charset="0"/>
              </a:rPr>
              <a:t>.</a:t>
            </a:r>
            <a:b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b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854075"/>
          </a:xfrm>
        </p:spPr>
        <p:txBody>
          <a:bodyPr>
            <a:normAutofit/>
          </a:body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1. </a:t>
            </a:r>
            <a:r>
              <a:rPr lang="en-US" sz="3200" b="1" dirty="0" err="1">
                <a:solidFill>
                  <a:srgbClr val="FFFF00"/>
                </a:solidFill>
                <a:latin typeface="Times New Roman" panose="02020603050405020304" pitchFamily="18" charset="0"/>
                <a:cs typeface="Times New Roman" panose="02020603050405020304" pitchFamily="18" charset="0"/>
              </a:rPr>
              <a:t>TỈ</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LƯỢNG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GÓC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NHỌN</a:t>
            </a:r>
            <a:endParaRPr lang="en-US" sz="3200" dirty="0">
              <a:solidFill>
                <a:srgbClr val="FFFF00"/>
              </a:solidFill>
            </a:endParaRPr>
          </a:p>
        </p:txBody>
      </p:sp>
      <p:sp>
        <p:nvSpPr>
          <p:cNvPr id="3"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10433602" y="1662102"/>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834927" y="5478360"/>
            <a:ext cx="667740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a:ea typeface="+mn-ea"/>
                <a:cs typeface="+mn-cs"/>
              </a:rPr>
              <a:t>CÁC HOẠT ĐỘNG</a:t>
            </a:r>
            <a:endParaRPr kumimoji="0" lang="vi-VN"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pitchFamily="34" charset="0"/>
              <a:ea typeface="+mn-ea"/>
              <a:cs typeface="+mn-cs"/>
            </a:endParaRPr>
          </a:p>
        </p:txBody>
      </p:sp>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Mở</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đầu</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3" name="Nhóm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kiến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thức</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5" name="Nhóm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155821" y="3282704"/>
            <a:ext cx="4594910" cy="10465"/>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3011040" y="1510820"/>
            <a:ext cx="2197209"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Khởi động</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7052074" y="2690727"/>
            <a:ext cx="3698657" cy="553998"/>
          </a:xfrm>
          <a:prstGeom prst="rect">
            <a:avLst/>
          </a:prstGeom>
        </p:spPr>
        <p:txBody>
          <a:bodyPr wrap="square">
            <a:spAutoFit/>
          </a:bodyPr>
          <a:lstStyle/>
          <a:p>
            <a:pPr lvl="0"/>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1. </a:t>
            </a:r>
            <a:r>
              <a:rPr lang="en-US" sz="3200" b="1" dirty="0" err="1">
                <a:solidFill>
                  <a:srgbClr val="FFFF00"/>
                </a:solidFill>
                <a:latin typeface="Times New Roman" panose="02020603050405020304" pitchFamily="18" charset="0"/>
                <a:cs typeface="Times New Roman" panose="02020603050405020304" pitchFamily="18" charset="0"/>
              </a:rPr>
              <a:t>TỈ</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LƯỢNG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GÓC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NHỌN</a:t>
            </a:r>
            <a:endParaRPr lang="en-US" sz="3200" dirty="0">
              <a:solidFill>
                <a:srgbClr val="FFFF00"/>
              </a:solidFill>
            </a:endParaRPr>
          </a:p>
        </p:txBody>
      </p:sp>
    </p:spTree>
    <p:extLst>
      <p:ext uri="{BB962C8B-B14F-4D97-AF65-F5344CB8AC3E}">
        <p14:creationId xmlns:p14="http://schemas.microsoft.com/office/powerpoint/2010/main" val="9554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156966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Times New Roman" panose="02020603050405020304" pitchFamily="18" charset="0"/>
              </a:rPr>
              <a:t>Khởi</a:t>
            </a:r>
            <a:r>
              <a:rPr lang="en-US" sz="4800" b="1" dirty="0">
                <a:solidFill>
                  <a:srgbClr val="FF0000"/>
                </a:solidFill>
                <a:latin typeface="Times New Roman" panose="02020603050405020304" pitchFamily="18" charset="0"/>
              </a:rPr>
              <a:t> </a:t>
            </a:r>
            <a:r>
              <a:rPr lang="en-US" sz="4800" b="1" dirty="0" err="1">
                <a:solidFill>
                  <a:srgbClr val="FF0000"/>
                </a:solidFill>
                <a:latin typeface="Times New Roman" panose="02020603050405020304" pitchFamily="18" charset="0"/>
              </a:rPr>
              <a:t>động</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ID07 2024 T9 CD 06565+K4lPs7H94VUqPe2XwIsfPRnrXQE//QTEXxb8/8N4CNc6FpgZahzpTjFhMzSA7T/nHJa11DE8Ng2TP3iAmRczFlmslSuUNOgUeb6yRvs0="/>
          <p:cNvPicPr>
            <a:picLocks noChangeAspect="1"/>
          </p:cNvPicPr>
          <p:nvPr/>
        </p:nvPicPr>
        <p:blipFill>
          <a:blip r:embed="rId2"/>
          <a:stretch>
            <a:fillRect/>
          </a:stretch>
        </p:blipFill>
        <p:spPr>
          <a:xfrm>
            <a:off x="-78182" y="0"/>
            <a:ext cx="12348364" cy="6858000"/>
          </a:xfrm>
          <a:prstGeom prst="rect">
            <a:avLst/>
          </a:prstGeom>
        </p:spPr>
      </p:pic>
      <p:sp>
        <p:nvSpPr>
          <p:cNvPr id="4" name="AutoShape 2" descr="OPL20U25GSXzBJYl68kk8uQGfFKzs7yb1M4KJWUiLk6ZEvGF+qCIPSnY57AbBFCvTWID07 2024 T9 CD 06565+K4lPs7H94VUqPe2XwIsfPRnrXQE//QTEXxb8/8N4CNc6FpgZahzpTjFhMzSA7T/nHJa11DE8Ng2TP3iAmRczFlmslSuUNOgUeb6yRvs0=">
            <a:hlinkClick r:id="" action="ppaction://noaction"/>
          </p:cNvPr>
          <p:cNvSpPr>
            <a:spLocks noChangeArrowheads="1"/>
          </p:cNvSpPr>
          <p:nvPr/>
        </p:nvSpPr>
        <p:spPr bwMode="auto">
          <a:xfrm>
            <a:off x="1593" y="896"/>
            <a:ext cx="1367011" cy="1225231"/>
          </a:xfrm>
          <a:prstGeom prst="star5">
            <a:avLst/>
          </a:prstGeom>
          <a:gradFill rotWithShape="1">
            <a:gsLst>
              <a:gs pos="0">
                <a:srgbClr val="660066"/>
              </a:gs>
              <a:gs pos="100000">
                <a:srgbClr val="00FFFF"/>
              </a:gs>
            </a:gsLst>
            <a:path path="shape">
              <a:fillToRect l="50000" t="50000" r="50000" b="50000"/>
            </a:path>
          </a:gradFill>
          <a:ln w="9525">
            <a:solidFill>
              <a:schemeClr val="hlink"/>
            </a:solidFill>
            <a:miter lim="800000"/>
            <a:headEnd/>
            <a:tailEnd/>
          </a:ln>
          <a:effectLst/>
        </p:spPr>
        <p:txBody>
          <a:bodyPr wrap="none" lIns="108818" tIns="54409" rIns="108818" bIns="54409" anchor="ctr"/>
          <a:lstStyle/>
          <a:p>
            <a:pPr algn="ctr" defTabSz="1088146" fontAlgn="base">
              <a:spcBef>
                <a:spcPct val="0"/>
              </a:spcBef>
              <a:spcAft>
                <a:spcPct val="0"/>
              </a:spcAft>
              <a:defRPr/>
            </a:pPr>
            <a:endParaRPr lang="en-US" sz="3832" b="1" dirty="0">
              <a:solidFill>
                <a:srgbClr val="FF0066"/>
              </a:solidFill>
              <a:latin typeface=".VnTime" pitchFamily="34" charset="0"/>
              <a:cs typeface="Arial" panose="020B0604020202020204" pitchFamily="34" charset="0"/>
            </a:endParaRPr>
          </a:p>
        </p:txBody>
      </p:sp>
      <p:sp>
        <p:nvSpPr>
          <p:cNvPr id="5" name="AutoShape 22" descr="OPL20U25GSXzBJYl68kk8uQGfFKzs7yb1M4KJWUiLk6ZEvGF+qCIPSnY57AbBFCvTWID07 2024 T9 CD 06565+K4lPs7H94VUqPe2XwIsfPRnrXQE//QTEXxb8/8N4CNc6FpgZahzpTjFhMzSA7T/nHJa11DE8Ng2TP3iAmRczFlmslSuUNOgUeb6yRvs0="/>
          <p:cNvSpPr>
            <a:spLocks noChangeArrowheads="1"/>
          </p:cNvSpPr>
          <p:nvPr/>
        </p:nvSpPr>
        <p:spPr bwMode="auto">
          <a:xfrm>
            <a:off x="11580974" y="153256"/>
            <a:ext cx="609441" cy="380901"/>
          </a:xfrm>
          <a:prstGeom prst="star5">
            <a:avLst/>
          </a:prstGeom>
          <a:gradFill rotWithShape="1">
            <a:gsLst>
              <a:gs pos="0">
                <a:srgbClr val="FFFF00"/>
              </a:gs>
              <a:gs pos="100000">
                <a:srgbClr val="FF3300"/>
              </a:gs>
            </a:gsLst>
            <a:path path="shape">
              <a:fillToRect l="50000" t="50000" r="50000" b="50000"/>
            </a:path>
          </a:gradFill>
          <a:ln w="9525">
            <a:solidFill>
              <a:schemeClr val="tx1"/>
            </a:solidFill>
            <a:miter lim="800000"/>
            <a:headEnd/>
            <a:tailEnd/>
          </a:ln>
          <a:effectLst/>
        </p:spPr>
        <p:txBody>
          <a:bodyPr wrap="none" lIns="108818" tIns="54409" rIns="108818" bIns="54409" anchor="ctr"/>
          <a:lstStyle/>
          <a:p>
            <a:pPr defTabSz="1088146" fontAlgn="base">
              <a:spcBef>
                <a:spcPct val="0"/>
              </a:spcBef>
              <a:spcAft>
                <a:spcPct val="0"/>
              </a:spcAft>
              <a:defRPr/>
            </a:pPr>
            <a:endParaRPr lang="vi-VN" sz="2166">
              <a:solidFill>
                <a:prstClr val="black"/>
              </a:solidFill>
              <a:cs typeface="Arial" panose="020B0604020202020204" pitchFamily="34" charset="0"/>
            </a:endParaRPr>
          </a:p>
        </p:txBody>
      </p:sp>
      <p:sp>
        <p:nvSpPr>
          <p:cNvPr id="6" name="AutoShape 34" descr="OPL20U25GSXzBJYl68kk8uQGfFKzs7yb1M4KJWUiLk6ZEvGF+qCIPSnY57AbBFCvTWID07 2024 T9 CD 06565+K4lPs7H94VUqPe2XwIsfPRnrXQE//QTEXxb8/8N4CNc6FpgZahzpTjFhMzSA7T/nHJa11DE8Ng2TP3iAmRczFlmslSuUNOgUeb6yRvs0=">
            <a:hlinkClick r:id="rId3" action="ppaction://hlinksldjump"/>
          </p:cNvPr>
          <p:cNvSpPr>
            <a:spLocks noChangeArrowheads="1"/>
          </p:cNvSpPr>
          <p:nvPr/>
        </p:nvSpPr>
        <p:spPr bwMode="auto">
          <a:xfrm>
            <a:off x="5592427" y="5942970"/>
            <a:ext cx="812588" cy="3809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lIns="108818" tIns="54409" rIns="108818" bIns="54409" anchor="ctr"/>
          <a:lstStyle/>
          <a:p>
            <a:pPr defTabSz="1088146" eaLnBrk="0" fontAlgn="base" hangingPunct="0">
              <a:spcBef>
                <a:spcPct val="0"/>
              </a:spcBef>
              <a:spcAft>
                <a:spcPct val="0"/>
              </a:spcAft>
            </a:pPr>
            <a:endParaRPr lang="en-US" sz="2166">
              <a:solidFill>
                <a:prstClr val="black"/>
              </a:solidFill>
              <a:latin typeface="Arial" charset="0"/>
              <a:cs typeface="Arial" charset="0"/>
            </a:endParaRPr>
          </a:p>
        </p:txBody>
      </p:sp>
      <p:sp>
        <p:nvSpPr>
          <p:cNvPr id="7" name="Text Box 37" descr="OPL20U25GSXzBJYl68kk8uQGfFKzs7yb1M4KJWUiLk6ZEvGF+qCIPSnY57AbBFCvTWID07 2024 T9 CD 06565+K4lPs7H94VUqPe2XwIsfPRnrXQE//QTEXxb8/8N4CNc6FpgZahzpTjFhMzSA7T/nHJa11DE8Ng2TP3iAmRczFlmslSuUNOgUeb6yRvs0="/>
          <p:cNvSpPr txBox="1">
            <a:spLocks noChangeArrowheads="1"/>
          </p:cNvSpPr>
          <p:nvPr/>
        </p:nvSpPr>
        <p:spPr bwMode="auto">
          <a:xfrm>
            <a:off x="4549510" y="613509"/>
            <a:ext cx="2898423" cy="661106"/>
          </a:xfrm>
          <a:prstGeom prst="rect">
            <a:avLst/>
          </a:prstGeom>
          <a:gradFill rotWithShape="1">
            <a:gsLst>
              <a:gs pos="0">
                <a:srgbClr val="FFCC99"/>
              </a:gs>
              <a:gs pos="50000">
                <a:srgbClr val="FF9999"/>
              </a:gs>
              <a:gs pos="100000">
                <a:srgbClr val="FFCC99"/>
              </a:gs>
            </a:gsLst>
            <a:lin ang="2700000" scaled="1"/>
          </a:gradFill>
          <a:ln w="28575">
            <a:solidFill>
              <a:srgbClr val="FF66CC"/>
            </a:solidFill>
            <a:miter lim="800000"/>
            <a:headEnd/>
            <a:tailEnd/>
          </a:ln>
        </p:spPr>
        <p:txBody>
          <a:bodyPr wrap="square" lIns="108818" tIns="54409" rIns="108818" bIns="54409">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defTabSz="1088146" fontAlgn="base">
              <a:spcBef>
                <a:spcPct val="50000"/>
              </a:spcBef>
              <a:spcAft>
                <a:spcPct val="0"/>
              </a:spcAft>
            </a:pPr>
            <a:r>
              <a:rPr lang="en-US" altLang="en-US" sz="3582" b="1" dirty="0">
                <a:solidFill>
                  <a:prstClr val="black"/>
                </a:solidFill>
                <a:latin typeface="Times New Roman" pitchFamily="18" charset="0"/>
              </a:rPr>
              <a:t>LUẬT CHƠI</a:t>
            </a:r>
          </a:p>
        </p:txBody>
      </p:sp>
      <p:sp>
        <p:nvSpPr>
          <p:cNvPr id="8" name="AutoShape 39" descr="OPL20U25GSXzBJYl68kk8uQGfFKzs7yb1M4KJWUiLk6ZEvGF+qCIPSnY57AbBFCvTWID07 2024 T9 CD 06565+K4lPs7H94VUqPe2XwIsfPRnrXQE//QTEXxb8/8N4CNc6FpgZahzpTjFhMzSA7T/nHJa11DE8Ng2TP3iAmRczFlmslSuUNOgUeb6yRvs0="/>
          <p:cNvSpPr>
            <a:spLocks noChangeArrowheads="1"/>
          </p:cNvSpPr>
          <p:nvPr/>
        </p:nvSpPr>
        <p:spPr bwMode="auto">
          <a:xfrm>
            <a:off x="766619" y="1624143"/>
            <a:ext cx="9901382" cy="4204002"/>
          </a:xfrm>
          <a:prstGeom prst="roundRect">
            <a:avLst>
              <a:gd name="adj" fmla="val 16667"/>
            </a:avLst>
          </a:prstGeom>
          <a:blipFill dpi="0" rotWithShape="0">
            <a:blip r:embed="rId4"/>
            <a:srcRect/>
            <a:tile tx="0" ty="0" sx="100000" sy="100000" flip="none" algn="tl"/>
          </a:blipFill>
          <a:ln w="28575">
            <a:solidFill>
              <a:srgbClr val="FF6600"/>
            </a:solidFill>
            <a:round/>
            <a:headEnd/>
            <a:tailEnd/>
          </a:ln>
        </p:spPr>
        <p:txBody>
          <a:bodyPr wrap="none" lIns="108818" tIns="54409" rIns="108818" bIns="54409" anchor="ctr"/>
          <a:lstStyle/>
          <a:p>
            <a:pPr algn="just" defTabSz="1088146" fontAlgn="base">
              <a:lnSpc>
                <a:spcPct val="140000"/>
              </a:lnSpc>
              <a:spcBef>
                <a:spcPct val="0"/>
              </a:spcBef>
              <a:spcAft>
                <a:spcPct val="0"/>
              </a:spcAft>
            </a:pPr>
            <a:r>
              <a:rPr lang="en-US" altLang="en-US" sz="3200" b="1" dirty="0" err="1">
                <a:solidFill>
                  <a:prstClr val="black"/>
                </a:solidFill>
                <a:latin typeface="Times New Roman" pitchFamily="18" charset="0"/>
                <a:cs typeface="Arial" charset="0"/>
              </a:rPr>
              <a:t>Có</a:t>
            </a:r>
            <a:r>
              <a:rPr lang="en-US" altLang="en-US" sz="3200" b="1" dirty="0">
                <a:solidFill>
                  <a:prstClr val="black"/>
                </a:solidFill>
                <a:latin typeface="Times New Roman" pitchFamily="18" charset="0"/>
                <a:cs typeface="Arial" charset="0"/>
              </a:rPr>
              <a:t> 7 hộp </a:t>
            </a:r>
            <a:r>
              <a:rPr lang="en-US" altLang="en-US" sz="3200" b="1" dirty="0" err="1">
                <a:solidFill>
                  <a:prstClr val="black"/>
                </a:solidFill>
                <a:latin typeface="Times New Roman" pitchFamily="18" charset="0"/>
                <a:cs typeface="Arial" charset="0"/>
              </a:rPr>
              <a:t>quà</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khác</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nhau</a:t>
            </a:r>
            <a:r>
              <a:rPr lang="en-US" altLang="en-US" sz="3200" b="1" dirty="0">
                <a:solidFill>
                  <a:prstClr val="black"/>
                </a:solidFill>
                <a:latin typeface="Times New Roman" pitchFamily="18" charset="0"/>
                <a:cs typeface="Arial" charset="0"/>
              </a:rPr>
              <a:t>, 6 </a:t>
            </a:r>
            <a:r>
              <a:rPr lang="en-US" altLang="en-US" sz="3200" b="1" dirty="0" err="1">
                <a:solidFill>
                  <a:prstClr val="black"/>
                </a:solidFill>
                <a:latin typeface="Times New Roman" pitchFamily="18" charset="0"/>
                <a:cs typeface="Arial" charset="0"/>
              </a:rPr>
              <a:t>hộp</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chứa</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câu</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hỏi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và</a:t>
            </a:r>
            <a:r>
              <a:rPr lang="en-US" altLang="en-US" sz="3200" b="1" dirty="0">
                <a:solidFill>
                  <a:prstClr val="black"/>
                </a:solidFill>
                <a:latin typeface="Times New Roman" pitchFamily="18" charset="0"/>
                <a:cs typeface="Arial" charset="0"/>
              </a:rPr>
              <a:t> </a:t>
            </a:r>
          </a:p>
          <a:p>
            <a:pPr algn="just" defTabSz="1088146" fontAlgn="base">
              <a:lnSpc>
                <a:spcPct val="140000"/>
              </a:lnSpc>
              <a:spcBef>
                <a:spcPct val="0"/>
              </a:spcBef>
              <a:spcAft>
                <a:spcPct val="0"/>
              </a:spcAft>
            </a:pPr>
            <a:r>
              <a:rPr lang="en-US" altLang="en-US" sz="3200" b="1" dirty="0">
                <a:solidFill>
                  <a:prstClr val="black"/>
                </a:solidFill>
                <a:latin typeface="Times New Roman" pitchFamily="18" charset="0"/>
                <a:cs typeface="Arial" charset="0"/>
              </a:rPr>
              <a:t>1 </a:t>
            </a:r>
            <a:r>
              <a:rPr lang="en-US" altLang="en-US" sz="3200" b="1" dirty="0" err="1">
                <a:solidFill>
                  <a:prstClr val="black"/>
                </a:solidFill>
                <a:latin typeface="Times New Roman" pitchFamily="18" charset="0"/>
                <a:cs typeface="Arial" charset="0"/>
              </a:rPr>
              <a:t>hộp</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quà</a:t>
            </a:r>
            <a:r>
              <a:rPr lang="en-US" altLang="en-US" sz="3200" b="1" dirty="0">
                <a:solidFill>
                  <a:prstClr val="black"/>
                </a:solidFill>
                <a:latin typeface="Times New Roman" pitchFamily="18" charset="0"/>
                <a:cs typeface="Arial" charset="0"/>
              </a:rPr>
              <a:t> may </a:t>
            </a:r>
            <a:r>
              <a:rPr lang="en-US" altLang="en-US" sz="3200" b="1" dirty="0" err="1">
                <a:solidFill>
                  <a:prstClr val="black"/>
                </a:solidFill>
                <a:latin typeface="Times New Roman" pitchFamily="18" charset="0"/>
                <a:cs typeface="Arial" charset="0"/>
              </a:rPr>
              <a:t>mắn</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Mỗi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hộp</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quà</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tương</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ứng</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với</a:t>
            </a:r>
            <a:endParaRPr lang="en-US" altLang="en-US" sz="3200" b="1" dirty="0">
              <a:solidFill>
                <a:prstClr val="black"/>
              </a:solidFill>
              <a:latin typeface="Times New Roman" pitchFamily="18" charset="0"/>
              <a:cs typeface="Arial" charset="0"/>
            </a:endParaRPr>
          </a:p>
          <a:p>
            <a:pPr algn="just" defTabSz="1088146" fontAlgn="base">
              <a:lnSpc>
                <a:spcPct val="140000"/>
              </a:lnSpc>
              <a:spcBef>
                <a:spcPct val="0"/>
              </a:spcBef>
              <a:spcAft>
                <a:spcPct val="0"/>
              </a:spcAft>
            </a:pPr>
            <a:r>
              <a:rPr lang="en-US" altLang="en-US" sz="3200" b="1" dirty="0" err="1">
                <a:solidFill>
                  <a:prstClr val="black"/>
                </a:solidFill>
                <a:latin typeface="Times New Roman" pitchFamily="18" charset="0"/>
                <a:cs typeface="Arial" charset="0"/>
              </a:rPr>
              <a:t>một</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câu</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hỏi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mỗi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câu</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có</a:t>
            </a:r>
            <a:r>
              <a:rPr lang="en-US" altLang="en-US" sz="3200" b="1" dirty="0">
                <a:solidFill>
                  <a:prstClr val="black"/>
                </a:solidFill>
                <a:latin typeface="Times New Roman" pitchFamily="18" charset="0"/>
                <a:cs typeface="Arial" charset="0"/>
              </a:rPr>
              <a:t> 10 </a:t>
            </a:r>
            <a:r>
              <a:rPr lang="en-US" altLang="en-US" sz="3200" b="1" dirty="0" err="1">
                <a:solidFill>
                  <a:prstClr val="black"/>
                </a:solidFill>
                <a:latin typeface="Times New Roman" pitchFamily="18" charset="0"/>
                <a:cs typeface="Arial" charset="0"/>
              </a:rPr>
              <a:t>giây</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suy</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nghĩ</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để</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trả</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lời</a:t>
            </a:r>
            <a:r>
              <a:rPr lang="en-US" altLang="en-US" sz="3200" b="1" dirty="0">
                <a:solidFill>
                  <a:prstClr val="black"/>
                </a:solidFill>
                <a:latin typeface="Times New Roman" pitchFamily="18" charset="0"/>
                <a:cs typeface="Arial" charset="0"/>
              </a:rPr>
              <a:t>.</a:t>
            </a:r>
          </a:p>
          <a:p>
            <a:pPr algn="just" defTabSz="1088146" fontAlgn="base">
              <a:lnSpc>
                <a:spcPct val="140000"/>
              </a:lnSpc>
              <a:spcBef>
                <a:spcPct val="0"/>
              </a:spcBef>
              <a:spcAft>
                <a:spcPct val="0"/>
              </a:spcAft>
            </a:pPr>
            <a:r>
              <a:rPr lang="en-US" altLang="en-US" sz="3200" b="1" dirty="0">
                <a:solidFill>
                  <a:prstClr val="black"/>
                </a:solidFill>
                <a:latin typeface="Times New Roman" pitchFamily="18" charset="0"/>
                <a:cs typeface="Arial" charset="0"/>
              </a:rPr>
              <a:t>Ai </a:t>
            </a:r>
            <a:r>
              <a:rPr lang="en-US" altLang="en-US" sz="3200" b="1" dirty="0" err="1">
                <a:solidFill>
                  <a:prstClr val="black"/>
                </a:solidFill>
                <a:latin typeface="Times New Roman" pitchFamily="18" charset="0"/>
                <a:cs typeface="Arial" charset="0"/>
              </a:rPr>
              <a:t>có</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câu</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trả</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lời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sẽ</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giơ</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tay</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nhanh</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nhất</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để</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giành</a:t>
            </a:r>
            <a:r>
              <a:rPr lang="en-US" altLang="en-US" sz="3200" b="1" dirty="0">
                <a:solidFill>
                  <a:prstClr val="black"/>
                </a:solidFill>
                <a:latin typeface="Times New Roman" pitchFamily="18" charset="0"/>
                <a:cs typeface="Arial" charset="0"/>
              </a:rPr>
              <a:t> </a:t>
            </a:r>
          </a:p>
          <a:p>
            <a:pPr algn="just" defTabSz="1088146" fontAlgn="base">
              <a:lnSpc>
                <a:spcPct val="140000"/>
              </a:lnSpc>
              <a:spcBef>
                <a:spcPct val="0"/>
              </a:spcBef>
              <a:spcAft>
                <a:spcPct val="0"/>
              </a:spcAft>
            </a:pPr>
            <a:r>
              <a:rPr lang="en-US" altLang="en-US" sz="3200" b="1" dirty="0" err="1">
                <a:solidFill>
                  <a:prstClr val="black"/>
                </a:solidFill>
                <a:latin typeface="Times New Roman" pitchFamily="18" charset="0"/>
                <a:cs typeface="Arial" charset="0"/>
              </a:rPr>
              <a:t>quyền</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trả</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lời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Nếu</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trả</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lời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đúng</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sẽ</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nhận</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được</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phần</a:t>
            </a:r>
            <a:r>
              <a:rPr lang="en-US" altLang="en-US" sz="3200" b="1" dirty="0">
                <a:solidFill>
                  <a:prstClr val="black"/>
                </a:solidFill>
                <a:latin typeface="Times New Roman" pitchFamily="18" charset="0"/>
                <a:cs typeface="Arial" charset="0"/>
              </a:rPr>
              <a:t> </a:t>
            </a:r>
          </a:p>
          <a:p>
            <a:pPr algn="just" defTabSz="1088146" fontAlgn="base">
              <a:lnSpc>
                <a:spcPct val="140000"/>
              </a:lnSpc>
              <a:spcBef>
                <a:spcPct val="0"/>
              </a:spcBef>
              <a:spcAft>
                <a:spcPct val="0"/>
              </a:spcAft>
            </a:pPr>
            <a:r>
              <a:rPr lang="en-US" altLang="en-US" sz="3200" b="1" dirty="0" err="1">
                <a:solidFill>
                  <a:prstClr val="black"/>
                </a:solidFill>
                <a:latin typeface="Times New Roman" pitchFamily="18" charset="0"/>
                <a:cs typeface="Arial" charset="0"/>
              </a:rPr>
              <a:t>quà</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trả</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lời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sai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sẽ</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nhường</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quyền</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chơi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cho</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người</a:t>
            </a:r>
            <a:r>
              <a:rPr lang="en-US" altLang="en-US" sz="3200" b="1" dirty="0">
                <a:solidFill>
                  <a:prstClr val="black"/>
                </a:solidFill>
                <a:latin typeface="Times New Roman" pitchFamily="18" charset="0"/>
                <a:cs typeface="Arial" charset="0"/>
              </a:rPr>
              <a:t> </a:t>
            </a:r>
            <a:r>
              <a:rPr lang="en-US" altLang="en-US" sz="3200" b="1" dirty="0" err="1">
                <a:solidFill>
                  <a:prstClr val="black"/>
                </a:solidFill>
                <a:latin typeface="Times New Roman" pitchFamily="18" charset="0"/>
                <a:cs typeface="Arial" charset="0"/>
              </a:rPr>
              <a:t>khác</a:t>
            </a:r>
            <a:r>
              <a:rPr lang="en-US" altLang="en-US" sz="3200" b="1" dirty="0">
                <a:solidFill>
                  <a:prstClr val="black"/>
                </a:solidFill>
                <a:latin typeface="Times New Roman" pitchFamily="18" charset="0"/>
                <a:cs typeface="Arial" charset="0"/>
              </a:rPr>
              <a:t>.</a:t>
            </a:r>
          </a:p>
        </p:txBody>
      </p:sp>
    </p:spTree>
    <p:extLst>
      <p:ext uri="{BB962C8B-B14F-4D97-AF65-F5344CB8AC3E}">
        <p14:creationId xmlns:p14="http://schemas.microsoft.com/office/powerpoint/2010/main" val="1496204518"/>
      </p:ext>
    </p:extLst>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ID07 2024 T9 CD 06565+K4lPs7H94VUqPe2XwIsfPRnrXQE//QTEXxb8/8N4CNc6FpgZahzpTjFhMzSA7T/nHJa11DE8Ng2TP3iAmRczFlmslSuUNOgUeb6yRvs0=">
            <a:hlinkClick r:id="rId3" action="ppaction://hlinkpres?slideindex=1&amp;slidetitle="/>
          </p:cNvPr>
          <p:cNvPicPr>
            <a:picLocks noChangeAspect="1"/>
          </p:cNvPicPr>
          <p:nvPr/>
        </p:nvPicPr>
        <p:blipFill>
          <a:blip r:embed="rId4"/>
          <a:stretch>
            <a:fillRect/>
          </a:stretch>
        </p:blipFill>
        <p:spPr>
          <a:xfrm>
            <a:off x="-78182" y="0"/>
            <a:ext cx="12348364" cy="6858000"/>
          </a:xfrm>
          <a:prstGeom prst="rect">
            <a:avLst/>
          </a:prstGeom>
        </p:spPr>
      </p:pic>
      <p:sp>
        <p:nvSpPr>
          <p:cNvPr id="3"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35562D-47C3-42BC-BC7D-7AF52EE5A71A}"/>
              </a:ext>
            </a:extLst>
          </p:cNvPr>
          <p:cNvSpPr/>
          <p:nvPr/>
        </p:nvSpPr>
        <p:spPr>
          <a:xfrm>
            <a:off x="1590" y="1839767"/>
            <a:ext cx="12188825" cy="114144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7" rIns="91376" bIns="45687" rtlCol="0" anchor="ctr"/>
          <a:lstStyle/>
          <a:p>
            <a:pPr algn="ctr"/>
            <a:endParaRPr lang="en-US" sz="1500"/>
          </a:p>
        </p:txBody>
      </p:sp>
      <p:sp>
        <p:nvSpPr>
          <p:cNvPr id="4" name="Rectangl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DE8E057-79AF-4679-8F0F-5F578B85F19A}"/>
              </a:ext>
            </a:extLst>
          </p:cNvPr>
          <p:cNvSpPr/>
          <p:nvPr/>
        </p:nvSpPr>
        <p:spPr>
          <a:xfrm>
            <a:off x="1590" y="5174209"/>
            <a:ext cx="12188825" cy="114144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7" rIns="91376" bIns="45687" rtlCol="0" anchor="ctr"/>
          <a:lstStyle/>
          <a:p>
            <a:pPr algn="ctr"/>
            <a:endParaRPr lang="en-US" sz="1500"/>
          </a:p>
        </p:txBody>
      </p:sp>
      <p:pic>
        <p:nvPicPr>
          <p:cNvPr id="5" name="qua 1" descr="OPL20U25GSXzBJYl68kk8uQGfFKzs7yb1M4KJWUiLk6ZEvGF+qCIPSnY57AbBFCvTWID07 2024 T9 CD 06565+K4lPs7H94VUqPe2XwIsfPRnrXQE//QTEXxb8/8N4CNc6FpgZahzpTjFhMzSA7T/nHJa11DE8Ng2TP3iAmRczFlmslSuUNOgUeb6yRvs0=">
            <a:hlinkClick r:id="rId6"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491" y="1172797"/>
            <a:ext cx="1968665" cy="1743153"/>
          </a:xfrm>
          <a:prstGeom prst="rect">
            <a:avLst/>
          </a:prstGeom>
        </p:spPr>
      </p:pic>
      <p:pic>
        <p:nvPicPr>
          <p:cNvPr id="6" name="hop qua 1" descr="OPL20U25GSXzBJYl68kk8uQGfFKzs7yb1M4KJWUiLk6ZEvGF+qCIPSnY57AbBFCvTWID07 2024 T9 CD 06565+K4lPs7H94VUqPe2XwIsfPRnrXQE//QTEXxb8/8N4CNc6FpgZahzpTjFhMzSA7T/nHJa11DE8Ng2TP3iAmRczFlmslSuUNOgUeb6yRvs0=">
            <a:hlinkClick r:id="rId6"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491" y="600040"/>
            <a:ext cx="2060090" cy="1383552"/>
          </a:xfrm>
          <a:prstGeom prst="rect">
            <a:avLst/>
          </a:prstGeom>
        </p:spPr>
      </p:pic>
      <p:pic>
        <p:nvPicPr>
          <p:cNvPr id="7" name="Picture 6" descr="OPL20U25GSXzBJYl68kk8uQGfFKzs7yb1M4KJWUiLk6ZEvGF+qCIPSnY57AbBFCvTWID07 2024 T9 CD 06565+K4lPs7H94VUqPe2XwIsfPRnrXQE//QTEXxb8/8N4CNc6FpgZahzpTjFhMzSA7T/nHJa11DE8Ng2TP3iAmRczFlmslSuUNOgUeb6yRvs0=">
            <a:hlinkClick r:id="rId9"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4317" y="1166531"/>
            <a:ext cx="1968665" cy="1743153"/>
          </a:xfrm>
          <a:prstGeom prst="rect">
            <a:avLst/>
          </a:prstGeom>
        </p:spPr>
      </p:pic>
      <p:pic>
        <p:nvPicPr>
          <p:cNvPr id="8" name="Picture 7" descr="OPL20U25GSXzBJYl68kk8uQGfFKzs7yb1M4KJWUiLk6ZEvGF+qCIPSnY57AbBFCvTWID07 2024 T9 CD 06565+K4lPs7H94VUqPe2XwIsfPRnrXQE//QTEXxb8/8N4CNc6FpgZahzpTjFhMzSA7T/nHJa11DE8Ng2TP3iAmRczFlmslSuUNOgUeb6yRvs0=">
            <a:hlinkClick r:id="rId9"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8604" y="555367"/>
            <a:ext cx="2060090" cy="1383552"/>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hlinkClick r:id="rId12"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75993" y="1095771"/>
            <a:ext cx="1968665" cy="1921342"/>
          </a:xfrm>
          <a:prstGeom prst="rect">
            <a:avLst/>
          </a:prstGeom>
        </p:spPr>
      </p:pic>
      <p:pic>
        <p:nvPicPr>
          <p:cNvPr id="10" name="Picture 9" descr="OPL20U25GSXzBJYl68kk8uQGfFKzs7yb1M4KJWUiLk6ZEvGF+qCIPSnY57AbBFCvTWID07 2024 T9 CD 06565+K4lPs7H94VUqPe2XwIsfPRnrXQE//QTEXxb8/8N4CNc6FpgZahzpTjFhMzSA7T/nHJa11DE8Ng2TP3iAmRczFlmslSuUNOgUeb6yRvs0=">
            <a:hlinkClick r:id="rId12"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75993" y="555367"/>
            <a:ext cx="2060090" cy="138355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a:hlinkClick r:id="rId15"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2780" y="1090732"/>
            <a:ext cx="1968665" cy="1884028"/>
          </a:xfrm>
          <a:prstGeom prst="rect">
            <a:avLst/>
          </a:prstGeom>
        </p:spPr>
      </p:pic>
      <p:pic>
        <p:nvPicPr>
          <p:cNvPr id="12" name="Picture 11">
            <a:hlinkClick r:id="rId15"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0282" y="581082"/>
            <a:ext cx="2060090" cy="1383552"/>
          </a:xfrm>
          <a:prstGeom prst="rect">
            <a:avLst/>
          </a:prstGeom>
        </p:spPr>
      </p:pic>
      <p:pic>
        <p:nvPicPr>
          <p:cNvPr id="13" name="Picture 12">
            <a:extLst>
              <a:ext uri="{FF2B5EF4-FFF2-40B4-BE49-F238E27FC236}">
                <a16:creationId xmlns:a16="http://schemas.microsoft.com/office/drawing/2014/main" id="{16677DD5-4B38-44EE-AE03-4CE69860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94" y="6308027"/>
            <a:ext cx="6094411" cy="334732"/>
          </a:xfrm>
          <a:prstGeom prst="rect">
            <a:avLst/>
          </a:prstGeom>
        </p:spPr>
      </p:pic>
      <p:pic>
        <p:nvPicPr>
          <p:cNvPr id="14" name="Picture 13">
            <a:extLst>
              <a:ext uri="{FF2B5EF4-FFF2-40B4-BE49-F238E27FC236}">
                <a16:creationId xmlns:a16="http://schemas.microsoft.com/office/drawing/2014/main" id="{8E58EB64-C11F-4AA8-BD51-6B7EDB3365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7" y="6308027"/>
            <a:ext cx="6094411" cy="334732"/>
          </a:xfrm>
          <a:prstGeom prst="rect">
            <a:avLst/>
          </a:prstGeom>
        </p:spPr>
      </p:pic>
      <p:pic>
        <p:nvPicPr>
          <p:cNvPr id="15" name="Picture 14">
            <a:extLst>
              <a:ext uri="{FF2B5EF4-FFF2-40B4-BE49-F238E27FC236}">
                <a16:creationId xmlns:a16="http://schemas.microsoft.com/office/drawing/2014/main"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94" y="2974760"/>
            <a:ext cx="6094411" cy="334732"/>
          </a:xfrm>
          <a:prstGeom prst="rect">
            <a:avLst/>
          </a:prstGeom>
        </p:spPr>
      </p:pic>
      <p:pic>
        <p:nvPicPr>
          <p:cNvPr id="16" name="Picture 15">
            <a:extLst>
              <a:ext uri="{FF2B5EF4-FFF2-40B4-BE49-F238E27FC236}">
                <a16:creationId xmlns:a16="http://schemas.microsoft.com/office/drawing/2014/main"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7" y="2974760"/>
            <a:ext cx="6094411" cy="334732"/>
          </a:xfrm>
          <a:prstGeom prst="rect">
            <a:avLst/>
          </a:prstGeom>
        </p:spPr>
      </p:pic>
      <p:sp>
        <p:nvSpPr>
          <p:cNvPr id="17" name="Right Arrow 16">
            <a:hlinkClick r:id="rId19" action="ppaction://hlinksldjump"/>
          </p:cNvPr>
          <p:cNvSpPr/>
          <p:nvPr/>
        </p:nvSpPr>
        <p:spPr>
          <a:xfrm>
            <a:off x="10502153" y="5102201"/>
            <a:ext cx="1499421" cy="943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76" tIns="45687" rIns="91376" bIns="45687" rtlCol="0" anchor="ctr"/>
          <a:lstStyle/>
          <a:p>
            <a:pPr algn="ctr"/>
            <a:endParaRPr lang="en-US" sz="1500"/>
          </a:p>
        </p:txBody>
      </p:sp>
      <p:pic>
        <p:nvPicPr>
          <p:cNvPr id="18" name="qua 1" descr="OPL20U25GSXzBJYl68kk8uQGfFKzs7yb1M4KJWUiLk6ZEvGF+qCIPSnY57AbBFCvTW2023.15.119+K4lPs7H94VUqPe2XwIsfPRnrXQE//QTEXxb8/8N4CNc6FpgZahzpTjFhMzSA7T/nHJa11DE8Ng2TP3iAmRczFlmslSuUNOgUeb6yRvs0=">
            <a:hlinkClick r:id="rId20"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652" y="4582753"/>
            <a:ext cx="1968665" cy="1743153"/>
          </a:xfrm>
          <a:prstGeom prst="rect">
            <a:avLst/>
          </a:prstGeom>
        </p:spPr>
      </p:pic>
      <p:pic>
        <p:nvPicPr>
          <p:cNvPr id="19" name="hop qua 1" descr="OPL20U25GSXzBJYl68kk8uQGfFKzs7yb1M4KJWUiLk6ZEvGF+qCIPSnY57AbBFCvTW2023.15.119+K4lPs7H94VUqPe2XwIsfPRnrXQE//QTEXxb8/8N4CNc6FpgZahzpTjFhMzSA7T/nHJa11DE8Ng2TP3iAmRczFlmslSuUNOgUeb6yRvs0=">
            <a:hlinkClick r:id="rId20"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8647" y="4023864"/>
            <a:ext cx="2060090" cy="1383552"/>
          </a:xfrm>
          <a:prstGeom prst="rect">
            <a:avLst/>
          </a:prstGeom>
        </p:spPr>
      </p:pic>
      <p:pic>
        <p:nvPicPr>
          <p:cNvPr id="20" name="Picture 19" descr="OPL20U25GSXzBJYl68kk8uQGfFKzs7yb1M4KJWUiLk6ZEvGF+qCIPSnY57AbBFCvTW2023.15.119+K4lPs7H94VUqPe2XwIsfPRnrXQE//QTEXxb8/8N4CNc6FpgZahzpTjFhMzSA7T/nHJa11DE8Ng2TP3iAmRczFlmslSuUNOgUeb6yRvs0=">
            <a:hlinkClick r:id="rId21"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8501" y="4571009"/>
            <a:ext cx="1968665" cy="1743153"/>
          </a:xfrm>
          <a:prstGeom prst="rect">
            <a:avLst/>
          </a:prstGeom>
        </p:spPr>
      </p:pic>
      <p:pic>
        <p:nvPicPr>
          <p:cNvPr id="21" name="Picture 20" descr="OPL20U25GSXzBJYl68kk8uQGfFKzs7yb1M4KJWUiLk6ZEvGF+qCIPSnY57AbBFCvTW2023.15.119+K4lPs7H94VUqPe2XwIsfPRnrXQE//QTEXxb8/8N4CNc6FpgZahzpTjFhMzSA7T/nHJa11DE8Ng2TP3iAmRczFlmslSuUNOgUeb6yRvs0=">
            <a:hlinkClick r:id="rId21"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33842" y="4024652"/>
            <a:ext cx="2060090" cy="1383552"/>
          </a:xfrm>
          <a:prstGeom prst="rect">
            <a:avLst/>
          </a:prstGeom>
        </p:spPr>
      </p:pic>
      <p:pic>
        <p:nvPicPr>
          <p:cNvPr id="22" name="Picture 21" descr="OPL20U25GSXzBJYl68kk8uQGfFKzs7yb1M4KJWUiLk6ZEvGF+qCIPSnY57AbBFCvTW2023.15.119+K4lPs7H94VUqPe2XwIsfPRnrXQE//QTEXxb8/8N4CNc6FpgZahzpTjFhMzSA7T/nHJa11DE8Ng2TP3iAmRczFlmslSuUNOgUeb6yRvs0=">
            <a:hlinkClick r:id="rId22"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5766" y="4407169"/>
            <a:ext cx="1968665" cy="1921342"/>
          </a:xfrm>
          <a:prstGeom prst="rect">
            <a:avLst/>
          </a:prstGeom>
        </p:spPr>
      </p:pic>
      <p:pic>
        <p:nvPicPr>
          <p:cNvPr id="23" name="Picture 22" descr="OPL20U25GSXzBJYl68kk8uQGfFKzs7yb1M4KJWUiLk6ZEvGF+qCIPSnY57AbBFCvTW2023.15.119+K4lPs7H94VUqPe2XwIsfPRnrXQE//QTEXxb8/8N4CNc6FpgZahzpTjFhMzSA7T/nHJa11DE8Ng2TP3iAmRczFlmslSuUNOgUeb6yRvs0=">
            <a:hlinkClick r:id="rId22"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09414" y="3940090"/>
            <a:ext cx="2060090" cy="1383552"/>
          </a:xfrm>
          <a:prstGeom prst="rect">
            <a:avLst/>
          </a:prstGeom>
        </p:spPr>
      </p:pic>
      <p:sp>
        <p:nvSpPr>
          <p:cNvPr id="24" name="Rectangle 23"/>
          <p:cNvSpPr/>
          <p:nvPr/>
        </p:nvSpPr>
        <p:spPr>
          <a:xfrm>
            <a:off x="1688838" y="4430425"/>
            <a:ext cx="441146" cy="707886"/>
          </a:xfrm>
          <a:prstGeom prst="rect">
            <a:avLst/>
          </a:prstGeom>
          <a:solidFill>
            <a:srgbClr val="92D050"/>
          </a:solidFill>
        </p:spPr>
        <p:txBody>
          <a:bodyPr wrap="none">
            <a:spAutoFit/>
          </a:bodyPr>
          <a:lstStyle/>
          <a:p>
            <a:r>
              <a:rPr lang="en-US" altLang="en-US" sz="4000" b="1" dirty="0">
                <a:solidFill>
                  <a:prstClr val="black"/>
                </a:solidFill>
                <a:latin typeface="Times New Roman" pitchFamily="18" charset="0"/>
              </a:rPr>
              <a:t>5</a:t>
            </a:r>
            <a:endParaRPr lang="en-US" sz="4000" dirty="0"/>
          </a:p>
        </p:txBody>
      </p:sp>
      <p:sp>
        <p:nvSpPr>
          <p:cNvPr id="25" name="Rectangle 24"/>
          <p:cNvSpPr/>
          <p:nvPr/>
        </p:nvSpPr>
        <p:spPr>
          <a:xfrm>
            <a:off x="7318952" y="4394315"/>
            <a:ext cx="441146" cy="707886"/>
          </a:xfrm>
          <a:prstGeom prst="rect">
            <a:avLst/>
          </a:prstGeom>
          <a:solidFill>
            <a:schemeClr val="accent2">
              <a:lumMod val="60000"/>
              <a:lumOff val="40000"/>
            </a:schemeClr>
          </a:solidFill>
        </p:spPr>
        <p:txBody>
          <a:bodyPr wrap="none">
            <a:spAutoFit/>
          </a:bodyPr>
          <a:lstStyle/>
          <a:p>
            <a:r>
              <a:rPr lang="en-US" sz="4000" b="1" dirty="0">
                <a:solidFill>
                  <a:prstClr val="black"/>
                </a:solidFill>
                <a:latin typeface="Times New Roman" pitchFamily="18" charset="0"/>
              </a:rPr>
              <a:t>7</a:t>
            </a:r>
            <a:endParaRPr lang="en-US" sz="4000" dirty="0"/>
          </a:p>
        </p:txBody>
      </p:sp>
      <p:sp>
        <p:nvSpPr>
          <p:cNvPr id="26" name="Rectangle 25"/>
          <p:cNvSpPr/>
          <p:nvPr/>
        </p:nvSpPr>
        <p:spPr>
          <a:xfrm>
            <a:off x="4516725" y="4461334"/>
            <a:ext cx="441146" cy="707886"/>
          </a:xfrm>
          <a:prstGeom prst="rect">
            <a:avLst/>
          </a:prstGeom>
          <a:solidFill>
            <a:srgbClr val="FF93FF"/>
          </a:solidFill>
        </p:spPr>
        <p:txBody>
          <a:bodyPr wrap="none">
            <a:spAutoFit/>
          </a:bodyPr>
          <a:lstStyle/>
          <a:p>
            <a:r>
              <a:rPr lang="en-US" sz="4000" b="1" dirty="0">
                <a:solidFill>
                  <a:prstClr val="black"/>
                </a:solidFill>
                <a:latin typeface="Times New Roman" pitchFamily="18" charset="0"/>
              </a:rPr>
              <a:t>6</a:t>
            </a:r>
            <a:endParaRPr lang="en-US" sz="4000" dirty="0"/>
          </a:p>
        </p:txBody>
      </p:sp>
    </p:spTree>
    <p:extLst>
      <p:ext uri="{BB962C8B-B14F-4D97-AF65-F5344CB8AC3E}">
        <p14:creationId xmlns:p14="http://schemas.microsoft.com/office/powerpoint/2010/main" val="3583979879"/>
      </p:ext>
    </p:extLst>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6"/>
                                        </p:tgtEl>
                                        <p:attrNameLst>
                                          <p:attrName>ppt_w</p:attrName>
                                        </p:attrNameLst>
                                      </p:cBhvr>
                                      <p:tavLst>
                                        <p:tav tm="0">
                                          <p:val>
                                            <p:strVal val="ppt_w"/>
                                          </p:val>
                                        </p:tav>
                                        <p:tav tm="100000">
                                          <p:val>
                                            <p:fltVal val="0"/>
                                          </p:val>
                                        </p:tav>
                                      </p:tavLst>
                                    </p:anim>
                                    <p:anim calcmode="lin" valueType="num">
                                      <p:cBhvr>
                                        <p:cTn id="12" dur="500"/>
                                        <p:tgtEl>
                                          <p:spTgt spid="6"/>
                                        </p:tgtEl>
                                        <p:attrNameLst>
                                          <p:attrName>ppt_h</p:attrName>
                                        </p:attrNameLst>
                                      </p:cBhvr>
                                      <p:tavLst>
                                        <p:tav tm="0">
                                          <p:val>
                                            <p:strVal val="ppt_h"/>
                                          </p:val>
                                        </p:tav>
                                        <p:tav tm="100000">
                                          <p:val>
                                            <p:fltVal val="0"/>
                                          </p:val>
                                        </p:tav>
                                      </p:tavLst>
                                    </p:anim>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8"/>
                                        </p:tgtEl>
                                        <p:attrNameLst>
                                          <p:attrName>ppt_w</p:attrName>
                                        </p:attrNameLst>
                                      </p:cBhvr>
                                      <p:tavLst>
                                        <p:tav tm="0">
                                          <p:val>
                                            <p:strVal val="ppt_w"/>
                                          </p:val>
                                        </p:tav>
                                        <p:tav tm="100000">
                                          <p:val>
                                            <p:fltVal val="0"/>
                                          </p:val>
                                        </p:tav>
                                      </p:tavLst>
                                    </p:anim>
                                    <p:anim calcmode="lin" valueType="num">
                                      <p:cBhvr>
                                        <p:cTn id="20" dur="500"/>
                                        <p:tgtEl>
                                          <p:spTgt spid="8"/>
                                        </p:tgtEl>
                                        <p:attrNameLst>
                                          <p:attrName>ppt_h</p:attrName>
                                        </p:attrNameLst>
                                      </p:cBhvr>
                                      <p:tavLst>
                                        <p:tav tm="0">
                                          <p:val>
                                            <p:strVal val="ppt_h"/>
                                          </p:val>
                                        </p:tav>
                                        <p:tav tm="100000">
                                          <p:val>
                                            <p:fltVal val="0"/>
                                          </p:val>
                                        </p:tav>
                                      </p:tavLst>
                                    </p:anim>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53" presetClass="exit" presetSubtype="32" fill="hold" nodeType="withEffect">
                                  <p:stCondLst>
                                    <p:cond delay="0"/>
                                  </p:stCondLst>
                                  <p:childTnLst>
                                    <p:anim calcmode="lin" valueType="num">
                                      <p:cBhvr>
                                        <p:cTn id="24" dur="500"/>
                                        <p:tgtEl>
                                          <p:spTgt spid="7"/>
                                        </p:tgtEl>
                                        <p:attrNameLst>
                                          <p:attrName>ppt_w</p:attrName>
                                        </p:attrNameLst>
                                      </p:cBhvr>
                                      <p:tavLst>
                                        <p:tav tm="0">
                                          <p:val>
                                            <p:strVal val="ppt_w"/>
                                          </p:val>
                                        </p:tav>
                                        <p:tav tm="100000">
                                          <p:val>
                                            <p:fltVal val="0"/>
                                          </p:val>
                                        </p:tav>
                                      </p:tavLst>
                                    </p:anim>
                                    <p:anim calcmode="lin" valueType="num">
                                      <p:cBhvr>
                                        <p:cTn id="25" dur="500"/>
                                        <p:tgtEl>
                                          <p:spTgt spid="7"/>
                                        </p:tgtEl>
                                        <p:attrNameLst>
                                          <p:attrName>ppt_h</p:attrName>
                                        </p:attrNameLst>
                                      </p:cBhvr>
                                      <p:tavLst>
                                        <p:tav tm="0">
                                          <p:val>
                                            <p:strVal val="ppt_h"/>
                                          </p:val>
                                        </p:tav>
                                        <p:tav tm="100000">
                                          <p:val>
                                            <p:fltVal val="0"/>
                                          </p:val>
                                        </p:tav>
                                      </p:tavLst>
                                    </p:anim>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9"/>
                                        </p:tgtEl>
                                        <p:attrNameLst>
                                          <p:attrName>ppt_w</p:attrName>
                                        </p:attrNameLst>
                                      </p:cBhvr>
                                      <p:tavLst>
                                        <p:tav tm="0">
                                          <p:val>
                                            <p:strVal val="ppt_w"/>
                                          </p:val>
                                        </p:tav>
                                        <p:tav tm="100000">
                                          <p:val>
                                            <p:fltVal val="0"/>
                                          </p:val>
                                        </p:tav>
                                      </p:tavLst>
                                    </p:anim>
                                    <p:anim calcmode="lin" valueType="num">
                                      <p:cBhvr>
                                        <p:cTn id="38" dur="500"/>
                                        <p:tgtEl>
                                          <p:spTgt spid="9"/>
                                        </p:tgtEl>
                                        <p:attrNameLst>
                                          <p:attrName>ppt_h</p:attrName>
                                        </p:attrNameLst>
                                      </p:cBhvr>
                                      <p:tavLst>
                                        <p:tav tm="0">
                                          <p:val>
                                            <p:strVal val="ppt_h"/>
                                          </p:val>
                                        </p:tav>
                                        <p:tav tm="100000">
                                          <p:val>
                                            <p:fltVal val="0"/>
                                          </p:val>
                                        </p:tav>
                                      </p:tavLst>
                                    </p:anim>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12"/>
                                        </p:tgtEl>
                                        <p:attrNameLst>
                                          <p:attrName>ppt_w</p:attrName>
                                        </p:attrNameLst>
                                      </p:cBhvr>
                                      <p:tavLst>
                                        <p:tav tm="0">
                                          <p:val>
                                            <p:strVal val="ppt_w"/>
                                          </p:val>
                                        </p:tav>
                                        <p:tav tm="100000">
                                          <p:val>
                                            <p:fltVal val="0"/>
                                          </p:val>
                                        </p:tav>
                                      </p:tavLst>
                                    </p:anim>
                                    <p:anim calcmode="lin" valueType="num">
                                      <p:cBhvr>
                                        <p:cTn id="46" dur="500"/>
                                        <p:tgtEl>
                                          <p:spTgt spid="12"/>
                                        </p:tgtEl>
                                        <p:attrNameLst>
                                          <p:attrName>ppt_h</p:attrName>
                                        </p:attrNameLst>
                                      </p:cBhvr>
                                      <p:tavLst>
                                        <p:tav tm="0">
                                          <p:val>
                                            <p:strVal val="ppt_h"/>
                                          </p:val>
                                        </p:tav>
                                        <p:tav tm="100000">
                                          <p:val>
                                            <p:fltVal val="0"/>
                                          </p:val>
                                        </p:tav>
                                      </p:tavLst>
                                    </p:anim>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11"/>
                                        </p:tgtEl>
                                        <p:attrNameLst>
                                          <p:attrName>ppt_w</p:attrName>
                                        </p:attrNameLst>
                                      </p:cBhvr>
                                      <p:tavLst>
                                        <p:tav tm="0">
                                          <p:val>
                                            <p:strVal val="ppt_w"/>
                                          </p:val>
                                        </p:tav>
                                        <p:tav tm="100000">
                                          <p:val>
                                            <p:fltVal val="0"/>
                                          </p:val>
                                        </p:tav>
                                      </p:tavLst>
                                    </p:anim>
                                    <p:anim calcmode="lin" valueType="num">
                                      <p:cBhvr>
                                        <p:cTn id="51" dur="500"/>
                                        <p:tgtEl>
                                          <p:spTgt spid="11"/>
                                        </p:tgtEl>
                                        <p:attrNameLst>
                                          <p:attrName>ppt_h</p:attrName>
                                        </p:attrNameLst>
                                      </p:cBhvr>
                                      <p:tavLst>
                                        <p:tav tm="0">
                                          <p:val>
                                            <p:strVal val="ppt_h"/>
                                          </p:val>
                                        </p:tav>
                                        <p:tav tm="100000">
                                          <p:val>
                                            <p:fltVal val="0"/>
                                          </p:val>
                                        </p:tav>
                                      </p:tavLst>
                                    </p:anim>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withEffect">
                                  <p:stCondLst>
                                    <p:cond delay="0"/>
                                  </p:stCondLst>
                                  <p:childTnLst>
                                    <p:anim calcmode="lin" valueType="num">
                                      <p:cBhvr>
                                        <p:cTn id="58" dur="500"/>
                                        <p:tgtEl>
                                          <p:spTgt spid="19"/>
                                        </p:tgtEl>
                                        <p:attrNameLst>
                                          <p:attrName>ppt_w</p:attrName>
                                        </p:attrNameLst>
                                      </p:cBhvr>
                                      <p:tavLst>
                                        <p:tav tm="0">
                                          <p:val>
                                            <p:strVal val="ppt_w"/>
                                          </p:val>
                                        </p:tav>
                                        <p:tav tm="100000">
                                          <p:val>
                                            <p:fltVal val="0"/>
                                          </p:val>
                                        </p:tav>
                                      </p:tavLst>
                                    </p:anim>
                                    <p:anim calcmode="lin" valueType="num">
                                      <p:cBhvr>
                                        <p:cTn id="59" dur="500"/>
                                        <p:tgtEl>
                                          <p:spTgt spid="19"/>
                                        </p:tgtEl>
                                        <p:attrNameLst>
                                          <p:attrName>ppt_h</p:attrName>
                                        </p:attrNameLst>
                                      </p:cBhvr>
                                      <p:tavLst>
                                        <p:tav tm="0">
                                          <p:val>
                                            <p:strVal val="ppt_h"/>
                                          </p:val>
                                        </p:tav>
                                        <p:tav tm="100000">
                                          <p:val>
                                            <p:fltVal val="0"/>
                                          </p:val>
                                        </p:tav>
                                      </p:tavLst>
                                    </p:anim>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1"/>
                                        </p:tgtEl>
                                        <p:attrNameLst>
                                          <p:attrName>ppt_w</p:attrName>
                                        </p:attrNameLst>
                                      </p:cBhvr>
                                      <p:tavLst>
                                        <p:tav tm="0">
                                          <p:val>
                                            <p:strVal val="ppt_w"/>
                                          </p:val>
                                        </p:tav>
                                        <p:tav tm="100000">
                                          <p:val>
                                            <p:fltVal val="0"/>
                                          </p:val>
                                        </p:tav>
                                      </p:tavLst>
                                    </p:anim>
                                    <p:anim calcmode="lin" valueType="num">
                                      <p:cBhvr>
                                        <p:cTn id="67" dur="500"/>
                                        <p:tgtEl>
                                          <p:spTgt spid="21"/>
                                        </p:tgtEl>
                                        <p:attrNameLst>
                                          <p:attrName>ppt_h</p:attrName>
                                        </p:attrNameLst>
                                      </p:cBhvr>
                                      <p:tavLst>
                                        <p:tav tm="0">
                                          <p:val>
                                            <p:strVal val="ppt_h"/>
                                          </p:val>
                                        </p:tav>
                                        <p:tav tm="100000">
                                          <p:val>
                                            <p:fltVal val="0"/>
                                          </p:val>
                                        </p:tav>
                                      </p:tavLst>
                                    </p:anim>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23"/>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23"/>
                                        </p:tgtEl>
                                        <p:attrNameLst>
                                          <p:attrName>ppt_w</p:attrName>
                                        </p:attrNameLst>
                                      </p:cBhvr>
                                      <p:tavLst>
                                        <p:tav tm="0">
                                          <p:val>
                                            <p:strVal val="ppt_w"/>
                                          </p:val>
                                        </p:tav>
                                        <p:tav tm="100000">
                                          <p:val>
                                            <p:fltVal val="0"/>
                                          </p:val>
                                        </p:tav>
                                      </p:tavLst>
                                    </p:anim>
                                    <p:anim calcmode="lin" valueType="num">
                                      <p:cBhvr>
                                        <p:cTn id="75" dur="500"/>
                                        <p:tgtEl>
                                          <p:spTgt spid="23"/>
                                        </p:tgtEl>
                                        <p:attrNameLst>
                                          <p:attrName>ppt_h</p:attrName>
                                        </p:attrNameLst>
                                      </p:cBhvr>
                                      <p:tavLst>
                                        <p:tav tm="0">
                                          <p:val>
                                            <p:strVal val="ppt_h"/>
                                          </p:val>
                                        </p:tav>
                                        <p:tav tm="100000">
                                          <p:val>
                                            <p:fltVal val="0"/>
                                          </p:val>
                                        </p:tav>
                                      </p:tavLst>
                                    </p:anim>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5515</TotalTime>
  <Words>1319</Words>
  <Application>Microsoft Office PowerPoint</Application>
  <PresentationFormat>Widescreen</PresentationFormat>
  <Paragraphs>141</Paragraphs>
  <Slides>30</Slides>
  <Notes>3</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.VnTime</vt:lpstr>
      <vt:lpstr>Agency FB</vt:lpstr>
      <vt:lpstr>Arial</vt:lpstr>
      <vt:lpstr>Calibri</vt:lpstr>
      <vt:lpstr>Calibri Light</vt:lpstr>
      <vt:lpstr>Cambria Math</vt:lpstr>
      <vt:lpstr>Times New Roman</vt:lpstr>
      <vt:lpstr>1_Office Theme</vt:lpstr>
      <vt:lpstr>PowerPoint Presentation</vt:lpstr>
      <vt:lpstr>A. THIẾT BỊ DẠY HỌC VÀ HỌC LIỆU</vt:lpstr>
      <vt:lpstr>B. CHÚ THÍCH</vt:lpstr>
      <vt:lpstr>BÀI 1. TỈ SỐ LƯỢNG GIÁC CỦA GÓC NHỌN</vt:lpstr>
      <vt:lpstr>PowerPoint Presentation</vt:lpstr>
      <vt:lpstr>BÀI 1. TỈ SỐ LƯỢNG GIÁC CỦA GÓC NHỌN</vt:lpstr>
      <vt:lpstr>PowerPoint Presentation</vt:lpstr>
      <vt:lpstr>PowerPoint Presentation</vt:lpstr>
      <vt:lpstr>PowerPoint Presentation</vt:lpstr>
      <vt:lpstr>Câu 1: Cho tam giác MNP vuông tại M. Khi đó cos("MNP" ) ̂ bằng:  A. "MN" /"NP"              B. "MP" /"NP"                      C. "MN" /"MP"                D. "MP" /"MN"   </vt:lpstr>
      <vt:lpstr>Câu 2: Cho tam giác MNP vuông tại M. Khi đó tan ("MNP" ) ̂ bằng:  A. "MN" /"NP"              B. "MP" /"NP"                      C. "MN" /"MP"                D. "MP" /"MN"   </vt:lpstr>
      <vt:lpstr>Câu 3: Trong các đẳng thức sau, đẳng thức nào sai: A. sin 45^o+cos 45^o=√2 B. sin 30^o+cos 60^o=1 C. sin 60^o+cos 150^o=0 D. sin 120^o-cos 30^o=0  </vt:lpstr>
      <vt:lpstr>Câu 4: Tính giá trị biểu thức: cos30^o.cos⁡〖60^o 〗- sin30^o.sin⁡〖60^o 〗 A. √3 B.   √("3" )/"2"  C. 1 D. 0  </vt:lpstr>
      <vt:lpstr>Câu 5: Cho α và β là hai góc nhọn bất kì thỏa mãn α+β=90^o. Khẳng định nào sau đây là đúng? A. tan "α"= sin "β"  B. tan "α"= cot "β"  C. tan "α"= cos "β"  D. tan "α"= tan "β"    </vt:lpstr>
      <vt:lpstr>Câu 6: Khẳng định nào sau đây là đúng? Cho hai góc phụ nhau thì A. sin góc nọ bằng côsin góc kia. B. sin hai góc bằng nhau C. tan góc nọ bằng côtan góc kia. D. cả A và C đều đúng  </vt:lpstr>
      <vt:lpstr>Câu 7: Hộp quà may mắn là điểm 10</vt:lpstr>
      <vt:lpstr> LUYỆN TẬP</vt:lpstr>
      <vt:lpstr>BÀI 1. TỈ SỐ LƯỢNG GIÁC CỦA GÓC NHỌN</vt:lpstr>
      <vt:lpstr>BÀI 1. TỈ SỐ LƯỢNG GIÁC CỦA GÓC NHỌN  </vt:lpstr>
      <vt:lpstr>BÀI 1. TỈ SỐ LƯỢNG GIÁC CỦA GÓC NHỌN</vt:lpstr>
      <vt:lpstr> CỦNG CỐ</vt:lpstr>
      <vt:lpstr>PowerPoint Presentation</vt:lpstr>
      <vt:lpstr>PowerPoint Presentation</vt:lpstr>
      <vt:lpstr>Câu 1: Cho tam giác ABC vuông tại C có BC = 1,2 cm, AC = 0,9 cm. Tính các tỉ số lượng giác sin B và cos B.</vt:lpstr>
      <vt:lpstr>Câu 2: Cho tam giác ABC vuông tại A có BC=8 cm, AC= 6 cm. Tính các tỉ số lượng giác tan C.  (làm tròn đến chữ số thập phân thứ 2)</vt:lpstr>
      <vt:lpstr>Câu 3: Cho tam giác ABC vuông tại A, đường cao AH có AB = 13 cm,  BH = 0,5 dm. Tính các tỉ số lượng giác sin C (làm tròn đến chữ số thập phân thứ 2)</vt:lpstr>
      <vt:lpstr>Câu 4: Giá trị của cos45^o+ sin45^o bằng bao nhiêu?</vt:lpstr>
      <vt:lpstr>Câu 5: Giá trị của tan 30^o+cot⁡〖30^o 〗 bằng bao nhiêu?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thu dao</cp:lastModifiedBy>
  <cp:revision>469</cp:revision>
  <dcterms:created xsi:type="dcterms:W3CDTF">2022-08-03T11:07:12Z</dcterms:created>
  <dcterms:modified xsi:type="dcterms:W3CDTF">2025-05-13T14:33:19Z</dcterms:modified>
</cp:coreProperties>
</file>