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608" r:id="rId2"/>
    <p:sldId id="572" r:id="rId3"/>
    <p:sldId id="571" r:id="rId4"/>
    <p:sldId id="368" r:id="rId5"/>
    <p:sldId id="590" r:id="rId6"/>
    <p:sldId id="384" r:id="rId7"/>
    <p:sldId id="591" r:id="rId8"/>
    <p:sldId id="428" r:id="rId9"/>
    <p:sldId id="347" r:id="rId10"/>
    <p:sldId id="348" r:id="rId11"/>
    <p:sldId id="349" r:id="rId12"/>
    <p:sldId id="352" r:id="rId13"/>
    <p:sldId id="356" r:id="rId14"/>
    <p:sldId id="363" r:id="rId15"/>
    <p:sldId id="573" r:id="rId16"/>
    <p:sldId id="578" r:id="rId17"/>
    <p:sldId id="593" r:id="rId18"/>
    <p:sldId id="594" r:id="rId19"/>
    <p:sldId id="595" r:id="rId20"/>
    <p:sldId id="579" r:id="rId21"/>
    <p:sldId id="596" r:id="rId22"/>
    <p:sldId id="597" r:id="rId23"/>
    <p:sldId id="598" r:id="rId24"/>
    <p:sldId id="599" r:id="rId25"/>
    <p:sldId id="381" r:id="rId26"/>
    <p:sldId id="382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75317"/>
    <a:srgbClr val="195533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6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65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05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11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21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73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wm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emf"/><Relationship Id="rId5" Type="http://schemas.openxmlformats.org/officeDocument/2006/relationships/audio" Target="../media/audio3.wav"/><Relationship Id="rId10" Type="http://schemas.openxmlformats.org/officeDocument/2006/relationships/image" Target="../media/image27.emf"/><Relationship Id="rId4" Type="http://schemas.openxmlformats.org/officeDocument/2006/relationships/audio" Target="../media/audio2.wav"/><Relationship Id="rId9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9.emf"/><Relationship Id="rId5" Type="http://schemas.openxmlformats.org/officeDocument/2006/relationships/audio" Target="../media/audio3.wav"/><Relationship Id="rId10" Type="http://schemas.openxmlformats.org/officeDocument/2006/relationships/image" Target="../media/image28.emf"/><Relationship Id="rId4" Type="http://schemas.openxmlformats.org/officeDocument/2006/relationships/audio" Target="../media/audio2.wav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wm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emf"/><Relationship Id="rId5" Type="http://schemas.openxmlformats.org/officeDocument/2006/relationships/audio" Target="../media/audio3.wav"/><Relationship Id="rId10" Type="http://schemas.openxmlformats.org/officeDocument/2006/relationships/image" Target="../media/image27.emf"/><Relationship Id="rId4" Type="http://schemas.openxmlformats.org/officeDocument/2006/relationships/audio" Target="../media/audio2.wav"/><Relationship Id="rId9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9.emf"/><Relationship Id="rId5" Type="http://schemas.openxmlformats.org/officeDocument/2006/relationships/audio" Target="../media/audio3.wav"/><Relationship Id="rId10" Type="http://schemas.openxmlformats.org/officeDocument/2006/relationships/image" Target="../media/image28.emf"/><Relationship Id="rId4" Type="http://schemas.openxmlformats.org/officeDocument/2006/relationships/audio" Target="../media/audio2.wav"/><Relationship Id="rId9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wm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emf"/><Relationship Id="rId5" Type="http://schemas.openxmlformats.org/officeDocument/2006/relationships/audio" Target="../media/audio3.wav"/><Relationship Id="rId10" Type="http://schemas.openxmlformats.org/officeDocument/2006/relationships/image" Target="../media/image27.emf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4.wmf"/><Relationship Id="rId3" Type="http://schemas.openxmlformats.org/officeDocument/2006/relationships/image" Target="../media/image40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46.wmf"/><Relationship Id="rId2" Type="http://schemas.openxmlformats.org/officeDocument/2006/relationships/oleObject" Target="../embeddings/oleObject5.bin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3.wmf"/><Relationship Id="rId5" Type="http://schemas.openxmlformats.org/officeDocument/2006/relationships/image" Target="../media/image41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1.wmf"/><Relationship Id="rId18" Type="http://schemas.openxmlformats.org/officeDocument/2006/relationships/image" Target="../media/image52.wmf"/><Relationship Id="rId3" Type="http://schemas.openxmlformats.org/officeDocument/2006/relationships/image" Target="../media/image33.wmf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19.bin"/><Relationship Id="rId2" Type="http://schemas.openxmlformats.org/officeDocument/2006/relationships/oleObject" Target="../embeddings/oleObject13.bin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5.png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1" Type="http://schemas.openxmlformats.org/officeDocument/2006/relationships/image" Target="../media/image55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29.bin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3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68.wmf"/><Relationship Id="rId17" Type="http://schemas.openxmlformats.org/officeDocument/2006/relationships/image" Target="../media/image11.png"/><Relationship Id="rId2" Type="http://schemas.openxmlformats.org/officeDocument/2006/relationships/video" Target="../media/media4.mp4"/><Relationship Id="rId16" Type="http://schemas.openxmlformats.org/officeDocument/2006/relationships/image" Target="../media/image70.wmf"/><Relationship Id="rId1" Type="http://schemas.microsoft.com/office/2007/relationships/media" Target="../media/media4.mp4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67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6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-1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350866" y="163575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GD- ĐT QUẬN LONG BIÊN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TRƯỜNG THCS LONG BIÊN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194692" y="2950808"/>
            <a:ext cx="117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CUỐI CHƯƠNG III (TIẾT 2)</a:t>
            </a:r>
          </a:p>
        </p:txBody>
      </p:sp>
    </p:spTree>
    <p:extLst>
      <p:ext uri="{BB962C8B-B14F-4D97-AF65-F5344CB8AC3E}">
        <p14:creationId xmlns:p14="http://schemas.microsoft.com/office/powerpoint/2010/main" val="84163645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A0B82C-C976-9BD1-BA93-7F814CCB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403421" y="838200"/>
                <a:ext cx="8756283" cy="2799664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6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400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6400" b="0" i="0" smtClean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6400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6400" b="0" i="0" smtClean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6400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400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den>
                        </m:f>
                      </m:e>
                    </m:rad>
                    <m:r>
                      <a:rPr lang="en-US" sz="64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421" y="838200"/>
                <a:ext cx="8756283" cy="2799664"/>
              </a:xfrm>
              <a:prstGeom prst="rect">
                <a:avLst/>
              </a:prstGeom>
              <a:blipFill>
                <a:blip r:embed="rId8"/>
                <a:stretch>
                  <a:fillRect t="-7407" b="-6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2101293" y="631468"/>
            <a:ext cx="387792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11091030" y="675728"/>
            <a:ext cx="214172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198330" y="1374973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6"/>
              <a:ext cx="14512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365749" y="3920597"/>
            <a:ext cx="7672440" cy="265467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333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5333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en-US" sz="5333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3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03491" y="304401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6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5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5" name="Parallelogram 3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9038187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</a:p>
        </p:txBody>
      </p:sp>
      <p:pic>
        <p:nvPicPr>
          <p:cNvPr id="38" name="Picture 11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7" y="2220873"/>
            <a:ext cx="864428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94039" y="25207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198139" y="24932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93711" y="25342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1089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98139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09544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74380" y="25226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81283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99168" y="25147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209544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67636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347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8D0C97-EA90-B7FE-4AD7-40970B462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444587" y="751041"/>
                <a:ext cx="8630015" cy="288546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5333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2+</m:t>
                        </m:r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5333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5333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m:rPr>
                        <m:nor/>
                      </m:rPr>
                      <a:rPr lang="en-US" sz="5333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5333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5333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…</a:t>
                </a: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587" y="751041"/>
                <a:ext cx="8630015" cy="28854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2075624" y="631468"/>
            <a:ext cx="387792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11081075" y="631468"/>
            <a:ext cx="214172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172661" y="1374973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6"/>
              <a:ext cx="14512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340080" y="3920597"/>
            <a:ext cx="7672440" cy="265467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r>
                <a:rPr lang="en-US" sz="5333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77821" y="304401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6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5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5" name="Parallelogram 3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8998450" y="6573418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</a:p>
        </p:txBody>
      </p:sp>
      <p:pic>
        <p:nvPicPr>
          <p:cNvPr id="38" name="Picture 11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27" y="2220873"/>
            <a:ext cx="864428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68369" y="25207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172469" y="24932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68041" y="25342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18522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72469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183875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48711" y="25226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55613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73499" y="25147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183875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41967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453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53AC9C-8D43-2054-936B-87A88981D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58844" y="751041"/>
                <a:ext cx="8765592" cy="288546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5333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5333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333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844" y="751041"/>
                <a:ext cx="8765592" cy="28854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2101293" y="631468"/>
            <a:ext cx="387792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11073103" y="632113"/>
            <a:ext cx="214172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198330" y="1374973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6"/>
              <a:ext cx="14512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365749" y="3920597"/>
            <a:ext cx="7672440" cy="265467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53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03491" y="304401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6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5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Picture 11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7" y="2220873"/>
            <a:ext cx="864428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94039" y="25207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98139" y="24932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93711" y="25342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1089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98139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09544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74380" y="25226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81283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99168" y="25147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209544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67636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B5BB0C9A-65F0-33F4-FD76-AD8F15DE4E1B}"/>
              </a:ext>
            </a:extLst>
          </p:cNvPr>
          <p:cNvSpPr/>
          <p:nvPr/>
        </p:nvSpPr>
        <p:spPr>
          <a:xfrm flipH="1">
            <a:off x="9024119" y="6573418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853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2C8C33-A53C-5250-8426-EE48C89C1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84784" y="751041"/>
                <a:ext cx="8774921" cy="288546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54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rad>
                    <m:r>
                      <m:rPr>
                        <m:nor/>
                      </m:rPr>
                      <a:rPr lang="en-US" sz="54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5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54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5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333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5333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5333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784" y="751041"/>
                <a:ext cx="8774921" cy="28854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2101293" y="631468"/>
            <a:ext cx="387792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11101267" y="631468"/>
            <a:ext cx="214172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198330" y="1374973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6"/>
              <a:ext cx="14512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365749" y="3920597"/>
            <a:ext cx="7672440" cy="265467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defRPr/>
                </a:pPr>
                <a:endParaRPr lang="vi-VN" sz="2000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2000" b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vi-VN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Straight Connector 74"/>
            <p:cNvCxnSpPr>
              <a:cxnSpLocks/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r>
                <a:rPr lang="en-US" sz="5333" b="1" noProof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sz="5333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03491" y="304401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6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5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8" name="Picture 11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7" y="2220873"/>
            <a:ext cx="864428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94039" y="25207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98139" y="24932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93711" y="25342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1089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98139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09544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74380" y="25226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81283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99168" y="25147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209544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67636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ADD6EC79-A562-FF63-2DFC-326C5B99C9EE}"/>
              </a:ext>
            </a:extLst>
          </p:cNvPr>
          <p:cNvSpPr/>
          <p:nvPr/>
        </p:nvSpPr>
        <p:spPr>
          <a:xfrm flipH="1">
            <a:off x="9024119" y="6573418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81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F37307-0FEC-C1EC-DC84-01F611792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380767" y="837888"/>
                <a:ext cx="8732335" cy="2695368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spcAft>
                    <a:spcPts val="533"/>
                  </a:spcAft>
                  <a:defRPr/>
                </a:pP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 defTabSz="609585">
                  <a:spcAft>
                    <a:spcPts val="533"/>
                  </a:spcAft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333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333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5333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5333" i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333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5333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333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333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333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333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333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767" y="837888"/>
                <a:ext cx="8732335" cy="26953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2037124" y="631468"/>
            <a:ext cx="387792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flipH="1">
            <a:off x="11116787" y="631468"/>
            <a:ext cx="214172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134161" y="1374973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6"/>
              <a:ext cx="14512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301580" y="3920597"/>
            <a:ext cx="7672440" cy="265467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333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5333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53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39321" y="304401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 sz="6000" b="1" dirty="0">
                <a:solidFill>
                  <a:srgbClr val="008CF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5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38" name="Picture 11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27" y="2220873"/>
            <a:ext cx="864428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29869" y="25207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Oval 176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33969" y="24932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29541" y="253420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146725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33969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145375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10211" y="25226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17113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34999" y="25147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145375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>
              <a:defRPr/>
            </a:pPr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03467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89A0EA39-193C-783B-D520-E1F9AE9BDABB}"/>
              </a:ext>
            </a:extLst>
          </p:cNvPr>
          <p:cNvSpPr/>
          <p:nvPr/>
        </p:nvSpPr>
        <p:spPr>
          <a:xfrm flipH="1">
            <a:off x="9711227" y="6575272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9300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"/>
                            </p:stCondLst>
                            <p:childTnLst>
                              <p:par>
                                <p:cTn id="6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(T2)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5" y="3242445"/>
            <a:ext cx="407504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A43AD4-11AA-B40E-0BC2-2F2058F15D3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(T2)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BE3EB5-1B87-160B-F569-B196E5B80FD4}"/>
              </a:ext>
            </a:extLst>
          </p:cNvPr>
          <p:cNvGrpSpPr/>
          <p:nvPr/>
        </p:nvGrpSpPr>
        <p:grpSpPr>
          <a:xfrm>
            <a:off x="487681" y="1147794"/>
            <a:ext cx="11229473" cy="4621653"/>
            <a:chOff x="365760" y="948321"/>
            <a:chExt cx="8422105" cy="26853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D4470A-D5AE-8EBA-9AFF-07F15BA7EB10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91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>
                  <a:solidFill>
                    <a:schemeClr val="bg1"/>
                  </a:solidFill>
                  <a:latin typeface="+mj-lt"/>
                </a:rPr>
                <a:t>Đề thi tuyển sinh lớp 10 THPT – Hà Nội – NH 2023 – 2024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endPara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C082BC1-81F3-5AEB-BB63-2A10520C7C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3797432"/>
                </p:ext>
              </p:extLst>
            </p:nvPr>
          </p:nvGraphicFramePr>
          <p:xfrm>
            <a:off x="2284622" y="1344691"/>
            <a:ext cx="1095764" cy="737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22080" imgH="419040" progId="Equation.DSMT4">
                    <p:embed/>
                  </p:oleObj>
                </mc:Choice>
                <mc:Fallback>
                  <p:oleObj name="Equation" r:id="rId4" imgW="622080" imgH="419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22E02749-F1A0-E715-6430-82FE2DC0A0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84622" y="1344691"/>
                          <a:ext cx="1095764" cy="7371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35708ABE-3538-14FB-E7A5-2D7898D400F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1881084"/>
                </p:ext>
              </p:extLst>
            </p:nvPr>
          </p:nvGraphicFramePr>
          <p:xfrm>
            <a:off x="7383463" y="1534633"/>
            <a:ext cx="1249362" cy="351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600" imgH="203040" progId="Equation.DSMT4">
                    <p:embed/>
                  </p:oleObj>
                </mc:Choice>
                <mc:Fallback>
                  <p:oleObj name="Equation" r:id="rId6" imgW="723600" imgH="20304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AD840578-DF3A-32D1-6410-FB6C51CDA2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83463" y="1534633"/>
                          <a:ext cx="1249362" cy="3517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0FF6AF-B393-8CC6-D40A-70280EFDFD4D}"/>
                </a:ext>
              </a:extLst>
            </p:cNvPr>
            <p:cNvSpPr txBox="1"/>
            <p:nvPr/>
          </p:nvSpPr>
          <p:spPr>
            <a:xfrm>
              <a:off x="626561" y="2149374"/>
              <a:ext cx="6170953" cy="148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9.</a:t>
              </a:r>
            </a:p>
            <a:p>
              <a:pPr marL="609585" indent="-609585">
                <a:buAutoNum type="alphaLcParenR"/>
              </a:pPr>
              <a:endPara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09585" indent="-609585">
                <a:buAutoNum type="alphaLcParenR"/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 minh</a:t>
              </a:r>
            </a:p>
            <a:p>
              <a:pPr marL="609585" indent="-609585">
                <a:buAutoNum type="alphaLcParenR"/>
              </a:pPr>
              <a:endPara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09585" indent="-609585">
                <a:buAutoNum type="alphaLcParenR"/>
              </a:pP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tất cả các giá trị của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để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A.B = 4 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303235-E7C4-D0C8-8A8F-1D243932815A}"/>
              </a:ext>
            </a:extLst>
          </p:cNvPr>
          <p:cNvGrpSpPr/>
          <p:nvPr/>
        </p:nvGrpSpPr>
        <p:grpSpPr>
          <a:xfrm>
            <a:off x="-1836640" y="8423391"/>
            <a:ext cx="7796999" cy="2735676"/>
            <a:chOff x="365760" y="2836050"/>
            <a:chExt cx="5847749" cy="2051757"/>
          </a:xfrm>
        </p:grpSpPr>
        <p:sp>
          <p:nvSpPr>
            <p:cNvPr id="10" name="Callout: Line with Border and Accent Bar 9">
              <a:extLst>
                <a:ext uri="{FF2B5EF4-FFF2-40B4-BE49-F238E27FC236}">
                  <a16:creationId xmlns:a16="http://schemas.microsoft.com/office/drawing/2014/main" id="{99AD24F7-580F-9CD7-C9E6-1D96939B4C82}"/>
                </a:ext>
              </a:extLst>
            </p:cNvPr>
            <p:cNvSpPr/>
            <p:nvPr/>
          </p:nvSpPr>
          <p:spPr>
            <a:xfrm>
              <a:off x="938777" y="2836050"/>
              <a:ext cx="5274732" cy="1124235"/>
            </a:xfrm>
            <a:prstGeom prst="accentBorderCallout1">
              <a:avLst>
                <a:gd name="adj1" fmla="val 54666"/>
                <a:gd name="adj2" fmla="val -2573"/>
                <a:gd name="adj3" fmla="val 97157"/>
                <a:gd name="adj4" fmla="val -11528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7030A0"/>
                  </a:solidFill>
                  <a:latin typeface="+mj-lt"/>
                </a:rPr>
                <a:t>Thảo luận nhóm đưa ra các bước làm</a:t>
              </a:r>
            </a:p>
            <a:p>
              <a:pPr algn="ctr"/>
              <a:r>
                <a:rPr lang="vi-VN" sz="3200" b="1" dirty="0">
                  <a:solidFill>
                    <a:srgbClr val="7030A0"/>
                  </a:solidFill>
                  <a:latin typeface="+mj-lt"/>
                </a:rPr>
                <a:t>Trình bày bài cá nhân</a:t>
              </a:r>
            </a:p>
            <a:p>
              <a:pPr algn="ctr"/>
              <a:r>
                <a:rPr lang="vi-VN" sz="3200" b="1" dirty="0">
                  <a:solidFill>
                    <a:srgbClr val="7030A0"/>
                  </a:solidFill>
                  <a:latin typeface="+mj-lt"/>
                </a:rPr>
                <a:t>Thời gian: 4 phút</a:t>
              </a:r>
              <a:endParaRPr lang="en-US" sz="3200" b="1" dirty="0">
                <a:solidFill>
                  <a:srgbClr val="7030A0"/>
                </a:solidFill>
                <a:latin typeface="+mj-lt"/>
              </a:endParaRPr>
            </a:p>
          </p:txBody>
        </p:sp>
        <p:pic>
          <p:nvPicPr>
            <p:cNvPr id="11" name="Hình ảnh 5">
              <a:extLst>
                <a:ext uri="{FF2B5EF4-FFF2-40B4-BE49-F238E27FC236}">
                  <a16:creationId xmlns:a16="http://schemas.microsoft.com/office/drawing/2014/main" id="{CC4DDFDC-B006-C18D-E233-58975559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4195179"/>
              <a:ext cx="1146034" cy="692628"/>
            </a:xfrm>
            <a:prstGeom prst="rect">
              <a:avLst/>
            </a:prstGeom>
          </p:spPr>
        </p:pic>
      </p:grpSp>
      <p:graphicFrame>
        <p:nvGraphicFramePr>
          <p:cNvPr id="12" name="Object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4EF4D6-A160-502E-59F2-AB0152E2A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713374"/>
              </p:ext>
            </p:extLst>
          </p:nvPr>
        </p:nvGraphicFramePr>
        <p:xfrm>
          <a:off x="5249160" y="1768018"/>
          <a:ext cx="3853481" cy="130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040" imgH="457200" progId="Equation.DSMT4">
                  <p:embed/>
                </p:oleObj>
              </mc:Choice>
              <mc:Fallback>
                <p:oleObj name="Equation" r:id="rId9" imgW="134604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4B64B21-BB03-43BA-CDC6-FB444A9190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49160" y="1768018"/>
                        <a:ext cx="3853481" cy="1308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A2DF3-D581-8F42-A0CA-9232C1321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11902"/>
              </p:ext>
            </p:extLst>
          </p:nvPr>
        </p:nvGraphicFramePr>
        <p:xfrm>
          <a:off x="3799697" y="3808313"/>
          <a:ext cx="2036767" cy="1333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98400" imgH="457200" progId="Equation.DSMT4">
                  <p:embed/>
                </p:oleObj>
              </mc:Choice>
              <mc:Fallback>
                <p:oleObj name="Equation" r:id="rId11" imgW="69840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32A3766-0ADE-F0F5-4CCD-BBDD89F202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99697" y="3808313"/>
                        <a:ext cx="2036767" cy="1333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llout: Line with Border and Accent Bar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979A19-2AAB-2B09-AC88-500DFD2CE93C}"/>
              </a:ext>
            </a:extLst>
          </p:cNvPr>
          <p:cNvSpPr/>
          <p:nvPr/>
        </p:nvSpPr>
        <p:spPr>
          <a:xfrm>
            <a:off x="1430208" y="5907603"/>
            <a:ext cx="6153950" cy="571639"/>
          </a:xfrm>
          <a:prstGeom prst="accentBorderCallout1">
            <a:avLst>
              <a:gd name="adj1" fmla="val 45459"/>
              <a:gd name="adj2" fmla="val -1426"/>
              <a:gd name="adj3" fmla="val 77789"/>
              <a:gd name="adj4" fmla="val -15981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67" b="1" i="1" dirty="0">
                <a:solidFill>
                  <a:srgbClr val="0000CC"/>
                </a:solidFill>
                <a:latin typeface="+mj-lt"/>
              </a:rPr>
              <a:t>Hoạt động cá nhân</a:t>
            </a:r>
            <a:r>
              <a:rPr lang="en-US" sz="2667" b="1" i="1" dirty="0">
                <a:solidFill>
                  <a:srgbClr val="0000CC"/>
                </a:solidFill>
                <a:latin typeface="+mj-lt"/>
              </a:rPr>
              <a:t> - </a:t>
            </a:r>
            <a:r>
              <a:rPr lang="vi-VN" sz="2667" b="1" i="1" dirty="0">
                <a:solidFill>
                  <a:srgbClr val="0000CC"/>
                </a:solidFill>
                <a:latin typeface="+mj-lt"/>
              </a:rPr>
              <a:t>Thời gian: </a:t>
            </a:r>
            <a:r>
              <a:rPr lang="en-US" sz="2667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2667" b="1" i="1" dirty="0">
                <a:solidFill>
                  <a:srgbClr val="0000CC"/>
                </a:solidFill>
                <a:latin typeface="+mj-lt"/>
              </a:rPr>
              <a:t> phút</a:t>
            </a:r>
            <a:endParaRPr lang="en-US" sz="2667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5" name="TEMPORIZADOR 10 MINUTOS - TIMER 10 MINUTES #EDUCATION #DOCENCIA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8B3D177-57F8-A525-4CD1-05492939D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83980" y="4907379"/>
            <a:ext cx="3065128" cy="172413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16" name="Rectangle: Rounded Corners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AF448B-4F27-7533-BCF5-666D1065A444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  <p:pic>
        <p:nvPicPr>
          <p:cNvPr id="17" name="Picture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15766-C5B6-94C5-1E79-514BB098F1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46852" y="5254244"/>
            <a:ext cx="1586708" cy="15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86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BA8141-FB3B-C449-B62A-2B4691DAD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390370"/>
              </p:ext>
            </p:extLst>
          </p:nvPr>
        </p:nvGraphicFramePr>
        <p:xfrm>
          <a:off x="1150854" y="2909859"/>
          <a:ext cx="3350684" cy="101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200" imgH="419040" progId="Equation.DSMT4">
                  <p:embed/>
                </p:oleObj>
              </mc:Choice>
              <mc:Fallback>
                <p:oleObj name="Equation" r:id="rId2" imgW="1384200" imgH="419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1FF76D5-0422-E6F0-D5A1-8F2695BB0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0854" y="2909859"/>
                        <a:ext cx="3350684" cy="101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B0A4E7-C368-2E08-46A9-7D1CA16F47B1}"/>
              </a:ext>
            </a:extLst>
          </p:cNvPr>
          <p:cNvCxnSpPr>
            <a:cxnSpLocks/>
          </p:cNvCxnSpPr>
          <p:nvPr/>
        </p:nvCxnSpPr>
        <p:spPr>
          <a:xfrm flipV="1">
            <a:off x="6115752" y="1875984"/>
            <a:ext cx="0" cy="4570765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1CA17B-6EA8-38A0-7DBC-C6D64CA34E3F}"/>
              </a:ext>
            </a:extLst>
          </p:cNvPr>
          <p:cNvSpPr txBox="1"/>
          <p:nvPr/>
        </p:nvSpPr>
        <p:spPr>
          <a:xfrm>
            <a:off x="657018" y="1879513"/>
            <a:ext cx="5767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 indent="-609585">
              <a:buAutoNum type="alphaLcParenR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 (TMĐK)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87BD90-73ED-7595-99EB-13A7ABB79827}"/>
              </a:ext>
            </a:extLst>
          </p:cNvPr>
          <p:cNvSpPr txBox="1"/>
          <p:nvPr/>
        </p:nvSpPr>
        <p:spPr>
          <a:xfrm>
            <a:off x="1118199" y="3923743"/>
            <a:ext cx="471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B62AFB-1C6E-B724-4098-DC75C353441A}"/>
              </a:ext>
            </a:extLst>
          </p:cNvPr>
          <p:cNvSpPr txBox="1"/>
          <p:nvPr/>
        </p:nvSpPr>
        <p:spPr>
          <a:xfrm>
            <a:off x="657019" y="1125256"/>
            <a:ext cx="1091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chemeClr val="bg1"/>
                </a:solidFill>
                <a:latin typeface="+mj-lt"/>
              </a:rPr>
              <a:t>Đề thi tuyển sinh lớp 10 THPT – Hà Nội – NH 2023 – 2024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4B08EC-88BC-BABA-8B65-2A9537F33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802298"/>
              </p:ext>
            </p:extLst>
          </p:nvPr>
        </p:nvGraphicFramePr>
        <p:xfrm>
          <a:off x="4230987" y="3779774"/>
          <a:ext cx="1125064" cy="96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7200" imgH="393480" progId="Equation.DSMT4">
                  <p:embed/>
                </p:oleObj>
              </mc:Choice>
              <mc:Fallback>
                <p:oleObj name="Equation" r:id="rId4" imgW="45720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A385FAA-9B81-629C-4BAE-F9EC7CFF04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0987" y="3779774"/>
                        <a:ext cx="1125064" cy="968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22A8AF-486F-F300-5E65-725CDC8E3801}"/>
              </a:ext>
            </a:extLst>
          </p:cNvPr>
          <p:cNvSpPr txBox="1"/>
          <p:nvPr/>
        </p:nvSpPr>
        <p:spPr>
          <a:xfrm>
            <a:off x="614264" y="4733056"/>
            <a:ext cx="512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24EC0B-B29D-2FD3-B852-8F712FC6D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738140"/>
              </p:ext>
            </p:extLst>
          </p:nvPr>
        </p:nvGraphicFramePr>
        <p:xfrm>
          <a:off x="1911351" y="4820857"/>
          <a:ext cx="1879600" cy="529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203040" progId="Equation.DSMT4">
                  <p:embed/>
                </p:oleObj>
              </mc:Choice>
              <mc:Fallback>
                <p:oleObj name="Equation" r:id="rId6" imgW="72360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42818BF-CAF8-8AEF-570A-6639A8903B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11351" y="4820857"/>
                        <a:ext cx="1879600" cy="529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334976-7D3D-7FD0-BF98-293365398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873087"/>
              </p:ext>
            </p:extLst>
          </p:nvPr>
        </p:nvGraphicFramePr>
        <p:xfrm>
          <a:off x="1157288" y="5480050"/>
          <a:ext cx="285115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46040" imgH="457200" progId="Equation.DSMT4">
                  <p:embed/>
                </p:oleObj>
              </mc:Choice>
              <mc:Fallback>
                <p:oleObj name="Equation" r:id="rId8" imgW="1346040" imgH="4572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E80CF34-E576-AD84-BC37-43B336BEA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57288" y="5480050"/>
                        <a:ext cx="285115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985432-3764-EE78-0016-D44E416ABC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920659"/>
              </p:ext>
            </p:extLst>
          </p:nvPr>
        </p:nvGraphicFramePr>
        <p:xfrm>
          <a:off x="6627813" y="1776413"/>
          <a:ext cx="3900487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41400" imgH="609480" progId="Equation.DSMT4">
                  <p:embed/>
                </p:oleObj>
              </mc:Choice>
              <mc:Fallback>
                <p:oleObj name="Equation" r:id="rId10" imgW="1841400" imgH="609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C8B9C5F-B44D-6ABD-CC9D-6B82BF170E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27813" y="1776413"/>
                        <a:ext cx="3900487" cy="1290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C11033F-3F28-3DD0-E50B-BC2C18AD7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965195"/>
              </p:ext>
            </p:extLst>
          </p:nvPr>
        </p:nvGraphicFramePr>
        <p:xfrm>
          <a:off x="6633634" y="3005667"/>
          <a:ext cx="2986617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09400" imgH="545760" progId="Equation.DSMT4">
                  <p:embed/>
                </p:oleObj>
              </mc:Choice>
              <mc:Fallback>
                <p:oleObj name="Equation" r:id="rId12" imgW="1409400" imgH="5457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F4B2BA7-BC2A-9CD0-9F7E-D40D83898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33634" y="3005667"/>
                        <a:ext cx="2986617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875726B-470A-5D91-BCB8-EDAE1076A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023316"/>
              </p:ext>
            </p:extLst>
          </p:nvPr>
        </p:nvGraphicFramePr>
        <p:xfrm>
          <a:off x="6630988" y="4060825"/>
          <a:ext cx="2528887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93760" imgH="545760" progId="Equation.DSMT4">
                  <p:embed/>
                </p:oleObj>
              </mc:Choice>
              <mc:Fallback>
                <p:oleObj name="Equation" r:id="rId14" imgW="1193760" imgH="5457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CAA5F5C7-5126-49CA-5612-E20086737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30988" y="4060825"/>
                        <a:ext cx="2528887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2D9BB4C-7329-A436-07F0-02993F3B3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027211"/>
              </p:ext>
            </p:extLst>
          </p:nvPr>
        </p:nvGraphicFramePr>
        <p:xfrm>
          <a:off x="6633507" y="5156314"/>
          <a:ext cx="3686069" cy="129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39880" imgH="609480" progId="Equation.DSMT4">
                  <p:embed/>
                </p:oleObj>
              </mc:Choice>
              <mc:Fallback>
                <p:oleObj name="Equation" r:id="rId16" imgW="1739880" imgH="609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A93FE75B-E421-ABAE-2358-56EDDE5EB2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33507" y="5156314"/>
                        <a:ext cx="3686069" cy="1291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D5B13-5224-913C-BB1E-7AAD137248F6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9361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551A6F-290C-3B59-81EB-8B06A44BB4C5}"/>
              </a:ext>
            </a:extLst>
          </p:cNvPr>
          <p:cNvSpPr txBox="1"/>
          <p:nvPr/>
        </p:nvSpPr>
        <p:spPr>
          <a:xfrm>
            <a:off x="657019" y="1125256"/>
            <a:ext cx="1091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chemeClr val="bg1"/>
                </a:solidFill>
                <a:latin typeface="+mj-lt"/>
              </a:rPr>
              <a:t>Đề thi tuyển sinh lớp 10 THPT – Hà Nội – NH 2023 – 2024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1CBD4F-D9BA-8E30-234B-85814E8941AE}"/>
              </a:ext>
            </a:extLst>
          </p:cNvPr>
          <p:cNvSpPr txBox="1"/>
          <p:nvPr/>
        </p:nvSpPr>
        <p:spPr>
          <a:xfrm>
            <a:off x="487680" y="1973671"/>
            <a:ext cx="512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317F8-6F5D-6933-353E-DBEA8794C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063798"/>
              </p:ext>
            </p:extLst>
          </p:nvPr>
        </p:nvGraphicFramePr>
        <p:xfrm>
          <a:off x="1784767" y="2083254"/>
          <a:ext cx="1879600" cy="529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600" imgH="203040" progId="Equation.DSMT4">
                  <p:embed/>
                </p:oleObj>
              </mc:Choice>
              <mc:Fallback>
                <p:oleObj name="Equation" r:id="rId2" imgW="72360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EA15257-355A-6BD6-D5B3-01A879D99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4767" y="2083254"/>
                        <a:ext cx="1879600" cy="529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6D3BF2-353E-DF41-1D87-F1FD91B9F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366685"/>
              </p:ext>
            </p:extLst>
          </p:nvPr>
        </p:nvGraphicFramePr>
        <p:xfrm>
          <a:off x="4887385" y="1771651"/>
          <a:ext cx="4523316" cy="115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457200" progId="Equation.DSMT4">
                  <p:embed/>
                </p:oleObj>
              </mc:Choice>
              <mc:Fallback>
                <p:oleObj name="Equation" r:id="rId4" imgW="179064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F72E1D2-C985-55F5-C646-C7996C075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87385" y="1771651"/>
                        <a:ext cx="4523316" cy="115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BB6896-7953-2F3D-5CAF-7F485D4BE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65112"/>
              </p:ext>
            </p:extLst>
          </p:nvPr>
        </p:nvGraphicFramePr>
        <p:xfrm>
          <a:off x="5369753" y="3650269"/>
          <a:ext cx="2535767" cy="1475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583920" progId="Equation.DSMT4">
                  <p:embed/>
                </p:oleObj>
              </mc:Choice>
              <mc:Fallback>
                <p:oleObj name="Equation" r:id="rId6" imgW="1002960" imgH="5839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58F98DE-BFE7-69D0-EC06-1F7E58E68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69753" y="3650269"/>
                        <a:ext cx="2535767" cy="1475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057E3D-5A70-38C7-EE98-E3F9958A2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528148"/>
              </p:ext>
            </p:extLst>
          </p:nvPr>
        </p:nvGraphicFramePr>
        <p:xfrm>
          <a:off x="2224426" y="2809105"/>
          <a:ext cx="1667933" cy="1037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419040" progId="Equation.DSMT4">
                  <p:embed/>
                </p:oleObj>
              </mc:Choice>
              <mc:Fallback>
                <p:oleObj name="Equation" r:id="rId8" imgW="67284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E4C6E8A-DE0F-F59F-CAB6-66C63E83F7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24426" y="2809105"/>
                        <a:ext cx="1667933" cy="1037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52D117-89B7-5018-D332-F5102E8494DF}"/>
              </a:ext>
            </a:extLst>
          </p:cNvPr>
          <p:cNvSpPr txBox="1"/>
          <p:nvPr/>
        </p:nvSpPr>
        <p:spPr>
          <a:xfrm>
            <a:off x="922837" y="2935383"/>
            <a:ext cx="166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72B8-2175-3119-C5C8-1D5C55CD6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368514"/>
              </p:ext>
            </p:extLst>
          </p:nvPr>
        </p:nvGraphicFramePr>
        <p:xfrm>
          <a:off x="2027537" y="5444449"/>
          <a:ext cx="5877983" cy="64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38280" imgH="266400" progId="Equation.DSMT4">
                  <p:embed/>
                </p:oleObj>
              </mc:Choice>
              <mc:Fallback>
                <p:oleObj name="Equation" r:id="rId10" imgW="243828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77942E3-9458-4F4C-812B-9092D0C91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27537" y="5444449"/>
                        <a:ext cx="5877983" cy="64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F570B6-DE3E-7461-E9FE-D7771152D84F}"/>
              </a:ext>
            </a:extLst>
          </p:cNvPr>
          <p:cNvSpPr txBox="1"/>
          <p:nvPr/>
        </p:nvSpPr>
        <p:spPr>
          <a:xfrm>
            <a:off x="954007" y="4832554"/>
            <a:ext cx="166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TH1:</a:t>
            </a:r>
          </a:p>
        </p:txBody>
      </p:sp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F26DFF-E1DA-9CA2-75B3-6CCC132E3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789320"/>
              </p:ext>
            </p:extLst>
          </p:nvPr>
        </p:nvGraphicFramePr>
        <p:xfrm>
          <a:off x="2095392" y="4856040"/>
          <a:ext cx="3767667" cy="64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62040" imgH="266400" progId="Equation.DSMT4">
                  <p:embed/>
                </p:oleObj>
              </mc:Choice>
              <mc:Fallback>
                <p:oleObj name="Equation" r:id="rId12" imgW="156204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EE1FCA3-8F51-4DCB-C8E3-2597D6E52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95392" y="4856040"/>
                        <a:ext cx="3767667" cy="64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7C0500-EA57-C497-5B26-1752A30E5771}"/>
              </a:ext>
            </a:extLst>
          </p:cNvPr>
          <p:cNvSpPr txBox="1"/>
          <p:nvPr/>
        </p:nvSpPr>
        <p:spPr>
          <a:xfrm>
            <a:off x="954007" y="5393077"/>
            <a:ext cx="166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352E96-0B28-8847-95E3-9C36D22402B1}"/>
                  </a:ext>
                </a:extLst>
              </p:cNvPr>
              <p:cNvSpPr txBox="1"/>
              <p:nvPr/>
            </p:nvSpPr>
            <p:spPr>
              <a:xfrm>
                <a:off x="954007" y="5985143"/>
                <a:ext cx="50192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4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∈{4}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352E96-0B28-8847-95E3-9C36D2240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07" y="5985143"/>
                <a:ext cx="5019267" cy="584775"/>
              </a:xfrm>
              <a:prstGeom prst="rect">
                <a:avLst/>
              </a:prstGeom>
              <a:blipFill>
                <a:blip r:embed="rId15"/>
                <a:stretch>
                  <a:fillRect l="-303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13">
                <a:extLst>
                  <a:ext uri="{FF2B5EF4-FFF2-40B4-BE49-F238E27FC236}">
                    <a16:creationId xmlns:a16="http://schemas.microsoft.com/office/drawing/2014/main" id="{89633449-CF35-1B9E-AE65-3A82C89F2AA1}"/>
                  </a:ext>
                </a:extLst>
              </p:cNvPr>
              <p:cNvSpPr txBox="1"/>
              <p:nvPr/>
            </p:nvSpPr>
            <p:spPr>
              <a:xfrm>
                <a:off x="5338763" y="3068638"/>
                <a:ext cx="3106594" cy="55562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+4=4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Object 13">
                <a:extLst>
                  <a:ext uri="{FF2B5EF4-FFF2-40B4-BE49-F238E27FC236}">
                    <a16:creationId xmlns:a16="http://schemas.microsoft.com/office/drawing/2014/main" id="{89633449-CF35-1B9E-AE65-3A82C89F2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763" y="3068638"/>
                <a:ext cx="3106594" cy="5556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3FDBA77-76CB-65EE-64AC-F668038B420D}"/>
              </a:ext>
            </a:extLst>
          </p:cNvPr>
          <p:cNvSpPr txBox="1"/>
          <p:nvPr/>
        </p:nvSpPr>
        <p:spPr>
          <a:xfrm>
            <a:off x="3979226" y="2935383"/>
            <a:ext cx="166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684105-B5C8-0783-4FC7-4ABCA07D4D88}"/>
              </a:ext>
            </a:extLst>
          </p:cNvPr>
          <p:cNvGrpSpPr/>
          <p:nvPr/>
        </p:nvGrpSpPr>
        <p:grpSpPr>
          <a:xfrm>
            <a:off x="9439220" y="1975842"/>
            <a:ext cx="1965145" cy="584775"/>
            <a:chOff x="7079414" y="1481880"/>
            <a:chExt cx="1473859" cy="438581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A7239A8F-C64C-3007-CD04-C644AE23EF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2200972"/>
                </p:ext>
              </p:extLst>
            </p:nvPr>
          </p:nvGraphicFramePr>
          <p:xfrm>
            <a:off x="7640460" y="1562440"/>
            <a:ext cx="912813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82400" imgH="164880" progId="Equation.DSMT4">
                    <p:embed/>
                  </p:oleObj>
                </mc:Choice>
                <mc:Fallback>
                  <p:oleObj name="Equation" r:id="rId17" imgW="482400" imgH="1648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A5258D0-2888-99FB-EA67-6AD6B9F0DA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640460" y="1562440"/>
                          <a:ext cx="912813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55F2D3-620F-5ADC-E4FB-E1899ADA7686}"/>
                </a:ext>
              </a:extLst>
            </p:cNvPr>
            <p:cNvSpPr txBox="1"/>
            <p:nvPr/>
          </p:nvSpPr>
          <p:spPr>
            <a:xfrm>
              <a:off x="7079414" y="1481880"/>
              <a:ext cx="72601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CC4533-60F3-4635-BEF6-090B909A4DE5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15046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C964C0-9D19-429B-6820-34449EF7AA55}"/>
              </a:ext>
            </a:extLst>
          </p:cNvPr>
          <p:cNvSpPr txBox="1"/>
          <p:nvPr/>
        </p:nvSpPr>
        <p:spPr>
          <a:xfrm>
            <a:off x="2935840" y="190452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CUỐI CHƯƠNG III (T2)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E958AA-B853-0867-8329-69E6C0ABCB20}"/>
              </a:ext>
            </a:extLst>
          </p:cNvPr>
          <p:cNvSpPr txBox="1"/>
          <p:nvPr/>
        </p:nvSpPr>
        <p:spPr>
          <a:xfrm>
            <a:off x="657019" y="1125257"/>
            <a:ext cx="674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8. (SGK/73)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99186E-3C04-32A5-E21D-B9CE51AF8B6A}"/>
              </a:ext>
            </a:extLst>
          </p:cNvPr>
          <p:cNvGrpSpPr/>
          <p:nvPr/>
        </p:nvGrpSpPr>
        <p:grpSpPr>
          <a:xfrm>
            <a:off x="1819542" y="1740809"/>
            <a:ext cx="6780476" cy="1336824"/>
            <a:chOff x="492764" y="1305607"/>
            <a:chExt cx="5085357" cy="10026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596F3E-5DAB-10F5-02D0-0FC1338B77AB}"/>
                </a:ext>
              </a:extLst>
            </p:cNvPr>
            <p:cNvSpPr txBox="1"/>
            <p:nvPr/>
          </p:nvSpPr>
          <p:spPr>
            <a:xfrm>
              <a:off x="492764" y="1305607"/>
              <a:ext cx="14585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+mj-lt"/>
                </a:rPr>
                <a:t>a) Ta có</a:t>
              </a:r>
              <a:endParaRPr lang="en-US" sz="3200" dirty="0">
                <a:solidFill>
                  <a:schemeClr val="bg1"/>
                </a:solidFill>
                <a:latin typeface="+mj-lt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6FFA57DE-39C8-0745-8E82-616FCEFAB6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5595058"/>
                </p:ext>
              </p:extLst>
            </p:nvPr>
          </p:nvGraphicFramePr>
          <p:xfrm>
            <a:off x="858483" y="1771650"/>
            <a:ext cx="4719638" cy="53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349360" imgH="266400" progId="Equation.DSMT4">
                    <p:embed/>
                  </p:oleObj>
                </mc:Choice>
                <mc:Fallback>
                  <p:oleObj name="Equation" r:id="rId4" imgW="2349360" imgH="2664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6F29913E-E6DD-8320-80D3-55FAD4C394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58483" y="1771650"/>
                          <a:ext cx="4719638" cy="53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FA9E74-86B7-1D56-C556-C2CA857A0270}"/>
                  </a:ext>
                </a:extLst>
              </p:cNvPr>
              <p:cNvSpPr txBox="1"/>
              <p:nvPr/>
            </p:nvSpPr>
            <p:spPr>
              <a:xfrm>
                <a:off x="1819541" y="3077066"/>
                <a:ext cx="68976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chemeClr val="bg1"/>
                    </a:solidFill>
                    <a:latin typeface="+mj-lt"/>
                  </a:rPr>
                  <a:t>b) Đổi đơn vị: 800 (km/h)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2000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+mj-lt"/>
                  </a:rPr>
                  <a:t> (m/s)</a:t>
                </a:r>
                <a:endParaRPr lang="en-US" sz="32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FA9E74-86B7-1D56-C556-C2CA857A0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41" y="3077066"/>
                <a:ext cx="6897667" cy="791370"/>
              </a:xfrm>
              <a:prstGeom prst="rect">
                <a:avLst/>
              </a:prstGeom>
              <a:blipFill>
                <a:blip r:embed="rId7"/>
                <a:stretch>
                  <a:fillRect l="-220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4F66E1-FBED-0458-18C8-E6757EBB300B}"/>
              </a:ext>
            </a:extLst>
          </p:cNvPr>
          <p:cNvSpPr txBox="1"/>
          <p:nvPr/>
        </p:nvSpPr>
        <p:spPr>
          <a:xfrm>
            <a:off x="2247914" y="3899171"/>
            <a:ext cx="5848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Ta có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6FD318-91BC-23E0-2174-2FFA1061CA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466309"/>
              </p:ext>
            </p:extLst>
          </p:nvPr>
        </p:nvGraphicFramePr>
        <p:xfrm>
          <a:off x="3437889" y="3860452"/>
          <a:ext cx="3326368" cy="692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18960" imgH="253800" progId="Equation.DSMT4">
                  <p:embed/>
                </p:oleObj>
              </mc:Choice>
              <mc:Fallback>
                <p:oleObj name="Equation" r:id="rId8" imgW="1218960" imgH="253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251E60-E332-0208-E2D5-0ADC7DCDD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7889" y="3860452"/>
                        <a:ext cx="3326368" cy="692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7D16DE-4797-C5A6-C11D-8A553A2D9F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769122"/>
              </p:ext>
            </p:extLst>
          </p:nvPr>
        </p:nvGraphicFramePr>
        <p:xfrm>
          <a:off x="2433788" y="4522672"/>
          <a:ext cx="6049433" cy="179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22280" imgH="660240" progId="Equation.DSMT4">
                  <p:embed/>
                </p:oleObj>
              </mc:Choice>
              <mc:Fallback>
                <p:oleObj name="Equation" r:id="rId10" imgW="2222280" imgH="6602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11787CE-59B0-8A7D-F17B-F321F54BC2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33788" y="4522672"/>
                        <a:ext cx="6049433" cy="1797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5 Minute Timer - Different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8C890F2-9CD1-5264-C8C7-7D21B0F91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1352" y="5303423"/>
            <a:ext cx="2535544" cy="142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3" name="Group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F3D4C8-1DDE-0FB9-728D-59C42A232E1F}"/>
              </a:ext>
            </a:extLst>
          </p:cNvPr>
          <p:cNvGrpSpPr/>
          <p:nvPr/>
        </p:nvGrpSpPr>
        <p:grpSpPr>
          <a:xfrm>
            <a:off x="9931819" y="1120263"/>
            <a:ext cx="1624029" cy="1599599"/>
            <a:chOff x="6802878" y="959477"/>
            <a:chExt cx="1218022" cy="1199699"/>
          </a:xfrm>
        </p:grpSpPr>
        <p:sp>
          <p:nvSpPr>
            <p:cNvPr id="14" name="Octagon 13">
              <a:extLst>
                <a:ext uri="{FF2B5EF4-FFF2-40B4-BE49-F238E27FC236}">
                  <a16:creationId xmlns:a16="http://schemas.microsoft.com/office/drawing/2014/main" id="{5895A482-98B9-F70B-1651-8703E4062748}"/>
                </a:ext>
              </a:extLst>
            </p:cNvPr>
            <p:cNvSpPr/>
            <p:nvPr/>
          </p:nvSpPr>
          <p:spPr>
            <a:xfrm>
              <a:off x="6802878" y="959477"/>
              <a:ext cx="692260" cy="692260"/>
            </a:xfrm>
            <a:prstGeom prst="octagon">
              <a:avLst/>
            </a:prstGeom>
            <a:solidFill>
              <a:srgbClr val="D940FF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5" name="Octagon 14">
              <a:extLst>
                <a:ext uri="{FF2B5EF4-FFF2-40B4-BE49-F238E27FC236}">
                  <a16:creationId xmlns:a16="http://schemas.microsoft.com/office/drawing/2014/main" id="{A0D649BF-93B1-FD6B-8BAD-C3476DEE19AC}"/>
                </a:ext>
              </a:extLst>
            </p:cNvPr>
            <p:cNvSpPr/>
            <p:nvPr/>
          </p:nvSpPr>
          <p:spPr>
            <a:xfrm>
              <a:off x="7328640" y="1466916"/>
              <a:ext cx="692260" cy="692260"/>
            </a:xfrm>
            <a:prstGeom prst="octagon">
              <a:avLst/>
            </a:prstGeom>
            <a:solidFill>
              <a:srgbClr val="D940FF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16" name="Rectangle: Rounded Corners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ACCF4E-B922-BCF0-EFE2-984BAFB71378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THỰC TẾ CỦA CĂN THỨC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CB98C3-F971-687B-A342-2F2F011FB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" y="4530327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FCE547-2B0B-542C-EE2C-330B6D5C640A}"/>
              </a:ext>
            </a:extLst>
          </p:cNvPr>
          <p:cNvSpPr txBox="1"/>
          <p:nvPr/>
        </p:nvSpPr>
        <p:spPr>
          <a:xfrm>
            <a:off x="657019" y="1125257"/>
            <a:ext cx="674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9. (SGK/73)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A33D0F-9B14-24F6-5141-6D293590EA9D}"/>
              </a:ext>
            </a:extLst>
          </p:cNvPr>
          <p:cNvGrpSpPr/>
          <p:nvPr/>
        </p:nvGrpSpPr>
        <p:grpSpPr>
          <a:xfrm>
            <a:off x="9931819" y="1120263"/>
            <a:ext cx="1624029" cy="1599599"/>
            <a:chOff x="6802878" y="959477"/>
            <a:chExt cx="1218022" cy="1199699"/>
          </a:xfrm>
          <a:solidFill>
            <a:srgbClr val="0000CC"/>
          </a:solidFill>
        </p:grpSpPr>
        <p:sp>
          <p:nvSpPr>
            <p:cNvPr id="4" name="Octagon 3">
              <a:extLst>
                <a:ext uri="{FF2B5EF4-FFF2-40B4-BE49-F238E27FC236}">
                  <a16:creationId xmlns:a16="http://schemas.microsoft.com/office/drawing/2014/main" id="{3BA7F7BE-D480-405D-AFF0-BA01DA10C050}"/>
                </a:ext>
              </a:extLst>
            </p:cNvPr>
            <p:cNvSpPr/>
            <p:nvPr/>
          </p:nvSpPr>
          <p:spPr>
            <a:xfrm>
              <a:off x="6802878" y="959477"/>
              <a:ext cx="692260" cy="692260"/>
            </a:xfrm>
            <a:prstGeom prst="octagon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09F425E6-838E-350F-C8C5-5CDCFB91B0AC}"/>
                </a:ext>
              </a:extLst>
            </p:cNvPr>
            <p:cNvSpPr/>
            <p:nvPr/>
          </p:nvSpPr>
          <p:spPr>
            <a:xfrm>
              <a:off x="7328640" y="1466916"/>
              <a:ext cx="692260" cy="692260"/>
            </a:xfrm>
            <a:prstGeom prst="octagon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3DF1AF-6DE3-F0CB-0519-47BA73DC3C25}"/>
              </a:ext>
            </a:extLst>
          </p:cNvPr>
          <p:cNvSpPr txBox="1"/>
          <p:nvPr/>
        </p:nvSpPr>
        <p:spPr>
          <a:xfrm>
            <a:off x="697275" y="2357730"/>
            <a:ext cx="73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a)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AF7C69-9CA9-0C66-5E0E-2825F399D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529496"/>
              </p:ext>
            </p:extLst>
          </p:nvPr>
        </p:nvGraphicFramePr>
        <p:xfrm>
          <a:off x="1621368" y="2099734"/>
          <a:ext cx="8360833" cy="1399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440" imgH="533160" progId="Equation.DSMT4">
                  <p:embed/>
                </p:oleObj>
              </mc:Choice>
              <mc:Fallback>
                <p:oleObj name="Equation" r:id="rId4" imgW="3187440" imgH="533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3508485-CA39-78F0-3818-EF0EF9D308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368" y="2099734"/>
                        <a:ext cx="8360833" cy="1399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4D5AF0-E06B-75AC-98E4-36FFABC3C02E}"/>
              </a:ext>
            </a:extLst>
          </p:cNvPr>
          <p:cNvSpPr txBox="1"/>
          <p:nvPr/>
        </p:nvSpPr>
        <p:spPr>
          <a:xfrm>
            <a:off x="1669608" y="3681275"/>
            <a:ext cx="9185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10 000 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oảng 681,8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5 Minute Timer - Different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C124A0-E6B3-934E-6D89-54540A285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1352" y="5303423"/>
            <a:ext cx="2535544" cy="142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: Rounded Corners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9B045C-EC77-8C69-E120-7952958C82F1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THỰC TẾ CỦA CĂN THỨC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425008-9E98-AF41-5D20-B31430CD6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" y="4530327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DD7AA1-E747-3D6E-2655-7F366380FC9C}"/>
              </a:ext>
            </a:extLst>
          </p:cNvPr>
          <p:cNvSpPr txBox="1"/>
          <p:nvPr/>
        </p:nvSpPr>
        <p:spPr>
          <a:xfrm>
            <a:off x="514779" y="1125257"/>
            <a:ext cx="674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9. (SGK/73)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94BA1A-9EC8-404D-FEE6-2C2E70148870}"/>
              </a:ext>
            </a:extLst>
          </p:cNvPr>
          <p:cNvSpPr txBox="1"/>
          <p:nvPr/>
        </p:nvSpPr>
        <p:spPr>
          <a:xfrm>
            <a:off x="514779" y="1722551"/>
            <a:ext cx="5857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b) Nếu trọng lượng phi hành gia là 619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N, ta có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3758F8-7B19-E81E-578B-DA79E9959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198732"/>
              </p:ext>
            </p:extLst>
          </p:nvPr>
        </p:nvGraphicFramePr>
        <p:xfrm>
          <a:off x="1883411" y="2732618"/>
          <a:ext cx="3850216" cy="161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9720" imgH="533160" progId="Equation.DSMT4">
                  <p:embed/>
                </p:oleObj>
              </mc:Choice>
              <mc:Fallback>
                <p:oleObj name="Equation" r:id="rId2" imgW="1269720" imgH="533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C495A65-0C15-4787-1410-9DF5E7A31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83411" y="2732618"/>
                        <a:ext cx="3850216" cy="1617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334665-BEBA-FF90-53BF-25BD1A369108}"/>
              </a:ext>
            </a:extLst>
          </p:cNvPr>
          <p:cNvCxnSpPr>
            <a:cxnSpLocks/>
          </p:cNvCxnSpPr>
          <p:nvPr/>
        </p:nvCxnSpPr>
        <p:spPr>
          <a:xfrm flipV="1">
            <a:off x="6503329" y="1250881"/>
            <a:ext cx="0" cy="51673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882E44-1C1D-9F88-1031-3059ADE3AB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7645"/>
              </p:ext>
            </p:extLst>
          </p:nvPr>
        </p:nvGraphicFramePr>
        <p:xfrm>
          <a:off x="405978" y="4193117"/>
          <a:ext cx="6083300" cy="96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280" imgH="317160" progId="Equation.DSMT4">
                  <p:embed/>
                </p:oleObj>
              </mc:Choice>
              <mc:Fallback>
                <p:oleObj name="Equation" r:id="rId4" imgW="200628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B83E802-8D5A-3EE8-5D2B-9C5419EECD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5978" y="4193117"/>
                        <a:ext cx="6083300" cy="963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1F7B7C-E780-4B9F-5131-6A727A1F6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505879"/>
              </p:ext>
            </p:extLst>
          </p:nvPr>
        </p:nvGraphicFramePr>
        <p:xfrm>
          <a:off x="401744" y="5058833"/>
          <a:ext cx="5238749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419040" progId="Equation.DSMT4">
                  <p:embed/>
                </p:oleObj>
              </mc:Choice>
              <mc:Fallback>
                <p:oleObj name="Equation" r:id="rId6" imgW="1726920" imgH="419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D628C05-8670-AB47-EC10-4AA948011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744" y="5058833"/>
                        <a:ext cx="5238749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56DFF-D641-7B38-D0D2-B84B3BAB2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457982"/>
              </p:ext>
            </p:extLst>
          </p:nvPr>
        </p:nvGraphicFramePr>
        <p:xfrm>
          <a:off x="6662845" y="1244601"/>
          <a:ext cx="5084233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76160" imgH="457200" progId="Equation.DSMT4">
                  <p:embed/>
                </p:oleObj>
              </mc:Choice>
              <mc:Fallback>
                <p:oleObj name="Equation" r:id="rId8" imgW="1676160" imgH="457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404F31E-84AB-3165-FAAA-E8ABABD4C2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62845" y="1244601"/>
                        <a:ext cx="5084233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9B3667-307D-0D87-179C-AB6E9EC86F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502284"/>
              </p:ext>
            </p:extLst>
          </p:nvPr>
        </p:nvGraphicFramePr>
        <p:xfrm>
          <a:off x="6760211" y="2730501"/>
          <a:ext cx="5041900" cy="1386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3560" imgH="457200" progId="Equation.DSMT4">
                  <p:embed/>
                </p:oleObj>
              </mc:Choice>
              <mc:Fallback>
                <p:oleObj name="Equation" r:id="rId10" imgW="166356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26814C7-3EB6-0A0A-1FAD-8DB9A7419A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60211" y="2730501"/>
                        <a:ext cx="5041900" cy="1386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00ED07-764B-BEFE-6979-A471AED04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199864"/>
              </p:ext>
            </p:extLst>
          </p:nvPr>
        </p:nvGraphicFramePr>
        <p:xfrm>
          <a:off x="6814185" y="4384675"/>
          <a:ext cx="2887663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52200" imgH="203040" progId="Equation.DSMT4">
                  <p:embed/>
                </p:oleObj>
              </mc:Choice>
              <mc:Fallback>
                <p:oleObj name="Equation" r:id="rId12" imgW="952200" imgH="203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0E1179B-C85E-A0FF-3D03-490E6DF529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14185" y="4384675"/>
                        <a:ext cx="2887663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6E5A2D-4809-6911-7E29-F1204C670C54}"/>
              </a:ext>
            </a:extLst>
          </p:cNvPr>
          <p:cNvSpPr txBox="1"/>
          <p:nvPr/>
        </p:nvSpPr>
        <p:spPr>
          <a:xfrm>
            <a:off x="6720440" y="4945038"/>
            <a:ext cx="5057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 327322,34 m thì phi hành gia có trọng lượng 619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4267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F87730-5E80-F00B-FC8B-A5A9D3E0956F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THỰC TẾ CỦA CĂN THỨC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3BBCFF-8355-F72A-151F-4E1DDE251F0E}"/>
              </a:ext>
            </a:extLst>
          </p:cNvPr>
          <p:cNvSpPr txBox="1"/>
          <p:nvPr/>
        </p:nvSpPr>
        <p:spPr>
          <a:xfrm>
            <a:off x="657019" y="1125257"/>
            <a:ext cx="674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10. (SGK/73)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4BF0E2-B2BF-9484-E25F-E33A10CC44F1}"/>
              </a:ext>
            </a:extLst>
          </p:cNvPr>
          <p:cNvGrpSpPr/>
          <p:nvPr/>
        </p:nvGrpSpPr>
        <p:grpSpPr>
          <a:xfrm>
            <a:off x="9931819" y="1120263"/>
            <a:ext cx="1624029" cy="1599599"/>
            <a:chOff x="6802878" y="959477"/>
            <a:chExt cx="1218022" cy="1199699"/>
          </a:xfrm>
        </p:grpSpPr>
        <p:sp>
          <p:nvSpPr>
            <p:cNvPr id="4" name="Octagon 3">
              <a:extLst>
                <a:ext uri="{FF2B5EF4-FFF2-40B4-BE49-F238E27FC236}">
                  <a16:creationId xmlns:a16="http://schemas.microsoft.com/office/drawing/2014/main" id="{E228672D-FEC2-3159-2B58-D0D818015FBF}"/>
                </a:ext>
              </a:extLst>
            </p:cNvPr>
            <p:cNvSpPr/>
            <p:nvPr/>
          </p:nvSpPr>
          <p:spPr>
            <a:xfrm>
              <a:off x="6802878" y="959477"/>
              <a:ext cx="692260" cy="692260"/>
            </a:xfrm>
            <a:prstGeom prst="octagon">
              <a:avLst/>
            </a:prstGeom>
            <a:solidFill>
              <a:srgbClr val="FFC515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958F6FF1-3AD3-9F63-2D7E-F51BB908476A}"/>
                </a:ext>
              </a:extLst>
            </p:cNvPr>
            <p:cNvSpPr/>
            <p:nvPr/>
          </p:nvSpPr>
          <p:spPr>
            <a:xfrm>
              <a:off x="7328640" y="1466916"/>
              <a:ext cx="692260" cy="692260"/>
            </a:xfrm>
            <a:prstGeom prst="octagon">
              <a:avLst/>
            </a:prstGeom>
            <a:solidFill>
              <a:srgbClr val="FFC515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pic>
        <p:nvPicPr>
          <p:cNvPr id="6" name="5 Minute Timer - Different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615DA3A-F460-4BDF-9018-B10A74313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1352" y="5303423"/>
            <a:ext cx="2535544" cy="142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50A305-CB72-BD3A-6735-CF18D673932F}"/>
              </a:ext>
            </a:extLst>
          </p:cNvPr>
          <p:cNvSpPr txBox="1"/>
          <p:nvPr/>
        </p:nvSpPr>
        <p:spPr>
          <a:xfrm>
            <a:off x="1819541" y="1740809"/>
            <a:ext cx="1944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a) Ta có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CA01E5-2D0F-9CD5-6B45-99F5648D84EB}"/>
              </a:ext>
            </a:extLst>
          </p:cNvPr>
          <p:cNvCxnSpPr>
            <a:cxnSpLocks/>
          </p:cNvCxnSpPr>
          <p:nvPr/>
        </p:nvCxnSpPr>
        <p:spPr>
          <a:xfrm flipV="1">
            <a:off x="6147880" y="1120263"/>
            <a:ext cx="0" cy="5167307"/>
          </a:xfrm>
          <a:prstGeom prst="line">
            <a:avLst/>
          </a:prstGeom>
          <a:ln>
            <a:solidFill>
              <a:srgbClr val="275317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E859D3-6048-EE57-BFC9-78863DF9EC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799883"/>
              </p:ext>
            </p:extLst>
          </p:nvPr>
        </p:nvGraphicFramePr>
        <p:xfrm>
          <a:off x="2421467" y="1987551"/>
          <a:ext cx="3219451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440" imgH="419040" progId="Equation.DSMT4">
                  <p:embed/>
                </p:oleObj>
              </mc:Choice>
              <mc:Fallback>
                <p:oleObj name="Equation" r:id="rId5" imgW="1117440" imgH="419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33EDABB-C630-5A92-F591-D23C07AD8D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1467" y="1987551"/>
                        <a:ext cx="3219451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550AC-AFA7-D26E-58D7-7AA2C72F5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604918"/>
              </p:ext>
            </p:extLst>
          </p:nvPr>
        </p:nvGraphicFramePr>
        <p:xfrm>
          <a:off x="2209801" y="3240617"/>
          <a:ext cx="3399367" cy="65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80800" imgH="228600" progId="Equation.DSMT4">
                  <p:embed/>
                </p:oleObj>
              </mc:Choice>
              <mc:Fallback>
                <p:oleObj name="Equation" r:id="rId7" imgW="118080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CC3753B-26DC-A0BD-C0BE-5F5C862E2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9801" y="3240617"/>
                        <a:ext cx="3399367" cy="658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873D7F-12E6-BC2A-71F0-2A0E24A757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998325"/>
              </p:ext>
            </p:extLst>
          </p:nvPr>
        </p:nvGraphicFramePr>
        <p:xfrm>
          <a:off x="2404534" y="3975101"/>
          <a:ext cx="292523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15920" imgH="419040" progId="Equation.DSMT4">
                  <p:embed/>
                </p:oleObj>
              </mc:Choice>
              <mc:Fallback>
                <p:oleObj name="Equation" r:id="rId9" imgW="101592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8FB036E-46D9-360D-E570-5B155ED04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4534" y="3975101"/>
                        <a:ext cx="2925233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06499D-40CF-1FD8-C3DA-C46043ADC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61827"/>
              </p:ext>
            </p:extLst>
          </p:nvPr>
        </p:nvGraphicFramePr>
        <p:xfrm>
          <a:off x="2559051" y="5194300"/>
          <a:ext cx="3073400" cy="135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66680" imgH="469800" progId="Equation.DSMT4">
                  <p:embed/>
                </p:oleObj>
              </mc:Choice>
              <mc:Fallback>
                <p:oleObj name="Equation" r:id="rId11" imgW="106668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6E73F87-2BD7-61C9-4E39-D6218E1497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59051" y="5194300"/>
                        <a:ext cx="3073400" cy="1354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9FF4C6-BC79-60B4-A586-A8AD234D03DE}"/>
              </a:ext>
            </a:extLst>
          </p:cNvPr>
          <p:cNvSpPr txBox="1"/>
          <p:nvPr/>
        </p:nvSpPr>
        <p:spPr>
          <a:xfrm>
            <a:off x="6462169" y="1740809"/>
            <a:ext cx="1944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b) Ta có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79EF2A0-7CA5-2DB9-CBBC-53568D64A2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969056"/>
              </p:ext>
            </p:extLst>
          </p:nvPr>
        </p:nvGraphicFramePr>
        <p:xfrm>
          <a:off x="6525684" y="2377017"/>
          <a:ext cx="3073400" cy="135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66680" imgH="469800" progId="Equation.DSMT4">
                  <p:embed/>
                </p:oleObj>
              </mc:Choice>
              <mc:Fallback>
                <p:oleObj name="Equation" r:id="rId13" imgW="1066680" imgH="469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760D1DD-29CA-5FFB-C8EE-0499EA251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25684" y="2377017"/>
                        <a:ext cx="3073400" cy="1354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B5704EA-E15D-E931-1D16-EE0EFAEF2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79779"/>
              </p:ext>
            </p:extLst>
          </p:nvPr>
        </p:nvGraphicFramePr>
        <p:xfrm>
          <a:off x="6843184" y="3818467"/>
          <a:ext cx="4572000" cy="139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87240" imgH="482400" progId="Equation.DSMT4">
                  <p:embed/>
                </p:oleObj>
              </mc:Choice>
              <mc:Fallback>
                <p:oleObj name="Equation" r:id="rId15" imgW="1587240" imgH="482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6A3AB88-0C30-1870-BB81-9E73FAD0B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43184" y="3818467"/>
                        <a:ext cx="4572000" cy="1390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2B0789-0D40-460D-18A8-158A80C21809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THỰC TẾ CỦA CĂN THỨC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DB691-AA1A-91EC-54F0-AA3F8A6BCE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" y="4530327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6452723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6495489" cy="15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Work Sans" pitchFamily="2" charset="0"/>
              <a:buChar char="-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 tập và học thuộc lại các công thức và phép biến đổi căn thức đã học.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Work Sans" pitchFamily="2" charset="0"/>
              <a:buChar char="-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 bị bài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878C7D-958E-91AA-7076-58B3BCEE9506}"/>
              </a:ext>
            </a:extLst>
          </p:cNvPr>
          <p:cNvGrpSpPr/>
          <p:nvPr/>
        </p:nvGrpSpPr>
        <p:grpSpPr>
          <a:xfrm>
            <a:off x="6700631" y="2940095"/>
            <a:ext cx="2525128" cy="2798034"/>
            <a:chOff x="6700631" y="2940095"/>
            <a:chExt cx="2525128" cy="2798034"/>
          </a:xfrm>
        </p:grpSpPr>
        <p:pic>
          <p:nvPicPr>
            <p:cNvPr id="6" name="Picture 5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A6B0BB8-B2F2-2BF3-150F-5878B691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6770304" y="2940095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36E67C1-6184-4872-84B8-64397A78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6700631" y="3082810"/>
              <a:ext cx="2327672" cy="2327672"/>
            </a:xfrm>
            <a:prstGeom prst="rect">
              <a:avLst/>
            </a:prstGeom>
          </p:spPr>
        </p:pic>
      </p:grpSp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2" y="885150"/>
            <a:ext cx="11110293" cy="20899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CĂN THỨC</a:t>
            </a:r>
            <a:b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(TIẾT 2)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18" y="7439266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3AF683-713F-7036-CEFD-B042F9317AD9}"/>
              </a:ext>
            </a:extLst>
          </p:cNvPr>
          <p:cNvGrpSpPr/>
          <p:nvPr/>
        </p:nvGrpSpPr>
        <p:grpSpPr>
          <a:xfrm>
            <a:off x="8259209" y="3610097"/>
            <a:ext cx="3194131" cy="3194131"/>
            <a:chOff x="7436249" y="3067771"/>
            <a:chExt cx="3194131" cy="3194131"/>
          </a:xfrm>
        </p:grpSpPr>
        <p:pic>
          <p:nvPicPr>
            <p:cNvPr id="6" name="1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B0E9D86-FFCE-1225-743D-3C31A8BD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1394">
              <a:off x="7436249" y="3067771"/>
              <a:ext cx="3194131" cy="3194131"/>
            </a:xfrm>
            <a:prstGeom prst="rect">
              <a:avLst/>
            </a:prstGeom>
          </p:spPr>
        </p:pic>
        <p:pic>
          <p:nvPicPr>
            <p:cNvPr id="7" name="Graphic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0F4B61C0-993C-71AA-2BF5-84BC50CF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889495">
              <a:off x="7963640" y="4019899"/>
              <a:ext cx="1574403" cy="1574403"/>
            </a:xfrm>
            <a:prstGeom prst="rect">
              <a:avLst/>
            </a:prstGeom>
          </p:spPr>
        </p:pic>
        <p:pic>
          <p:nvPicPr>
            <p:cNvPr id="8" name="Graphic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153854D-C107-5F14-99E6-EAEC58D8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520790">
              <a:off x="8697815" y="4126106"/>
              <a:ext cx="1488402" cy="1488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>
            <a:off x="6173560" y="3233479"/>
            <a:ext cx="4179480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347115" y="1389231"/>
            <a:ext cx="4878904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r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lên đỉnh Olympia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7069812" y="2641508"/>
            <a:ext cx="39029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>
            <a:off x="6089376" y="5939694"/>
            <a:ext cx="4179480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(T2)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1F1E75-BE12-F688-9972-E7FF5B42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26477C-EDC4-5B3E-6AB2-C96BF84A6600}"/>
              </a:ext>
            </a:extLst>
          </p:cNvPr>
          <p:cNvSpPr/>
          <p:nvPr/>
        </p:nvSpPr>
        <p:spPr>
          <a:xfrm>
            <a:off x="0" y="3223154"/>
            <a:ext cx="12192000" cy="289310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2438279">
              <a:defRPr/>
            </a:pPr>
            <a:r>
              <a:rPr lang="en-US" sz="8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 LÊN ĐỈNH</a:t>
            </a:r>
          </a:p>
          <a:p>
            <a:pPr algn="ctr" defTabSz="2438279">
              <a:defRPr/>
            </a:pPr>
            <a:r>
              <a:rPr lang="en-US" sz="8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OLYMPIA</a:t>
            </a: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F88289-FFA2-9EA6-AB32-586C59EA8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64" y="285944"/>
            <a:ext cx="3619672" cy="2719493"/>
          </a:xfrm>
          <a:prstGeom prst="rect">
            <a:avLst/>
          </a:prstGeom>
          <a:noFill/>
        </p:spPr>
      </p:pic>
      <p:pic>
        <p:nvPicPr>
          <p:cNvPr id="8" name="olum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B11FB3B-CCFB-3EF6-050F-15E6C84C02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3155" y="5780314"/>
            <a:ext cx="854823" cy="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B4AC7D-424F-67BC-709C-F8F7D5D1A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7088"/>
            <a:ext cx="12192000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2" name="Group 3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79B809-F764-7008-5A94-0DCCAADB654E}"/>
              </a:ext>
            </a:extLst>
          </p:cNvPr>
          <p:cNvGrpSpPr/>
          <p:nvPr/>
        </p:nvGrpSpPr>
        <p:grpSpPr>
          <a:xfrm>
            <a:off x="1" y="7089"/>
            <a:ext cx="12192000" cy="6843823"/>
            <a:chOff x="1228678" y="87793"/>
            <a:chExt cx="6681555" cy="5047278"/>
          </a:xfrm>
        </p:grpSpPr>
        <p:cxnSp>
          <p:nvCxnSpPr>
            <p:cNvPr id="3" name="Straight Connector 2"/>
            <p:cNvCxnSpPr>
              <a:endCxn id="8" idx="1"/>
            </p:cNvCxnSpPr>
            <p:nvPr/>
          </p:nvCxnSpPr>
          <p:spPr>
            <a:xfrm>
              <a:off x="1392920" y="268026"/>
              <a:ext cx="856786" cy="230904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>
              <a:stCxn id="9" idx="1"/>
            </p:cNvCxnSpPr>
            <p:nvPr/>
          </p:nvCxnSpPr>
          <p:spPr>
            <a:xfrm>
              <a:off x="6895572" y="2577070"/>
              <a:ext cx="846165" cy="2321772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62405" y="499180"/>
              <a:ext cx="4824171" cy="4266622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lnSpc>
                  <a:spcPct val="150000"/>
                </a:lnSpc>
                <a:defRPr/>
              </a:pPr>
              <a:endParaRPr lang="en-US" sz="266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5"/>
            <p:cNvCxnSpPr>
              <a:stCxn id="8" idx="1"/>
            </p:cNvCxnSpPr>
            <p:nvPr/>
          </p:nvCxnSpPr>
          <p:spPr>
            <a:xfrm flipH="1">
              <a:off x="1393657" y="2577067"/>
              <a:ext cx="856050" cy="2317323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9" idx="1"/>
            </p:cNvCxnSpPr>
            <p:nvPr/>
          </p:nvCxnSpPr>
          <p:spPr>
            <a:xfrm flipH="1">
              <a:off x="6895572" y="267532"/>
              <a:ext cx="846165" cy="2309535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Left Bracket 7"/>
            <p:cNvSpPr/>
            <p:nvPr/>
          </p:nvSpPr>
          <p:spPr>
            <a:xfrm rot="10800000" flipH="1">
              <a:off x="2249707" y="1361736"/>
              <a:ext cx="147487" cy="2430663"/>
            </a:xfrm>
            <a:prstGeom prst="leftBracket">
              <a:avLst/>
            </a:prstGeom>
            <a:ln w="12700"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Left Bracket 8"/>
            <p:cNvSpPr/>
            <p:nvPr/>
          </p:nvSpPr>
          <p:spPr>
            <a:xfrm rot="10800000">
              <a:off x="6752955" y="1361736"/>
              <a:ext cx="142617" cy="2430663"/>
            </a:xfrm>
            <a:prstGeom prst="leftBracket">
              <a:avLst/>
            </a:prstGeom>
            <a:ln w="12700">
              <a:solidFill>
                <a:srgbClr val="FF0000"/>
              </a:solidFill>
            </a:ln>
            <a:effectLst>
              <a:glow rad="127000">
                <a:srgbClr val="FF00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062405" y="2381926"/>
              <a:ext cx="381963" cy="381963"/>
              <a:chOff x="452190" y="3133126"/>
              <a:chExt cx="286946" cy="28694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696264" y="2380873"/>
              <a:ext cx="381963" cy="381963"/>
              <a:chOff x="452190" y="3133126"/>
              <a:chExt cx="286946" cy="28694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29" name="Picture 5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1385195" y="229192"/>
              <a:ext cx="6356541" cy="128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5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1385195" y="4877440"/>
              <a:ext cx="6356541" cy="128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1228678" y="4753108"/>
              <a:ext cx="381963" cy="381963"/>
              <a:chOff x="452190" y="3133126"/>
              <a:chExt cx="286946" cy="28694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528270" y="4753108"/>
              <a:ext cx="381963" cy="381963"/>
              <a:chOff x="452190" y="3133126"/>
              <a:chExt cx="286946" cy="286946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228678" y="87793"/>
              <a:ext cx="381963" cy="381963"/>
              <a:chOff x="452190" y="3133126"/>
              <a:chExt cx="286946" cy="28694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528270" y="87793"/>
              <a:ext cx="381963" cy="381963"/>
              <a:chOff x="452190" y="3133126"/>
              <a:chExt cx="286946" cy="28694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31" name="nhacnen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232712" y="5951840"/>
            <a:ext cx="457200" cy="457200"/>
          </a:xfrm>
          <a:prstGeom prst="rect">
            <a:avLst/>
          </a:prstGeom>
        </p:spPr>
      </p:pic>
      <p:sp>
        <p:nvSpPr>
          <p:cNvPr id="16" name="Rectangle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535592" y="1130085"/>
            <a:ext cx="7116019" cy="411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5 câu hỏi,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vòng 10s suy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theo dõi và gọi bạn nào giơ tay</a:t>
            </a:r>
            <a:r>
              <a:rPr lang="vi-VN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trước  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lời. Trả lời đúng, học sinh được nhận một phần quà bí mật</a:t>
            </a:r>
            <a:r>
              <a:rPr lang="vi-VN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sai sẽ nhường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quyền trả lời</a:t>
            </a:r>
            <a:r>
              <a:rPr lang="vi-VN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các 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còn lại. 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 gọi tối đa 03 học sinh.</a:t>
            </a:r>
          </a:p>
        </p:txBody>
      </p:sp>
    </p:spTree>
    <p:extLst>
      <p:ext uri="{BB962C8B-B14F-4D97-AF65-F5344CB8AC3E}">
        <p14:creationId xmlns:p14="http://schemas.microsoft.com/office/powerpoint/2010/main" val="35268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10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1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5314</TotalTime>
  <Words>881</Words>
  <Application>Microsoft Office PowerPoint</Application>
  <PresentationFormat>Widescreen</PresentationFormat>
  <Paragraphs>195</Paragraphs>
  <Slides>26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Agency FB</vt:lpstr>
      <vt:lpstr>Anaheim</vt:lpstr>
      <vt:lpstr>Arial</vt:lpstr>
      <vt:lpstr>Calibri</vt:lpstr>
      <vt:lpstr>Calibri Light</vt:lpstr>
      <vt:lpstr>Cambria Math</vt:lpstr>
      <vt:lpstr>Roboto Condensed Light</vt:lpstr>
      <vt:lpstr>Times New Roman</vt:lpstr>
      <vt:lpstr>Work Sans</vt:lpstr>
      <vt:lpstr>1_Office Theme</vt:lpstr>
      <vt:lpstr>Equation</vt:lpstr>
      <vt:lpstr>PowerPoint Presentation</vt:lpstr>
      <vt:lpstr>A. THIẾT BỊ DẠY HỌC VÀ HỌC LIỆU</vt:lpstr>
      <vt:lpstr>B. CHÚ THÍCH</vt:lpstr>
      <vt:lpstr>CHƯƠNG III: CĂN THỨC BÀI TẬP CUỐI CHƯƠNG III (TIẾT 2)</vt:lpstr>
      <vt:lpstr>PowerPoint Presentation</vt:lpstr>
      <vt:lpstr>BÀI TẬP CUỐI CHƯƠNG III (T2)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III (T2)</vt:lpstr>
      <vt:lpstr> LUYỆN TẬP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thu dao</cp:lastModifiedBy>
  <cp:revision>476</cp:revision>
  <dcterms:created xsi:type="dcterms:W3CDTF">2022-08-03T11:07:12Z</dcterms:created>
  <dcterms:modified xsi:type="dcterms:W3CDTF">2025-05-13T14:21:32Z</dcterms:modified>
</cp:coreProperties>
</file>