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8"/>
  </p:notesMasterIdLst>
  <p:sldIdLst>
    <p:sldId id="655" r:id="rId2"/>
    <p:sldId id="572" r:id="rId3"/>
    <p:sldId id="571" r:id="rId4"/>
    <p:sldId id="368" r:id="rId5"/>
    <p:sldId id="590" r:id="rId6"/>
    <p:sldId id="384" r:id="rId7"/>
    <p:sldId id="591" r:id="rId8"/>
    <p:sldId id="603" r:id="rId9"/>
    <p:sldId id="604" r:id="rId10"/>
    <p:sldId id="598" r:id="rId11"/>
    <p:sldId id="599" r:id="rId12"/>
    <p:sldId id="600" r:id="rId13"/>
    <p:sldId id="601" r:id="rId14"/>
    <p:sldId id="602" r:id="rId15"/>
    <p:sldId id="605" r:id="rId16"/>
    <p:sldId id="606" r:id="rId17"/>
    <p:sldId id="607" r:id="rId18"/>
    <p:sldId id="573" r:id="rId19"/>
    <p:sldId id="654" r:id="rId20"/>
    <p:sldId id="578" r:id="rId21"/>
    <p:sldId id="625" r:id="rId22"/>
    <p:sldId id="647" r:id="rId23"/>
    <p:sldId id="608" r:id="rId24"/>
    <p:sldId id="648" r:id="rId25"/>
    <p:sldId id="609" r:id="rId26"/>
    <p:sldId id="642" r:id="rId27"/>
    <p:sldId id="649" r:id="rId28"/>
    <p:sldId id="650" r:id="rId29"/>
    <p:sldId id="623" r:id="rId30"/>
    <p:sldId id="651" r:id="rId31"/>
    <p:sldId id="652" r:id="rId32"/>
    <p:sldId id="579" r:id="rId33"/>
    <p:sldId id="653" r:id="rId34"/>
    <p:sldId id="620" r:id="rId35"/>
    <p:sldId id="381" r:id="rId36"/>
    <p:sldId id="382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946C5E-BC41-2CD8-0C50-2F77DE8F755B}" name="Admin" initials="A" userId="Admi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E505"/>
    <a:srgbClr val="71FC08"/>
    <a:srgbClr val="CC00CC"/>
    <a:srgbClr val="DE6614"/>
    <a:srgbClr val="FF4FFF"/>
    <a:srgbClr val="0000CC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275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65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5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3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7AA09-98B0-4A72-9DA6-F8FE880BB8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6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Start đồng hồ chạy.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0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34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8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wm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wmf"/><Relationship Id="rId5" Type="http://schemas.openxmlformats.org/officeDocument/2006/relationships/image" Target="../media/image25.gi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gif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9.wmf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40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8.wmf"/><Relationship Id="rId5" Type="http://schemas.openxmlformats.org/officeDocument/2006/relationships/image" Target="../media/image41.png"/><Relationship Id="rId15" Type="http://schemas.openxmlformats.org/officeDocument/2006/relationships/image" Target="../media/image25.gi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0.png"/><Relationship Id="rId9" Type="http://schemas.openxmlformats.org/officeDocument/2006/relationships/image" Target="../media/image37.wmf"/><Relationship Id="rId1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7" Type="http://schemas.openxmlformats.org/officeDocument/2006/relationships/image" Target="../media/image24.gif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2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3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53.w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2.wmf"/><Relationship Id="rId5" Type="http://schemas.openxmlformats.org/officeDocument/2006/relationships/image" Target="../media/image49.png"/><Relationship Id="rId15" Type="http://schemas.openxmlformats.org/officeDocument/2006/relationships/image" Target="../media/image390.png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48.png"/><Relationship Id="rId9" Type="http://schemas.openxmlformats.org/officeDocument/2006/relationships/image" Target="../media/image420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9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7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63.wmf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68.png"/><Relationship Id="rId9" Type="http://schemas.openxmlformats.org/officeDocument/2006/relationships/image" Target="../media/image6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6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2.png"/><Relationship Id="rId11" Type="http://schemas.openxmlformats.org/officeDocument/2006/relationships/image" Target="../media/image14.png"/><Relationship Id="rId10" Type="http://schemas.openxmlformats.org/officeDocument/2006/relationships/image" Target="../media/image65.w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11" Type="http://schemas.openxmlformats.org/officeDocument/2006/relationships/image" Target="../media/image81.pn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71.wmf"/><Relationship Id="rId4" Type="http://schemas.openxmlformats.org/officeDocument/2006/relationships/image" Target="../media/image80.png"/><Relationship Id="rId9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350866" y="163575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GD- ĐT QUẬN LONG BIÊN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TRƯỜNG THCS LONG BIÊN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277364" y="3286088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MỘT SỐ PHÉP BIẾN ĐỔI CĂN THỨC BẬC HAI CỦA BIỂU THỨC ĐẠI SỐ (TIẾT 4)</a:t>
            </a:r>
          </a:p>
        </p:txBody>
      </p:sp>
    </p:spTree>
    <p:extLst>
      <p:ext uri="{BB962C8B-B14F-4D97-AF65-F5344CB8AC3E}">
        <p14:creationId xmlns:p14="http://schemas.microsoft.com/office/powerpoint/2010/main" val="22810677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/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blipFill>
                <a:blip r:embed="rId5"/>
                <a:stretch>
                  <a:fillRect l="-1757" t="-1174" b="-5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545964"/>
              </p:ext>
            </p:extLst>
          </p:nvPr>
        </p:nvGraphicFramePr>
        <p:xfrm>
          <a:off x="3658758" y="1953993"/>
          <a:ext cx="26765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480" imgH="520560" progId="Equation.DSMT4">
                  <p:embed/>
                </p:oleObj>
              </mc:Choice>
              <mc:Fallback>
                <p:oleObj name="Equation" r:id="rId6" imgW="2679480" imgH="5205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8758" y="1953993"/>
                        <a:ext cx="26765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70865" y="3873597"/>
            <a:ext cx="670711" cy="62643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975875" y="2078024"/>
            <a:ext cx="1524000" cy="2950358"/>
            <a:chOff x="7983794" y="-214983"/>
            <a:chExt cx="1524000" cy="2950358"/>
          </a:xfrm>
        </p:grpSpPr>
        <p:pic>
          <p:nvPicPr>
            <p:cNvPr id="3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8-Point Star 4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8-Point Star 42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567380" y="1645307"/>
            <a:ext cx="860999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9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2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345012" y="2937493"/>
            <a:ext cx="1524000" cy="2950358"/>
            <a:chOff x="7983794" y="-214983"/>
            <a:chExt cx="1524000" cy="2950358"/>
          </a:xfrm>
        </p:grpSpPr>
        <p:pic>
          <p:nvPicPr>
            <p:cNvPr id="2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Oval 2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44725" y="3845852"/>
            <a:ext cx="664927" cy="605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19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183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53108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25399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53108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461912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/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≥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1)</m:t>
                    </m:r>
                    <m:r>
                      <m:rPr>
                        <m:nor/>
                      </m:rPr>
                      <a:rPr lang="vi-VN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vi-VN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	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2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3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blipFill>
                <a:blip r:embed="rId9"/>
                <a:stretch>
                  <a:fillRect l="-1719" b="-4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214190"/>
              </p:ext>
            </p:extLst>
          </p:nvPr>
        </p:nvGraphicFramePr>
        <p:xfrm>
          <a:off x="3691430" y="1807009"/>
          <a:ext cx="20097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06600" imgH="596900" progId="Equation.DSMT4">
                  <p:embed/>
                </p:oleObj>
              </mc:Choice>
              <mc:Fallback>
                <p:oleObj name="Equation" r:id="rId10" imgW="2006600" imgH="596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1430" y="1807009"/>
                        <a:ext cx="20097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8340"/>
              </p:ext>
            </p:extLst>
          </p:nvPr>
        </p:nvGraphicFramePr>
        <p:xfrm>
          <a:off x="1597573" y="3299903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0" imgH="482600" progId="Equation.DSMT4">
                  <p:embed/>
                </p:oleObj>
              </mc:Choice>
              <mc:Fallback>
                <p:oleObj name="Equation" r:id="rId12" imgW="1524000" imgH="482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299903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027448"/>
              </p:ext>
            </p:extLst>
          </p:nvPr>
        </p:nvGraphicFramePr>
        <p:xfrm>
          <a:off x="1597573" y="3926897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0" imgH="482600" progId="Equation.DSMT4">
                  <p:embed/>
                </p:oleObj>
              </mc:Choice>
              <mc:Fallback>
                <p:oleObj name="Equation" r:id="rId14" imgW="1524000" imgH="482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926897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9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2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980218" y="3116489"/>
            <a:ext cx="1524000" cy="2950358"/>
            <a:chOff x="7983794" y="-214983"/>
            <a:chExt cx="1524000" cy="2950358"/>
          </a:xfrm>
        </p:grpSpPr>
        <p:pic>
          <p:nvPicPr>
            <p:cNvPr id="2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21139" y="3172816"/>
            <a:ext cx="720437" cy="7242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8-Point Star 2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Rounded Rectangle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F50D08-C36E-2558-688F-891F2978D24D}"/>
                  </a:ext>
                </a:extLst>
              </p:cNvPr>
              <p:cNvSpPr txBox="1"/>
              <p:nvPr/>
            </p:nvSpPr>
            <p:spPr>
              <a:xfrm>
                <a:off x="713203" y="1551918"/>
                <a:ext cx="9218888" cy="4576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&gt;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n &lt;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được:</a:t>
                </a:r>
                <a:endParaRPr lang="en-US" sz="30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A</a:t>
                </a:r>
                <a:r>
                  <a: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C)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vi-VN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D)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DF50D08-C36E-2558-688F-891F2978D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03" y="1551918"/>
                <a:ext cx="9218888" cy="4576702"/>
              </a:xfrm>
              <a:prstGeom prst="rect">
                <a:avLst/>
              </a:prstGeom>
              <a:blipFill rotWithShape="1">
                <a:blip r:embed="rId8"/>
                <a:stretch>
                  <a:fillRect l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45559"/>
              </p:ext>
            </p:extLst>
          </p:nvPr>
        </p:nvGraphicFramePr>
        <p:xfrm>
          <a:off x="3628828" y="1391894"/>
          <a:ext cx="1981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200" imgH="1066800" progId="Equation.DSMT4">
                  <p:embed/>
                </p:oleObj>
              </mc:Choice>
              <mc:Fallback>
                <p:oleObj name="Equation" r:id="rId9" imgW="1981200" imgH="1066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8828" y="1391894"/>
                        <a:ext cx="19812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5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04800" y="6163632"/>
            <a:ext cx="3129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3" name="Group 22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6596651" y="3313736"/>
            <a:ext cx="1524000" cy="2950358"/>
            <a:chOff x="7983794" y="-214983"/>
            <a:chExt cx="1524000" cy="2950358"/>
          </a:xfrm>
        </p:grpSpPr>
        <p:pic>
          <p:nvPicPr>
            <p:cNvPr id="24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331214" y="3129508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8-Point Star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3" name="8-Point Star 3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0A80B-647E-19DF-CB58-A8DAFC7DEC56}"/>
                  </a:ext>
                </a:extLst>
              </p:cNvPr>
              <p:cNvSpPr txBox="1"/>
              <p:nvPr/>
            </p:nvSpPr>
            <p:spPr>
              <a:xfrm>
                <a:off x="722354" y="1529468"/>
                <a:ext cx="6093372" cy="4553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ta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A)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 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0A80B-647E-19DF-CB58-A8DAFC7DE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54" y="1529468"/>
                <a:ext cx="6093372" cy="4553426"/>
              </a:xfrm>
              <a:prstGeom prst="rect">
                <a:avLst/>
              </a:prstGeom>
              <a:blipFill>
                <a:blip r:embed="rId8"/>
                <a:stretch>
                  <a:fillRect l="-2300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117050"/>
              </p:ext>
            </p:extLst>
          </p:nvPr>
        </p:nvGraphicFramePr>
        <p:xfrm>
          <a:off x="3769040" y="1686103"/>
          <a:ext cx="47625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762500" imgH="546100" progId="Equation.DSMT4">
                  <p:embed/>
                </p:oleObj>
              </mc:Choice>
              <mc:Fallback>
                <p:oleObj name="Equation" r:id="rId9" imgW="4762500" imgH="5461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040" y="1686103"/>
                        <a:ext cx="47625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8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410C21-ACDD-9F76-36D8-F48C1B2DE9E9}"/>
                  </a:ext>
                </a:extLst>
              </p:cNvPr>
              <p:cNvSpPr txBox="1"/>
              <p:nvPr/>
            </p:nvSpPr>
            <p:spPr>
              <a:xfrm>
                <a:off x="221116" y="1527215"/>
                <a:ext cx="10085792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 gọn biểu thức</a:t>
                </a:r>
                <a:r>
                  <a:rPr lang="en-US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alt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;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B)  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C)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D)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410C21-ACDD-9F76-36D8-F48C1B2DE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6" y="1527215"/>
                <a:ext cx="10085792" cy="4524315"/>
              </a:xfrm>
              <a:prstGeom prst="rect">
                <a:avLst/>
              </a:prstGeom>
              <a:blipFill>
                <a:blip r:embed="rId5"/>
                <a:stretch>
                  <a:fillRect l="-1511" t="-1887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09245"/>
              </p:ext>
            </p:extLst>
          </p:nvPr>
        </p:nvGraphicFramePr>
        <p:xfrm>
          <a:off x="3125929" y="2401281"/>
          <a:ext cx="4286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13" imgH="888614" progId="Equation.DSMT4">
                  <p:embed/>
                </p:oleObj>
              </mc:Choice>
              <mc:Fallback>
                <p:oleObj name="Equation" r:id="rId6" imgW="431613" imgH="88861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929" y="2401281"/>
                        <a:ext cx="42862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79752"/>
              </p:ext>
            </p:extLst>
          </p:nvPr>
        </p:nvGraphicFramePr>
        <p:xfrm>
          <a:off x="3140696" y="3354282"/>
          <a:ext cx="54292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863" imgH="1091726" progId="Equation.DSMT4">
                  <p:embed/>
                </p:oleObj>
              </mc:Choice>
              <mc:Fallback>
                <p:oleObj name="Equation" r:id="rId8" imgW="545863" imgH="109172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696" y="3354282"/>
                        <a:ext cx="542925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88282"/>
              </p:ext>
            </p:extLst>
          </p:nvPr>
        </p:nvGraphicFramePr>
        <p:xfrm>
          <a:off x="3287713" y="4532313"/>
          <a:ext cx="4095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431640" progId="Equation.DSMT4">
                  <p:embed/>
                </p:oleObj>
              </mc:Choice>
              <mc:Fallback>
                <p:oleObj name="Equation" r:id="rId10" imgW="35532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4532313"/>
                        <a:ext cx="409575" cy="434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96739"/>
              </p:ext>
            </p:extLst>
          </p:nvPr>
        </p:nvGraphicFramePr>
        <p:xfrm>
          <a:off x="3237424" y="5323424"/>
          <a:ext cx="4286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1613" imgH="888614" progId="Equation.DSMT4">
                  <p:embed/>
                </p:oleObj>
              </mc:Choice>
              <mc:Fallback>
                <p:oleObj name="Equation" r:id="rId12" imgW="431613" imgH="88861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24" y="5323424"/>
                        <a:ext cx="42862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84014" y="3448878"/>
            <a:ext cx="1524000" cy="2950358"/>
            <a:chOff x="7983794" y="-214983"/>
            <a:chExt cx="1524000" cy="2950358"/>
          </a:xfrm>
        </p:grpSpPr>
        <p:pic>
          <p:nvPicPr>
            <p:cNvPr id="17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629530"/>
              </p:ext>
            </p:extLst>
          </p:nvPr>
        </p:nvGraphicFramePr>
        <p:xfrm>
          <a:off x="3349487" y="1311932"/>
          <a:ext cx="19145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17700" imgH="1016000" progId="Equation.DSMT4">
                  <p:embed/>
                </p:oleObj>
              </mc:Choice>
              <mc:Fallback>
                <p:oleObj name="Equation" r:id="rId16" imgW="1917700" imgH="10160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487" y="1311932"/>
                        <a:ext cx="1914525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1589964" y="3437564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D:\Dropbox\DATA\Dong ho Dem nguoc\DongHoDemNguoc\DongHo\Clock_m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D:\Dropbox\DATA\Dong ho Dem nguoc\DongHoDemNguoc\DongHo\Clock_k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737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224455" y="431793"/>
                <a:ext cx="3611886" cy="5816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 gọn biểu thức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</a:p>
              <a:p>
                <a:pPr algn="just" eaLnBrk="0" fontAlgn="base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ới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ta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A) 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36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4455" y="431793"/>
                <a:ext cx="3611886" cy="5816977"/>
              </a:xfrm>
              <a:prstGeom prst="rect">
                <a:avLst/>
              </a:prstGeom>
              <a:blipFill>
                <a:blip r:embed="rId4"/>
                <a:stretch>
                  <a:fillRect l="-4054" b="-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410253"/>
              </p:ext>
            </p:extLst>
          </p:nvPr>
        </p:nvGraphicFramePr>
        <p:xfrm>
          <a:off x="4450712" y="2486025"/>
          <a:ext cx="457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939800" progId="Equation.DSMT4">
                  <p:embed/>
                </p:oleObj>
              </mc:Choice>
              <mc:Fallback>
                <p:oleObj name="Equation" r:id="rId5" imgW="457200" imgH="93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0712" y="2486025"/>
                        <a:ext cx="457200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6729390" y="2582993"/>
            <a:ext cx="1524000" cy="2950358"/>
            <a:chOff x="7983794" y="-214983"/>
            <a:chExt cx="1524000" cy="2950358"/>
          </a:xfrm>
        </p:grpSpPr>
        <p:pic>
          <p:nvPicPr>
            <p:cNvPr id="1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437461"/>
              </p:ext>
            </p:extLst>
          </p:nvPr>
        </p:nvGraphicFramePr>
        <p:xfrm>
          <a:off x="6367440" y="611893"/>
          <a:ext cx="22479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47900" imgH="1016000" progId="Equation.DSMT4">
                  <p:embed/>
                </p:oleObj>
              </mc:Choice>
              <mc:Fallback>
                <p:oleObj name="Equation" r:id="rId9" imgW="2247900" imgH="1016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7440" y="611893"/>
                        <a:ext cx="22479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416828" y="3506285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15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62118" y="229118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123743" y="2675177"/>
            <a:ext cx="1524000" cy="2950358"/>
            <a:chOff x="7983794" y="-214983"/>
            <a:chExt cx="1524000" cy="2950358"/>
          </a:xfrm>
        </p:grpSpPr>
        <p:pic>
          <p:nvPicPr>
            <p:cNvPr id="1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Oval 2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495713" y="4855266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D86F20-A232-D1B1-B1D0-F2028CB8C696}"/>
                  </a:ext>
                </a:extLst>
              </p:cNvPr>
              <p:cNvSpPr txBox="1"/>
              <p:nvPr/>
            </p:nvSpPr>
            <p:spPr>
              <a:xfrm>
                <a:off x="763621" y="1528529"/>
                <a:ext cx="8351783" cy="4093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A)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0,1(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0,3(3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C)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0,9(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0,3(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D86F20-A232-D1B1-B1D0-F2028CB8C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21" y="1528529"/>
                <a:ext cx="8351783" cy="4093428"/>
              </a:xfrm>
              <a:prstGeom prst="rect">
                <a:avLst/>
              </a:prstGeom>
              <a:blipFill rotWithShape="1">
                <a:blip r:embed="rId8"/>
                <a:stretch>
                  <a:fillRect l="-1825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977814"/>
              </p:ext>
            </p:extLst>
          </p:nvPr>
        </p:nvGraphicFramePr>
        <p:xfrm>
          <a:off x="3877570" y="1655258"/>
          <a:ext cx="30480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8000" imgH="596900" progId="Equation.DSMT4">
                  <p:embed/>
                </p:oleObj>
              </mc:Choice>
              <mc:Fallback>
                <p:oleObj name="Equation" r:id="rId9" imgW="3048000" imgH="5969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7570" y="1655258"/>
                        <a:ext cx="304800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72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507794" y="-214983"/>
            <a:ext cx="1524000" cy="2950358"/>
            <a:chOff x="7983794" y="-214983"/>
            <a:chExt cx="1524000" cy="2950358"/>
          </a:xfrm>
        </p:grpSpPr>
        <p:pic>
          <p:nvPicPr>
            <p:cNvPr id="6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016969" y="929044"/>
            <a:ext cx="670891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mừng</a:t>
            </a:r>
            <a:endParaRPr kumimoji="0" lang="en-US" sz="8800" b="1" i="0" u="none" strike="noStrike" kern="1200" cap="none" spc="0" normalizeH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RungChuongVangcut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2762641"/>
            <a:ext cx="609600" cy="6096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811383" y="2984971"/>
            <a:ext cx="10380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người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chiến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thắng</a:t>
            </a:r>
            <a:endParaRPr lang="en-US" sz="8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-210957" y="0"/>
            <a:ext cx="2374765" cy="7588690"/>
            <a:chOff x="-1143000" y="-533400"/>
            <a:chExt cx="3342227" cy="8750740"/>
          </a:xfrm>
        </p:grpSpPr>
        <p:pic>
          <p:nvPicPr>
            <p:cNvPr id="12" name="Picture 6" descr="Hình ảnh có liên qu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8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9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854765" y="3310598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1955">
            <a:off x="2617716" y="-1022022"/>
            <a:ext cx="2540044" cy="33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8200">
            <a:off x="4992464" y="1884853"/>
            <a:ext cx="2847629" cy="18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197">
            <a:off x="7709370" y="367562"/>
            <a:ext cx="2828884" cy="2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7">
            <a:off x="3018857" y="1310776"/>
            <a:ext cx="3121192" cy="31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45" y="-194354"/>
            <a:ext cx="3888364" cy="26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B8C8B-CFF2-04F5-EC72-4D61748EAAC4}"/>
              </a:ext>
            </a:extLst>
          </p:cNvPr>
          <p:cNvGrpSpPr/>
          <p:nvPr/>
        </p:nvGrpSpPr>
        <p:grpSpPr>
          <a:xfrm>
            <a:off x="94868" y="809296"/>
            <a:ext cx="4308578" cy="2209171"/>
            <a:chOff x="32614" y="839503"/>
            <a:chExt cx="4308578" cy="220917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5C8329-95D6-434D-0F36-7D94FB81C620}"/>
                </a:ext>
              </a:extLst>
            </p:cNvPr>
            <p:cNvSpPr/>
            <p:nvPr/>
          </p:nvSpPr>
          <p:spPr>
            <a:xfrm>
              <a:off x="32614" y="839942"/>
              <a:ext cx="4183785" cy="220873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&lt; 0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blipFill>
                  <a:blip r:embed="rId9"/>
                  <a:stretch>
                    <a:fillRect l="-300" t="-3736" r="-12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510244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685800" imgH="495000" progId="Equation.DSMT4">
                        <p:embed/>
                      </p:oleObj>
                    </mc:Choice>
                    <mc:Fallback>
                      <p:oleObj name="Equation" r:id="rId10" imgW="685800" imgH="495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9192133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03" name="Equation" r:id="rId12" imgW="685800" imgH="495000" progId="Equation.DSMT4">
                        <p:embed/>
                      </p:oleObj>
                    </mc:Choice>
                    <mc:Fallback>
                      <p:oleObj name="Equation" r:id="rId12" imgW="685800" imgH="495000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xmlns:a14="http://schemas.microsoft.com/office/drawing/2010/main" xmlns="" id="{5B848D67-DC36-BB7F-5A84-74D2BB6192E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59" name="Group 5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5CA15E-8DA6-E211-F047-CD82FBC602C6}"/>
              </a:ext>
            </a:extLst>
          </p:cNvPr>
          <p:cNvGrpSpPr/>
          <p:nvPr/>
        </p:nvGrpSpPr>
        <p:grpSpPr>
          <a:xfrm>
            <a:off x="4427858" y="3955311"/>
            <a:ext cx="3052803" cy="2841804"/>
            <a:chOff x="4171152" y="3931518"/>
            <a:chExt cx="3052803" cy="2841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thương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&gt;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0 </m:t>
                      </m:r>
                    </m:oMath>
                  </a14:m>
                  <a:endParaRPr lang="nl-NL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có:</a:t>
                  </a:r>
                  <a:r>
                    <a:rPr lang="nl-NL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nl-NL" sz="300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blipFill>
                  <a:blip r:embed="rId14"/>
                  <a:stretch>
                    <a:fillRect l="-4591" t="-2955" r="-29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ctangle 50"/>
            <p:cNvSpPr/>
            <p:nvPr/>
          </p:nvSpPr>
          <p:spPr>
            <a:xfrm>
              <a:off x="4171152" y="3931518"/>
              <a:ext cx="3045652" cy="2841804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EB7ABC-C312-04D0-8751-863343805D0A}"/>
              </a:ext>
            </a:extLst>
          </p:cNvPr>
          <p:cNvGrpSpPr/>
          <p:nvPr/>
        </p:nvGrpSpPr>
        <p:grpSpPr>
          <a:xfrm>
            <a:off x="152663" y="3955311"/>
            <a:ext cx="3870790" cy="2264593"/>
            <a:chOff x="548810" y="2831504"/>
            <a:chExt cx="3870790" cy="2264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e>
                      </m:rad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3000" b="0" i="1" kern="10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nl-NL" sz="3000" i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3000" i="1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blipFill>
                  <a:blip r:embed="rId15"/>
                  <a:stretch>
                    <a:fillRect l="-3622" t="-3704" b="-7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/>
            <p:cNvSpPr/>
            <p:nvPr/>
          </p:nvSpPr>
          <p:spPr>
            <a:xfrm>
              <a:off x="548811" y="2831504"/>
              <a:ext cx="3870789" cy="2264593"/>
            </a:xfrm>
            <a:prstGeom prst="rect">
              <a:avLst/>
            </a:prstGeom>
            <a:noFill/>
            <a:ln w="38100">
              <a:solidFill>
                <a:srgbClr val="75E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grpSp>
        <p:nvGrpSpPr>
          <p:cNvPr id="55" name="Group 5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83FD34-6603-6E3E-C753-D9C714E3291E}"/>
              </a:ext>
            </a:extLst>
          </p:cNvPr>
          <p:cNvGrpSpPr/>
          <p:nvPr/>
        </p:nvGrpSpPr>
        <p:grpSpPr>
          <a:xfrm>
            <a:off x="7695081" y="2045564"/>
            <a:ext cx="4496919" cy="4776629"/>
            <a:chOff x="5233895" y="574160"/>
            <a:chExt cx="4607490" cy="4776629"/>
          </a:xfrm>
        </p:grpSpPr>
        <p:sp>
          <p:nvSpPr>
            <p:cNvPr id="57" name="Rectangle 56"/>
            <p:cNvSpPr/>
            <p:nvPr/>
          </p:nvSpPr>
          <p:spPr>
            <a:xfrm>
              <a:off x="5316921" y="574160"/>
              <a:ext cx="4331576" cy="4776629"/>
            </a:xfrm>
            <a:prstGeom prst="rect">
              <a:avLst/>
            </a:prstGeom>
            <a:noFill/>
            <a:ln w="38100">
              <a:solidFill>
                <a:srgbClr val="DE66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5A6829-78BD-011E-F871-309298988F2D}"/>
                    </a:ext>
                  </a:extLst>
                </p:cNvPr>
                <p:cNvSpPr txBox="1"/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.Trục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2)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000" i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3000" baseline="30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thì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endPara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8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thì 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15A6829-78BD-011E-F871-309298988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3117" t="-1868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391875"/>
              </p:ext>
            </p:extLst>
          </p:nvPr>
        </p:nvGraphicFramePr>
        <p:xfrm>
          <a:off x="8264191" y="4130428"/>
          <a:ext cx="2641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41320" imgH="825480" progId="Equation.DSMT4">
                  <p:embed/>
                </p:oleObj>
              </mc:Choice>
              <mc:Fallback>
                <p:oleObj name="Equation" r:id="rId17" imgW="2641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4191" y="4130428"/>
                        <a:ext cx="2641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67181"/>
              </p:ext>
            </p:extLst>
          </p:nvPr>
        </p:nvGraphicFramePr>
        <p:xfrm>
          <a:off x="8720138" y="5707063"/>
          <a:ext cx="2984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984400" imgH="825480" progId="Equation.DSMT4">
                  <p:embed/>
                </p:oleObj>
              </mc:Choice>
              <mc:Fallback>
                <p:oleObj name="Equation" r:id="rId19" imgW="29844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138" y="5707063"/>
                        <a:ext cx="2984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7423842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rial" panose="020B7200000000000000" pitchFamily="34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8D3260-596F-AD09-5B02-7F5CA967CC28}"/>
              </a:ext>
            </a:extLst>
          </p:cNvPr>
          <p:cNvSpPr txBox="1"/>
          <p:nvPr/>
        </p:nvSpPr>
        <p:spPr>
          <a:xfrm>
            <a:off x="555734" y="1121252"/>
            <a:ext cx="1152065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 2.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A18E58-1AED-56FA-927C-DDE812A703C1}"/>
              </a:ext>
            </a:extLst>
          </p:cNvPr>
          <p:cNvSpPr/>
          <p:nvPr/>
        </p:nvSpPr>
        <p:spPr>
          <a:xfrm>
            <a:off x="106604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94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/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blipFill>
                <a:blip r:embed="rId4"/>
                <a:stretch>
                  <a:fillRect l="-2248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291022"/>
              </p:ext>
            </p:extLst>
          </p:nvPr>
        </p:nvGraphicFramePr>
        <p:xfrm>
          <a:off x="1331913" y="2915709"/>
          <a:ext cx="210343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95200" imgH="495000" progId="Equation.DSMT4">
                  <p:embed/>
                </p:oleObj>
              </mc:Choice>
              <mc:Fallback>
                <p:oleObj name="Equation" r:id="rId5" imgW="2095200" imgH="4950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915709"/>
                        <a:ext cx="2103437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07008"/>
              </p:ext>
            </p:extLst>
          </p:nvPr>
        </p:nvGraphicFramePr>
        <p:xfrm>
          <a:off x="1301749" y="3957638"/>
          <a:ext cx="22669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60440" imgH="495000" progId="Equation.DSMT4">
                  <p:embed/>
                </p:oleObj>
              </mc:Choice>
              <mc:Fallback>
                <p:oleObj name="Equation" r:id="rId7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49" y="3957638"/>
                        <a:ext cx="22669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54861"/>
              </p:ext>
            </p:extLst>
          </p:nvPr>
        </p:nvGraphicFramePr>
        <p:xfrm>
          <a:off x="1348316" y="4806951"/>
          <a:ext cx="22225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22280" imgH="495000" progId="Equation.DSMT4">
                  <p:embed/>
                </p:oleObj>
              </mc:Choice>
              <mc:Fallback>
                <p:oleObj name="Equation" r:id="rId9" imgW="2222280" imgH="495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16" y="4806951"/>
                        <a:ext cx="22225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47921"/>
              </p:ext>
            </p:extLst>
          </p:nvPr>
        </p:nvGraphicFramePr>
        <p:xfrm>
          <a:off x="1323973" y="5652559"/>
          <a:ext cx="24431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720" imgH="495000" progId="Equation.DSMT4">
                  <p:embed/>
                </p:oleObj>
              </mc:Choice>
              <mc:Fallback>
                <p:oleObj name="Equation" r:id="rId11" imgW="2412720" imgH="4950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3" y="5652559"/>
                        <a:ext cx="24431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10EB76-ED21-C724-1FF3-BA039C03B40D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71811" y="450139"/>
            <a:ext cx="1759527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/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- 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blipFill>
                <a:blip r:embed="rId3"/>
                <a:stretch>
                  <a:fillRect l="-1639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7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/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 giá trị biểu thức sau: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8 ⋅ 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blipFill>
                <a:blip r:embed="rId4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B794BD-9E03-6021-5E72-9D0E8D4D9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983093"/>
              </p:ext>
            </p:extLst>
          </p:nvPr>
        </p:nvGraphicFramePr>
        <p:xfrm>
          <a:off x="1230842" y="2348440"/>
          <a:ext cx="22685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60440" imgH="495000" progId="Equation.DSMT4">
                  <p:embed/>
                </p:oleObj>
              </mc:Choice>
              <mc:Fallback>
                <p:oleObj name="Equation" r:id="rId5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842" y="2348440"/>
                        <a:ext cx="22685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1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descr="OPL20U25GSXzBJYl68kk8uQGfFKzs7yb1M4KJWUiLk6ZEvGF+qCIPSnY57AbBFCvTWID07 2024 T9 CD 06565+K4lPs7H94VUqPe2XwIsfPRnrXQE//QTEXxb8/8N4CNc6FpgZahzpTjFhMzSA7T/nHJa11DE8Ng2TP3iAmRczFlmslSuUNOgUeb6yRvs0="/>
          <p:cNvCxnSpPr>
            <a:cxnSpLocks/>
          </p:cNvCxnSpPr>
          <p:nvPr/>
        </p:nvCxnSpPr>
        <p:spPr>
          <a:xfrm flipH="1">
            <a:off x="5701951" y="1277007"/>
            <a:ext cx="1" cy="546543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/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nl-NL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6 . 2,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37,5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2,5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37,5.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blipFill>
                <a:blip r:embed="rId4"/>
                <a:stretch>
                  <a:fillRect l="-2803" t="-1584" r="-897" b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/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aseline="30000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0" baseline="30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3 . 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351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351.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blipFill>
                <a:blip r:embed="rId5"/>
                <a:stretch>
                  <a:fillRect l="-2029" t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3AEF93-B3AA-002A-A578-6B75E46B5C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139195"/>
              </p:ext>
            </p:extLst>
          </p:nvPr>
        </p:nvGraphicFramePr>
        <p:xfrm>
          <a:off x="784225" y="2173288"/>
          <a:ext cx="232568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3800" imgH="495000" progId="Equation.DSMT4">
                  <p:embed/>
                </p:oleObj>
              </mc:Choice>
              <mc:Fallback>
                <p:oleObj name="Equation" r:id="rId6" imgW="2323800" imgH="4950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2173288"/>
                        <a:ext cx="232568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E16C3E-DDF9-69A0-877C-1DADCAE71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209389"/>
              </p:ext>
            </p:extLst>
          </p:nvPr>
        </p:nvGraphicFramePr>
        <p:xfrm>
          <a:off x="1048808" y="3388347"/>
          <a:ext cx="264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41320" imgH="406080" progId="Equation.DSMT4">
                  <p:embed/>
                </p:oleObj>
              </mc:Choice>
              <mc:Fallback>
                <p:oleObj name="Equation" r:id="rId8" imgW="2641320" imgH="4060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8808" y="3388347"/>
                        <a:ext cx="2641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2DF6CD-F9A2-6ADC-B0F3-C6E962FA1005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117F52-426E-4323-B2B6-6AF109B4C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75205"/>
              </p:ext>
            </p:extLst>
          </p:nvPr>
        </p:nvGraphicFramePr>
        <p:xfrm>
          <a:off x="1086902" y="2654300"/>
          <a:ext cx="23637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61960" imgH="749160" progId="Equation.DSMT4">
                  <p:embed/>
                </p:oleObj>
              </mc:Choice>
              <mc:Fallback>
                <p:oleObj name="Equation" r:id="rId10" imgW="2361960" imgH="7491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33AEF93-B3AA-002A-A578-6B75E46B5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902" y="2654300"/>
                        <a:ext cx="23637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9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/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blipFill>
                <a:blip r:embed="rId6"/>
                <a:stretch>
                  <a:fillRect l="-1397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570188"/>
              </p:ext>
            </p:extLst>
          </p:nvPr>
        </p:nvGraphicFramePr>
        <p:xfrm>
          <a:off x="774803" y="3052807"/>
          <a:ext cx="58404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94360" imgH="495000" progId="Equation.DSMT4">
                  <p:embed/>
                </p:oleObj>
              </mc:Choice>
              <mc:Fallback>
                <p:oleObj name="Equation" r:id="rId7" imgW="5994360" imgH="495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03" y="3052807"/>
                        <a:ext cx="5840412" cy="49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296991"/>
              </p:ext>
            </p:extLst>
          </p:nvPr>
        </p:nvGraphicFramePr>
        <p:xfrm>
          <a:off x="793619" y="3581275"/>
          <a:ext cx="40894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89240" imgH="1028520" progId="Equation.DSMT4">
                  <p:embed/>
                </p:oleObj>
              </mc:Choice>
              <mc:Fallback>
                <p:oleObj name="Equation" r:id="rId9" imgW="4089240" imgH="10285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19" y="3581275"/>
                        <a:ext cx="40894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9EDA47-C20C-BC2C-371E-2112FFDAAB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37" y="450139"/>
            <a:ext cx="1561730" cy="1561730"/>
          </a:xfrm>
          <a:prstGeom prst="rect">
            <a:avLst/>
          </a:prstGeom>
        </p:spPr>
      </p:pic>
      <p:pic>
        <p:nvPicPr>
          <p:cNvPr id="3" name="5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217C504-88C4-3663-9710-4D04CDE54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82470" y="1823992"/>
            <a:ext cx="1243864" cy="6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/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           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25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 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blipFill>
                <a:blip r:embed="rId4"/>
                <a:stretch>
                  <a:fillRect l="-1713" t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FCECF7-1F16-31B0-9C37-B150D0C15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79529"/>
              </p:ext>
            </p:extLst>
          </p:nvPr>
        </p:nvGraphicFramePr>
        <p:xfrm>
          <a:off x="1112648" y="3207778"/>
          <a:ext cx="5991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94360" imgH="495000" progId="Equation.DSMT4">
                  <p:embed/>
                </p:oleObj>
              </mc:Choice>
              <mc:Fallback>
                <p:oleObj name="Equation" r:id="rId5" imgW="5994360" imgH="4950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648" y="3207778"/>
                        <a:ext cx="59912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FA007A-3686-689D-FC3B-37D899D03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89900"/>
              </p:ext>
            </p:extLst>
          </p:nvPr>
        </p:nvGraphicFramePr>
        <p:xfrm>
          <a:off x="1455548" y="3738003"/>
          <a:ext cx="63087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11880" imgH="660240" progId="Equation.DSMT4">
                  <p:embed/>
                </p:oleObj>
              </mc:Choice>
              <mc:Fallback>
                <p:oleObj name="Equation" r:id="rId7" imgW="6311880" imgH="6602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48" y="3738003"/>
                        <a:ext cx="630872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496626-D493-2C9E-8E05-75257EFF5C39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2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/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blipFill>
                <a:blip r:embed="rId4"/>
                <a:stretch>
                  <a:fillRect l="-1325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25CD22-C6DA-8351-357C-C11724FD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72141"/>
              </p:ext>
            </p:extLst>
          </p:nvPr>
        </p:nvGraphicFramePr>
        <p:xfrm>
          <a:off x="3433753" y="2126720"/>
          <a:ext cx="15001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8320" imgH="520560" progId="Equation.DSMT4">
                  <p:embed/>
                </p:oleObj>
              </mc:Choice>
              <mc:Fallback>
                <p:oleObj name="Equation" r:id="rId5" imgW="1498320" imgH="520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125CD22-C6DA-8351-357C-C11724F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53" y="2126720"/>
                        <a:ext cx="1500187" cy="51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294221"/>
              </p:ext>
            </p:extLst>
          </p:nvPr>
        </p:nvGraphicFramePr>
        <p:xfrm>
          <a:off x="3307083" y="3211591"/>
          <a:ext cx="1550988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49080" imgH="1028520" progId="Equation.DSMT4">
                  <p:embed/>
                </p:oleObj>
              </mc:Choice>
              <mc:Fallback>
                <p:oleObj name="Equation" r:id="rId7" imgW="1549080" imgH="102852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083" y="3211591"/>
                        <a:ext cx="1550988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297967"/>
              </p:ext>
            </p:extLst>
          </p:nvPr>
        </p:nvGraphicFramePr>
        <p:xfrm>
          <a:off x="7141825" y="3211590"/>
          <a:ext cx="18669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66600" imgH="1028520" progId="Equation.DSMT4">
                  <p:embed/>
                </p:oleObj>
              </mc:Choice>
              <mc:Fallback>
                <p:oleObj name="Equation" r:id="rId9" imgW="1866600" imgH="102852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1825" y="3211590"/>
                        <a:ext cx="18669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631006-8A27-61F1-6D2A-89F04D4C3166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/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blipFill>
                <a:blip r:embed="rId11"/>
                <a:stretch>
                  <a:fillRect l="-1243" t="-348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/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9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72836" y="3647666"/>
            <a:ext cx="2808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/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blipFill>
                <a:blip r:embed="rId4"/>
                <a:stretch>
                  <a:fillRect l="-1327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6418" y="39155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1" name="Picture 3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54" y="5689"/>
            <a:ext cx="2331061" cy="2075360"/>
          </a:xfrm>
          <a:prstGeom prst="rect">
            <a:avLst/>
          </a:prstGeom>
        </p:spPr>
      </p:pic>
      <p:pic>
        <p:nvPicPr>
          <p:cNvPr id="2" name="5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040F0E1-DE61-00AC-EFBB-E925416A8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7106" y="1854707"/>
            <a:ext cx="921355" cy="4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11A49A-EF9E-FA9B-251B-BE1110F33634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/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 đổi vế trái ta có: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rad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blipFill>
                <a:blip r:embed="rId2"/>
                <a:stretch>
                  <a:fillRect l="-211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81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687EBF-F063-1108-B42A-765A52A47CF2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/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 startAt="2"/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blipFill>
                <a:blip r:embed="rId2"/>
                <a:stretch>
                  <a:fillRect l="-1932" t="-1069" b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163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204595" y="591579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/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108 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457200"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/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blipFill>
                <a:blip r:embed="rId2"/>
                <a:stretch>
                  <a:fillRect l="-1275" t="-1206" r="-1222" b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718340-5CFB-B6EA-8969-6CFF3E2C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81033" y="1646664"/>
            <a:ext cx="1759527" cy="175952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66141E-8E34-E349-4B5F-72328277D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65" y="1487930"/>
            <a:ext cx="4271675" cy="264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8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/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 =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108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5,75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5,75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6000"/>
                  </a:lnSpc>
                  <a:buFont typeface="+mj-lt"/>
                  <a:buAutoNum type="alphaLcParenR" startAt="2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Thay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7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vào công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được: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266700" algn="just"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blipFill>
                <a:blip r:embed="rId2"/>
                <a:stretch>
                  <a:fillRect l="-1381" r="-55" b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1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8366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526395" y="109265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26394" y="2263813"/>
            <a:ext cx="67888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3.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60" y="2897937"/>
            <a:ext cx="2362486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1719546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7146214" y="106063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01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03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02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595745" y="1538351"/>
            <a:ext cx="4716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+mj-lt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+mj-lt"/>
              </a:rPr>
              <a:t>4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255102" y="32078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99586" y="1828799"/>
            <a:ext cx="2815277" cy="2250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81932" y="627609"/>
            <a:ext cx="3538439" cy="212944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166692" y="1828799"/>
            <a:ext cx="2576127" cy="206432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grpSp>
        <p:nvGrpSpPr>
          <p:cNvPr id="7" name="Group 6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45572" y="-1"/>
            <a:ext cx="3342227" cy="5666510"/>
            <a:chOff x="-1143000" y="-533400"/>
            <a:chExt cx="3342227" cy="8750740"/>
          </a:xfrm>
        </p:grpSpPr>
        <p:pic>
          <p:nvPicPr>
            <p:cNvPr id="9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图片 1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10324904" y="3344535"/>
            <a:ext cx="1867096" cy="35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6" grpId="0" bldLvl="0" animBg="1"/>
      <p:bldP spid="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-757646" y="-315336"/>
            <a:ext cx="3342227" cy="875074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0668000" y="-231104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WordAr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7C069B-F8E9-4FDB-B141-2B4ABC2B76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9752" y="90876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0B1037-AABD-4D3E-8E22-DDEDD468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828" y="689452"/>
            <a:ext cx="9461622" cy="527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câu hỏi: </a:t>
            </a:r>
            <a:r>
              <a:rPr lang="pt-BR" altLang="en-US" sz="2800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trả lời: Lựa chọn 1 đáp án đúng nhất. 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8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 mỗi câu hỏi.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được phát 4 tờ bìa cứng màu, mỗi màu tương ứng với các đáp án  </a:t>
            </a:r>
            <a:r>
              <a:rPr kumimoji="0" lang="pt-BR" altLang="en-US" sz="28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B, C, D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mà GV đã chuẩn bị trước phù hợp với số lượng HS lớp dạy.</a:t>
            </a:r>
            <a:endParaRPr lang="pt-BR" altLang="en-US" sz="2800" b="1" i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suy nghĩ, hết thời gian suy nghĩ HS giơ đáp án đúng.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tiếp tục 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tiếp theo. Nếu sai thì phải dừng cuộc chơi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ngồi xuống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đúng câu hỏi cuối cùng là người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được chuông vàng.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là trọng tài</a:t>
            </a:r>
            <a:endParaRPr kumimoji="0" lang="pt-BR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pt-BR" alt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kumimoji="0" lang="fi-FI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6254</TotalTime>
  <Words>2032</Words>
  <Application>Microsoft Office PowerPoint</Application>
  <PresentationFormat>Widescreen</PresentationFormat>
  <Paragraphs>300</Paragraphs>
  <Slides>36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.VnArial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thu dao</cp:lastModifiedBy>
  <cp:revision>610</cp:revision>
  <dcterms:created xsi:type="dcterms:W3CDTF">2022-08-03T11:07:12Z</dcterms:created>
  <dcterms:modified xsi:type="dcterms:W3CDTF">2025-05-13T14:13:43Z</dcterms:modified>
</cp:coreProperties>
</file>