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368" r:id="rId2"/>
    <p:sldId id="573" r:id="rId3"/>
    <p:sldId id="623" r:id="rId4"/>
    <p:sldId id="624" r:id="rId5"/>
    <p:sldId id="625" r:id="rId6"/>
    <p:sldId id="626" r:id="rId7"/>
    <p:sldId id="627" r:id="rId8"/>
    <p:sldId id="628" r:id="rId9"/>
    <p:sldId id="629" r:id="rId10"/>
    <p:sldId id="630" r:id="rId11"/>
    <p:sldId id="631" r:id="rId12"/>
    <p:sldId id="632" r:id="rId13"/>
    <p:sldId id="633" r:id="rId14"/>
    <p:sldId id="634" r:id="rId15"/>
    <p:sldId id="635" r:id="rId16"/>
    <p:sldId id="578" r:id="rId17"/>
    <p:sldId id="636" r:id="rId18"/>
    <p:sldId id="637" r:id="rId19"/>
    <p:sldId id="642" r:id="rId20"/>
    <p:sldId id="643" r:id="rId21"/>
    <p:sldId id="381" r:id="rId22"/>
    <p:sldId id="382" r:id="rId23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" initials="A" lastIdx="1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CC00"/>
    <a:srgbClr val="FF4FFF"/>
    <a:srgbClr val="0000CC"/>
    <a:srgbClr val="FF93FF"/>
    <a:srgbClr val="FFECAF"/>
    <a:srgbClr val="CC00CC"/>
    <a:srgbClr val="7F7F7F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4-04-21T18:54:54.522" idx="15">
    <p:pos x="10" y="10"/>
    <p:text>Yêu cầu của từng bài</p:text>
    <p:extLst>
      <p:ext uri="{C676402C-5697-4E1C-873F-D02D1690AC5C}">
        <p15:threadingInfo xmlns:p15="http://schemas.microsoft.com/office/powerpoint/2012/main" timeZoneBias="-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D7292D-5B6E-4748-BD46-8839EDC60379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768A89-F29B-44A5-93B5-548F33E52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522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7891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MỤC</a:t>
            </a:r>
            <a:r>
              <a:rPr lang="en-US" altLang="en-US" baseline="0" dirty="0">
                <a:latin typeface="Arial" panose="020B0604020202020204" pitchFamily="34" charset="0"/>
              </a:rPr>
              <a:t> 2 TÁCH HIỆU </a:t>
            </a:r>
            <a:r>
              <a:rPr lang="en-US" altLang="en-US" baseline="0">
                <a:latin typeface="Arial" panose="020B0604020202020204" pitchFamily="34" charset="0"/>
              </a:rPr>
              <a:t>ỨNG RA</a:t>
            </a: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fld id="{63C5EC61-1E5A-4520-B54D-23E879699A02}" type="slidenum">
              <a:rPr lang="en-US" altLang="en-US" smtClean="0">
                <a:latin typeface="Arial" panose="020B0604020202020204" pitchFamily="34" charset="0"/>
              </a:rPr>
              <a:pPr/>
              <a:t>3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35944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1987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TÁCH</a:t>
            </a:r>
            <a:r>
              <a:rPr lang="en-US" altLang="en-US" baseline="0" dirty="0">
                <a:latin typeface="Arial" panose="020B0604020202020204" pitchFamily="34" charset="0"/>
              </a:rPr>
              <a:t> HIỆU ỨNG Ý D</a:t>
            </a:r>
            <a:endParaRPr lang="en-US" altLang="en-US" dirty="0">
              <a:latin typeface="Arial" panose="020B0604020202020204" pitchFamily="34" charset="0"/>
            </a:endParaRPr>
          </a:p>
          <a:p>
            <a:r>
              <a:rPr lang="en-US" altLang="en-US" dirty="0">
                <a:latin typeface="Arial" panose="020B0604020202020204" pitchFamily="34" charset="0"/>
              </a:rPr>
              <a:t>GV: </a:t>
            </a:r>
            <a:r>
              <a:rPr lang="en-US" altLang="en-US" dirty="0" err="1">
                <a:latin typeface="Arial" panose="020B0604020202020204" pitchFamily="34" charset="0"/>
              </a:rPr>
              <a:t>chiếu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đề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bài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tập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lên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bảng</a:t>
            </a:r>
            <a:endParaRPr lang="en-US" altLang="en-US" dirty="0">
              <a:latin typeface="Arial" panose="020B0604020202020204" pitchFamily="34" charset="0"/>
            </a:endParaRPr>
          </a:p>
          <a:p>
            <a:r>
              <a:rPr lang="en-US" altLang="en-US" dirty="0">
                <a:latin typeface="Arial" panose="020B0604020202020204" pitchFamily="34" charset="0"/>
              </a:rPr>
              <a:t>HS: </a:t>
            </a:r>
            <a:r>
              <a:rPr lang="en-US" altLang="en-US" dirty="0" err="1">
                <a:latin typeface="Arial" panose="020B0604020202020204" pitchFamily="34" charset="0"/>
              </a:rPr>
              <a:t>đọc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đề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bài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sau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đó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lên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bảng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vẽ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hình</a:t>
            </a: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fld id="{CBA57E37-F84B-43E7-A4ED-A271CAE7FF92}" type="slidenum">
              <a:rPr lang="en-US" altLang="en-US" smtClean="0">
                <a:latin typeface="Arial" panose="020B0604020202020204" pitchFamily="34" charset="0"/>
              </a:rPr>
              <a:pPr/>
              <a:t>12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9743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1987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TÁCH</a:t>
            </a:r>
            <a:r>
              <a:rPr lang="en-US" altLang="en-US" baseline="0" dirty="0">
                <a:latin typeface="Arial" panose="020B0604020202020204" pitchFamily="34" charset="0"/>
              </a:rPr>
              <a:t> HIỆU ỨNG Ý D</a:t>
            </a:r>
            <a:endParaRPr lang="en-US" altLang="en-US" dirty="0">
              <a:latin typeface="Arial" panose="020B0604020202020204" pitchFamily="34" charset="0"/>
            </a:endParaRPr>
          </a:p>
          <a:p>
            <a:r>
              <a:rPr lang="en-US" altLang="en-US" dirty="0">
                <a:latin typeface="Arial" panose="020B0604020202020204" pitchFamily="34" charset="0"/>
              </a:rPr>
              <a:t>GV: </a:t>
            </a:r>
            <a:r>
              <a:rPr lang="en-US" altLang="en-US" dirty="0" err="1">
                <a:latin typeface="Arial" panose="020B0604020202020204" pitchFamily="34" charset="0"/>
              </a:rPr>
              <a:t>chiếu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đề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bài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tập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lên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bảng</a:t>
            </a:r>
            <a:endParaRPr lang="en-US" altLang="en-US" dirty="0">
              <a:latin typeface="Arial" panose="020B0604020202020204" pitchFamily="34" charset="0"/>
            </a:endParaRPr>
          </a:p>
          <a:p>
            <a:r>
              <a:rPr lang="en-US" altLang="en-US" dirty="0">
                <a:latin typeface="Arial" panose="020B0604020202020204" pitchFamily="34" charset="0"/>
              </a:rPr>
              <a:t>HS: </a:t>
            </a:r>
            <a:r>
              <a:rPr lang="en-US" altLang="en-US" dirty="0" err="1">
                <a:latin typeface="Arial" panose="020B0604020202020204" pitchFamily="34" charset="0"/>
              </a:rPr>
              <a:t>đọc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đề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bài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sau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đó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lên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bảng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vẽ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hình</a:t>
            </a: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fld id="{CBA57E37-F84B-43E7-A4ED-A271CAE7FF92}" type="slidenum">
              <a:rPr lang="en-US" altLang="en-US" smtClean="0">
                <a:latin typeface="Arial" panose="020B0604020202020204" pitchFamily="34" charset="0"/>
              </a:rPr>
              <a:pPr/>
              <a:t>13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5407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1987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TÁCH</a:t>
            </a:r>
            <a:r>
              <a:rPr lang="en-US" altLang="en-US" baseline="0" dirty="0">
                <a:latin typeface="Arial" panose="020B0604020202020204" pitchFamily="34" charset="0"/>
              </a:rPr>
              <a:t> HIỆU ỨNG Ý D</a:t>
            </a:r>
            <a:endParaRPr lang="en-US" altLang="en-US" dirty="0">
              <a:latin typeface="Arial" panose="020B0604020202020204" pitchFamily="34" charset="0"/>
            </a:endParaRPr>
          </a:p>
          <a:p>
            <a:r>
              <a:rPr lang="en-US" altLang="en-US" dirty="0">
                <a:latin typeface="Arial" panose="020B0604020202020204" pitchFamily="34" charset="0"/>
              </a:rPr>
              <a:t>GV: </a:t>
            </a:r>
            <a:r>
              <a:rPr lang="en-US" altLang="en-US" dirty="0" err="1">
                <a:latin typeface="Arial" panose="020B0604020202020204" pitchFamily="34" charset="0"/>
              </a:rPr>
              <a:t>chiếu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đề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bài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tập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lên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bảng</a:t>
            </a:r>
            <a:endParaRPr lang="en-US" altLang="en-US" dirty="0">
              <a:latin typeface="Arial" panose="020B0604020202020204" pitchFamily="34" charset="0"/>
            </a:endParaRPr>
          </a:p>
          <a:p>
            <a:r>
              <a:rPr lang="en-US" altLang="en-US" dirty="0">
                <a:latin typeface="Arial" panose="020B0604020202020204" pitchFamily="34" charset="0"/>
              </a:rPr>
              <a:t>HS: </a:t>
            </a:r>
            <a:r>
              <a:rPr lang="en-US" altLang="en-US" dirty="0" err="1">
                <a:latin typeface="Arial" panose="020B0604020202020204" pitchFamily="34" charset="0"/>
              </a:rPr>
              <a:t>đọc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đề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bài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sau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đó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lên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bảng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vẽ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hình</a:t>
            </a: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fld id="{CBA57E37-F84B-43E7-A4ED-A271CAE7FF92}" type="slidenum">
              <a:rPr lang="en-US" altLang="en-US" smtClean="0">
                <a:latin typeface="Arial" panose="020B0604020202020204" pitchFamily="34" charset="0"/>
              </a:rPr>
              <a:pPr/>
              <a:t>14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93349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1987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TÁCH</a:t>
            </a:r>
            <a:r>
              <a:rPr lang="en-US" altLang="en-US" baseline="0" dirty="0">
                <a:latin typeface="Arial" panose="020B0604020202020204" pitchFamily="34" charset="0"/>
              </a:rPr>
              <a:t> HIỆU ỨNG Ý D</a:t>
            </a:r>
            <a:endParaRPr lang="en-US" altLang="en-US" dirty="0">
              <a:latin typeface="Arial" panose="020B0604020202020204" pitchFamily="34" charset="0"/>
            </a:endParaRPr>
          </a:p>
          <a:p>
            <a:r>
              <a:rPr lang="en-US" altLang="en-US" dirty="0">
                <a:latin typeface="Arial" panose="020B0604020202020204" pitchFamily="34" charset="0"/>
              </a:rPr>
              <a:t>GV: </a:t>
            </a:r>
            <a:r>
              <a:rPr lang="en-US" altLang="en-US" dirty="0" err="1">
                <a:latin typeface="Arial" panose="020B0604020202020204" pitchFamily="34" charset="0"/>
              </a:rPr>
              <a:t>chiếu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đề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bài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tập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lên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bảng</a:t>
            </a:r>
            <a:endParaRPr lang="en-US" altLang="en-US" dirty="0">
              <a:latin typeface="Arial" panose="020B0604020202020204" pitchFamily="34" charset="0"/>
            </a:endParaRPr>
          </a:p>
          <a:p>
            <a:r>
              <a:rPr lang="en-US" altLang="en-US" dirty="0">
                <a:latin typeface="Arial" panose="020B0604020202020204" pitchFamily="34" charset="0"/>
              </a:rPr>
              <a:t>HS: </a:t>
            </a:r>
            <a:r>
              <a:rPr lang="en-US" altLang="en-US" dirty="0" err="1">
                <a:latin typeface="Arial" panose="020B0604020202020204" pitchFamily="34" charset="0"/>
              </a:rPr>
              <a:t>đọc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đề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bài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sau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đó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lên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bảng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vẽ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hình</a:t>
            </a: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fld id="{CBA57E37-F84B-43E7-A4ED-A271CAE7FF92}" type="slidenum">
              <a:rPr lang="en-US" altLang="en-US" smtClean="0">
                <a:latin typeface="Arial" panose="020B0604020202020204" pitchFamily="34" charset="0"/>
              </a:rPr>
              <a:pPr/>
              <a:t>15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46749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1987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TÁCH</a:t>
            </a:r>
            <a:r>
              <a:rPr lang="en-US" altLang="en-US" baseline="0" dirty="0">
                <a:latin typeface="Arial" panose="020B0604020202020204" pitchFamily="34" charset="0"/>
              </a:rPr>
              <a:t> HIỆU ỨNG Ý D</a:t>
            </a:r>
            <a:endParaRPr lang="en-US" altLang="en-US" dirty="0">
              <a:latin typeface="Arial" panose="020B0604020202020204" pitchFamily="34" charset="0"/>
            </a:endParaRPr>
          </a:p>
          <a:p>
            <a:r>
              <a:rPr lang="en-US" altLang="en-US" dirty="0">
                <a:latin typeface="Arial" panose="020B0604020202020204" pitchFamily="34" charset="0"/>
              </a:rPr>
              <a:t>GV: </a:t>
            </a:r>
            <a:r>
              <a:rPr lang="en-US" altLang="en-US" dirty="0" err="1">
                <a:latin typeface="Arial" panose="020B0604020202020204" pitchFamily="34" charset="0"/>
              </a:rPr>
              <a:t>chiếu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đề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bài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tập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lên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bảng</a:t>
            </a:r>
            <a:endParaRPr lang="en-US" altLang="en-US" dirty="0">
              <a:latin typeface="Arial" panose="020B0604020202020204" pitchFamily="34" charset="0"/>
            </a:endParaRPr>
          </a:p>
          <a:p>
            <a:r>
              <a:rPr lang="en-US" altLang="en-US" dirty="0">
                <a:latin typeface="Arial" panose="020B0604020202020204" pitchFamily="34" charset="0"/>
              </a:rPr>
              <a:t>HS: </a:t>
            </a:r>
            <a:r>
              <a:rPr lang="en-US" altLang="en-US" dirty="0" err="1">
                <a:latin typeface="Arial" panose="020B0604020202020204" pitchFamily="34" charset="0"/>
              </a:rPr>
              <a:t>đọc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đề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bài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sau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đó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lên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bảng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vẽ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hình</a:t>
            </a: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fld id="{CBA57E37-F84B-43E7-A4ED-A271CAE7FF92}" type="slidenum">
              <a:rPr lang="en-US" altLang="en-US" smtClean="0">
                <a:latin typeface="Arial" panose="020B0604020202020204" pitchFamily="34" charset="0"/>
              </a:rPr>
              <a:pPr/>
              <a:t>17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18169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1987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TÁCH</a:t>
            </a:r>
            <a:r>
              <a:rPr lang="en-US" altLang="en-US" baseline="0" dirty="0">
                <a:latin typeface="Arial" panose="020B0604020202020204" pitchFamily="34" charset="0"/>
              </a:rPr>
              <a:t> HIỆU ỨNG Ý D</a:t>
            </a:r>
            <a:endParaRPr lang="en-US" altLang="en-US" dirty="0">
              <a:latin typeface="Arial" panose="020B0604020202020204" pitchFamily="34" charset="0"/>
            </a:endParaRPr>
          </a:p>
          <a:p>
            <a:r>
              <a:rPr lang="en-US" altLang="en-US" dirty="0">
                <a:latin typeface="Arial" panose="020B0604020202020204" pitchFamily="34" charset="0"/>
              </a:rPr>
              <a:t>GV: </a:t>
            </a:r>
            <a:r>
              <a:rPr lang="en-US" altLang="en-US" dirty="0" err="1">
                <a:latin typeface="Arial" panose="020B0604020202020204" pitchFamily="34" charset="0"/>
              </a:rPr>
              <a:t>chiếu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đề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bài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tập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lên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bảng</a:t>
            </a:r>
            <a:endParaRPr lang="en-US" altLang="en-US" dirty="0">
              <a:latin typeface="Arial" panose="020B0604020202020204" pitchFamily="34" charset="0"/>
            </a:endParaRPr>
          </a:p>
          <a:p>
            <a:r>
              <a:rPr lang="en-US" altLang="en-US" dirty="0">
                <a:latin typeface="Arial" panose="020B0604020202020204" pitchFamily="34" charset="0"/>
              </a:rPr>
              <a:t>HS: </a:t>
            </a:r>
            <a:r>
              <a:rPr lang="en-US" altLang="en-US" dirty="0" err="1">
                <a:latin typeface="Arial" panose="020B0604020202020204" pitchFamily="34" charset="0"/>
              </a:rPr>
              <a:t>đọc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đề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bài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sau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đó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lên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bảng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vẽ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hình</a:t>
            </a: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fld id="{CBA57E37-F84B-43E7-A4ED-A271CAE7FF92}" type="slidenum">
              <a:rPr lang="en-US" altLang="en-US" smtClean="0">
                <a:latin typeface="Arial" panose="020B0604020202020204" pitchFamily="34" charset="0"/>
              </a:rPr>
              <a:pPr/>
              <a:t>18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9836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1987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TÁCH</a:t>
            </a:r>
            <a:r>
              <a:rPr lang="en-US" altLang="en-US" baseline="0" dirty="0">
                <a:latin typeface="Arial" panose="020B0604020202020204" pitchFamily="34" charset="0"/>
              </a:rPr>
              <a:t> HIỆU ỨNG Ý D</a:t>
            </a:r>
            <a:endParaRPr lang="en-US" altLang="en-US" dirty="0">
              <a:latin typeface="Arial" panose="020B0604020202020204" pitchFamily="34" charset="0"/>
            </a:endParaRPr>
          </a:p>
          <a:p>
            <a:r>
              <a:rPr lang="en-US" altLang="en-US" dirty="0">
                <a:latin typeface="Arial" panose="020B0604020202020204" pitchFamily="34" charset="0"/>
              </a:rPr>
              <a:t>GV: </a:t>
            </a:r>
            <a:r>
              <a:rPr lang="en-US" altLang="en-US" dirty="0" err="1">
                <a:latin typeface="Arial" panose="020B0604020202020204" pitchFamily="34" charset="0"/>
              </a:rPr>
              <a:t>chiếu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đề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bài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tập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lên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bảng</a:t>
            </a:r>
            <a:endParaRPr lang="en-US" altLang="en-US" dirty="0">
              <a:latin typeface="Arial" panose="020B0604020202020204" pitchFamily="34" charset="0"/>
            </a:endParaRPr>
          </a:p>
          <a:p>
            <a:r>
              <a:rPr lang="en-US" altLang="en-US" dirty="0">
                <a:latin typeface="Arial" panose="020B0604020202020204" pitchFamily="34" charset="0"/>
              </a:rPr>
              <a:t>HS: </a:t>
            </a:r>
            <a:r>
              <a:rPr lang="en-US" altLang="en-US" dirty="0" err="1">
                <a:latin typeface="Arial" panose="020B0604020202020204" pitchFamily="34" charset="0"/>
              </a:rPr>
              <a:t>đọc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đề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bài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sau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đó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lên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bảng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vẽ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hình</a:t>
            </a: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fld id="{CBA57E37-F84B-43E7-A4ED-A271CAE7FF92}" type="slidenum">
              <a:rPr lang="en-US" altLang="en-US" smtClean="0">
                <a:latin typeface="Arial" panose="020B0604020202020204" pitchFamily="34" charset="0"/>
              </a:rPr>
              <a:pPr/>
              <a:t>4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65269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4035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TÁCH</a:t>
            </a:r>
            <a:r>
              <a:rPr lang="en-US" altLang="en-US" baseline="0" dirty="0">
                <a:latin typeface="Arial" panose="020B0604020202020204" pitchFamily="34" charset="0"/>
              </a:rPr>
              <a:t> HIỆU ỨNG CÁC Ý </a:t>
            </a:r>
            <a:endParaRPr lang="en-US" altLang="en-US" dirty="0">
              <a:latin typeface="Arial" panose="020B0604020202020204" pitchFamily="34" charset="0"/>
            </a:endParaRPr>
          </a:p>
          <a:p>
            <a:r>
              <a:rPr lang="en-US" altLang="en-US" dirty="0">
                <a:latin typeface="Arial" panose="020B0604020202020204" pitchFamily="34" charset="0"/>
              </a:rPr>
              <a:t>GV: </a:t>
            </a:r>
            <a:r>
              <a:rPr lang="en-US" altLang="en-US" dirty="0" err="1">
                <a:latin typeface="Arial" panose="020B0604020202020204" pitchFamily="34" charset="0"/>
              </a:rPr>
              <a:t>chiếu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đề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bài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tập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lên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bảng</a:t>
            </a: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fld id="{0636EE78-30DE-4176-9E5E-E606BB166941}" type="slidenum">
              <a:rPr lang="en-US" altLang="en-US" smtClean="0">
                <a:latin typeface="Arial" panose="020B0604020202020204" pitchFamily="34" charset="0"/>
              </a:rPr>
              <a:pPr/>
              <a:t>5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1813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7891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MỤC</a:t>
            </a:r>
            <a:r>
              <a:rPr lang="en-US" altLang="en-US" baseline="0" dirty="0">
                <a:latin typeface="Arial" panose="020B0604020202020204" pitchFamily="34" charset="0"/>
              </a:rPr>
              <a:t> 2 TÁCH HIỆU </a:t>
            </a:r>
            <a:r>
              <a:rPr lang="en-US" altLang="en-US" baseline="0">
                <a:latin typeface="Arial" panose="020B0604020202020204" pitchFamily="34" charset="0"/>
              </a:rPr>
              <a:t>ỨNG RA</a:t>
            </a: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fld id="{63C5EC61-1E5A-4520-B54D-23E879699A02}" type="slidenum">
              <a:rPr lang="en-US" altLang="en-US" smtClean="0">
                <a:latin typeface="Arial" panose="020B0604020202020204" pitchFamily="34" charset="0"/>
              </a:rPr>
              <a:pPr/>
              <a:t>6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6233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7891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MỤC</a:t>
            </a:r>
            <a:r>
              <a:rPr lang="en-US" altLang="en-US" baseline="0" dirty="0">
                <a:latin typeface="Arial" panose="020B0604020202020204" pitchFamily="34" charset="0"/>
              </a:rPr>
              <a:t> 2 TÁCH HIỆU </a:t>
            </a:r>
            <a:r>
              <a:rPr lang="en-US" altLang="en-US" baseline="0">
                <a:latin typeface="Arial" panose="020B0604020202020204" pitchFamily="34" charset="0"/>
              </a:rPr>
              <a:t>ỨNG RA</a:t>
            </a: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fld id="{63C5EC61-1E5A-4520-B54D-23E879699A02}" type="slidenum">
              <a:rPr lang="en-US" altLang="en-US" smtClean="0">
                <a:latin typeface="Arial" panose="020B0604020202020204" pitchFamily="34" charset="0"/>
              </a:rPr>
              <a:pPr/>
              <a:t>7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11875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1987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fld id="{CBA57E37-F84B-43E7-A4ED-A271CAE7FF92}" type="slidenum">
              <a:rPr lang="en-US" altLang="en-US" smtClean="0">
                <a:latin typeface="Arial" panose="020B0604020202020204" pitchFamily="34" charset="0"/>
              </a:rPr>
              <a:pPr/>
              <a:t>8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3659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1987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fld id="{CBA57E37-F84B-43E7-A4ED-A271CAE7FF92}" type="slidenum">
              <a:rPr lang="en-US" altLang="en-US" smtClean="0">
                <a:latin typeface="Arial" panose="020B0604020202020204" pitchFamily="34" charset="0"/>
              </a:rPr>
              <a:pPr/>
              <a:t>9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5935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8131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HS hoạt động nhóm 4 người làm</a:t>
            </a:r>
            <a:r>
              <a:rPr lang="en-US" altLang="en-US" baseline="0">
                <a:latin typeface="Arial" panose="020B0604020202020204" pitchFamily="34" charset="0"/>
              </a:rPr>
              <a:t> </a:t>
            </a:r>
            <a:r>
              <a:rPr lang="en-US" altLang="en-US">
                <a:latin typeface="Arial" panose="020B0604020202020204" pitchFamily="34" charset="0"/>
              </a:rPr>
              <a:t>trong vòng 5 phút.</a:t>
            </a:r>
          </a:p>
          <a:p>
            <a:r>
              <a:rPr lang="en-US" altLang="en-US">
                <a:latin typeface="Arial" panose="020B0604020202020204" pitchFamily="34" charset="0"/>
              </a:rPr>
              <a:t>CHÚ Ý: KHI CHIẾU SLIDE NÀY, GV NHẤP CHUỘT VÀO Ô THỜI GIAN, CÁC HS THẢO LUẬN NHÓM TRONG VÒNG 5 PHÚT</a:t>
            </a:r>
          </a:p>
          <a:p>
            <a:r>
              <a:rPr lang="en-US" altLang="en-US">
                <a:latin typeface="Arial" panose="020B0604020202020204" pitchFamily="34" charset="0"/>
              </a:rPr>
              <a:t>Hết</a:t>
            </a:r>
            <a:r>
              <a:rPr lang="en-US" altLang="en-US" baseline="0">
                <a:latin typeface="Arial" panose="020B0604020202020204" pitchFamily="34" charset="0"/>
              </a:rPr>
              <a:t> thời gian HĐN giáo viên yêu cầu các nhóm đổi chéo bài. GV chiếu đáp án, biểu điểm. Các nhóm căn cứ vào đó chấm điểm trong 1 phút.</a:t>
            </a:r>
          </a:p>
          <a:p>
            <a:r>
              <a:rPr lang="en-US" altLang="en-US" baseline="0">
                <a:latin typeface="Arial" panose="020B0604020202020204" pitchFamily="34" charset="0"/>
              </a:rPr>
              <a:t>Hết t/g gv y/c các nhóm trả lại bài và tự kiểm tra xem nhóm bạn chấm điểm cho nhóm mình có đúng không. GV y/c các nhóm thông báo kết quả. GV tuyên dương các nhóm làm bài tốt và có thể lấy điểm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fld id="{C20B643C-AB7A-4D42-A553-2CCE0B6C2D57}" type="slidenum">
              <a:rPr lang="en-US" altLang="en-US" smtClean="0">
                <a:latin typeface="Arial" panose="020B0604020202020204" pitchFamily="34" charset="0"/>
              </a:rPr>
              <a:pPr/>
              <a:t>10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4047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1987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TÁCH</a:t>
            </a:r>
            <a:r>
              <a:rPr lang="en-US" altLang="en-US" baseline="0" dirty="0">
                <a:latin typeface="Arial" panose="020B0604020202020204" pitchFamily="34" charset="0"/>
              </a:rPr>
              <a:t> HIỆU ỨNG Ý D</a:t>
            </a:r>
            <a:endParaRPr lang="en-US" altLang="en-US" dirty="0">
              <a:latin typeface="Arial" panose="020B0604020202020204" pitchFamily="34" charset="0"/>
            </a:endParaRPr>
          </a:p>
          <a:p>
            <a:r>
              <a:rPr lang="en-US" altLang="en-US" dirty="0">
                <a:latin typeface="Arial" panose="020B0604020202020204" pitchFamily="34" charset="0"/>
              </a:rPr>
              <a:t>GV: </a:t>
            </a:r>
            <a:r>
              <a:rPr lang="en-US" altLang="en-US" dirty="0" err="1">
                <a:latin typeface="Arial" panose="020B0604020202020204" pitchFamily="34" charset="0"/>
              </a:rPr>
              <a:t>chiếu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đề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bài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tập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lên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bảng</a:t>
            </a:r>
            <a:endParaRPr lang="en-US" altLang="en-US" dirty="0">
              <a:latin typeface="Arial" panose="020B0604020202020204" pitchFamily="34" charset="0"/>
            </a:endParaRPr>
          </a:p>
          <a:p>
            <a:r>
              <a:rPr lang="en-US" altLang="en-US" dirty="0">
                <a:latin typeface="Arial" panose="020B0604020202020204" pitchFamily="34" charset="0"/>
              </a:rPr>
              <a:t>HS: </a:t>
            </a:r>
            <a:r>
              <a:rPr lang="en-US" altLang="en-US" dirty="0" err="1">
                <a:latin typeface="Arial" panose="020B0604020202020204" pitchFamily="34" charset="0"/>
              </a:rPr>
              <a:t>đọc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đề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bài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sau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đó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lên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bảng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vẽ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hình</a:t>
            </a: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fld id="{CBA57E37-F84B-43E7-A4ED-A271CAE7FF92}" type="slidenum">
              <a:rPr lang="en-US" altLang="en-US" smtClean="0">
                <a:latin typeface="Arial" panose="020B0604020202020204" pitchFamily="34" charset="0"/>
              </a:rPr>
              <a:pPr/>
              <a:t>11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881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447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484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148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790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438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5/19/2025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596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5/19/2025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723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5/19/2025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476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5/19/2025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524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5/19/2025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009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5/19/2025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451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8AE751-BC33-4D44-9EB8-F7A13F929D3E}" type="datetimeFigureOut">
              <a:rPr lang="en-US" smtClean="0"/>
              <a:pPr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8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emf"/><Relationship Id="rId5" Type="http://schemas.openxmlformats.org/officeDocument/2006/relationships/image" Target="../media/image8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oleObject" Target="../embeddings/oleObject26.bin"/><Relationship Id="rId18" Type="http://schemas.openxmlformats.org/officeDocument/2006/relationships/image" Target="../media/image42.wmf"/><Relationship Id="rId3" Type="http://schemas.openxmlformats.org/officeDocument/2006/relationships/oleObject" Target="../embeddings/oleObject1.bin"/><Relationship Id="rId7" Type="http://schemas.openxmlformats.org/officeDocument/2006/relationships/image" Target="../media/image90.png"/><Relationship Id="rId12" Type="http://schemas.openxmlformats.org/officeDocument/2006/relationships/image" Target="../media/image39.wmf"/><Relationship Id="rId17" Type="http://schemas.openxmlformats.org/officeDocument/2006/relationships/oleObject" Target="../embeddings/oleObject28.bin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41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9.png"/><Relationship Id="rId11" Type="http://schemas.openxmlformats.org/officeDocument/2006/relationships/oleObject" Target="../embeddings/oleObject25.bin"/><Relationship Id="rId15" Type="http://schemas.openxmlformats.org/officeDocument/2006/relationships/oleObject" Target="../embeddings/oleObject27.bin"/><Relationship Id="rId10" Type="http://schemas.openxmlformats.org/officeDocument/2006/relationships/image" Target="../media/image38.wmf"/><Relationship Id="rId19" Type="http://schemas.openxmlformats.org/officeDocument/2006/relationships/image" Target="../media/image36.emf"/><Relationship Id="rId4" Type="http://schemas.openxmlformats.org/officeDocument/2006/relationships/image" Target="../media/image11.wmf"/><Relationship Id="rId9" Type="http://schemas.openxmlformats.org/officeDocument/2006/relationships/oleObject" Target="../embeddings/oleObject24.bin"/><Relationship Id="rId14" Type="http://schemas.openxmlformats.org/officeDocument/2006/relationships/image" Target="../media/image40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emf"/><Relationship Id="rId3" Type="http://schemas.openxmlformats.org/officeDocument/2006/relationships/oleObject" Target="../embeddings/oleObject1.bin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1.png"/><Relationship Id="rId4" Type="http://schemas.openxmlformats.org/officeDocument/2006/relationships/image" Target="../media/image11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3" Type="http://schemas.openxmlformats.org/officeDocument/2006/relationships/oleObject" Target="../embeddings/oleObject1.bin"/><Relationship Id="rId7" Type="http://schemas.openxmlformats.org/officeDocument/2006/relationships/image" Target="../media/image9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png"/><Relationship Id="rId4" Type="http://schemas.openxmlformats.org/officeDocument/2006/relationships/image" Target="../media/image11.wmf"/><Relationship Id="rId9" Type="http://schemas.openxmlformats.org/officeDocument/2006/relationships/image" Target="../media/image43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4.png"/><Relationship Id="rId4" Type="http://schemas.openxmlformats.org/officeDocument/2006/relationships/image" Target="../media/image11.wmf"/><Relationship Id="rId9" Type="http://schemas.openxmlformats.org/officeDocument/2006/relationships/image" Target="../media/image9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9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7.png"/><Relationship Id="rId10" Type="http://schemas.openxmlformats.org/officeDocument/2006/relationships/image" Target="../media/image100.png"/><Relationship Id="rId4" Type="http://schemas.openxmlformats.org/officeDocument/2006/relationships/image" Target="../media/image11.wmf"/><Relationship Id="rId9" Type="http://schemas.openxmlformats.org/officeDocument/2006/relationships/image" Target="../media/image9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oleObject" Target="../embeddings/oleObject1.bin"/><Relationship Id="rId12" Type="http://schemas.openxmlformats.org/officeDocument/2006/relationships/comments" Target="../comments/comment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44.wmf"/><Relationship Id="rId10" Type="http://schemas.openxmlformats.org/officeDocument/2006/relationships/oleObject" Target="../embeddings/oleObject30.bin"/><Relationship Id="rId4" Type="http://schemas.openxmlformats.org/officeDocument/2006/relationships/image" Target="../media/image11.wmf"/><Relationship Id="rId9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3" Type="http://schemas.openxmlformats.org/officeDocument/2006/relationships/oleObject" Target="../embeddings/oleObject1.bin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4.png"/><Relationship Id="rId4" Type="http://schemas.openxmlformats.org/officeDocument/2006/relationships/image" Target="../media/image11.wmf"/><Relationship Id="rId9" Type="http://schemas.openxmlformats.org/officeDocument/2006/relationships/image" Target="../media/image45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2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4" Type="http://schemas.openxmlformats.org/officeDocument/2006/relationships/image" Target="../media/image11.wmf"/><Relationship Id="rId9" Type="http://schemas.openxmlformats.org/officeDocument/2006/relationships/image" Target="../media/image4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17.wmf"/><Relationship Id="rId18" Type="http://schemas.openxmlformats.org/officeDocument/2006/relationships/oleObject" Target="../embeddings/oleObject9.bin"/><Relationship Id="rId3" Type="http://schemas.openxmlformats.org/officeDocument/2006/relationships/oleObject" Target="../embeddings/oleObject1.bin"/><Relationship Id="rId21" Type="http://schemas.openxmlformats.org/officeDocument/2006/relationships/image" Target="../media/image21.wmf"/><Relationship Id="rId7" Type="http://schemas.openxmlformats.org/officeDocument/2006/relationships/image" Target="../media/image14.wmf"/><Relationship Id="rId12" Type="http://schemas.openxmlformats.org/officeDocument/2006/relationships/oleObject" Target="../embeddings/oleObject6.bin"/><Relationship Id="rId17" Type="http://schemas.openxmlformats.org/officeDocument/2006/relationships/image" Target="../media/image19.wmf"/><Relationship Id="rId25" Type="http://schemas.openxmlformats.org/officeDocument/2006/relationships/image" Target="../media/image23.wmf"/><Relationship Id="rId2" Type="http://schemas.openxmlformats.org/officeDocument/2006/relationships/notesSlide" Target="../notesSlides/notesSlide2.xml"/><Relationship Id="rId16" Type="http://schemas.openxmlformats.org/officeDocument/2006/relationships/oleObject" Target="../embeddings/oleObject8.bin"/><Relationship Id="rId20" Type="http://schemas.openxmlformats.org/officeDocument/2006/relationships/oleObject" Target="../embeddings/oleObject10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16.wmf"/><Relationship Id="rId24" Type="http://schemas.openxmlformats.org/officeDocument/2006/relationships/oleObject" Target="../embeddings/oleObject12.bin"/><Relationship Id="rId5" Type="http://schemas.openxmlformats.org/officeDocument/2006/relationships/image" Target="../media/image13.png"/><Relationship Id="rId15" Type="http://schemas.openxmlformats.org/officeDocument/2006/relationships/image" Target="../media/image18.wmf"/><Relationship Id="rId23" Type="http://schemas.openxmlformats.org/officeDocument/2006/relationships/image" Target="../media/image22.wmf"/><Relationship Id="rId10" Type="http://schemas.openxmlformats.org/officeDocument/2006/relationships/oleObject" Target="../embeddings/oleObject5.bin"/><Relationship Id="rId19" Type="http://schemas.openxmlformats.org/officeDocument/2006/relationships/image" Target="../media/image20.wmf"/><Relationship Id="rId4" Type="http://schemas.openxmlformats.org/officeDocument/2006/relationships/image" Target="../media/image11.wmf"/><Relationship Id="rId9" Type="http://schemas.openxmlformats.org/officeDocument/2006/relationships/image" Target="../media/image15.wmf"/><Relationship Id="rId14" Type="http://schemas.openxmlformats.org/officeDocument/2006/relationships/oleObject" Target="../embeddings/oleObject7.bin"/><Relationship Id="rId22" Type="http://schemas.openxmlformats.org/officeDocument/2006/relationships/oleObject" Target="../embeddings/oleObject11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13" Type="http://schemas.openxmlformats.org/officeDocument/2006/relationships/image" Target="../media/image28.wmf"/><Relationship Id="rId18" Type="http://schemas.openxmlformats.org/officeDocument/2006/relationships/oleObject" Target="../embeddings/oleObject19.bin"/><Relationship Id="rId3" Type="http://schemas.openxmlformats.org/officeDocument/2006/relationships/oleObject" Target="../embeddings/oleObject1.bin"/><Relationship Id="rId7" Type="http://schemas.openxmlformats.org/officeDocument/2006/relationships/image" Target="../media/image25.wmf"/><Relationship Id="rId12" Type="http://schemas.openxmlformats.org/officeDocument/2006/relationships/oleObject" Target="../embeddings/oleObject16.bin"/><Relationship Id="rId17" Type="http://schemas.openxmlformats.org/officeDocument/2006/relationships/image" Target="../media/image30.wmf"/><Relationship Id="rId2" Type="http://schemas.openxmlformats.org/officeDocument/2006/relationships/notesSlide" Target="../notesSlides/notesSlide3.xml"/><Relationship Id="rId16" Type="http://schemas.openxmlformats.org/officeDocument/2006/relationships/oleObject" Target="../embeddings/oleObject18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3.bin"/><Relationship Id="rId11" Type="http://schemas.openxmlformats.org/officeDocument/2006/relationships/image" Target="../media/image27.wmf"/><Relationship Id="rId5" Type="http://schemas.openxmlformats.org/officeDocument/2006/relationships/image" Target="../media/image24.png"/><Relationship Id="rId15" Type="http://schemas.openxmlformats.org/officeDocument/2006/relationships/image" Target="../media/image29.wmf"/><Relationship Id="rId10" Type="http://schemas.openxmlformats.org/officeDocument/2006/relationships/oleObject" Target="../embeddings/oleObject15.bin"/><Relationship Id="rId19" Type="http://schemas.openxmlformats.org/officeDocument/2006/relationships/image" Target="../media/image31.wmf"/><Relationship Id="rId4" Type="http://schemas.openxmlformats.org/officeDocument/2006/relationships/image" Target="../media/image11.wmf"/><Relationship Id="rId9" Type="http://schemas.openxmlformats.org/officeDocument/2006/relationships/image" Target="../media/image26.wmf"/><Relationship Id="rId14" Type="http://schemas.openxmlformats.org/officeDocument/2006/relationships/oleObject" Target="../embeddings/oleObject17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6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5.png"/><Relationship Id="rId4" Type="http://schemas.openxmlformats.org/officeDocument/2006/relationships/image" Target="../media/image11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13" Type="http://schemas.openxmlformats.org/officeDocument/2006/relationships/oleObject" Target="../embeddings/oleObject23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20.bin"/><Relationship Id="rId12" Type="http://schemas.openxmlformats.org/officeDocument/2006/relationships/image" Target="../media/image34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1.png"/><Relationship Id="rId11" Type="http://schemas.openxmlformats.org/officeDocument/2006/relationships/oleObject" Target="../embeddings/oleObject22.bin"/><Relationship Id="rId10" Type="http://schemas.openxmlformats.org/officeDocument/2006/relationships/image" Target="../media/image33.wmf"/><Relationship Id="rId4" Type="http://schemas.openxmlformats.org/officeDocument/2006/relationships/image" Target="../media/image11.wmf"/><Relationship Id="rId9" Type="http://schemas.openxmlformats.org/officeDocument/2006/relationships/oleObject" Target="../embeddings/oleObject21.bin"/><Relationship Id="rId14" Type="http://schemas.openxmlformats.org/officeDocument/2006/relationships/image" Target="../media/image35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oleObject" Target="../embeddings/oleObject1.bin"/><Relationship Id="rId12" Type="http://schemas.openxmlformats.org/officeDocument/2006/relationships/image" Target="../media/image7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74.png"/><Relationship Id="rId10" Type="http://schemas.openxmlformats.org/officeDocument/2006/relationships/image" Target="../media/image13.png"/><Relationship Id="rId4" Type="http://schemas.openxmlformats.org/officeDocument/2006/relationships/image" Target="../media/image11.wmf"/><Relationship Id="rId9" Type="http://schemas.openxmlformats.org/officeDocument/2006/relationships/image" Target="../media/image7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oleObject" Target="../embeddings/oleObject1.bin"/><Relationship Id="rId12" Type="http://schemas.openxmlformats.org/officeDocument/2006/relationships/image" Target="../media/image8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79.png"/><Relationship Id="rId10" Type="http://schemas.openxmlformats.org/officeDocument/2006/relationships/image" Target="../media/image13.png"/><Relationship Id="rId4" Type="http://schemas.openxmlformats.org/officeDocument/2006/relationships/image" Target="../media/image11.wmf"/><Relationship Id="rId9" Type="http://schemas.openxmlformats.org/officeDocument/2006/relationships/image" Target="../media/image7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0966A0B-CCC3-E8DD-2DB9-5FDCAFE2E7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9515" y="2802953"/>
            <a:ext cx="1393963" cy="5310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" name="Google Shape;54;p8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D0DC559-E816-6894-91E5-58A8531C2236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781300" y="64328"/>
            <a:ext cx="2410700" cy="340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53;p8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DDE7E48-2BD0-5D2B-40A4-2A6D3FFB140D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152" y="4282651"/>
            <a:ext cx="3308475" cy="2575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B0E9D86-FFCE-1225-743D-3C31A8BD48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631394">
            <a:off x="7436249" y="3067771"/>
            <a:ext cx="3194131" cy="3194131"/>
          </a:xfrm>
          <a:prstGeom prst="rect">
            <a:avLst/>
          </a:prstGeom>
        </p:spPr>
      </p:pic>
      <p:pic>
        <p:nvPicPr>
          <p:cNvPr id="7" name="Graphic 6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F4B61C0-993C-71AA-2BF5-84BC50CFAFD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8889495">
            <a:off x="7963640" y="4019899"/>
            <a:ext cx="1574403" cy="1574403"/>
          </a:xfrm>
          <a:prstGeom prst="rect">
            <a:avLst/>
          </a:prstGeom>
        </p:spPr>
      </p:pic>
      <p:pic>
        <p:nvPicPr>
          <p:cNvPr id="8" name="Graphic 7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153854D-C107-5F14-99E6-EAEC58D8B0A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20520790">
            <a:off x="8697815" y="4126106"/>
            <a:ext cx="1488402" cy="1488402"/>
          </a:xfrm>
          <a:prstGeom prst="rect">
            <a:avLst/>
          </a:prstGeom>
        </p:spPr>
      </p:pic>
      <p:sp>
        <p:nvSpPr>
          <p:cNvPr id="10" name="Title 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07E7911-FBEA-C8EC-1425-C05E0BAD7A7F}"/>
              </a:ext>
            </a:extLst>
          </p:cNvPr>
          <p:cNvSpPr txBox="1">
            <a:spLocks/>
          </p:cNvSpPr>
          <p:nvPr/>
        </p:nvSpPr>
        <p:spPr>
          <a:xfrm>
            <a:off x="-508058" y="1424845"/>
            <a:ext cx="12192000" cy="5632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1200"/>
              </a:spcBef>
              <a:spcAft>
                <a:spcPts val="1800"/>
              </a:spcAft>
            </a:pP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2. MỘT SỐ PHÉP TÍNH </a:t>
            </a:r>
          </a:p>
          <a:p>
            <a:pPr algn="ctr">
              <a:lnSpc>
                <a:spcPct val="100000"/>
              </a:lnSpc>
              <a:spcBef>
                <a:spcPts val="1200"/>
              </a:spcBef>
              <a:spcAft>
                <a:spcPts val="1800"/>
              </a:spcAft>
            </a:pP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 CĂN BẬC HAI CỦA SỐ THỰC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DB64881-CB35-6482-A973-6598A32381B2}"/>
              </a:ext>
            </a:extLst>
          </p:cNvPr>
          <p:cNvSpPr txBox="1"/>
          <p:nvPr/>
        </p:nvSpPr>
        <p:spPr>
          <a:xfrm>
            <a:off x="504825" y="228600"/>
            <a:ext cx="3457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THCS LONG BIÊN</a:t>
            </a:r>
          </a:p>
        </p:txBody>
      </p:sp>
      <p:sp>
        <p:nvSpPr>
          <p:cNvPr id="9" name="Content Placeholder 2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06D24E5-F596-9AFF-FAAF-97CA8A8497FA}"/>
              </a:ext>
            </a:extLst>
          </p:cNvPr>
          <p:cNvSpPr txBox="1">
            <a:spLocks/>
          </p:cNvSpPr>
          <p:nvPr/>
        </p:nvSpPr>
        <p:spPr>
          <a:xfrm>
            <a:off x="3256159" y="5324946"/>
            <a:ext cx="3611366" cy="5310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Chu Thị Thu</a:t>
            </a:r>
          </a:p>
        </p:txBody>
      </p:sp>
      <p:sp>
        <p:nvSpPr>
          <p:cNvPr id="11" name="Content Placeholder 2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0F0DEA3-5E62-B643-E182-8231959FDB74}"/>
              </a:ext>
            </a:extLst>
          </p:cNvPr>
          <p:cNvSpPr txBox="1">
            <a:spLocks/>
          </p:cNvSpPr>
          <p:nvPr/>
        </p:nvSpPr>
        <p:spPr>
          <a:xfrm>
            <a:off x="3208534" y="5877396"/>
            <a:ext cx="3611366" cy="531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học 2024 - 2025</a:t>
            </a:r>
          </a:p>
        </p:txBody>
      </p:sp>
    </p:spTree>
    <p:extLst>
      <p:ext uri="{BB962C8B-B14F-4D97-AF65-F5344CB8AC3E}">
        <p14:creationId xmlns:p14="http://schemas.microsoft.com/office/powerpoint/2010/main" val="369689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1053969B-C846-827A-DAE9-D4C55192DB12}"/>
                  </a:ext>
                </a:extLst>
              </p:cNvPr>
              <p:cNvSpPr txBox="1"/>
              <p:nvPr/>
            </p:nvSpPr>
            <p:spPr>
              <a:xfrm>
                <a:off x="395133" y="853314"/>
                <a:ext cx="6684092" cy="55925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fr-FR" sz="3200" b="1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Ví </a:t>
                </a:r>
                <a:r>
                  <a:rPr lang="fr-FR" sz="3200" b="1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dụ</a:t>
                </a:r>
                <a:r>
                  <a:rPr lang="fr-FR" sz="3200" b="1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3 (SGK </a:t>
                </a:r>
                <a:r>
                  <a:rPr lang="fr-FR" sz="3200" b="1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trang</a:t>
                </a:r>
                <a:r>
                  <a:rPr lang="fr-FR" sz="3200" b="1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56):</a:t>
                </a:r>
                <a:endParaRPr lang="en-US" sz="3200" dirty="0">
                  <a:solidFill>
                    <a:srgbClr val="FFFF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fr-FR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Bạn Lan </a:t>
                </a:r>
                <a:r>
                  <a:rPr lang="fr-FR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cắt</a:t>
                </a:r>
                <a:r>
                  <a:rPr lang="fr-FR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fr-FR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fr-FR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chữ</a:t>
                </a:r>
                <a:r>
                  <a:rPr lang="fr-FR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nhật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2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ABCD</m:t>
                    </m:r>
                  </m:oMath>
                </a14:m>
                <a:r>
                  <a:rPr lang="fr-FR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thành</a:t>
                </a:r>
                <a:r>
                  <a:rPr lang="fr-FR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những</a:t>
                </a:r>
                <a:r>
                  <a:rPr lang="fr-FR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fr-FR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tam</a:t>
                </a:r>
                <a:r>
                  <a:rPr lang="fr-FR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fr-FR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như</a:t>
                </a:r>
                <a:r>
                  <a:rPr lang="fr-FR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fr-FR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4 (</a:t>
                </a:r>
                <a:r>
                  <a:rPr lang="fr-FR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đơn</a:t>
                </a:r>
                <a:r>
                  <a:rPr lang="fr-FR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fr-FR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cm).</a:t>
                </a:r>
                <a:endParaRPr lang="en-US" sz="32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fr-FR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fr-FR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fr-FR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fr-FR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dài</a:t>
                </a:r>
                <a:r>
                  <a:rPr lang="fr-FR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fr-FR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fr-FR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fr-FR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fr-FR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chữ</a:t>
                </a:r>
                <a:r>
                  <a:rPr lang="fr-FR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nhật</a:t>
                </a:r>
                <a:r>
                  <a:rPr lang="fr-FR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ABCD</m:t>
                    </m:r>
                  </m:oMath>
                </a14:m>
                <a:r>
                  <a:rPr lang="en-US" sz="3200" i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>
                  <a:lnSpc>
                    <a:spcPct val="107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fr-FR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fr-FR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Sau</a:t>
                </a:r>
                <a:r>
                  <a:rPr lang="fr-FR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fr-FR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fr-FR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bạn</a:t>
                </a:r>
                <a:r>
                  <a:rPr lang="fr-FR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Lan </a:t>
                </a:r>
                <a:r>
                  <a:rPr lang="fr-FR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muốn</a:t>
                </a:r>
                <a:r>
                  <a:rPr lang="fr-FR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cắt</a:t>
                </a:r>
                <a:r>
                  <a:rPr lang="fr-FR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fr-FR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fr-FR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fr-FR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fr-FR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diện</a:t>
                </a:r>
                <a:r>
                  <a:rPr lang="fr-FR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tích</a:t>
                </a:r>
                <a:r>
                  <a:rPr lang="fr-FR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fr-FR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fr-FR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chữ</a:t>
                </a:r>
                <a:r>
                  <a:rPr lang="fr-FR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nhật</a:t>
                </a:r>
                <a:r>
                  <a:rPr lang="fr-FR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ABCD</m:t>
                    </m:r>
                  </m:oMath>
                </a14:m>
                <a:r>
                  <a:rPr lang="fr-FR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fr-FR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fr-FR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fr-FR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dài</a:t>
                </a:r>
                <a:r>
                  <a:rPr lang="fr-FR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fr-FR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fr-FR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fr-FR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fr-FR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fr-FR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2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1053969B-C846-827A-DAE9-D4C55192DB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133" y="853314"/>
                <a:ext cx="6684092" cy="5592557"/>
              </a:xfrm>
              <a:prstGeom prst="rect">
                <a:avLst/>
              </a:prstGeom>
              <a:blipFill>
                <a:blip r:embed="rId5"/>
                <a:stretch>
                  <a:fillRect l="-2372" t="-1527" r="-2281" b="-1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3DC8EE9-4699-EC2E-EF6F-508EE667802E}"/>
              </a:ext>
            </a:extLst>
          </p:cNvPr>
          <p:cNvSpPr/>
          <p:nvPr/>
        </p:nvSpPr>
        <p:spPr>
          <a:xfrm>
            <a:off x="927100" y="32781"/>
            <a:ext cx="1021079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MỘT SỐ PHÉP TÍNH VỀ CĂN BẬC HAI CỦA SỐ THỰC</a:t>
            </a:r>
            <a:endParaRPr lang="en-US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OPL20U25GSXzBJYl68kk8uQGfFKzs7yb1M4KJWUiLk6ZEvGF+qCIPSnY57AbBFCvTWID07 2024 T9 CD 065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75769" y="1016365"/>
            <a:ext cx="3747348" cy="3911091"/>
          </a:xfrm>
          <a:prstGeom prst="rect">
            <a:avLst/>
          </a:prstGeom>
        </p:spPr>
      </p:pic>
      <p:pic>
        <p:nvPicPr>
          <p:cNvPr id="619" name="Picture 618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FF93CCD-1494-F84E-7537-2B237938F3F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0011" y="4706233"/>
            <a:ext cx="2401489" cy="2151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0722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62" name="Object 1" descr="OPL20U25GSXzBJYl68kk8uQGfFKzs7yb1M4KJWUiLk6ZEvGF+qCIPSnY57AbBFCvTWID07 2024 T9 CD 06565+K4lPs7H94VUqPe2XwIsfPRnrXQE//QTEXxb8/8N4CNc6FpgZahzpTjFhMzSA7T/nHJa11DE8Ng2TP3iAmRczFlmslSuUNOgUeb6yRvs0=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0270176"/>
              </p:ext>
            </p:extLst>
          </p:nvPr>
        </p:nvGraphicFramePr>
        <p:xfrm>
          <a:off x="6352771" y="3333750"/>
          <a:ext cx="1270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26890" imgH="190335" progId="Equation.DSMT4">
                  <p:embed/>
                </p:oleObj>
              </mc:Choice>
              <mc:Fallback>
                <p:oleObj name="Equation" r:id="rId3" imgW="126890" imgH="190335" progId="Equation.DSMT4">
                  <p:embed/>
                  <p:pic>
                    <p:nvPicPr>
                      <p:cNvPr id="40962" name="Object 1" descr="OPL20U25GSXzBJYl68kk8uQGfFKzs7yb1M4KJWUiLk6ZEvGF+qCIPSnY57AbBFCvTW2023.15.28+K4lPs7H94VUqPe2XwIsfPRnrXQE//QTEXxb8/8N4CNc6FpgZahzpTjFhMzSA7T/nHJa11DE8Ng2TP3iAmRczFlmslSuUNOgUeb6yRvs0=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2771" y="3333750"/>
                        <a:ext cx="1270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8" descr="OPL20U25GSXzBJYl68kk8uQGfFKzs7yb1M4KJWUiLk6ZEvGF+qCIPSnY57AbBFCvTWID07 2024 T9 CD 06565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1524000" y="-184150"/>
            <a:ext cx="184150" cy="3683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Tiger" pitchFamily="18" charset="0"/>
            </a:endParaRPr>
          </a:p>
        </p:txBody>
      </p:sp>
      <p:sp>
        <p:nvSpPr>
          <p:cNvPr id="4" name="Rectangle 11" descr="OPL20U25GSXzBJYl68kk8uQGfFKzs7yb1M4KJWUiLk6ZEvGF+qCIPSnY57AbBFCvTWID07 2024 T9 CD 06565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1524000" y="-184150"/>
            <a:ext cx="184150" cy="3683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Tiger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B5B42DD9-FBE2-7782-09E9-D97AFF4DCEDA}"/>
                  </a:ext>
                </a:extLst>
              </p:cNvPr>
              <p:cNvSpPr txBox="1"/>
              <p:nvPr/>
            </p:nvSpPr>
            <p:spPr>
              <a:xfrm>
                <a:off x="228600" y="0"/>
                <a:ext cx="11963400" cy="31887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fr-FR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Xét</a:t>
                </a:r>
                <a:r>
                  <a:rPr lang="fr-FR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	     </a:t>
                </a:r>
                <a:r>
                  <a:rPr lang="fr-FR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fr-FR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fr-FR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fr-FR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i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r>
                  <a:rPr lang="fr-FR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US" sz="32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		 (Theo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lí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ythagore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).</a:t>
                </a:r>
                <a:endParaRPr lang="en-US" sz="32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en-US" sz="32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BC</m:t>
                    </m:r>
                    <m:r>
                      <a:rPr lang="en-US" sz="3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sz="32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cm.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32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B5B42DD9-FBE2-7782-09E9-D97AFF4DCE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0"/>
                <a:ext cx="11963400" cy="3188758"/>
              </a:xfrm>
              <a:prstGeom prst="rect">
                <a:avLst/>
              </a:prstGeom>
              <a:blipFill>
                <a:blip r:embed="rId6"/>
                <a:stretch>
                  <a:fillRect l="-1325" t="-2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C1F5622A-BD35-4241-FF15-F75DE2617316}"/>
                  </a:ext>
                </a:extLst>
              </p:cNvPr>
              <p:cNvSpPr txBox="1"/>
              <p:nvPr/>
            </p:nvSpPr>
            <p:spPr>
              <a:xfrm>
                <a:off x="646952" y="2434290"/>
                <a:ext cx="10415016" cy="42948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Aft>
                    <a:spcPts val="800"/>
                  </a:spcAft>
                </a:pPr>
                <a:r>
                  <a:rPr lang="en-US" sz="3200" b="1" i="1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Cách 1: </a:t>
                </a:r>
                <a:endParaRPr lang="en-US" sz="3200" dirty="0">
                  <a:solidFill>
                    <a:srgbClr val="FFFF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800"/>
                  </a:spcAft>
                </a:pP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Xét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  <m:r>
                      <m:rPr>
                        <m:nor/>
                      </m:rPr>
                      <a:rPr lang="en-US" sz="3200" b="0" i="1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CKD</m:t>
                    </m:r>
                  </m:oMath>
                </a14:m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 </a:t>
                </a:r>
                <a:r>
                  <a:rPr lang="fr-FR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fr-FR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fr-FR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i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</a:t>
                </a:r>
                <a:r>
                  <a:rPr lang="fr-FR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US" sz="32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800"/>
                  </a:spcAft>
                </a:pP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		</a:t>
                </a:r>
                <a:endParaRPr lang="en-US" sz="32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800"/>
                  </a:spcAft>
                </a:pPr>
                <a:endParaRPr lang="en-US" sz="32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800"/>
                  </a:spcAft>
                </a:pP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 b="0" i="1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CD</m:t>
                    </m:r>
                    <m:r>
                      <a:rPr lang="en-US" sz="32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2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sz="3200" b="0" i="0" smtClean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</m:e>
                    </m:rad>
                  </m:oMath>
                </a14:m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(cm).</a:t>
                </a:r>
              </a:p>
              <a:p>
                <a:pPr>
                  <a:spcAft>
                    <a:spcPts val="800"/>
                  </a:spcAft>
                </a:pP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chữ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nhật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i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ABCD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 b="0" i="1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en-US" sz="32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D</m:t>
                    </m:r>
                    <m:r>
                      <a:rPr lang="en-US" sz="3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3200" b="0" i="1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BC</m:t>
                    </m:r>
                    <m:r>
                      <a:rPr lang="en-US" sz="3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sz="32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cm</a:t>
                </a:r>
                <a:endParaRPr lang="en-US" sz="32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800"/>
                  </a:spcAft>
                </a:pP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</m:t>
                    </m:r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32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CD</m:t>
                    </m:r>
                    <m:r>
                      <a:rPr lang="en-US" sz="3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sz="320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</m:e>
                    </m:rad>
                  </m:oMath>
                </a14:m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cm.</a:t>
                </a:r>
                <a:endParaRPr lang="en-US" sz="32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C1F5622A-BD35-4241-FF15-F75DE26173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952" y="2434290"/>
                <a:ext cx="10415016" cy="4294830"/>
              </a:xfrm>
              <a:prstGeom prst="rect">
                <a:avLst/>
              </a:prstGeom>
              <a:blipFill>
                <a:blip r:embed="rId7"/>
                <a:stretch>
                  <a:fillRect l="-1463" t="-2128" b="-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9192198-3845-0ED6-C745-812C8A7D11B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3886200"/>
            <a:ext cx="3039533" cy="2824528"/>
          </a:xfrm>
          <a:prstGeom prst="rect">
            <a:avLst/>
          </a:prstGeom>
        </p:spPr>
      </p:pic>
      <p:graphicFrame>
        <p:nvGraphicFramePr>
          <p:cNvPr id="3" name="Object 2" descr="OPL20U25GSXzBJYl68kk8uQGfFKzs7yb1M4KJWUiLk6ZEvGF+qCIPSnY57AbBFCvTWID07 2024 T9 CD 06565+K4lPs7H94VUqPe2XwIsfPRnrXQE//QTEXxb8/8N4CNc6FpgZahzpTjFhMzSA7T/nHJa11DE8Ng2TP3iAmRczFlmslSuUNOgUeb6yRvs0=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4297288"/>
              </p:ext>
            </p:extLst>
          </p:nvPr>
        </p:nvGraphicFramePr>
        <p:xfrm>
          <a:off x="1382014" y="36576"/>
          <a:ext cx="1185460" cy="5353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393480" imgH="177480" progId="Equation.DSMT4">
                  <p:embed/>
                </p:oleObj>
              </mc:Choice>
              <mc:Fallback>
                <p:oleObj name="Equation" r:id="rId9" imgW="39348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382014" y="36576"/>
                        <a:ext cx="1185460" cy="5353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 descr="OPL20U25GSXzBJYl68kk8uQGfFKzs7yb1M4KJWUiLk6ZEvGF+qCIPSnY57AbBFCvTWID07 2024 T9 CD 06565+K4lPs7H94VUqPe2XwIsfPRnrXQE//QTEXxb8/8N4CNc6FpgZahzpTjFhMzSA7T/nHJa11DE8Ng2TP3iAmRczFlmslSuUNOgUeb6yRvs0=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5152832"/>
              </p:ext>
            </p:extLst>
          </p:nvPr>
        </p:nvGraphicFramePr>
        <p:xfrm>
          <a:off x="868933" y="572084"/>
          <a:ext cx="3127715" cy="6029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054080" imgH="203040" progId="Equation.DSMT4">
                  <p:embed/>
                </p:oleObj>
              </mc:Choice>
              <mc:Fallback>
                <p:oleObj name="Equation" r:id="rId11" imgW="105408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868933" y="572084"/>
                        <a:ext cx="3127715" cy="6029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 descr="OPL20U25GSXzBJYl68kk8uQGfFKzs7yb1M4KJWUiLk6ZEvGF+qCIPSnY57AbBFCvTWID07 2024 T9 CD 06565+K4lPs7H94VUqPe2XwIsfPRnrXQE//QTEXxb8/8N4CNc6FpgZahzpTjFhMzSA7T/nHJa11DE8Ng2TP3iAmRczFlmslSuUNOgUeb6yRvs0=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1750056"/>
              </p:ext>
            </p:extLst>
          </p:nvPr>
        </p:nvGraphicFramePr>
        <p:xfrm>
          <a:off x="868933" y="1163708"/>
          <a:ext cx="4357117" cy="6349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447560" imgH="203040" progId="Equation.DSMT4">
                  <p:embed/>
                </p:oleObj>
              </mc:Choice>
              <mc:Fallback>
                <p:oleObj name="Equation" r:id="rId13" imgW="144756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868933" y="1163708"/>
                        <a:ext cx="4357117" cy="6349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 descr="OPL20U25GSXzBJYl68kk8uQGfFKzs7yb1M4KJWUiLk6ZEvGF+qCIPSnY57AbBFCvTWID07 2024 T9 CD 06565+K4lPs7H94VUqPe2XwIsfPRnrXQE//QTEXxb8/8N4CNc6FpgZahzpTjFhMzSA7T/nHJa11DE8Ng2TP3iAmRczFlmslSuUNOgUeb6yRvs0=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8854457"/>
              </p:ext>
            </p:extLst>
          </p:nvPr>
        </p:nvGraphicFramePr>
        <p:xfrm>
          <a:off x="892279" y="3604201"/>
          <a:ext cx="3687319" cy="6343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180800" imgH="203040" progId="Equation.DSMT4">
                  <p:embed/>
                </p:oleObj>
              </mc:Choice>
              <mc:Fallback>
                <p:oleObj name="Equation" r:id="rId15" imgW="11808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892279" y="3604201"/>
                        <a:ext cx="3687319" cy="6343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6804714"/>
              </p:ext>
            </p:extLst>
          </p:nvPr>
        </p:nvGraphicFramePr>
        <p:xfrm>
          <a:off x="877524" y="4214722"/>
          <a:ext cx="4929279" cy="646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549080" imgH="203040" progId="Equation.DSMT4">
                  <p:embed/>
                </p:oleObj>
              </mc:Choice>
              <mc:Fallback>
                <p:oleObj name="Equation" r:id="rId17" imgW="154908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877524" y="4214722"/>
                        <a:ext cx="4929279" cy="646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" name="Picture 20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239577" y="184150"/>
            <a:ext cx="3747348" cy="3911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3863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62" name="Object 1" descr="OPL20U25GSXzBJYl68kk8uQGfFKzs7yb1M4KJWUiLk6ZEvGF+qCIPSnY57AbBFCvTWID07 2024 T9 CD 06565+K4lPs7H94VUqPe2XwIsfPRnrXQE//QTEXxb8/8N4CNc6FpgZahzpTjFhMzSA7T/nHJa11DE8Ng2TP3iAmRczFlmslSuUNOgUeb6yRvs0=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8052637"/>
              </p:ext>
            </p:extLst>
          </p:nvPr>
        </p:nvGraphicFramePr>
        <p:xfrm>
          <a:off x="6352771" y="3333750"/>
          <a:ext cx="1270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26890" imgH="190335" progId="Equation.DSMT4">
                  <p:embed/>
                </p:oleObj>
              </mc:Choice>
              <mc:Fallback>
                <p:oleObj name="Equation" r:id="rId3" imgW="126890" imgH="190335" progId="Equation.DSMT4">
                  <p:embed/>
                  <p:pic>
                    <p:nvPicPr>
                      <p:cNvPr id="40962" name="Object 1" descr="OPL20U25GSXzBJYl68kk8uQGfFKzs7yb1M4KJWUiLk6ZEvGF+qCIPSnY57AbBFCvTW2023.15.28+K4lPs7H94VUqPe2XwIsfPRnrXQE//QTEXxb8/8N4CNc6FpgZahzpTjFhMzSA7T/nHJa11DE8Ng2TP3iAmRczFlmslSuUNOgUeb6yRvs0=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2771" y="3333750"/>
                        <a:ext cx="1270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8" descr="OPL20U25GSXzBJYl68kk8uQGfFKzs7yb1M4KJWUiLk6ZEvGF+qCIPSnY57AbBFCvTWID07 2024 T9 CD 06565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1524000" y="-184150"/>
            <a:ext cx="184150" cy="3683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Tiger" pitchFamily="18" charset="0"/>
            </a:endParaRPr>
          </a:p>
        </p:txBody>
      </p:sp>
      <p:sp>
        <p:nvSpPr>
          <p:cNvPr id="4" name="Rectangle 11" descr="OPL20U25GSXzBJYl68kk8uQGfFKzs7yb1M4KJWUiLk6ZEvGF+qCIPSnY57AbBFCvTWID07 2024 T9 CD 06565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1524000" y="-184150"/>
            <a:ext cx="184150" cy="3683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Tiger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B5B42DD9-FBE2-7782-09E9-D97AFF4DCEDA}"/>
                  </a:ext>
                </a:extLst>
              </p:cNvPr>
              <p:cNvSpPr txBox="1"/>
              <p:nvPr/>
            </p:nvSpPr>
            <p:spPr>
              <a:xfrm>
                <a:off x="599671" y="522369"/>
                <a:ext cx="11506200" cy="40816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200" b="1" i="1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Cách</a:t>
                </a:r>
                <a:r>
                  <a:rPr lang="en-US" sz="3200" b="1" i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2:</a:t>
                </a:r>
                <a:endParaRPr lang="en-US" sz="32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Dễ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thấy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  <m:r>
                      <m:rPr>
                        <m:nor/>
                      </m:rPr>
                      <a:rPr lang="en-US" sz="3200" b="0" i="1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BIC</m:t>
                    </m:r>
                    <m:r>
                      <a:rPr lang="en-US" sz="3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32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  <m:r>
                      <m:rPr>
                        <m:nor/>
                      </m:rPr>
                      <a:rPr lang="en-US" sz="3200" b="0" i="1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BI</m:t>
                    </m:r>
                    <m:r>
                      <m:rPr>
                        <m:nor/>
                      </m:rPr>
                      <a:rPr lang="en-US" sz="32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K</m:t>
                    </m:r>
                  </m:oMath>
                </a14:m>
                <a:r>
                  <a:rPr lang="en-US" sz="3200" dirty="0">
                    <a:solidFill>
                      <a:schemeClr val="bg1"/>
                    </a:solidFill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32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  <m:r>
                      <m:rPr>
                        <m:nor/>
                      </m:rPr>
                      <a:rPr lang="en-US" sz="3200" b="0" i="1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KMA</m:t>
                    </m:r>
                  </m:oMath>
                </a14:m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BC</m:t>
                    </m:r>
                    <m:r>
                      <a:rPr lang="en-US" sz="3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32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BK</m:t>
                    </m:r>
                  </m:oMath>
                </a14:m>
                <a:r>
                  <a:rPr lang="en-US" sz="3200" dirty="0">
                    <a:solidFill>
                      <a:schemeClr val="bg1"/>
                    </a:solidFill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32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KA</m:t>
                    </m:r>
                    <m:r>
                      <a:rPr lang="en-US" sz="3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sz="3200" b="0" i="0" smtClean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(cm).</a:t>
                </a:r>
              </a:p>
              <a:p>
                <a:r>
                  <a:rPr lang="fr-FR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 </a:t>
                </a:r>
                <a:r>
                  <a:rPr lang="fr-FR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fr-FR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en-US" sz="3200" b="0" i="1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B</m:t>
                    </m:r>
                    <m:r>
                      <a:rPr lang="en-US" sz="3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sz="320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sz="320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  <m:r>
                      <a:rPr lang="en-US" sz="3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32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sz="320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</m:oMath>
                </a14:m>
                <a:endParaRPr lang="en-US" sz="3200" i="1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200" b="0" dirty="0">
                    <a:solidFill>
                      <a:schemeClr val="bg1"/>
                    </a:solidFill>
                    <a:ea typeface="Cambria Math" panose="02040503050406030204" pitchFamily="18" charset="0"/>
                    <a:cs typeface="Times New Roman" panose="02020603050405020304" pitchFamily="18" charset="0"/>
                  </a:rPr>
                  <a:t>               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e>
                    </m:rad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.</m:t>
                    </m:r>
                    <m:rad>
                      <m:radPr>
                        <m:degHide m:val="on"/>
                        <m:ctrlP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sz="320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sz="32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m:rPr>
                            <m:nor/>
                          </m:rPr>
                          <a:rPr lang="en-US" sz="320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sz="3200" b="0" i="0" smtClean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</m:e>
                    </m:rad>
                  </m:oMath>
                </a14:m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(cm).</a:t>
                </a:r>
              </a:p>
              <a:p>
                <a:pPr>
                  <a:spcAft>
                    <a:spcPts val="800"/>
                  </a:spcAft>
                </a:pP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chữ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nhật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ABCD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AD</m:t>
                    </m:r>
                    <m:r>
                      <a:rPr lang="en-US" sz="3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32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BC</m:t>
                    </m:r>
                    <m:r>
                      <a:rPr lang="en-US" sz="3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sz="320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cm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</m:t>
                    </m:r>
                    <m:r>
                      <a:rPr lang="en-US" sz="3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32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CD</m:t>
                    </m:r>
                    <m:r>
                      <a:rPr lang="en-US" sz="3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sz="320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</m:e>
                    </m:rad>
                  </m:oMath>
                </a14:m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cm.</a:t>
                </a:r>
                <a:endParaRPr lang="en-US" sz="3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B5B42DD9-FBE2-7782-09E9-D97AFF4DCE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671" y="522369"/>
                <a:ext cx="11506200" cy="4081630"/>
              </a:xfrm>
              <a:prstGeom prst="rect">
                <a:avLst/>
              </a:prstGeom>
              <a:blipFill>
                <a:blip r:embed="rId6"/>
                <a:stretch>
                  <a:fillRect l="-1324" t="-2093" b="-40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7F9E4D5-BCA6-85DB-7986-D4C4BA4BFD2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9150" y="4439264"/>
            <a:ext cx="2602850" cy="2418735"/>
          </a:xfrm>
          <a:prstGeom prst="rect">
            <a:avLst/>
          </a:prstGeom>
        </p:spPr>
      </p:pic>
      <p:pic>
        <p:nvPicPr>
          <p:cNvPr id="14" name="Picture 13" descr="OPL20U25GSXzBJYl68kk8uQGfFKzs7yb1M4KJWUiLk6ZEvGF+qCIPSnY57AbBFCvTWID07 2024 T9 CD 065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34632" y="525271"/>
            <a:ext cx="3747348" cy="3911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3733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62" name="Object 1" descr="OPL20U25GSXzBJYl68kk8uQGfFKzs7yb1M4KJWUiLk6ZEvGF+qCIPSnY57AbBFCvTWID07 2024 T9 CD 06565+K4lPs7H94VUqPe2XwIsfPRnrXQE//QTEXxb8/8N4CNc6FpgZahzpTjFhMzSA7T/nHJa11DE8Ng2TP3iAmRczFlmslSuUNOgUeb6yRvs0=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5951762"/>
              </p:ext>
            </p:extLst>
          </p:nvPr>
        </p:nvGraphicFramePr>
        <p:xfrm>
          <a:off x="6352771" y="3333750"/>
          <a:ext cx="1270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26890" imgH="190335" progId="Equation.DSMT4">
                  <p:embed/>
                </p:oleObj>
              </mc:Choice>
              <mc:Fallback>
                <p:oleObj name="Equation" r:id="rId3" imgW="126890" imgH="190335" progId="Equation.DSMT4">
                  <p:embed/>
                  <p:pic>
                    <p:nvPicPr>
                      <p:cNvPr id="40962" name="Object 1" descr="OPL20U25GSXzBJYl68kk8uQGfFKzs7yb1M4KJWUiLk6ZEvGF+qCIPSnY57AbBFCvTW2023.15.28+K4lPs7H94VUqPe2XwIsfPRnrXQE//QTEXxb8/8N4CNc6FpgZahzpTjFhMzSA7T/nHJa11DE8Ng2TP3iAmRczFlmslSuUNOgUeb6yRvs0=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2771" y="3333750"/>
                        <a:ext cx="1270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8" descr="OPL20U25GSXzBJYl68kk8uQGfFKzs7yb1M4KJWUiLk6ZEvGF+qCIPSnY57AbBFCvTWID07 2024 T9 CD 06565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1524000" y="-184150"/>
            <a:ext cx="184150" cy="3683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Tiger" pitchFamily="18" charset="0"/>
            </a:endParaRPr>
          </a:p>
        </p:txBody>
      </p:sp>
      <p:sp>
        <p:nvSpPr>
          <p:cNvPr id="4" name="Rectangle 11" descr="OPL20U25GSXzBJYl68kk8uQGfFKzs7yb1M4KJWUiLk6ZEvGF+qCIPSnY57AbBFCvTWID07 2024 T9 CD 06565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1524000" y="-184150"/>
            <a:ext cx="184150" cy="3683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Tiger" pitchFamily="18" charset="0"/>
            </a:endParaRPr>
          </a:p>
        </p:txBody>
      </p:sp>
      <p:pic>
        <p:nvPicPr>
          <p:cNvPr id="3" name="Picture 2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7F9E4D5-BCA6-85DB-7986-D4C4BA4BFD2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5998" y="3728881"/>
            <a:ext cx="3367535" cy="31293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E4CF80E6-015B-15A3-5723-537A0823BF90}"/>
                  </a:ext>
                </a:extLst>
              </p:cNvPr>
              <p:cNvSpPr txBox="1"/>
              <p:nvPr/>
            </p:nvSpPr>
            <p:spPr>
              <a:xfrm>
                <a:off x="437419" y="681540"/>
                <a:ext cx="11317162" cy="381860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3200" b="1" dirty="0" err="1">
                    <a:solidFill>
                      <a:srgbClr val="FFFF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Ví</a:t>
                </a:r>
                <a:r>
                  <a:rPr lang="fr-FR" sz="3200" b="1" dirty="0">
                    <a:solidFill>
                      <a:srgbClr val="FFFF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b="1" dirty="0" err="1">
                    <a:solidFill>
                      <a:srgbClr val="FFFF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dụ</a:t>
                </a:r>
                <a:r>
                  <a:rPr lang="fr-FR" sz="3200" b="1" dirty="0">
                    <a:solidFill>
                      <a:srgbClr val="FFFF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3 (SGK </a:t>
                </a:r>
                <a:r>
                  <a:rPr lang="fr-FR" sz="3200" b="1" dirty="0" err="1">
                    <a:solidFill>
                      <a:srgbClr val="FFFF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trang</a:t>
                </a:r>
                <a:r>
                  <a:rPr lang="fr-FR" sz="3200" b="1" dirty="0">
                    <a:solidFill>
                      <a:srgbClr val="FFFF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56):</a:t>
                </a:r>
                <a:endParaRPr lang="en-US" sz="3200" dirty="0">
                  <a:solidFill>
                    <a:srgbClr val="FFFF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Diện </a:t>
                </a:r>
                <a:r>
                  <a:rPr lang="fr-FR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tích</a:t>
                </a:r>
                <a:r>
                  <a:rPr lang="fr-FR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fr-FR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fr-FR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chữ</a:t>
                </a:r>
                <a:r>
                  <a:rPr lang="fr-FR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nhật</a:t>
                </a:r>
                <a:r>
                  <a:rPr lang="fr-FR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i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ABCD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: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en-US" sz="32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dài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i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 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(cm)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i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 &gt; 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0.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3200" b="0" i="1" smtClean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3200" b="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4</m:t>
                    </m:r>
                  </m:oMath>
                </a14:m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i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 &gt; 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 b="0" i="1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en-US" sz="32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2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sz="3200" b="0" i="0" smtClean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e>
                    </m:rad>
                    <m:r>
                      <a:rPr lang="en-US" sz="32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32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(cm).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dài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 cm.</a:t>
                </a:r>
                <a:endParaRPr lang="en-US" sz="3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E4CF80E6-015B-15A3-5723-537A0823BF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419" y="681540"/>
                <a:ext cx="11317162" cy="3818609"/>
              </a:xfrm>
              <a:prstGeom prst="rect">
                <a:avLst/>
              </a:prstGeom>
              <a:blipFill>
                <a:blip r:embed="rId7"/>
                <a:stretch>
                  <a:fillRect l="-1401" t="-2236" b="-33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5" name="Object 14" descr="OPL20U25GSXzBJYl68kk8uQGfFKzs7yb1M4KJWUiLk6ZEvGF+qCIPSnY57AbBFCvTWID07 2024 T9 CD 06565+K4lPs7H94VUqPe2XwIsfPRnrXQE//QTEXxb8/8N4CNc6FpgZahzpTjFhMzSA7T/nHJa11DE8Ng2TP3iAmRczFlmslSuUNOgUeb6yRvs0=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1062947"/>
              </p:ext>
            </p:extLst>
          </p:nvPr>
        </p:nvGraphicFramePr>
        <p:xfrm>
          <a:off x="854142" y="1939083"/>
          <a:ext cx="6902721" cy="7669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514600" imgH="279360" progId="Equation.DSMT4">
                  <p:embed/>
                </p:oleObj>
              </mc:Choice>
              <mc:Fallback>
                <p:oleObj name="Equation" r:id="rId8" imgW="251460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54142" y="1939083"/>
                        <a:ext cx="6902721" cy="7669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804385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62" name="Object 1" descr="OPL20U25GSXzBJYl68kk8uQGfFKzs7yb1M4KJWUiLk6ZEvGF+qCIPSnY57AbBFCvTWID07 2024 T9 CD 06565+K4lPs7H94VUqPe2XwIsfPRnrXQE//QTEXxb8/8N4CNc6FpgZahzpTjFhMzSA7T/nHJa11DE8Ng2TP3iAmRczFlmslSuUNOgUeb6yRvs0=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1984002"/>
              </p:ext>
            </p:extLst>
          </p:nvPr>
        </p:nvGraphicFramePr>
        <p:xfrm>
          <a:off x="6352771" y="3333750"/>
          <a:ext cx="1270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26890" imgH="190335" progId="Equation.DSMT4">
                  <p:embed/>
                </p:oleObj>
              </mc:Choice>
              <mc:Fallback>
                <p:oleObj name="Equation" r:id="rId3" imgW="126890" imgH="190335" progId="Equation.DSMT4">
                  <p:embed/>
                  <p:pic>
                    <p:nvPicPr>
                      <p:cNvPr id="40962" name="Object 1" descr="OPL20U25GSXzBJYl68kk8uQGfFKzs7yb1M4KJWUiLk6ZEvGF+qCIPSnY57AbBFCvTW2023.15.28+K4lPs7H94VUqPe2XwIsfPRnrXQE//QTEXxb8/8N4CNc6FpgZahzpTjFhMzSA7T/nHJa11DE8Ng2TP3iAmRczFlmslSuUNOgUeb6yRvs0=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2771" y="3333750"/>
                        <a:ext cx="1270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8" descr="OPL20U25GSXzBJYl68kk8uQGfFKzs7yb1M4KJWUiLk6ZEvGF+qCIPSnY57AbBFCvTWID07 2024 T9 CD 06565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1524000" y="-184150"/>
            <a:ext cx="184150" cy="3683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Tiger" pitchFamily="18" charset="0"/>
            </a:endParaRPr>
          </a:p>
        </p:txBody>
      </p:sp>
      <p:sp>
        <p:nvSpPr>
          <p:cNvPr id="4" name="Rectangle 11" descr="OPL20U25GSXzBJYl68kk8uQGfFKzs7yb1M4KJWUiLk6ZEvGF+qCIPSnY57AbBFCvTWID07 2024 T9 CD 06565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1524000" y="-184150"/>
            <a:ext cx="184150" cy="3683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Tiger" pitchFamily="18" charset="0"/>
            </a:endParaRPr>
          </a:p>
        </p:txBody>
      </p:sp>
      <p:sp>
        <p:nvSpPr>
          <p:cNvPr id="40965" name="Subtitle 4" descr="OPL20U25GSXzBJYl68kk8uQGfFKzs7yb1M4KJWUiLk6ZEvGF+qCIPSnY57AbBFCvTWID07 2024 T9 CD 06565+K4lPs7H94VUqPe2XwIsfPRnrXQE//QTEXxb8/8N4CNc6FpgZahzpTjFhMzSA7T/nHJa11DE8Ng2TP3iAmRczFlmslSuUNOgUeb6yRvs0="/>
          <p:cNvSpPr>
            <a:spLocks noGrp="1"/>
          </p:cNvSpPr>
          <p:nvPr>
            <p:ph type="subTitle" idx="1"/>
          </p:nvPr>
        </p:nvSpPr>
        <p:spPr>
          <a:xfrm>
            <a:off x="5324793" y="2133600"/>
            <a:ext cx="1899920" cy="558800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en-US" alt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en-US" sz="3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B5B42DD9-FBE2-7782-09E9-D97AFF4DCEDA}"/>
                  </a:ext>
                </a:extLst>
              </p:cNvPr>
              <p:cNvSpPr txBox="1"/>
              <p:nvPr/>
            </p:nvSpPr>
            <p:spPr>
              <a:xfrm>
                <a:off x="1036320" y="941832"/>
                <a:ext cx="11811000" cy="10944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3200" b="1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Hoạt</a:t>
                </a:r>
                <a:r>
                  <a:rPr lang="en-US" sz="3200" b="1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động</a:t>
                </a:r>
                <a:r>
                  <a:rPr lang="en-US" sz="3200" b="1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3 (SGK </a:t>
                </a:r>
                <a:r>
                  <a:rPr lang="en-US" sz="3200" b="1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trang</a:t>
                </a:r>
                <a:r>
                  <a:rPr lang="en-US" sz="3200" b="1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57): 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So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sánh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3200" i="0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16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3200" i="0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25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và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m:rPr>
                                <m:nor/>
                              </m:rPr>
                              <a:rPr lang="en-US" sz="3200" i="0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16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en-US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m:rPr>
                                <m:nor/>
                              </m:rPr>
                              <a:rPr lang="en-US" sz="3200" i="0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25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3200" dirty="0"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B5B42DD9-FBE2-7782-09E9-D97AFF4DCE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320" y="941832"/>
                <a:ext cx="11811000" cy="1094467"/>
              </a:xfrm>
              <a:prstGeom prst="rect">
                <a:avLst/>
              </a:prstGeom>
              <a:blipFill>
                <a:blip r:embed="rId6"/>
                <a:stretch>
                  <a:fillRect l="-1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2C25DDC-92A0-501D-0D48-59D5973F98A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10107303" y="4559300"/>
            <a:ext cx="2721593" cy="2193029"/>
          </a:xfrm>
          <a:prstGeom prst="rect">
            <a:avLst/>
          </a:prstGeom>
        </p:spPr>
      </p:pic>
      <p:sp>
        <p:nvSpPr>
          <p:cNvPr id="12" name="TextBox 11" descr="OPL20U25GSXzBJYl68kk8uQGfFKzs7yb1M4KJWUiLk6ZEvGF+qCIPSnY57AbBFCvTWID07 2024 T9 CD 06565+K4lPs7H94VUqPe2XwIsfPRnrXQE//QTEXxb8/8N4CNc6FpgZahzpTjFhMzSA7T/nHJa11DE8Ng2TP3iAmRczFlmslSuUNOgUeb6yRvs0="/>
          <p:cNvSpPr txBox="1"/>
          <p:nvPr/>
        </p:nvSpPr>
        <p:spPr>
          <a:xfrm>
            <a:off x="356416" y="568127"/>
            <a:ext cx="7543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endParaRPr lang="en-US" sz="32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 descr="OPL20U25GSXzBJYl68kk8uQGfFKzs7yb1M4KJWUiLk6ZEvGF+qCIPSnY57AbBFCvTWID07 2024 T9 CD 06565+K4lPs7H94VUqPe2XwIsfPRnrXQE//QTEXxb8/8N4CNc6FpgZahzpTjFhMzSA7T/nHJa11DE8Ng2TP3iAmRczFlmslSuUNOgUeb6yRvs0="/>
              <p:cNvSpPr/>
              <p:nvPr/>
            </p:nvSpPr>
            <p:spPr>
              <a:xfrm>
                <a:off x="999744" y="2243328"/>
                <a:ext cx="8844280" cy="26995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tabLst>
                    <a:tab pos="3060700" algn="l"/>
                  </a:tabLst>
                </a:pPr>
                <a:r>
                  <a:rPr lang="fr-FR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fr-FR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fr-FR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3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3200" i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16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3200" i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25</m:t>
                            </m:r>
                          </m:den>
                        </m:f>
                      </m:e>
                    </m:rad>
                    <m:r>
                      <a:rPr lang="en-US" sz="32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32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320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32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nor/>
                                      </m:rPr>
                                      <a:rPr lang="en-US" sz="3200" b="0" i="0" smtClean="0">
                                        <a:solidFill>
                                          <a:schemeClr val="bg1"/>
                                        </a:solidFill>
                                        <a:latin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m:rPr>
                                        <m:nor/>
                                      </m:rPr>
                                      <a:rPr lang="en-US" sz="3200" b="0" i="0" smtClean="0">
                                        <a:solidFill>
                                          <a:schemeClr val="bg1"/>
                                        </a:solidFill>
                                        <a:latin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3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3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i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i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3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m:rPr>
                                <m:nor/>
                              </m:rPr>
                              <a:rPr lang="en-US" sz="3200" i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16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en-US" sz="3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m:rPr>
                                <m:nor/>
                              </m:rPr>
                              <a:rPr lang="en-US" sz="3200" i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25</m:t>
                            </m:r>
                          </m:e>
                        </m:rad>
                      </m:den>
                    </m:f>
                    <m:r>
                      <a:rPr lang="en-US" sz="3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i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i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3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3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m:rPr>
                                <m:nor/>
                              </m:rPr>
                              <a:rPr lang="en-US" sz="3200" i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16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en-US" sz="3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m:rPr>
                                <m:nor/>
                              </m:rPr>
                              <a:rPr lang="en-US" sz="3200" i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25</m:t>
                            </m:r>
                          </m:e>
                        </m:rad>
                      </m:den>
                    </m:f>
                    <m:r>
                      <a:rPr lang="en-US" sz="3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3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3200" i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16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3200" i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25</m:t>
                            </m:r>
                          </m:den>
                        </m:f>
                      </m:e>
                    </m:rad>
                  </m:oMath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Rectangle 14" descr="OPL20U25GSXzBJYl68kk8uQGfFKzs7yb1M4KJWUiLk6ZEvGF+qCIPSnY57AbBFCvTWID07 2024 T9 CD 06565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744" y="2243328"/>
                <a:ext cx="8844280" cy="2699585"/>
              </a:xfrm>
              <a:prstGeom prst="rect">
                <a:avLst/>
              </a:prstGeom>
              <a:blipFill>
                <a:blip r:embed="rId8"/>
                <a:stretch>
                  <a:fillRect l="-17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 descr="OPL20U25GSXzBJYl68kk8uQGfFKzs7yb1M4KJWUiLk6ZEvGF+qCIPSnY57AbBFCvTWID07 2024 T9 CD 06565+K4lPs7H94VUqPe2XwIsfPRnrXQE//QTEXxb8/8N4CNc6FpgZahzpTjFhMzSA7T/nHJa11DE8Ng2TP3iAmRczFlmslSuUNOgUeb6yRvs0="/>
              <p:cNvSpPr/>
              <p:nvPr/>
            </p:nvSpPr>
            <p:spPr>
              <a:xfrm>
                <a:off x="890016" y="5009701"/>
                <a:ext cx="9763542" cy="15869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dirty="0"/>
                  <a:t> </a:t>
                </a:r>
                <a:r>
                  <a:rPr lang="en-US" sz="32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Quy </a:t>
                </a:r>
                <a:r>
                  <a:rPr lang="en-US" sz="3200" b="1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tắc</a:t>
                </a:r>
                <a:r>
                  <a:rPr lang="en-US" sz="32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 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3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≥0,  </m:t>
                    </m:r>
                    <m:r>
                      <a:rPr lang="en-US" sz="3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3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&gt;0</m:t>
                    </m:r>
                  </m:oMath>
                </a14:m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ta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			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3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32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32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b</m:t>
                            </m:r>
                          </m:den>
                        </m:f>
                      </m:e>
                    </m:rad>
                    <m:r>
                      <m:rPr>
                        <m:nor/>
                      </m:rPr>
                      <a:rPr lang="en-US" sz="32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3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m:rPr>
                                <m:nor/>
                              </m:rPr>
                              <a:rPr lang="en-US" sz="32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en-US" sz="3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m:rPr>
                                <m:nor/>
                              </m:rPr>
                              <a:rPr lang="en-US" sz="32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b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3200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200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3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m:rPr>
                                <m:nor/>
                              </m:rPr>
                              <a:rPr lang="en-US" sz="32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en-US" sz="3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m:rPr>
                                <m:nor/>
                              </m:rPr>
                              <a:rPr lang="en-US" sz="32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b</m:t>
                            </m:r>
                          </m:e>
                        </m:rad>
                      </m:den>
                    </m:f>
                    <m:r>
                      <m:rPr>
                        <m:nor/>
                      </m:rPr>
                      <a:rPr lang="en-US" sz="32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3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32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32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b</m:t>
                            </m:r>
                          </m:den>
                        </m:f>
                      </m:e>
                    </m:rad>
                  </m:oMath>
                </a14:m>
                <a:endParaRPr lang="en-US" sz="3200" i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Rectangle 15" descr="OPL20U25GSXzBJYl68kk8uQGfFKzs7yb1M4KJWUiLk6ZEvGF+qCIPSnY57AbBFCvTWID07 2024 T9 CD 06565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016" y="5009701"/>
                <a:ext cx="9763542" cy="1586909"/>
              </a:xfrm>
              <a:prstGeom prst="rect">
                <a:avLst/>
              </a:prstGeom>
              <a:blipFill>
                <a:blip r:embed="rId9"/>
                <a:stretch>
                  <a:fillRect l="-624" t="-5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069C2BF-CDEE-1C0B-87ED-70A56C4795A3}"/>
              </a:ext>
            </a:extLst>
          </p:cNvPr>
          <p:cNvSpPr/>
          <p:nvPr/>
        </p:nvSpPr>
        <p:spPr>
          <a:xfrm>
            <a:off x="927100" y="32781"/>
            <a:ext cx="1021079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MỘT SỐ PHÉP TÍNH VỀ CĂN BẬC HAI CỦA SỐ THỰC</a:t>
            </a:r>
            <a:endParaRPr lang="en-US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8543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5" grpId="0" build="p"/>
      <p:bldP spid="15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62" name="Object 1" descr="OPL20U25GSXzBJYl68kk8uQGfFKzs7yb1M4KJWUiLk6ZEvGF+qCIPSnY57AbBFCvTWID07 2024 T9 CD 06565+K4lPs7H94VUqPe2XwIsfPRnrXQE//QTEXxb8/8N4CNc6FpgZahzpTjFhMzSA7T/nHJa11DE8Ng2TP3iAmRczFlmslSuUNOgUeb6yRvs0=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8035945"/>
              </p:ext>
            </p:extLst>
          </p:nvPr>
        </p:nvGraphicFramePr>
        <p:xfrm>
          <a:off x="6352771" y="3333750"/>
          <a:ext cx="1270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26890" imgH="190335" progId="Equation.DSMT4">
                  <p:embed/>
                </p:oleObj>
              </mc:Choice>
              <mc:Fallback>
                <p:oleObj name="Equation" r:id="rId3" imgW="126890" imgH="190335" progId="Equation.DSMT4">
                  <p:embed/>
                  <p:pic>
                    <p:nvPicPr>
                      <p:cNvPr id="40962" name="Object 1" descr="OPL20U25GSXzBJYl68kk8uQGfFKzs7yb1M4KJWUiLk6ZEvGF+qCIPSnY57AbBFCvTW2023.15.28+K4lPs7H94VUqPe2XwIsfPRnrXQE//QTEXxb8/8N4CNc6FpgZahzpTjFhMzSA7T/nHJa11DE8Ng2TP3iAmRczFlmslSuUNOgUeb6yRvs0=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2771" y="3333750"/>
                        <a:ext cx="1270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8" descr="OPL20U25GSXzBJYl68kk8uQGfFKzs7yb1M4KJWUiLk6ZEvGF+qCIPSnY57AbBFCvTWID07 2024 T9 CD 06565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1524000" y="-184150"/>
            <a:ext cx="184150" cy="3683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Tiger" pitchFamily="18" charset="0"/>
            </a:endParaRPr>
          </a:p>
        </p:txBody>
      </p:sp>
      <p:sp>
        <p:nvSpPr>
          <p:cNvPr id="4" name="Rectangle 11" descr="OPL20U25GSXzBJYl68kk8uQGfFKzs7yb1M4KJWUiLk6ZEvGF+qCIPSnY57AbBFCvTWID07 2024 T9 CD 06565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1524000" y="-184150"/>
            <a:ext cx="184150" cy="3683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Tiger" pitchFamily="18" charset="0"/>
            </a:endParaRPr>
          </a:p>
        </p:txBody>
      </p:sp>
      <p:sp>
        <p:nvSpPr>
          <p:cNvPr id="40965" name="Subtitle 4" descr="OPL20U25GSXzBJYl68kk8uQGfFKzs7yb1M4KJWUiLk6ZEvGF+qCIPSnY57AbBFCvTWID07 2024 T9 CD 06565+K4lPs7H94VUqPe2XwIsfPRnrXQE//QTEXxb8/8N4CNc6FpgZahzpTjFhMzSA7T/nHJa11DE8Ng2TP3iAmRczFlmslSuUNOgUeb6yRvs0="/>
          <p:cNvSpPr>
            <a:spLocks noGrp="1"/>
          </p:cNvSpPr>
          <p:nvPr>
            <p:ph type="subTitle" idx="1"/>
          </p:nvPr>
        </p:nvSpPr>
        <p:spPr>
          <a:xfrm>
            <a:off x="3875735" y="3129417"/>
            <a:ext cx="1899920" cy="558800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en-US" alt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en-US" sz="3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B5B42DD9-FBE2-7782-09E9-D97AFF4DCEDA}"/>
                  </a:ext>
                </a:extLst>
              </p:cNvPr>
              <p:cNvSpPr txBox="1"/>
              <p:nvPr/>
            </p:nvSpPr>
            <p:spPr>
              <a:xfrm>
                <a:off x="434571" y="690246"/>
                <a:ext cx="10099317" cy="23378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3200" b="1" dirty="0" err="1">
                    <a:solidFill>
                      <a:srgbClr val="FFFF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Ví</a:t>
                </a:r>
                <a:r>
                  <a:rPr lang="en-US" sz="3200" b="1" dirty="0">
                    <a:solidFill>
                      <a:srgbClr val="FFFF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FF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dụ</a:t>
                </a:r>
                <a:r>
                  <a:rPr lang="en-US" sz="3200" b="1" dirty="0">
                    <a:solidFill>
                      <a:srgbClr val="FFFF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4 (SGK </a:t>
                </a:r>
                <a:r>
                  <a:rPr lang="en-US" sz="3200" b="1" dirty="0" err="1">
                    <a:solidFill>
                      <a:srgbClr val="FFFF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trang</a:t>
                </a:r>
                <a:r>
                  <a:rPr lang="en-US" sz="3200" b="1" dirty="0">
                    <a:solidFill>
                      <a:srgbClr val="FFFF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56)</a:t>
                </a:r>
                <a:r>
                  <a:rPr lang="vi-VN" sz="3200" b="1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 </a:t>
                </a:r>
                <a:endParaRPr lang="en-US" sz="3200" b="1" dirty="0">
                  <a:solidFill>
                    <a:srgbClr val="FFFF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fr-FR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Áp</a:t>
                </a:r>
                <a:r>
                  <a:rPr lang="fr-FR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dụng</a:t>
                </a:r>
                <a:r>
                  <a:rPr lang="fr-FR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quy</a:t>
                </a:r>
                <a:r>
                  <a:rPr lang="fr-FR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tắc</a:t>
                </a:r>
                <a:r>
                  <a:rPr lang="fr-FR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về</a:t>
                </a:r>
                <a:r>
                  <a:rPr lang="fr-FR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căn</a:t>
                </a:r>
                <a:r>
                  <a:rPr lang="fr-FR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bậc</a:t>
                </a:r>
                <a:r>
                  <a:rPr lang="fr-FR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fr-FR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fr-FR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fr-FR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thương</a:t>
                </a:r>
                <a:r>
                  <a:rPr lang="fr-FR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fr-FR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hãy</a:t>
                </a:r>
                <a:r>
                  <a:rPr lang="fr-FR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fr-FR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:</a:t>
                </a:r>
                <a:endParaRPr lang="en-US" sz="32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fr-FR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a)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3200" i="0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3200" i="0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25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		b)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3200" i="0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1,69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3200" i="0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0,25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	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m:rPr>
                                <m:nor/>
                              </m:rPr>
                              <a:rPr lang="en-US" sz="3200" i="0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216</m:t>
                            </m:r>
                          </m:e>
                        </m:rad>
                      </m:num>
                      <m:den>
                        <m:r>
                          <m:rPr>
                            <m:nor/>
                          </m:rPr>
                          <a:rPr lang="en-US" sz="3200" i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ad>
                          <m:radPr>
                            <m:degHide m:val="on"/>
                            <m:ctrlPr>
                              <a:rPr lang="en-US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m:rPr>
                                <m:nor/>
                              </m:rPr>
                              <a:rPr lang="en-US" sz="3200" i="0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6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TextBox 4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B5B42DD9-FBE2-7782-09E9-D97AFF4DCE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571" y="690246"/>
                <a:ext cx="10099317" cy="2337884"/>
              </a:xfrm>
              <a:prstGeom prst="rect">
                <a:avLst/>
              </a:prstGeom>
              <a:blipFill>
                <a:blip r:embed="rId6"/>
                <a:stretch>
                  <a:fillRect l="-1509" t="-36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3BD32DF7-1484-0EF4-79E2-A275B2B9C140}"/>
                  </a:ext>
                </a:extLst>
              </p:cNvPr>
              <p:cNvSpPr txBox="1"/>
              <p:nvPr/>
            </p:nvSpPr>
            <p:spPr>
              <a:xfrm>
                <a:off x="941452" y="3383460"/>
                <a:ext cx="3258952" cy="16502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tabLst>
                    <a:tab pos="3060700" algn="l"/>
                  </a:tabLst>
                </a:pPr>
                <a:r>
                  <a:rPr lang="fr-FR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3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3200" i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3200" i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25</m:t>
                            </m:r>
                          </m:den>
                        </m:f>
                      </m:e>
                    </m:rad>
                    <m:r>
                      <a:rPr lang="en-US" sz="32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3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m:rPr>
                                <m:nor/>
                              </m:rPr>
                              <a:rPr lang="en-US" sz="3200" i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en-US" sz="3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m:rPr>
                                <m:nor/>
                              </m:rPr>
                              <a:rPr lang="en-US" sz="3200" i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25</m:t>
                            </m:r>
                          </m:e>
                        </m:rad>
                      </m:den>
                    </m:f>
                    <m:r>
                      <a:rPr lang="en-US" sz="3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i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i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3200" dirty="0"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3BD32DF7-1484-0EF4-79E2-A275B2B9C1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452" y="3383460"/>
                <a:ext cx="3258952" cy="1650260"/>
              </a:xfrm>
              <a:prstGeom prst="rect">
                <a:avLst/>
              </a:prstGeom>
              <a:blipFill>
                <a:blip r:embed="rId7"/>
                <a:stretch>
                  <a:fillRect l="-46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2C25DDC-92A0-501D-0D48-59D5973F98A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9906000" y="4571999"/>
            <a:ext cx="2696893" cy="225321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 descr="OPL20U25GSXzBJYl68kk8uQGfFKzs7yb1M4KJWUiLk6ZEvGF+qCIPSnY57AbBFCvTWID07 2024 T9 CD 06565+K4lPs7H94VUqPe2XwIsfPRnrXQE//QTEXxb8/8N4CNc6FpgZahzpTjFhMzSA7T/nHJa11DE8Ng2TP3iAmRczFlmslSuUNOgUeb6yRvs0="/>
              <p:cNvSpPr/>
              <p:nvPr/>
            </p:nvSpPr>
            <p:spPr>
              <a:xfrm>
                <a:off x="5298832" y="2800208"/>
                <a:ext cx="5582528" cy="23654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tabLst>
                    <a:tab pos="3060700" algn="l"/>
                  </a:tabLst>
                </a:pPr>
                <a:r>
                  <a:rPr lang="fr-FR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3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3200" i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1,69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3200" i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0,25</m:t>
                            </m:r>
                          </m:den>
                        </m:f>
                      </m:e>
                    </m:rad>
                    <m:r>
                      <a:rPr lang="en-US" sz="3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3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m:rPr>
                                <m:nor/>
                              </m:rPr>
                              <a:rPr lang="en-US" sz="3200" i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1,69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en-US" sz="3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m:rPr>
                                <m:nor/>
                              </m:rPr>
                              <a:rPr lang="en-US" sz="3200" i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0,25</m:t>
                            </m:r>
                          </m:e>
                        </m:rad>
                      </m:den>
                    </m:f>
                    <m:r>
                      <a:rPr lang="en-US" sz="3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i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1,3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i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0,5</m:t>
                        </m:r>
                      </m:den>
                    </m:f>
                    <m:r>
                      <a:rPr lang="en-US" sz="3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3200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2,6</m:t>
                    </m:r>
                    <m:r>
                      <m:rPr>
                        <m:nor/>
                      </m:rPr>
                      <a:rPr lang="en-US" sz="3200" b="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3200" dirty="0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 descr="OPL20U25GSXzBJYl68kk8uQGfFKzs7yb1M4KJWUiLk6ZEvGF+qCIPSnY57AbBFCvTWID07 2024 T9 CD 06565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8832" y="2800208"/>
                <a:ext cx="5582528" cy="2365456"/>
              </a:xfrm>
              <a:prstGeom prst="rect">
                <a:avLst/>
              </a:prstGeom>
              <a:blipFill>
                <a:blip r:embed="rId9"/>
                <a:stretch>
                  <a:fillRect l="-27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 descr="OPL20U25GSXzBJYl68kk8uQGfFKzs7yb1M4KJWUiLk6ZEvGF+qCIPSnY57AbBFCvTWID07 2024 T9 CD 06565+K4lPs7H94VUqPe2XwIsfPRnrXQE//QTEXxb8/8N4CNc6FpgZahzpTjFhMzSA7T/nHJa11DE8Ng2TP3iAmRczFlmslSuUNOgUeb6yRvs0="/>
              <p:cNvSpPr/>
              <p:nvPr/>
            </p:nvSpPr>
            <p:spPr>
              <a:xfrm>
                <a:off x="959740" y="4719738"/>
                <a:ext cx="5215359" cy="16502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tabLst>
                    <a:tab pos="3060700" algn="l"/>
                  </a:tabLst>
                </a:pPr>
                <a:r>
                  <a:rPr lang="fr-FR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c)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3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m:rPr>
                                <m:nor/>
                              </m:rPr>
                              <a:rPr lang="en-US" sz="3200" i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216</m:t>
                            </m:r>
                          </m:e>
                        </m:rad>
                      </m:num>
                      <m:den>
                        <m:r>
                          <m:rPr>
                            <m:nor/>
                          </m:rPr>
                          <a:rPr lang="en-US" sz="3200" i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ad>
                          <m:radPr>
                            <m:degHide m:val="on"/>
                            <m:ctrlPr>
                              <a:rPr lang="en-US" sz="3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m:rPr>
                                <m:nor/>
                              </m:rPr>
                              <a:rPr lang="en-US" sz="3200" i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6</m:t>
                            </m:r>
                          </m:e>
                        </m:rad>
                      </m:den>
                    </m:f>
                    <m:r>
                      <a:rPr lang="en-US" sz="3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3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3200" i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216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3200" i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6</m:t>
                            </m:r>
                          </m:den>
                        </m:f>
                      </m:e>
                    </m:rad>
                    <m:r>
                      <a:rPr lang="en-US" sz="3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sz="3200" i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36</m:t>
                        </m:r>
                      </m:e>
                    </m:rad>
                    <m:r>
                      <a:rPr lang="en-US" sz="3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3200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6</m:t>
                    </m:r>
                    <m:r>
                      <m:rPr>
                        <m:nor/>
                      </m:rPr>
                      <a:rPr lang="en-US" sz="3200" b="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3200" dirty="0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Rectangle 14" descr="OPL20U25GSXzBJYl68kk8uQGfFKzs7yb1M4KJWUiLk6ZEvGF+qCIPSnY57AbBFCvTWID07 2024 T9 CD 06565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740" y="4719738"/>
                <a:ext cx="5215359" cy="1650260"/>
              </a:xfrm>
              <a:prstGeom prst="rect">
                <a:avLst/>
              </a:prstGeom>
              <a:blipFill>
                <a:blip r:embed="rId10"/>
                <a:stretch>
                  <a:fillRect l="-2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ED22AA7-AA2C-589C-7597-6211204A8652}"/>
              </a:ext>
            </a:extLst>
          </p:cNvPr>
          <p:cNvSpPr/>
          <p:nvPr/>
        </p:nvSpPr>
        <p:spPr>
          <a:xfrm>
            <a:off x="927100" y="32781"/>
            <a:ext cx="1021079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MỘT SỐ PHÉP TÍNH VỀ CĂN BẬC HAI CỦA SỐ THỰC</a:t>
            </a:r>
            <a:endParaRPr lang="en-US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5161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5" grpId="0" build="p"/>
      <p:bldP spid="7" grpId="0"/>
      <p:bldP spid="3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F992ADA-2F99-674B-DB6D-A8A7B9009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485" y="2177937"/>
            <a:ext cx="4075045" cy="785286"/>
          </a:xfrm>
        </p:spPr>
        <p:txBody>
          <a:bodyPr>
            <a:normAutofit/>
          </a:bodyPr>
          <a:lstStyle/>
          <a:p>
            <a:pPr algn="ctr"/>
            <a:r>
              <a:rPr lang="en-US" sz="3200" b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LUYỆN TẬP</a:t>
            </a:r>
            <a:endParaRPr lang="en-US" sz="32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1" name="Straight Connector 50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6D6C259-9F67-D398-3D9B-EEE8F0C327FD}"/>
              </a:ext>
            </a:extLst>
          </p:cNvPr>
          <p:cNvCxnSpPr/>
          <p:nvPr/>
        </p:nvCxnSpPr>
        <p:spPr>
          <a:xfrm>
            <a:off x="682486" y="2970840"/>
            <a:ext cx="4075044" cy="0"/>
          </a:xfrm>
          <a:prstGeom prst="line">
            <a:avLst/>
          </a:prstGeom>
          <a:ln w="38100">
            <a:solidFill>
              <a:srgbClr val="E6E6E6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" name="Picture 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653A930-4926-CD90-62F7-3503A3AFE6F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7151" y="4426205"/>
            <a:ext cx="3643624" cy="2431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 descr="OPL20U25GSXzBJYl68kk8uQGfFKzs7yb1M4KJWUiLk6ZEvGF+qCIPSnY57AbBFCvTWID07 2024 T9 CD 06565+K4lPs7H94VUqPe2XwIsfPRnrXQE//QTEXxb8/8N4CNc6FpgZahzpTjFhMzSA7T/nHJa11DE8Ng2TP3iAmRczFlmslSuUNOgUeb6yRvs0="/>
          <p:cNvSpPr/>
          <p:nvPr/>
        </p:nvSpPr>
        <p:spPr>
          <a:xfrm>
            <a:off x="682485" y="3210457"/>
            <a:ext cx="7454125" cy="114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căn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bậc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ED22AA7-AA2C-589C-7597-6211204A8652}"/>
              </a:ext>
            </a:extLst>
          </p:cNvPr>
          <p:cNvSpPr/>
          <p:nvPr/>
        </p:nvSpPr>
        <p:spPr>
          <a:xfrm>
            <a:off x="927100" y="32781"/>
            <a:ext cx="1021079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MỘT SỐ PHÉP TÍNH VỀ CĂN BẬC HAI CỦA SỐ THỰC</a:t>
            </a:r>
            <a:endParaRPr lang="en-US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8574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62" name="Object 1" descr="OPL20U25GSXzBJYl68kk8uQGfFKzs7yb1M4KJWUiLk6ZEvGF+qCIPSnY57AbBFCvTWID07 2024 T9 CD 06565+K4lPs7H94VUqPe2XwIsfPRnrXQE//QTEXxb8/8N4CNc6FpgZahzpTjFhMzSA7T/nHJa11DE8Ng2TP3iAmRczFlmslSuUNOgUeb6yRvs0=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9507099"/>
              </p:ext>
            </p:extLst>
          </p:nvPr>
        </p:nvGraphicFramePr>
        <p:xfrm>
          <a:off x="6352771" y="3333750"/>
          <a:ext cx="1270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26890" imgH="190335" progId="Equation.DSMT4">
                  <p:embed/>
                </p:oleObj>
              </mc:Choice>
              <mc:Fallback>
                <p:oleObj name="Equation" r:id="rId3" imgW="126890" imgH="190335" progId="Equation.DSMT4">
                  <p:embed/>
                  <p:pic>
                    <p:nvPicPr>
                      <p:cNvPr id="40962" name="Object 1" descr="OPL20U25GSXzBJYl68kk8uQGfFKzs7yb1M4KJWUiLk6ZEvGF+qCIPSnY57AbBFCvTW2023.15.28+K4lPs7H94VUqPe2XwIsfPRnrXQE//QTEXxb8/8N4CNc6FpgZahzpTjFhMzSA7T/nHJa11DE8Ng2TP3iAmRczFlmslSuUNOgUeb6yRvs0=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2771" y="3333750"/>
                        <a:ext cx="1270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8" descr="OPL20U25GSXzBJYl68kk8uQGfFKzs7yb1M4KJWUiLk6ZEvGF+qCIPSnY57AbBFCvTWID07 2024 T9 CD 06565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1524000" y="-184150"/>
            <a:ext cx="184150" cy="3683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Tiger" pitchFamily="18" charset="0"/>
            </a:endParaRPr>
          </a:p>
        </p:txBody>
      </p:sp>
      <p:sp>
        <p:nvSpPr>
          <p:cNvPr id="4" name="Rectangle 11" descr="OPL20U25GSXzBJYl68kk8uQGfFKzs7yb1M4KJWUiLk6ZEvGF+qCIPSnY57AbBFCvTWID07 2024 T9 CD 06565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1524000" y="-184150"/>
            <a:ext cx="184150" cy="3683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Tiger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B5B42DD9-FBE2-7782-09E9-D97AFF4DCEDA}"/>
                  </a:ext>
                </a:extLst>
              </p:cNvPr>
              <p:cNvSpPr txBox="1"/>
              <p:nvPr/>
            </p:nvSpPr>
            <p:spPr>
              <a:xfrm>
                <a:off x="1274572" y="1265066"/>
                <a:ext cx="11963400" cy="40522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3200" b="1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Bài 1</a:t>
                </a:r>
                <a:r>
                  <a:rPr lang="en-US" sz="3200" b="1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(SGK </a:t>
                </a:r>
                <a:r>
                  <a:rPr lang="en-US" sz="3200" b="1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trang</a:t>
                </a:r>
                <a:r>
                  <a:rPr lang="en-US" sz="3200" b="1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59). </a:t>
                </a:r>
                <a:r>
                  <a:rPr lang="en-US" sz="3200" b="1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Tính</a:t>
                </a:r>
                <a:r>
                  <a:rPr lang="en-US" sz="3200" b="1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</a:t>
                </a:r>
              </a:p>
              <a:p>
                <a:pPr algn="just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32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b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a)</a:t>
                </a:r>
              </a:p>
              <a:p>
                <a:pPr algn="just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3200" b="1" dirty="0" err="1">
                    <a:solidFill>
                      <a:srgbClr val="FFFF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Bài</a:t>
                </a:r>
                <a:r>
                  <a:rPr lang="en-US" sz="3200" b="1" dirty="0">
                    <a:solidFill>
                      <a:srgbClr val="FFFF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2 (SGK </a:t>
                </a:r>
                <a:r>
                  <a:rPr lang="en-US" sz="3200" b="1" dirty="0" err="1">
                    <a:solidFill>
                      <a:srgbClr val="FFFF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trang</a:t>
                </a:r>
                <a:r>
                  <a:rPr lang="en-US" sz="3200" b="1" dirty="0">
                    <a:solidFill>
                      <a:srgbClr val="FFFF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59). </a:t>
                </a:r>
                <a:r>
                  <a:rPr lang="en-US" sz="3200" b="1" dirty="0" err="1">
                    <a:solidFill>
                      <a:srgbClr val="FFFF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Tính</a:t>
                </a:r>
                <a:r>
                  <a:rPr lang="en-US" sz="3200" b="1" dirty="0">
                    <a:solidFill>
                      <a:srgbClr val="FFFF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</a:t>
                </a:r>
              </a:p>
              <a:p>
                <a:pPr algn="just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sz="3200" i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36.81</m:t>
                        </m:r>
                      </m:e>
                    </m:rad>
                  </m:oMath>
                </a14:m>
                <a:endParaRPr lang="en-US" sz="32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3200" b="1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</a:t>
                </a:r>
                <a:r>
                  <a:rPr lang="en-US" sz="3200" b="1" dirty="0" err="1">
                    <a:solidFill>
                      <a:srgbClr val="FFFF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ài</a:t>
                </a:r>
                <a:r>
                  <a:rPr lang="en-US" sz="3200" b="1" dirty="0">
                    <a:solidFill>
                      <a:srgbClr val="FFFF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3 (SGK </a:t>
                </a:r>
                <a:r>
                  <a:rPr lang="en-US" sz="3200" b="1" dirty="0" err="1">
                    <a:solidFill>
                      <a:srgbClr val="FFFF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trang</a:t>
                </a:r>
                <a:r>
                  <a:rPr lang="en-US" sz="3200" b="1" dirty="0">
                    <a:solidFill>
                      <a:srgbClr val="FFFF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59). </a:t>
                </a:r>
                <a:r>
                  <a:rPr lang="en-US" sz="3200" b="1" dirty="0" err="1">
                    <a:solidFill>
                      <a:srgbClr val="FFFF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Tính</a:t>
                </a:r>
                <a:r>
                  <a:rPr lang="en-US" sz="3200" b="1" dirty="0">
                    <a:solidFill>
                      <a:srgbClr val="FFFF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</a:t>
                </a:r>
              </a:p>
              <a:p>
                <a:pPr algn="just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32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3200" i="0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49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3200" i="0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36</m:t>
                            </m:r>
                          </m:den>
                        </m:f>
                      </m:e>
                    </m:rad>
                  </m:oMath>
                </a14:m>
                <a:endParaRPr lang="en-US" sz="3200" b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B5B42DD9-FBE2-7782-09E9-D97AFF4DCE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4572" y="1265066"/>
                <a:ext cx="11963400" cy="4052200"/>
              </a:xfrm>
              <a:prstGeom prst="rect">
                <a:avLst/>
              </a:prstGeom>
              <a:blipFill>
                <a:blip r:embed="rId8"/>
                <a:stretch>
                  <a:fillRect l="-1274" t="-2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2C25DDC-92A0-501D-0D48-59D5973F98A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9906000" y="4672552"/>
            <a:ext cx="2667000" cy="2149038"/>
          </a:xfrm>
          <a:prstGeom prst="rect">
            <a:avLst/>
          </a:prstGeom>
        </p:spPr>
      </p:pic>
      <p:sp>
        <p:nvSpPr>
          <p:cNvPr id="12" name="TextBox 11" descr="OPL20U25GSXzBJYl68kk8uQGfFKzs7yb1M4KJWUiLk6ZEvGF+qCIPSnY57AbBFCvTWID07 2024 T9 CD 06565+K4lPs7H94VUqPe2XwIsfPRnrXQE//QTEXxb8/8N4CNc6FpgZahzpTjFhMzSA7T/nHJa11DE8Ng2TP3iAmRczFlmslSuUNOgUeb6yRvs0="/>
          <p:cNvSpPr txBox="1"/>
          <p:nvPr/>
        </p:nvSpPr>
        <p:spPr>
          <a:xfrm>
            <a:off x="588264" y="659567"/>
            <a:ext cx="24994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32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D0BBF86-9FA2-9DD1-54C4-5E59E43D942B}"/>
              </a:ext>
            </a:extLst>
          </p:cNvPr>
          <p:cNvSpPr/>
          <p:nvPr/>
        </p:nvSpPr>
        <p:spPr>
          <a:xfrm>
            <a:off x="927100" y="32781"/>
            <a:ext cx="1021079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MỘT SỐ PHÉP TÍNH VỀ CĂN BẬC HAI CỦA SỐ THỰC</a:t>
            </a:r>
            <a:endParaRPr lang="en-US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Object 5" descr="OPL20U25GSXzBJYl68kk8uQGfFKzs7yb1M4KJWUiLk6ZEvGF+qCIPSnY57AbBFCvTWID07 2024 T9 CD 06565+K4lPs7H94VUqPe2XwIsfPRnrXQE//QTEXxb8/8N4CNc6FpgZahzpTjFhMzSA7T/nHJa11DE8Ng2TP3iAmRczFlmslSuUNOgUeb6yRvs0=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6100299"/>
              </p:ext>
            </p:extLst>
          </p:nvPr>
        </p:nvGraphicFramePr>
        <p:xfrm>
          <a:off x="1826535" y="1740725"/>
          <a:ext cx="1059180" cy="706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80880" imgH="253800" progId="Equation.DSMT4">
                  <p:embed/>
                </p:oleObj>
              </mc:Choice>
              <mc:Fallback>
                <p:oleObj name="Equation" r:id="rId10" imgW="3808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826535" y="1740725"/>
                        <a:ext cx="1059180" cy="7061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28835711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62" name="Object 1" descr="OPL20U25GSXzBJYl68kk8uQGfFKzs7yb1M4KJWUiLk6ZEvGF+qCIPSnY57AbBFCvTWID07 2024 T9 CD 06565+K4lPs7H94VUqPe2XwIsfPRnrXQE//QTEXxb8/8N4CNc6FpgZahzpTjFhMzSA7T/nHJa11DE8Ng2TP3iAmRczFlmslSuUNOgUeb6yRvs0=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0434127"/>
              </p:ext>
            </p:extLst>
          </p:nvPr>
        </p:nvGraphicFramePr>
        <p:xfrm>
          <a:off x="6352771" y="3333750"/>
          <a:ext cx="1270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26890" imgH="190335" progId="Equation.DSMT4">
                  <p:embed/>
                </p:oleObj>
              </mc:Choice>
              <mc:Fallback>
                <p:oleObj name="Equation" r:id="rId3" imgW="126890" imgH="190335" progId="Equation.DSMT4">
                  <p:embed/>
                  <p:pic>
                    <p:nvPicPr>
                      <p:cNvPr id="40962" name="Object 1" descr="OPL20U25GSXzBJYl68kk8uQGfFKzs7yb1M4KJWUiLk6ZEvGF+qCIPSnY57AbBFCvTW2023.15.28+K4lPs7H94VUqPe2XwIsfPRnrXQE//QTEXxb8/8N4CNc6FpgZahzpTjFhMzSA7T/nHJa11DE8Ng2TP3iAmRczFlmslSuUNOgUeb6yRvs0=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2771" y="3333750"/>
                        <a:ext cx="1270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8" descr="OPL20U25GSXzBJYl68kk8uQGfFKzs7yb1M4KJWUiLk6ZEvGF+qCIPSnY57AbBFCvTWID07 2024 T9 CD 06565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1524000" y="-184150"/>
            <a:ext cx="184150" cy="3683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Tiger" pitchFamily="18" charset="0"/>
            </a:endParaRPr>
          </a:p>
        </p:txBody>
      </p:sp>
      <p:sp>
        <p:nvSpPr>
          <p:cNvPr id="4" name="Rectangle 11" descr="OPL20U25GSXzBJYl68kk8uQGfFKzs7yb1M4KJWUiLk6ZEvGF+qCIPSnY57AbBFCvTWID07 2024 T9 CD 06565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1524000" y="-184150"/>
            <a:ext cx="184150" cy="3683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Tiger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B5B42DD9-FBE2-7782-09E9-D97AFF4DCEDA}"/>
                  </a:ext>
                </a:extLst>
              </p:cNvPr>
              <p:cNvSpPr txBox="1"/>
              <p:nvPr/>
            </p:nvSpPr>
            <p:spPr>
              <a:xfrm>
                <a:off x="927100" y="1512353"/>
                <a:ext cx="11963400" cy="40237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3200" b="1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Bài 1</a:t>
                </a:r>
                <a:r>
                  <a:rPr lang="en-US" sz="3200" b="1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(SGK </a:t>
                </a:r>
                <a:r>
                  <a:rPr lang="en-US" sz="3200" b="1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trang</a:t>
                </a:r>
                <a:r>
                  <a:rPr lang="en-US" sz="3200" b="1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59)</a:t>
                </a:r>
              </a:p>
              <a:p>
                <a:pPr algn="just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3200" b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a)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cs typeface="Times New Roman" panose="02020603050405020304" pitchFamily="18" charset="0"/>
                  </a:rPr>
                  <a:t> </a:t>
                </a:r>
              </a:p>
              <a:p>
                <a:pPr algn="just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3200" b="1" dirty="0" err="1">
                    <a:solidFill>
                      <a:srgbClr val="FFFF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Bài</a:t>
                </a:r>
                <a:r>
                  <a:rPr lang="en-US" sz="3200" b="1" dirty="0">
                    <a:solidFill>
                      <a:srgbClr val="FFFF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2 (SGK </a:t>
                </a:r>
                <a:r>
                  <a:rPr lang="en-US" sz="3200" b="1" dirty="0" err="1">
                    <a:solidFill>
                      <a:srgbClr val="FFFF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trang</a:t>
                </a:r>
                <a:r>
                  <a:rPr lang="en-US" sz="3200" b="1" dirty="0">
                    <a:solidFill>
                      <a:srgbClr val="FFFF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59)</a:t>
                </a:r>
              </a:p>
              <a:p>
                <a:pPr algn="just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sz="3200" i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36.81</m:t>
                        </m:r>
                      </m:e>
                    </m:rad>
                    <m:r>
                      <a:rPr lang="en-US" sz="3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sz="3200" i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36</m:t>
                        </m:r>
                      </m:e>
                    </m:rad>
                    <m:r>
                      <m:rPr>
                        <m:nor/>
                      </m:rPr>
                      <a:rPr lang="en-US" sz="32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ad>
                      <m:radPr>
                        <m:degHide m:val="on"/>
                        <m:ctrlPr>
                          <a:rPr lang="en-US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sz="3200" i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81</m:t>
                        </m:r>
                      </m:e>
                    </m:rad>
                    <m:r>
                      <a:rPr lang="en-US" sz="3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32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6.9</m:t>
                    </m:r>
                    <m:r>
                      <a:rPr lang="en-US" sz="3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32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54</m:t>
                    </m:r>
                    <m:r>
                      <m:rPr>
                        <m:nor/>
                      </m:rPr>
                      <a:rPr lang="en-US" sz="32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3200" b="1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</a:t>
                </a:r>
                <a:r>
                  <a:rPr lang="en-US" sz="3200" b="1" dirty="0" err="1">
                    <a:solidFill>
                      <a:srgbClr val="FFFF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ài</a:t>
                </a:r>
                <a:r>
                  <a:rPr lang="en-US" sz="3200" b="1" dirty="0">
                    <a:solidFill>
                      <a:srgbClr val="FFFF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3 (SGK </a:t>
                </a:r>
                <a:r>
                  <a:rPr lang="en-US" sz="3200" b="1" dirty="0" err="1">
                    <a:solidFill>
                      <a:srgbClr val="FFFF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trang</a:t>
                </a:r>
                <a:r>
                  <a:rPr lang="en-US" sz="3200" b="1" dirty="0">
                    <a:solidFill>
                      <a:srgbClr val="FFFF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59)</a:t>
                </a:r>
              </a:p>
              <a:p>
                <a:pPr algn="just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32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a)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3200" i="0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49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3200" i="0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36</m:t>
                            </m:r>
                          </m:den>
                        </m:f>
                      </m:e>
                    </m:rad>
                    <m:r>
                      <a:rPr lang="en-US" sz="3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m:rPr>
                                <m:nor/>
                              </m:rPr>
                              <a:rPr lang="en-US" sz="3200" i="0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49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en-US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m:rPr>
                                <m:nor/>
                              </m:rPr>
                              <a:rPr lang="en-US" sz="3200" i="0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36</m:t>
                            </m:r>
                          </m:e>
                        </m:rad>
                      </m:den>
                    </m:f>
                    <m:r>
                      <a:rPr lang="en-US" sz="3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i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i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US" sz="3200" b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B5B42DD9-FBE2-7782-09E9-D97AFF4DCE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100" y="1512353"/>
                <a:ext cx="11963400" cy="4023794"/>
              </a:xfrm>
              <a:prstGeom prst="rect">
                <a:avLst/>
              </a:prstGeom>
              <a:blipFill>
                <a:blip r:embed="rId6"/>
                <a:stretch>
                  <a:fillRect l="-1274" t="-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2C25DDC-92A0-501D-0D48-59D5973F98A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10134600" y="4745010"/>
            <a:ext cx="2590800" cy="2087637"/>
          </a:xfrm>
          <a:prstGeom prst="rect">
            <a:avLst/>
          </a:prstGeom>
        </p:spPr>
      </p:pic>
      <p:sp>
        <p:nvSpPr>
          <p:cNvPr id="12" name="TextBox 11" descr="OPL20U25GSXzBJYl68kk8uQGfFKzs7yb1M4KJWUiLk6ZEvGF+qCIPSnY57AbBFCvTWID07 2024 T9 CD 06565+K4lPs7H94VUqPe2XwIsfPRnrXQE//QTEXxb8/8N4CNc6FpgZahzpTjFhMzSA7T/nHJa11DE8Ng2TP3iAmRczFlmslSuUNOgUeb6yRvs0="/>
          <p:cNvSpPr txBox="1"/>
          <p:nvPr/>
        </p:nvSpPr>
        <p:spPr>
          <a:xfrm>
            <a:off x="387096" y="787583"/>
            <a:ext cx="24994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32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8FA4971-297D-DB99-0594-A642F4D2596B}"/>
              </a:ext>
            </a:extLst>
          </p:cNvPr>
          <p:cNvSpPr/>
          <p:nvPr/>
        </p:nvSpPr>
        <p:spPr>
          <a:xfrm>
            <a:off x="927100" y="32781"/>
            <a:ext cx="1021079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MỘT SỐ PHÉP TÍNH VỀ CĂN BẬC HAI CỦA SỐ THỰC</a:t>
            </a:r>
            <a:endParaRPr lang="en-US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Object 2" descr="OPL20U25GSXzBJYl68kk8uQGfFKzs7yb1M4KJWUiLk6ZEvGF+qCIPSnY57AbBFCvTWID07 2024 T9 CD 06565+K4lPs7H94VUqPe2XwIsfPRnrXQE//QTEXxb8/8N4CNc6FpgZahzpTjFhMzSA7T/nHJa11DE8Ng2TP3iAmRczFlmslSuUNOgUeb6yRvs0=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9838554"/>
              </p:ext>
            </p:extLst>
          </p:nvPr>
        </p:nvGraphicFramePr>
        <p:xfrm>
          <a:off x="1412875" y="1987550"/>
          <a:ext cx="2841625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066680" imgH="291960" progId="Equation.DSMT4">
                  <p:embed/>
                </p:oleObj>
              </mc:Choice>
              <mc:Fallback>
                <p:oleObj name="Equation" r:id="rId8" imgW="1066680" imgH="291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412875" y="1987550"/>
                        <a:ext cx="2841625" cy="777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61497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F992ADA-2F99-674B-DB6D-A8A7B9009B30}"/>
              </a:ext>
            </a:extLst>
          </p:cNvPr>
          <p:cNvSpPr txBox="1">
            <a:spLocks/>
          </p:cNvSpPr>
          <p:nvPr/>
        </p:nvSpPr>
        <p:spPr>
          <a:xfrm>
            <a:off x="682485" y="2177937"/>
            <a:ext cx="4075045" cy="7852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VẬN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DỤNG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6D6C259-9F67-D398-3D9B-EEE8F0C327FD}"/>
              </a:ext>
            </a:extLst>
          </p:cNvPr>
          <p:cNvCxnSpPr/>
          <p:nvPr/>
        </p:nvCxnSpPr>
        <p:spPr>
          <a:xfrm>
            <a:off x="970671" y="2963223"/>
            <a:ext cx="3559126" cy="0"/>
          </a:xfrm>
          <a:prstGeom prst="line">
            <a:avLst/>
          </a:prstGeom>
          <a:ln w="38100">
            <a:solidFill>
              <a:srgbClr val="E6E6E6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Text Placeholder 3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3C86D1D-AD22-9BC4-B848-6D801537F135}"/>
              </a:ext>
            </a:extLst>
          </p:cNvPr>
          <p:cNvSpPr txBox="1">
            <a:spLocks/>
          </p:cNvSpPr>
          <p:nvPr/>
        </p:nvSpPr>
        <p:spPr>
          <a:xfrm>
            <a:off x="1149368" y="3242444"/>
            <a:ext cx="3608162" cy="50606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="1" i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toán thực tiễn</a:t>
            </a:r>
            <a:r>
              <a:rPr kumimoji="0" lang="en-US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Picture 5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653A930-4926-CD90-62F7-3503A3AFE6F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6148" y="2026547"/>
            <a:ext cx="3643624" cy="2431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D0BBF86-9FA2-9DD1-54C4-5E59E43D942B}"/>
              </a:ext>
            </a:extLst>
          </p:cNvPr>
          <p:cNvSpPr/>
          <p:nvPr/>
        </p:nvSpPr>
        <p:spPr>
          <a:xfrm>
            <a:off x="1000252" y="87645"/>
            <a:ext cx="1021079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MỘT SỐ PHÉP TÍNH VỀ CĂN BẬC HAI CỦA SỐ THỰC</a:t>
            </a:r>
            <a:endParaRPr lang="en-US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8656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2726841-2B10-B74D-5DAD-52BF801175D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6745" y="766600"/>
            <a:ext cx="3385255" cy="2259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0FC1CF0-44D0-9233-9635-7EFFA79137C9}"/>
              </a:ext>
            </a:extLst>
          </p:cNvPr>
          <p:cNvSpPr txBox="1">
            <a:spLocks/>
          </p:cNvSpPr>
          <p:nvPr/>
        </p:nvSpPr>
        <p:spPr>
          <a:xfrm>
            <a:off x="682486" y="2134898"/>
            <a:ext cx="5241235" cy="7852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HÌNH THÀNH KIẾN THỨC</a:t>
            </a:r>
            <a:endParaRPr lang="en-US" sz="32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Straight Connector 2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37952358-6350-B399-46AC-7131915460A4}"/>
              </a:ext>
            </a:extLst>
          </p:cNvPr>
          <p:cNvCxnSpPr>
            <a:cxnSpLocks/>
          </p:cNvCxnSpPr>
          <p:nvPr/>
        </p:nvCxnSpPr>
        <p:spPr>
          <a:xfrm>
            <a:off x="682486" y="2970840"/>
            <a:ext cx="5241235" cy="0"/>
          </a:xfrm>
          <a:prstGeom prst="line">
            <a:avLst/>
          </a:prstGeom>
          <a:ln w="38100">
            <a:solidFill>
              <a:srgbClr val="E6E6E6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Text Placeholder 3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DDA1E83-A68C-1238-82A7-A36E7F0E8F44}"/>
              </a:ext>
            </a:extLst>
          </p:cNvPr>
          <p:cNvSpPr txBox="1">
            <a:spLocks/>
          </p:cNvSpPr>
          <p:nvPr/>
        </p:nvSpPr>
        <p:spPr>
          <a:xfrm>
            <a:off x="589717" y="3202689"/>
            <a:ext cx="11023163" cy="303674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35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35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35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5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5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5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lang="en-US" sz="35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35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lang="en-US" sz="35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giản</a:t>
            </a:r>
            <a:r>
              <a:rPr lang="en-US" sz="35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35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căn</a:t>
            </a:r>
            <a:r>
              <a:rPr lang="en-US" sz="35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bậc</a:t>
            </a:r>
            <a:r>
              <a:rPr lang="en-US" sz="35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35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5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5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35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35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âm</a:t>
            </a:r>
            <a:r>
              <a:rPr lang="en-US" sz="35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35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căn</a:t>
            </a:r>
            <a:r>
              <a:rPr lang="en-US" sz="35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bậc</a:t>
            </a:r>
            <a:r>
              <a:rPr lang="en-US" sz="35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35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5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5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35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35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5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căn</a:t>
            </a:r>
            <a:r>
              <a:rPr lang="en-US" sz="35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bậc</a:t>
            </a:r>
            <a:r>
              <a:rPr lang="en-US" sz="35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35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5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5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35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5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căn</a:t>
            </a:r>
            <a:r>
              <a:rPr lang="en-US" sz="35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bậc</a:t>
            </a:r>
            <a:r>
              <a:rPr lang="en-US" sz="35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35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5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5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35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5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đưa</a:t>
            </a:r>
            <a:r>
              <a:rPr lang="en-US" sz="35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thừa</a:t>
            </a:r>
            <a:r>
              <a:rPr lang="en-US" sz="35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5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35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ngoài</a:t>
            </a:r>
            <a:r>
              <a:rPr lang="en-US" sz="35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dấu</a:t>
            </a:r>
            <a:r>
              <a:rPr lang="en-US" sz="35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căn</a:t>
            </a:r>
            <a:r>
              <a:rPr lang="en-US" sz="35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bậc</a:t>
            </a:r>
            <a:r>
              <a:rPr lang="en-US" sz="35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35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5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đưa</a:t>
            </a:r>
            <a:r>
              <a:rPr lang="en-US" sz="35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thừa</a:t>
            </a:r>
            <a:r>
              <a:rPr lang="en-US" sz="35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5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35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5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dấu</a:t>
            </a:r>
            <a:r>
              <a:rPr lang="en-US" sz="35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căn</a:t>
            </a:r>
            <a:r>
              <a:rPr lang="en-US" sz="35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bậc</a:t>
            </a:r>
            <a:r>
              <a:rPr lang="en-US" sz="35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35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en-US" sz="35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ectangle 8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E6B765C-E492-4D9D-B326-A1DF01AF5D4B}"/>
              </a:ext>
            </a:extLst>
          </p:cNvPr>
          <p:cNvSpPr/>
          <p:nvPr/>
        </p:nvSpPr>
        <p:spPr>
          <a:xfrm>
            <a:off x="927100" y="32781"/>
            <a:ext cx="1021079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MỘT SỐ PHÉP TÍNH VỀ CĂN BẬC HAI CỦA SỐ THỰC</a:t>
            </a:r>
            <a:endParaRPr lang="en-US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1028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 descr="OPL20U25GSXzBJYl68kk8uQGfFKzs7yb1M4KJWUiLk6ZEvGF+qCIPSnY57AbBFCvTWID07 2024 T9 CD 06565+K4lPs7H94VUqPe2XwIsfPRnrXQE//QTEXxb8/8N4CNc6FpgZahzpTjFhMzSA7T/nHJa11DE8Ng2TP3iAmRczFlmslSuUNOgUeb6yRvs0="/>
              <p:cNvSpPr/>
              <p:nvPr/>
            </p:nvSpPr>
            <p:spPr>
              <a:xfrm>
                <a:off x="476428" y="674297"/>
                <a:ext cx="9911156" cy="67848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3200" b="1" dirty="0">
                    <a:solidFill>
                      <a:srgbClr val="FFC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Bài </a:t>
                </a:r>
                <a:r>
                  <a:rPr lang="en-US" sz="3200" b="1" dirty="0" err="1">
                    <a:solidFill>
                      <a:srgbClr val="FFC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toán</a:t>
                </a:r>
                <a:r>
                  <a:rPr lang="en-US" sz="3200" b="1" dirty="0">
                    <a:solidFill>
                      <a:srgbClr val="FFC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C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thực</a:t>
                </a:r>
                <a:r>
                  <a:rPr lang="en-US" sz="3200" b="1" dirty="0">
                    <a:solidFill>
                      <a:srgbClr val="FFC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C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tiễn</a:t>
                </a:r>
                <a:endParaRPr lang="en-US" sz="3200" b="1" dirty="0">
                  <a:solidFill>
                    <a:srgbClr val="FFC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3200" b="1" dirty="0" err="1">
                    <a:solidFill>
                      <a:srgbClr val="FFC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Luyện</a:t>
                </a:r>
                <a:r>
                  <a:rPr lang="en-US" sz="3200" b="1" dirty="0">
                    <a:solidFill>
                      <a:srgbClr val="FFC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C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3200" b="1" dirty="0">
                    <a:solidFill>
                      <a:srgbClr val="FFC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3 (SGK </a:t>
                </a:r>
                <a:r>
                  <a:rPr lang="en-US" sz="3200" b="1" dirty="0" err="1">
                    <a:solidFill>
                      <a:srgbClr val="FFC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trang</a:t>
                </a:r>
                <a:r>
                  <a:rPr lang="en-US" sz="3200" b="1" dirty="0">
                    <a:solidFill>
                      <a:srgbClr val="FFC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55)</a:t>
                </a: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3200" b="1" dirty="0" err="1">
                    <a:solidFill>
                      <a:srgbClr val="FFC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Lời</a:t>
                </a:r>
                <a:r>
                  <a:rPr lang="en-US" sz="3200" b="1" dirty="0">
                    <a:solidFill>
                      <a:srgbClr val="FFC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C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giải</a:t>
                </a:r>
                <a:endParaRPr lang="en-US" sz="3200" b="1" dirty="0">
                  <a:solidFill>
                    <a:srgbClr val="FFC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3200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có độ cao mà quả bóng rổ được thả rơi là </a:t>
                </a:r>
                <a:r>
                  <a:rPr lang="en-US" sz="3200" i="1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 = </a:t>
                </a:r>
                <a:r>
                  <a:rPr lang="en-US" sz="3200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3,24</a:t>
                </a:r>
                <a:r>
                  <a:rPr lang="vi-VN" sz="3200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m, đ</a:t>
                </a:r>
                <a:r>
                  <a:rPr lang="en-US" sz="3200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ộ</a:t>
                </a:r>
                <a:r>
                  <a:rPr lang="vi-VN" sz="3200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cao mà quả bóng đó bật lại là </a:t>
                </a:r>
                <a:r>
                  <a:rPr lang="en-US" sz="3200" i="1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 = </a:t>
                </a:r>
                <a:r>
                  <a:rPr lang="en-US" sz="3200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2,25</a:t>
                </a:r>
                <a:r>
                  <a:rPr lang="vi-VN" sz="3200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m.</a:t>
                </a:r>
              </a:p>
              <a:p>
                <a:pPr algn="just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3200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Hệ số phục hồi của quả bóng đó là:</a:t>
                </a: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3200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320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3200" b="0" i="1" smtClean="0">
                            <a:solidFill>
                              <a:prstClr val="white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C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sub>
                    </m:sSub>
                    <m:r>
                      <a:rPr lang="en-US" sz="3200" b="0" i="1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2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3200" b="0" i="1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3200" b="0" i="1" smtClean="0">
                                <a:solidFill>
                                  <a:prstClr val="white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h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3200" b="0" i="1" smtClean="0">
                                <a:solidFill>
                                  <a:prstClr val="white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H</m:t>
                            </m:r>
                          </m:den>
                        </m:f>
                      </m:e>
                    </m:rad>
                    <m:r>
                      <a:rPr lang="en-US" sz="3200" b="0" i="1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2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3200" b="0" i="1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3200" b="0" i="0" smtClean="0">
                                <a:solidFill>
                                  <a:prstClr val="white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2,25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3200" b="0" i="0" smtClean="0">
                                <a:solidFill>
                                  <a:prstClr val="white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3,24</m:t>
                            </m:r>
                          </m:den>
                        </m:f>
                      </m:e>
                    </m:rad>
                    <m:r>
                      <a:rPr lang="en-US" sz="3200" b="0" i="1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3200" b="0" i="1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m:rPr>
                                <m:nor/>
                              </m:rPr>
                              <a:rPr lang="en-US" sz="3200" b="0" i="0" smtClean="0">
                                <a:solidFill>
                                  <a:prstClr val="white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2,25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en-US" sz="3200" b="0" i="1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m:rPr>
                                <m:nor/>
                              </m:rPr>
                              <a:rPr lang="en-US" sz="3200" b="0" i="0" smtClean="0">
                                <a:solidFill>
                                  <a:prstClr val="white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3,24</m:t>
                            </m:r>
                          </m:e>
                        </m:rad>
                      </m:den>
                    </m:f>
                    <m:r>
                      <a:rPr lang="en-US" sz="3200" b="0" i="1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0" i="0" smtClean="0">
                            <a:solidFill>
                              <a:prstClr val="white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1,5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0" i="0" smtClean="0">
                            <a:solidFill>
                              <a:prstClr val="white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1,8</m:t>
                        </m:r>
                      </m:den>
                    </m:f>
                    <m:r>
                      <a:rPr lang="en-US" sz="3200" b="0" i="1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i="0">
                            <a:solidFill>
                              <a:prstClr val="white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0" i="0" smtClean="0">
                            <a:solidFill>
                              <a:prstClr val="white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vi-VN" sz="3200" dirty="0">
                  <a:solidFill>
                    <a:prstClr val="white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3200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 hệ số phục hồi của quả bóng đó 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>
                            <a:solidFill>
                              <a:prstClr val="white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>
                            <a:solidFill>
                              <a:prstClr val="white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vi-VN" sz="3200" dirty="0">
                  <a:solidFill>
                    <a:prstClr val="white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endParaRPr lang="en-US" dirty="0"/>
              </a:p>
              <a:p>
                <a:pPr algn="just">
                  <a:lnSpc>
                    <a:spcPct val="107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endParaRPr lang="en-US" sz="3200" dirty="0">
                  <a:solidFill>
                    <a:srgbClr val="FFC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 descr="OPL20U25GSXzBJYl68kk8uQGfFKzs7yb1M4KJWUiLk6ZEvGF+qCIPSnY57AbBFCvTWID07 2024 T9 CD 06565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428" y="674297"/>
                <a:ext cx="9911156" cy="6784806"/>
              </a:xfrm>
              <a:prstGeom prst="rect">
                <a:avLst/>
              </a:prstGeom>
              <a:blipFill>
                <a:blip r:embed="rId2"/>
                <a:stretch>
                  <a:fillRect l="-1538" t="-1258" r="-15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47D4E8D-A4A5-6912-145C-8E3091C18A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0270" y="10963"/>
            <a:ext cx="1561730" cy="1561730"/>
          </a:xfrm>
          <a:prstGeom prst="rect">
            <a:avLst/>
          </a:prstGeom>
        </p:spPr>
      </p:pic>
      <p:sp>
        <p:nvSpPr>
          <p:cNvPr id="11" name="Rectangle 10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D0BBF86-9FA2-9DD1-54C4-5E59E43D942B}"/>
              </a:ext>
            </a:extLst>
          </p:cNvPr>
          <p:cNvSpPr/>
          <p:nvPr/>
        </p:nvSpPr>
        <p:spPr>
          <a:xfrm>
            <a:off x="1000252" y="87645"/>
            <a:ext cx="1021079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MỘT SỐ PHÉP TÍNH VỀ CĂN BẬC HAI CỦA SỐ THỰC</a:t>
            </a:r>
            <a:endParaRPr lang="en-US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7468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8ACB5EE-A090-077A-3735-B1A142BA828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65241" b="27407"/>
          <a:stretch/>
        </p:blipFill>
        <p:spPr>
          <a:xfrm rot="5400000" flipH="1">
            <a:off x="7685742" y="-749016"/>
            <a:ext cx="3764883" cy="5274064"/>
          </a:xfrm>
          <a:custGeom>
            <a:avLst/>
            <a:gdLst>
              <a:gd name="connsiteX0" fmla="*/ 0 w 10489406"/>
              <a:gd name="connsiteY0" fmla="*/ 0 h 4924926"/>
              <a:gd name="connsiteX1" fmla="*/ 10489406 w 10489406"/>
              <a:gd name="connsiteY1" fmla="*/ 0 h 4924926"/>
              <a:gd name="connsiteX2" fmla="*/ 10489406 w 10489406"/>
              <a:gd name="connsiteY2" fmla="*/ 4924926 h 4924926"/>
              <a:gd name="connsiteX3" fmla="*/ 3121009 w 10489406"/>
              <a:gd name="connsiteY3" fmla="*/ 4924926 h 4924926"/>
              <a:gd name="connsiteX4" fmla="*/ 3140441 w 10489406"/>
              <a:gd name="connsiteY4" fmla="*/ 4862327 h 4924926"/>
              <a:gd name="connsiteX5" fmla="*/ 3155759 w 10489406"/>
              <a:gd name="connsiteY5" fmla="*/ 4710374 h 4924926"/>
              <a:gd name="connsiteX6" fmla="*/ 2401780 w 10489406"/>
              <a:gd name="connsiteY6" fmla="*/ 3956395 h 4924926"/>
              <a:gd name="connsiteX7" fmla="*/ 1647801 w 10489406"/>
              <a:gd name="connsiteY7" fmla="*/ 4710374 h 4924926"/>
              <a:gd name="connsiteX8" fmla="*/ 1663119 w 10489406"/>
              <a:gd name="connsiteY8" fmla="*/ 4862327 h 4924926"/>
              <a:gd name="connsiteX9" fmla="*/ 1682551 w 10489406"/>
              <a:gd name="connsiteY9" fmla="*/ 4924926 h 4924926"/>
              <a:gd name="connsiteX10" fmla="*/ 0 w 10489406"/>
              <a:gd name="connsiteY10" fmla="*/ 4924926 h 4924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89406" h="4924926">
                <a:moveTo>
                  <a:pt x="0" y="0"/>
                </a:moveTo>
                <a:lnTo>
                  <a:pt x="10489406" y="0"/>
                </a:lnTo>
                <a:lnTo>
                  <a:pt x="10489406" y="4924926"/>
                </a:lnTo>
                <a:lnTo>
                  <a:pt x="3121009" y="4924926"/>
                </a:lnTo>
                <a:lnTo>
                  <a:pt x="3140441" y="4862327"/>
                </a:lnTo>
                <a:cubicBezTo>
                  <a:pt x="3150485" y="4813245"/>
                  <a:pt x="3155759" y="4762426"/>
                  <a:pt x="3155759" y="4710374"/>
                </a:cubicBezTo>
                <a:cubicBezTo>
                  <a:pt x="3155759" y="4293963"/>
                  <a:pt x="2818191" y="3956395"/>
                  <a:pt x="2401780" y="3956395"/>
                </a:cubicBezTo>
                <a:cubicBezTo>
                  <a:pt x="1985369" y="3956395"/>
                  <a:pt x="1647801" y="4293963"/>
                  <a:pt x="1647801" y="4710374"/>
                </a:cubicBezTo>
                <a:cubicBezTo>
                  <a:pt x="1647801" y="4762426"/>
                  <a:pt x="1653076" y="4813245"/>
                  <a:pt x="1663119" y="4862327"/>
                </a:cubicBezTo>
                <a:lnTo>
                  <a:pt x="1682551" y="4924926"/>
                </a:lnTo>
                <a:lnTo>
                  <a:pt x="0" y="4924926"/>
                </a:lnTo>
                <a:close/>
              </a:path>
            </a:pathLst>
          </a:custGeom>
          <a:effectLst>
            <a:outerShdw blurRad="254000" dist="38100" dir="8100000" algn="tr" rotWithShape="0">
              <a:prstClr val="black">
                <a:alpha val="30000"/>
              </a:prstClr>
            </a:outerShdw>
          </a:effectLst>
        </p:spPr>
      </p:pic>
      <p:sp>
        <p:nvSpPr>
          <p:cNvPr id="4" name="Rectangle: Rounded Corners 3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0AE8C0B-F0B3-F38F-9134-38AB8564D00A}"/>
              </a:ext>
            </a:extLst>
          </p:cNvPr>
          <p:cNvSpPr/>
          <p:nvPr/>
        </p:nvSpPr>
        <p:spPr>
          <a:xfrm>
            <a:off x="648314" y="874305"/>
            <a:ext cx="5569605" cy="918073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467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HƯỚNG DẪN </a:t>
            </a:r>
            <a:r>
              <a:rPr lang="en-US" sz="3467" b="1" kern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VỀ NHÀ</a:t>
            </a:r>
            <a:endParaRPr kumimoji="0" lang="en-US" sz="3467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" name="TextBox 4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93BB5D9-B701-B99A-B334-6D8023462F41}"/>
              </a:ext>
            </a:extLst>
          </p:cNvPr>
          <p:cNvSpPr txBox="1"/>
          <p:nvPr/>
        </p:nvSpPr>
        <p:spPr>
          <a:xfrm>
            <a:off x="418936" y="1978790"/>
            <a:ext cx="1159796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Ghi nhớ công thức về căn bậc hai của 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 bình phương, căn bậc hai của một tích, của một thương</a:t>
            </a:r>
            <a:r>
              <a:rPr lang="en-GB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t-BR" sz="28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…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SBT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…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Xem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mục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thừa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ngoài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dấu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căn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thừa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dấu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căn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98584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01AEEBF-BFA7-40E1-50ED-E47FC2B6DA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8473" y="-672150"/>
            <a:ext cx="4763527" cy="4041315"/>
          </a:xfrm>
          <a:prstGeom prst="rect">
            <a:avLst/>
          </a:prstGeom>
        </p:spPr>
      </p:pic>
      <p:sp>
        <p:nvSpPr>
          <p:cNvPr id="5" name="文本框 10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B3E0154-A4F4-4F64-810A-E5FEE04588D9}"/>
              </a:ext>
            </a:extLst>
          </p:cNvPr>
          <p:cNvSpPr txBox="1"/>
          <p:nvPr/>
        </p:nvSpPr>
        <p:spPr>
          <a:xfrm>
            <a:off x="2082258" y="1070636"/>
            <a:ext cx="8222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zh-CN" sz="36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  <a:sym typeface="Arial"/>
              </a:rPr>
              <a:t>CHÀO TẠM BIỆT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zh-CN" sz="36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  <a:sym typeface="Arial"/>
              </a:rPr>
              <a:t>VÀ CHÚC CÁC CON HỌC TỐT!</a:t>
            </a:r>
            <a:endParaRPr kumimoji="0" lang="zh-CN" altLang="en-US" sz="36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Arial Unicode MS" panose="020B0604020202020204" pitchFamily="34" charset="-122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6" name="图片 27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5C743F1-E5D9-B753-2896-8C00F278490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187"/>
          <a:stretch/>
        </p:blipFill>
        <p:spPr>
          <a:xfrm>
            <a:off x="8086725" y="-256685"/>
            <a:ext cx="4105275" cy="1927486"/>
          </a:xfrm>
          <a:custGeom>
            <a:avLst/>
            <a:gdLst>
              <a:gd name="connsiteX0" fmla="*/ 0 w 10489406"/>
              <a:gd name="connsiteY0" fmla="*/ 0 h 4924926"/>
              <a:gd name="connsiteX1" fmla="*/ 10489406 w 10489406"/>
              <a:gd name="connsiteY1" fmla="*/ 0 h 4924926"/>
              <a:gd name="connsiteX2" fmla="*/ 10489406 w 10489406"/>
              <a:gd name="connsiteY2" fmla="*/ 4924926 h 4924926"/>
              <a:gd name="connsiteX3" fmla="*/ 3121009 w 10489406"/>
              <a:gd name="connsiteY3" fmla="*/ 4924926 h 4924926"/>
              <a:gd name="connsiteX4" fmla="*/ 3140441 w 10489406"/>
              <a:gd name="connsiteY4" fmla="*/ 4862327 h 4924926"/>
              <a:gd name="connsiteX5" fmla="*/ 3155759 w 10489406"/>
              <a:gd name="connsiteY5" fmla="*/ 4710374 h 4924926"/>
              <a:gd name="connsiteX6" fmla="*/ 2401780 w 10489406"/>
              <a:gd name="connsiteY6" fmla="*/ 3956395 h 4924926"/>
              <a:gd name="connsiteX7" fmla="*/ 1647801 w 10489406"/>
              <a:gd name="connsiteY7" fmla="*/ 4710374 h 4924926"/>
              <a:gd name="connsiteX8" fmla="*/ 1663119 w 10489406"/>
              <a:gd name="connsiteY8" fmla="*/ 4862327 h 4924926"/>
              <a:gd name="connsiteX9" fmla="*/ 1682551 w 10489406"/>
              <a:gd name="connsiteY9" fmla="*/ 4924926 h 4924926"/>
              <a:gd name="connsiteX10" fmla="*/ 0 w 10489406"/>
              <a:gd name="connsiteY10" fmla="*/ 4924926 h 4924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89406" h="4924926">
                <a:moveTo>
                  <a:pt x="0" y="0"/>
                </a:moveTo>
                <a:lnTo>
                  <a:pt x="10489406" y="0"/>
                </a:lnTo>
                <a:lnTo>
                  <a:pt x="10489406" y="4924926"/>
                </a:lnTo>
                <a:lnTo>
                  <a:pt x="3121009" y="4924926"/>
                </a:lnTo>
                <a:lnTo>
                  <a:pt x="3140441" y="4862327"/>
                </a:lnTo>
                <a:cubicBezTo>
                  <a:pt x="3150485" y="4813245"/>
                  <a:pt x="3155759" y="4762426"/>
                  <a:pt x="3155759" y="4710374"/>
                </a:cubicBezTo>
                <a:cubicBezTo>
                  <a:pt x="3155759" y="4293963"/>
                  <a:pt x="2818191" y="3956395"/>
                  <a:pt x="2401780" y="3956395"/>
                </a:cubicBezTo>
                <a:cubicBezTo>
                  <a:pt x="1985369" y="3956395"/>
                  <a:pt x="1647801" y="4293963"/>
                  <a:pt x="1647801" y="4710374"/>
                </a:cubicBezTo>
                <a:cubicBezTo>
                  <a:pt x="1647801" y="4762426"/>
                  <a:pt x="1653076" y="4813245"/>
                  <a:pt x="1663119" y="4862327"/>
                </a:cubicBezTo>
                <a:lnTo>
                  <a:pt x="1682551" y="4924926"/>
                </a:lnTo>
                <a:lnTo>
                  <a:pt x="0" y="4924926"/>
                </a:lnTo>
                <a:close/>
              </a:path>
            </a:pathLst>
          </a:custGeom>
          <a:effectLst>
            <a:outerShdw blurRad="254000" dist="38100" dir="8100000" algn="tr" rotWithShape="0">
              <a:prstClr val="black">
                <a:alpha val="30000"/>
              </a:prstClr>
            </a:outerShdw>
          </a:effectLst>
        </p:spPr>
      </p:pic>
      <p:pic>
        <p:nvPicPr>
          <p:cNvPr id="8" name="Picture 7" descr="OPL20U25GSXzBJYl68kk8uQGfFKzs7yb1M4KJWUiLk6ZEvGF+qCIPSnY57AbBFCvTWID07 2024 T9 CD 065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8402" y="2455431"/>
            <a:ext cx="6390280" cy="4069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448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867" name="Object 1" descr="OPL20U25GSXzBJYl68kk8uQGfFKzs7yb1M4KJWUiLk6ZEvGF+qCIPSnY57AbBFCvTWID07 2024 T9 CD 06565+K4lPs7H94VUqPe2XwIsfPRnrXQE//QTEXxb8/8N4CNc6FpgZahzpTjFhMzSA7T/nHJa11DE8Ng2TP3iAmRczFlmslSuUNOgUeb6yRvs0=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985008"/>
              </p:ext>
            </p:extLst>
          </p:nvPr>
        </p:nvGraphicFramePr>
        <p:xfrm>
          <a:off x="6032500" y="3333750"/>
          <a:ext cx="1270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26890" imgH="190335" progId="Equation.DSMT4">
                  <p:embed/>
                </p:oleObj>
              </mc:Choice>
              <mc:Fallback>
                <p:oleObj name="Equation" r:id="rId3" imgW="126890" imgH="190335" progId="Equation.DSMT4">
                  <p:embed/>
                  <p:pic>
                    <p:nvPicPr>
                      <p:cNvPr id="36867" name="Object 1" descr="OPL20U25GSXzBJYl68kk8uQGfFKzs7yb1M4KJWUiLk6ZEvGF+qCIPSnY57AbBFCvTW2023.15.28+K4lPs7H94VUqPe2XwIsfPRnrXQE//QTEXxb8/8N4CNc6FpgZahzpTjFhMzSA7T/nHJa11DE8Ng2TP3iAmRczFlmslSuUNOgUeb6yRvs0=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2500" y="3333750"/>
                        <a:ext cx="1270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8" descr="OPL20U25GSXzBJYl68kk8uQGfFKzs7yb1M4KJWUiLk6ZEvGF+qCIPSnY57AbBFCvTWID07 2024 T9 CD 06565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1524000" y="-184150"/>
            <a:ext cx="184150" cy="3683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Tiger" pitchFamily="18" charset="0"/>
            </a:endParaRPr>
          </a:p>
        </p:txBody>
      </p:sp>
      <p:sp>
        <p:nvSpPr>
          <p:cNvPr id="4" name="Rectangle 11" descr="OPL20U25GSXzBJYl68kk8uQGfFKzs7yb1M4KJWUiLk6ZEvGF+qCIPSnY57AbBFCvTWID07 2024 T9 CD 06565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1524000" y="-184150"/>
            <a:ext cx="184150" cy="3683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Tiger" pitchFamily="18" charset="0"/>
            </a:endParaRPr>
          </a:p>
        </p:txBody>
      </p:sp>
      <p:sp>
        <p:nvSpPr>
          <p:cNvPr id="28" name="Subtitle 4" descr="OPL20U25GSXzBJYl68kk8uQGfFKzs7yb1M4KJWUiLk6ZEvGF+qCIPSnY57AbBFCvTWID07 2024 T9 CD 06565+K4lPs7H94VUqPe2XwIsfPRnrXQE//QTEXxb8/8N4CNc6FpgZahzpTjFhMzSA7T/nHJa11DE8Ng2TP3iAmRczFlmslSuUNOgUeb6yRvs0="/>
          <p:cNvSpPr txBox="1">
            <a:spLocks/>
          </p:cNvSpPr>
          <p:nvPr/>
        </p:nvSpPr>
        <p:spPr bwMode="auto">
          <a:xfrm>
            <a:off x="68696" y="588782"/>
            <a:ext cx="7932304" cy="547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571500" indent="-571500" algn="l">
              <a:buFontTx/>
              <a:buAutoNum type="romanUcPeriod"/>
              <a:defRPr/>
            </a:pPr>
            <a:r>
              <a:rPr lang="en-US" b="1" kern="0" dirty="0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b="1" kern="0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0" dirty="0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b="1" kern="0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0" dirty="0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b="1" kern="0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0" dirty="0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kern="0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0" dirty="0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b="1" kern="0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0" dirty="0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b="1" kern="0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0" dirty="0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endParaRPr lang="en-US" b="1" kern="0" dirty="0">
              <a:solidFill>
                <a:srgbClr val="FFCC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defRPr/>
            </a:pPr>
            <a:r>
              <a:rPr lang="en-US" b="1" kern="0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7" name="TextBox 6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1589EE6-3073-6487-12C1-375126589DFF}"/>
              </a:ext>
            </a:extLst>
          </p:cNvPr>
          <p:cNvSpPr txBox="1"/>
          <p:nvPr/>
        </p:nvSpPr>
        <p:spPr>
          <a:xfrm>
            <a:off x="647700" y="1243210"/>
            <a:ext cx="9601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55 SGK</a:t>
            </a:r>
          </a:p>
        </p:txBody>
      </p:sp>
      <p:sp>
        <p:nvSpPr>
          <p:cNvPr id="9" name="TextBox 8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2E925A4-DCB1-3CAC-06E6-D18CE65EF09D}"/>
              </a:ext>
            </a:extLst>
          </p:cNvPr>
          <p:cNvSpPr txBox="1"/>
          <p:nvPr/>
        </p:nvSpPr>
        <p:spPr>
          <a:xfrm>
            <a:off x="1665134" y="4664129"/>
            <a:ext cx="913476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b="1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fr-FR" sz="3200" b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fr-FR" sz="3200" b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fr-FR" sz="3200" b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căn</a:t>
            </a:r>
            <a:r>
              <a:rPr lang="fr-FR" sz="3200" b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bậc</a:t>
            </a:r>
            <a:r>
              <a:rPr lang="fr-FR" sz="3200" b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fr-FR" sz="3200" b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fr-FR" sz="3200" b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fr-FR" sz="3200" b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bình</a:t>
            </a:r>
            <a:r>
              <a:rPr lang="fr-FR" sz="3200" b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endParaRPr lang="en-US" sz="3200" i="1" dirty="0">
              <a:solidFill>
                <a:srgbClr val="FFC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12" descr="OPL20U25GSXzBJYl68kk8uQGfFKzs7yb1M4KJWUiLk6ZEvGF+qCIPSnY57AbBFCvTWID07 2024 T9 CD 06565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9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E6B765C-E492-4D9D-B326-A1DF01AF5D4B}"/>
              </a:ext>
            </a:extLst>
          </p:cNvPr>
          <p:cNvSpPr/>
          <p:nvPr/>
        </p:nvSpPr>
        <p:spPr>
          <a:xfrm>
            <a:off x="927100" y="32781"/>
            <a:ext cx="1021079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MỘT SỐ PHÉP TÍNH VỀ CĂN BẬC HAI CỦA SỐ THỰC</a:t>
            </a:r>
            <a:endParaRPr lang="en-US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762DC957-1E0F-907E-D975-A0984767DB8E}"/>
                  </a:ext>
                </a:extLst>
              </p:cNvPr>
              <p:cNvSpPr txBox="1"/>
              <p:nvPr/>
            </p:nvSpPr>
            <p:spPr>
              <a:xfrm>
                <a:off x="647700" y="1725250"/>
                <a:ext cx="4750210" cy="2611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14350" indent="-514350">
                  <a:lnSpc>
                    <a:spcPct val="150000"/>
                  </a:lnSpc>
                  <a:spcBef>
                    <a:spcPts val="500"/>
                  </a:spcBef>
                  <a:spcAft>
                    <a:spcPts val="500"/>
                  </a:spcAft>
                  <a:buAutoNum type="alphaLcParenR"/>
                </a:pPr>
                <a:r>
                  <a:rPr lang="fr-FR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fr-FR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fr-FR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       </a:t>
                </a:r>
              </a:p>
              <a:p>
                <a:pPr>
                  <a:lnSpc>
                    <a:spcPct val="150000"/>
                  </a:lnSpc>
                  <a:spcBef>
                    <a:spcPts val="500"/>
                  </a:spcBef>
                  <a:spcAft>
                    <a:spcPts val="500"/>
                  </a:spcAft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3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e>
                          <m:sup>
                            <m:r>
                              <a:rPr lang="en-US" sz="3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3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sz="3000" b="0" i="0" smtClean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16</m:t>
                        </m:r>
                      </m:e>
                    </m:rad>
                    <m:r>
                      <a:rPr lang="en-US" sz="3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3000" b="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4</m:t>
                    </m:r>
                  </m:oMath>
                </a14:m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3000" i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e>
                    </m:d>
                    <m:r>
                      <a:rPr lang="en-US" sz="30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3000" b="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sz="30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3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500"/>
                  </a:spcBef>
                  <a:spcAft>
                    <a:spcPts val="500"/>
                  </a:spcAft>
                </a:pP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0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30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3000" b="0" i="0" smtClean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e>
                          <m:sup>
                            <m:r>
                              <a:rPr lang="en-US" sz="3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3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3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3000" b="0" i="0" smtClean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e>
                    </m:d>
                  </m:oMath>
                </a14:m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2" name="TextBox 11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762DC957-1E0F-907E-D975-A0984767DB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" y="1725250"/>
                <a:ext cx="4750210" cy="2611997"/>
              </a:xfrm>
              <a:prstGeom prst="rect">
                <a:avLst/>
              </a:prstGeom>
              <a:blipFill>
                <a:blip r:embed="rId6"/>
                <a:stretch>
                  <a:fillRect l="-2953" b="-23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Object 4" descr="OPL20U25GSXzBJYl68kk8uQGfFKzs7yb1M4KJWUiLk6ZEvGF+qCIPSnY57AbBFCvTWID07 2024 T9 CD 06565+K4lPs7H94VUqPe2XwIsfPRnrXQE//QTEXxb8/8N4CNc6FpgZahzpTjFhMzSA7T/nHJa11DE8Ng2TP3iAmRczFlmslSuUNOgUeb6yRvs0=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9246771"/>
              </p:ext>
            </p:extLst>
          </p:nvPr>
        </p:nvGraphicFramePr>
        <p:xfrm>
          <a:off x="5095364" y="5409025"/>
          <a:ext cx="1638300" cy="801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596880" imgH="291960" progId="Equation.DSMT4">
                  <p:embed/>
                </p:oleObj>
              </mc:Choice>
              <mc:Fallback>
                <p:oleObj name="Equation" r:id="rId7" imgW="596880" imgH="291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095364" y="5409025"/>
                        <a:ext cx="1638300" cy="801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62DC957-1E0F-907E-D975-A0984767DB8E}"/>
                  </a:ext>
                </a:extLst>
              </p:cNvPr>
              <p:cNvSpPr txBox="1"/>
              <p:nvPr/>
            </p:nvSpPr>
            <p:spPr>
              <a:xfrm>
                <a:off x="6242257" y="1728819"/>
                <a:ext cx="6220130" cy="26652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500"/>
                  </a:spcBef>
                  <a:spcAft>
                    <a:spcPts val="500"/>
                  </a:spcAft>
                </a:pPr>
                <a:r>
                  <a:rPr lang="fr-FR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Ta </a:t>
                </a:r>
                <a:r>
                  <a:rPr lang="fr-FR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fr-FR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       </a:t>
                </a:r>
              </a:p>
              <a:p>
                <a:pPr>
                  <a:lnSpc>
                    <a:spcPct val="150000"/>
                  </a:lnSpc>
                  <a:spcBef>
                    <a:spcPts val="500"/>
                  </a:spcBef>
                  <a:spcAft>
                    <a:spcPts val="500"/>
                  </a:spcAft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30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300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m:rPr>
                                    <m:nor/>
                                  </m:rPr>
                                  <a:rPr lang="en-US" sz="3000" b="0" i="0" smtClean="0">
                                    <a:solidFill>
                                      <a:schemeClr val="bg1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5</m:t>
                                </m:r>
                              </m:e>
                            </m:d>
                          </m:e>
                          <m:sup>
                            <m:r>
                              <a:rPr lang="en-US" sz="3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3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sz="3000" b="0" i="0" smtClean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25</m:t>
                        </m:r>
                      </m:e>
                    </m:rad>
                    <m:r>
                      <a:rPr lang="en-US" sz="3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3000" b="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5</m:t>
                    </m:r>
                  </m:oMath>
                </a14:m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sz="3000" b="0" i="0" smtClean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</m:d>
                    <m:r>
                      <a:rPr lang="en-US" sz="30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3000" b="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5</m:t>
                    </m:r>
                    <m:r>
                      <a:rPr lang="en-US" sz="30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3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500"/>
                  </a:spcBef>
                  <a:spcAft>
                    <a:spcPts val="500"/>
                  </a:spcAft>
                </a:pP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0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30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3000" b="0" i="0" smtClean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e>
                          <m:sup>
                            <m:r>
                              <a:rPr lang="en-US" sz="3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3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3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3000" b="0" i="0" smtClean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e>
                    </m:d>
                  </m:oMath>
                </a14:m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62DC957-1E0F-907E-D975-A0984767DB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2257" y="1728819"/>
                <a:ext cx="6220130" cy="2665281"/>
              </a:xfrm>
              <a:prstGeom prst="rect">
                <a:avLst/>
              </a:prstGeom>
              <a:blipFill>
                <a:blip r:embed="rId9"/>
                <a:stretch>
                  <a:fillRect l="-2353" b="-2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3996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62" name="Object 1" descr="OPL20U25GSXzBJYl68kk8uQGfFKzs7yb1M4KJWUiLk6ZEvGF+qCIPSnY57AbBFCvTWID07 2024 T9 CD 06565+K4lPs7H94VUqPe2XwIsfPRnrXQE//QTEXxb8/8N4CNc6FpgZahzpTjFhMzSA7T/nHJa11DE8Ng2TP3iAmRczFlmslSuUNOgUeb6yRvs0=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1313453"/>
              </p:ext>
            </p:extLst>
          </p:nvPr>
        </p:nvGraphicFramePr>
        <p:xfrm>
          <a:off x="6352771" y="3584469"/>
          <a:ext cx="1270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26890" imgH="190335" progId="Equation.DSMT4">
                  <p:embed/>
                </p:oleObj>
              </mc:Choice>
              <mc:Fallback>
                <p:oleObj name="Equation" r:id="rId3" imgW="126890" imgH="190335" progId="Equation.DSMT4">
                  <p:embed/>
                  <p:pic>
                    <p:nvPicPr>
                      <p:cNvPr id="40962" name="Object 1" descr="OPL20U25GSXzBJYl68kk8uQGfFKzs7yb1M4KJWUiLk6ZEvGF+qCIPSnY57AbBFCvTW2023.15.28+K4lPs7H94VUqPe2XwIsfPRnrXQE//QTEXxb8/8N4CNc6FpgZahzpTjFhMzSA7T/nHJa11DE8Ng2TP3iAmRczFlmslSuUNOgUeb6yRvs0=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2771" y="3584469"/>
                        <a:ext cx="1270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8" descr="OPL20U25GSXzBJYl68kk8uQGfFKzs7yb1M4KJWUiLk6ZEvGF+qCIPSnY57AbBFCvTWID07 2024 T9 CD 06565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1524000" y="-184150"/>
            <a:ext cx="184150" cy="3683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Tiger" pitchFamily="18" charset="0"/>
            </a:endParaRPr>
          </a:p>
        </p:txBody>
      </p:sp>
      <p:sp>
        <p:nvSpPr>
          <p:cNvPr id="4" name="Rectangle 11" descr="OPL20U25GSXzBJYl68kk8uQGfFKzs7yb1M4KJWUiLk6ZEvGF+qCIPSnY57AbBFCvTWID07 2024 T9 CD 06565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1524000" y="-184150"/>
            <a:ext cx="184150" cy="3683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Tiger" pitchFamily="18" charset="0"/>
            </a:endParaRPr>
          </a:p>
        </p:txBody>
      </p:sp>
      <p:sp>
        <p:nvSpPr>
          <p:cNvPr id="40965" name="Subtitle 4" descr="OPL20U25GSXzBJYl68kk8uQGfFKzs7yb1M4KJWUiLk6ZEvGF+qCIPSnY57AbBFCvTWID07 2024 T9 CD 06565+K4lPs7H94VUqPe2XwIsfPRnrXQE//QTEXxb8/8N4CNc6FpgZahzpTjFhMzSA7T/nHJa11DE8Ng2TP3iAmRczFlmslSuUNOgUeb6yRvs0="/>
          <p:cNvSpPr>
            <a:spLocks noGrp="1"/>
          </p:cNvSpPr>
          <p:nvPr>
            <p:ph type="subTitle" idx="1"/>
          </p:nvPr>
        </p:nvSpPr>
        <p:spPr>
          <a:xfrm>
            <a:off x="4635896" y="1980659"/>
            <a:ext cx="1899920" cy="558800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en-US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en-US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5B42DD9-FBE2-7782-09E9-D97AFF4DCEDA}"/>
              </a:ext>
            </a:extLst>
          </p:cNvPr>
          <p:cNvSpPr txBox="1"/>
          <p:nvPr/>
        </p:nvSpPr>
        <p:spPr>
          <a:xfrm>
            <a:off x="371071" y="606944"/>
            <a:ext cx="47114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800" b="1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Ví</a:t>
            </a:r>
            <a:r>
              <a:rPr lang="en-US" sz="2800" b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</a:t>
            </a:r>
            <a:r>
              <a:rPr lang="vi-VN" sz="28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</a:t>
            </a:r>
            <a:r>
              <a:rPr lang="en-US" sz="28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(SGK </a:t>
            </a:r>
            <a:r>
              <a:rPr lang="en-US" sz="2800" b="1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en-US" sz="2800" b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6). </a:t>
            </a:r>
            <a:r>
              <a:rPr lang="en-US" sz="2800" b="1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800" b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800" dirty="0">
              <a:solidFill>
                <a:srgbClr val="FFC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3BD32DF7-1484-0EF4-79E2-A275B2B9C140}"/>
              </a:ext>
            </a:extLst>
          </p:cNvPr>
          <p:cNvSpPr txBox="1"/>
          <p:nvPr/>
        </p:nvSpPr>
        <p:spPr>
          <a:xfrm>
            <a:off x="533400" y="2500649"/>
            <a:ext cx="3489960" cy="6192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a)</a:t>
            </a:r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2C25DDC-92A0-501D-0D48-59D5973F98A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9793343" y="4448382"/>
            <a:ext cx="2795896" cy="2252901"/>
          </a:xfrm>
          <a:prstGeom prst="rect">
            <a:avLst/>
          </a:prstGeom>
        </p:spPr>
      </p:pic>
      <p:sp>
        <p:nvSpPr>
          <p:cNvPr id="3" name="Rectangle 2" descr="OPL20U25GSXzBJYl68kk8uQGfFKzs7yb1M4KJWUiLk6ZEvGF+qCIPSnY57AbBFCvTWID07 2024 T9 CD 06565+K4lPs7H94VUqPe2XwIsfPRnrXQE//QTEXxb8/8N4CNc6FpgZahzpTjFhMzSA7T/nHJa11DE8Ng2TP3iAmRczFlmslSuUNOgUeb6yRvs0="/>
          <p:cNvSpPr/>
          <p:nvPr/>
        </p:nvSpPr>
        <p:spPr>
          <a:xfrm>
            <a:off x="533400" y="3180486"/>
            <a:ext cx="8245071" cy="742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3060700" algn="l"/>
              </a:tabLst>
            </a:pPr>
            <a:r>
              <a:rPr lang="fr-FR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fr-FR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Rectangle 14" descr="OPL20U25GSXzBJYl68kk8uQGfFKzs7yb1M4KJWUiLk6ZEvGF+qCIPSnY57AbBFCvTWID07 2024 T9 CD 06565+K4lPs7H94VUqPe2XwIsfPRnrXQE//QTEXxb8/8N4CNc6FpgZahzpTjFhMzSA7T/nHJa11DE8Ng2TP3iAmRczFlmslSuUNOgUeb6yRvs0="/>
          <p:cNvSpPr/>
          <p:nvPr/>
        </p:nvSpPr>
        <p:spPr>
          <a:xfrm>
            <a:off x="533400" y="4120241"/>
            <a:ext cx="1141960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c)</a:t>
            </a:r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 		    hay 	      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/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vậy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F653D65-B755-F681-635B-F2553D2E7DD5}"/>
              </a:ext>
            </a:extLst>
          </p:cNvPr>
          <p:cNvSpPr/>
          <p:nvPr/>
        </p:nvSpPr>
        <p:spPr>
          <a:xfrm>
            <a:off x="927100" y="32781"/>
            <a:ext cx="1021079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MỘT SỐ PHÉP TÍNH VỀ CĂN BẬC HAI CỦA SỐ THỰC</a:t>
            </a:r>
            <a:endParaRPr lang="en-US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6678543"/>
              </p:ext>
            </p:extLst>
          </p:nvPr>
        </p:nvGraphicFramePr>
        <p:xfrm>
          <a:off x="1066436" y="2407640"/>
          <a:ext cx="2587354" cy="7728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77760" imgH="291960" progId="Equation.DSMT4">
                  <p:embed/>
                </p:oleObj>
              </mc:Choice>
              <mc:Fallback>
                <p:oleObj name="Equation" r:id="rId6" imgW="977760" imgH="291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66436" y="2407640"/>
                        <a:ext cx="2587354" cy="7728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1894377"/>
              </p:ext>
            </p:extLst>
          </p:nvPr>
        </p:nvGraphicFramePr>
        <p:xfrm>
          <a:off x="957263" y="3122507"/>
          <a:ext cx="2806700" cy="858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079280" imgH="330120" progId="Equation.DSMT4">
                  <p:embed/>
                </p:oleObj>
              </mc:Choice>
              <mc:Fallback>
                <p:oleObj name="Equation" r:id="rId8" imgW="1079280" imgH="330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57263" y="3122507"/>
                        <a:ext cx="2806700" cy="858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3739177"/>
              </p:ext>
            </p:extLst>
          </p:nvPr>
        </p:nvGraphicFramePr>
        <p:xfrm>
          <a:off x="958895" y="4009414"/>
          <a:ext cx="3328988" cy="950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333440" imgH="380880" progId="Equation.DSMT4">
                  <p:embed/>
                </p:oleObj>
              </mc:Choice>
              <mc:Fallback>
                <p:oleObj name="Equation" r:id="rId10" imgW="1333440" imgH="380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958895" y="4009414"/>
                        <a:ext cx="3328988" cy="950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2684852"/>
              </p:ext>
            </p:extLst>
          </p:nvPr>
        </p:nvGraphicFramePr>
        <p:xfrm>
          <a:off x="1179787" y="5046305"/>
          <a:ext cx="1547018" cy="6188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571320" imgH="228600" progId="Equation.DSMT4">
                  <p:embed/>
                </p:oleObj>
              </mc:Choice>
              <mc:Fallback>
                <p:oleObj name="Equation" r:id="rId12" imgW="57132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179787" y="5046305"/>
                        <a:ext cx="1547018" cy="6188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7420393"/>
              </p:ext>
            </p:extLst>
          </p:nvPr>
        </p:nvGraphicFramePr>
        <p:xfrm>
          <a:off x="3483052" y="5020383"/>
          <a:ext cx="1341300" cy="670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457200" imgH="228600" progId="Equation.DSMT4">
                  <p:embed/>
                </p:oleObj>
              </mc:Choice>
              <mc:Fallback>
                <p:oleObj name="Equation" r:id="rId14" imgW="4572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483052" y="5020383"/>
                        <a:ext cx="1341300" cy="670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0718543"/>
              </p:ext>
            </p:extLst>
          </p:nvPr>
        </p:nvGraphicFramePr>
        <p:xfrm>
          <a:off x="5651500" y="5005388"/>
          <a:ext cx="2114550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698400" imgH="228600" progId="Equation.DSMT4">
                  <p:embed/>
                </p:oleObj>
              </mc:Choice>
              <mc:Fallback>
                <p:oleObj name="Equation" r:id="rId16" imgW="6984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5651500" y="5005388"/>
                        <a:ext cx="2114550" cy="692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4141504"/>
              </p:ext>
            </p:extLst>
          </p:nvPr>
        </p:nvGraphicFramePr>
        <p:xfrm>
          <a:off x="2740735" y="5950936"/>
          <a:ext cx="2958265" cy="8765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028520" imgH="304560" progId="Equation.DSMT4">
                  <p:embed/>
                </p:oleObj>
              </mc:Choice>
              <mc:Fallback>
                <p:oleObj name="Equation" r:id="rId18" imgW="1028520" imgH="304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2740735" y="5950936"/>
                        <a:ext cx="2958265" cy="8765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 descr="OPL20U25GSXzBJYl68kk8uQGfFKzs7yb1M4KJWUiLk6ZEvGF+qCIPSnY57AbBFCvTW2023.15.28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5B42DD9-FBE2-7782-09E9-D97AFF4DCEDA}"/>
              </a:ext>
            </a:extLst>
          </p:cNvPr>
          <p:cNvSpPr txBox="1"/>
          <p:nvPr/>
        </p:nvSpPr>
        <p:spPr>
          <a:xfrm>
            <a:off x="371070" y="1351506"/>
            <a:ext cx="1121841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a)					b)				c)</a:t>
            </a:r>
            <a:endParaRPr lang="en-US" sz="2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3919688"/>
              </p:ext>
            </p:extLst>
          </p:nvPr>
        </p:nvGraphicFramePr>
        <p:xfrm>
          <a:off x="927100" y="1140851"/>
          <a:ext cx="968105" cy="6915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355320" imgH="253800" progId="Equation.DSMT4">
                  <p:embed/>
                </p:oleObj>
              </mc:Choice>
              <mc:Fallback>
                <p:oleObj name="Equation" r:id="rId20" imgW="35532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927100" y="1140851"/>
                        <a:ext cx="968105" cy="6915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2425592"/>
              </p:ext>
            </p:extLst>
          </p:nvPr>
        </p:nvGraphicFramePr>
        <p:xfrm>
          <a:off x="5616104" y="1146694"/>
          <a:ext cx="1254199" cy="8361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495000" imgH="330120" progId="Equation.DSMT4">
                  <p:embed/>
                </p:oleObj>
              </mc:Choice>
              <mc:Fallback>
                <p:oleObj name="Equation" r:id="rId22" imgW="495000" imgH="330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5616104" y="1146694"/>
                        <a:ext cx="1254199" cy="8361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4017614"/>
              </p:ext>
            </p:extLst>
          </p:nvPr>
        </p:nvGraphicFramePr>
        <p:xfrm>
          <a:off x="9024003" y="1005591"/>
          <a:ext cx="2092076" cy="10821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736560" imgH="380880" progId="Equation.DSMT4">
                  <p:embed/>
                </p:oleObj>
              </mc:Choice>
              <mc:Fallback>
                <p:oleObj name="Equation" r:id="rId24" imgW="736560" imgH="380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9024003" y="1005591"/>
                        <a:ext cx="2092076" cy="10821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879392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5" grpId="0" build="p"/>
      <p:bldP spid="7" grpId="0"/>
      <p:bldP spid="3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010" name="Object 1" descr="OPL20U25GSXzBJYl68kk8uQGfFKzs7yb1M4KJWUiLk6ZEvGF+qCIPSnY57AbBFCvTWID07 2024 T9 CD 06565+K4lPs7H94VUqPe2XwIsfPRnrXQE//QTEXxb8/8N4CNc6FpgZahzpTjFhMzSA7T/nHJa11DE8Ng2TP3iAmRczFlmslSuUNOgUeb6yRvs0=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4137593"/>
              </p:ext>
            </p:extLst>
          </p:nvPr>
        </p:nvGraphicFramePr>
        <p:xfrm>
          <a:off x="6272576" y="3333750"/>
          <a:ext cx="1270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26890" imgH="190335" progId="Equation.DSMT4">
                  <p:embed/>
                </p:oleObj>
              </mc:Choice>
              <mc:Fallback>
                <p:oleObj name="Equation" r:id="rId3" imgW="126890" imgH="190335" progId="Equation.DSMT4">
                  <p:embed/>
                  <p:pic>
                    <p:nvPicPr>
                      <p:cNvPr id="43010" name="Object 1" descr="OPL20U25GSXzBJYl68kk8uQGfFKzs7yb1M4KJWUiLk6ZEvGF+qCIPSnY57AbBFCvTW2023.15.28+K4lPs7H94VUqPe2XwIsfPRnrXQE//QTEXxb8/8N4CNc6FpgZahzpTjFhMzSA7T/nHJa11DE8Ng2TP3iAmRczFlmslSuUNOgUeb6yRvs0=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72576" y="3333750"/>
                        <a:ext cx="1270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8" descr="OPL20U25GSXzBJYl68kk8uQGfFKzs7yb1M4KJWUiLk6ZEvGF+qCIPSnY57AbBFCvTWID07 2024 T9 CD 06565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1524000" y="-184150"/>
            <a:ext cx="184150" cy="3683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Tiger" pitchFamily="18" charset="0"/>
            </a:endParaRPr>
          </a:p>
        </p:txBody>
      </p:sp>
      <p:sp>
        <p:nvSpPr>
          <p:cNvPr id="4" name="Rectangle 11" descr="OPL20U25GSXzBJYl68kk8uQGfFKzs7yb1M4KJWUiLk6ZEvGF+qCIPSnY57AbBFCvTWID07 2024 T9 CD 06565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1524000" y="-184150"/>
            <a:ext cx="184150" cy="3683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Tiger" pitchFamily="18" charset="0"/>
            </a:endParaRPr>
          </a:p>
        </p:txBody>
      </p:sp>
      <p:sp>
        <p:nvSpPr>
          <p:cNvPr id="5" name="TextBox 4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B47E987-B691-D207-88B6-C6F841548E50}"/>
              </a:ext>
            </a:extLst>
          </p:cNvPr>
          <p:cNvSpPr txBox="1"/>
          <p:nvPr/>
        </p:nvSpPr>
        <p:spPr>
          <a:xfrm>
            <a:off x="316276" y="1015781"/>
            <a:ext cx="1179952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Luyện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( SGK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55).</a:t>
            </a:r>
            <a:r>
              <a:rPr lang="vi-VN" sz="32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vi-VN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tabLst>
                <a:tab pos="3060700" algn="l"/>
              </a:tabLst>
            </a:pP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	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                 ; 	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c)   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4C10826-90AD-BF85-E473-A7BD2950D2F2}"/>
              </a:ext>
            </a:extLst>
          </p:cNvPr>
          <p:cNvSpPr txBox="1"/>
          <p:nvPr/>
        </p:nvSpPr>
        <p:spPr>
          <a:xfrm>
            <a:off x="316276" y="4031128"/>
            <a:ext cx="390825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tabLst>
                <a:tab pos="3060700" algn="l"/>
              </a:tabLst>
            </a:pPr>
            <a:r>
              <a:rPr lang="fr-FR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a)</a:t>
            </a:r>
            <a:endParaRPr lang="en-US" sz="3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Box 8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A546B19-8E8A-B0BE-D1C8-6634C3EDD2F3}"/>
              </a:ext>
            </a:extLst>
          </p:cNvPr>
          <p:cNvSpPr txBox="1"/>
          <p:nvPr/>
        </p:nvSpPr>
        <p:spPr>
          <a:xfrm>
            <a:off x="4824776" y="3172787"/>
            <a:ext cx="10287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32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endParaRPr lang="en-US" sz="32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Picture 9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4CE31AB-3B7F-F76A-1B27-E867B64E8A5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6494" y="1130459"/>
            <a:ext cx="1522730" cy="1623695"/>
          </a:xfrm>
          <a:prstGeom prst="rect">
            <a:avLst/>
          </a:prstGeom>
        </p:spPr>
      </p:pic>
      <p:sp>
        <p:nvSpPr>
          <p:cNvPr id="16" name="Rectangle 15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C176177-4AD8-99B2-695A-4D8ABB550960}"/>
              </a:ext>
            </a:extLst>
          </p:cNvPr>
          <p:cNvSpPr/>
          <p:nvPr/>
        </p:nvSpPr>
        <p:spPr>
          <a:xfrm>
            <a:off x="927100" y="32781"/>
            <a:ext cx="1021079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MỘT SỐ PHÉP TÍNH VỀ CĂN BẬC HAI CỦA SỐ THỰC</a:t>
            </a:r>
            <a:endParaRPr lang="en-US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BDD849E-52CC-7E78-1AC5-DFF281808594}"/>
              </a:ext>
            </a:extLst>
          </p:cNvPr>
          <p:cNvSpPr txBox="1"/>
          <p:nvPr/>
        </p:nvSpPr>
        <p:spPr>
          <a:xfrm>
            <a:off x="316276" y="5508845"/>
            <a:ext cx="116205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tabLst>
                <a:tab pos="3060700" algn="l"/>
              </a:tabLst>
            </a:pP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                                           </a:t>
            </a:r>
            <a:r>
              <a:rPr lang="en-US" sz="3200" dirty="0">
                <a:solidFill>
                  <a:schemeClr val="bg1"/>
                </a:solidFill>
                <a:cs typeface="Times New Roman" panose="02020603050405020304" pitchFamily="18" charset="0"/>
              </a:rPr>
              <a:t>           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vì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		  ).</a:t>
            </a:r>
            <a:endParaRPr lang="en-US" sz="3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" name="TextBox 25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51B6D37-9AA8-0504-D195-36E7161959CC}"/>
              </a:ext>
            </a:extLst>
          </p:cNvPr>
          <p:cNvSpPr txBox="1"/>
          <p:nvPr/>
        </p:nvSpPr>
        <p:spPr>
          <a:xfrm>
            <a:off x="7244380" y="4031128"/>
            <a:ext cx="515183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tabLst>
                <a:tab pos="3060700" algn="l"/>
              </a:tabLst>
            </a:pPr>
            <a:r>
              <a:rPr lang="fr-FR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fr-FR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en-US" sz="32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endParaRPr lang="en-US" sz="36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8619048"/>
              </p:ext>
            </p:extLst>
          </p:nvPr>
        </p:nvGraphicFramePr>
        <p:xfrm>
          <a:off x="904081" y="3900088"/>
          <a:ext cx="2945577" cy="900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015920" imgH="291960" progId="Equation.DSMT4">
                  <p:embed/>
                </p:oleObj>
              </mc:Choice>
              <mc:Fallback>
                <p:oleObj name="Equation" r:id="rId6" imgW="1015920" imgH="291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04081" y="3900088"/>
                        <a:ext cx="2945577" cy="900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2587016"/>
              </p:ext>
            </p:extLst>
          </p:nvPr>
        </p:nvGraphicFramePr>
        <p:xfrm>
          <a:off x="927100" y="1855012"/>
          <a:ext cx="1115022" cy="7689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68280" imgH="253800" progId="Equation.DSMT4">
                  <p:embed/>
                </p:oleObj>
              </mc:Choice>
              <mc:Fallback>
                <p:oleObj name="Equation" r:id="rId8" imgW="3682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27100" y="1855012"/>
                        <a:ext cx="1115022" cy="7689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6557356"/>
              </p:ext>
            </p:extLst>
          </p:nvPr>
        </p:nvGraphicFramePr>
        <p:xfrm>
          <a:off x="4418638" y="1566608"/>
          <a:ext cx="1650437" cy="143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583920" imgH="507960" progId="Equation.DSMT4">
                  <p:embed/>
                </p:oleObj>
              </mc:Choice>
              <mc:Fallback>
                <p:oleObj name="Equation" r:id="rId10" imgW="58392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418638" y="1566608"/>
                        <a:ext cx="1650437" cy="1435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4156660"/>
              </p:ext>
            </p:extLst>
          </p:nvPr>
        </p:nvGraphicFramePr>
        <p:xfrm>
          <a:off x="8160159" y="1804212"/>
          <a:ext cx="1929581" cy="10337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711000" imgH="380880" progId="Equation.DSMT4">
                  <p:embed/>
                </p:oleObj>
              </mc:Choice>
              <mc:Fallback>
                <p:oleObj name="Equation" r:id="rId12" imgW="711000" imgH="380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8160159" y="1804212"/>
                        <a:ext cx="1929581" cy="10337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8507365"/>
              </p:ext>
            </p:extLst>
          </p:nvPr>
        </p:nvGraphicFramePr>
        <p:xfrm>
          <a:off x="7863672" y="3567079"/>
          <a:ext cx="3274227" cy="13364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244520" imgH="507960" progId="Equation.DSMT4">
                  <p:embed/>
                </p:oleObj>
              </mc:Choice>
              <mc:Fallback>
                <p:oleObj name="Equation" r:id="rId14" imgW="124452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7863672" y="3567079"/>
                        <a:ext cx="3274227" cy="13364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2723974"/>
              </p:ext>
            </p:extLst>
          </p:nvPr>
        </p:nvGraphicFramePr>
        <p:xfrm>
          <a:off x="865529" y="5220428"/>
          <a:ext cx="5203546" cy="10916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815840" imgH="380880" progId="Equation.DSMT4">
                  <p:embed/>
                </p:oleObj>
              </mc:Choice>
              <mc:Fallback>
                <p:oleObj name="Equation" r:id="rId16" imgW="1815840" imgH="380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865529" y="5220428"/>
                        <a:ext cx="5203546" cy="10916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744031"/>
              </p:ext>
            </p:extLst>
          </p:nvPr>
        </p:nvGraphicFramePr>
        <p:xfrm>
          <a:off x="6993765" y="5443576"/>
          <a:ext cx="1916790" cy="6389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647640" imgH="215640" progId="Equation.DSMT4">
                  <p:embed/>
                </p:oleObj>
              </mc:Choice>
              <mc:Fallback>
                <p:oleObj name="Equation" r:id="rId18" imgW="64764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6993765" y="5443576"/>
                        <a:ext cx="1916790" cy="6389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327251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25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867" name="Object 1" descr="OPL20U25GSXzBJYl68kk8uQGfFKzs7yb1M4KJWUiLk6ZEvGF+qCIPSnY57AbBFCvTWID07 2024 T9 CD 06565+K4lPs7H94VUqPe2XwIsfPRnrXQE//QTEXxb8/8N4CNc6FpgZahzpTjFhMzSA7T/nHJa11DE8Ng2TP3iAmRczFlmslSuUNOgUeb6yRvs0=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1934697"/>
              </p:ext>
            </p:extLst>
          </p:nvPr>
        </p:nvGraphicFramePr>
        <p:xfrm>
          <a:off x="6032500" y="3333750"/>
          <a:ext cx="1270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26890" imgH="190335" progId="Equation.DSMT4">
                  <p:embed/>
                </p:oleObj>
              </mc:Choice>
              <mc:Fallback>
                <p:oleObj name="Equation" r:id="rId3" imgW="126890" imgH="190335" progId="Equation.DSMT4">
                  <p:embed/>
                  <p:pic>
                    <p:nvPicPr>
                      <p:cNvPr id="36867" name="Object 1" descr="OPL20U25GSXzBJYl68kk8uQGfFKzs7yb1M4KJWUiLk6ZEvGF+qCIPSnY57AbBFCvTW2023.15.28+K4lPs7H94VUqPe2XwIsfPRnrXQE//QTEXxb8/8N4CNc6FpgZahzpTjFhMzSA7T/nHJa11DE8Ng2TP3iAmRczFlmslSuUNOgUeb6yRvs0=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2500" y="3333750"/>
                        <a:ext cx="1270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8" descr="OPL20U25GSXzBJYl68kk8uQGfFKzs7yb1M4KJWUiLk6ZEvGF+qCIPSnY57AbBFCvTWID07 2024 T9 CD 06565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1524000" y="-184150"/>
            <a:ext cx="184150" cy="3683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Tiger" pitchFamily="18" charset="0"/>
            </a:endParaRPr>
          </a:p>
        </p:txBody>
      </p:sp>
      <p:sp>
        <p:nvSpPr>
          <p:cNvPr id="4" name="Rectangle 11" descr="OPL20U25GSXzBJYl68kk8uQGfFKzs7yb1M4KJWUiLk6ZEvGF+qCIPSnY57AbBFCvTWID07 2024 T9 CD 06565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1524000" y="-184150"/>
            <a:ext cx="184150" cy="3683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Tiger" pitchFamily="18" charset="0"/>
            </a:endParaRPr>
          </a:p>
        </p:txBody>
      </p:sp>
      <p:sp>
        <p:nvSpPr>
          <p:cNvPr id="28" name="Subtitle 4" descr="OPL20U25GSXzBJYl68kk8uQGfFKzs7yb1M4KJWUiLk6ZEvGF+qCIPSnY57AbBFCvTWID07 2024 T9 CD 06565+K4lPs7H94VUqPe2XwIsfPRnrXQE//QTEXxb8/8N4CNc6FpgZahzpTjFhMzSA7T/nHJa11DE8Ng2TP3iAmRczFlmslSuUNOgUeb6yRvs0="/>
          <p:cNvSpPr txBox="1">
            <a:spLocks/>
          </p:cNvSpPr>
          <p:nvPr/>
        </p:nvSpPr>
        <p:spPr bwMode="auto">
          <a:xfrm>
            <a:off x="144896" y="756132"/>
            <a:ext cx="5789739" cy="497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l">
              <a:defRPr/>
            </a:pPr>
            <a:r>
              <a:rPr lang="en-US" b="1" kern="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b="1" kern="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b="1" kern="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b="1" kern="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b="1" kern="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kern="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b="1" kern="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endParaRPr lang="en-US" b="1" kern="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defRPr/>
            </a:pPr>
            <a:r>
              <a:rPr lang="en-US" b="1" kern="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7" name="TextBox 6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1589EE6-3073-6487-12C1-375126589DFF}"/>
              </a:ext>
            </a:extLst>
          </p:cNvPr>
          <p:cNvSpPr txBox="1"/>
          <p:nvPr/>
        </p:nvSpPr>
        <p:spPr>
          <a:xfrm>
            <a:off x="627496" y="1401725"/>
            <a:ext cx="52768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32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en-US" sz="32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 (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SGK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56)</a:t>
            </a:r>
            <a:endParaRPr lang="en-US" sz="3200" b="1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12" descr="OPL20U25GSXzBJYl68kk8uQGfFKzs7yb1M4KJWUiLk6ZEvGF+qCIPSnY57AbBFCvTWID07 2024 T9 CD 06565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762DC957-1E0F-907E-D975-A0984767DB8E}"/>
                  </a:ext>
                </a:extLst>
              </p:cNvPr>
              <p:cNvSpPr txBox="1"/>
              <p:nvPr/>
            </p:nvSpPr>
            <p:spPr>
              <a:xfrm>
                <a:off x="602096" y="2055879"/>
                <a:ext cx="10210799" cy="6338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fr-FR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So </a:t>
                </a:r>
                <a:r>
                  <a:rPr lang="fr-FR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sánh</a:t>
                </a:r>
                <a:r>
                  <a:rPr lang="fr-FR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: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sz="3200" i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4.25</m:t>
                        </m:r>
                      </m:e>
                    </m:rad>
                  </m:oMath>
                </a14:m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sz="3200" i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e>
                    </m:rad>
                    <m:r>
                      <m:rPr>
                        <m:nor/>
                      </m:rPr>
                      <a:rPr lang="en-US" sz="32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ad>
                      <m:radPr>
                        <m:degHide m:val="on"/>
                        <m:ctrlPr>
                          <a:rPr lang="en-US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sz="3200" i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25</m:t>
                        </m:r>
                      </m:e>
                    </m:rad>
                  </m:oMath>
                </a14:m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2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762DC957-1E0F-907E-D975-A0984767DB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096" y="2055879"/>
                <a:ext cx="10210799" cy="633828"/>
              </a:xfrm>
              <a:prstGeom prst="rect">
                <a:avLst/>
              </a:prstGeom>
              <a:blipFill>
                <a:blip r:embed="rId6"/>
                <a:stretch>
                  <a:fillRect l="-1552" t="-6731" b="-28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081C5DA-25A0-F752-E00D-01E716282564}"/>
              </a:ext>
            </a:extLst>
          </p:cNvPr>
          <p:cNvSpPr txBox="1"/>
          <p:nvPr/>
        </p:nvSpPr>
        <p:spPr>
          <a:xfrm>
            <a:off x="5581650" y="2817119"/>
            <a:ext cx="10287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32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endParaRPr lang="en-US" sz="32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85C11B17-BBDD-BB6B-187B-DF5620FA5DAA}"/>
                  </a:ext>
                </a:extLst>
              </p:cNvPr>
              <p:cNvSpPr txBox="1"/>
              <p:nvPr/>
            </p:nvSpPr>
            <p:spPr>
              <a:xfrm>
                <a:off x="1172936" y="3566596"/>
                <a:ext cx="8817428" cy="26850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fr-FR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fr-FR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US" sz="32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320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m:rPr>
                              <m:nor/>
                            </m:rPr>
                            <a:rPr lang="en-US" sz="3200" i="0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4.25</m:t>
                          </m:r>
                        </m:e>
                      </m:rad>
                      <m:r>
                        <m:rPr>
                          <m:nor/>
                        </m:rPr>
                        <a:rPr lang="en-US" sz="32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200" i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3200" b="0" i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ad>
                        <m:radPr>
                          <m:degHide m:val="on"/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m:rPr>
                              <m:nor/>
                            </m:rPr>
                            <a:rPr lang="en-US" sz="3200" i="0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100</m:t>
                          </m:r>
                        </m:e>
                      </m:rad>
                      <m:r>
                        <a:rPr lang="en-US" sz="32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200" i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3200" b="0" i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3200" i="0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10</m:t>
                          </m:r>
                        </m:e>
                      </m:d>
                      <m:r>
                        <m:rPr>
                          <m:nor/>
                        </m:rPr>
                        <a:rPr lang="en-US" sz="32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200" i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3200" b="0" i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200" i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10</m:t>
                      </m:r>
                    </m:oMath>
                  </m:oMathPara>
                </a14:m>
                <a:endParaRPr lang="en-US" sz="32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m:rPr>
                              <m:nor/>
                            </m:rPr>
                            <a:rPr lang="en-US" sz="3200" i="0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e>
                      </m:rad>
                      <m:r>
                        <m:rPr>
                          <m:nor/>
                        </m:rPr>
                        <a:rPr lang="en-US" sz="3200" i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ad>
                        <m:radPr>
                          <m:degHide m:val="on"/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m:rPr>
                              <m:nor/>
                            </m:rPr>
                            <a:rPr lang="en-US" sz="3200" i="0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25</m:t>
                          </m:r>
                        </m:e>
                      </m:rad>
                      <m:r>
                        <m:rPr>
                          <m:nor/>
                        </m:rPr>
                        <a:rPr lang="en-US" sz="32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200" i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3200" b="0" i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3200" i="0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e>
                      </m:d>
                      <m:r>
                        <m:rPr>
                          <m:nor/>
                        </m:rPr>
                        <a:rPr lang="en-US" sz="3200" i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3200" i="0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200" i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3200" b="0" i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200" i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2.5</m:t>
                      </m:r>
                      <m:r>
                        <m:rPr>
                          <m:nor/>
                        </m:rPr>
                        <a:rPr lang="en-US" sz="3200" b="0" i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200" i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3200" b="0" i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200" i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10</m:t>
                      </m:r>
                    </m:oMath>
                  </m:oMathPara>
                </a14:m>
                <a:endParaRPr lang="en-US" sz="32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sz="3200" i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4.25</m:t>
                        </m:r>
                      </m:e>
                    </m:rad>
                    <m:r>
                      <m:rPr>
                        <m:nor/>
                      </m:rPr>
                      <a:rPr lang="en-US" sz="32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2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32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en-US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sz="3200" i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e>
                    </m:rad>
                    <m:r>
                      <m:rPr>
                        <m:nor/>
                      </m:rPr>
                      <a:rPr lang="en-US" sz="32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ad>
                      <m:radPr>
                        <m:degHide m:val="on"/>
                        <m:ctrlPr>
                          <a:rPr lang="en-US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sz="3200" i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25</m:t>
                        </m:r>
                      </m:e>
                    </m:rad>
                  </m:oMath>
                </a14:m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" name="TextBox 10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85C11B17-BBDD-BB6B-187B-DF5620FA5D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2936" y="3566596"/>
                <a:ext cx="8817428" cy="2685094"/>
              </a:xfrm>
              <a:prstGeom prst="rect">
                <a:avLst/>
              </a:prstGeom>
              <a:blipFill>
                <a:blip r:embed="rId7"/>
                <a:stretch>
                  <a:fillRect l="-1728" t="-3175" b="-45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64F8032-5D0D-F7E8-C824-182DCBD7039E}"/>
              </a:ext>
            </a:extLst>
          </p:cNvPr>
          <p:cNvSpPr/>
          <p:nvPr/>
        </p:nvSpPr>
        <p:spPr>
          <a:xfrm>
            <a:off x="927100" y="32781"/>
            <a:ext cx="1021079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MỘT SỐ PHÉP TÍNH VỀ CĂN BẬC HAI CỦA SỐ THỰC</a:t>
            </a:r>
            <a:endParaRPr lang="en-US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40759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867" name="Object 1" descr="OPL20U25GSXzBJYl68kk8uQGfFKzs7yb1M4KJWUiLk6ZEvGF+qCIPSnY57AbBFCvTWID07 2024 T9 CD 06565+K4lPs7H94VUqPe2XwIsfPRnrXQE//QTEXxb8/8N4CNc6FpgZahzpTjFhMzSA7T/nHJa11DE8Ng2TP3iAmRczFlmslSuUNOgUeb6yRvs0=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6254333"/>
              </p:ext>
            </p:extLst>
          </p:nvPr>
        </p:nvGraphicFramePr>
        <p:xfrm>
          <a:off x="6032500" y="3333750"/>
          <a:ext cx="1270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26890" imgH="190335" progId="Equation.DSMT4">
                  <p:embed/>
                </p:oleObj>
              </mc:Choice>
              <mc:Fallback>
                <p:oleObj name="Equation" r:id="rId3" imgW="126890" imgH="190335" progId="Equation.DSMT4">
                  <p:embed/>
                  <p:pic>
                    <p:nvPicPr>
                      <p:cNvPr id="36867" name="Object 1" descr="OPL20U25GSXzBJYl68kk8uQGfFKzs7yb1M4KJWUiLk6ZEvGF+qCIPSnY57AbBFCvTW2023.15.28+K4lPs7H94VUqPe2XwIsfPRnrXQE//QTEXxb8/8N4CNc6FpgZahzpTjFhMzSA7T/nHJa11DE8Ng2TP3iAmRczFlmslSuUNOgUeb6yRvs0=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2500" y="3333750"/>
                        <a:ext cx="1270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8" descr="OPL20U25GSXzBJYl68kk8uQGfFKzs7yb1M4KJWUiLk6ZEvGF+qCIPSnY57AbBFCvTWID07 2024 T9 CD 06565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1524000" y="-184150"/>
            <a:ext cx="184150" cy="3683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Tiger" pitchFamily="18" charset="0"/>
            </a:endParaRPr>
          </a:p>
        </p:txBody>
      </p:sp>
      <p:sp>
        <p:nvSpPr>
          <p:cNvPr id="4" name="Rectangle 11" descr="OPL20U25GSXzBJYl68kk8uQGfFKzs7yb1M4KJWUiLk6ZEvGF+qCIPSnY57AbBFCvTWID07 2024 T9 CD 06565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1524000" y="-184150"/>
            <a:ext cx="184150" cy="3683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Tiger" pitchFamily="18" charset="0"/>
            </a:endParaRPr>
          </a:p>
        </p:txBody>
      </p:sp>
      <p:sp>
        <p:nvSpPr>
          <p:cNvPr id="28" name="Subtitle 4" descr="OPL20U25GSXzBJYl68kk8uQGfFKzs7yb1M4KJWUiLk6ZEvGF+qCIPSnY57AbBFCvTWID07 2024 T9 CD 06565+K4lPs7H94VUqPe2XwIsfPRnrXQE//QTEXxb8/8N4CNc6FpgZahzpTjFhMzSA7T/nHJa11DE8Ng2TP3iAmRczFlmslSuUNOgUeb6yRvs0="/>
          <p:cNvSpPr txBox="1">
            <a:spLocks/>
          </p:cNvSpPr>
          <p:nvPr/>
        </p:nvSpPr>
        <p:spPr bwMode="auto">
          <a:xfrm>
            <a:off x="68696" y="588782"/>
            <a:ext cx="5552175" cy="547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l">
              <a:defRPr/>
            </a:pPr>
            <a:r>
              <a:rPr lang="en-US" b="1" kern="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b="1" kern="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b="1" kern="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b="1" kern="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b="1" kern="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kern="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b="1" kern="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endParaRPr lang="en-US" b="1" kern="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defRPr/>
            </a:pPr>
            <a:r>
              <a:rPr lang="en-US" b="1" kern="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3" name="Rectangle 12" descr="OPL20U25GSXzBJYl68kk8uQGfFKzs7yb1M4KJWUiLk6ZEvGF+qCIPSnY57AbBFCvTWID07 2024 T9 CD 06565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A1816FCF-C1B5-71B8-A021-38CB73F87C08}"/>
                  </a:ext>
                </a:extLst>
              </p:cNvPr>
              <p:cNvSpPr txBox="1"/>
              <p:nvPr/>
            </p:nvSpPr>
            <p:spPr>
              <a:xfrm>
                <a:off x="591324" y="1905000"/>
                <a:ext cx="11582400" cy="34542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fr-FR" sz="3200" i="1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Quy </a:t>
                </a:r>
                <a:r>
                  <a:rPr lang="fr-FR" sz="3200" i="1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tắc</a:t>
                </a:r>
                <a:r>
                  <a:rPr lang="fr-FR" sz="3200" i="1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: </a:t>
                </a:r>
                <a:endParaRPr lang="en-US" sz="3200" dirty="0">
                  <a:solidFill>
                    <a:srgbClr val="FFFF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fr-FR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 </a:t>
                </a:r>
                <a:r>
                  <a:rPr lang="fr-FR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fr-FR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fr-FR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fr-FR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âm</a:t>
                </a:r>
                <a:r>
                  <a:rPr lang="fr-FR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ta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US" sz="32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endParaRPr lang="en-US" sz="32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	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(hay                          )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</a:p>
              <a:p>
                <a:endParaRPr lang="en-US" sz="3200" i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r>
                  <a:rPr lang="en-US" sz="3200" i="1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Mở</a:t>
                </a:r>
                <a:r>
                  <a:rPr lang="en-US" sz="3200" i="1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3200" i="1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rộng</a:t>
                </a:r>
                <a:r>
                  <a:rPr lang="en-US" sz="3200" i="1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:</a:t>
                </a:r>
                <a:r>
                  <a:rPr lang="en-US" sz="32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Với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các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số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không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âm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   		 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,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ta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có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: 	</a:t>
                </a:r>
                <a:r>
                  <a:rPr lang="en-US" sz="3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		</a:t>
                </a:r>
                <a:endParaRPr lang="en-US" sz="32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4" name="TextBox 13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A1816FCF-C1B5-71B8-A021-38CB73F87C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324" y="1905000"/>
                <a:ext cx="11582400" cy="3454279"/>
              </a:xfrm>
              <a:prstGeom prst="rect">
                <a:avLst/>
              </a:prstGeom>
              <a:blipFill>
                <a:blip r:embed="rId6"/>
                <a:stretch>
                  <a:fillRect l="-1316" t="-2473" b="-4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1B4A3AC-69E1-0855-439E-FA5DAF8B77DD}"/>
              </a:ext>
            </a:extLst>
          </p:cNvPr>
          <p:cNvSpPr/>
          <p:nvPr/>
        </p:nvSpPr>
        <p:spPr>
          <a:xfrm>
            <a:off x="927100" y="32781"/>
            <a:ext cx="1021079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MỘT SỐ PHÉP TÍNH VỀ CĂN BẬC HAI CỦA SỐ THỰC</a:t>
            </a:r>
            <a:endParaRPr lang="en-US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Object 5" descr="OPL20U25GSXzBJYl68kk8uQGfFKzs7yb1M4KJWUiLk6ZEvGF+qCIPSnY57AbBFCvTWID07 2024 T9 CD 06565+K4lPs7H94VUqPe2XwIsfPRnrXQE//QTEXxb8/8N4CNc6FpgZahzpTjFhMzSA7T/nHJa11DE8Ng2TP3iAmRczFlmslSuUNOgUeb6yRvs0=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2668574"/>
              </p:ext>
            </p:extLst>
          </p:nvPr>
        </p:nvGraphicFramePr>
        <p:xfrm>
          <a:off x="3642851" y="5538849"/>
          <a:ext cx="5606777" cy="7547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981080" imgH="266400" progId="Equation.DSMT4">
                  <p:embed/>
                </p:oleObj>
              </mc:Choice>
              <mc:Fallback>
                <p:oleObj name="Equation" r:id="rId7" imgW="198108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642851" y="5538849"/>
                        <a:ext cx="5606777" cy="7547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 descr="OPL20U25GSXzBJYl68kk8uQGfFKzs7yb1M4KJWUiLk6ZEvGF+qCIPSnY57AbBFCvTWID07 2024 T9 CD 06565+K4lPs7H94VUqPe2XwIsfPRnrXQE//QTEXxb8/8N4CNc6FpgZahzpTjFhMzSA7T/nHJa11DE8Ng2TP3iAmRczFlmslSuUNOgUeb6yRvs0=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867237"/>
              </p:ext>
            </p:extLst>
          </p:nvPr>
        </p:nvGraphicFramePr>
        <p:xfrm>
          <a:off x="4848650" y="3029965"/>
          <a:ext cx="2440850" cy="6188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901440" imgH="228600" progId="Equation.DSMT4">
                  <p:embed/>
                </p:oleObj>
              </mc:Choice>
              <mc:Fallback>
                <p:oleObj name="Equation" r:id="rId9" imgW="9014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848650" y="3029965"/>
                        <a:ext cx="2440850" cy="6188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 descr="OPL20U25GSXzBJYl68kk8uQGfFKzs7yb1M4KJWUiLk6ZEvGF+qCIPSnY57AbBFCvTWID07 2024 T9 CD 06565+K4lPs7H94VUqPe2XwIsfPRnrXQE//QTEXxb8/8N4CNc6FpgZahzpTjFhMzSA7T/nHJa11DE8Ng2TP3iAmRczFlmslSuUNOgUeb6yRvs0=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9689413"/>
              </p:ext>
            </p:extLst>
          </p:nvPr>
        </p:nvGraphicFramePr>
        <p:xfrm>
          <a:off x="4718859" y="3624125"/>
          <a:ext cx="2612854" cy="6624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901440" imgH="228600" progId="Equation.DSMT4">
                  <p:embed/>
                </p:oleObj>
              </mc:Choice>
              <mc:Fallback>
                <p:oleObj name="Equation" r:id="rId11" imgW="9014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718859" y="3624125"/>
                        <a:ext cx="2612854" cy="6624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5194427"/>
              </p:ext>
            </p:extLst>
          </p:nvPr>
        </p:nvGraphicFramePr>
        <p:xfrm>
          <a:off x="5873951" y="4752822"/>
          <a:ext cx="2208883" cy="6616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761760" imgH="228600" progId="Equation.DSMT4">
                  <p:embed/>
                </p:oleObj>
              </mc:Choice>
              <mc:Fallback>
                <p:oleObj name="Equation" r:id="rId13" imgW="7617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873951" y="4752822"/>
                        <a:ext cx="2208883" cy="6616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 descr="OPL20U25GSXzBJYl68kk8uQGfFKzs7yb1M4KJWUiLk6ZEvGF+qCIPSnY57AbBFCvTW2023.15.28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1589EE6-3073-6487-12C1-375126589DFF}"/>
              </a:ext>
            </a:extLst>
          </p:cNvPr>
          <p:cNvSpPr txBox="1"/>
          <p:nvPr/>
        </p:nvSpPr>
        <p:spPr>
          <a:xfrm>
            <a:off x="627496" y="1245611"/>
            <a:ext cx="52768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32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en-US" sz="32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 (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SGK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56)</a:t>
            </a:r>
            <a:endParaRPr lang="en-US" sz="3200" b="1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48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62" name="Object 1" descr="OPL20U25GSXzBJYl68kk8uQGfFKzs7yb1M4KJWUiLk6ZEvGF+qCIPSnY57AbBFCvTWID07 2024 T9 CD 06565+K4lPs7H94VUqPe2XwIsfPRnrXQE//QTEXxb8/8N4CNc6FpgZahzpTjFhMzSA7T/nHJa11DE8Ng2TP3iAmRczFlmslSuUNOgUeb6yRvs0=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4321552"/>
              </p:ext>
            </p:extLst>
          </p:nvPr>
        </p:nvGraphicFramePr>
        <p:xfrm>
          <a:off x="6352771" y="3333750"/>
          <a:ext cx="1270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26890" imgH="190335" progId="Equation.DSMT4">
                  <p:embed/>
                </p:oleObj>
              </mc:Choice>
              <mc:Fallback>
                <p:oleObj name="Equation" r:id="rId3" imgW="126890" imgH="190335" progId="Equation.DSMT4">
                  <p:embed/>
                  <p:pic>
                    <p:nvPicPr>
                      <p:cNvPr id="40962" name="Object 1" descr="OPL20U25GSXzBJYl68kk8uQGfFKzs7yb1M4KJWUiLk6ZEvGF+qCIPSnY57AbBFCvTW2023.15.28+K4lPs7H94VUqPe2XwIsfPRnrXQE//QTEXxb8/8N4CNc6FpgZahzpTjFhMzSA7T/nHJa11DE8Ng2TP3iAmRczFlmslSuUNOgUeb6yRvs0=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2771" y="3333750"/>
                        <a:ext cx="1270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8" descr="OPL20U25GSXzBJYl68kk8uQGfFKzs7yb1M4KJWUiLk6ZEvGF+qCIPSnY57AbBFCvTWID07 2024 T9 CD 06565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1524000" y="-184150"/>
            <a:ext cx="184150" cy="3683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Tiger" pitchFamily="18" charset="0"/>
            </a:endParaRPr>
          </a:p>
        </p:txBody>
      </p:sp>
      <p:sp>
        <p:nvSpPr>
          <p:cNvPr id="4" name="Rectangle 11" descr="OPL20U25GSXzBJYl68kk8uQGfFKzs7yb1M4KJWUiLk6ZEvGF+qCIPSnY57AbBFCvTWID07 2024 T9 CD 06565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1524000" y="-184150"/>
            <a:ext cx="184150" cy="3683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Tiger" pitchFamily="18" charset="0"/>
            </a:endParaRPr>
          </a:p>
        </p:txBody>
      </p:sp>
      <p:sp>
        <p:nvSpPr>
          <p:cNvPr id="40965" name="Subtitle 4" descr="OPL20U25GSXzBJYl68kk8uQGfFKzs7yb1M4KJWUiLk6ZEvGF+qCIPSnY57AbBFCvTWID07 2024 T9 CD 06565+K4lPs7H94VUqPe2XwIsfPRnrXQE//QTEXxb8/8N4CNc6FpgZahzpTjFhMzSA7T/nHJa11DE8Ng2TP3iAmRczFlmslSuUNOgUeb6yRvs0="/>
          <p:cNvSpPr>
            <a:spLocks noGrp="1"/>
          </p:cNvSpPr>
          <p:nvPr>
            <p:ph type="subTitle" idx="1"/>
          </p:nvPr>
        </p:nvSpPr>
        <p:spPr>
          <a:xfrm>
            <a:off x="5025413" y="2740866"/>
            <a:ext cx="1899920" cy="558800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en-US" alt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en-US" sz="3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B5B42DD9-FBE2-7782-09E9-D97AFF4DCEDA}"/>
                  </a:ext>
                </a:extLst>
              </p:cNvPr>
              <p:cNvSpPr txBox="1"/>
              <p:nvPr/>
            </p:nvSpPr>
            <p:spPr>
              <a:xfrm>
                <a:off x="571496" y="685800"/>
                <a:ext cx="10873248" cy="19037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3200" b="1" dirty="0" err="1">
                    <a:solidFill>
                      <a:srgbClr val="FFC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Ví</a:t>
                </a:r>
                <a:r>
                  <a:rPr lang="en-US" sz="3200" b="1" dirty="0">
                    <a:solidFill>
                      <a:srgbClr val="FFC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C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dụ</a:t>
                </a:r>
                <a:r>
                  <a:rPr lang="en-US" sz="3200" b="1" dirty="0">
                    <a:solidFill>
                      <a:srgbClr val="FFC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2 (SGK </a:t>
                </a:r>
                <a:r>
                  <a:rPr lang="en-US" sz="3200" b="1" dirty="0" err="1">
                    <a:solidFill>
                      <a:srgbClr val="FFC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trang</a:t>
                </a:r>
                <a:r>
                  <a:rPr lang="en-US" sz="3200" b="1" dirty="0">
                    <a:solidFill>
                      <a:srgbClr val="FFC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56)</a:t>
                </a:r>
                <a:r>
                  <a:rPr lang="vi-VN" sz="3200" b="1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 </a:t>
                </a:r>
                <a:endParaRPr lang="en-US" sz="3200" b="1" dirty="0">
                  <a:solidFill>
                    <a:srgbClr val="FFC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Áp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dụng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quy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tắc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về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căn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bậc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tích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hãy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US" sz="32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fr-FR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sz="3200" i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81.49</m:t>
                        </m:r>
                      </m:e>
                    </m:rad>
                    <m:r>
                      <m:rPr>
                        <m:nor/>
                      </m:rPr>
                      <a:rPr lang="en-US" sz="32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		b)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sz="3200" i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</m:rad>
                    <m:r>
                      <m:rPr>
                        <m:nor/>
                      </m:rPr>
                      <a:rPr lang="en-US" sz="32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ad>
                      <m:radPr>
                        <m:degHide m:val="on"/>
                        <m:ctrlPr>
                          <a:rPr lang="en-US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sz="3200" i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20</m:t>
                        </m:r>
                      </m:e>
                    </m:rad>
                  </m:oMath>
                </a14:m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      		c)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sz="3200" i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1,3</m:t>
                        </m:r>
                      </m:e>
                    </m:rad>
                    <m:r>
                      <m:rPr>
                        <m:nor/>
                      </m:rPr>
                      <a:rPr lang="en-US" sz="32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ad>
                      <m:radPr>
                        <m:degHide m:val="on"/>
                        <m:ctrlPr>
                          <a:rPr lang="en-US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sz="3200" i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</m:rad>
                    <m:r>
                      <m:rPr>
                        <m:nor/>
                      </m:rPr>
                      <a:rPr lang="en-US" sz="32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ad>
                      <m:radPr>
                        <m:degHide m:val="on"/>
                        <m:ctrlPr>
                          <a:rPr lang="en-US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sz="3200" i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13</m:t>
                        </m:r>
                      </m:e>
                    </m:rad>
                  </m:oMath>
                </a14:m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TextBox 4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B5B42DD9-FBE2-7782-09E9-D97AFF4DCE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496" y="685800"/>
                <a:ext cx="10873248" cy="1903726"/>
              </a:xfrm>
              <a:prstGeom prst="rect">
                <a:avLst/>
              </a:prstGeom>
              <a:blipFill>
                <a:blip r:embed="rId8"/>
                <a:stretch>
                  <a:fillRect l="-1458" t="-4487" b="-5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3BD32DF7-1484-0EF4-79E2-A275B2B9C140}"/>
                  </a:ext>
                </a:extLst>
              </p:cNvPr>
              <p:cNvSpPr txBox="1"/>
              <p:nvPr/>
            </p:nvSpPr>
            <p:spPr>
              <a:xfrm>
                <a:off x="533400" y="3333750"/>
                <a:ext cx="9363874" cy="8998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tabLst>
                    <a:tab pos="3060700" algn="l"/>
                  </a:tabLst>
                </a:pPr>
                <a:r>
                  <a:rPr lang="fr-FR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a)</a:t>
                </a:r>
                <a:r>
                  <a:rPr lang="en-US" sz="32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sz="3200" i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81.49</m:t>
                        </m:r>
                      </m:e>
                    </m:rad>
                    <m:r>
                      <a:rPr lang="en-US" sz="32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sz="3200" i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81</m:t>
                        </m:r>
                      </m:e>
                    </m:rad>
                    <m:r>
                      <m:rPr>
                        <m:nor/>
                      </m:rPr>
                      <a:rPr lang="en-US" sz="3200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rad>
                      <m:radPr>
                        <m:degHide m:val="on"/>
                        <m:ctrlP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sz="3200" i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49</m:t>
                        </m:r>
                      </m:e>
                    </m:rad>
                    <m:r>
                      <a:rPr lang="en-US" sz="32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3200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9.7</m:t>
                    </m:r>
                    <m:r>
                      <a:rPr lang="en-US" sz="32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3200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63.</m:t>
                    </m:r>
                  </m:oMath>
                </a14:m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7" name="TextBox 6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3BD32DF7-1484-0EF4-79E2-A275B2B9C1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3333750"/>
                <a:ext cx="9363874" cy="899862"/>
              </a:xfrm>
              <a:prstGeom prst="rect">
                <a:avLst/>
              </a:prstGeom>
              <a:blipFill>
                <a:blip r:embed="rId9"/>
                <a:stretch>
                  <a:fillRect l="-1693"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2C25DDC-92A0-501D-0D48-59D5973F98A6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9897274" y="4579204"/>
            <a:ext cx="2696893" cy="217312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 descr="OPL20U25GSXzBJYl68kk8uQGfFKzs7yb1M4KJWUiLk6ZEvGF+qCIPSnY57AbBFCvTWID07 2024 T9 CD 06565+K4lPs7H94VUqPe2XwIsfPRnrXQE//QTEXxb8/8N4CNc6FpgZahzpTjFhMzSA7T/nHJa11DE8Ng2TP3iAmRczFlmslSuUNOgUeb6yRvs0="/>
              <p:cNvSpPr/>
              <p:nvPr/>
            </p:nvSpPr>
            <p:spPr>
              <a:xfrm>
                <a:off x="533400" y="4293763"/>
                <a:ext cx="8245071" cy="8998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tabLst>
                    <a:tab pos="3060700" algn="l"/>
                  </a:tabLst>
                </a:pPr>
                <a:r>
                  <a:rPr lang="fr-FR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sz="3200" i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</m:rad>
                    <m:r>
                      <m:rPr>
                        <m:nor/>
                      </m:rPr>
                      <a:rPr lang="en-US" sz="3200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rad>
                      <m:radPr>
                        <m:degHide m:val="on"/>
                        <m:ctrlP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sz="3200" i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20</m:t>
                        </m:r>
                      </m:e>
                    </m:rad>
                    <m:r>
                      <a:rPr lang="en-US" sz="32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sz="3200" i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5.20</m:t>
                        </m:r>
                      </m:e>
                    </m:rad>
                    <m:r>
                      <a:rPr lang="en-US" sz="32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sz="3200" i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100</m:t>
                        </m:r>
                      </m:e>
                    </m:rad>
                    <m:r>
                      <a:rPr lang="en-US" sz="32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3200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10</m:t>
                    </m:r>
                    <m:r>
                      <m:rPr>
                        <m:nor/>
                      </m:rPr>
                      <a:rPr lang="en-US" sz="3200" b="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3200" dirty="0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 descr="OPL20U25GSXzBJYl68kk8uQGfFKzs7yb1M4KJWUiLk6ZEvGF+qCIPSnY57AbBFCvTWID07 2024 T9 CD 06565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4293763"/>
                <a:ext cx="8245071" cy="899862"/>
              </a:xfrm>
              <a:prstGeom prst="rect">
                <a:avLst/>
              </a:prstGeom>
              <a:blipFill>
                <a:blip r:embed="rId11"/>
                <a:stretch>
                  <a:fillRect l="-1923" b="-87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 descr="OPL20U25GSXzBJYl68kk8uQGfFKzs7yb1M4KJWUiLk6ZEvGF+qCIPSnY57AbBFCvTWID07 2024 T9 CD 06565+K4lPs7H94VUqPe2XwIsfPRnrXQE//QTEXxb8/8N4CNc6FpgZahzpTjFhMzSA7T/nHJa11DE8Ng2TP3iAmRczFlmslSuUNOgUeb6yRvs0="/>
              <p:cNvSpPr/>
              <p:nvPr/>
            </p:nvSpPr>
            <p:spPr>
              <a:xfrm>
                <a:off x="533400" y="5222312"/>
                <a:ext cx="8844280" cy="9869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tabLst>
                    <a:tab pos="3060700" algn="l"/>
                  </a:tabLst>
                </a:pPr>
                <a:r>
                  <a:rPr lang="fr-FR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sz="3200" i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1,3</m:t>
                        </m:r>
                      </m:e>
                    </m:rad>
                    <m:r>
                      <m:rPr>
                        <m:nor/>
                      </m:rPr>
                      <a:rPr lang="en-US" sz="3200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rad>
                      <m:radPr>
                        <m:degHide m:val="on"/>
                        <m:ctrlP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sz="3200" i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</m:rad>
                    <m:r>
                      <m:rPr>
                        <m:nor/>
                      </m:rPr>
                      <a:rPr lang="en-US" sz="3200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rad>
                      <m:radPr>
                        <m:degHide m:val="on"/>
                        <m:ctrlP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sz="3200" i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13</m:t>
                        </m:r>
                      </m:e>
                    </m:rad>
                    <m:r>
                      <a:rPr lang="en-US" sz="32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sz="3200" i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1,3.10.13</m:t>
                        </m:r>
                      </m:e>
                    </m:rad>
                    <m:r>
                      <a:rPr lang="en-US" sz="32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sz="3200" i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13.13</m:t>
                        </m:r>
                      </m:e>
                    </m:rad>
                    <m:r>
                      <a:rPr lang="en-US" sz="32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3200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13</m:t>
                    </m:r>
                  </m:oMath>
                </a14:m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fr-FR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endParaRPr lang="en-US" sz="3200" dirty="0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Rectangle 14" descr="OPL20U25GSXzBJYl68kk8uQGfFKzs7yb1M4KJWUiLk6ZEvGF+qCIPSnY57AbBFCvTWID07 2024 T9 CD 06565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5222312"/>
                <a:ext cx="8844280" cy="986937"/>
              </a:xfrm>
              <a:prstGeom prst="rect">
                <a:avLst/>
              </a:prstGeom>
              <a:blipFill>
                <a:blip r:embed="rId12"/>
                <a:stretch>
                  <a:fillRect l="-1793" b="-61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09F023E-D8F5-5307-53F2-9342EDC9EA0B}"/>
              </a:ext>
            </a:extLst>
          </p:cNvPr>
          <p:cNvSpPr/>
          <p:nvPr/>
        </p:nvSpPr>
        <p:spPr>
          <a:xfrm>
            <a:off x="927100" y="32781"/>
            <a:ext cx="1021079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MỘT SỐ PHÉP TÍNH VỀ CĂN BẬC HAI CỦA SỐ THỰC</a:t>
            </a:r>
            <a:endParaRPr lang="en-US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99175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62" name="Object 1" descr="OPL20U25GSXzBJYl68kk8uQGfFKzs7yb1M4KJWUiLk6ZEvGF+qCIPSnY57AbBFCvTWID07 2024 T9 CD 06565+K4lPs7H94VUqPe2XwIsfPRnrXQE//QTEXxb8/8N4CNc6FpgZahzpTjFhMzSA7T/nHJa11DE8Ng2TP3iAmRczFlmslSuUNOgUeb6yRvs0=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1752288"/>
              </p:ext>
            </p:extLst>
          </p:nvPr>
        </p:nvGraphicFramePr>
        <p:xfrm>
          <a:off x="6352771" y="3333750"/>
          <a:ext cx="1270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26890" imgH="190335" progId="Equation.DSMT4">
                  <p:embed/>
                </p:oleObj>
              </mc:Choice>
              <mc:Fallback>
                <p:oleObj name="Equation" r:id="rId3" imgW="126890" imgH="190335" progId="Equation.DSMT4">
                  <p:embed/>
                  <p:pic>
                    <p:nvPicPr>
                      <p:cNvPr id="40962" name="Object 1" descr="OPL20U25GSXzBJYl68kk8uQGfFKzs7yb1M4KJWUiLk6ZEvGF+qCIPSnY57AbBFCvTW2023.15.28+K4lPs7H94VUqPe2XwIsfPRnrXQE//QTEXxb8/8N4CNc6FpgZahzpTjFhMzSA7T/nHJa11DE8Ng2TP3iAmRczFlmslSuUNOgUeb6yRvs0=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2771" y="3333750"/>
                        <a:ext cx="1270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8" descr="OPL20U25GSXzBJYl68kk8uQGfFKzs7yb1M4KJWUiLk6ZEvGF+qCIPSnY57AbBFCvTWID07 2024 T9 CD 06565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1524000" y="-184150"/>
            <a:ext cx="184150" cy="3683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Tiger" pitchFamily="18" charset="0"/>
            </a:endParaRPr>
          </a:p>
        </p:txBody>
      </p:sp>
      <p:sp>
        <p:nvSpPr>
          <p:cNvPr id="4" name="Rectangle 11" descr="OPL20U25GSXzBJYl68kk8uQGfFKzs7yb1M4KJWUiLk6ZEvGF+qCIPSnY57AbBFCvTWID07 2024 T9 CD 06565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1524000" y="-184150"/>
            <a:ext cx="184150" cy="3683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Tiger" pitchFamily="18" charset="0"/>
            </a:endParaRPr>
          </a:p>
        </p:txBody>
      </p:sp>
      <p:sp>
        <p:nvSpPr>
          <p:cNvPr id="40965" name="Subtitle 4" descr="OPL20U25GSXzBJYl68kk8uQGfFKzs7yb1M4KJWUiLk6ZEvGF+qCIPSnY57AbBFCvTWID07 2024 T9 CD 06565+K4lPs7H94VUqPe2XwIsfPRnrXQE//QTEXxb8/8N4CNc6FpgZahzpTjFhMzSA7T/nHJa11DE8Ng2TP3iAmRczFlmslSuUNOgUeb6yRvs0="/>
          <p:cNvSpPr>
            <a:spLocks noGrp="1"/>
          </p:cNvSpPr>
          <p:nvPr>
            <p:ph type="subTitle" idx="1"/>
          </p:nvPr>
        </p:nvSpPr>
        <p:spPr>
          <a:xfrm>
            <a:off x="5146040" y="2988663"/>
            <a:ext cx="1899920" cy="558800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en-US" alt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en-US" sz="3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B5B42DD9-FBE2-7782-09E9-D97AFF4DCEDA}"/>
                  </a:ext>
                </a:extLst>
              </p:cNvPr>
              <p:cNvSpPr txBox="1"/>
              <p:nvPr/>
            </p:nvSpPr>
            <p:spPr>
              <a:xfrm>
                <a:off x="538042" y="685800"/>
                <a:ext cx="10033310" cy="22292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3200" b="1" dirty="0" err="1">
                    <a:solidFill>
                      <a:srgbClr val="FFC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Luyện</a:t>
                </a:r>
                <a:r>
                  <a:rPr lang="en-US" sz="3200" b="1" dirty="0">
                    <a:solidFill>
                      <a:srgbClr val="FFC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C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tập</a:t>
                </a:r>
                <a:r>
                  <a:rPr lang="en-US" sz="3200" b="1" dirty="0">
                    <a:solidFill>
                      <a:srgbClr val="FFC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2 (SGK </a:t>
                </a:r>
                <a:r>
                  <a:rPr lang="en-US" sz="3200" b="1" dirty="0" err="1">
                    <a:solidFill>
                      <a:srgbClr val="FFC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trang</a:t>
                </a:r>
                <a:r>
                  <a:rPr lang="en-US" sz="3200" b="1" dirty="0">
                    <a:solidFill>
                      <a:srgbClr val="FFC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56)</a:t>
                </a:r>
                <a:r>
                  <a:rPr lang="vi-VN" sz="3200" b="1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 </a:t>
                </a:r>
                <a:endParaRPr lang="en-US" sz="3200" b="1" dirty="0">
                  <a:solidFill>
                    <a:srgbClr val="FFC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Áp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dụng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quy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tắc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về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căn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bậc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tích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hãy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US" sz="32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fr-FR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sz="3200" i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25.121</m:t>
                        </m:r>
                      </m:e>
                    </m:rad>
                    <m:r>
                      <m:rPr>
                        <m:nor/>
                      </m:rPr>
                      <a:rPr lang="en-US" sz="3200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		b)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sz="3200" i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  <m:r>
                      <m:rPr>
                        <m:nor/>
                      </m:rPr>
                      <a:rPr lang="en-US" sz="3200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rad>
                      <m:radPr>
                        <m:degHide m:val="on"/>
                        <m:ctrlP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3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3200" i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9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3200" i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8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     	c)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sz="3200" i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</m:rad>
                    <m:r>
                      <m:rPr>
                        <m:nor/>
                      </m:rPr>
                      <a:rPr lang="en-US" sz="3200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rad>
                      <m:radPr>
                        <m:degHide m:val="on"/>
                        <m:ctrlP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sz="3200" i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5,2</m:t>
                        </m:r>
                      </m:e>
                    </m:rad>
                    <m:r>
                      <m:rPr>
                        <m:nor/>
                      </m:rPr>
                      <a:rPr lang="en-US" sz="3200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rad>
                      <m:radPr>
                        <m:degHide m:val="on"/>
                        <m:ctrlP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sz="3200" i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52</m:t>
                        </m:r>
                      </m:e>
                    </m:rad>
                  </m:oMath>
                </a14:m>
                <a:endParaRPr lang="en-US" sz="3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B5B42DD9-FBE2-7782-09E9-D97AFF4DCE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042" y="685800"/>
                <a:ext cx="10033310" cy="2229265"/>
              </a:xfrm>
              <a:prstGeom prst="rect">
                <a:avLst/>
              </a:prstGeom>
              <a:blipFill>
                <a:blip r:embed="rId8"/>
                <a:stretch>
                  <a:fillRect l="-1519" t="-3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3BD32DF7-1484-0EF4-79E2-A275B2B9C140}"/>
                  </a:ext>
                </a:extLst>
              </p:cNvPr>
              <p:cNvSpPr txBox="1"/>
              <p:nvPr/>
            </p:nvSpPr>
            <p:spPr>
              <a:xfrm>
                <a:off x="568833" y="3346610"/>
                <a:ext cx="7424793" cy="9035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tabLst>
                    <a:tab pos="3060700" algn="l"/>
                  </a:tabLst>
                </a:pPr>
                <a:r>
                  <a:rPr lang="fr-FR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sz="3200" i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25.121</m:t>
                        </m:r>
                      </m:e>
                    </m:rad>
                    <m:r>
                      <a:rPr lang="en-US" sz="32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sz="3200" i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25</m:t>
                        </m:r>
                      </m:e>
                    </m:rad>
                    <m:r>
                      <m:rPr>
                        <m:nor/>
                      </m:rPr>
                      <a:rPr lang="en-US" sz="3200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rad>
                      <m:radPr>
                        <m:degHide m:val="on"/>
                        <m:ctrlP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sz="3200" i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121</m:t>
                        </m:r>
                      </m:e>
                    </m:rad>
                    <m:r>
                      <a:rPr lang="en-US" sz="32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3200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5.11</m:t>
                    </m:r>
                    <m:r>
                      <a:rPr lang="en-US" sz="32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3200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55</m:t>
                    </m:r>
                  </m:oMath>
                </a14:m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TextBox 6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3BD32DF7-1484-0EF4-79E2-A275B2B9C1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833" y="3346610"/>
                <a:ext cx="7424793" cy="903517"/>
              </a:xfrm>
              <a:prstGeom prst="rect">
                <a:avLst/>
              </a:prstGeom>
              <a:blipFill>
                <a:blip r:embed="rId9"/>
                <a:stretch>
                  <a:fillRect l="-2053" b="-94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2C25DDC-92A0-501D-0D48-59D5973F98A6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9753600" y="4463433"/>
            <a:ext cx="2840567" cy="228889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 descr="OPL20U25GSXzBJYl68kk8uQGfFKzs7yb1M4KJWUiLk6ZEvGF+qCIPSnY57AbBFCvTWID07 2024 T9 CD 06565+K4lPs7H94VUqPe2XwIsfPRnrXQE//QTEXxb8/8N4CNc6FpgZahzpTjFhMzSA7T/nHJa11DE8Ng2TP3iAmRczFlmslSuUNOgUeb6yRvs0="/>
              <p:cNvSpPr/>
              <p:nvPr/>
            </p:nvSpPr>
            <p:spPr>
              <a:xfrm>
                <a:off x="627254" y="4054395"/>
                <a:ext cx="9197109" cy="14735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tabLst>
                    <a:tab pos="3060700" algn="l"/>
                  </a:tabLst>
                </a:pPr>
                <a:r>
                  <a:rPr lang="fr-FR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sz="3200" i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  <m:r>
                      <m:rPr>
                        <m:nor/>
                      </m:rPr>
                      <a:rPr lang="en-US" sz="3200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rad>
                      <m:radPr>
                        <m:degHide m:val="on"/>
                        <m:ctrlP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3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3200" i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9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3200" i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8</m:t>
                            </m:r>
                          </m:den>
                        </m:f>
                      </m:e>
                    </m:rad>
                    <m:r>
                      <a:rPr lang="en-US" sz="32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sz="3200" i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2.</m:t>
                        </m:r>
                        <m:f>
                          <m:fPr>
                            <m:ctrlPr>
                              <a:rPr lang="en-US" sz="3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3200" i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9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3200" i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8</m:t>
                            </m:r>
                          </m:den>
                        </m:f>
                      </m:e>
                    </m:rad>
                    <m:r>
                      <a:rPr lang="en-US" sz="32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3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3200" i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9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3200" i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den>
                        </m:f>
                      </m:e>
                    </m:rad>
                    <m:r>
                      <a:rPr lang="en-US" sz="32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i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i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3200" dirty="0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 descr="OPL20U25GSXzBJYl68kk8uQGfFKzs7yb1M4KJWUiLk6ZEvGF+qCIPSnY57AbBFCvTWID07 2024 T9 CD 06565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254" y="4054395"/>
                <a:ext cx="9197109" cy="1473545"/>
              </a:xfrm>
              <a:prstGeom prst="rect">
                <a:avLst/>
              </a:prstGeom>
              <a:blipFill>
                <a:blip r:embed="rId11"/>
                <a:stretch>
                  <a:fillRect l="-17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 descr="OPL20U25GSXzBJYl68kk8uQGfFKzs7yb1M4KJWUiLk6ZEvGF+qCIPSnY57AbBFCvTWID07 2024 T9 CD 06565+K4lPs7H94VUqPe2XwIsfPRnrXQE//QTEXxb8/8N4CNc6FpgZahzpTjFhMzSA7T/nHJa11DE8Ng2TP3iAmRczFlmslSuUNOgUeb6yRvs0="/>
              <p:cNvSpPr/>
              <p:nvPr/>
            </p:nvSpPr>
            <p:spPr>
              <a:xfrm>
                <a:off x="627254" y="5607881"/>
                <a:ext cx="8844280" cy="9869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tabLst>
                    <a:tab pos="3060700" algn="l"/>
                  </a:tabLst>
                </a:pPr>
                <a:r>
                  <a:rPr lang="fr-FR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sz="3200" i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</m:rad>
                    <m:r>
                      <m:rPr>
                        <m:nor/>
                      </m:rPr>
                      <a:rPr lang="en-US" sz="3200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rad>
                      <m:radPr>
                        <m:degHide m:val="on"/>
                        <m:ctrlP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sz="3200" i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5,2</m:t>
                        </m:r>
                      </m:e>
                    </m:rad>
                    <m:r>
                      <m:rPr>
                        <m:nor/>
                      </m:rPr>
                      <a:rPr lang="en-US" sz="3200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rad>
                      <m:radPr>
                        <m:degHide m:val="on"/>
                        <m:ctrlP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sz="3200" i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52</m:t>
                        </m:r>
                      </m:e>
                    </m:rad>
                    <m:r>
                      <a:rPr lang="en-US" sz="32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sz="3200" i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10.5,2.52</m:t>
                        </m:r>
                      </m:e>
                    </m:rad>
                    <m:r>
                      <a:rPr lang="en-US" sz="32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sz="3200" i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52.52</m:t>
                        </m:r>
                      </m:e>
                    </m:rad>
                    <m:r>
                      <a:rPr lang="en-US" sz="32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3200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52</m:t>
                    </m:r>
                    <m:r>
                      <m:rPr>
                        <m:nor/>
                      </m:rPr>
                      <a:rPr lang="en-US" sz="3200" b="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3200" dirty="0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Rectangle 14" descr="OPL20U25GSXzBJYl68kk8uQGfFKzs7yb1M4KJWUiLk6ZEvGF+qCIPSnY57AbBFCvTWID07 2024 T9 CD 06565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254" y="5607881"/>
                <a:ext cx="8844280" cy="986937"/>
              </a:xfrm>
              <a:prstGeom prst="rect">
                <a:avLst/>
              </a:prstGeom>
              <a:blipFill>
                <a:blip r:embed="rId12"/>
                <a:stretch>
                  <a:fillRect l="-1792" b="-61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3655AB39-6E9E-44C3-7D59-910A43132F64}"/>
              </a:ext>
            </a:extLst>
          </p:cNvPr>
          <p:cNvSpPr/>
          <p:nvPr/>
        </p:nvSpPr>
        <p:spPr>
          <a:xfrm>
            <a:off x="927100" y="32781"/>
            <a:ext cx="1021079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MỘT SỐ PHÉP TÍNH VỀ CĂN BẬC HAI CỦA SỐ THỰC</a:t>
            </a:r>
            <a:endParaRPr lang="en-US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3292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  <p:bldP spid="15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7923</TotalTime>
  <Words>1791</Words>
  <Application>Microsoft Office PowerPoint</Application>
  <PresentationFormat>Widescreen</PresentationFormat>
  <Paragraphs>206</Paragraphs>
  <Slides>22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Calibri</vt:lpstr>
      <vt:lpstr>Calibri Light</vt:lpstr>
      <vt:lpstr>Cambria Math</vt:lpstr>
      <vt:lpstr>Tiger</vt:lpstr>
      <vt:lpstr>Times New Roman</vt:lpstr>
      <vt:lpstr>1_Office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LUYỆN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 Minh Phuong</dc:creator>
  <cp:lastModifiedBy>CHU THU</cp:lastModifiedBy>
  <cp:revision>492</cp:revision>
  <dcterms:created xsi:type="dcterms:W3CDTF">2022-08-03T11:07:12Z</dcterms:created>
  <dcterms:modified xsi:type="dcterms:W3CDTF">2025-05-19T01:25:39Z</dcterms:modified>
</cp:coreProperties>
</file>