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826" r:id="rId2"/>
    <p:sldMasterId id="2147483838" r:id="rId3"/>
    <p:sldMasterId id="2147483862" r:id="rId4"/>
    <p:sldMasterId id="2147483874" r:id="rId5"/>
    <p:sldMasterId id="2147483886" r:id="rId6"/>
    <p:sldMasterId id="2147483898" r:id="rId7"/>
    <p:sldMasterId id="2147483910" r:id="rId8"/>
    <p:sldMasterId id="2147483922" r:id="rId9"/>
    <p:sldMasterId id="2147483934" r:id="rId10"/>
    <p:sldMasterId id="2147483946" r:id="rId11"/>
  </p:sldMasterIdLst>
  <p:notesMasterIdLst>
    <p:notesMasterId r:id="rId47"/>
  </p:notesMasterIdLst>
  <p:sldIdLst>
    <p:sldId id="316" r:id="rId12"/>
    <p:sldId id="317" r:id="rId13"/>
    <p:sldId id="318" r:id="rId14"/>
    <p:sldId id="319" r:id="rId15"/>
    <p:sldId id="321" r:id="rId16"/>
    <p:sldId id="269" r:id="rId17"/>
    <p:sldId id="273" r:id="rId18"/>
    <p:sldId id="274" r:id="rId19"/>
    <p:sldId id="278" r:id="rId20"/>
    <p:sldId id="275" r:id="rId21"/>
    <p:sldId id="277" r:id="rId22"/>
    <p:sldId id="276" r:id="rId23"/>
    <p:sldId id="279" r:id="rId24"/>
    <p:sldId id="340" r:id="rId25"/>
    <p:sldId id="328" r:id="rId26"/>
    <p:sldId id="336" r:id="rId27"/>
    <p:sldId id="325" r:id="rId28"/>
    <p:sldId id="326" r:id="rId29"/>
    <p:sldId id="327" r:id="rId30"/>
    <p:sldId id="330" r:id="rId31"/>
    <p:sldId id="342" r:id="rId32"/>
    <p:sldId id="348" r:id="rId33"/>
    <p:sldId id="343" r:id="rId34"/>
    <p:sldId id="344" r:id="rId35"/>
    <p:sldId id="345" r:id="rId36"/>
    <p:sldId id="346" r:id="rId37"/>
    <p:sldId id="347" r:id="rId38"/>
    <p:sldId id="341" r:id="rId39"/>
    <p:sldId id="335" r:id="rId40"/>
    <p:sldId id="332" r:id="rId41"/>
    <p:sldId id="337" r:id="rId42"/>
    <p:sldId id="338" r:id="rId43"/>
    <p:sldId id="339" r:id="rId44"/>
    <p:sldId id="329" r:id="rId45"/>
    <p:sldId id="310" r:id="rId46"/>
  </p:sldIdLst>
  <p:sldSz cx="12192000" cy="6858000"/>
  <p:notesSz cx="6858000" cy="9144000"/>
  <p:embeddedFontLst>
    <p:embeddedFont>
      <p:font typeface="Agency FB" panose="020B0503020202020204" pitchFamily="34" charset="0"/>
      <p:regular r:id="rId48"/>
      <p:bold r:id="rId49"/>
    </p:embeddedFont>
    <p:embeddedFont>
      <p:font typeface="Cambria Math" panose="02040503050406030204" pitchFamily="18" charset="0"/>
      <p:regular r:id="rId50"/>
    </p:embeddedFont>
    <p:embeddedFont>
      <p:font typeface="Tahoma" panose="020B0604030504040204" pitchFamily="34" charset="0"/>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D05"/>
    <a:srgbClr val="E43230"/>
    <a:srgbClr val="30CFCD"/>
    <a:srgbClr val="0E73B7"/>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00"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0A7F7-79B0-4E42-9D5C-031D2C85E117}"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7E638-0768-4055-8345-FDE79BC6AE49}" type="slidenum">
              <a:rPr lang="en-US" smtClean="0"/>
              <a:t>‹#›</a:t>
            </a:fld>
            <a:endParaRPr lang="en-US"/>
          </a:p>
        </p:txBody>
      </p:sp>
    </p:spTree>
    <p:extLst>
      <p:ext uri="{BB962C8B-B14F-4D97-AF65-F5344CB8AC3E}">
        <p14:creationId xmlns:p14="http://schemas.microsoft.com/office/powerpoint/2010/main" val="23212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26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17717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08079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1554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65923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655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53779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48101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25311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7908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005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62562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59960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58875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4113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50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13226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02741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8010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59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47" indent="0" algn="ctr">
              <a:buNone/>
              <a:defRPr>
                <a:solidFill>
                  <a:schemeClr val="tx1">
                    <a:tint val="75000"/>
                  </a:schemeClr>
                </a:solidFill>
              </a:defRPr>
            </a:lvl2pPr>
            <a:lvl3pPr marL="1218720" indent="0" algn="ctr">
              <a:buNone/>
              <a:defRPr>
                <a:solidFill>
                  <a:schemeClr val="tx1">
                    <a:tint val="75000"/>
                  </a:schemeClr>
                </a:solidFill>
              </a:defRPr>
            </a:lvl3pPr>
            <a:lvl4pPr marL="1828074" indent="0" algn="ctr">
              <a:buNone/>
              <a:defRPr>
                <a:solidFill>
                  <a:schemeClr val="tx1">
                    <a:tint val="75000"/>
                  </a:schemeClr>
                </a:solidFill>
              </a:defRPr>
            </a:lvl4pPr>
            <a:lvl5pPr marL="2437438" indent="0" algn="ctr">
              <a:buNone/>
              <a:defRPr>
                <a:solidFill>
                  <a:schemeClr val="tx1">
                    <a:tint val="75000"/>
                  </a:schemeClr>
                </a:solidFill>
              </a:defRPr>
            </a:lvl5pPr>
            <a:lvl6pPr marL="3046784" indent="0" algn="ctr">
              <a:buNone/>
              <a:defRPr>
                <a:solidFill>
                  <a:schemeClr val="tx1">
                    <a:tint val="75000"/>
                  </a:schemeClr>
                </a:solidFill>
              </a:defRPr>
            </a:lvl6pPr>
            <a:lvl7pPr marL="3656131" indent="0" algn="ctr">
              <a:buNone/>
              <a:defRPr>
                <a:solidFill>
                  <a:schemeClr val="tx1">
                    <a:tint val="75000"/>
                  </a:schemeClr>
                </a:solidFill>
              </a:defRPr>
            </a:lvl7pPr>
            <a:lvl8pPr marL="4265493" indent="0" algn="ctr">
              <a:buNone/>
              <a:defRPr>
                <a:solidFill>
                  <a:schemeClr val="tx1">
                    <a:tint val="75000"/>
                  </a:schemeClr>
                </a:solidFill>
              </a:defRPr>
            </a:lvl8pPr>
            <a:lvl9pPr marL="48748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07825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98004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291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542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347" indent="0">
              <a:buNone/>
              <a:defRPr sz="2400">
                <a:solidFill>
                  <a:schemeClr val="tx1">
                    <a:tint val="75000"/>
                  </a:schemeClr>
                </a:solidFill>
              </a:defRPr>
            </a:lvl2pPr>
            <a:lvl3pPr marL="1218720" indent="0">
              <a:buNone/>
              <a:defRPr sz="2100">
                <a:solidFill>
                  <a:schemeClr val="tx1">
                    <a:tint val="75000"/>
                  </a:schemeClr>
                </a:solidFill>
              </a:defRPr>
            </a:lvl3pPr>
            <a:lvl4pPr marL="1828074" indent="0">
              <a:buNone/>
              <a:defRPr sz="1900">
                <a:solidFill>
                  <a:schemeClr val="tx1">
                    <a:tint val="75000"/>
                  </a:schemeClr>
                </a:solidFill>
              </a:defRPr>
            </a:lvl4pPr>
            <a:lvl5pPr marL="2437438" indent="0">
              <a:buNone/>
              <a:defRPr sz="1900">
                <a:solidFill>
                  <a:schemeClr val="tx1">
                    <a:tint val="75000"/>
                  </a:schemeClr>
                </a:solidFill>
              </a:defRPr>
            </a:lvl5pPr>
            <a:lvl6pPr marL="3046784" indent="0">
              <a:buNone/>
              <a:defRPr sz="1900">
                <a:solidFill>
                  <a:schemeClr val="tx1">
                    <a:tint val="75000"/>
                  </a:schemeClr>
                </a:solidFill>
              </a:defRPr>
            </a:lvl6pPr>
            <a:lvl7pPr marL="3656131" indent="0">
              <a:buNone/>
              <a:defRPr sz="1900">
                <a:solidFill>
                  <a:schemeClr val="tx1">
                    <a:tint val="75000"/>
                  </a:schemeClr>
                </a:solidFill>
              </a:defRPr>
            </a:lvl7pPr>
            <a:lvl8pPr marL="4265493" indent="0">
              <a:buNone/>
              <a:defRPr sz="1900">
                <a:solidFill>
                  <a:schemeClr val="tx1">
                    <a:tint val="75000"/>
                  </a:schemeClr>
                </a:solidFill>
              </a:defRPr>
            </a:lvl8pPr>
            <a:lvl9pPr marL="4874849"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491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670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347" indent="0">
              <a:buNone/>
              <a:defRPr sz="2700" b="1"/>
            </a:lvl2pPr>
            <a:lvl3pPr marL="1218720" indent="0">
              <a:buNone/>
              <a:defRPr sz="2400" b="1"/>
            </a:lvl3pPr>
            <a:lvl4pPr marL="1828074" indent="0">
              <a:buNone/>
              <a:defRPr sz="2100" b="1"/>
            </a:lvl4pPr>
            <a:lvl5pPr marL="2437438" indent="0">
              <a:buNone/>
              <a:defRPr sz="2100" b="1"/>
            </a:lvl5pPr>
            <a:lvl6pPr marL="3046784" indent="0">
              <a:buNone/>
              <a:defRPr sz="2100" b="1"/>
            </a:lvl6pPr>
            <a:lvl7pPr marL="3656131" indent="0">
              <a:buNone/>
              <a:defRPr sz="2100" b="1"/>
            </a:lvl7pPr>
            <a:lvl8pPr marL="4265493" indent="0">
              <a:buNone/>
              <a:defRPr sz="2100" b="1"/>
            </a:lvl8pPr>
            <a:lvl9pPr marL="4874849"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9" y="1535113"/>
            <a:ext cx="5389033" cy="639763"/>
          </a:xfrm>
        </p:spPr>
        <p:txBody>
          <a:bodyPr anchor="b"/>
          <a:lstStyle>
            <a:lvl1pPr marL="0" indent="0">
              <a:buNone/>
              <a:defRPr sz="3200" b="1"/>
            </a:lvl1pPr>
            <a:lvl2pPr marL="609347" indent="0">
              <a:buNone/>
              <a:defRPr sz="2700" b="1"/>
            </a:lvl2pPr>
            <a:lvl3pPr marL="1218720" indent="0">
              <a:buNone/>
              <a:defRPr sz="2400" b="1"/>
            </a:lvl3pPr>
            <a:lvl4pPr marL="1828074" indent="0">
              <a:buNone/>
              <a:defRPr sz="2100" b="1"/>
            </a:lvl4pPr>
            <a:lvl5pPr marL="2437438" indent="0">
              <a:buNone/>
              <a:defRPr sz="2100" b="1"/>
            </a:lvl5pPr>
            <a:lvl6pPr marL="3046784" indent="0">
              <a:buNone/>
              <a:defRPr sz="2100" b="1"/>
            </a:lvl6pPr>
            <a:lvl7pPr marL="3656131" indent="0">
              <a:buNone/>
              <a:defRPr sz="2100" b="1"/>
            </a:lvl7pPr>
            <a:lvl8pPr marL="4265493" indent="0">
              <a:buNone/>
              <a:defRPr sz="2100" b="1"/>
            </a:lvl8pPr>
            <a:lvl9pPr marL="4874849"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84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125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7102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7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347" indent="0">
              <a:buNone/>
              <a:defRPr sz="1600"/>
            </a:lvl2pPr>
            <a:lvl3pPr marL="1218720" indent="0">
              <a:buNone/>
              <a:defRPr sz="1300"/>
            </a:lvl3pPr>
            <a:lvl4pPr marL="1828074" indent="0">
              <a:buNone/>
              <a:defRPr sz="1200"/>
            </a:lvl4pPr>
            <a:lvl5pPr marL="2437438" indent="0">
              <a:buNone/>
              <a:defRPr sz="1200"/>
            </a:lvl5pPr>
            <a:lvl6pPr marL="3046784" indent="0">
              <a:buNone/>
              <a:defRPr sz="1200"/>
            </a:lvl6pPr>
            <a:lvl7pPr marL="3656131" indent="0">
              <a:buNone/>
              <a:defRPr sz="1200"/>
            </a:lvl7pPr>
            <a:lvl8pPr marL="4265493" indent="0">
              <a:buNone/>
              <a:defRPr sz="1200"/>
            </a:lvl8pPr>
            <a:lvl9pPr marL="487484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93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347" indent="0">
              <a:buNone/>
              <a:defRPr sz="3700"/>
            </a:lvl2pPr>
            <a:lvl3pPr marL="1218720" indent="0">
              <a:buNone/>
              <a:defRPr sz="3200"/>
            </a:lvl3pPr>
            <a:lvl4pPr marL="1828074" indent="0">
              <a:buNone/>
              <a:defRPr sz="2700"/>
            </a:lvl4pPr>
            <a:lvl5pPr marL="2437438" indent="0">
              <a:buNone/>
              <a:defRPr sz="2700"/>
            </a:lvl5pPr>
            <a:lvl6pPr marL="3046784" indent="0">
              <a:buNone/>
              <a:defRPr sz="2700"/>
            </a:lvl6pPr>
            <a:lvl7pPr marL="3656131" indent="0">
              <a:buNone/>
              <a:defRPr sz="2700"/>
            </a:lvl7pPr>
            <a:lvl8pPr marL="4265493" indent="0">
              <a:buNone/>
              <a:defRPr sz="2700"/>
            </a:lvl8pPr>
            <a:lvl9pPr marL="4874849" indent="0">
              <a:buNone/>
              <a:defRPr sz="2700"/>
            </a:lvl9pPr>
          </a:lstStyle>
          <a:p>
            <a:endParaRPr lang="en-US"/>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900"/>
            </a:lvl1pPr>
            <a:lvl2pPr marL="609347" indent="0">
              <a:buNone/>
              <a:defRPr sz="1600"/>
            </a:lvl2pPr>
            <a:lvl3pPr marL="1218720" indent="0">
              <a:buNone/>
              <a:defRPr sz="1300"/>
            </a:lvl3pPr>
            <a:lvl4pPr marL="1828074" indent="0">
              <a:buNone/>
              <a:defRPr sz="1200"/>
            </a:lvl4pPr>
            <a:lvl5pPr marL="2437438" indent="0">
              <a:buNone/>
              <a:defRPr sz="1200"/>
            </a:lvl5pPr>
            <a:lvl6pPr marL="3046784" indent="0">
              <a:buNone/>
              <a:defRPr sz="1200"/>
            </a:lvl6pPr>
            <a:lvl7pPr marL="3656131" indent="0">
              <a:buNone/>
              <a:defRPr sz="1200"/>
            </a:lvl7pPr>
            <a:lvl8pPr marL="4265493" indent="0">
              <a:buNone/>
              <a:defRPr sz="1200"/>
            </a:lvl8pPr>
            <a:lvl9pPr marL="487484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175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2330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7027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7323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5030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6696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3703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364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8345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110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8662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2168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2274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570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9649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8397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8779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842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3361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381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32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2499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1937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4314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4642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0410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472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3879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9653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205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3277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1563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1443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4133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250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0085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5599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6724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328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933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9841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8225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9254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0568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9419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218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54699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80242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7445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400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4541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12469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6506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943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8894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5423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638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0463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8387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5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6699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0827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33722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65499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8651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3036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8803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6498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881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34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57551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65556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69958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830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09793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58578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94889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44014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400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70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595970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308221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10" tIns="45718" rIns="91410"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10" tIns="45718" rIns="91410"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10" tIns="45718" rIns="91410" bIns="45718" rtlCol="0" anchor="ctr"/>
          <a:lstStyle>
            <a:lvl1pPr algn="l">
              <a:defRPr sz="1600">
                <a:solidFill>
                  <a:schemeClr val="tx1">
                    <a:tint val="75000"/>
                  </a:schemeClr>
                </a:solidFill>
              </a:defRPr>
            </a:lvl1pPr>
          </a:lstStyle>
          <a:p>
            <a:pPr marL="0" marR="0" lvl="0" indent="0" algn="l" defTabSz="1218720" rtl="0" eaLnBrk="1" fontAlgn="auto" latinLnBrk="0" hangingPunct="1">
              <a:lnSpc>
                <a:spcPct val="100000"/>
              </a:lnSpc>
              <a:spcBef>
                <a:spcPts val="0"/>
              </a:spcBef>
              <a:spcAft>
                <a:spcPts val="0"/>
              </a:spcAft>
              <a:buClrTx/>
              <a:buSzTx/>
              <a:buFontTx/>
              <a:buNone/>
              <a:tabLst/>
              <a:defRPr/>
            </a:pPr>
            <a:fld id="{EC38DDCE-A2E0-4ED5-91D6-A39DA716103D}"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720" rtl="0" eaLnBrk="1" fontAlgn="auto" latinLnBrk="0" hangingPunct="1">
                <a:lnSpc>
                  <a:spcPct val="100000"/>
                </a:lnSpc>
                <a:spcBef>
                  <a:spcPts val="0"/>
                </a:spcBef>
                <a:spcAft>
                  <a:spcPts val="0"/>
                </a:spcAft>
                <a:buClrTx/>
                <a:buSzTx/>
                <a:buFontTx/>
                <a:buNone/>
                <a:tabLst/>
                <a:defRPr/>
              </a:pPr>
              <a:t>5/19/2025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10" tIns="45718" rIns="91410" bIns="45718" rtlCol="0" anchor="ctr"/>
          <a:lstStyle>
            <a:lvl1pPr algn="ctr">
              <a:defRPr sz="1600">
                <a:solidFill>
                  <a:schemeClr val="tx1">
                    <a:tint val="75000"/>
                  </a:schemeClr>
                </a:solidFill>
              </a:defRPr>
            </a:lvl1pP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10" tIns="45718" rIns="91410" bIns="45718" rtlCol="0" anchor="ctr"/>
          <a:lstStyle>
            <a:lvl1pPr algn="r">
              <a:defRPr sz="1600">
                <a:solidFill>
                  <a:schemeClr val="tx1">
                    <a:tint val="75000"/>
                  </a:schemeClr>
                </a:solidFill>
              </a:defRPr>
            </a:lvl1pPr>
          </a:lstStyle>
          <a:p>
            <a:pPr marL="0" marR="0" lvl="0" indent="0" algn="r" defTabSz="1218720" rtl="0" eaLnBrk="1" fontAlgn="auto" latinLnBrk="0" hangingPunct="1">
              <a:lnSpc>
                <a:spcPct val="100000"/>
              </a:lnSpc>
              <a:spcBef>
                <a:spcPts val="0"/>
              </a:spcBef>
              <a:spcAft>
                <a:spcPts val="0"/>
              </a:spcAft>
              <a:buClrTx/>
              <a:buSzTx/>
              <a:buFontTx/>
              <a:buNone/>
              <a:tabLst/>
              <a:defRPr/>
            </a:pPr>
            <a:fld id="{B86E1D2B-0CA4-49DE-8ACE-2DF230ACA4E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167591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1218720" rtl="0" eaLnBrk="1" latinLnBrk="0" hangingPunct="1">
        <a:spcBef>
          <a:spcPct val="0"/>
        </a:spcBef>
        <a:buNone/>
        <a:defRPr sz="5900" kern="1200">
          <a:solidFill>
            <a:schemeClr val="tx1"/>
          </a:solidFill>
          <a:latin typeface="+mj-lt"/>
          <a:ea typeface="+mj-ea"/>
          <a:cs typeface="+mj-cs"/>
        </a:defRPr>
      </a:lvl1pPr>
    </p:titleStyle>
    <p:bodyStyle>
      <a:lvl1pPr marL="457011" indent="-457011" algn="l" defTabSz="121872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214" indent="-380850" algn="l" defTabSz="121872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393" indent="-304672" algn="l" defTabSz="121872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747"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110"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456"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821"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176"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531"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20" rtl="0" eaLnBrk="1" latinLnBrk="0" hangingPunct="1">
        <a:defRPr sz="2400" kern="1200">
          <a:solidFill>
            <a:schemeClr val="tx1"/>
          </a:solidFill>
          <a:latin typeface="+mn-lt"/>
          <a:ea typeface="+mn-ea"/>
          <a:cs typeface="+mn-cs"/>
        </a:defRPr>
      </a:lvl1pPr>
      <a:lvl2pPr marL="609347" algn="l" defTabSz="1218720" rtl="0" eaLnBrk="1" latinLnBrk="0" hangingPunct="1">
        <a:defRPr sz="2400" kern="1200">
          <a:solidFill>
            <a:schemeClr val="tx1"/>
          </a:solidFill>
          <a:latin typeface="+mn-lt"/>
          <a:ea typeface="+mn-ea"/>
          <a:cs typeface="+mn-cs"/>
        </a:defRPr>
      </a:lvl2pPr>
      <a:lvl3pPr marL="1218720" algn="l" defTabSz="1218720" rtl="0" eaLnBrk="1" latinLnBrk="0" hangingPunct="1">
        <a:defRPr sz="2400" kern="1200">
          <a:solidFill>
            <a:schemeClr val="tx1"/>
          </a:solidFill>
          <a:latin typeface="+mn-lt"/>
          <a:ea typeface="+mn-ea"/>
          <a:cs typeface="+mn-cs"/>
        </a:defRPr>
      </a:lvl3pPr>
      <a:lvl4pPr marL="1828074" algn="l" defTabSz="1218720" rtl="0" eaLnBrk="1" latinLnBrk="0" hangingPunct="1">
        <a:defRPr sz="2400" kern="1200">
          <a:solidFill>
            <a:schemeClr val="tx1"/>
          </a:solidFill>
          <a:latin typeface="+mn-lt"/>
          <a:ea typeface="+mn-ea"/>
          <a:cs typeface="+mn-cs"/>
        </a:defRPr>
      </a:lvl4pPr>
      <a:lvl5pPr marL="2437438" algn="l" defTabSz="1218720" rtl="0" eaLnBrk="1" latinLnBrk="0" hangingPunct="1">
        <a:defRPr sz="2400" kern="1200">
          <a:solidFill>
            <a:schemeClr val="tx1"/>
          </a:solidFill>
          <a:latin typeface="+mn-lt"/>
          <a:ea typeface="+mn-ea"/>
          <a:cs typeface="+mn-cs"/>
        </a:defRPr>
      </a:lvl5pPr>
      <a:lvl6pPr marL="3046784" algn="l" defTabSz="1218720" rtl="0" eaLnBrk="1" latinLnBrk="0" hangingPunct="1">
        <a:defRPr sz="2400" kern="1200">
          <a:solidFill>
            <a:schemeClr val="tx1"/>
          </a:solidFill>
          <a:latin typeface="+mn-lt"/>
          <a:ea typeface="+mn-ea"/>
          <a:cs typeface="+mn-cs"/>
        </a:defRPr>
      </a:lvl6pPr>
      <a:lvl7pPr marL="3656131" algn="l" defTabSz="1218720" rtl="0" eaLnBrk="1" latinLnBrk="0" hangingPunct="1">
        <a:defRPr sz="2400" kern="1200">
          <a:solidFill>
            <a:schemeClr val="tx1"/>
          </a:solidFill>
          <a:latin typeface="+mn-lt"/>
          <a:ea typeface="+mn-ea"/>
          <a:cs typeface="+mn-cs"/>
        </a:defRPr>
      </a:lvl7pPr>
      <a:lvl8pPr marL="4265493" algn="l" defTabSz="1218720" rtl="0" eaLnBrk="1" latinLnBrk="0" hangingPunct="1">
        <a:defRPr sz="2400" kern="1200">
          <a:solidFill>
            <a:schemeClr val="tx1"/>
          </a:solidFill>
          <a:latin typeface="+mn-lt"/>
          <a:ea typeface="+mn-ea"/>
          <a:cs typeface="+mn-cs"/>
        </a:defRPr>
      </a:lvl8pPr>
      <a:lvl9pPr marL="4874849" algn="l" defTabSz="121872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7050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622001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377442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72788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543980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3429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47726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5.png"/><Relationship Id="rId18" Type="http://schemas.openxmlformats.org/officeDocument/2006/relationships/oleObject" Target="../embeddings/oleObject16.bin"/><Relationship Id="rId26" Type="http://schemas.openxmlformats.org/officeDocument/2006/relationships/image" Target="../media/image30.png"/><Relationship Id="rId3" Type="http://schemas.openxmlformats.org/officeDocument/2006/relationships/slideLayout" Target="../slideLayouts/slideLayout29.xml"/><Relationship Id="rId21" Type="http://schemas.openxmlformats.org/officeDocument/2006/relationships/image" Target="../media/image44.emf"/><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image" Target="../media/image42.emf"/><Relationship Id="rId25" Type="http://schemas.openxmlformats.org/officeDocument/2006/relationships/image" Target="../media/image46.emf"/><Relationship Id="rId2" Type="http://schemas.openxmlformats.org/officeDocument/2006/relationships/video" Target="../media/media2.mp4"/><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microsoft.com/office/2007/relationships/media" Target="../media/media2.mp4"/><Relationship Id="rId6" Type="http://schemas.openxmlformats.org/officeDocument/2006/relationships/audio" Target="../media/audio2.wav"/><Relationship Id="rId11" Type="http://schemas.openxmlformats.org/officeDocument/2006/relationships/image" Target="../media/image22.png"/><Relationship Id="rId24" Type="http://schemas.openxmlformats.org/officeDocument/2006/relationships/oleObject" Target="../embeddings/oleObject19.bin"/><Relationship Id="rId5" Type="http://schemas.openxmlformats.org/officeDocument/2006/relationships/audio" Target="../media/audio3.wav"/><Relationship Id="rId15" Type="http://schemas.openxmlformats.org/officeDocument/2006/relationships/slide" Target="slide6.xml"/><Relationship Id="rId23" Type="http://schemas.openxmlformats.org/officeDocument/2006/relationships/image" Target="../media/image45.emf"/><Relationship Id="rId10" Type="http://schemas.microsoft.com/office/2007/relationships/hdphoto" Target="../media/hdphoto2.wdp"/><Relationship Id="rId19" Type="http://schemas.openxmlformats.org/officeDocument/2006/relationships/image" Target="../media/image43.emf"/><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31.png"/><Relationship Id="rId22"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5.png"/><Relationship Id="rId18" Type="http://schemas.openxmlformats.org/officeDocument/2006/relationships/image" Target="../media/image47.emf"/><Relationship Id="rId26" Type="http://schemas.openxmlformats.org/officeDocument/2006/relationships/image" Target="../media/image51.emf"/><Relationship Id="rId3" Type="http://schemas.openxmlformats.org/officeDocument/2006/relationships/slideLayout" Target="../slideLayouts/slideLayout29.xml"/><Relationship Id="rId21" Type="http://schemas.openxmlformats.org/officeDocument/2006/relationships/oleObject" Target="../embeddings/oleObject22.bin"/><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video" Target="../media/media2.mp4"/><Relationship Id="rId16" Type="http://schemas.openxmlformats.org/officeDocument/2006/relationships/slide" Target="slide6.xml"/><Relationship Id="rId20" Type="http://schemas.openxmlformats.org/officeDocument/2006/relationships/image" Target="../media/image48.emf"/><Relationship Id="rId1" Type="http://schemas.microsoft.com/office/2007/relationships/media" Target="../media/media2.mp4"/><Relationship Id="rId6" Type="http://schemas.openxmlformats.org/officeDocument/2006/relationships/audio" Target="../media/audio2.wav"/><Relationship Id="rId11" Type="http://schemas.openxmlformats.org/officeDocument/2006/relationships/image" Target="../media/image22.png"/><Relationship Id="rId24" Type="http://schemas.openxmlformats.org/officeDocument/2006/relationships/image" Target="../media/image50.emf"/><Relationship Id="rId5" Type="http://schemas.openxmlformats.org/officeDocument/2006/relationships/audio" Target="../media/audio3.wav"/><Relationship Id="rId15" Type="http://schemas.openxmlformats.org/officeDocument/2006/relationships/image" Target="../media/image31.png"/><Relationship Id="rId23" Type="http://schemas.openxmlformats.org/officeDocument/2006/relationships/oleObject" Target="../embeddings/oleObject23.bin"/><Relationship Id="rId10" Type="http://schemas.microsoft.com/office/2007/relationships/hdphoto" Target="../media/hdphoto2.wdp"/><Relationship Id="rId19" Type="http://schemas.openxmlformats.org/officeDocument/2006/relationships/oleObject" Target="../embeddings/oleObject21.bin"/><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49.emf"/><Relationship Id="rId27"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5.png"/><Relationship Id="rId18" Type="http://schemas.openxmlformats.org/officeDocument/2006/relationships/oleObject" Target="../embeddings/oleObject26.bin"/><Relationship Id="rId26" Type="http://schemas.openxmlformats.org/officeDocument/2006/relationships/image" Target="../media/image30.png"/><Relationship Id="rId3" Type="http://schemas.openxmlformats.org/officeDocument/2006/relationships/slideLayout" Target="../slideLayouts/slideLayout29.xml"/><Relationship Id="rId21" Type="http://schemas.openxmlformats.org/officeDocument/2006/relationships/image" Target="../media/image54.emf"/><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video" Target="../media/media2.mp4"/><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microsoft.com/office/2007/relationships/media" Target="../media/media2.mp4"/><Relationship Id="rId6" Type="http://schemas.openxmlformats.org/officeDocument/2006/relationships/audio" Target="../media/audio2.wav"/><Relationship Id="rId11" Type="http://schemas.openxmlformats.org/officeDocument/2006/relationships/image" Target="../media/image22.png"/><Relationship Id="rId24" Type="http://schemas.openxmlformats.org/officeDocument/2006/relationships/oleObject" Target="../embeddings/oleObject29.bin"/><Relationship Id="rId5" Type="http://schemas.openxmlformats.org/officeDocument/2006/relationships/audio" Target="../media/audio3.wav"/><Relationship Id="rId15" Type="http://schemas.openxmlformats.org/officeDocument/2006/relationships/slide" Target="slide6.xml"/><Relationship Id="rId23" Type="http://schemas.openxmlformats.org/officeDocument/2006/relationships/image" Target="../media/image55.emf"/><Relationship Id="rId10" Type="http://schemas.microsoft.com/office/2007/relationships/hdphoto" Target="../media/hdphoto2.wdp"/><Relationship Id="rId19" Type="http://schemas.openxmlformats.org/officeDocument/2006/relationships/image" Target="../media/image53.emf"/><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31.png"/><Relationship Id="rId22"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5.png"/><Relationship Id="rId18" Type="http://schemas.openxmlformats.org/officeDocument/2006/relationships/image" Target="../media/image57.emf"/><Relationship Id="rId26" Type="http://schemas.openxmlformats.org/officeDocument/2006/relationships/image" Target="../media/image61.emf"/><Relationship Id="rId3" Type="http://schemas.openxmlformats.org/officeDocument/2006/relationships/slideLayout" Target="../slideLayouts/slideLayout29.xml"/><Relationship Id="rId21" Type="http://schemas.openxmlformats.org/officeDocument/2006/relationships/oleObject" Target="../embeddings/oleObject32.bin"/><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oleObject" Target="../embeddings/oleObject30.bin"/><Relationship Id="rId25" Type="http://schemas.openxmlformats.org/officeDocument/2006/relationships/oleObject" Target="../embeddings/oleObject34.bin"/><Relationship Id="rId2" Type="http://schemas.openxmlformats.org/officeDocument/2006/relationships/video" Target="../media/media2.mp4"/><Relationship Id="rId16" Type="http://schemas.openxmlformats.org/officeDocument/2006/relationships/slide" Target="slide6.xml"/><Relationship Id="rId20" Type="http://schemas.openxmlformats.org/officeDocument/2006/relationships/image" Target="../media/image58.emf"/><Relationship Id="rId1" Type="http://schemas.microsoft.com/office/2007/relationships/media" Target="../media/media2.mp4"/><Relationship Id="rId6" Type="http://schemas.openxmlformats.org/officeDocument/2006/relationships/audio" Target="../media/audio2.wav"/><Relationship Id="rId11" Type="http://schemas.openxmlformats.org/officeDocument/2006/relationships/image" Target="../media/image22.png"/><Relationship Id="rId24" Type="http://schemas.openxmlformats.org/officeDocument/2006/relationships/image" Target="../media/image60.emf"/><Relationship Id="rId5" Type="http://schemas.openxmlformats.org/officeDocument/2006/relationships/audio" Target="../media/audio3.wav"/><Relationship Id="rId15" Type="http://schemas.openxmlformats.org/officeDocument/2006/relationships/image" Target="../media/image31.png"/><Relationship Id="rId23" Type="http://schemas.openxmlformats.org/officeDocument/2006/relationships/oleObject" Target="../embeddings/oleObject33.bin"/><Relationship Id="rId10" Type="http://schemas.microsoft.com/office/2007/relationships/hdphoto" Target="../media/hdphoto2.wdp"/><Relationship Id="rId19" Type="http://schemas.openxmlformats.org/officeDocument/2006/relationships/oleObject" Target="../embeddings/oleObject31.bin"/><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59.emf"/><Relationship Id="rId27"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24.xml"/><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0.xml"/><Relationship Id="rId6" Type="http://schemas.openxmlformats.org/officeDocument/2006/relationships/image" Target="../media/image63.pn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0.xml"/><Relationship Id="rId6" Type="http://schemas.openxmlformats.org/officeDocument/2006/relationships/image" Target="../media/image63.png"/><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0.xml"/><Relationship Id="rId6" Type="http://schemas.openxmlformats.org/officeDocument/2006/relationships/image" Target="../media/image63.png"/><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83.png"/><Relationship Id="rId7" Type="http://schemas.openxmlformats.org/officeDocument/2006/relationships/oleObject" Target="../embeddings/oleObject35.bin"/><Relationship Id="rId1" Type="http://schemas.openxmlformats.org/officeDocument/2006/relationships/slideLayout" Target="../slideLayouts/slideLayout90.xml"/><Relationship Id="rId6" Type="http://schemas.openxmlformats.org/officeDocument/2006/relationships/image" Target="../media/image63.png"/><Relationship Id="rId5" Type="http://schemas.openxmlformats.org/officeDocument/2006/relationships/image" Target="../media/image85.pn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6.pn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7.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0.xml"/><Relationship Id="rId5" Type="http://schemas.openxmlformats.org/officeDocument/2006/relationships/image" Target="../media/image73.pn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2.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93.pn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oleObject" Target="../embeddings/oleObject36.bin"/><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10.png"/><Relationship Id="rId3" Type="http://schemas.openxmlformats.org/officeDocument/2006/relationships/image" Target="../media/image84.emf"/><Relationship Id="rId7" Type="http://schemas.openxmlformats.org/officeDocument/2006/relationships/image" Target="../media/image99.png"/><Relationship Id="rId12" Type="http://schemas.openxmlformats.org/officeDocument/2006/relationships/image" Target="../media/image1000.png"/><Relationship Id="rId2" Type="http://schemas.openxmlformats.org/officeDocument/2006/relationships/oleObject" Target="../embeddings/oleObject37.bin"/><Relationship Id="rId16" Type="http://schemas.openxmlformats.org/officeDocument/2006/relationships/image" Target="../media/image104.png"/><Relationship Id="rId1" Type="http://schemas.openxmlformats.org/officeDocument/2006/relationships/slideLayout" Target="../slideLayouts/slideLayout90.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30.png"/><Relationship Id="rId10" Type="http://schemas.openxmlformats.org/officeDocument/2006/relationships/image" Target="../media/image102.png"/><Relationship Id="rId9" Type="http://schemas.openxmlformats.org/officeDocument/2006/relationships/image" Target="../media/image101.png"/><Relationship Id="rId14" Type="http://schemas.openxmlformats.org/officeDocument/2006/relationships/image" Target="../media/image1020.png"/></Relationships>
</file>

<file path=ppt/slides/_rels/slide3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image" Target="../media/image105.png"/><Relationship Id="rId1" Type="http://schemas.openxmlformats.org/officeDocument/2006/relationships/slideLayout" Target="../slideLayouts/slideLayout90.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33.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image" Target="../media/image116.png"/><Relationship Id="rId1" Type="http://schemas.openxmlformats.org/officeDocument/2006/relationships/slideLayout" Target="../slideLayouts/slideLayout90.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82.png"/><Relationship Id="rId1" Type="http://schemas.openxmlformats.org/officeDocument/2006/relationships/slideLayout" Target="../slideLayouts/slideLayout112.xml"/><Relationship Id="rId4" Type="http://schemas.openxmlformats.org/officeDocument/2006/relationships/image" Target="../media/image85.emf"/></Relationships>
</file>

<file path=ppt/slides/_rels/slide35.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6.gif"/><Relationship Id="rId3" Type="http://schemas.openxmlformats.org/officeDocument/2006/relationships/slideLayout" Target="../slideLayouts/slideLayout2.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audio" Target="../media/media1.wav"/><Relationship Id="rId16" Type="http://schemas.openxmlformats.org/officeDocument/2006/relationships/image" Target="../media/image19.png"/><Relationship Id="rId1" Type="http://schemas.microsoft.com/office/2007/relationships/media" Target="../media/media1.wav"/><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image" Target="../media/image15.png"/><Relationship Id="rId15" Type="http://schemas.openxmlformats.org/officeDocument/2006/relationships/image" Target="../media/image18.gif"/><Relationship Id="rId10" Type="http://schemas.openxmlformats.org/officeDocument/2006/relationships/slide" Target="slide11.xml"/><Relationship Id="rId4" Type="http://schemas.openxmlformats.org/officeDocument/2006/relationships/image" Target="../media/image14.png"/><Relationship Id="rId9" Type="http://schemas.openxmlformats.org/officeDocument/2006/relationships/slide" Target="slide10.xml"/><Relationship Id="rId14"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3.png"/><Relationship Id="rId18" Type="http://schemas.openxmlformats.org/officeDocument/2006/relationships/image" Target="../media/image26.wmf"/><Relationship Id="rId3" Type="http://schemas.openxmlformats.org/officeDocument/2006/relationships/slideLayout" Target="../slideLayouts/slideLayout40.xml"/><Relationship Id="rId21" Type="http://schemas.openxmlformats.org/officeDocument/2006/relationships/oleObject" Target="../embeddings/oleObject3.bin"/><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oleObject" Target="../embeddings/oleObject1.bin"/><Relationship Id="rId25" Type="http://schemas.openxmlformats.org/officeDocument/2006/relationships/image" Target="../media/image30.png"/><Relationship Id="rId2" Type="http://schemas.openxmlformats.org/officeDocument/2006/relationships/video" Target="../media/media2.mp4"/><Relationship Id="rId16" Type="http://schemas.openxmlformats.org/officeDocument/2006/relationships/slide" Target="slide6.xml"/><Relationship Id="rId20" Type="http://schemas.openxmlformats.org/officeDocument/2006/relationships/image" Target="../media/image27.wmf"/><Relationship Id="rId1" Type="http://schemas.microsoft.com/office/2007/relationships/media" Target="../media/media2.mp4"/><Relationship Id="rId6" Type="http://schemas.openxmlformats.org/officeDocument/2006/relationships/audio" Target="../media/audio3.wav"/><Relationship Id="rId11" Type="http://schemas.openxmlformats.org/officeDocument/2006/relationships/image" Target="../media/image22.png"/><Relationship Id="rId24" Type="http://schemas.openxmlformats.org/officeDocument/2006/relationships/image" Target="../media/image29.wmf"/><Relationship Id="rId5" Type="http://schemas.openxmlformats.org/officeDocument/2006/relationships/audio" Target="../media/audio2.wav"/><Relationship Id="rId15" Type="http://schemas.openxmlformats.org/officeDocument/2006/relationships/image" Target="../media/image25.png"/><Relationship Id="rId23" Type="http://schemas.openxmlformats.org/officeDocument/2006/relationships/oleObject" Target="../embeddings/oleObject4.bin"/><Relationship Id="rId10" Type="http://schemas.microsoft.com/office/2007/relationships/hdphoto" Target="../media/hdphoto2.wdp"/><Relationship Id="rId19" Type="http://schemas.openxmlformats.org/officeDocument/2006/relationships/oleObject" Target="../embeddings/oleObject2.bin"/><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28.wmf"/></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5.png"/><Relationship Id="rId18" Type="http://schemas.openxmlformats.org/officeDocument/2006/relationships/image" Target="../media/image32.emf"/><Relationship Id="rId26" Type="http://schemas.openxmlformats.org/officeDocument/2006/relationships/image" Target="../media/image36.emf"/><Relationship Id="rId3" Type="http://schemas.openxmlformats.org/officeDocument/2006/relationships/slideLayout" Target="../slideLayouts/slideLayout29.xml"/><Relationship Id="rId21" Type="http://schemas.openxmlformats.org/officeDocument/2006/relationships/oleObject" Target="../embeddings/oleObject7.bin"/><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oleObject" Target="../embeddings/oleObject5.bin"/><Relationship Id="rId25" Type="http://schemas.openxmlformats.org/officeDocument/2006/relationships/oleObject" Target="../embeddings/oleObject9.bin"/><Relationship Id="rId2" Type="http://schemas.openxmlformats.org/officeDocument/2006/relationships/video" Target="../media/media2.mp4"/><Relationship Id="rId16" Type="http://schemas.openxmlformats.org/officeDocument/2006/relationships/slide" Target="slide6.xml"/><Relationship Id="rId20" Type="http://schemas.openxmlformats.org/officeDocument/2006/relationships/image" Target="../media/image33.emf"/><Relationship Id="rId1" Type="http://schemas.microsoft.com/office/2007/relationships/media" Target="../media/media2.mp4"/><Relationship Id="rId6" Type="http://schemas.openxmlformats.org/officeDocument/2006/relationships/audio" Target="../media/audio2.wav"/><Relationship Id="rId11" Type="http://schemas.openxmlformats.org/officeDocument/2006/relationships/image" Target="../media/image22.png"/><Relationship Id="rId24" Type="http://schemas.openxmlformats.org/officeDocument/2006/relationships/image" Target="../media/image35.emf"/><Relationship Id="rId5" Type="http://schemas.openxmlformats.org/officeDocument/2006/relationships/audio" Target="../media/audio3.wav"/><Relationship Id="rId15" Type="http://schemas.openxmlformats.org/officeDocument/2006/relationships/image" Target="../media/image31.png"/><Relationship Id="rId23" Type="http://schemas.openxmlformats.org/officeDocument/2006/relationships/oleObject" Target="../embeddings/oleObject8.bin"/><Relationship Id="rId10" Type="http://schemas.microsoft.com/office/2007/relationships/hdphoto" Target="../media/hdphoto2.wdp"/><Relationship Id="rId19" Type="http://schemas.openxmlformats.org/officeDocument/2006/relationships/oleObject" Target="../embeddings/oleObject6.bin"/><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34.emf"/><Relationship Id="rId27"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3.png"/><Relationship Id="rId18" Type="http://schemas.openxmlformats.org/officeDocument/2006/relationships/image" Target="../media/image37.emf"/><Relationship Id="rId26" Type="http://schemas.openxmlformats.org/officeDocument/2006/relationships/image" Target="../media/image41.emf"/><Relationship Id="rId3" Type="http://schemas.openxmlformats.org/officeDocument/2006/relationships/slideLayout" Target="../slideLayouts/slideLayout29.xml"/><Relationship Id="rId21" Type="http://schemas.openxmlformats.org/officeDocument/2006/relationships/oleObject" Target="../embeddings/oleObject12.bin"/><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oleObject" Target="../embeddings/oleObject10.bin"/><Relationship Id="rId25" Type="http://schemas.openxmlformats.org/officeDocument/2006/relationships/oleObject" Target="../embeddings/oleObject14.bin"/><Relationship Id="rId2" Type="http://schemas.openxmlformats.org/officeDocument/2006/relationships/video" Target="../media/media2.mp4"/><Relationship Id="rId16" Type="http://schemas.openxmlformats.org/officeDocument/2006/relationships/slide" Target="slide6.xml"/><Relationship Id="rId20" Type="http://schemas.openxmlformats.org/officeDocument/2006/relationships/image" Target="../media/image38.emf"/><Relationship Id="rId1" Type="http://schemas.microsoft.com/office/2007/relationships/media" Target="../media/media2.mp4"/><Relationship Id="rId6" Type="http://schemas.openxmlformats.org/officeDocument/2006/relationships/audio" Target="../media/audio3.wav"/><Relationship Id="rId11" Type="http://schemas.openxmlformats.org/officeDocument/2006/relationships/image" Target="../media/image22.png"/><Relationship Id="rId24" Type="http://schemas.openxmlformats.org/officeDocument/2006/relationships/image" Target="../media/image40.emf"/><Relationship Id="rId5" Type="http://schemas.openxmlformats.org/officeDocument/2006/relationships/audio" Target="../media/audio2.wav"/><Relationship Id="rId15" Type="http://schemas.openxmlformats.org/officeDocument/2006/relationships/image" Target="../media/image25.png"/><Relationship Id="rId23" Type="http://schemas.openxmlformats.org/officeDocument/2006/relationships/oleObject" Target="../embeddings/oleObject13.bin"/><Relationship Id="rId10" Type="http://schemas.microsoft.com/office/2007/relationships/hdphoto" Target="../media/hdphoto2.wdp"/><Relationship Id="rId19" Type="http://schemas.openxmlformats.org/officeDocument/2006/relationships/oleObject" Target="../embeddings/oleObject11.bin"/><Relationship Id="rId4" Type="http://schemas.openxmlformats.org/officeDocument/2006/relationships/audio" Target="../media/audio1.wav"/><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39.emf"/><Relationship Id="rId2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5" y="1620399"/>
            <a:ext cx="11110293" cy="854075"/>
          </a:xfrm>
        </p:spPr>
        <p:txBody>
          <a:bodyPr>
            <a:normAutofit/>
          </a:bodyPr>
          <a:lstStyle/>
          <a:p>
            <a:pPr algn="ctr">
              <a:lnSpc>
                <a:spcPct val="150000"/>
              </a:lnSpc>
              <a:spcBef>
                <a:spcPts val="1200"/>
              </a:spcBef>
              <a:spcAft>
                <a:spcPts val="1800"/>
              </a:spcAft>
            </a:pPr>
            <a:r>
              <a:rPr lang="en-US" sz="32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320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423036" y="2802953"/>
            <a:ext cx="1393963" cy="531063"/>
          </a:xfrm>
        </p:spPr>
        <p:txBody>
          <a:bodyPr>
            <a:normAutofit/>
          </a:bodyPr>
          <a:lstStyle/>
          <a:p>
            <a:pPr marL="0" indent="0" algn="ctr">
              <a:buNone/>
            </a:pPr>
            <a:r>
              <a:rPr lang="en-US" b="1">
                <a:solidFill>
                  <a:srgbClr val="FFFF00"/>
                </a:solidFill>
                <a:latin typeface="Times New Roman" panose="02020603050405020304" pitchFamily="18" charset="0"/>
                <a:cs typeface="Times New Roman" panose="02020603050405020304" pitchFamily="18" charset="0"/>
              </a:rPr>
              <a:t>(Tiết 3)</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sp>
        <p:nvSpPr>
          <p:cNvPr id="9" name="TextBox 8">
            <a:extLst>
              <a:ext uri="{FF2B5EF4-FFF2-40B4-BE49-F238E27FC236}">
                <a16:creationId xmlns:a16="http://schemas.microsoft.com/office/drawing/2014/main" id="{99045BEF-C771-0411-18F7-4A6014F9F324}"/>
              </a:ext>
            </a:extLst>
          </p:cNvPr>
          <p:cNvSpPr txBox="1"/>
          <p:nvPr/>
        </p:nvSpPr>
        <p:spPr>
          <a:xfrm>
            <a:off x="504825" y="228600"/>
            <a:ext cx="3457575" cy="369332"/>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TRƯỜNG THCS LONG BIÊN</a:t>
            </a:r>
          </a:p>
        </p:txBody>
      </p:sp>
      <p:sp>
        <p:nvSpPr>
          <p:cNvPr id="10"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E8EED88-3839-60B5-E5E1-24A129AAD8BF}"/>
              </a:ext>
            </a:extLst>
          </p:cNvPr>
          <p:cNvSpPr txBox="1">
            <a:spLocks/>
          </p:cNvSpPr>
          <p:nvPr/>
        </p:nvSpPr>
        <p:spPr>
          <a:xfrm>
            <a:off x="3256159" y="5324946"/>
            <a:ext cx="3611366" cy="5310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err="1">
                <a:solidFill>
                  <a:srgbClr val="FFFF00"/>
                </a:solidFill>
                <a:latin typeface="Times New Roman" panose="02020603050405020304" pitchFamily="18" charset="0"/>
                <a:cs typeface="Times New Roman" panose="02020603050405020304" pitchFamily="18" charset="0"/>
              </a:rPr>
              <a:t>Giáo</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viên</a:t>
            </a:r>
            <a:r>
              <a:rPr lang="en-US" b="1" dirty="0">
                <a:solidFill>
                  <a:srgbClr val="FFFF00"/>
                </a:solidFill>
                <a:latin typeface="Times New Roman" panose="02020603050405020304" pitchFamily="18" charset="0"/>
                <a:cs typeface="Times New Roman" panose="02020603050405020304" pitchFamily="18" charset="0"/>
              </a:rPr>
              <a:t>: Chu Thị Thu</a:t>
            </a:r>
          </a:p>
        </p:txBody>
      </p:sp>
      <p:sp>
        <p:nvSpPr>
          <p:cNvPr id="11"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2381128-0346-F62B-206F-41C6A9DD5DB3}"/>
              </a:ext>
            </a:extLst>
          </p:cNvPr>
          <p:cNvSpPr txBox="1">
            <a:spLocks/>
          </p:cNvSpPr>
          <p:nvPr/>
        </p:nvSpPr>
        <p:spPr>
          <a:xfrm>
            <a:off x="3208534" y="5877396"/>
            <a:ext cx="3611366" cy="531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err="1">
                <a:solidFill>
                  <a:srgbClr val="FFFF00"/>
                </a:solidFill>
                <a:latin typeface="Times New Roman" panose="02020603050405020304" pitchFamily="18" charset="0"/>
                <a:cs typeface="Times New Roman" panose="02020603050405020304" pitchFamily="18" charset="0"/>
              </a:rPr>
              <a:t>Năm</a:t>
            </a:r>
            <a:r>
              <a:rPr lang="en-US" b="1" dirty="0">
                <a:solidFill>
                  <a:srgbClr val="FFFF00"/>
                </a:solidFill>
                <a:latin typeface="Times New Roman" panose="02020603050405020304" pitchFamily="18" charset="0"/>
                <a:cs typeface="Times New Roman" panose="02020603050405020304" pitchFamily="18" charset="0"/>
              </a:rPr>
              <a:t> học 2024 - 2025</a:t>
            </a:r>
          </a:p>
        </p:txBody>
      </p:sp>
    </p:spTree>
    <p:extLst>
      <p:ext uri="{BB962C8B-B14F-4D97-AF65-F5344CB8AC3E}">
        <p14:creationId xmlns:p14="http://schemas.microsoft.com/office/powerpoint/2010/main" val="37571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1733266" y="203593"/>
            <a:ext cx="8499406" cy="129766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sz="3200" b="1">
                <a:latin typeface="Times New Roman" pitchFamily="18" charset="0"/>
                <a:cs typeface="Times New Roman" pitchFamily="18" charset="0"/>
              </a:rPr>
              <a:t>bằng:</a:t>
            </a:r>
            <a:endParaRPr lang="en-US" sz="3200" b="1" spc="-30" dirty="0">
              <a:solidFill>
                <a:schemeClr val="tx1"/>
              </a:solidFill>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latin typeface="Times New Roman" pitchFamily="18" charset="0"/>
              <a:cs typeface="Times New Roman" pitchFamily="18" charset="0"/>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latin typeface="Times New Roman" pitchFamily="18" charset="0"/>
              <a:cs typeface="Times New Roman" pitchFamily="18" charset="0"/>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latin typeface="Times New Roman" pitchFamily="18" charset="0"/>
              <a:cs typeface="Times New Roman" pitchFamily="18" charset="0"/>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latin typeface="Times New Roman" pitchFamily="18" charset="0"/>
              <a:cs typeface="Times New Roman" pitchFamily="18"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09850612"/>
              </p:ext>
            </p:extLst>
          </p:nvPr>
        </p:nvGraphicFramePr>
        <p:xfrm>
          <a:off x="2643188" y="514350"/>
          <a:ext cx="6600825" cy="1114425"/>
        </p:xfrm>
        <a:graphic>
          <a:graphicData uri="http://schemas.openxmlformats.org/presentationml/2006/ole">
            <mc:AlternateContent xmlns:mc="http://schemas.openxmlformats.org/markup-compatibility/2006">
              <mc:Choice xmlns:v="urn:schemas-microsoft-com:vml" Requires="v">
                <p:oleObj name="Document" r:id="rId16" imgW="6702616" imgH="1126613" progId="Word.Document.12">
                  <p:embed/>
                </p:oleObj>
              </mc:Choice>
              <mc:Fallback>
                <p:oleObj name="Document" r:id="rId16" imgW="6702616" imgH="1126613" progId="Word.Document.12">
                  <p:embed/>
                  <p:pic>
                    <p:nvPicPr>
                      <p:cNvPr id="0" name=""/>
                      <p:cNvPicPr/>
                      <p:nvPr/>
                    </p:nvPicPr>
                    <p:blipFill>
                      <a:blip r:embed="rId17"/>
                      <a:stretch>
                        <a:fillRect/>
                      </a:stretch>
                    </p:blipFill>
                    <p:spPr>
                      <a:xfrm>
                        <a:off x="2643188" y="514350"/>
                        <a:ext cx="6600825" cy="11144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35025681"/>
              </p:ext>
            </p:extLst>
          </p:nvPr>
        </p:nvGraphicFramePr>
        <p:xfrm>
          <a:off x="1343025" y="2128838"/>
          <a:ext cx="2800350" cy="600075"/>
        </p:xfrm>
        <a:graphic>
          <a:graphicData uri="http://schemas.openxmlformats.org/presentationml/2006/ole">
            <mc:AlternateContent xmlns:mc="http://schemas.openxmlformats.org/markup-compatibility/2006">
              <mc:Choice xmlns:v="urn:schemas-microsoft-com:vml" Requires="v">
                <p:oleObj name="Document" r:id="rId18" imgW="2843403" imgH="606749" progId="Word.Document.12">
                  <p:embed/>
                </p:oleObj>
              </mc:Choice>
              <mc:Fallback>
                <p:oleObj name="Document" r:id="rId18" imgW="2843403" imgH="606749" progId="Word.Document.12">
                  <p:embed/>
                  <p:pic>
                    <p:nvPicPr>
                      <p:cNvPr id="0" name=""/>
                      <p:cNvPicPr/>
                      <p:nvPr/>
                    </p:nvPicPr>
                    <p:blipFill>
                      <a:blip r:embed="rId19"/>
                      <a:stretch>
                        <a:fillRect/>
                      </a:stretch>
                    </p:blipFill>
                    <p:spPr>
                      <a:xfrm>
                        <a:off x="1343025" y="2128838"/>
                        <a:ext cx="2800350" cy="6000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7322039"/>
              </p:ext>
            </p:extLst>
          </p:nvPr>
        </p:nvGraphicFramePr>
        <p:xfrm>
          <a:off x="6272213" y="2100263"/>
          <a:ext cx="3071812" cy="600075"/>
        </p:xfrm>
        <a:graphic>
          <a:graphicData uri="http://schemas.openxmlformats.org/presentationml/2006/ole">
            <mc:AlternateContent xmlns:mc="http://schemas.openxmlformats.org/markup-compatibility/2006">
              <mc:Choice xmlns:v="urn:schemas-microsoft-com:vml" Requires="v">
                <p:oleObj name="Document" r:id="rId20" imgW="3119035" imgH="606749" progId="Word.Document.12">
                  <p:embed/>
                </p:oleObj>
              </mc:Choice>
              <mc:Fallback>
                <p:oleObj name="Document" r:id="rId20" imgW="3119035" imgH="606749" progId="Word.Document.12">
                  <p:embed/>
                  <p:pic>
                    <p:nvPicPr>
                      <p:cNvPr id="0" name=""/>
                      <p:cNvPicPr/>
                      <p:nvPr/>
                    </p:nvPicPr>
                    <p:blipFill>
                      <a:blip r:embed="rId21"/>
                      <a:stretch>
                        <a:fillRect/>
                      </a:stretch>
                    </p:blipFill>
                    <p:spPr>
                      <a:xfrm>
                        <a:off x="6272213" y="2100263"/>
                        <a:ext cx="3071812" cy="6000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39757467"/>
              </p:ext>
            </p:extLst>
          </p:nvPr>
        </p:nvGraphicFramePr>
        <p:xfrm>
          <a:off x="1343025" y="3028950"/>
          <a:ext cx="2628900" cy="614363"/>
        </p:xfrm>
        <a:graphic>
          <a:graphicData uri="http://schemas.openxmlformats.org/presentationml/2006/ole">
            <mc:AlternateContent xmlns:mc="http://schemas.openxmlformats.org/markup-compatibility/2006">
              <mc:Choice xmlns:v="urn:schemas-microsoft-com:vml" Requires="v">
                <p:oleObj name="Document" r:id="rId22" imgW="2669604" imgH="620809" progId="Word.Document.12">
                  <p:embed/>
                </p:oleObj>
              </mc:Choice>
              <mc:Fallback>
                <p:oleObj name="Document" r:id="rId22" imgW="2669604" imgH="620809" progId="Word.Document.12">
                  <p:embed/>
                  <p:pic>
                    <p:nvPicPr>
                      <p:cNvPr id="0" name=""/>
                      <p:cNvPicPr/>
                      <p:nvPr/>
                    </p:nvPicPr>
                    <p:blipFill>
                      <a:blip r:embed="rId23"/>
                      <a:stretch>
                        <a:fillRect/>
                      </a:stretch>
                    </p:blipFill>
                    <p:spPr>
                      <a:xfrm>
                        <a:off x="1343025" y="3028950"/>
                        <a:ext cx="2628900" cy="6143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11101884"/>
              </p:ext>
            </p:extLst>
          </p:nvPr>
        </p:nvGraphicFramePr>
        <p:xfrm>
          <a:off x="6272213" y="3014663"/>
          <a:ext cx="2700337" cy="600075"/>
        </p:xfrm>
        <a:graphic>
          <a:graphicData uri="http://schemas.openxmlformats.org/presentationml/2006/ole">
            <mc:AlternateContent xmlns:mc="http://schemas.openxmlformats.org/markup-compatibility/2006">
              <mc:Choice xmlns:v="urn:schemas-microsoft-com:vml" Requires="v">
                <p:oleObj name="Document" r:id="rId24" imgW="2741930" imgH="606749" progId="Word.Document.12">
                  <p:embed/>
                </p:oleObj>
              </mc:Choice>
              <mc:Fallback>
                <p:oleObj name="Document" r:id="rId24" imgW="2741930" imgH="606749" progId="Word.Document.12">
                  <p:embed/>
                  <p:pic>
                    <p:nvPicPr>
                      <p:cNvPr id="0" name=""/>
                      <p:cNvPicPr/>
                      <p:nvPr/>
                    </p:nvPicPr>
                    <p:blipFill>
                      <a:blip r:embed="rId25"/>
                      <a:stretch>
                        <a:fillRect/>
                      </a:stretch>
                    </p:blipFill>
                    <p:spPr>
                      <a:xfrm>
                        <a:off x="6272213" y="3014663"/>
                        <a:ext cx="2700337" cy="600075"/>
                      </a:xfrm>
                      <a:prstGeom prst="rect">
                        <a:avLst/>
                      </a:prstGeom>
                    </p:spPr>
                  </p:pic>
                </p:oleObj>
              </mc:Fallback>
            </mc:AlternateContent>
          </a:graphicData>
        </a:graphic>
      </p:graphicFrame>
      <p:pic>
        <p:nvPicPr>
          <p:cNvPr id="2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6"/>
          <a:stretch>
            <a:fillRect/>
          </a:stretch>
        </p:blipFill>
        <p:spPr>
          <a:xfrm>
            <a:off x="10507990" y="456849"/>
            <a:ext cx="1449633" cy="815419"/>
          </a:xfrm>
          <a:prstGeom prst="rect">
            <a:avLst/>
          </a:prstGeom>
        </p:spPr>
      </p:pic>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26"/>
                                        </p:tgtEl>
                                        <p:attrNameLst>
                                          <p:attrName>fillcolor</p:attrName>
                                        </p:attrNameLst>
                                      </p:cBhvr>
                                      <p:to>
                                        <a:srgbClr val="FFF2CC"/>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23" presetClass="entr" presetSubtype="32" fill="hold" nodeType="withEffect">
                                  <p:stCondLst>
                                    <p:cond delay="10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strVal val="4*#ppt_w"/>
                                          </p:val>
                                        </p:tav>
                                        <p:tav tm="100000">
                                          <p:val>
                                            <p:strVal val="#ppt_w"/>
                                          </p:val>
                                        </p:tav>
                                      </p:tavLst>
                                    </p:anim>
                                    <p:anim calcmode="lin" valueType="num">
                                      <p:cBhvr>
                                        <p:cTn id="7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Wrong Buzzer.wav"/>
                                        </p:tgtEl>
                                      </p:cMediaNode>
                                    </p:audio>
                                  </p:subTnLst>
                                </p:cTn>
                              </p:par>
                              <p:par>
                                <p:cTn id="79" presetID="1" presetClass="emph" presetSubtype="2" fill="hold" nodeType="withEffect">
                                  <p:stCondLst>
                                    <p:cond delay="1000"/>
                                  </p:stCondLst>
                                  <p:childTnLst>
                                    <p:animClr clrSpc="rgb" dir="cw">
                                      <p:cBhvr>
                                        <p:cTn id="80" dur="250" fill="hold"/>
                                        <p:tgtEl>
                                          <p:spTgt spid="26"/>
                                        </p:tgtEl>
                                        <p:attrNameLst>
                                          <p:attrName>fillcolor</p:attrName>
                                        </p:attrNameLst>
                                      </p:cBhvr>
                                      <p:to>
                                        <a:srgbClr val="FFFF00"/>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50" fill="hold"/>
                                        <p:tgtEl>
                                          <p:spTgt spid="42"/>
                                        </p:tgtEl>
                                        <p:attrNameLst>
                                          <p:attrName>fillcolor</p:attrName>
                                        </p:attrNameLst>
                                      </p:cBhvr>
                                      <p:to>
                                        <a:srgbClr val="FFF2CC"/>
                                      </p:to>
                                    </p:animClr>
                                    <p:set>
                                      <p:cBhvr>
                                        <p:cTn id="88" dur="250" fill="hold"/>
                                        <p:tgtEl>
                                          <p:spTgt spid="42"/>
                                        </p:tgtEl>
                                        <p:attrNameLst>
                                          <p:attrName>fill.type</p:attrName>
                                        </p:attrNameLst>
                                      </p:cBhvr>
                                      <p:to>
                                        <p:strVal val="solid"/>
                                      </p:to>
                                    </p:set>
                                    <p:set>
                                      <p:cBhvr>
                                        <p:cTn id="89" dur="25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par>
                                <p:cTn id="90" presetID="23" presetClass="entr" presetSubtype="32" fill="hold" nodeType="withEffect">
                                  <p:stCondLst>
                                    <p:cond delay="1000"/>
                                  </p:stCondLst>
                                  <p:childTnLst>
                                    <p:set>
                                      <p:cBhvr>
                                        <p:cTn id="91" dur="1" fill="hold">
                                          <p:stCondLst>
                                            <p:cond delay="0"/>
                                          </p:stCondLst>
                                        </p:cTn>
                                        <p:tgtEl>
                                          <p:spTgt spid="53"/>
                                        </p:tgtEl>
                                        <p:attrNameLst>
                                          <p:attrName>style.visibility</p:attrName>
                                        </p:attrNameLst>
                                      </p:cBhvr>
                                      <p:to>
                                        <p:strVal val="visible"/>
                                      </p:to>
                                    </p:set>
                                    <p:anim calcmode="lin" valueType="num">
                                      <p:cBhvr>
                                        <p:cTn id="92" dur="250" fill="hold"/>
                                        <p:tgtEl>
                                          <p:spTgt spid="53"/>
                                        </p:tgtEl>
                                        <p:attrNameLst>
                                          <p:attrName>ppt_w</p:attrName>
                                        </p:attrNameLst>
                                      </p:cBhvr>
                                      <p:tavLst>
                                        <p:tav tm="0">
                                          <p:val>
                                            <p:strVal val="4*#ppt_w"/>
                                          </p:val>
                                        </p:tav>
                                        <p:tav tm="100000">
                                          <p:val>
                                            <p:strVal val="#ppt_w"/>
                                          </p:val>
                                        </p:tav>
                                      </p:tavLst>
                                    </p:anim>
                                    <p:anim calcmode="lin" valueType="num">
                                      <p:cBhvr>
                                        <p:cTn id="9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5" name="Wrong Buzzer.wav"/>
                                        </p:tgtEl>
                                      </p:cMediaNode>
                                    </p:audio>
                                  </p:subTnLst>
                                </p:cTn>
                              </p:par>
                              <p:par>
                                <p:cTn id="94" presetID="1" presetClass="emph" presetSubtype="2" fill="hold" nodeType="withEffect">
                                  <p:stCondLst>
                                    <p:cond delay="1000"/>
                                  </p:stCondLst>
                                  <p:childTnLst>
                                    <p:animClr clrSpc="rgb" dir="cw">
                                      <p:cBhvr>
                                        <p:cTn id="95" dur="250" fill="hold"/>
                                        <p:tgtEl>
                                          <p:spTgt spid="42"/>
                                        </p:tgtEl>
                                        <p:attrNameLst>
                                          <p:attrName>fillcolor</p:attrName>
                                        </p:attrNameLst>
                                      </p:cBhvr>
                                      <p:to>
                                        <a:srgbClr val="FFFF00"/>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50" fill="hold"/>
                                        <p:tgtEl>
                                          <p:spTgt spid="43"/>
                                        </p:tgtEl>
                                        <p:attrNameLst>
                                          <p:attrName>fillcolor</p:attrName>
                                        </p:attrNameLst>
                                      </p:cBhvr>
                                      <p:to>
                                        <a:srgbClr val="FFF2CC"/>
                                      </p:to>
                                    </p:animClr>
                                    <p:set>
                                      <p:cBhvr>
                                        <p:cTn id="103" dur="250" fill="hold"/>
                                        <p:tgtEl>
                                          <p:spTgt spid="43"/>
                                        </p:tgtEl>
                                        <p:attrNameLst>
                                          <p:attrName>fill.type</p:attrName>
                                        </p:attrNameLst>
                                      </p:cBhvr>
                                      <p:to>
                                        <p:strVal val="solid"/>
                                      </p:to>
                                    </p:set>
                                    <p:set>
                                      <p:cBhvr>
                                        <p:cTn id="104" dur="25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250" fill="hold"/>
                                        <p:tgtEl>
                                          <p:spTgt spid="51"/>
                                        </p:tgtEl>
                                        <p:attrNameLst>
                                          <p:attrName>ppt_w</p:attrName>
                                        </p:attrNameLst>
                                      </p:cBhvr>
                                      <p:tavLst>
                                        <p:tav tm="0">
                                          <p:val>
                                            <p:strVal val="4*#ppt_w"/>
                                          </p:val>
                                        </p:tav>
                                        <p:tav tm="100000">
                                          <p:val>
                                            <p:strVal val="#ppt_w"/>
                                          </p:val>
                                        </p:tav>
                                      </p:tavLst>
                                    </p:anim>
                                    <p:anim calcmode="lin" valueType="num">
                                      <p:cBhvr>
                                        <p:cTn id="10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6" name="Check mark.wav"/>
                                        </p:tgtEl>
                                      </p:cMediaNode>
                                    </p:audio>
                                  </p:subTnLst>
                                </p:cTn>
                              </p:par>
                              <p:par>
                                <p:cTn id="109" presetID="1" presetClass="emph" presetSubtype="2" fill="hold" nodeType="withEffect">
                                  <p:stCondLst>
                                    <p:cond delay="1000"/>
                                  </p:stCondLst>
                                  <p:childTnLst>
                                    <p:animClr clrSpc="rgb" dir="cw">
                                      <p:cBhvr>
                                        <p:cTn id="110" dur="250" fill="hold"/>
                                        <p:tgtEl>
                                          <p:spTgt spid="43"/>
                                        </p:tgtEl>
                                        <p:attrNameLst>
                                          <p:attrName>fillcolor</p:attrName>
                                        </p:attrNameLst>
                                      </p:cBhvr>
                                      <p:to>
                                        <a:srgbClr val="00B050"/>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3" restart="whenNotActive" fill="hold" evtFilter="cancelBubble" nodeType="interactiveSeq">
                <p:stCondLst>
                  <p:cond evt="onClick" delay="0">
                    <p:tgtEl>
                      <p:spTgt spid="4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50" fill="hold"/>
                                        <p:tgtEl>
                                          <p:spTgt spid="44"/>
                                        </p:tgtEl>
                                        <p:attrNameLst>
                                          <p:attrName>fillcolor</p:attrName>
                                        </p:attrNameLst>
                                      </p:cBhvr>
                                      <p:to>
                                        <a:srgbClr val="FFF2CC"/>
                                      </p:to>
                                    </p:animClr>
                                    <p:set>
                                      <p:cBhvr>
                                        <p:cTn id="118" dur="250" fill="hold"/>
                                        <p:tgtEl>
                                          <p:spTgt spid="44"/>
                                        </p:tgtEl>
                                        <p:attrNameLst>
                                          <p:attrName>fill.type</p:attrName>
                                        </p:attrNameLst>
                                      </p:cBhvr>
                                      <p:to>
                                        <p:strVal val="solid"/>
                                      </p:to>
                                    </p:set>
                                    <p:set>
                                      <p:cBhvr>
                                        <p:cTn id="119" dur="250" fill="hold"/>
                                        <p:tgtEl>
                                          <p:spTgt spid="44"/>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250" fill="hold"/>
                                        <p:tgtEl>
                                          <p:spTgt spid="49"/>
                                        </p:tgtEl>
                                        <p:attrNameLst>
                                          <p:attrName>ppt_w</p:attrName>
                                        </p:attrNameLst>
                                      </p:cBhvr>
                                      <p:tavLst>
                                        <p:tav tm="0">
                                          <p:val>
                                            <p:strVal val="4*#ppt_w"/>
                                          </p:val>
                                        </p:tav>
                                        <p:tav tm="100000">
                                          <p:val>
                                            <p:strVal val="#ppt_w"/>
                                          </p:val>
                                        </p:tav>
                                      </p:tavLst>
                                    </p:anim>
                                    <p:anim calcmode="lin" valueType="num">
                                      <p:cBhvr>
                                        <p:cTn id="12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44"/>
                                        </p:tgtEl>
                                        <p:attrNameLst>
                                          <p:attrName>fillcolor</p:attrName>
                                        </p:attrNameLst>
                                      </p:cBhvr>
                                      <p:to>
                                        <a:srgbClr val="FFFF00"/>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28" fill="hold" display="0">
                  <p:stCondLst>
                    <p:cond delay="indefinite"/>
                  </p:stCondLst>
                </p:cTn>
                <p:tgtEl>
                  <p:spTgt spid="22"/>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1709505" y="212553"/>
            <a:ext cx="8278130" cy="156468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US" alt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spcBef>
                <a:spcPct val="0"/>
              </a:spcBef>
              <a:buFontTx/>
              <a:buNone/>
            </a:pPr>
            <a:r>
              <a:rPr lang="en-US" alt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n-US" alt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1110220" y="1975574"/>
            <a:ext cx="4906798" cy="10686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6131043" y="3280642"/>
            <a:ext cx="4906798" cy="105675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1110220" y="3281110"/>
            <a:ext cx="4906798" cy="10562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endParaRPr kumimoji="0" lang="vi-VN" sz="32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31043" y="1975575"/>
            <a:ext cx="4906798" cy="106865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22400" y="2162245"/>
            <a:ext cx="805722"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38638" y="3483557"/>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91792" y="2162675"/>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12260" y="3520558"/>
            <a:ext cx="804742" cy="643793"/>
          </a:xfrm>
          <a:prstGeom prst="rect">
            <a:avLst/>
          </a:prstGeom>
        </p:spPr>
      </p:pic>
      <p:sp>
        <p:nvSpPr>
          <p:cNvPr id="18" name="Cloud 17">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9754286"/>
              </p:ext>
            </p:extLst>
          </p:nvPr>
        </p:nvGraphicFramePr>
        <p:xfrm>
          <a:off x="2580874" y="649014"/>
          <a:ext cx="6872288" cy="828675"/>
        </p:xfrm>
        <a:graphic>
          <a:graphicData uri="http://schemas.openxmlformats.org/presentationml/2006/ole">
            <mc:AlternateContent xmlns:mc="http://schemas.openxmlformats.org/markup-compatibility/2006">
              <mc:Choice xmlns:v="urn:schemas-microsoft-com:vml" Requires="v">
                <p:oleObj name="Document" r:id="rId17" imgW="7335922" imgH="892277" progId="Word.Document.12">
                  <p:embed/>
                </p:oleObj>
              </mc:Choice>
              <mc:Fallback>
                <p:oleObj name="Document" r:id="rId17" imgW="7335922" imgH="892277" progId="Word.Document.12">
                  <p:embed/>
                  <p:pic>
                    <p:nvPicPr>
                      <p:cNvPr id="0" name=""/>
                      <p:cNvPicPr/>
                      <p:nvPr/>
                    </p:nvPicPr>
                    <p:blipFill>
                      <a:blip r:embed="rId18"/>
                      <a:stretch>
                        <a:fillRect/>
                      </a:stretch>
                    </p:blipFill>
                    <p:spPr>
                      <a:xfrm>
                        <a:off x="2580874" y="649014"/>
                        <a:ext cx="6872288" cy="8286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31320189"/>
              </p:ext>
            </p:extLst>
          </p:nvPr>
        </p:nvGraphicFramePr>
        <p:xfrm>
          <a:off x="1434721" y="2366625"/>
          <a:ext cx="2643188" cy="600075"/>
        </p:xfrm>
        <a:graphic>
          <a:graphicData uri="http://schemas.openxmlformats.org/presentationml/2006/ole">
            <mc:AlternateContent xmlns:mc="http://schemas.openxmlformats.org/markup-compatibility/2006">
              <mc:Choice xmlns:v="urn:schemas-microsoft-com:vml" Requires="v">
                <p:oleObj name="Document" r:id="rId19" imgW="2669604" imgH="620809" progId="Word.Document.12">
                  <p:embed/>
                </p:oleObj>
              </mc:Choice>
              <mc:Fallback>
                <p:oleObj name="Document" r:id="rId19" imgW="2669604" imgH="620809" progId="Word.Document.12">
                  <p:embed/>
                  <p:pic>
                    <p:nvPicPr>
                      <p:cNvPr id="0" name=""/>
                      <p:cNvPicPr/>
                      <p:nvPr/>
                    </p:nvPicPr>
                    <p:blipFill>
                      <a:blip r:embed="rId20"/>
                      <a:stretch>
                        <a:fillRect/>
                      </a:stretch>
                    </p:blipFill>
                    <p:spPr>
                      <a:xfrm>
                        <a:off x="1434721" y="2366625"/>
                        <a:ext cx="2643188" cy="6000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48292490"/>
              </p:ext>
            </p:extLst>
          </p:nvPr>
        </p:nvGraphicFramePr>
        <p:xfrm>
          <a:off x="6341519" y="2286232"/>
          <a:ext cx="2857500" cy="600075"/>
        </p:xfrm>
        <a:graphic>
          <a:graphicData uri="http://schemas.openxmlformats.org/presentationml/2006/ole">
            <mc:AlternateContent xmlns:mc="http://schemas.openxmlformats.org/markup-compatibility/2006">
              <mc:Choice xmlns:v="urn:schemas-microsoft-com:vml" Requires="v">
                <p:oleObj name="Document" r:id="rId21" imgW="2901336" imgH="606749" progId="Word.Document.12">
                  <p:embed/>
                </p:oleObj>
              </mc:Choice>
              <mc:Fallback>
                <p:oleObj name="Document" r:id="rId21" imgW="2901336" imgH="606749" progId="Word.Document.12">
                  <p:embed/>
                  <p:pic>
                    <p:nvPicPr>
                      <p:cNvPr id="0" name=""/>
                      <p:cNvPicPr/>
                      <p:nvPr/>
                    </p:nvPicPr>
                    <p:blipFill>
                      <a:blip r:embed="rId22"/>
                      <a:stretch>
                        <a:fillRect/>
                      </a:stretch>
                    </p:blipFill>
                    <p:spPr>
                      <a:xfrm>
                        <a:off x="6341519" y="2286232"/>
                        <a:ext cx="2857500" cy="6000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3882510"/>
              </p:ext>
            </p:extLst>
          </p:nvPr>
        </p:nvGraphicFramePr>
        <p:xfrm>
          <a:off x="1428750" y="3571875"/>
          <a:ext cx="2771775" cy="614363"/>
        </p:xfrm>
        <a:graphic>
          <a:graphicData uri="http://schemas.openxmlformats.org/presentationml/2006/ole">
            <mc:AlternateContent xmlns:mc="http://schemas.openxmlformats.org/markup-compatibility/2006">
              <mc:Choice xmlns:v="urn:schemas-microsoft-com:vml" Requires="v">
                <p:oleObj name="Document" r:id="rId23" imgW="2814256" imgH="620809" progId="Word.Document.12">
                  <p:embed/>
                </p:oleObj>
              </mc:Choice>
              <mc:Fallback>
                <p:oleObj name="Document" r:id="rId23" imgW="2814256" imgH="620809" progId="Word.Document.12">
                  <p:embed/>
                  <p:pic>
                    <p:nvPicPr>
                      <p:cNvPr id="0" name=""/>
                      <p:cNvPicPr/>
                      <p:nvPr/>
                    </p:nvPicPr>
                    <p:blipFill>
                      <a:blip r:embed="rId24"/>
                      <a:stretch>
                        <a:fillRect/>
                      </a:stretch>
                    </p:blipFill>
                    <p:spPr>
                      <a:xfrm>
                        <a:off x="1428750" y="3571875"/>
                        <a:ext cx="2771775" cy="6143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11404237"/>
              </p:ext>
            </p:extLst>
          </p:nvPr>
        </p:nvGraphicFramePr>
        <p:xfrm>
          <a:off x="6343650" y="3586163"/>
          <a:ext cx="2300288" cy="600075"/>
        </p:xfrm>
        <a:graphic>
          <a:graphicData uri="http://schemas.openxmlformats.org/presentationml/2006/ole">
            <mc:AlternateContent xmlns:mc="http://schemas.openxmlformats.org/markup-compatibility/2006">
              <mc:Choice xmlns:v="urn:schemas-microsoft-com:vml" Requires="v">
                <p:oleObj name="Document" r:id="rId25" imgW="2335678" imgH="606749" progId="Word.Document.12">
                  <p:embed/>
                </p:oleObj>
              </mc:Choice>
              <mc:Fallback>
                <p:oleObj name="Document" r:id="rId25" imgW="2335678" imgH="606749" progId="Word.Document.12">
                  <p:embed/>
                  <p:pic>
                    <p:nvPicPr>
                      <p:cNvPr id="0" name=""/>
                      <p:cNvPicPr/>
                      <p:nvPr/>
                    </p:nvPicPr>
                    <p:blipFill>
                      <a:blip r:embed="rId26"/>
                      <a:stretch>
                        <a:fillRect/>
                      </a:stretch>
                    </p:blipFill>
                    <p:spPr>
                      <a:xfrm>
                        <a:off x="6343650" y="3586163"/>
                        <a:ext cx="2300288" cy="600075"/>
                      </a:xfrm>
                      <a:prstGeom prst="rect">
                        <a:avLst/>
                      </a:prstGeom>
                    </p:spPr>
                  </p:pic>
                </p:oleObj>
              </mc:Fallback>
            </mc:AlternateContent>
          </a:graphicData>
        </a:graphic>
      </p:graphicFrame>
      <p:pic>
        <p:nvPicPr>
          <p:cNvPr id="2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7"/>
          <a:stretch>
            <a:fillRect/>
          </a:stretch>
        </p:blipFill>
        <p:spPr>
          <a:xfrm>
            <a:off x="10361978" y="508202"/>
            <a:ext cx="1449633" cy="815419"/>
          </a:xfrm>
          <a:prstGeom prst="rect">
            <a:avLst/>
          </a:prstGeom>
        </p:spPr>
      </p:pic>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26"/>
                                        </p:tgtEl>
                                        <p:attrNameLst>
                                          <p:attrName>fillcolor</p:attrName>
                                        </p:attrNameLst>
                                      </p:cBhvr>
                                      <p:to>
                                        <a:srgbClr val="FFF2CC"/>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23" presetClass="entr" presetSubtype="32" fill="hold" nodeType="withEffect">
                                  <p:stCondLst>
                                    <p:cond delay="10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strVal val="4*#ppt_w"/>
                                          </p:val>
                                        </p:tav>
                                        <p:tav tm="100000">
                                          <p:val>
                                            <p:strVal val="#ppt_w"/>
                                          </p:val>
                                        </p:tav>
                                      </p:tavLst>
                                    </p:anim>
                                    <p:anim calcmode="lin" valueType="num">
                                      <p:cBhvr>
                                        <p:cTn id="7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Wrong Buzzer.wav"/>
                                        </p:tgtEl>
                                      </p:cMediaNode>
                                    </p:audio>
                                  </p:subTnLst>
                                </p:cTn>
                              </p:par>
                              <p:par>
                                <p:cTn id="79" presetID="1" presetClass="emph" presetSubtype="2" fill="hold" nodeType="withEffect">
                                  <p:stCondLst>
                                    <p:cond delay="1000"/>
                                  </p:stCondLst>
                                  <p:childTnLst>
                                    <p:animClr clrSpc="rgb" dir="cw">
                                      <p:cBhvr>
                                        <p:cTn id="80" dur="250" fill="hold"/>
                                        <p:tgtEl>
                                          <p:spTgt spid="26"/>
                                        </p:tgtEl>
                                        <p:attrNameLst>
                                          <p:attrName>fillcolor</p:attrName>
                                        </p:attrNameLst>
                                      </p:cBhvr>
                                      <p:to>
                                        <a:srgbClr val="FFFF00"/>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50" fill="hold"/>
                                        <p:tgtEl>
                                          <p:spTgt spid="42"/>
                                        </p:tgtEl>
                                        <p:attrNameLst>
                                          <p:attrName>fillcolor</p:attrName>
                                        </p:attrNameLst>
                                      </p:cBhvr>
                                      <p:to>
                                        <a:srgbClr val="FFF2CC"/>
                                      </p:to>
                                    </p:animClr>
                                    <p:set>
                                      <p:cBhvr>
                                        <p:cTn id="88" dur="250" fill="hold"/>
                                        <p:tgtEl>
                                          <p:spTgt spid="42"/>
                                        </p:tgtEl>
                                        <p:attrNameLst>
                                          <p:attrName>fill.type</p:attrName>
                                        </p:attrNameLst>
                                      </p:cBhvr>
                                      <p:to>
                                        <p:strVal val="solid"/>
                                      </p:to>
                                    </p:set>
                                    <p:set>
                                      <p:cBhvr>
                                        <p:cTn id="89" dur="25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par>
                                <p:cTn id="90" presetID="23" presetClass="entr" presetSubtype="32" fill="hold" nodeType="withEffect">
                                  <p:stCondLst>
                                    <p:cond delay="1000"/>
                                  </p:stCondLst>
                                  <p:childTnLst>
                                    <p:set>
                                      <p:cBhvr>
                                        <p:cTn id="91" dur="1" fill="hold">
                                          <p:stCondLst>
                                            <p:cond delay="0"/>
                                          </p:stCondLst>
                                        </p:cTn>
                                        <p:tgtEl>
                                          <p:spTgt spid="53"/>
                                        </p:tgtEl>
                                        <p:attrNameLst>
                                          <p:attrName>style.visibility</p:attrName>
                                        </p:attrNameLst>
                                      </p:cBhvr>
                                      <p:to>
                                        <p:strVal val="visible"/>
                                      </p:to>
                                    </p:set>
                                    <p:anim calcmode="lin" valueType="num">
                                      <p:cBhvr>
                                        <p:cTn id="92" dur="250" fill="hold"/>
                                        <p:tgtEl>
                                          <p:spTgt spid="53"/>
                                        </p:tgtEl>
                                        <p:attrNameLst>
                                          <p:attrName>ppt_w</p:attrName>
                                        </p:attrNameLst>
                                      </p:cBhvr>
                                      <p:tavLst>
                                        <p:tav tm="0">
                                          <p:val>
                                            <p:strVal val="4*#ppt_w"/>
                                          </p:val>
                                        </p:tav>
                                        <p:tav tm="100000">
                                          <p:val>
                                            <p:strVal val="#ppt_w"/>
                                          </p:val>
                                        </p:tav>
                                      </p:tavLst>
                                    </p:anim>
                                    <p:anim calcmode="lin" valueType="num">
                                      <p:cBhvr>
                                        <p:cTn id="9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6" name="Check mark.wav"/>
                                        </p:tgtEl>
                                      </p:cMediaNode>
                                    </p:audio>
                                  </p:subTnLst>
                                </p:cTn>
                              </p:par>
                              <p:par>
                                <p:cTn id="94" presetID="1" presetClass="emph" presetSubtype="2" fill="hold" nodeType="withEffect">
                                  <p:stCondLst>
                                    <p:cond delay="1000"/>
                                  </p:stCondLst>
                                  <p:childTnLst>
                                    <p:animClr clrSpc="rgb" dir="cw">
                                      <p:cBhvr>
                                        <p:cTn id="95" dur="250" fill="hold"/>
                                        <p:tgtEl>
                                          <p:spTgt spid="42"/>
                                        </p:tgtEl>
                                        <p:attrNameLst>
                                          <p:attrName>fillcolor</p:attrName>
                                        </p:attrNameLst>
                                      </p:cBhvr>
                                      <p:to>
                                        <a:srgbClr val="00B050"/>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50" fill="hold"/>
                                        <p:tgtEl>
                                          <p:spTgt spid="43"/>
                                        </p:tgtEl>
                                        <p:attrNameLst>
                                          <p:attrName>fillcolor</p:attrName>
                                        </p:attrNameLst>
                                      </p:cBhvr>
                                      <p:to>
                                        <a:srgbClr val="FFF2CC"/>
                                      </p:to>
                                    </p:animClr>
                                    <p:set>
                                      <p:cBhvr>
                                        <p:cTn id="103" dur="250" fill="hold"/>
                                        <p:tgtEl>
                                          <p:spTgt spid="43"/>
                                        </p:tgtEl>
                                        <p:attrNameLst>
                                          <p:attrName>fill.type</p:attrName>
                                        </p:attrNameLst>
                                      </p:cBhvr>
                                      <p:to>
                                        <p:strVal val="solid"/>
                                      </p:to>
                                    </p:set>
                                    <p:set>
                                      <p:cBhvr>
                                        <p:cTn id="104" dur="25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250" fill="hold"/>
                                        <p:tgtEl>
                                          <p:spTgt spid="51"/>
                                        </p:tgtEl>
                                        <p:attrNameLst>
                                          <p:attrName>ppt_w</p:attrName>
                                        </p:attrNameLst>
                                      </p:cBhvr>
                                      <p:tavLst>
                                        <p:tav tm="0">
                                          <p:val>
                                            <p:strVal val="4*#ppt_w"/>
                                          </p:val>
                                        </p:tav>
                                        <p:tav tm="100000">
                                          <p:val>
                                            <p:strVal val="#ppt_w"/>
                                          </p:val>
                                        </p:tav>
                                      </p:tavLst>
                                    </p:anim>
                                    <p:anim calcmode="lin" valueType="num">
                                      <p:cBhvr>
                                        <p:cTn id="10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5" name="Wrong Buzzer.wav"/>
                                        </p:tgtEl>
                                      </p:cMediaNode>
                                    </p:audio>
                                  </p:subTnLst>
                                </p:cTn>
                              </p:par>
                              <p:par>
                                <p:cTn id="109" presetID="1" presetClass="emph" presetSubtype="2" fill="hold" nodeType="withEffect">
                                  <p:stCondLst>
                                    <p:cond delay="1000"/>
                                  </p:stCondLst>
                                  <p:childTnLst>
                                    <p:animClr clrSpc="rgb" dir="cw">
                                      <p:cBhvr>
                                        <p:cTn id="110" dur="250" fill="hold"/>
                                        <p:tgtEl>
                                          <p:spTgt spid="43"/>
                                        </p:tgtEl>
                                        <p:attrNameLst>
                                          <p:attrName>fillcolor</p:attrName>
                                        </p:attrNameLst>
                                      </p:cBhvr>
                                      <p:to>
                                        <a:srgbClr val="FFFF00"/>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3" restart="whenNotActive" fill="hold" evtFilter="cancelBubble" nodeType="interactiveSeq">
                <p:stCondLst>
                  <p:cond evt="onClick" delay="0">
                    <p:tgtEl>
                      <p:spTgt spid="4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50" fill="hold"/>
                                        <p:tgtEl>
                                          <p:spTgt spid="44"/>
                                        </p:tgtEl>
                                        <p:attrNameLst>
                                          <p:attrName>fillcolor</p:attrName>
                                        </p:attrNameLst>
                                      </p:cBhvr>
                                      <p:to>
                                        <a:srgbClr val="FFF2CC"/>
                                      </p:to>
                                    </p:animClr>
                                    <p:set>
                                      <p:cBhvr>
                                        <p:cTn id="118" dur="250" fill="hold"/>
                                        <p:tgtEl>
                                          <p:spTgt spid="44"/>
                                        </p:tgtEl>
                                        <p:attrNameLst>
                                          <p:attrName>fill.type</p:attrName>
                                        </p:attrNameLst>
                                      </p:cBhvr>
                                      <p:to>
                                        <p:strVal val="solid"/>
                                      </p:to>
                                    </p:set>
                                    <p:set>
                                      <p:cBhvr>
                                        <p:cTn id="119" dur="250" fill="hold"/>
                                        <p:tgtEl>
                                          <p:spTgt spid="44"/>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250" fill="hold"/>
                                        <p:tgtEl>
                                          <p:spTgt spid="49"/>
                                        </p:tgtEl>
                                        <p:attrNameLst>
                                          <p:attrName>ppt_w</p:attrName>
                                        </p:attrNameLst>
                                      </p:cBhvr>
                                      <p:tavLst>
                                        <p:tav tm="0">
                                          <p:val>
                                            <p:strVal val="4*#ppt_w"/>
                                          </p:val>
                                        </p:tav>
                                        <p:tav tm="100000">
                                          <p:val>
                                            <p:strVal val="#ppt_w"/>
                                          </p:val>
                                        </p:tav>
                                      </p:tavLst>
                                    </p:anim>
                                    <p:anim calcmode="lin" valueType="num">
                                      <p:cBhvr>
                                        <p:cTn id="12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44"/>
                                        </p:tgtEl>
                                        <p:attrNameLst>
                                          <p:attrName>fillcolor</p:attrName>
                                        </p:attrNameLst>
                                      </p:cBhvr>
                                      <p:to>
                                        <a:srgbClr val="FFFF00"/>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28" fill="hold" display="0">
                  <p:stCondLst>
                    <p:cond delay="indefinite"/>
                  </p:stCondLst>
                </p:cTn>
                <p:tgtEl>
                  <p:spTgt spid="22"/>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2141541" y="199870"/>
            <a:ext cx="7029755" cy="153678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en-US" altLang="en-US" sz="3600" b="1" dirty="0">
              <a:solidFill>
                <a:schemeClr val="tx1"/>
              </a:solidFill>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1259688" y="1949345"/>
            <a:ext cx="4757330" cy="10118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800" noProof="1">
              <a:solidFill>
                <a:prstClr val="black"/>
              </a:solidFill>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6172216" y="3228115"/>
            <a:ext cx="4459211" cy="10146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800" noProof="1">
              <a:solidFill>
                <a:prstClr val="black"/>
              </a:solidFill>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1259688" y="3228115"/>
            <a:ext cx="4757330" cy="10146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800" noProof="1">
              <a:solidFill>
                <a:prstClr val="black"/>
              </a:solidFill>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72216" y="1961169"/>
            <a:ext cx="4459211" cy="99760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solidFill>
                <a:schemeClr val="tx1"/>
              </a:solidFill>
              <a:effectLst/>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55128" y="2060286"/>
            <a:ext cx="805722"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55128" y="3390354"/>
            <a:ext cx="862043" cy="757553"/>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6290" y="2210024"/>
            <a:ext cx="804742" cy="643793"/>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83972" y="3386001"/>
            <a:ext cx="777060" cy="682871"/>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78752468"/>
              </p:ext>
            </p:extLst>
          </p:nvPr>
        </p:nvGraphicFramePr>
        <p:xfrm>
          <a:off x="3007005" y="719795"/>
          <a:ext cx="5940425" cy="698500"/>
        </p:xfrm>
        <a:graphic>
          <a:graphicData uri="http://schemas.openxmlformats.org/presentationml/2006/ole">
            <mc:AlternateContent xmlns:mc="http://schemas.openxmlformats.org/markup-compatibility/2006">
              <mc:Choice xmlns:v="urn:schemas-microsoft-com:vml" Requires="v">
                <p:oleObj name="Document" r:id="rId16" imgW="5940848" imgH="698320" progId="Word.Document.12">
                  <p:embed/>
                </p:oleObj>
              </mc:Choice>
              <mc:Fallback>
                <p:oleObj name="Document" r:id="rId16" imgW="5940848" imgH="698320" progId="Word.Document.12">
                  <p:embed/>
                  <p:pic>
                    <p:nvPicPr>
                      <p:cNvPr id="0" name=""/>
                      <p:cNvPicPr/>
                      <p:nvPr/>
                    </p:nvPicPr>
                    <p:blipFill>
                      <a:blip r:embed="rId17"/>
                      <a:stretch>
                        <a:fillRect/>
                      </a:stretch>
                    </p:blipFill>
                    <p:spPr>
                      <a:xfrm>
                        <a:off x="3007005" y="719795"/>
                        <a:ext cx="5940425" cy="698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38593023"/>
              </p:ext>
            </p:extLst>
          </p:nvPr>
        </p:nvGraphicFramePr>
        <p:xfrm>
          <a:off x="1621999" y="2256575"/>
          <a:ext cx="2457450" cy="600075"/>
        </p:xfrm>
        <a:graphic>
          <a:graphicData uri="http://schemas.openxmlformats.org/presentationml/2006/ole">
            <mc:AlternateContent xmlns:mc="http://schemas.openxmlformats.org/markup-compatibility/2006">
              <mc:Choice xmlns:v="urn:schemas-microsoft-com:vml" Requires="v">
                <p:oleObj name="Document" r:id="rId18" imgW="2495084" imgH="606749" progId="Word.Document.12">
                  <p:embed/>
                </p:oleObj>
              </mc:Choice>
              <mc:Fallback>
                <p:oleObj name="Document" r:id="rId18" imgW="2495084" imgH="606749" progId="Word.Document.12">
                  <p:embed/>
                  <p:pic>
                    <p:nvPicPr>
                      <p:cNvPr id="0" name=""/>
                      <p:cNvPicPr/>
                      <p:nvPr/>
                    </p:nvPicPr>
                    <p:blipFill>
                      <a:blip r:embed="rId19"/>
                      <a:stretch>
                        <a:fillRect/>
                      </a:stretch>
                    </p:blipFill>
                    <p:spPr>
                      <a:xfrm>
                        <a:off x="1621999" y="2256575"/>
                        <a:ext cx="2457450" cy="6000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60862354"/>
              </p:ext>
            </p:extLst>
          </p:nvPr>
        </p:nvGraphicFramePr>
        <p:xfrm>
          <a:off x="6415088" y="2231884"/>
          <a:ext cx="2471738" cy="600075"/>
        </p:xfrm>
        <a:graphic>
          <a:graphicData uri="http://schemas.openxmlformats.org/presentationml/2006/ole">
            <mc:AlternateContent xmlns:mc="http://schemas.openxmlformats.org/markup-compatibility/2006">
              <mc:Choice xmlns:v="urn:schemas-microsoft-com:vml" Requires="v">
                <p:oleObj name="Document" r:id="rId20" imgW="2509478" imgH="606749" progId="Word.Document.12">
                  <p:embed/>
                </p:oleObj>
              </mc:Choice>
              <mc:Fallback>
                <p:oleObj name="Document" r:id="rId20" imgW="2509478" imgH="606749" progId="Word.Document.12">
                  <p:embed/>
                  <p:pic>
                    <p:nvPicPr>
                      <p:cNvPr id="0" name=""/>
                      <p:cNvPicPr/>
                      <p:nvPr/>
                    </p:nvPicPr>
                    <p:blipFill>
                      <a:blip r:embed="rId21"/>
                      <a:stretch>
                        <a:fillRect/>
                      </a:stretch>
                    </p:blipFill>
                    <p:spPr>
                      <a:xfrm>
                        <a:off x="6415088" y="2231884"/>
                        <a:ext cx="2471738" cy="6000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11732448"/>
              </p:ext>
            </p:extLst>
          </p:nvPr>
        </p:nvGraphicFramePr>
        <p:xfrm>
          <a:off x="1620053" y="3532763"/>
          <a:ext cx="2528888" cy="614362"/>
        </p:xfrm>
        <a:graphic>
          <a:graphicData uri="http://schemas.openxmlformats.org/presentationml/2006/ole">
            <mc:AlternateContent xmlns:mc="http://schemas.openxmlformats.org/markup-compatibility/2006">
              <mc:Choice xmlns:v="urn:schemas-microsoft-com:vml" Requires="v">
                <p:oleObj name="Document" r:id="rId22" imgW="2568130" imgH="620809" progId="Word.Document.12">
                  <p:embed/>
                </p:oleObj>
              </mc:Choice>
              <mc:Fallback>
                <p:oleObj name="Document" r:id="rId22" imgW="2568130" imgH="620809" progId="Word.Document.12">
                  <p:embed/>
                  <p:pic>
                    <p:nvPicPr>
                      <p:cNvPr id="0" name=""/>
                      <p:cNvPicPr/>
                      <p:nvPr/>
                    </p:nvPicPr>
                    <p:blipFill>
                      <a:blip r:embed="rId23"/>
                      <a:stretch>
                        <a:fillRect/>
                      </a:stretch>
                    </p:blipFill>
                    <p:spPr>
                      <a:xfrm>
                        <a:off x="1620053" y="3532763"/>
                        <a:ext cx="2528888" cy="6143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67258590"/>
              </p:ext>
            </p:extLst>
          </p:nvPr>
        </p:nvGraphicFramePr>
        <p:xfrm>
          <a:off x="6415088" y="3514725"/>
          <a:ext cx="2500312" cy="614363"/>
        </p:xfrm>
        <a:graphic>
          <a:graphicData uri="http://schemas.openxmlformats.org/presentationml/2006/ole">
            <mc:AlternateContent xmlns:mc="http://schemas.openxmlformats.org/markup-compatibility/2006">
              <mc:Choice xmlns:v="urn:schemas-microsoft-com:vml" Requires="v">
                <p:oleObj name="Document" r:id="rId24" imgW="2538984" imgH="620809" progId="Word.Document.12">
                  <p:embed/>
                </p:oleObj>
              </mc:Choice>
              <mc:Fallback>
                <p:oleObj name="Document" r:id="rId24" imgW="2538984" imgH="620809" progId="Word.Document.12">
                  <p:embed/>
                  <p:pic>
                    <p:nvPicPr>
                      <p:cNvPr id="0" name=""/>
                      <p:cNvPicPr/>
                      <p:nvPr/>
                    </p:nvPicPr>
                    <p:blipFill>
                      <a:blip r:embed="rId25"/>
                      <a:stretch>
                        <a:fillRect/>
                      </a:stretch>
                    </p:blipFill>
                    <p:spPr>
                      <a:xfrm>
                        <a:off x="6415088" y="3514725"/>
                        <a:ext cx="2500312" cy="614363"/>
                      </a:xfrm>
                      <a:prstGeom prst="rect">
                        <a:avLst/>
                      </a:prstGeom>
                    </p:spPr>
                  </p:pic>
                </p:oleObj>
              </mc:Fallback>
            </mc:AlternateContent>
          </a:graphicData>
        </a:graphic>
      </p:graphicFrame>
      <p:pic>
        <p:nvPicPr>
          <p:cNvPr id="2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6"/>
          <a:stretch>
            <a:fillRect/>
          </a:stretch>
        </p:blipFill>
        <p:spPr>
          <a:xfrm>
            <a:off x="9906610" y="625781"/>
            <a:ext cx="1449633" cy="815419"/>
          </a:xfrm>
          <a:prstGeom prst="rect">
            <a:avLst/>
          </a:prstGeom>
        </p:spPr>
      </p:pic>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26"/>
                                        </p:tgtEl>
                                        <p:attrNameLst>
                                          <p:attrName>fillcolor</p:attrName>
                                        </p:attrNameLst>
                                      </p:cBhvr>
                                      <p:to>
                                        <a:srgbClr val="FFF2CC"/>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23" presetClass="entr" presetSubtype="32" fill="hold" nodeType="withEffect">
                                  <p:stCondLst>
                                    <p:cond delay="10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strVal val="4*#ppt_w"/>
                                          </p:val>
                                        </p:tav>
                                        <p:tav tm="100000">
                                          <p:val>
                                            <p:strVal val="#ppt_w"/>
                                          </p:val>
                                        </p:tav>
                                      </p:tavLst>
                                    </p:anim>
                                    <p:anim calcmode="lin" valueType="num">
                                      <p:cBhvr>
                                        <p:cTn id="7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Wrong Buzzer.wav"/>
                                        </p:tgtEl>
                                      </p:cMediaNode>
                                    </p:audio>
                                  </p:subTnLst>
                                </p:cTn>
                              </p:par>
                              <p:par>
                                <p:cTn id="79" presetID="1" presetClass="emph" presetSubtype="2" fill="hold" nodeType="withEffect">
                                  <p:stCondLst>
                                    <p:cond delay="1000"/>
                                  </p:stCondLst>
                                  <p:childTnLst>
                                    <p:animClr clrSpc="rgb" dir="cw">
                                      <p:cBhvr>
                                        <p:cTn id="80" dur="250" fill="hold"/>
                                        <p:tgtEl>
                                          <p:spTgt spid="26"/>
                                        </p:tgtEl>
                                        <p:attrNameLst>
                                          <p:attrName>fillcolor</p:attrName>
                                        </p:attrNameLst>
                                      </p:cBhvr>
                                      <p:to>
                                        <a:srgbClr val="FFFF00"/>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50" fill="hold"/>
                                        <p:tgtEl>
                                          <p:spTgt spid="42"/>
                                        </p:tgtEl>
                                        <p:attrNameLst>
                                          <p:attrName>fillcolor</p:attrName>
                                        </p:attrNameLst>
                                      </p:cBhvr>
                                      <p:to>
                                        <a:srgbClr val="FFF2CC"/>
                                      </p:to>
                                    </p:animClr>
                                    <p:set>
                                      <p:cBhvr>
                                        <p:cTn id="88" dur="250" fill="hold"/>
                                        <p:tgtEl>
                                          <p:spTgt spid="42"/>
                                        </p:tgtEl>
                                        <p:attrNameLst>
                                          <p:attrName>fill.type</p:attrName>
                                        </p:attrNameLst>
                                      </p:cBhvr>
                                      <p:to>
                                        <p:strVal val="solid"/>
                                      </p:to>
                                    </p:set>
                                    <p:set>
                                      <p:cBhvr>
                                        <p:cTn id="89" dur="25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par>
                                <p:cTn id="90" presetID="23" presetClass="entr" presetSubtype="32" fill="hold" nodeType="withEffect">
                                  <p:stCondLst>
                                    <p:cond delay="1000"/>
                                  </p:stCondLst>
                                  <p:childTnLst>
                                    <p:set>
                                      <p:cBhvr>
                                        <p:cTn id="91" dur="1" fill="hold">
                                          <p:stCondLst>
                                            <p:cond delay="0"/>
                                          </p:stCondLst>
                                        </p:cTn>
                                        <p:tgtEl>
                                          <p:spTgt spid="53"/>
                                        </p:tgtEl>
                                        <p:attrNameLst>
                                          <p:attrName>style.visibility</p:attrName>
                                        </p:attrNameLst>
                                      </p:cBhvr>
                                      <p:to>
                                        <p:strVal val="visible"/>
                                      </p:to>
                                    </p:set>
                                    <p:anim calcmode="lin" valueType="num">
                                      <p:cBhvr>
                                        <p:cTn id="92" dur="250" fill="hold"/>
                                        <p:tgtEl>
                                          <p:spTgt spid="53"/>
                                        </p:tgtEl>
                                        <p:attrNameLst>
                                          <p:attrName>ppt_w</p:attrName>
                                        </p:attrNameLst>
                                      </p:cBhvr>
                                      <p:tavLst>
                                        <p:tav tm="0">
                                          <p:val>
                                            <p:strVal val="4*#ppt_w"/>
                                          </p:val>
                                        </p:tav>
                                        <p:tav tm="100000">
                                          <p:val>
                                            <p:strVal val="#ppt_w"/>
                                          </p:val>
                                        </p:tav>
                                      </p:tavLst>
                                    </p:anim>
                                    <p:anim calcmode="lin" valueType="num">
                                      <p:cBhvr>
                                        <p:cTn id="9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5" name="Wrong Buzzer.wav"/>
                                        </p:tgtEl>
                                      </p:cMediaNode>
                                    </p:audio>
                                  </p:subTnLst>
                                </p:cTn>
                              </p:par>
                              <p:par>
                                <p:cTn id="94" presetID="1" presetClass="emph" presetSubtype="2" fill="hold" nodeType="withEffect">
                                  <p:stCondLst>
                                    <p:cond delay="1000"/>
                                  </p:stCondLst>
                                  <p:childTnLst>
                                    <p:animClr clrSpc="rgb" dir="cw">
                                      <p:cBhvr>
                                        <p:cTn id="95" dur="250" fill="hold"/>
                                        <p:tgtEl>
                                          <p:spTgt spid="42"/>
                                        </p:tgtEl>
                                        <p:attrNameLst>
                                          <p:attrName>fillcolor</p:attrName>
                                        </p:attrNameLst>
                                      </p:cBhvr>
                                      <p:to>
                                        <a:srgbClr val="FFFF00"/>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50" fill="hold"/>
                                        <p:tgtEl>
                                          <p:spTgt spid="43"/>
                                        </p:tgtEl>
                                        <p:attrNameLst>
                                          <p:attrName>fillcolor</p:attrName>
                                        </p:attrNameLst>
                                      </p:cBhvr>
                                      <p:to>
                                        <a:srgbClr val="FFF2CC"/>
                                      </p:to>
                                    </p:animClr>
                                    <p:set>
                                      <p:cBhvr>
                                        <p:cTn id="103" dur="250" fill="hold"/>
                                        <p:tgtEl>
                                          <p:spTgt spid="43"/>
                                        </p:tgtEl>
                                        <p:attrNameLst>
                                          <p:attrName>fill.type</p:attrName>
                                        </p:attrNameLst>
                                      </p:cBhvr>
                                      <p:to>
                                        <p:strVal val="solid"/>
                                      </p:to>
                                    </p:set>
                                    <p:set>
                                      <p:cBhvr>
                                        <p:cTn id="104" dur="25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250" fill="hold"/>
                                        <p:tgtEl>
                                          <p:spTgt spid="51"/>
                                        </p:tgtEl>
                                        <p:attrNameLst>
                                          <p:attrName>ppt_w</p:attrName>
                                        </p:attrNameLst>
                                      </p:cBhvr>
                                      <p:tavLst>
                                        <p:tav tm="0">
                                          <p:val>
                                            <p:strVal val="4*#ppt_w"/>
                                          </p:val>
                                        </p:tav>
                                        <p:tav tm="100000">
                                          <p:val>
                                            <p:strVal val="#ppt_w"/>
                                          </p:val>
                                        </p:tav>
                                      </p:tavLst>
                                    </p:anim>
                                    <p:anim calcmode="lin" valueType="num">
                                      <p:cBhvr>
                                        <p:cTn id="10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5" name="Wrong Buzzer.wav"/>
                                        </p:tgtEl>
                                      </p:cMediaNode>
                                    </p:audio>
                                  </p:subTnLst>
                                </p:cTn>
                              </p:par>
                              <p:par>
                                <p:cTn id="109" presetID="1" presetClass="emph" presetSubtype="2" fill="hold" nodeType="withEffect">
                                  <p:stCondLst>
                                    <p:cond delay="1000"/>
                                  </p:stCondLst>
                                  <p:childTnLst>
                                    <p:animClr clrSpc="rgb" dir="cw">
                                      <p:cBhvr>
                                        <p:cTn id="110" dur="250" fill="hold"/>
                                        <p:tgtEl>
                                          <p:spTgt spid="43"/>
                                        </p:tgtEl>
                                        <p:attrNameLst>
                                          <p:attrName>fillcolor</p:attrName>
                                        </p:attrNameLst>
                                      </p:cBhvr>
                                      <p:to>
                                        <a:srgbClr val="FFFF00"/>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3" restart="whenNotActive" fill="hold" evtFilter="cancelBubble" nodeType="interactiveSeq">
                <p:stCondLst>
                  <p:cond evt="onClick" delay="0">
                    <p:tgtEl>
                      <p:spTgt spid="4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50" fill="hold"/>
                                        <p:tgtEl>
                                          <p:spTgt spid="44"/>
                                        </p:tgtEl>
                                        <p:attrNameLst>
                                          <p:attrName>fillcolor</p:attrName>
                                        </p:attrNameLst>
                                      </p:cBhvr>
                                      <p:to>
                                        <a:srgbClr val="FFF2CC"/>
                                      </p:to>
                                    </p:animClr>
                                    <p:set>
                                      <p:cBhvr>
                                        <p:cTn id="118" dur="250" fill="hold"/>
                                        <p:tgtEl>
                                          <p:spTgt spid="44"/>
                                        </p:tgtEl>
                                        <p:attrNameLst>
                                          <p:attrName>fill.type</p:attrName>
                                        </p:attrNameLst>
                                      </p:cBhvr>
                                      <p:to>
                                        <p:strVal val="solid"/>
                                      </p:to>
                                    </p:set>
                                    <p:set>
                                      <p:cBhvr>
                                        <p:cTn id="119" dur="250" fill="hold"/>
                                        <p:tgtEl>
                                          <p:spTgt spid="44"/>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250" fill="hold"/>
                                        <p:tgtEl>
                                          <p:spTgt spid="49"/>
                                        </p:tgtEl>
                                        <p:attrNameLst>
                                          <p:attrName>ppt_w</p:attrName>
                                        </p:attrNameLst>
                                      </p:cBhvr>
                                      <p:tavLst>
                                        <p:tav tm="0">
                                          <p:val>
                                            <p:strVal val="4*#ppt_w"/>
                                          </p:val>
                                        </p:tav>
                                        <p:tav tm="100000">
                                          <p:val>
                                            <p:strVal val="#ppt_w"/>
                                          </p:val>
                                        </p:tav>
                                      </p:tavLst>
                                    </p:anim>
                                    <p:anim calcmode="lin" valueType="num">
                                      <p:cBhvr>
                                        <p:cTn id="12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6" name="Check mark.wav"/>
                                        </p:tgtEl>
                                      </p:cMediaNode>
                                    </p:audio>
                                  </p:subTnLst>
                                </p:cTn>
                              </p:par>
                              <p:par>
                                <p:cTn id="124" presetID="1" presetClass="emph" presetSubtype="2" fill="hold" nodeType="withEffect">
                                  <p:stCondLst>
                                    <p:cond delay="1000"/>
                                  </p:stCondLst>
                                  <p:childTnLst>
                                    <p:animClr clrSpc="rgb" dir="cw">
                                      <p:cBhvr>
                                        <p:cTn id="125" dur="250" fill="hold"/>
                                        <p:tgtEl>
                                          <p:spTgt spid="44"/>
                                        </p:tgtEl>
                                        <p:attrNameLst>
                                          <p:attrName>fillcolor</p:attrName>
                                        </p:attrNameLst>
                                      </p:cBhvr>
                                      <p:to>
                                        <a:srgbClr val="00B050"/>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28" fill="hold" display="0">
                  <p:stCondLst>
                    <p:cond delay="indefinite"/>
                  </p:stCondLst>
                </p:cTn>
                <p:tgtEl>
                  <p:spTgt spid="22"/>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2183642" y="354842"/>
            <a:ext cx="7287904" cy="142634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6116927" y="1995947"/>
            <a:ext cx="4906798" cy="9772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1110220" y="2001557"/>
            <a:ext cx="4906798" cy="9730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bg1"/>
              </a:solidFill>
              <a:effectLst/>
              <a:uLnTx/>
              <a:uFillTx/>
              <a:latin typeface="+mj-lt"/>
              <a:ea typeface="+mn-ea"/>
              <a:cs typeface="+mn-cs"/>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1110220" y="3042253"/>
            <a:ext cx="4906798" cy="970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30615" y="3042252"/>
            <a:ext cx="4906798" cy="970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bg1"/>
              </a:solidFill>
              <a:effectLst/>
              <a:uLnTx/>
              <a:uFillTx/>
              <a:latin typeface="+mj-lt"/>
              <a:ea typeface="+mn-ea"/>
              <a:cs typeface="+mn-cs"/>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2874" y="2129034"/>
            <a:ext cx="805722"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85097" y="3140626"/>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3854" y="3179923"/>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68695" y="2148913"/>
            <a:ext cx="804742" cy="643793"/>
          </a:xfrm>
          <a:prstGeom prst="rect">
            <a:avLst/>
          </a:prstGeom>
        </p:spPr>
      </p:pic>
      <p:sp>
        <p:nvSpPr>
          <p:cNvPr id="18" name="Cloud 17">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85545825"/>
              </p:ext>
            </p:extLst>
          </p:nvPr>
        </p:nvGraphicFramePr>
        <p:xfrm>
          <a:off x="3122613" y="758825"/>
          <a:ext cx="5976937" cy="646113"/>
        </p:xfrm>
        <a:graphic>
          <a:graphicData uri="http://schemas.openxmlformats.org/presentationml/2006/ole">
            <mc:AlternateContent xmlns:mc="http://schemas.openxmlformats.org/markup-compatibility/2006">
              <mc:Choice xmlns:v="urn:schemas-microsoft-com:vml" Requires="v">
                <p:oleObj name="Document" r:id="rId17" imgW="5938053" imgH="661860" progId="Word.Document.12">
                  <p:embed/>
                </p:oleObj>
              </mc:Choice>
              <mc:Fallback>
                <p:oleObj name="Document" r:id="rId17" imgW="5938053" imgH="661860" progId="Word.Document.12">
                  <p:embed/>
                  <p:pic>
                    <p:nvPicPr>
                      <p:cNvPr id="0" name=""/>
                      <p:cNvPicPr/>
                      <p:nvPr/>
                    </p:nvPicPr>
                    <p:blipFill>
                      <a:blip r:embed="rId18"/>
                      <a:stretch>
                        <a:fillRect/>
                      </a:stretch>
                    </p:blipFill>
                    <p:spPr>
                      <a:xfrm>
                        <a:off x="3122613" y="758825"/>
                        <a:ext cx="5976937" cy="64611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87045967"/>
              </p:ext>
            </p:extLst>
          </p:nvPr>
        </p:nvGraphicFramePr>
        <p:xfrm>
          <a:off x="1500188" y="2183027"/>
          <a:ext cx="2343150" cy="600075"/>
        </p:xfrm>
        <a:graphic>
          <a:graphicData uri="http://schemas.openxmlformats.org/presentationml/2006/ole">
            <mc:AlternateContent xmlns:mc="http://schemas.openxmlformats.org/markup-compatibility/2006">
              <mc:Choice xmlns:v="urn:schemas-microsoft-com:vml" Requires="v">
                <p:oleObj name="Document" r:id="rId19" imgW="2379578" imgH="606749" progId="Word.Document.12">
                  <p:embed/>
                </p:oleObj>
              </mc:Choice>
              <mc:Fallback>
                <p:oleObj name="Document" r:id="rId19" imgW="2379578" imgH="606749" progId="Word.Document.12">
                  <p:embed/>
                  <p:pic>
                    <p:nvPicPr>
                      <p:cNvPr id="0" name=""/>
                      <p:cNvPicPr/>
                      <p:nvPr/>
                    </p:nvPicPr>
                    <p:blipFill>
                      <a:blip r:embed="rId20"/>
                      <a:stretch>
                        <a:fillRect/>
                      </a:stretch>
                    </p:blipFill>
                    <p:spPr>
                      <a:xfrm>
                        <a:off x="1500188" y="2183027"/>
                        <a:ext cx="2343150" cy="6000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08335314"/>
              </p:ext>
            </p:extLst>
          </p:nvPr>
        </p:nvGraphicFramePr>
        <p:xfrm>
          <a:off x="6500813" y="2170773"/>
          <a:ext cx="2286000" cy="600075"/>
        </p:xfrm>
        <a:graphic>
          <a:graphicData uri="http://schemas.openxmlformats.org/presentationml/2006/ole">
            <mc:AlternateContent xmlns:mc="http://schemas.openxmlformats.org/markup-compatibility/2006">
              <mc:Choice xmlns:v="urn:schemas-microsoft-com:vml" Requires="v">
                <p:oleObj name="Document" r:id="rId21" imgW="2321285" imgH="606749" progId="Word.Document.12">
                  <p:embed/>
                </p:oleObj>
              </mc:Choice>
              <mc:Fallback>
                <p:oleObj name="Document" r:id="rId21" imgW="2321285" imgH="606749" progId="Word.Document.12">
                  <p:embed/>
                  <p:pic>
                    <p:nvPicPr>
                      <p:cNvPr id="0" name=""/>
                      <p:cNvPicPr/>
                      <p:nvPr/>
                    </p:nvPicPr>
                    <p:blipFill>
                      <a:blip r:embed="rId22"/>
                      <a:stretch>
                        <a:fillRect/>
                      </a:stretch>
                    </p:blipFill>
                    <p:spPr>
                      <a:xfrm>
                        <a:off x="6500813" y="2170773"/>
                        <a:ext cx="2286000" cy="6000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32957223"/>
              </p:ext>
            </p:extLst>
          </p:nvPr>
        </p:nvGraphicFramePr>
        <p:xfrm>
          <a:off x="1500188" y="3314700"/>
          <a:ext cx="2386012" cy="600075"/>
        </p:xfrm>
        <a:graphic>
          <a:graphicData uri="http://schemas.openxmlformats.org/presentationml/2006/ole">
            <mc:AlternateContent xmlns:mc="http://schemas.openxmlformats.org/markup-compatibility/2006">
              <mc:Choice xmlns:v="urn:schemas-microsoft-com:vml" Requires="v">
                <p:oleObj name="Document" r:id="rId23" imgW="2422758" imgH="606749" progId="Word.Document.12">
                  <p:embed/>
                </p:oleObj>
              </mc:Choice>
              <mc:Fallback>
                <p:oleObj name="Document" r:id="rId23" imgW="2422758" imgH="606749" progId="Word.Document.12">
                  <p:embed/>
                  <p:pic>
                    <p:nvPicPr>
                      <p:cNvPr id="0" name=""/>
                      <p:cNvPicPr/>
                      <p:nvPr/>
                    </p:nvPicPr>
                    <p:blipFill>
                      <a:blip r:embed="rId24"/>
                      <a:stretch>
                        <a:fillRect/>
                      </a:stretch>
                    </p:blipFill>
                    <p:spPr>
                      <a:xfrm>
                        <a:off x="1500188" y="3314700"/>
                        <a:ext cx="2386012" cy="6000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39866306"/>
              </p:ext>
            </p:extLst>
          </p:nvPr>
        </p:nvGraphicFramePr>
        <p:xfrm>
          <a:off x="6500813" y="3289394"/>
          <a:ext cx="2185987" cy="600075"/>
        </p:xfrm>
        <a:graphic>
          <a:graphicData uri="http://schemas.openxmlformats.org/presentationml/2006/ole">
            <mc:AlternateContent xmlns:mc="http://schemas.openxmlformats.org/markup-compatibility/2006">
              <mc:Choice xmlns:v="urn:schemas-microsoft-com:vml" Requires="v">
                <p:oleObj name="Document" r:id="rId25" imgW="2219452" imgH="606749" progId="Word.Document.12">
                  <p:embed/>
                </p:oleObj>
              </mc:Choice>
              <mc:Fallback>
                <p:oleObj name="Document" r:id="rId25" imgW="2219452" imgH="606749" progId="Word.Document.12">
                  <p:embed/>
                  <p:pic>
                    <p:nvPicPr>
                      <p:cNvPr id="0" name=""/>
                      <p:cNvPicPr/>
                      <p:nvPr/>
                    </p:nvPicPr>
                    <p:blipFill>
                      <a:blip r:embed="rId26"/>
                      <a:stretch>
                        <a:fillRect/>
                      </a:stretch>
                    </p:blipFill>
                    <p:spPr>
                      <a:xfrm>
                        <a:off x="6500813" y="3289394"/>
                        <a:ext cx="2185987" cy="600075"/>
                      </a:xfrm>
                      <a:prstGeom prst="rect">
                        <a:avLst/>
                      </a:prstGeom>
                    </p:spPr>
                  </p:pic>
                </p:oleObj>
              </mc:Fallback>
            </mc:AlternateContent>
          </a:graphicData>
        </a:graphic>
      </p:graphicFrame>
      <p:pic>
        <p:nvPicPr>
          <p:cNvPr id="2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7"/>
          <a:stretch>
            <a:fillRect/>
          </a:stretch>
        </p:blipFill>
        <p:spPr>
          <a:xfrm>
            <a:off x="10131030" y="611302"/>
            <a:ext cx="1449633" cy="815419"/>
          </a:xfrm>
          <a:prstGeom prst="rect">
            <a:avLst/>
          </a:prstGeom>
        </p:spPr>
      </p:pic>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26"/>
                                        </p:tgtEl>
                                        <p:attrNameLst>
                                          <p:attrName>fillcolor</p:attrName>
                                        </p:attrNameLst>
                                      </p:cBhvr>
                                      <p:to>
                                        <a:srgbClr val="FFF2CC"/>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23" presetClass="entr" presetSubtype="32" fill="hold" nodeType="withEffect">
                                  <p:stCondLst>
                                    <p:cond delay="10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strVal val="4*#ppt_w"/>
                                          </p:val>
                                        </p:tav>
                                        <p:tav tm="100000">
                                          <p:val>
                                            <p:strVal val="#ppt_w"/>
                                          </p:val>
                                        </p:tav>
                                      </p:tavLst>
                                    </p:anim>
                                    <p:anim calcmode="lin" valueType="num">
                                      <p:cBhvr>
                                        <p:cTn id="7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Wrong Buzzer.wav"/>
                                        </p:tgtEl>
                                      </p:cMediaNode>
                                    </p:audio>
                                  </p:subTnLst>
                                </p:cTn>
                              </p:par>
                              <p:par>
                                <p:cTn id="79" presetID="1" presetClass="emph" presetSubtype="2" fill="hold" nodeType="withEffect">
                                  <p:stCondLst>
                                    <p:cond delay="1000"/>
                                  </p:stCondLst>
                                  <p:childTnLst>
                                    <p:animClr clrSpc="rgb" dir="cw">
                                      <p:cBhvr>
                                        <p:cTn id="80" dur="250" fill="hold"/>
                                        <p:tgtEl>
                                          <p:spTgt spid="26"/>
                                        </p:tgtEl>
                                        <p:attrNameLst>
                                          <p:attrName>fillcolor</p:attrName>
                                        </p:attrNameLst>
                                      </p:cBhvr>
                                      <p:to>
                                        <a:srgbClr val="FFFF00"/>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50" fill="hold"/>
                                        <p:tgtEl>
                                          <p:spTgt spid="42"/>
                                        </p:tgtEl>
                                        <p:attrNameLst>
                                          <p:attrName>fillcolor</p:attrName>
                                        </p:attrNameLst>
                                      </p:cBhvr>
                                      <p:to>
                                        <a:srgbClr val="FFF2CC"/>
                                      </p:to>
                                    </p:animClr>
                                    <p:set>
                                      <p:cBhvr>
                                        <p:cTn id="88" dur="250" fill="hold"/>
                                        <p:tgtEl>
                                          <p:spTgt spid="42"/>
                                        </p:tgtEl>
                                        <p:attrNameLst>
                                          <p:attrName>fill.type</p:attrName>
                                        </p:attrNameLst>
                                      </p:cBhvr>
                                      <p:to>
                                        <p:strVal val="solid"/>
                                      </p:to>
                                    </p:set>
                                    <p:set>
                                      <p:cBhvr>
                                        <p:cTn id="89" dur="25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par>
                                <p:cTn id="90" presetID="23" presetClass="entr" presetSubtype="32" fill="hold" nodeType="withEffect">
                                  <p:stCondLst>
                                    <p:cond delay="1000"/>
                                  </p:stCondLst>
                                  <p:childTnLst>
                                    <p:set>
                                      <p:cBhvr>
                                        <p:cTn id="91" dur="1" fill="hold">
                                          <p:stCondLst>
                                            <p:cond delay="0"/>
                                          </p:stCondLst>
                                        </p:cTn>
                                        <p:tgtEl>
                                          <p:spTgt spid="53"/>
                                        </p:tgtEl>
                                        <p:attrNameLst>
                                          <p:attrName>style.visibility</p:attrName>
                                        </p:attrNameLst>
                                      </p:cBhvr>
                                      <p:to>
                                        <p:strVal val="visible"/>
                                      </p:to>
                                    </p:set>
                                    <p:anim calcmode="lin" valueType="num">
                                      <p:cBhvr>
                                        <p:cTn id="92" dur="250" fill="hold"/>
                                        <p:tgtEl>
                                          <p:spTgt spid="53"/>
                                        </p:tgtEl>
                                        <p:attrNameLst>
                                          <p:attrName>ppt_w</p:attrName>
                                        </p:attrNameLst>
                                      </p:cBhvr>
                                      <p:tavLst>
                                        <p:tav tm="0">
                                          <p:val>
                                            <p:strVal val="4*#ppt_w"/>
                                          </p:val>
                                        </p:tav>
                                        <p:tav tm="100000">
                                          <p:val>
                                            <p:strVal val="#ppt_w"/>
                                          </p:val>
                                        </p:tav>
                                      </p:tavLst>
                                    </p:anim>
                                    <p:anim calcmode="lin" valueType="num">
                                      <p:cBhvr>
                                        <p:cTn id="9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6" name="Check mark.wav"/>
                                        </p:tgtEl>
                                      </p:cMediaNode>
                                    </p:audio>
                                  </p:subTnLst>
                                </p:cTn>
                              </p:par>
                              <p:par>
                                <p:cTn id="94" presetID="1" presetClass="emph" presetSubtype="2" fill="hold" nodeType="withEffect">
                                  <p:stCondLst>
                                    <p:cond delay="1000"/>
                                  </p:stCondLst>
                                  <p:childTnLst>
                                    <p:animClr clrSpc="rgb" dir="cw">
                                      <p:cBhvr>
                                        <p:cTn id="95" dur="250" fill="hold"/>
                                        <p:tgtEl>
                                          <p:spTgt spid="42"/>
                                        </p:tgtEl>
                                        <p:attrNameLst>
                                          <p:attrName>fillcolor</p:attrName>
                                        </p:attrNameLst>
                                      </p:cBhvr>
                                      <p:to>
                                        <a:srgbClr val="00B050"/>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50" fill="hold"/>
                                        <p:tgtEl>
                                          <p:spTgt spid="43"/>
                                        </p:tgtEl>
                                        <p:attrNameLst>
                                          <p:attrName>fillcolor</p:attrName>
                                        </p:attrNameLst>
                                      </p:cBhvr>
                                      <p:to>
                                        <a:srgbClr val="FFF2CC"/>
                                      </p:to>
                                    </p:animClr>
                                    <p:set>
                                      <p:cBhvr>
                                        <p:cTn id="103" dur="250" fill="hold"/>
                                        <p:tgtEl>
                                          <p:spTgt spid="43"/>
                                        </p:tgtEl>
                                        <p:attrNameLst>
                                          <p:attrName>fill.type</p:attrName>
                                        </p:attrNameLst>
                                      </p:cBhvr>
                                      <p:to>
                                        <p:strVal val="solid"/>
                                      </p:to>
                                    </p:set>
                                    <p:set>
                                      <p:cBhvr>
                                        <p:cTn id="104" dur="25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250" fill="hold"/>
                                        <p:tgtEl>
                                          <p:spTgt spid="51"/>
                                        </p:tgtEl>
                                        <p:attrNameLst>
                                          <p:attrName>ppt_w</p:attrName>
                                        </p:attrNameLst>
                                      </p:cBhvr>
                                      <p:tavLst>
                                        <p:tav tm="0">
                                          <p:val>
                                            <p:strVal val="4*#ppt_w"/>
                                          </p:val>
                                        </p:tav>
                                        <p:tav tm="100000">
                                          <p:val>
                                            <p:strVal val="#ppt_w"/>
                                          </p:val>
                                        </p:tav>
                                      </p:tavLst>
                                    </p:anim>
                                    <p:anim calcmode="lin" valueType="num">
                                      <p:cBhvr>
                                        <p:cTn id="10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5" name="Wrong Buzzer.wav"/>
                                        </p:tgtEl>
                                      </p:cMediaNode>
                                    </p:audio>
                                  </p:subTnLst>
                                </p:cTn>
                              </p:par>
                              <p:par>
                                <p:cTn id="109" presetID="1" presetClass="emph" presetSubtype="2" fill="hold" nodeType="withEffect">
                                  <p:stCondLst>
                                    <p:cond delay="1000"/>
                                  </p:stCondLst>
                                  <p:childTnLst>
                                    <p:animClr clrSpc="rgb" dir="cw">
                                      <p:cBhvr>
                                        <p:cTn id="110" dur="250" fill="hold"/>
                                        <p:tgtEl>
                                          <p:spTgt spid="43"/>
                                        </p:tgtEl>
                                        <p:attrNameLst>
                                          <p:attrName>fillcolor</p:attrName>
                                        </p:attrNameLst>
                                      </p:cBhvr>
                                      <p:to>
                                        <a:srgbClr val="FFFF00"/>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3" restart="whenNotActive" fill="hold" evtFilter="cancelBubble" nodeType="interactiveSeq">
                <p:stCondLst>
                  <p:cond evt="onClick" delay="0">
                    <p:tgtEl>
                      <p:spTgt spid="4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50" fill="hold"/>
                                        <p:tgtEl>
                                          <p:spTgt spid="44"/>
                                        </p:tgtEl>
                                        <p:attrNameLst>
                                          <p:attrName>fillcolor</p:attrName>
                                        </p:attrNameLst>
                                      </p:cBhvr>
                                      <p:to>
                                        <a:srgbClr val="FFF2CC"/>
                                      </p:to>
                                    </p:animClr>
                                    <p:set>
                                      <p:cBhvr>
                                        <p:cTn id="118" dur="250" fill="hold"/>
                                        <p:tgtEl>
                                          <p:spTgt spid="44"/>
                                        </p:tgtEl>
                                        <p:attrNameLst>
                                          <p:attrName>fill.type</p:attrName>
                                        </p:attrNameLst>
                                      </p:cBhvr>
                                      <p:to>
                                        <p:strVal val="solid"/>
                                      </p:to>
                                    </p:set>
                                    <p:set>
                                      <p:cBhvr>
                                        <p:cTn id="119" dur="250" fill="hold"/>
                                        <p:tgtEl>
                                          <p:spTgt spid="44"/>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250" fill="hold"/>
                                        <p:tgtEl>
                                          <p:spTgt spid="49"/>
                                        </p:tgtEl>
                                        <p:attrNameLst>
                                          <p:attrName>ppt_w</p:attrName>
                                        </p:attrNameLst>
                                      </p:cBhvr>
                                      <p:tavLst>
                                        <p:tav tm="0">
                                          <p:val>
                                            <p:strVal val="4*#ppt_w"/>
                                          </p:val>
                                        </p:tav>
                                        <p:tav tm="100000">
                                          <p:val>
                                            <p:strVal val="#ppt_w"/>
                                          </p:val>
                                        </p:tav>
                                      </p:tavLst>
                                    </p:anim>
                                    <p:anim calcmode="lin" valueType="num">
                                      <p:cBhvr>
                                        <p:cTn id="12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44"/>
                                        </p:tgtEl>
                                        <p:attrNameLst>
                                          <p:attrName>fillcolor</p:attrName>
                                        </p:attrNameLst>
                                      </p:cBhvr>
                                      <p:to>
                                        <a:srgbClr val="FFFF00"/>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28" fill="hold" display="0">
                  <p:stCondLst>
                    <p:cond delay="indefinite"/>
                  </p:stCondLst>
                </p:cTn>
                <p:tgtEl>
                  <p:spTgt spid="22"/>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2899" y="1397862"/>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854765" y="1105030"/>
            <a:ext cx="5241235"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a:t>
            </a:r>
            <a:r>
              <a:rPr lang="en-US" sz="3200" b="1" dirty="0">
                <a:solidFill>
                  <a:srgbClr val="FFC000"/>
                </a:solidFill>
                <a:latin typeface="Times New Roman" panose="02020603050405020304" pitchFamily="18" charset="0"/>
                <a:cs typeface="Times New Roman" panose="02020603050405020304" pitchFamily="18" charset="0"/>
              </a:rPr>
              <a:t>TÁI HIỆN</a:t>
            </a: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KIẾN THỨC</a:t>
            </a:r>
          </a:p>
        </p:txBody>
      </p:sp>
      <p:cxnSp>
        <p:nvCxnSpPr>
          <p:cNvPr id="3" name="Straight Connecto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flipV="1">
            <a:off x="544490" y="1830136"/>
            <a:ext cx="7561182" cy="50656"/>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mc:AlternateContent xmlns:mc="http://schemas.openxmlformats.org/markup-compatibility/2006" xmlns:a14="http://schemas.microsoft.com/office/drawing/2010/main">
        <mc:Choice Requires="a14">
          <p:sp>
            <p:nvSpPr>
              <p:cNvPr id="4" name="TextBox 3" descr="OPL20U25GSXzBJYl68kk8uQGfFKzs7yb1M4KJWUiLk6ZEvGF+qCIPSnY57AbBFCvTWID07 2024 T9 CD 06565+K4lPs7H94VUqPe2XwIsfPRnrXQE//QTEXxb8/8N4CNc6FpgZahzpTjFhMzSA7T/nHJa11DE8Ng2TP3iAmRczFlmslSuUNOgUeb6yRvs0="/>
              <p:cNvSpPr txBox="1"/>
              <p:nvPr/>
            </p:nvSpPr>
            <p:spPr>
              <a:xfrm>
                <a:off x="544490" y="2160647"/>
                <a:ext cx="9249708"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âm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p>
              <a:p>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x</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smtClean="0">
                            <a:solidFill>
                              <a:schemeClr val="bg1"/>
                            </a:solidFill>
                            <a:latin typeface="Cambria Math" panose="02040503050406030204" pitchFamily="18" charset="0"/>
                            <a:cs typeface="Times New Roman" panose="02020603050405020304" pitchFamily="18" charset="0"/>
                          </a:rPr>
                        </m:ctrlPr>
                      </m:sSupPr>
                      <m:e>
                        <m:r>
                          <a:rPr lang="en-US" sz="3200" b="0" i="1" smtClean="0">
                            <a:solidFill>
                              <a:schemeClr val="bg1"/>
                            </a:solidFill>
                            <a:latin typeface="Cambria Math" panose="02040503050406030204" pitchFamily="18" charset="0"/>
                            <a:cs typeface="Times New Roman" panose="02020603050405020304" pitchFamily="18" charset="0"/>
                          </a:rPr>
                          <m:t>𝑥</m:t>
                        </m:r>
                      </m:e>
                      <m:sup>
                        <m:r>
                          <a:rPr lang="en-US" sz="3200" b="0" i="1" smtClean="0">
                            <a:solidFill>
                              <a:schemeClr val="bg1"/>
                            </a:solidFill>
                            <a:latin typeface="Cambria Math" panose="02040503050406030204" pitchFamily="18" charset="0"/>
                            <a:cs typeface="Times New Roman" panose="02020603050405020304" pitchFamily="18" charset="0"/>
                          </a:rPr>
                          <m:t>2</m:t>
                        </m:r>
                      </m:sup>
                    </m:sSup>
                    <m:r>
                      <a:rPr lang="en-US" sz="3200" b="0" i="1" smtClean="0">
                        <a:solidFill>
                          <a:schemeClr val="bg1"/>
                        </a:solidFill>
                        <a:latin typeface="Cambria Math" panose="02040503050406030204" pitchFamily="18" charset="0"/>
                        <a:cs typeface="Times New Roman" panose="02020603050405020304" pitchFamily="18" charset="0"/>
                      </a:rPr>
                      <m:t>=</m:t>
                    </m:r>
                  </m:oMath>
                </a14:m>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 name="TextBox 3"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44490" y="2160647"/>
                <a:ext cx="9249708" cy="1077218"/>
              </a:xfrm>
              <a:prstGeom prst="rect">
                <a:avLst/>
              </a:prstGeom>
              <a:blipFill>
                <a:blip r:embed="rId3"/>
                <a:stretch>
                  <a:fillRect l="-1647" t="-791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descr="OPL20U25GSXzBJYl68kk8uQGfFKzs7yb1M4KJWUiLk6ZEvGF+qCIPSnY57AbBFCvTWID07 2024 T9 CD 06565+K4lPs7H94VUqPe2XwIsfPRnrXQE//QTEXxb8/8N4CNc6FpgZahzpTjFhMzSA7T/nHJa11DE8Ng2TP3iAmRczFlmslSuUNOgUeb6yRvs0="/>
              <p:cNvSpPr txBox="1"/>
              <p:nvPr/>
            </p:nvSpPr>
            <p:spPr>
              <a:xfrm>
                <a:off x="544490" y="5282358"/>
                <a:ext cx="10653162"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x</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smtClean="0">
                            <a:solidFill>
                              <a:schemeClr val="bg1"/>
                            </a:solidFill>
                            <a:latin typeface="Cambria Math" panose="02040503050406030204" pitchFamily="18" charset="0"/>
                            <a:cs typeface="Times New Roman" panose="02020603050405020304" pitchFamily="18" charset="0"/>
                          </a:rPr>
                        </m:ctrlPr>
                      </m:sSupPr>
                      <m:e>
                        <m:r>
                          <m:rPr>
                            <m:nor/>
                          </m:rPr>
                          <a:rPr lang="en-US" sz="3200" b="0" i="1" smtClean="0">
                            <a:solidFill>
                              <a:schemeClr val="bg1"/>
                            </a:solidFill>
                            <a:latin typeface="Times New Roman" panose="02020603050405020304" pitchFamily="18" charset="0"/>
                            <a:cs typeface="Times New Roman" panose="02020603050405020304" pitchFamily="18" charset="0"/>
                          </a:rPr>
                          <m:t>x</m:t>
                        </m:r>
                      </m:e>
                      <m:sup>
                        <m:r>
                          <a:rPr lang="en-US" sz="3200" b="0" i="1" smtClean="0">
                            <a:solidFill>
                              <a:schemeClr val="bg1"/>
                            </a:solidFill>
                            <a:latin typeface="Cambria Math" panose="02040503050406030204" pitchFamily="18" charset="0"/>
                            <a:cs typeface="Times New Roman" panose="02020603050405020304" pitchFamily="18" charset="0"/>
                          </a:rPr>
                          <m:t>3</m:t>
                        </m:r>
                      </m:sup>
                    </m:sSup>
                    <m:r>
                      <a:rPr lang="en-US" sz="3200" b="0" i="1" smtClean="0">
                        <a:solidFill>
                          <a:schemeClr val="bg1"/>
                        </a:solidFill>
                        <a:latin typeface="Cambria Math" panose="02040503050406030204" pitchFamily="18" charset="0"/>
                        <a:cs typeface="Times New Roman" panose="02020603050405020304" pitchFamily="18" charset="0"/>
                      </a:rPr>
                      <m:t>=</m:t>
                    </m:r>
                  </m:oMath>
                </a14:m>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 name="TextBox 11"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44490" y="5282358"/>
                <a:ext cx="10653162" cy="584775"/>
              </a:xfrm>
              <a:prstGeom prst="rect">
                <a:avLst/>
              </a:prstGeom>
              <a:blipFill>
                <a:blip r:embed="rId4"/>
                <a:stretch>
                  <a:fillRect l="-1430" t="-14737"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descr="OPL20U25GSXzBJYl68kk8uQGfFKzs7yb1M4KJWUiLk6ZEvGF+qCIPSnY57AbBFCvTWID07 2024 T9 CD 06565+K4lPs7H94VUqPe2XwIsfPRnrXQE//QTEXxb8/8N4CNc6FpgZahzpTjFhMzSA7T/nHJa11DE8Ng2TP3iAmRczFlmslSuUNOgUeb6yRvs0="/>
              <p:cNvSpPr txBox="1"/>
              <p:nvPr/>
            </p:nvSpPr>
            <p:spPr>
              <a:xfrm>
                <a:off x="544490" y="3487254"/>
                <a:ext cx="8885260" cy="1569660"/>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Khi</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 </a:t>
                </a:r>
                <a:r>
                  <a:rPr lang="en-US" sz="3200" dirty="0">
                    <a:solidFill>
                      <a:schemeClr val="bg1"/>
                    </a:solidFill>
                    <a:latin typeface="Times New Roman" panose="02020603050405020304" pitchFamily="18" charset="0"/>
                    <a:cs typeface="Times New Roman" panose="02020603050405020304" pitchFamily="18" charset="0"/>
                  </a:rPr>
                  <a:t>&gt; 0,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đúng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đối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nhau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hiệu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3200" i="1" smtClean="0">
                            <a:solidFill>
                              <a:schemeClr val="bg1"/>
                            </a:solidFill>
                            <a:latin typeface="Cambria Math" panose="02040503050406030204" pitchFamily="18" charset="0"/>
                            <a:cs typeface="Times New Roman" panose="02020603050405020304" pitchFamily="18" charset="0"/>
                          </a:rPr>
                        </m:ctrlPr>
                      </m:radPr>
                      <m:deg/>
                      <m:e>
                        <m:r>
                          <m:rPr>
                            <m:nor/>
                          </m:rPr>
                          <a:rPr lang="en-US" sz="3200" b="0" i="1" smtClean="0">
                            <a:solidFill>
                              <a:schemeClr val="bg1"/>
                            </a:solidFill>
                            <a:latin typeface="Times New Roman" panose="02020603050405020304" pitchFamily="18" charset="0"/>
                            <a:cs typeface="Times New Roman" panose="02020603050405020304" pitchFamily="18" charset="0"/>
                          </a:rPr>
                          <m:t>a</m:t>
                        </m:r>
                      </m:e>
                    </m:rad>
                  </m:oMath>
                </a14:m>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gọi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học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3" name="TextBox 12"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44490" y="3487254"/>
                <a:ext cx="8885260" cy="1569660"/>
              </a:xfrm>
              <a:prstGeom prst="rect">
                <a:avLst/>
              </a:prstGeom>
              <a:blipFill>
                <a:blip r:embed="rId5"/>
                <a:stretch>
                  <a:fillRect l="-1715" t="-5426" b="-11240"/>
                </a:stretch>
              </a:blipFill>
            </p:spPr>
            <p:txBody>
              <a:bodyPr/>
              <a:lstStyle/>
              <a:p>
                <a:r>
                  <a:rPr lang="en-US">
                    <a:noFill/>
                  </a:rPr>
                  <a:t> </a:t>
                </a:r>
              </a:p>
            </p:txBody>
          </p:sp>
        </mc:Fallback>
      </mc:AlternateContent>
    </p:spTree>
    <p:extLst>
      <p:ext uri="{BB962C8B-B14F-4D97-AF65-F5344CB8AC3E}">
        <p14:creationId xmlns:p14="http://schemas.microsoft.com/office/powerpoint/2010/main" val="57575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1472477" y="2177937"/>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flipV="1">
            <a:off x="682486" y="2963223"/>
            <a:ext cx="6449834" cy="7617"/>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7768" y="1704106"/>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682484" y="3242445"/>
            <a:ext cx="6449836" cy="8934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b="1"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Tìm</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căn</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bậc</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hai</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căn</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bậc</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ba</a:t>
            </a:r>
            <a:r>
              <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lang="en-US" b="1" i="1" dirty="0" err="1">
                <a:solidFill>
                  <a:prstClr val="white"/>
                </a:solidFill>
                <a:latin typeface="Times New Roman" panose="02020603050405020304" pitchFamily="18" charset="0"/>
                <a:cs typeface="Times New Roman" panose="02020603050405020304" pitchFamily="18" charset="0"/>
              </a:rPr>
              <a:t>Tính</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giá</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trị</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biểu</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thức</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chứa</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căn</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bậc</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hai</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căn</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bậc</a:t>
            </a:r>
            <a:r>
              <a:rPr lang="en-US" b="1" i="1" dirty="0">
                <a:solidFill>
                  <a:prstClr val="white"/>
                </a:solidFill>
                <a:latin typeface="Times New Roman" panose="02020603050405020304" pitchFamily="18" charset="0"/>
                <a:cs typeface="Times New Roman" panose="02020603050405020304" pitchFamily="18" charset="0"/>
              </a:rPr>
              <a:t> </a:t>
            </a:r>
            <a:r>
              <a:rPr lang="en-US" b="1" i="1" dirty="0" err="1">
                <a:solidFill>
                  <a:prstClr val="white"/>
                </a:solidFill>
                <a:latin typeface="Times New Roman" panose="02020603050405020304" pitchFamily="18" charset="0"/>
                <a:cs typeface="Times New Roman" panose="02020603050405020304" pitchFamily="18" charset="0"/>
              </a:rPr>
              <a:t>ba</a:t>
            </a:r>
            <a:r>
              <a:rPr lang="en-US" b="1" i="1" dirty="0">
                <a:solidFill>
                  <a:prstClr val="white"/>
                </a:solidFill>
                <a:latin typeface="Times New Roman" panose="02020603050405020304" pitchFamily="18" charset="0"/>
                <a:cs typeface="Times New Roman" panose="02020603050405020304" pitchFamily="18" charset="0"/>
              </a:rPr>
              <a:t>.</a:t>
            </a:r>
            <a:endParaRPr kumimoji="0" lang="en-US" b="1" i="1"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dirty="0">
              <a:solidFill>
                <a:srgbClr val="FFFF00"/>
              </a:solidFill>
            </a:endParaRPr>
          </a:p>
        </p:txBody>
      </p:sp>
    </p:spTree>
    <p:extLst>
      <p:ext uri="{BB962C8B-B14F-4D97-AF65-F5344CB8AC3E}">
        <p14:creationId xmlns:p14="http://schemas.microsoft.com/office/powerpoint/2010/main" val="242449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OPL20U25GSXzBJYl68kk8uQGfFKzs7yb1M4KJWUiLk6ZEvGF+qCIPSnY57AbBFCvTWID07 2024 T9 CD 06565+K4lPs7H94VUqPe2XwIsfPRnrXQE//QTEXxb8/8N4CNc6FpgZahzpTjFhMzSA7T/nHJa11DE8Ng2TP3iAmRczFlmslSuUNOgUeb6yRvs0="/>
          <p:cNvSpPr/>
          <p:nvPr/>
        </p:nvSpPr>
        <p:spPr>
          <a:xfrm>
            <a:off x="8104289" y="1602360"/>
            <a:ext cx="1968809" cy="553357"/>
          </a:xfrm>
          <a:prstGeom prst="rect">
            <a:avLst/>
          </a:prstGeom>
        </p:spPr>
        <p:txBody>
          <a:bodyPr wrap="none">
            <a:spAutoFit/>
          </a:bodyPr>
          <a:lstStyle/>
          <a:p>
            <a:pPr algn="just">
              <a:lnSpc>
                <a:spcPct val="107000"/>
              </a:lnSpc>
              <a:spcAft>
                <a:spcPts val="800"/>
              </a:spcAft>
              <a:tabLst>
                <a:tab pos="457200" algn="l"/>
                <a:tab pos="914400" algn="l"/>
                <a:tab pos="1371600" algn="l"/>
                <a:tab pos="2219325" algn="l"/>
                <a:tab pos="3543300" algn="l"/>
              </a:tabLst>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 2,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descr="OPL20U25GSXzBJYl68kk8uQGfFKzs7yb1M4KJWUiLk6ZEvGF+qCIPSnY57AbBFCvTWID07 2024 T9 CD 06565+K4lPs7H94VUqPe2XwIsfPRnrXQE//QTEXxb8/8N4CNc6FpgZahzpTjFhMzSA7T/nHJa11DE8Ng2TP3iAmRczFlmslSuUNOgUeb6yRvs0="/>
          <p:cNvSpPr/>
          <p:nvPr/>
        </p:nvSpPr>
        <p:spPr>
          <a:xfrm>
            <a:off x="1932902" y="1545739"/>
            <a:ext cx="1968809" cy="553357"/>
          </a:xfrm>
          <a:prstGeom prst="rect">
            <a:avLst/>
          </a:prstGeom>
        </p:spPr>
        <p:txBody>
          <a:bodyPr wrap="none">
            <a:spAutoFit/>
          </a:bodyPr>
          <a:lstStyle/>
          <a:p>
            <a:pPr algn="just">
              <a:lnSpc>
                <a:spcPct val="107000"/>
              </a:lnSpc>
              <a:spcAft>
                <a:spcPts val="800"/>
              </a:spcAft>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 1,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ID07 2024 T9 CD 06565+K4lPs7H94VUqPe2XwIsfPRnrXQE//QTEXxb8/8N4CNc6FpgZahzpTjFhMzSA7T/nHJa11DE8Ng2TP3iAmRczFlmslSuUNOgUeb6yRvs0="/>
              <p:cNvSpPr txBox="1"/>
              <p:nvPr/>
            </p:nvSpPr>
            <p:spPr>
              <a:xfrm>
                <a:off x="241169" y="1931806"/>
                <a:ext cx="5765470" cy="4742517"/>
              </a:xfrm>
              <a:prstGeom prst="rect">
                <a:avLst/>
              </a:prstGeom>
              <a:noFill/>
            </p:spPr>
            <p:txBody>
              <a:bodyPr wrap="square" rtlCol="0">
                <a:spAutoFit/>
              </a:bodyPr>
              <a:lstStyle/>
              <a:p>
                <a:pP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Bài 2 (SGK/53).</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bậc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a) 289		b) 0,81	</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c) 1,69	d) </a:t>
                </a:r>
                <a14:m>
                  <m:oMath xmlns:m="http://schemas.openxmlformats.org/officeDocument/2006/math">
                    <m:f>
                      <m:fPr>
                        <m:ctrlPr>
                          <a:rPr lang="en-US" sz="2800" i="1" smtClean="0">
                            <a:solidFill>
                              <a:schemeClr val="bg1"/>
                            </a:solidFill>
                            <a:latin typeface="Cambria Math" panose="02040503050406030204" pitchFamily="18" charset="0"/>
                            <a:cs typeface="Times New Roman" panose="02020603050405020304" pitchFamily="18" charset="0"/>
                          </a:rPr>
                        </m:ctrlPr>
                      </m:fPr>
                      <m:num>
                        <m:r>
                          <m:rPr>
                            <m:nor/>
                          </m:rPr>
                          <a:rPr lang="en-US" sz="2800" b="0" i="0" smtClean="0">
                            <a:solidFill>
                              <a:schemeClr val="bg1"/>
                            </a:solidFill>
                            <a:latin typeface="Times New Roman" panose="02020603050405020304" pitchFamily="18" charset="0"/>
                            <a:cs typeface="Times New Roman" panose="02020603050405020304" pitchFamily="18" charset="0"/>
                          </a:rPr>
                          <m:t>49</m:t>
                        </m:r>
                      </m:num>
                      <m:den>
                        <m:r>
                          <m:rPr>
                            <m:nor/>
                          </m:rPr>
                          <a:rPr lang="en-US" sz="2800" b="0" i="0" smtClean="0">
                            <a:solidFill>
                              <a:schemeClr val="bg1"/>
                            </a:solidFill>
                            <a:latin typeface="Times New Roman" panose="02020603050405020304" pitchFamily="18" charset="0"/>
                            <a:cs typeface="Times New Roman" panose="02020603050405020304" pitchFamily="18" charset="0"/>
                          </a:rPr>
                          <m:t>121</m:t>
                        </m:r>
                      </m:den>
                    </m:f>
                  </m:oMath>
                </a14:m>
                <a:endParaRPr lang="en-US" sz="28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FFFF00"/>
                    </a:solidFill>
                    <a:latin typeface="Times New Roman" panose="02020603050405020304" pitchFamily="18" charset="0"/>
                    <a:cs typeface="Times New Roman" panose="02020603050405020304" pitchFamily="18" charset="0"/>
                  </a:rPr>
                  <a:t>Bài</a:t>
                </a:r>
                <a:r>
                  <a:rPr lang="en-US" sz="2800" b="1" dirty="0">
                    <a:solidFill>
                      <a:srgbClr val="FFFF00"/>
                    </a:solidFill>
                    <a:latin typeface="Times New Roman" panose="02020603050405020304" pitchFamily="18" charset="0"/>
                    <a:cs typeface="Times New Roman" panose="02020603050405020304" pitchFamily="18" charset="0"/>
                  </a:rPr>
                  <a:t> 3 (SGK/53).</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bậc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a) 1331	b) – 27	</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c) – 0,216	d) </a:t>
                </a:r>
                <a14:m>
                  <m:oMath xmlns:m="http://schemas.openxmlformats.org/officeDocument/2006/math">
                    <m:f>
                      <m:fPr>
                        <m:ctrlPr>
                          <a:rPr lang="en-US" sz="2800" i="1">
                            <a:solidFill>
                              <a:schemeClr val="bg1"/>
                            </a:solidFill>
                            <a:latin typeface="Cambria Math" panose="02040503050406030204" pitchFamily="18" charset="0"/>
                            <a:cs typeface="Times New Roman" panose="02020603050405020304" pitchFamily="18" charset="0"/>
                          </a:rPr>
                        </m:ctrlPr>
                      </m:fPr>
                      <m:num>
                        <m:r>
                          <m:rPr>
                            <m:nor/>
                          </m:rPr>
                          <a:rPr lang="en-US" sz="2800" b="0" i="0" smtClean="0">
                            <a:solidFill>
                              <a:schemeClr val="bg1"/>
                            </a:solidFill>
                            <a:latin typeface="Times New Roman" panose="02020603050405020304" pitchFamily="18" charset="0"/>
                            <a:cs typeface="Times New Roman" panose="02020603050405020304" pitchFamily="18" charset="0"/>
                          </a:rPr>
                          <m:t>8</m:t>
                        </m:r>
                      </m:num>
                      <m:den>
                        <m:r>
                          <m:rPr>
                            <m:nor/>
                          </m:rPr>
                          <a:rPr lang="en-US" sz="2800" b="0" i="0" smtClean="0">
                            <a:solidFill>
                              <a:schemeClr val="bg1"/>
                            </a:solidFill>
                            <a:latin typeface="Times New Roman" panose="02020603050405020304" pitchFamily="18" charset="0"/>
                            <a:cs typeface="Times New Roman" panose="02020603050405020304" pitchFamily="18" charset="0"/>
                          </a:rPr>
                          <m:t>343</m:t>
                        </m:r>
                      </m:den>
                    </m:f>
                  </m:oMath>
                </a14:m>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 name="TextBox 1"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241169" y="1931806"/>
                <a:ext cx="5765470" cy="4742517"/>
              </a:xfrm>
              <a:prstGeom prst="rect">
                <a:avLst/>
              </a:prstGeom>
              <a:blipFill>
                <a:blip r:embed="rId2"/>
                <a:stretch>
                  <a:fillRect l="-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descr="OPL20U25GSXzBJYl68kk8uQGfFKzs7yb1M4KJWUiLk6ZEvGF+qCIPSnY57AbBFCvTWID07 2024 T9 CD 06565+K4lPs7H94VUqPe2XwIsfPRnrXQE//QTEXxb8/8N4CNc6FpgZahzpTjFhMzSA7T/nHJa11DE8Ng2TP3iAmRczFlmslSuUNOgUeb6yRvs0="/>
              <p:cNvSpPr txBox="1"/>
              <p:nvPr/>
            </p:nvSpPr>
            <p:spPr>
              <a:xfrm>
                <a:off x="6205958" y="1913285"/>
                <a:ext cx="5765470" cy="4700069"/>
              </a:xfrm>
              <a:prstGeom prst="rect">
                <a:avLst/>
              </a:prstGeom>
              <a:noFill/>
            </p:spPr>
            <p:txBody>
              <a:bodyPr wrap="square" rtlCol="0">
                <a:spAutoFit/>
              </a:bodyPr>
              <a:lstStyle/>
              <a:p>
                <a:pP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Bài 1 (BTBS 1).</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bậc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a) 1,21	        b) 0,01	</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c) 0,64	        d) 0,49.</a:t>
                </a:r>
              </a:p>
              <a:p>
                <a:pPr>
                  <a:lnSpc>
                    <a:spcPct val="150000"/>
                  </a:lnSpc>
                </a:pPr>
                <a:r>
                  <a:rPr lang="en-US" sz="2800" b="1" dirty="0" err="1">
                    <a:solidFill>
                      <a:srgbClr val="FFFF00"/>
                    </a:solidFill>
                    <a:latin typeface="Times New Roman" panose="02020603050405020304" pitchFamily="18" charset="0"/>
                    <a:cs typeface="Times New Roman" panose="02020603050405020304" pitchFamily="18" charset="0"/>
                  </a:rPr>
                  <a:t>Bài</a:t>
                </a:r>
                <a:r>
                  <a:rPr lang="en-US" sz="2800" b="1" dirty="0">
                    <a:solidFill>
                      <a:srgbClr val="FFFF00"/>
                    </a:solidFill>
                    <a:latin typeface="Times New Roman" panose="02020603050405020304" pitchFamily="18" charset="0"/>
                    <a:cs typeface="Times New Roman" panose="02020603050405020304" pitchFamily="18" charset="0"/>
                  </a:rPr>
                  <a:t> 2 (BTBS2).</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Tính</a:t>
                </a:r>
                <a:r>
                  <a:rPr lang="en-US" sz="2800"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a) </a:t>
                </a:r>
                <a14:m>
                  <m:oMath xmlns:m="http://schemas.openxmlformats.org/officeDocument/2006/math">
                    <m:rad>
                      <m:radPr>
                        <m:ctrlPr>
                          <a:rPr lang="en-US" sz="2800" i="1" smtClean="0">
                            <a:solidFill>
                              <a:schemeClr val="bg1"/>
                            </a:solidFill>
                            <a:latin typeface="Cambria Math" panose="02040503050406030204" pitchFamily="18" charset="0"/>
                            <a:cs typeface="Times New Roman" panose="02020603050405020304" pitchFamily="18" charset="0"/>
                          </a:rPr>
                        </m:ctrlPr>
                      </m:radPr>
                      <m:deg>
                        <m:r>
                          <m:rPr>
                            <m:brk m:alnAt="7"/>
                          </m:rPr>
                          <a:rPr lang="en-US" sz="2800" b="0" i="1" smtClean="0">
                            <a:solidFill>
                              <a:schemeClr val="bg1"/>
                            </a:solidFill>
                            <a:latin typeface="Cambria Math" panose="02040503050406030204" pitchFamily="18" charset="0"/>
                            <a:cs typeface="Times New Roman" panose="02020603050405020304" pitchFamily="18" charset="0"/>
                          </a:rPr>
                          <m:t>3</m:t>
                        </m:r>
                      </m:deg>
                      <m:e>
                        <m:r>
                          <a:rPr lang="en-US" sz="2800" b="0" i="1" smtClean="0">
                            <a:solidFill>
                              <a:schemeClr val="bg1"/>
                            </a:solidFill>
                            <a:latin typeface="Cambria Math" panose="02040503050406030204" pitchFamily="18" charset="0"/>
                            <a:cs typeface="Times New Roman" panose="02020603050405020304" pitchFamily="18" charset="0"/>
                          </a:rPr>
                          <m:t>729</m:t>
                        </m:r>
                      </m:e>
                    </m:rad>
                  </m:oMath>
                </a14:m>
                <a:r>
                  <a:rPr lang="en-US" sz="2800" dirty="0">
                    <a:solidFill>
                      <a:schemeClr val="bg1"/>
                    </a:solidFill>
                    <a:latin typeface="Times New Roman" panose="02020603050405020304" pitchFamily="18" charset="0"/>
                    <a:cs typeface="Times New Roman" panose="02020603050405020304" pitchFamily="18" charset="0"/>
                  </a:rPr>
                  <a:t>	        b) </a:t>
                </a:r>
                <a14:m>
                  <m:oMath xmlns:m="http://schemas.openxmlformats.org/officeDocument/2006/math">
                    <m:rad>
                      <m:radPr>
                        <m:ctrlPr>
                          <a:rPr lang="en-US" sz="2800" i="1">
                            <a:solidFill>
                              <a:schemeClr val="bg1"/>
                            </a:solidFill>
                            <a:latin typeface="Cambria Math" panose="02040503050406030204" pitchFamily="18" charset="0"/>
                            <a:cs typeface="Times New Roman" panose="02020603050405020304" pitchFamily="18" charset="0"/>
                          </a:rPr>
                        </m:ctrlPr>
                      </m:radPr>
                      <m:deg>
                        <m:r>
                          <m:rPr>
                            <m:brk m:alnAt="7"/>
                          </m:rPr>
                          <a:rPr lang="en-US" sz="2800" i="1">
                            <a:solidFill>
                              <a:schemeClr val="bg1"/>
                            </a:solidFill>
                            <a:latin typeface="Cambria Math" panose="02040503050406030204" pitchFamily="18" charset="0"/>
                            <a:cs typeface="Times New Roman" panose="02020603050405020304" pitchFamily="18" charset="0"/>
                          </a:rPr>
                          <m:t>3</m:t>
                        </m:r>
                      </m:deg>
                      <m:e>
                        <m:r>
                          <a:rPr lang="en-US" sz="2800" b="0" i="1" smtClean="0">
                            <a:solidFill>
                              <a:schemeClr val="bg1"/>
                            </a:solidFill>
                            <a:latin typeface="Cambria Math" panose="02040503050406030204" pitchFamily="18" charset="0"/>
                            <a:cs typeface="Times New Roman" panose="02020603050405020304" pitchFamily="18" charset="0"/>
                          </a:rPr>
                          <m:t>−343</m:t>
                        </m:r>
                      </m:e>
                    </m:rad>
                  </m:oMath>
                </a14:m>
                <a:r>
                  <a:rPr lang="en-US" sz="2800" dirty="0">
                    <a:solidFill>
                      <a:schemeClr val="bg1"/>
                    </a:solidFill>
                    <a:latin typeface="Times New Roman" panose="02020603050405020304" pitchFamily="18" charset="0"/>
                    <a:cs typeface="Times New Roman" panose="02020603050405020304" pitchFamily="18" charset="0"/>
                  </a:rPr>
                  <a:t>	</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c) </a:t>
                </a:r>
                <a14:m>
                  <m:oMath xmlns:m="http://schemas.openxmlformats.org/officeDocument/2006/math">
                    <m:rad>
                      <m:radPr>
                        <m:ctrlPr>
                          <a:rPr lang="en-US" sz="2800" i="1">
                            <a:solidFill>
                              <a:schemeClr val="bg1"/>
                            </a:solidFill>
                            <a:latin typeface="Cambria Math" panose="02040503050406030204" pitchFamily="18" charset="0"/>
                            <a:cs typeface="Times New Roman" panose="02020603050405020304" pitchFamily="18" charset="0"/>
                          </a:rPr>
                        </m:ctrlPr>
                      </m:radPr>
                      <m:deg>
                        <m:r>
                          <m:rPr>
                            <m:brk m:alnAt="7"/>
                          </m:rPr>
                          <a:rPr lang="en-US" sz="2800" i="1">
                            <a:solidFill>
                              <a:schemeClr val="bg1"/>
                            </a:solidFill>
                            <a:latin typeface="Cambria Math" panose="02040503050406030204" pitchFamily="18" charset="0"/>
                            <a:cs typeface="Times New Roman" panose="02020603050405020304" pitchFamily="18" charset="0"/>
                          </a:rPr>
                          <m:t>3</m:t>
                        </m:r>
                      </m:deg>
                      <m:e>
                        <m:r>
                          <a:rPr lang="en-US" sz="2800" i="1">
                            <a:solidFill>
                              <a:schemeClr val="bg1"/>
                            </a:solidFill>
                            <a:latin typeface="Cambria Math" panose="02040503050406030204" pitchFamily="18" charset="0"/>
                            <a:cs typeface="Times New Roman" panose="02020603050405020304" pitchFamily="18" charset="0"/>
                          </a:rPr>
                          <m:t>−</m:t>
                        </m:r>
                        <m:r>
                          <a:rPr lang="en-US" sz="2800" b="0" i="1" smtClean="0">
                            <a:solidFill>
                              <a:schemeClr val="bg1"/>
                            </a:solidFill>
                            <a:latin typeface="Cambria Math" panose="02040503050406030204" pitchFamily="18" charset="0"/>
                            <a:cs typeface="Times New Roman" panose="02020603050405020304" pitchFamily="18" charset="0"/>
                          </a:rPr>
                          <m:t>0,512</m:t>
                        </m:r>
                      </m:e>
                    </m:rad>
                  </m:oMath>
                </a14:m>
                <a:r>
                  <a:rPr lang="en-US" sz="2800" dirty="0">
                    <a:solidFill>
                      <a:schemeClr val="bg1"/>
                    </a:solidFill>
                    <a:latin typeface="Times New Roman" panose="02020603050405020304" pitchFamily="18" charset="0"/>
                    <a:cs typeface="Times New Roman" panose="02020603050405020304" pitchFamily="18" charset="0"/>
                  </a:rPr>
                  <a:t>	        d)</a:t>
                </a:r>
                <a:r>
                  <a:rPr lang="en-US" sz="2800" dirty="0">
                    <a:solidFill>
                      <a:schemeClr val="bg1"/>
                    </a:solidFill>
                    <a:cs typeface="Times New Roman" panose="02020603050405020304" pitchFamily="18" charset="0"/>
                  </a:rPr>
                  <a:t> </a:t>
                </a:r>
                <a14:m>
                  <m:oMath xmlns:m="http://schemas.openxmlformats.org/officeDocument/2006/math">
                    <m:rad>
                      <m:radPr>
                        <m:ctrlPr>
                          <a:rPr lang="en-US" sz="2800" i="1">
                            <a:solidFill>
                              <a:schemeClr val="bg1"/>
                            </a:solidFill>
                            <a:latin typeface="Cambria Math" panose="02040503050406030204" pitchFamily="18" charset="0"/>
                            <a:cs typeface="Times New Roman" panose="02020603050405020304" pitchFamily="18" charset="0"/>
                          </a:rPr>
                        </m:ctrlPr>
                      </m:radPr>
                      <m:deg>
                        <m:r>
                          <m:rPr>
                            <m:brk m:alnAt="7"/>
                          </m:rPr>
                          <a:rPr lang="en-US" sz="2800" i="1">
                            <a:solidFill>
                              <a:schemeClr val="bg1"/>
                            </a:solidFill>
                            <a:latin typeface="Cambria Math" panose="02040503050406030204" pitchFamily="18" charset="0"/>
                            <a:cs typeface="Times New Roman" panose="02020603050405020304" pitchFamily="18" charset="0"/>
                          </a:rPr>
                          <m:t>3</m:t>
                        </m:r>
                      </m:deg>
                      <m:e>
                        <m:f>
                          <m:fPr>
                            <m:ctrlPr>
                              <a:rPr lang="en-US" sz="2800" i="1">
                                <a:solidFill>
                                  <a:schemeClr val="bg1"/>
                                </a:solidFill>
                                <a:latin typeface="Cambria Math" panose="02040503050406030204" pitchFamily="18" charset="0"/>
                                <a:cs typeface="Times New Roman" panose="02020603050405020304" pitchFamily="18" charset="0"/>
                              </a:rPr>
                            </m:ctrlPr>
                          </m:fPr>
                          <m:num>
                            <m:r>
                              <m:rPr>
                                <m:nor/>
                              </m:rPr>
                              <a:rPr lang="en-US" sz="2800">
                                <a:solidFill>
                                  <a:schemeClr val="bg1"/>
                                </a:solidFill>
                                <a:latin typeface="Times New Roman" panose="02020603050405020304" pitchFamily="18" charset="0"/>
                                <a:cs typeface="Times New Roman" panose="02020603050405020304" pitchFamily="18" charset="0"/>
                              </a:rPr>
                              <m:t>8</m:t>
                            </m:r>
                          </m:num>
                          <m:den>
                            <m:r>
                              <m:rPr>
                                <m:nor/>
                              </m:rPr>
                              <a:rPr lang="en-US" sz="2800" dirty="0">
                                <a:solidFill>
                                  <a:schemeClr val="bg1"/>
                                </a:solidFill>
                                <a:latin typeface="Times New Roman" panose="02020603050405020304" pitchFamily="18" charset="0"/>
                                <a:cs typeface="Times New Roman" panose="02020603050405020304" pitchFamily="18" charset="0"/>
                              </a:rPr>
                              <m:t>–</m:t>
                            </m:r>
                            <m:r>
                              <m:rPr>
                                <m:nor/>
                              </m:rPr>
                              <a:rPr lang="en-US" sz="2800">
                                <a:solidFill>
                                  <a:schemeClr val="bg1"/>
                                </a:solidFill>
                                <a:latin typeface="Cambria Math" panose="02040503050406030204" pitchFamily="18" charset="0"/>
                                <a:cs typeface="Times New Roman" panose="02020603050405020304" pitchFamily="18" charset="0"/>
                              </a:rPr>
                              <m:t>27</m:t>
                            </m:r>
                          </m:den>
                        </m:f>
                      </m:e>
                    </m:rad>
                  </m:oMath>
                </a14:m>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 name="TextBox 9"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205958" y="1913285"/>
                <a:ext cx="5765470" cy="4700069"/>
              </a:xfrm>
              <a:prstGeom prst="rect">
                <a:avLst/>
              </a:prstGeom>
              <a:blipFill>
                <a:blip r:embed="rId3"/>
                <a:stretch>
                  <a:fillRect l="-2114"/>
                </a:stretch>
              </a:blipFill>
            </p:spPr>
            <p:txBody>
              <a:bodyPr/>
              <a:lstStyle/>
              <a:p>
                <a:r>
                  <a:rPr lang="en-US">
                    <a:noFill/>
                  </a:rPr>
                  <a:t> </a:t>
                </a:r>
              </a:p>
            </p:txBody>
          </p:sp>
        </mc:Fallback>
      </mc:AlternateContent>
      <p:sp>
        <p:nvSpPr>
          <p:cNvPr id="4" name="Rectangle 3" descr="OPL20U25GSXzBJYl68kk8uQGfFKzs7yb1M4KJWUiLk6ZEvGF+qCIPSnY57AbBFCvTWID07 2024 T9 CD 06565+K4lPs7H94VUqPe2XwIsfPRnrXQE//QTEXxb8/8N4CNc6FpgZahzpTjFhMzSA7T/nHJa11DE8Ng2TP3iAmRczFlmslSuUNOgUeb6yRvs0="/>
          <p:cNvSpPr/>
          <p:nvPr/>
        </p:nvSpPr>
        <p:spPr>
          <a:xfrm>
            <a:off x="5943600" y="1545739"/>
            <a:ext cx="45719" cy="5036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descr="OPL20U25GSXzBJYl68kk8uQGfFKzs7yb1M4KJWUiLk6ZEvGF+qCIPSnY57AbBFCvTWID07 2024 T9 CD 06565+K4lPs7H94VUqPe2XwIsfPRnrXQE//QTEXxb8/8N4CNc6FpgZahzpTjFhMzSA7T/nHJa11DE8Ng2TP3iAmRczFlmslSuUNOgUeb6yRvs0="/>
          <p:cNvSpPr txBox="1"/>
          <p:nvPr/>
        </p:nvSpPr>
        <p:spPr>
          <a:xfrm>
            <a:off x="230870" y="657541"/>
            <a:ext cx="11730259" cy="584775"/>
          </a:xfrm>
          <a:prstGeom prst="rect">
            <a:avLst/>
          </a:prstGeom>
          <a:noFill/>
        </p:spPr>
        <p:txBody>
          <a:bodyPr wrap="square" rtlCol="0">
            <a:spAutoFit/>
          </a:bodyPr>
          <a:lstStyle/>
          <a:p>
            <a:pPr algn="ctr"/>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1: </a:t>
            </a:r>
            <a:r>
              <a:rPr lang="en-US" sz="3200" b="1" dirty="0" err="1">
                <a:solidFill>
                  <a:srgbClr val="E99D05"/>
                </a:solidFill>
                <a:latin typeface="Times New Roman" panose="02020603050405020304" pitchFamily="18" charset="0"/>
                <a:cs typeface="Times New Roman" panose="02020603050405020304" pitchFamily="18" charset="0"/>
              </a:rPr>
              <a:t>Tìm</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hai</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ba</a:t>
            </a:r>
            <a:endParaRPr lang="en-US" sz="3200" b="1" dirty="0">
              <a:solidFill>
                <a:srgbClr val="E99D05"/>
              </a:solidFill>
              <a:latin typeface="Times New Roman" panose="02020603050405020304" pitchFamily="18" charset="0"/>
              <a:cs typeface="Times New Roman" panose="02020603050405020304" pitchFamily="18" charset="0"/>
            </a:endParaRPr>
          </a:p>
        </p:txBody>
      </p:sp>
      <p:sp>
        <p:nvSpPr>
          <p:cNvPr id="11"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dirty="0">
              <a:solidFill>
                <a:srgbClr val="FFFF00"/>
              </a:solidFill>
            </a:endParaRPr>
          </a:p>
        </p:txBody>
      </p:sp>
    </p:spTree>
    <p:extLst>
      <p:ext uri="{BB962C8B-B14F-4D97-AF65-F5344CB8AC3E}">
        <p14:creationId xmlns:p14="http://schemas.microsoft.com/office/powerpoint/2010/main" val="20145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1525875" y="2146644"/>
                <a:ext cx="9818908" cy="712054"/>
              </a:xfrm>
              <a:prstGeom prst="rect">
                <a:avLst/>
              </a:prstGeom>
            </p:spPr>
            <p:txBody>
              <a:bodyPr wrap="square">
                <a:spAutoFit/>
              </a:bodyPr>
              <a:lstStyle/>
              <a:p>
                <a:pPr algn="just">
                  <a:lnSpc>
                    <a:spcPct val="115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a:solidFill>
                          <a:schemeClr val="bg1"/>
                        </a:solidFill>
                        <a:latin typeface="Cambria Math" panose="02040503050406030204" pitchFamily="18" charset="0"/>
                        <a:ea typeface="Calibri" panose="020F0502020204030204" pitchFamily="34" charset="0"/>
                        <a:cs typeface="Times New Roman" panose="02020603050405020304" pitchFamily="18" charset="0"/>
                      </a:rPr>
                      <m:t>289</m:t>
                    </m:r>
                  </m:oMath>
                </a14:m>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289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=17</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289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=−17</m:t>
                    </m:r>
                  </m:oMath>
                </a14:m>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25875" y="2146644"/>
                <a:ext cx="9818908" cy="712054"/>
              </a:xfrm>
              <a:prstGeom prst="rect">
                <a:avLst/>
              </a:prstGeom>
              <a:blipFill>
                <a:blip r:embed="rId2"/>
                <a:stretch>
                  <a:fillRect l="-1552" t="-1709" b="-188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525875" y="3139279"/>
                <a:ext cx="10114330" cy="643061"/>
              </a:xfrm>
              <a:prstGeom prst="rect">
                <a:avLst/>
              </a:prstGeom>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0,81</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0,81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=0,9</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0,81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=−0,9</m:t>
                    </m:r>
                  </m:oMath>
                </a14:m>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25875" y="3139279"/>
                <a:ext cx="10114330" cy="643061"/>
              </a:xfrm>
              <a:prstGeom prst="rect">
                <a:avLst/>
              </a:prstGeom>
              <a:blipFill>
                <a:blip r:embed="rId3"/>
                <a:stretch>
                  <a:fillRect l="-1507" t="-10476"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1525875" y="4020592"/>
                <a:ext cx="10114330" cy="610232"/>
              </a:xfrm>
              <a:prstGeom prst="rect">
                <a:avLst/>
              </a:prstGeom>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1,69</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m:t>
                    </m:r>
                  </m:oMath>
                </a14:m>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25875" y="4020592"/>
                <a:ext cx="10114330" cy="610232"/>
              </a:xfrm>
              <a:prstGeom prst="rect">
                <a:avLst/>
              </a:prstGeom>
              <a:blipFill>
                <a:blip r:embed="rId4"/>
                <a:stretch>
                  <a:fillRect l="-1507" t="-11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1525875" y="4818289"/>
                <a:ext cx="9579757" cy="1164614"/>
              </a:xfrm>
              <a:prstGeom prst="rect">
                <a:avLst/>
              </a:prstGeom>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200" i="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m:t>49</m:t>
                        </m:r>
                      </m:num>
                      <m:den>
                        <m:r>
                          <m:rPr>
                            <m:nor/>
                          </m:rPr>
                          <a:rPr lang="en-US" sz="3200" i="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m:t>121</m:t>
                        </m:r>
                      </m:den>
                    </m:f>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200" i="0">
                                <a:solidFill>
                                  <a:schemeClr val="bg1"/>
                                </a:solidFill>
                                <a:latin typeface="Cambria Math" panose="02040503050406030204" pitchFamily="18" charset="0"/>
                                <a:ea typeface="Calibri" panose="020F0502020204030204" pitchFamily="34" charset="0"/>
                                <a:cs typeface="Times New Roman" panose="02020603050405020304" pitchFamily="18" charset="0"/>
                              </a:rPr>
                              <m:t>49</m:t>
                            </m:r>
                          </m:num>
                          <m:den>
                            <m:r>
                              <m:rPr>
                                <m:nor/>
                              </m:rPr>
                              <a:rPr lang="en-US" sz="3200" i="0">
                                <a:solidFill>
                                  <a:schemeClr val="bg1"/>
                                </a:solidFill>
                                <a:latin typeface="Cambria Math" panose="02040503050406030204" pitchFamily="18" charset="0"/>
                                <a:ea typeface="Calibri" panose="020F0502020204030204" pitchFamily="34" charset="0"/>
                                <a:cs typeface="Times New Roman" panose="02020603050405020304" pitchFamily="18" charset="0"/>
                              </a:rPr>
                              <m:t>121</m:t>
                            </m:r>
                          </m:den>
                        </m:f>
                      </m:e>
                    </m:rad>
                    <m:r>
                      <m:rPr>
                        <m:nor/>
                      </m:rPr>
                      <a:rPr lang="en-US" sz="3200" i="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200" i="0">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num>
                      <m:den>
                        <m:r>
                          <m:rPr>
                            <m:nor/>
                          </m:rPr>
                          <a:rPr lang="en-US" sz="3200" i="0">
                            <a:solidFill>
                              <a:schemeClr val="bg1"/>
                            </a:solidFill>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200" i="0">
                                <a:solidFill>
                                  <a:schemeClr val="bg1"/>
                                </a:solidFill>
                                <a:latin typeface="Times New Roman" panose="02020603050405020304" pitchFamily="18" charset="0"/>
                                <a:ea typeface="Calibri" panose="020F0502020204030204" pitchFamily="34" charset="0"/>
                                <a:cs typeface="Times New Roman" panose="02020603050405020304" pitchFamily="18" charset="0"/>
                              </a:rPr>
                              <m:t>49</m:t>
                            </m:r>
                          </m:num>
                          <m:den>
                            <m:r>
                              <m:rPr>
                                <m:nor/>
                              </m:rPr>
                              <a:rPr lang="en-US" sz="3200" i="0">
                                <a:solidFill>
                                  <a:schemeClr val="bg1"/>
                                </a:solidFill>
                                <a:latin typeface="Times New Roman" panose="02020603050405020304" pitchFamily="18" charset="0"/>
                                <a:ea typeface="Calibri" panose="020F0502020204030204" pitchFamily="34" charset="0"/>
                                <a:cs typeface="Times New Roman" panose="02020603050405020304" pitchFamily="18" charset="0"/>
                              </a:rPr>
                              <m:t>121</m:t>
                            </m:r>
                          </m:den>
                        </m:f>
                      </m:e>
                    </m:rad>
                    <m:r>
                      <m:rPr>
                        <m:nor/>
                      </m:rPr>
                      <a:rPr lang="en-US" sz="32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200" i="0">
                            <a:solidFill>
                              <a:schemeClr val="bg1"/>
                            </a:solidFill>
                            <a:latin typeface="Times New Roman" panose="02020603050405020304" pitchFamily="18" charset="0"/>
                            <a:ea typeface="Calibri" panose="020F0502020204030204" pitchFamily="34" charset="0"/>
                            <a:cs typeface="Times New Roman" panose="02020603050405020304" pitchFamily="18" charset="0"/>
                          </a:rPr>
                          <m:t>7</m:t>
                        </m:r>
                      </m:num>
                      <m:den>
                        <m:r>
                          <m:rPr>
                            <m:nor/>
                          </m:rPr>
                          <a:rPr lang="en-US" sz="3200" i="0">
                            <a:solidFill>
                              <a:schemeClr val="bg1"/>
                            </a:solidFill>
                            <a:latin typeface="Times New Roman" panose="02020603050405020304" pitchFamily="18" charset="0"/>
                            <a:ea typeface="Calibri" panose="020F0502020204030204" pitchFamily="34" charset="0"/>
                            <a:cs typeface="Times New Roman" panose="02020603050405020304" pitchFamily="18" charset="0"/>
                          </a:rPr>
                          <m:t>11</m:t>
                        </m:r>
                      </m:den>
                    </m:f>
                  </m:oMath>
                </a14:m>
                <a:endParaRPr lang="en-US" sz="3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25875" y="4818289"/>
                <a:ext cx="9579757" cy="1164614"/>
              </a:xfrm>
              <a:prstGeom prst="rect">
                <a:avLst/>
              </a:prstGeom>
              <a:blipFill>
                <a:blip r:embed="rId5"/>
                <a:stretch>
                  <a:fillRect l="-1590" b="-524"/>
                </a:stretch>
              </a:blipFill>
            </p:spPr>
            <p:txBody>
              <a:bodyPr/>
              <a:lstStyle/>
              <a:p>
                <a:r>
                  <a:rPr lang="en-US">
                    <a:noFill/>
                  </a:rPr>
                  <a:t> </a:t>
                </a:r>
              </a:p>
            </p:txBody>
          </p:sp>
        </mc:Fallback>
      </mc:AlternateContent>
      <p:pic>
        <p:nvPicPr>
          <p:cNvPr id="14" name="Picture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508" y="0"/>
            <a:ext cx="2064492" cy="2064492"/>
          </a:xfrm>
          <a:prstGeom prst="rect">
            <a:avLst/>
          </a:prstGeom>
        </p:spPr>
      </p:pic>
      <p:sp>
        <p:nvSpPr>
          <p:cNvPr id="15" name="Rectangle 14" descr="OPL20U25GSXzBJYl68kk8uQGfFKzs7yb1M4KJWUiLk6ZEvGF+qCIPSnY57AbBFCvTWID07 2024 T9 CD 06565+K4lPs7H94VUqPe2XwIsfPRnrXQE//QTEXxb8/8N4CNc6FpgZahzpTjFhMzSA7T/nHJa11DE8Ng2TP3iAmRczFlmslSuUNOgUeb6yRvs0="/>
          <p:cNvSpPr/>
          <p:nvPr/>
        </p:nvSpPr>
        <p:spPr>
          <a:xfrm>
            <a:off x="897648" y="1430573"/>
            <a:ext cx="6355201" cy="619272"/>
          </a:xfrm>
          <a:prstGeom prst="rect">
            <a:avLst/>
          </a:prstGeom>
        </p:spPr>
        <p:txBody>
          <a:bodyPr wrap="none">
            <a:spAutoFit/>
          </a:bodyPr>
          <a:lstStyle/>
          <a:p>
            <a:pPr>
              <a:lnSpc>
                <a:spcPct val="107000"/>
              </a:lnSpc>
              <a:spcAft>
                <a:spcPts val="800"/>
              </a:spcAf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2 (SGK/53).</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Tìm căn bậc ba của:</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descr="OPL20U25GSXzBJYl68kk8uQGfFKzs7yb1M4KJWUiLk6ZEvGF+qCIPSnY57AbBFCvTWID07 2024 T9 CD 06565+K4lPs7H94VUqPe2XwIsfPRnrXQE//QTEXxb8/8N4CNc6FpgZahzpTjFhMzSA7T/nHJa11DE8Ng2TP3iAmRczFlmslSuUNOgUeb6yRvs0="/>
          <p:cNvSpPr txBox="1"/>
          <p:nvPr/>
        </p:nvSpPr>
        <p:spPr>
          <a:xfrm>
            <a:off x="840462" y="657541"/>
            <a:ext cx="11730259" cy="584775"/>
          </a:xfrm>
          <a:prstGeom prst="rect">
            <a:avLst/>
          </a:prstGeom>
          <a:noFill/>
        </p:spPr>
        <p:txBody>
          <a:bodyPr wrap="square" rtlCol="0">
            <a:spAutoFit/>
          </a:bodyPr>
          <a:lstStyle/>
          <a:p>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1: </a:t>
            </a:r>
            <a:r>
              <a:rPr lang="en-US" sz="3200" b="1" dirty="0" err="1">
                <a:solidFill>
                  <a:srgbClr val="E99D05"/>
                </a:solidFill>
                <a:latin typeface="Times New Roman" panose="02020603050405020304" pitchFamily="18" charset="0"/>
                <a:cs typeface="Times New Roman" panose="02020603050405020304" pitchFamily="18" charset="0"/>
              </a:rPr>
              <a:t>Tìm</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hai</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ba</a:t>
            </a:r>
            <a:endParaRPr lang="en-US" sz="3200" b="1" dirty="0">
              <a:solidFill>
                <a:srgbClr val="E99D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0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583570" y="1436285"/>
            <a:ext cx="6355201" cy="619272"/>
          </a:xfrm>
          <a:prstGeom prst="rect">
            <a:avLst/>
          </a:prstGeom>
        </p:spPr>
        <p:txBody>
          <a:bodyPr wrap="none">
            <a:spAutoFit/>
          </a:bodyPr>
          <a:lstStyle/>
          <a:p>
            <a:pPr>
              <a:lnSpc>
                <a:spcPct val="107000"/>
              </a:lnSpc>
              <a:spcAft>
                <a:spcPts val="800"/>
              </a:spcAf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3 (SGK/53).</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Tìm căn bậc ba của:</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1604723" y="2244010"/>
                <a:ext cx="4313425" cy="645690"/>
              </a:xfrm>
              <a:prstGeom prst="rect">
                <a:avLst/>
              </a:prstGeom>
            </p:spPr>
            <p:txBody>
              <a:bodyPr wrap="non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1331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604723" y="2244010"/>
                <a:ext cx="4313425" cy="645690"/>
              </a:xfrm>
              <a:prstGeom prst="rect">
                <a:avLst/>
              </a:prstGeom>
              <a:blipFill>
                <a:blip r:embed="rId2"/>
                <a:stretch>
                  <a:fillRect l="-3531" t="-4717" b="-28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604723" y="3257399"/>
                <a:ext cx="4719754" cy="679289"/>
              </a:xfrm>
              <a:prstGeom prst="rect">
                <a:avLst/>
              </a:prstGeom>
            </p:spPr>
            <p:txBody>
              <a:bodyPr wrap="none">
                <a:spAutoFit/>
              </a:bodyPr>
              <a:lstStyle/>
              <a:p>
                <a:pPr>
                  <a:lnSpc>
                    <a:spcPct val="107000"/>
                  </a:lnSpc>
                  <a:spcAft>
                    <a:spcPts val="800"/>
                  </a:spcAft>
                </a:pPr>
                <a:r>
                  <a:rPr lang="en-US"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−27</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e>
                            </m:d>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604723" y="3257399"/>
                <a:ext cx="4719754" cy="679289"/>
              </a:xfrm>
              <a:prstGeom prst="rect">
                <a:avLst/>
              </a:prstGeom>
              <a:blipFill>
                <a:blip r:embed="rId3"/>
                <a:stretch>
                  <a:fillRect l="-3230" b="-25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1597859" y="4161053"/>
                <a:ext cx="5862695" cy="679289"/>
              </a:xfrm>
              <a:prstGeom prst="rect">
                <a:avLst/>
              </a:prstGeom>
            </p:spPr>
            <p:txBody>
              <a:bodyPr wrap="non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0,216</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m:t>
                                </m:r>
                              </m:e>
                            </m:d>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m:t>
                    </m:r>
                  </m:oMath>
                </a14:m>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97859" y="4161053"/>
                <a:ext cx="5862695" cy="679289"/>
              </a:xfrm>
              <a:prstGeom prst="rect">
                <a:avLst/>
              </a:prstGeom>
              <a:blipFill>
                <a:blip r:embed="rId4"/>
                <a:stretch>
                  <a:fillRect l="-2599"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1604723" y="5040598"/>
                <a:ext cx="3859839" cy="1223797"/>
              </a:xfrm>
              <a:prstGeom prst="rect">
                <a:avLst/>
              </a:prstGeom>
            </p:spPr>
            <p:txBody>
              <a:bodyPr wrap="none">
                <a:spAutoFit/>
              </a:bodyPr>
              <a:lstStyle/>
              <a:p>
                <a:pPr>
                  <a:lnSpc>
                    <a:spcPct val="107000"/>
                  </a:lnSpc>
                  <a:spcAft>
                    <a:spcPts val="800"/>
                  </a:spcAft>
                </a:pPr>
                <a:r>
                  <a:rPr lang="en-US"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343</m:t>
                            </m:r>
                          </m:den>
                        </m:f>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m:t>
                                    </m:r>
                                  </m:den>
                                </m:f>
                              </m:e>
                            </m:d>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604723" y="5040598"/>
                <a:ext cx="3859839" cy="1223797"/>
              </a:xfrm>
              <a:prstGeom prst="rect">
                <a:avLst/>
              </a:prstGeom>
              <a:blipFill>
                <a:blip r:embed="rId5"/>
                <a:stretch>
                  <a:fillRect l="-3949"/>
                </a:stretch>
              </a:blipFill>
            </p:spPr>
            <p:txBody>
              <a:bodyPr/>
              <a:lstStyle/>
              <a:p>
                <a:r>
                  <a:rPr lang="en-US">
                    <a:noFill/>
                  </a:rPr>
                  <a:t> </a:t>
                </a:r>
              </a:p>
            </p:txBody>
          </p:sp>
        </mc:Fallback>
      </mc:AlternateContent>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508" y="0"/>
            <a:ext cx="2064492" cy="2064492"/>
          </a:xfrm>
          <a:prstGeom prst="rect">
            <a:avLst/>
          </a:prstGeom>
        </p:spPr>
      </p:pic>
      <p:sp>
        <p:nvSpPr>
          <p:cNvPr id="14" name="TextBox 13" descr="OPL20U25GSXzBJYl68kk8uQGfFKzs7yb1M4KJWUiLk6ZEvGF+qCIPSnY57AbBFCvTWID07 2024 T9 CD 06565+K4lPs7H94VUqPe2XwIsfPRnrXQE//QTEXxb8/8N4CNc6FpgZahzpTjFhMzSA7T/nHJa11DE8Ng2TP3iAmRczFlmslSuUNOgUeb6yRvs0="/>
          <p:cNvSpPr txBox="1"/>
          <p:nvPr/>
        </p:nvSpPr>
        <p:spPr>
          <a:xfrm>
            <a:off x="557439" y="657541"/>
            <a:ext cx="11730259" cy="584775"/>
          </a:xfrm>
          <a:prstGeom prst="rect">
            <a:avLst/>
          </a:prstGeom>
          <a:noFill/>
        </p:spPr>
        <p:txBody>
          <a:bodyPr wrap="square" rtlCol="0">
            <a:spAutoFit/>
          </a:bodyPr>
          <a:lstStyle/>
          <a:p>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1: </a:t>
            </a:r>
            <a:r>
              <a:rPr lang="en-US" sz="3200" b="1" dirty="0" err="1">
                <a:solidFill>
                  <a:srgbClr val="E99D05"/>
                </a:solidFill>
                <a:latin typeface="Times New Roman" panose="02020603050405020304" pitchFamily="18" charset="0"/>
                <a:cs typeface="Times New Roman" panose="02020603050405020304" pitchFamily="18" charset="0"/>
              </a:rPr>
              <a:t>Tìm</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hai</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ba</a:t>
            </a:r>
            <a:endParaRPr lang="en-US" sz="3200" b="1" dirty="0">
              <a:solidFill>
                <a:srgbClr val="E99D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898164" y="1627545"/>
            <a:ext cx="3820277" cy="619272"/>
          </a:xfrm>
          <a:prstGeom prst="rect">
            <a:avLst/>
          </a:prstGeom>
        </p:spPr>
        <p:txBody>
          <a:bodyPr wrap="none">
            <a:spAutoFit/>
          </a:bodyPr>
          <a:lstStyle/>
          <a:p>
            <a:pPr algn="just">
              <a:lnSpc>
                <a:spcPct val="107000"/>
              </a:lnSpc>
              <a:spcAft>
                <a:spcPts val="800"/>
              </a:spcAft>
              <a:tabLst>
                <a:tab pos="457200" algn="l"/>
                <a:tab pos="914400" algn="l"/>
                <a:tab pos="1371600" algn="l"/>
                <a:tab pos="2219325" algn="l"/>
                <a:tab pos="3543300" algn="l"/>
              </a:tabLs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1 (BTBS 1) </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Tính:</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1109760" y="2402105"/>
                <a:ext cx="10777440" cy="607026"/>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rPr>
                  <a:t>a)</a:t>
                </a:r>
                <a:r>
                  <a:rPr lang="en-US" sz="3200" b="1" dirty="0">
                    <a:solidFill>
                      <a:schemeClr val="bg1"/>
                    </a:solidFill>
                    <a:effectLst/>
                    <a:latin typeface="Times New Roman" panose="02020603050405020304" pitchFamily="18" charset="0"/>
                    <a:ea typeface="Calibri" panose="020F0502020204030204" pitchFamily="34" charset="0"/>
                  </a:rPr>
                  <a:t> </a:t>
                </a:r>
                <a:r>
                  <a:rPr lang="nl-NL" sz="3200" dirty="0">
                    <a:solidFill>
                      <a:schemeClr val="bg1"/>
                    </a:solidFill>
                    <a:effectLst/>
                    <a:latin typeface="Times New Roman" panose="02020603050405020304" pitchFamily="18" charset="0"/>
                    <a:ea typeface="Times New Roman" panose="02020603050405020304" pitchFamily="18" charset="0"/>
                  </a:rPr>
                  <a:t>Căn bậc hai của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1,21</m:t>
                    </m:r>
                  </m:oMath>
                </a14:m>
                <a:r>
                  <a:rPr lang="nl-NL" sz="3200" dirty="0">
                    <a:solidFill>
                      <a:schemeClr val="bg1"/>
                    </a:solidFill>
                    <a:effectLst/>
                    <a:latin typeface="Times New Roman" panose="02020603050405020304" pitchFamily="18" charset="0"/>
                    <a:ea typeface="Times New Roman" panose="02020603050405020304" pitchFamily="18" charset="0"/>
                  </a:rPr>
                  <a:t> là </a:t>
                </a:r>
                <a14:m>
                  <m:oMath xmlns:m="http://schemas.openxmlformats.org/officeDocument/2006/math">
                    <m:rad>
                      <m:radPr>
                        <m:degHide m:val="on"/>
                        <m:ctrlPr>
                          <a:rPr lang="en-US" sz="3200" i="1">
                            <a:solidFill>
                              <a:schemeClr val="bg1"/>
                            </a:solidFill>
                            <a:effectLst/>
                            <a:latin typeface="Cambria Math" panose="02040503050406030204" pitchFamily="18"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=1,1</m:t>
                    </m:r>
                  </m:oMath>
                </a14:m>
                <a:r>
                  <a:rPr lang="nl-NL" sz="3200" dirty="0">
                    <a:solidFill>
                      <a:schemeClr val="bg1"/>
                    </a:solidFill>
                    <a:effectLst/>
                    <a:latin typeface="Times New Roman" panose="02020603050405020304" pitchFamily="18" charset="0"/>
                    <a:ea typeface="Times New Roman" panose="02020603050405020304" pitchFamily="18" charset="0"/>
                  </a:rPr>
                  <a:t> và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=−1,1</m:t>
                    </m:r>
                    <m:r>
                      <a:rPr lang="en-US" sz="32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dirty="0">
                  <a:solidFill>
                    <a:schemeClr val="bg1"/>
                  </a:solidFill>
                </a:endParaRP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109760" y="2402105"/>
                <a:ext cx="10777440" cy="607026"/>
              </a:xfrm>
              <a:prstGeom prst="rect">
                <a:avLst/>
              </a:prstGeom>
              <a:blipFill>
                <a:blip r:embed="rId2"/>
                <a:stretch>
                  <a:fillRect l="-1414" t="-11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109760" y="3415993"/>
                <a:ext cx="10472640" cy="610232"/>
              </a:xfrm>
              <a:prstGeom prst="rect">
                <a:avLst/>
              </a:prstGeom>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0,01</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0,01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=0,1</m:t>
                    </m:r>
                  </m:oMath>
                </a14:m>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0,01</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=−0,1</m:t>
                    </m:r>
                    <m:r>
                      <a:rPr lang="en-US" sz="32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109760" y="3415993"/>
                <a:ext cx="10472640" cy="610232"/>
              </a:xfrm>
              <a:prstGeom prst="rect">
                <a:avLst/>
              </a:prstGeom>
              <a:blipFill>
                <a:blip r:embed="rId3"/>
                <a:stretch>
                  <a:fillRect l="-1455" t="-11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1109760" y="4365740"/>
                <a:ext cx="10472640" cy="610232"/>
              </a:xfrm>
              <a:prstGeom prst="rect">
                <a:avLst/>
              </a:prstGeom>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0,64</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0,64</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=0,8</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0,64</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=−0,8</m:t>
                    </m:r>
                    <m:r>
                      <a:rPr lang="en-US" sz="32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109760" y="4365740"/>
                <a:ext cx="10472640" cy="610232"/>
              </a:xfrm>
              <a:prstGeom prst="rect">
                <a:avLst/>
              </a:prstGeom>
              <a:blipFill>
                <a:blip r:embed="rId4"/>
                <a:stretch>
                  <a:fillRect l="-1455" t="-11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1109760" y="5315487"/>
                <a:ext cx="10472640" cy="610232"/>
              </a:xfrm>
              <a:prstGeom prst="rect">
                <a:avLst/>
              </a:prstGeom>
            </p:spPr>
            <p:txBody>
              <a:bodyPr wrap="square">
                <a:spAutoFit/>
              </a:bodyPr>
              <a:lstStyle/>
              <a:p>
                <a:pPr>
                  <a:lnSpc>
                    <a:spcPct val="107000"/>
                  </a:lnSpc>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Căn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0,49</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0,49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=0,7</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0,49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=−0,7</m:t>
                    </m:r>
                    <m:r>
                      <a:rPr lang="en-US" sz="32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109760" y="5315487"/>
                <a:ext cx="10472640" cy="610232"/>
              </a:xfrm>
              <a:prstGeom prst="rect">
                <a:avLst/>
              </a:prstGeom>
              <a:blipFill>
                <a:blip r:embed="rId5"/>
                <a:stretch>
                  <a:fillRect l="-1455" t="-11000" b="-30000"/>
                </a:stretch>
              </a:blipFill>
            </p:spPr>
            <p:txBody>
              <a:bodyPr/>
              <a:lstStyle/>
              <a:p>
                <a:r>
                  <a:rPr lang="en-US">
                    <a:noFill/>
                  </a:rPr>
                  <a:t> </a:t>
                </a:r>
              </a:p>
            </p:txBody>
          </p:sp>
        </mc:Fallback>
      </mc:AlternateContent>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508" y="0"/>
            <a:ext cx="2064492" cy="2064492"/>
          </a:xfrm>
          <a:prstGeom prst="rect">
            <a:avLst/>
          </a:prstGeom>
        </p:spPr>
      </p:pic>
      <p:sp>
        <p:nvSpPr>
          <p:cNvPr id="14" name="TextBox 13" descr="OPL20U25GSXzBJYl68kk8uQGfFKzs7yb1M4KJWUiLk6ZEvGF+qCIPSnY57AbBFCvTWID07 2024 T9 CD 06565+K4lPs7H94VUqPe2XwIsfPRnrXQE//QTEXxb8/8N4CNc6FpgZahzpTjFhMzSA7T/nHJa11DE8Ng2TP3iAmRczFlmslSuUNOgUeb6yRvs0="/>
          <p:cNvSpPr txBox="1"/>
          <p:nvPr/>
        </p:nvSpPr>
        <p:spPr>
          <a:xfrm>
            <a:off x="927546" y="788167"/>
            <a:ext cx="11730259" cy="584775"/>
          </a:xfrm>
          <a:prstGeom prst="rect">
            <a:avLst/>
          </a:prstGeom>
          <a:noFill/>
        </p:spPr>
        <p:txBody>
          <a:bodyPr wrap="square" rtlCol="0">
            <a:spAutoFit/>
          </a:bodyPr>
          <a:lstStyle/>
          <a:p>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1: </a:t>
            </a:r>
            <a:r>
              <a:rPr lang="en-US" sz="3200" b="1" dirty="0" err="1">
                <a:solidFill>
                  <a:srgbClr val="E99D05"/>
                </a:solidFill>
                <a:latin typeface="Times New Roman" panose="02020603050405020304" pitchFamily="18" charset="0"/>
                <a:cs typeface="Times New Roman" panose="02020603050405020304" pitchFamily="18" charset="0"/>
              </a:rPr>
              <a:t>Tìm</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hai</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ba</a:t>
            </a:r>
            <a:endParaRPr lang="en-US" sz="3200" b="1" dirty="0">
              <a:solidFill>
                <a:srgbClr val="E99D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1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834927" y="5478360"/>
            <a:ext cx="667740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a:ea typeface="+mn-ea"/>
                <a:cs typeface="+mn-cs"/>
              </a:rPr>
              <a:t>CÁC HOẠT ĐỘNG</a:t>
            </a:r>
            <a:endParaRPr kumimoji="0" lang="vi-VN"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Arial" panose="020B0604020202020204" pitchFamily="34" charset="0"/>
              <a:ea typeface="+mn-ea"/>
              <a:cs typeface="+mn-cs"/>
            </a:endParaRPr>
          </a:p>
        </p:txBody>
      </p:sp>
      <p:grpSp>
        <p:nvGrpSpPr>
          <p:cNvPr id="12" name="Nhóm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Mở</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đầu</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3" name="Nhóm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Hình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thành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kiến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thức</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5" name="Nhóm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Luyện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tập</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sp>
        <p:nvSpPr>
          <p:cNvPr id="16" name="Google Shape;162;p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nvGrpSpPr>
          <p:cNvPr id="14" name="Nhóm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spTree>
    <p:extLst>
      <p:ext uri="{BB962C8B-B14F-4D97-AF65-F5344CB8AC3E}">
        <p14:creationId xmlns:p14="http://schemas.microsoft.com/office/powerpoint/2010/main" val="2941958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2" name="Rectangle 1" descr="OPL20U25GSXzBJYl68kk8uQGfFKzs7yb1M4KJWUiLk6ZEvGF+qCIPSnY57AbBFCvTWID07 2024 T9 CD 06565+K4lPs7H94VUqPe2XwIsfPRnrXQE//QTEXxb8/8N4CNc6FpgZahzpTjFhMzSA7T/nHJa11DE8Ng2TP3iAmRczFlmslSuUNOgUeb6yRvs0="/>
          <p:cNvSpPr/>
          <p:nvPr/>
        </p:nvSpPr>
        <p:spPr>
          <a:xfrm>
            <a:off x="622756" y="1581163"/>
            <a:ext cx="3904210" cy="619272"/>
          </a:xfrm>
          <a:prstGeom prst="rect">
            <a:avLst/>
          </a:prstGeom>
        </p:spPr>
        <p:txBody>
          <a:bodyPr wrap="none">
            <a:spAutoFit/>
          </a:bodyPr>
          <a:lstStyle/>
          <a:p>
            <a:pPr algn="just">
              <a:lnSpc>
                <a:spcPct val="107000"/>
              </a:lnSpc>
              <a:spcAft>
                <a:spcPts val="800"/>
              </a:spcAft>
              <a:tabLst>
                <a:tab pos="457200" algn="l"/>
                <a:tab pos="914400" algn="l"/>
                <a:tab pos="1371600" algn="l"/>
                <a:tab pos="2219325" algn="l"/>
                <a:tab pos="3543300" algn="l"/>
              </a:tabLs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2 (BTBS 2).</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Tính:</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2162193" y="2524779"/>
                <a:ext cx="4801314" cy="688715"/>
              </a:xfrm>
              <a:prstGeom prst="rect">
                <a:avLst/>
              </a:prstGeom>
            </p:spPr>
            <p:txBody>
              <a:bodyPr wrap="none">
                <a:spAutoFit/>
              </a:bodyPr>
              <a:lstStyle/>
              <a:p>
                <a:r>
                  <a:rPr lang="nl-NL" sz="3200">
                    <a:solidFill>
                      <a:schemeClr val="bg1"/>
                    </a:solidFill>
                    <a:latin typeface="Times New Roman" panose="02020603050405020304" pitchFamily="18" charset="0"/>
                    <a:ea typeface="Times New Roman" panose="02020603050405020304" pitchFamily="18" charset="0"/>
                  </a:rPr>
                  <a:t>a)</a:t>
                </a:r>
                <a14:m>
                  <m:oMath xmlns:m="http://schemas.openxmlformats.org/officeDocument/2006/math">
                    <m:rad>
                      <m:radPr>
                        <m:ctrlPr>
                          <a:rPr lang="en-US" sz="3200" i="1">
                            <a:solidFill>
                              <a:schemeClr val="bg1"/>
                            </a:solidFill>
                            <a:effectLst/>
                            <a:latin typeface="Cambria Math" panose="02040503050406030204" pitchFamily="18"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729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3200" i="1">
                                <a:solidFill>
                                  <a:schemeClr val="bg1"/>
                                </a:solidFill>
                                <a:effectLst/>
                                <a:latin typeface="Cambria Math" panose="02040503050406030204" pitchFamily="18" charset="0"/>
                                <a:cs typeface="Times New Roman" panose="02020603050405020304" pitchFamily="18" charset="0"/>
                              </a:rPr>
                            </m:ctrlPr>
                          </m:sSupPr>
                          <m:e>
                            <m:d>
                              <m:dPr>
                                <m:ctrlPr>
                                  <a:rPr lang="en-US" sz="3200" i="1">
                                    <a:solidFill>
                                      <a:schemeClr val="bg1"/>
                                    </a:solidFill>
                                    <a:effectLst/>
                                    <a:latin typeface="Cambria Math" panose="02040503050406030204" pitchFamily="18" charset="0"/>
                                    <a:cs typeface="Times New Roman" panose="02020603050405020304" pitchFamily="18" charset="0"/>
                                  </a:rPr>
                                </m:ctrlPr>
                              </m:d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m:t>
                                </m:r>
                              </m:e>
                            </m:d>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m:t>
                    </m:r>
                  </m:oMath>
                </a14:m>
                <a:r>
                  <a:rPr lang="nl-NL" sz="3200" i="1">
                    <a:solidFill>
                      <a:schemeClr val="bg1"/>
                    </a:solidFill>
                    <a:effectLst/>
                    <a:latin typeface="Times New Roman" panose="02020603050405020304" pitchFamily="18" charset="0"/>
                    <a:ea typeface="Times New Roman" panose="02020603050405020304" pitchFamily="18" charset="0"/>
                  </a:rPr>
                  <a:t>	</a:t>
                </a:r>
                <a:endParaRPr lang="en-US">
                  <a:solidFill>
                    <a:schemeClr val="bg1"/>
                  </a:solidFill>
                </a:endParaRPr>
              </a:p>
            </p:txBody>
          </p:sp>
        </mc:Choice>
        <mc:Fallback xmlns="">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162193" y="2524779"/>
                <a:ext cx="4801314" cy="688715"/>
              </a:xfrm>
              <a:prstGeom prst="rect">
                <a:avLst/>
              </a:prstGeom>
              <a:blipFill>
                <a:blip r:embed="rId3"/>
                <a:stretch>
                  <a:fillRect l="-3304" b="-256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2162193" y="3537838"/>
                <a:ext cx="7307000" cy="679289"/>
              </a:xfrm>
              <a:prstGeom prst="rect">
                <a:avLst/>
              </a:prstGeom>
            </p:spPr>
            <p:txBody>
              <a:bodyPr wrap="none">
                <a:spAutoFit/>
              </a:bodyPr>
              <a:lstStyle/>
              <a:p>
                <a:pPr>
                  <a:lnSpc>
                    <a:spcPct val="107000"/>
                  </a:lnSpc>
                  <a:spcAft>
                    <a:spcPts val="800"/>
                  </a:spcAft>
                </a:pPr>
                <a:r>
                  <a:rPr lang="nl-NL"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nl-NL"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−343</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m:t>
                                </m:r>
                              </m:e>
                            </m:d>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m:t>
                    </m:r>
                  </m:oMath>
                </a14:m>
                <a:r>
                  <a:rPr lang="nl-NL"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162193" y="3537838"/>
                <a:ext cx="7307000" cy="679289"/>
              </a:xfrm>
              <a:prstGeom prst="rect">
                <a:avLst/>
              </a:prstGeom>
              <a:blipFill>
                <a:blip r:embed="rId4"/>
                <a:stretch>
                  <a:fillRect l="-2170" b="-25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2162193" y="4574581"/>
                <a:ext cx="7709355" cy="679289"/>
              </a:xfrm>
              <a:prstGeom prst="rect">
                <a:avLst/>
              </a:prstGeom>
            </p:spPr>
            <p:txBody>
              <a:bodyPr wrap="none">
                <a:spAutoFit/>
              </a:bodyPr>
              <a:lstStyle/>
              <a:p>
                <a:pPr>
                  <a:lnSpc>
                    <a:spcPct val="107000"/>
                  </a:lnSpc>
                  <a:spcAft>
                    <a:spcPts val="800"/>
                  </a:spcAft>
                </a:pPr>
                <a:r>
                  <a:rPr lang="nl-NL"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−0,216</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m:t>
                                </m:r>
                              </m:e>
                            </m:d>
                          </m:e>
                          <m:sup>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=−0,6</m:t>
                    </m:r>
                  </m:oMath>
                </a14:m>
                <a:r>
                  <a:rPr lang="nl-NL"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162193" y="4574581"/>
                <a:ext cx="7709355" cy="679289"/>
              </a:xfrm>
              <a:prstGeom prst="rect">
                <a:avLst/>
              </a:prstGeom>
              <a:blipFill>
                <a:blip r:embed="rId5"/>
                <a:stretch>
                  <a:fillRect l="-2057" b="-25893"/>
                </a:stretch>
              </a:blipFill>
            </p:spPr>
            <p:txBody>
              <a:bodyPr/>
              <a:lstStyle/>
              <a:p>
                <a:r>
                  <a:rPr lang="en-US">
                    <a:noFill/>
                  </a:rPr>
                  <a:t> </a:t>
                </a:r>
              </a:p>
            </p:txBody>
          </p:sp>
        </mc:Fallback>
      </mc:AlternateContent>
      <p:sp>
        <p:nvSpPr>
          <p:cNvPr id="6" name="Rectangle 5" descr="OPL20U25GSXzBJYl68kk8uQGfFKzs7yb1M4KJWUiLk6ZEvGF+qCIPSnY57AbBFCvTWID07 2024 T9 CD 06565+K4lPs7H94VUqPe2XwIsfPRnrXQE//QTEXxb8/8N4CNc6FpgZahzpTjFhMzSA7T/nHJa11DE8Ng2TP3iAmRczFlmslSuUNOgUeb6yRvs0="/>
          <p:cNvSpPr/>
          <p:nvPr/>
        </p:nvSpPr>
        <p:spPr>
          <a:xfrm>
            <a:off x="2162193" y="5710472"/>
            <a:ext cx="628698" cy="593304"/>
          </a:xfrm>
          <a:prstGeom prst="rect">
            <a:avLst/>
          </a:prstGeom>
        </p:spPr>
        <p:txBody>
          <a:bodyPr wrap="none">
            <a:spAutoFit/>
          </a:bodyPr>
          <a:lstStyle/>
          <a:p>
            <a:pPr>
              <a:lnSpc>
                <a:spcPct val="107000"/>
              </a:lnSpc>
              <a:spcAft>
                <a:spcPts val="800"/>
              </a:spcAft>
            </a:pPr>
            <a:r>
              <a:rPr lang="nl-NL"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508" y="-28136"/>
            <a:ext cx="2064492" cy="2064492"/>
          </a:xfrm>
          <a:prstGeom prst="rect">
            <a:avLst/>
          </a:prstGeom>
        </p:spPr>
      </p:pic>
      <p:graphicFrame>
        <p:nvGraphicFramePr>
          <p:cNvPr id="7" name="Object 6"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86957069"/>
              </p:ext>
            </p:extLst>
          </p:nvPr>
        </p:nvGraphicFramePr>
        <p:xfrm>
          <a:off x="2739001" y="5352356"/>
          <a:ext cx="4771071" cy="1309535"/>
        </p:xfrm>
        <a:graphic>
          <a:graphicData uri="http://schemas.openxmlformats.org/presentationml/2006/ole">
            <mc:AlternateContent xmlns:mc="http://schemas.openxmlformats.org/markup-compatibility/2006">
              <mc:Choice xmlns:v="urn:schemas-microsoft-com:vml" Requires="v">
                <p:oleObj name="Equation" r:id="rId7" imgW="1955520" imgH="571320" progId="Equation.DSMT4">
                  <p:embed/>
                </p:oleObj>
              </mc:Choice>
              <mc:Fallback>
                <p:oleObj name="Equation" r:id="rId7" imgW="1955520" imgH="571320" progId="Equation.DSMT4">
                  <p:embed/>
                  <p:pic>
                    <p:nvPicPr>
                      <p:cNvPr id="0" name=""/>
                      <p:cNvPicPr/>
                      <p:nvPr/>
                    </p:nvPicPr>
                    <p:blipFill>
                      <a:blip r:embed="rId8"/>
                      <a:stretch>
                        <a:fillRect/>
                      </a:stretch>
                    </p:blipFill>
                    <p:spPr>
                      <a:xfrm>
                        <a:off x="2739001" y="5352356"/>
                        <a:ext cx="4771071" cy="1309535"/>
                      </a:xfrm>
                      <a:prstGeom prst="rect">
                        <a:avLst/>
                      </a:prstGeom>
                    </p:spPr>
                  </p:pic>
                </p:oleObj>
              </mc:Fallback>
            </mc:AlternateContent>
          </a:graphicData>
        </a:graphic>
      </p:graphicFrame>
      <p:sp>
        <p:nvSpPr>
          <p:cNvPr id="12" name="TextBox 11" descr="OPL20U25GSXzBJYl68kk8uQGfFKzs7yb1M4KJWUiLk6ZEvGF+qCIPSnY57AbBFCvTWID07 2024 T9 CD 06565+K4lPs7H94VUqPe2XwIsfPRnrXQE//QTEXxb8/8N4CNc6FpgZahzpTjFhMzSA7T/nHJa11DE8Ng2TP3iAmRczFlmslSuUNOgUeb6yRvs0="/>
          <p:cNvSpPr txBox="1"/>
          <p:nvPr/>
        </p:nvSpPr>
        <p:spPr>
          <a:xfrm>
            <a:off x="622756" y="825011"/>
            <a:ext cx="11730259" cy="584775"/>
          </a:xfrm>
          <a:prstGeom prst="rect">
            <a:avLst/>
          </a:prstGeom>
          <a:noFill/>
        </p:spPr>
        <p:txBody>
          <a:bodyPr wrap="square" rtlCol="0">
            <a:spAutoFit/>
          </a:bodyPr>
          <a:lstStyle/>
          <a:p>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1: </a:t>
            </a:r>
            <a:r>
              <a:rPr lang="en-US" sz="3200" b="1" dirty="0" err="1">
                <a:solidFill>
                  <a:srgbClr val="E99D05"/>
                </a:solidFill>
                <a:latin typeface="Times New Roman" panose="02020603050405020304" pitchFamily="18" charset="0"/>
                <a:cs typeface="Times New Roman" panose="02020603050405020304" pitchFamily="18" charset="0"/>
              </a:rPr>
              <a:t>Tìm</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hai</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căn</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bậc</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ba</a:t>
            </a:r>
            <a:endParaRPr lang="en-US" sz="3200" b="1" dirty="0">
              <a:solidFill>
                <a:srgbClr val="E99D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9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906878" y="1761045"/>
                <a:ext cx="7453707" cy="4113883"/>
              </a:xfrm>
              <a:prstGeom prst="rect">
                <a:avLst/>
              </a:prstGeom>
            </p:spPr>
            <p:txBody>
              <a:bodyPr wrap="none">
                <a:spAutoFit/>
              </a:bodyPr>
              <a:lstStyle/>
              <a:p>
                <a:pPr algn="just">
                  <a:lnSpc>
                    <a:spcPct val="107000"/>
                  </a:lnSpc>
                  <a:spcAft>
                    <a:spcPts val="800"/>
                  </a:spcAft>
                  <a:tabLst>
                    <a:tab pos="457200" algn="l"/>
                    <a:tab pos="914400" algn="l"/>
                    <a:tab pos="1371600" algn="l"/>
                    <a:tab pos="2219325" algn="l"/>
                    <a:tab pos="3543300" algn="l"/>
                  </a:tabLs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5 (SGK/54).</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Chứng minh:</a:t>
                </a:r>
              </a:p>
              <a:p>
                <a:pPr lvl="0"/>
                <a:r>
                  <a:rPr lang="en-US" sz="3200" dirty="0">
                    <a:solidFill>
                      <a:prstClr val="white"/>
                    </a:solidFill>
                    <a:latin typeface="Times New Roman" panose="02020603050405020304" pitchFamily="18" charset="0"/>
                    <a:cs typeface="Times New Roman" panose="02020603050405020304" pitchFamily="18" charset="0"/>
                  </a:rPr>
                  <a:t>         a) </a:t>
                </a:r>
                <a14:m>
                  <m:oMath xmlns:m="http://schemas.openxmlformats.org/officeDocument/2006/math">
                    <m:d>
                      <m:dPr>
                        <m:ctrlPr>
                          <a:rPr lang="en-US" sz="3200" i="1">
                            <a:solidFill>
                              <a:prstClr val="white"/>
                            </a:solidFill>
                            <a:latin typeface="Cambria Math" panose="02040503050406030204" pitchFamily="18" charset="0"/>
                          </a:rPr>
                        </m:ctrlPr>
                      </m:dPr>
                      <m:e>
                        <m:r>
                          <m:rPr>
                            <m:nor/>
                          </m:rPr>
                          <a:rPr lang="en-US" sz="3200">
                            <a:solidFill>
                              <a:prstClr val="white"/>
                            </a:solidFill>
                            <a:latin typeface="Times New Roman" panose="02020603050405020304" pitchFamily="18" charset="0"/>
                            <a:cs typeface="Times New Roman" panose="02020603050405020304" pitchFamily="18" charset="0"/>
                          </a:rPr>
                          <m:t>2</m:t>
                        </m:r>
                        <m:r>
                          <a:rPr lang="en-US" sz="3200" i="1">
                            <a:solidFill>
                              <a:prstClr val="white"/>
                            </a:solidFill>
                            <a:latin typeface="Cambria Math" panose="02040503050406030204" pitchFamily="18" charset="0"/>
                            <a:cs typeface="Times New Roman" panose="02020603050405020304" pitchFamily="18" charset="0"/>
                          </a:rPr>
                          <m:t>−</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e>
                    </m:d>
                    <m:d>
                      <m:dPr>
                        <m:ctrlPr>
                          <a:rPr lang="en-US" sz="3200" i="1">
                            <a:solidFill>
                              <a:prstClr val="white"/>
                            </a:solidFill>
                            <a:latin typeface="Cambria Math" panose="02040503050406030204" pitchFamily="18" charset="0"/>
                          </a:rPr>
                        </m:ctrlPr>
                      </m:dPr>
                      <m:e>
                        <m:r>
                          <m:rPr>
                            <m:nor/>
                          </m:rPr>
                          <a:rPr lang="en-US" sz="3200">
                            <a:solidFill>
                              <a:prstClr val="white"/>
                            </a:solidFill>
                            <a:latin typeface="Times New Roman" panose="02020603050405020304" pitchFamily="18" charset="0"/>
                            <a:cs typeface="Times New Roman" panose="02020603050405020304" pitchFamily="18" charset="0"/>
                          </a:rPr>
                          <m:t>2 + </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e>
                    </m:d>
                    <m:r>
                      <m:rPr>
                        <m:nor/>
                      </m:rPr>
                      <a:rPr lang="en-US" sz="3200">
                        <a:solidFill>
                          <a:prstClr val="white"/>
                        </a:solidFill>
                        <a:latin typeface="Cambria Math" panose="02040503050406030204" pitchFamily="18" charset="0"/>
                      </a:rPr>
                      <m:t> </m:t>
                    </m:r>
                    <m:r>
                      <m:rPr>
                        <m:nor/>
                      </m:rPr>
                      <a:rPr lang="en-US" sz="3200">
                        <a:solidFill>
                          <a:prstClr val="white"/>
                        </a:solidFill>
                        <a:latin typeface="Times New Roman" panose="02020603050405020304" pitchFamily="18" charset="0"/>
                        <a:cs typeface="Times New Roman" panose="02020603050405020304" pitchFamily="18" charset="0"/>
                      </a:rPr>
                      <m:t>= 1.</m:t>
                    </m:r>
                  </m:oMath>
                </a14:m>
                <a:endParaRPr lang="en-US" sz="3200" dirty="0">
                  <a:solidFill>
                    <a:prstClr val="white"/>
                  </a:solidFill>
                  <a:latin typeface="Times New Roman" panose="02020603050405020304" pitchFamily="18" charset="0"/>
                  <a:cs typeface="Times New Roman" panose="02020603050405020304" pitchFamily="18" charset="0"/>
                </a:endParaRPr>
              </a:p>
              <a:p>
                <a:pPr lvl="0"/>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Giải</a:t>
                </a:r>
                <a:endParaRPr lang="en-US" sz="3200" b="1" dirty="0">
                  <a:solidFill>
                    <a:srgbClr val="FFFF00"/>
                  </a:solidFill>
                  <a:latin typeface="Times New Roman" panose="02020603050405020304" pitchFamily="18" charset="0"/>
                  <a:cs typeface="Times New Roman" panose="02020603050405020304" pitchFamily="18" charset="0"/>
                </a:endParaRPr>
              </a:p>
              <a:p>
                <a:pPr lvl="0"/>
                <a:r>
                  <a:rPr lang="en-US" sz="3200" dirty="0">
                    <a:solidFill>
                      <a:prstClr val="white"/>
                    </a:solidFill>
                    <a:latin typeface="Times New Roman" panose="02020603050405020304" pitchFamily="18" charset="0"/>
                    <a:cs typeface="Times New Roman" panose="02020603050405020304" pitchFamily="18" charset="0"/>
                  </a:rPr>
                  <a:t>         Ta </a:t>
                </a:r>
                <a:r>
                  <a:rPr lang="en-US" sz="3200" dirty="0" err="1">
                    <a:solidFill>
                      <a:prstClr val="white"/>
                    </a:solidFill>
                    <a:latin typeface="Times New Roman" panose="02020603050405020304" pitchFamily="18" charset="0"/>
                    <a:cs typeface="Times New Roman" panose="02020603050405020304" pitchFamily="18" charset="0"/>
                  </a:rPr>
                  <a:t>có</a:t>
                </a:r>
                <a:r>
                  <a:rPr lang="en-US" sz="3200"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white"/>
                            </a:solidFill>
                            <a:latin typeface="Cambria Math" panose="02040503050406030204" pitchFamily="18" charset="0"/>
                          </a:rPr>
                        </m:ctrlPr>
                      </m:dPr>
                      <m:e>
                        <m:r>
                          <m:rPr>
                            <m:nor/>
                          </m:rPr>
                          <a:rPr lang="en-US" sz="3200">
                            <a:solidFill>
                              <a:prstClr val="white"/>
                            </a:solidFill>
                            <a:latin typeface="Times New Roman" panose="02020603050405020304" pitchFamily="18" charset="0"/>
                            <a:cs typeface="Times New Roman" panose="02020603050405020304" pitchFamily="18" charset="0"/>
                          </a:rPr>
                          <m:t>2</m:t>
                        </m:r>
                        <m:r>
                          <a:rPr lang="en-US" sz="3200" i="1">
                            <a:solidFill>
                              <a:prstClr val="white"/>
                            </a:solidFill>
                            <a:latin typeface="Cambria Math" panose="02040503050406030204" pitchFamily="18" charset="0"/>
                            <a:cs typeface="Times New Roman" panose="02020603050405020304" pitchFamily="18" charset="0"/>
                          </a:rPr>
                          <m:t>−</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e>
                    </m:d>
                    <m:d>
                      <m:dPr>
                        <m:ctrlPr>
                          <a:rPr lang="en-US" sz="3200" i="1">
                            <a:solidFill>
                              <a:prstClr val="white"/>
                            </a:solidFill>
                            <a:latin typeface="Cambria Math" panose="02040503050406030204" pitchFamily="18" charset="0"/>
                          </a:rPr>
                        </m:ctrlPr>
                      </m:dPr>
                      <m:e>
                        <m:r>
                          <m:rPr>
                            <m:nor/>
                          </m:rPr>
                          <a:rPr lang="en-US" sz="3200">
                            <a:solidFill>
                              <a:prstClr val="white"/>
                            </a:solidFill>
                            <a:latin typeface="Times New Roman" panose="02020603050405020304" pitchFamily="18" charset="0"/>
                            <a:cs typeface="Times New Roman" panose="02020603050405020304" pitchFamily="18" charset="0"/>
                          </a:rPr>
                          <m:t>2 + </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e>
                    </m:d>
                    <m:r>
                      <m:rPr>
                        <m:nor/>
                      </m:rPr>
                      <a:rPr lang="en-US" sz="3200">
                        <a:solidFill>
                          <a:prstClr val="white"/>
                        </a:solidFill>
                        <a:latin typeface="Cambria Math" panose="02040503050406030204" pitchFamily="18" charset="0"/>
                      </a:rPr>
                      <m:t> </m:t>
                    </m:r>
                    <m:r>
                      <m:rPr>
                        <m:nor/>
                      </m:rPr>
                      <a:rPr lang="en-US" sz="3200">
                        <a:solidFill>
                          <a:prstClr val="white"/>
                        </a:solidFill>
                        <a:latin typeface="Times New Roman" panose="02020603050405020304" pitchFamily="18" charset="0"/>
                        <a:cs typeface="Times New Roman" panose="02020603050405020304" pitchFamily="18" charset="0"/>
                      </a:rPr>
                      <m:t>= </m:t>
                    </m:r>
                    <m:sSup>
                      <m:sSupPr>
                        <m:ctrlPr>
                          <a:rPr lang="en-US" sz="3200" i="1" smtClean="0">
                            <a:solidFill>
                              <a:prstClr val="white"/>
                            </a:solidFill>
                            <a:latin typeface="Cambria Math" panose="02040503050406030204" pitchFamily="18" charset="0"/>
                            <a:cs typeface="Times New Roman" panose="02020603050405020304" pitchFamily="18" charset="0"/>
                          </a:rPr>
                        </m:ctrlPr>
                      </m:sSupPr>
                      <m:e>
                        <m:r>
                          <a:rPr lang="en-US" sz="3200" b="0" i="1" smtClean="0">
                            <a:solidFill>
                              <a:prstClr val="white"/>
                            </a:solidFill>
                            <a:latin typeface="Cambria Math" panose="02040503050406030204" pitchFamily="18" charset="0"/>
                            <a:cs typeface="Times New Roman" panose="02020603050405020304" pitchFamily="18" charset="0"/>
                          </a:rPr>
                          <m:t>2</m:t>
                        </m:r>
                      </m:e>
                      <m:sup>
                        <m:r>
                          <a:rPr lang="en-US" sz="3200" b="0" i="1" smtClean="0">
                            <a:solidFill>
                              <a:prstClr val="white"/>
                            </a:solidFill>
                            <a:latin typeface="Cambria Math" panose="02040503050406030204" pitchFamily="18" charset="0"/>
                            <a:cs typeface="Times New Roman" panose="02020603050405020304" pitchFamily="18" charset="0"/>
                          </a:rPr>
                          <m:t>2</m:t>
                        </m:r>
                      </m:sup>
                    </m:sSup>
                    <m:r>
                      <a:rPr lang="en-US" sz="3200" b="0" i="1" smtClean="0">
                        <a:solidFill>
                          <a:prstClr val="white"/>
                        </a:solidFill>
                        <a:latin typeface="Cambria Math" panose="02040503050406030204" pitchFamily="18" charset="0"/>
                        <a:cs typeface="Times New Roman" panose="02020603050405020304" pitchFamily="18" charset="0"/>
                      </a:rPr>
                      <m:t>−</m:t>
                    </m:r>
                    <m:sSup>
                      <m:sSupPr>
                        <m:ctrlPr>
                          <a:rPr lang="en-US" sz="3200" b="0" i="1" smtClean="0">
                            <a:solidFill>
                              <a:prstClr val="white"/>
                            </a:solidFill>
                            <a:latin typeface="Cambria Math" panose="02040503050406030204" pitchFamily="18" charset="0"/>
                            <a:cs typeface="Times New Roman" panose="02020603050405020304" pitchFamily="18" charset="0"/>
                          </a:rPr>
                        </m:ctrlPr>
                      </m:sSupPr>
                      <m:e>
                        <m:r>
                          <a:rPr lang="en-US" sz="3200" b="0" i="1" smtClean="0">
                            <a:solidFill>
                              <a:prstClr val="white"/>
                            </a:solidFill>
                            <a:latin typeface="Cambria Math" panose="02040503050406030204" pitchFamily="18" charset="0"/>
                            <a:cs typeface="Times New Roman" panose="02020603050405020304" pitchFamily="18" charset="0"/>
                          </a:rPr>
                          <m:t>(</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r>
                          <a:rPr lang="en-US" sz="3200" b="0" i="1" smtClean="0">
                            <a:solidFill>
                              <a:prstClr val="white"/>
                            </a:solidFill>
                            <a:latin typeface="Cambria Math" panose="02040503050406030204" pitchFamily="18" charset="0"/>
                            <a:cs typeface="Times New Roman" panose="02020603050405020304" pitchFamily="18" charset="0"/>
                          </a:rPr>
                          <m:t>)</m:t>
                        </m:r>
                      </m:e>
                      <m:sup>
                        <m:r>
                          <a:rPr lang="en-US" sz="3200" b="0" i="1" smtClean="0">
                            <a:solidFill>
                              <a:prstClr val="white"/>
                            </a:solidFill>
                            <a:latin typeface="Cambria Math" panose="02040503050406030204" pitchFamily="18" charset="0"/>
                            <a:cs typeface="Times New Roman" panose="02020603050405020304" pitchFamily="18" charset="0"/>
                          </a:rPr>
                          <m:t>2</m:t>
                        </m:r>
                      </m:sup>
                    </m:sSup>
                  </m:oMath>
                </a14:m>
                <a:endParaRPr lang="en-US" sz="3200" dirty="0">
                  <a:solidFill>
                    <a:prstClr val="white"/>
                  </a:solidFill>
                  <a:latin typeface="Times New Roman" panose="02020603050405020304" pitchFamily="18" charset="0"/>
                  <a:cs typeface="Times New Roman" panose="02020603050405020304" pitchFamily="18" charset="0"/>
                </a:endParaRPr>
              </a:p>
              <a:p>
                <a:pPr lvl="0"/>
                <a:r>
                  <a:rPr lang="en-US" sz="3200" dirty="0">
                    <a:solidFill>
                      <a:prstClr val="white"/>
                    </a:solidFill>
                    <a:latin typeface="Times New Roman" panose="02020603050405020304" pitchFamily="18" charset="0"/>
                    <a:cs typeface="Times New Roman" panose="02020603050405020304" pitchFamily="18" charset="0"/>
                  </a:rPr>
                  <a:t>                                                 = 4 </a:t>
                </a:r>
                <a14:m>
                  <m:oMath xmlns:m="http://schemas.openxmlformats.org/officeDocument/2006/math">
                    <m:r>
                      <a:rPr lang="en-US" sz="3200" i="1">
                        <a:solidFill>
                          <a:prstClr val="white"/>
                        </a:solidFill>
                        <a:latin typeface="Cambria Math" panose="02040503050406030204" pitchFamily="18" charset="0"/>
                        <a:cs typeface="Times New Roman" panose="02020603050405020304" pitchFamily="18" charset="0"/>
                      </a:rPr>
                      <m:t>−</m:t>
                    </m:r>
                  </m:oMath>
                </a14:m>
                <a:r>
                  <a:rPr lang="en-US" sz="3200" dirty="0">
                    <a:solidFill>
                      <a:prstClr val="white"/>
                    </a:solidFill>
                    <a:latin typeface="Times New Roman" panose="02020603050405020304" pitchFamily="18" charset="0"/>
                    <a:cs typeface="Times New Roman" panose="02020603050405020304" pitchFamily="18" charset="0"/>
                  </a:rPr>
                  <a:t> 3 </a:t>
                </a:r>
              </a:p>
              <a:p>
                <a:pPr lvl="0"/>
                <a:r>
                  <a:rPr lang="en-US" sz="3200" dirty="0">
                    <a:solidFill>
                      <a:prstClr val="white"/>
                    </a:solidFill>
                    <a:latin typeface="Times New Roman" panose="02020603050405020304" pitchFamily="18" charset="0"/>
                    <a:cs typeface="Times New Roman" panose="02020603050405020304" pitchFamily="18" charset="0"/>
                  </a:rPr>
                  <a:t>                                                 = 1.</a:t>
                </a:r>
              </a:p>
              <a:p>
                <a:pPr lvl="0"/>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Vậy</a:t>
                </a:r>
                <a:r>
                  <a:rPr lang="en-US" sz="3200"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white"/>
                            </a:solidFill>
                            <a:latin typeface="Cambria Math" panose="02040503050406030204" pitchFamily="18" charset="0"/>
                          </a:rPr>
                        </m:ctrlPr>
                      </m:dPr>
                      <m:e>
                        <m:r>
                          <m:rPr>
                            <m:nor/>
                          </m:rPr>
                          <a:rPr lang="en-US" sz="3200">
                            <a:solidFill>
                              <a:prstClr val="white"/>
                            </a:solidFill>
                            <a:latin typeface="Times New Roman" panose="02020603050405020304" pitchFamily="18" charset="0"/>
                            <a:cs typeface="Times New Roman" panose="02020603050405020304" pitchFamily="18" charset="0"/>
                          </a:rPr>
                          <m:t>2</m:t>
                        </m:r>
                        <m:r>
                          <a:rPr lang="en-US" sz="3200" i="1">
                            <a:solidFill>
                              <a:prstClr val="white"/>
                            </a:solidFill>
                            <a:latin typeface="Cambria Math" panose="02040503050406030204" pitchFamily="18" charset="0"/>
                            <a:cs typeface="Times New Roman" panose="02020603050405020304" pitchFamily="18" charset="0"/>
                          </a:rPr>
                          <m:t>−</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e>
                    </m:d>
                    <m:d>
                      <m:dPr>
                        <m:ctrlPr>
                          <a:rPr lang="en-US" sz="3200" i="1">
                            <a:solidFill>
                              <a:prstClr val="white"/>
                            </a:solidFill>
                            <a:latin typeface="Cambria Math" panose="02040503050406030204" pitchFamily="18" charset="0"/>
                          </a:rPr>
                        </m:ctrlPr>
                      </m:dPr>
                      <m:e>
                        <m:r>
                          <m:rPr>
                            <m:nor/>
                          </m:rPr>
                          <a:rPr lang="en-US" sz="3200">
                            <a:solidFill>
                              <a:prstClr val="white"/>
                            </a:solidFill>
                            <a:latin typeface="Times New Roman" panose="02020603050405020304" pitchFamily="18" charset="0"/>
                            <a:cs typeface="Times New Roman" panose="02020603050405020304" pitchFamily="18" charset="0"/>
                          </a:rPr>
                          <m:t>2 + </m:t>
                        </m:r>
                        <m:rad>
                          <m:radPr>
                            <m:degHide m:val="on"/>
                            <m:ctrlPr>
                              <a:rPr lang="en-US" sz="3200" i="1">
                                <a:solidFill>
                                  <a:prstClr val="white"/>
                                </a:solidFill>
                                <a:latin typeface="Cambria Math" panose="02040503050406030204" pitchFamily="18" charset="0"/>
                              </a:rPr>
                            </m:ctrlPr>
                          </m:radPr>
                          <m:deg/>
                          <m:e>
                            <m:r>
                              <m:rPr>
                                <m:nor/>
                              </m:rPr>
                              <a:rPr lang="en-US" sz="3200">
                                <a:solidFill>
                                  <a:prstClr val="white"/>
                                </a:solidFill>
                                <a:latin typeface="Times New Roman" panose="02020603050405020304" pitchFamily="18" charset="0"/>
                                <a:cs typeface="Times New Roman" panose="02020603050405020304" pitchFamily="18" charset="0"/>
                              </a:rPr>
                              <m:t>3</m:t>
                            </m:r>
                          </m:e>
                        </m:rad>
                      </m:e>
                    </m:d>
                    <m:r>
                      <m:rPr>
                        <m:nor/>
                      </m:rPr>
                      <a:rPr lang="en-US" sz="3200">
                        <a:solidFill>
                          <a:prstClr val="white"/>
                        </a:solidFill>
                        <a:latin typeface="Cambria Math" panose="02040503050406030204" pitchFamily="18" charset="0"/>
                      </a:rPr>
                      <m:t> </m:t>
                    </m:r>
                    <m:r>
                      <m:rPr>
                        <m:nor/>
                      </m:rPr>
                      <a:rPr lang="en-US" sz="3200">
                        <a:solidFill>
                          <a:prstClr val="white"/>
                        </a:solidFill>
                        <a:latin typeface="Times New Roman" panose="02020603050405020304" pitchFamily="18" charset="0"/>
                        <a:cs typeface="Times New Roman" panose="02020603050405020304" pitchFamily="18" charset="0"/>
                      </a:rPr>
                      <m:t>= 1.</m:t>
                    </m:r>
                  </m:oMath>
                </a14:m>
                <a:endParaRPr lang="en-US" sz="3200" dirty="0">
                  <a:solidFill>
                    <a:prstClr val="white"/>
                  </a:solidFill>
                  <a:latin typeface="Times New Roman" panose="02020603050405020304" pitchFamily="18" charset="0"/>
                  <a:cs typeface="Times New Roman" panose="02020603050405020304" pitchFamily="18" charset="0"/>
                </a:endParaRPr>
              </a:p>
              <a:p>
                <a:pPr algn="just">
                  <a:lnSpc>
                    <a:spcPct val="107000"/>
                  </a:lnSpc>
                  <a:spcAft>
                    <a:spcPts val="800"/>
                  </a:spcAft>
                  <a:tabLst>
                    <a:tab pos="457200" algn="l"/>
                    <a:tab pos="914400" algn="l"/>
                    <a:tab pos="1371600" algn="l"/>
                    <a:tab pos="2219325" algn="l"/>
                    <a:tab pos="3543300" algn="l"/>
                  </a:tabLst>
                </a:pP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06878" y="1761045"/>
                <a:ext cx="7453707" cy="4113883"/>
              </a:xfrm>
              <a:prstGeom prst="rect">
                <a:avLst/>
              </a:prstGeom>
              <a:blipFill>
                <a:blip r:embed="rId2"/>
                <a:stretch>
                  <a:fillRect l="-2128" t="-2074"/>
                </a:stretch>
              </a:blipFill>
            </p:spPr>
            <p:txBody>
              <a:bodyPr/>
              <a:lstStyle/>
              <a:p>
                <a:r>
                  <a:rPr lang="en-US">
                    <a:noFill/>
                  </a:rPr>
                  <a:t> </a:t>
                </a:r>
              </a:p>
            </p:txBody>
          </p:sp>
        </mc:Fallback>
      </mc:AlternateContent>
      <p:pic>
        <p:nvPicPr>
          <p:cNvPr id="11" name="Picture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7508" y="-28136"/>
            <a:ext cx="2064492" cy="2064492"/>
          </a:xfrm>
          <a:prstGeom prst="rect">
            <a:avLst/>
          </a:prstGeom>
        </p:spPr>
      </p:pic>
      <p:sp>
        <p:nvSpPr>
          <p:cNvPr id="12" name="TextBox 11" descr="OPL20U25GSXzBJYl68kk8uQGfFKzs7yb1M4KJWUiLk6ZEvGF+qCIPSnY57AbBFCvTWID07 2024 T9 CD 06565+K4lPs7H94VUqPe2XwIsfPRnrXQE//QTEXxb8/8N4CNc6FpgZahzpTjFhMzSA7T/nHJa11DE8Ng2TP3iAmRczFlmslSuUNOgUeb6yRvs0="/>
          <p:cNvSpPr txBox="1"/>
          <p:nvPr/>
        </p:nvSpPr>
        <p:spPr>
          <a:xfrm>
            <a:off x="622756" y="825011"/>
            <a:ext cx="11730259" cy="584775"/>
          </a:xfrm>
          <a:prstGeom prst="rect">
            <a:avLst/>
          </a:prstGeom>
          <a:noFill/>
        </p:spPr>
        <p:txBody>
          <a:bodyPr wrap="square" rtlCol="0">
            <a:spAutoFit/>
          </a:bodyPr>
          <a:lstStyle/>
          <a:p>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2: </a:t>
            </a:r>
            <a:r>
              <a:rPr lang="en-US" sz="3200" b="1" dirty="0" err="1">
                <a:solidFill>
                  <a:srgbClr val="E99D05"/>
                </a:solidFill>
                <a:latin typeface="Times New Roman" panose="02020603050405020304" pitchFamily="18" charset="0"/>
                <a:cs typeface="Times New Roman" panose="02020603050405020304" pitchFamily="18" charset="0"/>
              </a:rPr>
              <a:t>Chứng</a:t>
            </a:r>
            <a:r>
              <a:rPr lang="en-US" sz="3200" b="1" dirty="0">
                <a:solidFill>
                  <a:srgbClr val="E99D05"/>
                </a:solidFill>
                <a:latin typeface="Times New Roman" panose="02020603050405020304" pitchFamily="18" charset="0"/>
                <a:cs typeface="Times New Roman" panose="02020603050405020304" pitchFamily="18" charset="0"/>
              </a:rPr>
              <a:t> minh </a:t>
            </a:r>
            <a:r>
              <a:rPr lang="en-US" sz="3200" b="1" dirty="0" err="1">
                <a:solidFill>
                  <a:srgbClr val="E99D05"/>
                </a:solidFill>
                <a:latin typeface="Times New Roman" panose="02020603050405020304" pitchFamily="18" charset="0"/>
                <a:cs typeface="Times New Roman" panose="02020603050405020304" pitchFamily="18" charset="0"/>
              </a:rPr>
              <a:t>đẳng</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thức</a:t>
            </a:r>
            <a:endParaRPr lang="en-US" sz="3200" b="1" dirty="0">
              <a:solidFill>
                <a:srgbClr val="E99D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33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additive="base">
                                        <p:cTn id="3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628451" y="1461245"/>
                <a:ext cx="9479583" cy="4928144"/>
              </a:xfrm>
              <a:prstGeom prst="rect">
                <a:avLst/>
              </a:prstGeom>
            </p:spPr>
            <p:txBody>
              <a:bodyPr wrap="none">
                <a:spAutoFit/>
              </a:bodyPr>
              <a:lstStyle/>
              <a:p>
                <a:pPr algn="just">
                  <a:lnSpc>
                    <a:spcPct val="120000"/>
                  </a:lnSpc>
                  <a:spcAft>
                    <a:spcPts val="800"/>
                  </a:spcAft>
                  <a:tabLst>
                    <a:tab pos="457200" algn="l"/>
                    <a:tab pos="914400" algn="l"/>
                    <a:tab pos="1371600" algn="l"/>
                    <a:tab pos="2219325" algn="l"/>
                    <a:tab pos="3543300" algn="l"/>
                  </a:tabLs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5 (SGK/54).</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Chứng minh:</a:t>
                </a:r>
              </a:p>
              <a:p>
                <a:pPr lvl="0">
                  <a:lnSpc>
                    <a:spcPct val="120000"/>
                  </a:lnSpc>
                </a:pPr>
                <a:r>
                  <a:rPr lang="en-US" sz="3200" dirty="0">
                    <a:solidFill>
                      <a:prstClr val="white"/>
                    </a:solidFill>
                    <a:latin typeface="Times New Roman" panose="02020603050405020304" pitchFamily="18" charset="0"/>
                    <a:cs typeface="Times New Roman" panose="02020603050405020304" pitchFamily="18" charset="0"/>
                  </a:rPr>
                  <a:t>         b) </a:t>
                </a:r>
                <a14:m>
                  <m:oMath xmlns:m="http://schemas.openxmlformats.org/officeDocument/2006/math">
                    <m:d>
                      <m:d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e>
                    </m:d>
                    <m:d>
                      <m:dPr>
                        <m:begChr m:val="["/>
                        <m:endChr m:val="]"/>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rad>
                              </m:e>
                            </m:d>
                          </m:e>
                          <m:sup>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e>
                    </m:d>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3200" b="0"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r>
                      <m:rPr>
                        <m:nor/>
                      </m:rPr>
                      <a:rPr lang="en-US" sz="3200">
                        <a:solidFill>
                          <a:prstClr val="white"/>
                        </a:solidFill>
                        <a:latin typeface="Times New Roman" panose="02020603050405020304" pitchFamily="18" charset="0"/>
                        <a:cs typeface="Times New Roman" panose="02020603050405020304" pitchFamily="18" charset="0"/>
                      </a:rPr>
                      <m:t>.</m:t>
                    </m:r>
                  </m:oMath>
                </a14:m>
                <a:endParaRPr lang="en-US" sz="3200" dirty="0">
                  <a:solidFill>
                    <a:prstClr val="white"/>
                  </a:solidFill>
                  <a:latin typeface="Times New Roman" panose="02020603050405020304" pitchFamily="18" charset="0"/>
                  <a:cs typeface="Times New Roman" panose="02020603050405020304" pitchFamily="18" charset="0"/>
                </a:endParaRPr>
              </a:p>
              <a:p>
                <a:pPr lvl="0">
                  <a:lnSpc>
                    <a:spcPct val="120000"/>
                  </a:lnSpc>
                </a:pP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Giải</a:t>
                </a:r>
                <a:endParaRPr lang="en-US" sz="3200" b="1" dirty="0">
                  <a:solidFill>
                    <a:srgbClr val="FFFF00"/>
                  </a:solidFill>
                  <a:latin typeface="Times New Roman" panose="02020603050405020304" pitchFamily="18" charset="0"/>
                  <a:cs typeface="Times New Roman" panose="02020603050405020304" pitchFamily="18" charset="0"/>
                </a:endParaRPr>
              </a:p>
              <a:p>
                <a:pPr lvl="0">
                  <a:lnSpc>
                    <a:spcPct val="120000"/>
                  </a:lnSpc>
                </a:pPr>
                <a:r>
                  <a:rPr lang="en-US" sz="3200" dirty="0">
                    <a:solidFill>
                      <a:prstClr val="white"/>
                    </a:solidFill>
                    <a:latin typeface="Times New Roman" panose="02020603050405020304" pitchFamily="18" charset="0"/>
                    <a:cs typeface="Times New Roman" panose="02020603050405020304" pitchFamily="18" charset="0"/>
                  </a:rPr>
                  <a:t>         Ta </a:t>
                </a:r>
                <a:r>
                  <a:rPr lang="en-US" sz="3200" dirty="0" err="1">
                    <a:solidFill>
                      <a:prstClr val="white"/>
                    </a:solidFill>
                    <a:latin typeface="Times New Roman" panose="02020603050405020304" pitchFamily="18" charset="0"/>
                    <a:cs typeface="Times New Roman" panose="02020603050405020304" pitchFamily="18" charset="0"/>
                  </a:rPr>
                  <a:t>có</a:t>
                </a:r>
                <a:r>
                  <a:rPr lang="en-US" sz="3200"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e>
                    </m:d>
                    <m:d>
                      <m:dPr>
                        <m:begChr m:val="["/>
                        <m:endChr m:val="]"/>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e>
                            </m:d>
                          </m:e>
                          <m: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e>
                    </m:d>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e>
                        </m:d>
                      </m:e>
                      <m: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e>
                      <m: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3200" i="1" dirty="0">
                  <a:solidFill>
                    <a:prstClr val="white"/>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120000"/>
                  </a:lnSpc>
                </a:pPr>
                <a:r>
                  <a:rPr lang="en-US" sz="3200" dirty="0">
                    <a:solidFill>
                      <a:prstClr val="white"/>
                    </a:solidFill>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=2+1=3</m:t>
                    </m:r>
                  </m:oMath>
                </a14:m>
                <a:r>
                  <a:rPr lang="en-US" sz="3200" dirty="0">
                    <a:solidFill>
                      <a:prstClr val="white"/>
                    </a:solidFill>
                    <a:latin typeface="Times New Roman" panose="02020603050405020304" pitchFamily="18" charset="0"/>
                    <a:cs typeface="Times New Roman" panose="02020603050405020304" pitchFamily="18" charset="0"/>
                  </a:rPr>
                  <a:t>.</a:t>
                </a:r>
              </a:p>
              <a:p>
                <a:pPr lvl="0">
                  <a:lnSpc>
                    <a:spcPct val="120000"/>
                  </a:lnSpc>
                </a:pP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Vậy</a:t>
                </a:r>
                <a:r>
                  <a:rPr lang="en-US" sz="3200"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e>
                    </m:d>
                    <m:d>
                      <m:dPr>
                        <m:begChr m:val="["/>
                        <m:endChr m:val="]"/>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e>
                            </m:d>
                          </m:e>
                          <m: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e>
                    </m:d>
                    <m:r>
                      <a:rPr lang="en-US" sz="3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3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nor/>
                      </m:rPr>
                      <a:rPr lang="en-US" sz="3200">
                        <a:solidFill>
                          <a:prstClr val="white"/>
                        </a:solidFill>
                        <a:latin typeface="Times New Roman" panose="02020603050405020304" pitchFamily="18" charset="0"/>
                        <a:cs typeface="Times New Roman" panose="02020603050405020304" pitchFamily="18" charset="0"/>
                      </a:rPr>
                      <m:t>.</m:t>
                    </m:r>
                  </m:oMath>
                </a14:m>
                <a:endParaRPr lang="en-US" sz="3200" dirty="0">
                  <a:solidFill>
                    <a:prstClr val="white"/>
                  </a:solidFill>
                  <a:latin typeface="Times New Roman" panose="02020603050405020304" pitchFamily="18" charset="0"/>
                  <a:cs typeface="Times New Roman" panose="02020603050405020304" pitchFamily="18" charset="0"/>
                </a:endParaRPr>
              </a:p>
              <a:p>
                <a:pPr algn="just">
                  <a:lnSpc>
                    <a:spcPct val="120000"/>
                  </a:lnSpc>
                  <a:spcAft>
                    <a:spcPts val="800"/>
                  </a:spcAft>
                  <a:tabLst>
                    <a:tab pos="457200" algn="l"/>
                    <a:tab pos="914400" algn="l"/>
                    <a:tab pos="1371600" algn="l"/>
                    <a:tab pos="2219325" algn="l"/>
                    <a:tab pos="3543300" algn="l"/>
                  </a:tabLst>
                </a:pP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8451" y="1461245"/>
                <a:ext cx="9479583" cy="4928144"/>
              </a:xfrm>
              <a:prstGeom prst="rect">
                <a:avLst/>
              </a:prstGeom>
              <a:blipFill>
                <a:blip r:embed="rId2"/>
                <a:stretch>
                  <a:fillRect l="-1608" t="-743"/>
                </a:stretch>
              </a:blipFill>
            </p:spPr>
            <p:txBody>
              <a:bodyPr/>
              <a:lstStyle/>
              <a:p>
                <a:r>
                  <a:rPr lang="en-US">
                    <a:noFill/>
                  </a:rPr>
                  <a:t> </a:t>
                </a:r>
              </a:p>
            </p:txBody>
          </p:sp>
        </mc:Fallback>
      </mc:AlternateContent>
      <p:pic>
        <p:nvPicPr>
          <p:cNvPr id="11" name="Picture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7508" y="-28136"/>
            <a:ext cx="2064492" cy="2064492"/>
          </a:xfrm>
          <a:prstGeom prst="rect">
            <a:avLst/>
          </a:prstGeom>
        </p:spPr>
      </p:pic>
      <p:sp>
        <p:nvSpPr>
          <p:cNvPr id="12" name="TextBox 11" descr="OPL20U25GSXzBJYl68kk8uQGfFKzs7yb1M4KJWUiLk6ZEvGF+qCIPSnY57AbBFCvTWID07 2024 T9 CD 06565+K4lPs7H94VUqPe2XwIsfPRnrXQE//QTEXxb8/8N4CNc6FpgZahzpTjFhMzSA7T/nHJa11DE8Ng2TP3iAmRczFlmslSuUNOgUeb6yRvs0="/>
          <p:cNvSpPr txBox="1"/>
          <p:nvPr/>
        </p:nvSpPr>
        <p:spPr>
          <a:xfrm>
            <a:off x="622756" y="825011"/>
            <a:ext cx="11730259" cy="584775"/>
          </a:xfrm>
          <a:prstGeom prst="rect">
            <a:avLst/>
          </a:prstGeom>
          <a:noFill/>
        </p:spPr>
        <p:txBody>
          <a:bodyPr wrap="square" rtlCol="0">
            <a:spAutoFit/>
          </a:bodyPr>
          <a:lstStyle/>
          <a:p>
            <a:r>
              <a:rPr lang="en-US" sz="3200" b="1" dirty="0" err="1">
                <a:solidFill>
                  <a:srgbClr val="E99D05"/>
                </a:solidFill>
                <a:latin typeface="Times New Roman" panose="02020603050405020304" pitchFamily="18" charset="0"/>
                <a:cs typeface="Times New Roman" panose="02020603050405020304" pitchFamily="18" charset="0"/>
              </a:rPr>
              <a:t>Dạng</a:t>
            </a:r>
            <a:r>
              <a:rPr lang="en-US" sz="3200" b="1" dirty="0">
                <a:solidFill>
                  <a:srgbClr val="E99D05"/>
                </a:solidFill>
                <a:latin typeface="Times New Roman" panose="02020603050405020304" pitchFamily="18" charset="0"/>
                <a:cs typeface="Times New Roman" panose="02020603050405020304" pitchFamily="18" charset="0"/>
              </a:rPr>
              <a:t> 2: </a:t>
            </a:r>
            <a:r>
              <a:rPr lang="en-US" sz="3200" b="1" dirty="0" err="1">
                <a:solidFill>
                  <a:srgbClr val="E99D05"/>
                </a:solidFill>
                <a:latin typeface="Times New Roman" panose="02020603050405020304" pitchFamily="18" charset="0"/>
                <a:cs typeface="Times New Roman" panose="02020603050405020304" pitchFamily="18" charset="0"/>
              </a:rPr>
              <a:t>Chứng</a:t>
            </a:r>
            <a:r>
              <a:rPr lang="en-US" sz="3200" b="1" dirty="0">
                <a:solidFill>
                  <a:srgbClr val="E99D05"/>
                </a:solidFill>
                <a:latin typeface="Times New Roman" panose="02020603050405020304" pitchFamily="18" charset="0"/>
                <a:cs typeface="Times New Roman" panose="02020603050405020304" pitchFamily="18" charset="0"/>
              </a:rPr>
              <a:t> minh </a:t>
            </a:r>
            <a:r>
              <a:rPr lang="en-US" sz="3200" b="1" dirty="0" err="1">
                <a:solidFill>
                  <a:srgbClr val="E99D05"/>
                </a:solidFill>
                <a:latin typeface="Times New Roman" panose="02020603050405020304" pitchFamily="18" charset="0"/>
                <a:cs typeface="Times New Roman" panose="02020603050405020304" pitchFamily="18" charset="0"/>
              </a:rPr>
              <a:t>đẳng</a:t>
            </a:r>
            <a:r>
              <a:rPr lang="en-US" sz="3200" b="1" dirty="0">
                <a:solidFill>
                  <a:srgbClr val="E99D05"/>
                </a:solidFill>
                <a:latin typeface="Times New Roman" panose="02020603050405020304" pitchFamily="18" charset="0"/>
                <a:cs typeface="Times New Roman" panose="02020603050405020304" pitchFamily="18" charset="0"/>
              </a:rPr>
              <a:t> </a:t>
            </a:r>
            <a:r>
              <a:rPr lang="en-US" sz="3200" b="1" dirty="0" err="1">
                <a:solidFill>
                  <a:srgbClr val="E99D05"/>
                </a:solidFill>
                <a:latin typeface="Times New Roman" panose="02020603050405020304" pitchFamily="18" charset="0"/>
                <a:cs typeface="Times New Roman" panose="02020603050405020304" pitchFamily="18" charset="0"/>
              </a:rPr>
              <a:t>thức</a:t>
            </a:r>
            <a:endParaRPr lang="en-US" sz="3200" b="1" dirty="0">
              <a:solidFill>
                <a:srgbClr val="E99D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2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12542" y="139185"/>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3"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txBox="1">
            <a:spLocks/>
          </p:cNvSpPr>
          <p:nvPr/>
        </p:nvSpPr>
        <p:spPr>
          <a:xfrm>
            <a:off x="682485" y="2177937"/>
            <a:ext cx="4075045"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VẬN</a:t>
            </a:r>
            <a:r>
              <a:rPr kumimoji="0" lang="en-US" sz="3200" b="1" i="0" u="none" strike="noStrike" kern="1200" cap="none" spc="0" normalizeH="0" noProof="0" dirty="0">
                <a:ln>
                  <a:noFill/>
                </a:ln>
                <a:solidFill>
                  <a:srgbClr val="FFC000"/>
                </a:solidFill>
                <a:effectLst/>
                <a:uLnTx/>
                <a:uFillTx/>
                <a:latin typeface="Times New Roman" panose="02020603050405020304" pitchFamily="18" charset="0"/>
                <a:ea typeface="+mj-ea"/>
                <a:cs typeface="Times New Roman" panose="02020603050405020304" pitchFamily="18" charset="0"/>
              </a:rPr>
              <a:t> DỤNG</a:t>
            </a:r>
            <a:endParaRPr kumimoji="0" lang="en-US" sz="3200" b="1" i="0" u="none" strike="noStrike" kern="1200" cap="none" spc="0" normalizeH="0" baseline="0" noProof="0" dirty="0">
              <a:ln>
                <a:noFill/>
              </a:ln>
              <a:solidFill>
                <a:srgbClr val="FFC000"/>
              </a:solidFill>
              <a:effectLst/>
              <a:uLnTx/>
              <a:uFillTx/>
              <a:latin typeface="Times New Roman" panose="02020603050405020304" pitchFamily="18" charset="0"/>
              <a:ea typeface="+mj-ea"/>
              <a:cs typeface="Times New Roman" panose="02020603050405020304" pitchFamily="18" charset="0"/>
            </a:endParaRPr>
          </a:p>
        </p:txBody>
      </p:sp>
      <p:cxnSp>
        <p:nvCxnSpPr>
          <p:cNvPr id="4" name="Straight Connecto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970671" y="2963223"/>
            <a:ext cx="3559126"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5"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1149368" y="3242444"/>
            <a:ext cx="3608162" cy="506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lang="en-US" b="1" i="1">
                <a:solidFill>
                  <a:prstClr val="white"/>
                </a:solidFill>
                <a:latin typeface="Times New Roman" panose="02020603050405020304" pitchFamily="18" charset="0"/>
                <a:cs typeface="Times New Roman" panose="02020603050405020304" pitchFamily="18" charset="0"/>
              </a:rPr>
              <a:t>Bài toán thực tiễn</a:t>
            </a:r>
            <a:r>
              <a:rPr kumimoji="0" lang="en-US" b="1" i="1"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a:t>
            </a:r>
          </a:p>
        </p:txBody>
      </p:sp>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6148" y="2026547"/>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0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1. CĂN BẬC HAI VÀ CĂN BẬC BA CỦA SỐ THỰC</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645859" y="716535"/>
            <a:ext cx="4794902" cy="619272"/>
          </a:xfrm>
          <a:prstGeom prst="rect">
            <a:avLst/>
          </a:prstGeom>
        </p:spPr>
        <p:txBody>
          <a:bodyPr wrap="none">
            <a:spAutoFit/>
          </a:bodyPr>
          <a:lstStyle/>
          <a:p>
            <a:pPr algn="just">
              <a:lnSpc>
                <a:spcPct val="107000"/>
              </a:lnSpc>
              <a:spcBef>
                <a:spcPts val="300"/>
              </a:spcBef>
              <a:spcAft>
                <a:spcPts val="300"/>
              </a:spcAft>
            </a:pP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tiễn</a:t>
            </a:r>
            <a:endParaRPr lang="en-US"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386419" y="2055889"/>
                <a:ext cx="8881843" cy="1146211"/>
              </a:xfrm>
              <a:prstGeom prst="rect">
                <a:avLst/>
              </a:prstGeom>
            </p:spPr>
            <p:txBody>
              <a:bodyPr wrap="square">
                <a:spAutoFit/>
              </a:bodyPr>
              <a:lstStyle/>
              <a:p>
                <a:pPr algn="just">
                  <a:lnSpc>
                    <a:spcPct val="107000"/>
                  </a:lnSpc>
                  <a:spcBef>
                    <a:spcPts val="300"/>
                  </a:spcBef>
                  <a:spcAft>
                    <a:spcPts val="300"/>
                  </a:spcAft>
                </a:pP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cạnh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tháp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&gt;0</m:t>
                    </m:r>
                    <m:r>
                      <a:rPr lang="en-US" sz="32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386419" y="2055889"/>
                <a:ext cx="8881843" cy="1146211"/>
              </a:xfrm>
              <a:prstGeom prst="rect">
                <a:avLst/>
              </a:prstGeom>
              <a:blipFill>
                <a:blip r:embed="rId2"/>
                <a:stretch>
                  <a:fillRect l="-1716" t="-7447" r="-1784" b="-13298"/>
                </a:stretch>
              </a:blipFill>
            </p:spPr>
            <p:txBody>
              <a:bodyPr/>
              <a:lstStyle/>
              <a:p>
                <a:r>
                  <a:rPr lang="en-US">
                    <a:noFill/>
                  </a:rPr>
                  <a:t> </a:t>
                </a:r>
              </a:p>
            </p:txBody>
          </p:sp>
        </mc:Fallback>
      </mc:AlternateContent>
      <p:sp>
        <p:nvSpPr>
          <p:cNvPr id="7" name="Rectangle 6" descr="OPL20U25GSXzBJYl68kk8uQGfFKzs7yb1M4KJWUiLk6ZEvGF+qCIPSnY57AbBFCvTWID07 2024 T9 CD 06565+K4lPs7H94VUqPe2XwIsfPRnrXQE//QTEXxb8/8N4CNc6FpgZahzpTjFhMzSA7T/nHJa11DE8Ng2TP3iAmRczFlmslSuUNOgUeb6yRvs0="/>
          <p:cNvSpPr/>
          <p:nvPr/>
        </p:nvSpPr>
        <p:spPr>
          <a:xfrm>
            <a:off x="1393934" y="3298902"/>
            <a:ext cx="4174541" cy="593304"/>
          </a:xfrm>
          <a:prstGeom prst="rect">
            <a:avLst/>
          </a:prstGeom>
        </p:spPr>
        <p:txBody>
          <a:bodyPr wrap="none">
            <a:spAutoFit/>
          </a:bodyPr>
          <a:lstStyle/>
          <a:p>
            <a:pPr algn="just">
              <a:lnSpc>
                <a:spcPct val="107000"/>
              </a:lnSpc>
              <a:spcBef>
                <a:spcPts val="300"/>
              </a:spcBef>
              <a:spcAft>
                <a:spcPts val="300"/>
              </a:spcAft>
            </a:pP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1965785" y="3976762"/>
                <a:ext cx="238058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𝑥</m:t>
                          </m:r>
                        </m:e>
                        <m:sup>
                          <m:r>
                            <a:rPr lang="en-US" sz="3200" i="0">
                              <a:solidFill>
                                <a:schemeClr val="bg1"/>
                              </a:solidFill>
                              <a:latin typeface="Cambria Math" panose="02040503050406030204" pitchFamily="18" charset="0"/>
                            </a:rPr>
                            <m:t>2</m:t>
                          </m:r>
                        </m:sup>
                      </m:sSup>
                      <m:r>
                        <a:rPr lang="en-US" sz="3200" i="0">
                          <a:solidFill>
                            <a:schemeClr val="bg1"/>
                          </a:solidFill>
                          <a:latin typeface="Cambria Math" panose="02040503050406030204" pitchFamily="18" charset="0"/>
                        </a:rPr>
                        <m:t>=5</m:t>
                      </m:r>
                      <m:r>
                        <a:rPr lang="en-US" sz="3200" b="0" i="0" smtClean="0">
                          <a:solidFill>
                            <a:schemeClr val="bg1"/>
                          </a:solidFill>
                          <a:latin typeface="Cambria Math" panose="02040503050406030204" pitchFamily="18" charset="0"/>
                        </a:rPr>
                        <m:t>3</m:t>
                      </m:r>
                      <m:r>
                        <a:rPr lang="en-US" sz="3200" i="0">
                          <a:solidFill>
                            <a:schemeClr val="bg1"/>
                          </a:solidFill>
                          <a:latin typeface="Cambria Math" panose="02040503050406030204" pitchFamily="18" charset="0"/>
                        </a:rPr>
                        <m:t>052</m:t>
                      </m:r>
                    </m:oMath>
                  </m:oMathPara>
                </a14:m>
                <a:endParaRPr lang="en-US" sz="3200" dirty="0">
                  <a:solidFill>
                    <a:schemeClr val="bg1"/>
                  </a:solidFill>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65785" y="3976762"/>
                <a:ext cx="2380588"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1409191" y="4606507"/>
                <a:ext cx="5664308" cy="636200"/>
              </a:xfrm>
              <a:prstGeom prst="rect">
                <a:avLst/>
              </a:prstGeom>
            </p:spPr>
            <p:txBody>
              <a:bodyPr wrap="none">
                <a:spAutoFit/>
              </a:bodyPr>
              <a:lstStyle/>
              <a:p>
                <a:r>
                  <a:rPr lang="en-US" sz="3200" dirty="0">
                    <a:solidFill>
                      <a:schemeClr val="bg1"/>
                    </a:solidFill>
                    <a:latin typeface="Times New Roman" panose="02020603050405020304" pitchFamily="18" charset="0"/>
                    <a:cs typeface="Times New Roman" panose="02020603050405020304" pitchFamily="18" charset="0"/>
                  </a:rPr>
                  <a:t>Do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solidFill>
                          <a:schemeClr val="bg1"/>
                        </a:solidFill>
                        <a:latin typeface="Cambria Math" panose="02040503050406030204" pitchFamily="18" charset="0"/>
                      </a:rPr>
                      <m:t>𝑥</m:t>
                    </m:r>
                    <m:r>
                      <a:rPr lang="en-US" sz="3200" i="0">
                        <a:solidFill>
                          <a:schemeClr val="bg1"/>
                        </a:solidFill>
                        <a:latin typeface="Cambria Math" panose="02040503050406030204" pitchFamily="18" charset="0"/>
                      </a:rPr>
                      <m:t>=</m:t>
                    </m:r>
                    <m:rad>
                      <m:radPr>
                        <m:degHide m:val="on"/>
                        <m:ctrlPr>
                          <a:rPr lang="en-US" sz="3200" i="1">
                            <a:solidFill>
                              <a:schemeClr val="bg1"/>
                            </a:solidFill>
                            <a:latin typeface="Cambria Math" panose="02040503050406030204" pitchFamily="18" charset="0"/>
                          </a:rPr>
                        </m:ctrlPr>
                      </m:radPr>
                      <m:deg/>
                      <m:e>
                        <m:r>
                          <a:rPr lang="en-US" sz="3200" i="0">
                            <a:solidFill>
                              <a:schemeClr val="bg1"/>
                            </a:solidFill>
                            <a:latin typeface="Cambria Math" panose="02040503050406030204" pitchFamily="18" charset="0"/>
                          </a:rPr>
                          <m:t>5</m:t>
                        </m:r>
                        <m:r>
                          <a:rPr lang="en-US" sz="3200" b="0" i="0" smtClean="0">
                            <a:solidFill>
                              <a:schemeClr val="bg1"/>
                            </a:solidFill>
                            <a:latin typeface="Cambria Math" panose="02040503050406030204" pitchFamily="18" charset="0"/>
                          </a:rPr>
                          <m:t>3</m:t>
                        </m:r>
                        <m:r>
                          <a:rPr lang="en-US" sz="3200" i="0">
                            <a:solidFill>
                              <a:schemeClr val="bg1"/>
                            </a:solidFill>
                            <a:latin typeface="Cambria Math" panose="02040503050406030204" pitchFamily="18" charset="0"/>
                          </a:rPr>
                          <m:t>052</m:t>
                        </m:r>
                      </m:e>
                    </m:rad>
                    <m:r>
                      <a:rPr lang="en-US" sz="3200" i="0">
                        <a:solidFill>
                          <a:schemeClr val="bg1"/>
                        </a:solidFill>
                        <a:latin typeface="Cambria Math" panose="02040503050406030204" pitchFamily="18" charset="0"/>
                      </a:rPr>
                      <m:t>≈230,3</m:t>
                    </m:r>
                  </m:oMath>
                </a14:m>
                <a:r>
                  <a:rPr lang="en-US" sz="3200" dirty="0">
                    <a:solidFill>
                      <a:schemeClr val="bg1"/>
                    </a:solidFill>
                  </a:rPr>
                  <a:t> </a:t>
                </a:r>
                <a:r>
                  <a:rPr lang="en-US" sz="3200" dirty="0">
                    <a:solidFill>
                      <a:schemeClr val="bg1"/>
                    </a:solidFill>
                    <a:latin typeface="Times New Roman" panose="02020603050405020304" pitchFamily="18" charset="0"/>
                    <a:cs typeface="Times New Roman" panose="02020603050405020304" pitchFamily="18" charset="0"/>
                  </a:rPr>
                  <a:t>(m)</a:t>
                </a:r>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409191" y="4606507"/>
                <a:ext cx="5664308" cy="636200"/>
              </a:xfrm>
              <a:prstGeom prst="rect">
                <a:avLst/>
              </a:prstGeom>
              <a:blipFill>
                <a:blip r:embed="rId4"/>
                <a:stretch>
                  <a:fillRect l="-2691" t="-6731" r="-2260" b="-28846"/>
                </a:stretch>
              </a:blipFill>
            </p:spPr>
            <p:txBody>
              <a:bodyPr/>
              <a:lstStyle/>
              <a:p>
                <a:r>
                  <a:rPr lang="en-US">
                    <a:noFill/>
                  </a:rPr>
                  <a:t> </a:t>
                </a:r>
              </a:p>
            </p:txBody>
          </p:sp>
        </mc:Fallback>
      </mc:AlternateContent>
      <p:sp>
        <p:nvSpPr>
          <p:cNvPr id="10" name="Rectangle 9" descr="OPL20U25GSXzBJYl68kk8uQGfFKzs7yb1M4KJWUiLk6ZEvGF+qCIPSnY57AbBFCvTWID07 2024 T9 CD 06565+K4lPs7H94VUqPe2XwIsfPRnrXQE//QTEXxb8/8N4CNc6FpgZahzpTjFhMzSA7T/nHJa11DE8Ng2TP3iAmRczFlmslSuUNOgUeb6yRvs0="/>
          <p:cNvSpPr/>
          <p:nvPr/>
        </p:nvSpPr>
        <p:spPr>
          <a:xfrm>
            <a:off x="1386419" y="5359429"/>
            <a:ext cx="10646483" cy="619272"/>
          </a:xfrm>
          <a:prstGeom prst="rect">
            <a:avLst/>
          </a:prstGeom>
        </p:spPr>
        <p:txBody>
          <a:bodyPr wrap="square">
            <a:spAutoFit/>
          </a:bodyPr>
          <a:lstStyle/>
          <a:p>
            <a:pPr algn="just">
              <a:lnSpc>
                <a:spcPct val="107000"/>
              </a:lnSpc>
              <a:spcBef>
                <a:spcPts val="300"/>
              </a:spcBef>
              <a:spcAft>
                <a:spcPts val="300"/>
              </a:spcAft>
            </a:pP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cạnh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nền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tháp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xỉ</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230,3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mét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270" y="61417"/>
            <a:ext cx="1561730" cy="1561730"/>
          </a:xfrm>
          <a:prstGeom prst="rect">
            <a:avLst/>
          </a:prstGeom>
        </p:spPr>
      </p:pic>
      <p:sp>
        <p:nvSpPr>
          <p:cNvPr id="13" name="Rectangle 12" descr="OPL20U25GSXzBJYl68kk8uQGfFKzs7yb1M4KJWUiLk6ZEvGF+qCIPSnY57AbBFCvTWID07 2024 T9 CD 06565+K4lPs7H94VUqPe2XwIsfPRnrXQE//QTEXxb8/8N4CNc6FpgZahzpTjFhMzSA7T/nHJa11DE8Ng2TP3iAmRczFlmslSuUNOgUeb6yRvs0="/>
          <p:cNvSpPr/>
          <p:nvPr/>
        </p:nvSpPr>
        <p:spPr>
          <a:xfrm>
            <a:off x="645859" y="1432609"/>
            <a:ext cx="3055645" cy="619272"/>
          </a:xfrm>
          <a:prstGeom prst="rect">
            <a:avLst/>
          </a:prstGeom>
        </p:spPr>
        <p:txBody>
          <a:bodyPr wrap="none">
            <a:spAutoFit/>
          </a:bodyPr>
          <a:lstStyle/>
          <a:p>
            <a:pPr>
              <a:lnSpc>
                <a:spcPct val="107000"/>
              </a:lnSpc>
              <a:spcAft>
                <a:spcPts val="800"/>
              </a:spcAf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7 (SGK/54).</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5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1. CĂN BẬC HAI VÀ CĂN BẬC BA CỦA SỐ THỰC</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645859" y="716535"/>
            <a:ext cx="4794902" cy="619272"/>
          </a:xfrm>
          <a:prstGeom prst="rect">
            <a:avLst/>
          </a:prstGeom>
        </p:spPr>
        <p:txBody>
          <a:bodyPr wrap="none">
            <a:spAutoFit/>
          </a:bodyPr>
          <a:lstStyle/>
          <a:p>
            <a:pPr algn="just">
              <a:lnSpc>
                <a:spcPct val="107000"/>
              </a:lnSpc>
              <a:spcBef>
                <a:spcPts val="300"/>
              </a:spcBef>
              <a:spcAft>
                <a:spcPts val="300"/>
              </a:spcAft>
            </a:pP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tiễn</a:t>
            </a:r>
            <a:endParaRPr lang="en-US"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386419" y="2055889"/>
                <a:ext cx="10646483" cy="2200089"/>
              </a:xfrm>
              <a:prstGeom prst="rect">
                <a:avLst/>
              </a:prstGeom>
            </p:spPr>
            <p:txBody>
              <a:bodyPr wrap="square">
                <a:spAutoFit/>
              </a:bodyPr>
              <a:lstStyle/>
              <a:p>
                <a:pPr algn="just">
                  <a:lnSpc>
                    <a:spcPct val="107000"/>
                  </a:lnSpc>
                  <a:spcBef>
                    <a:spcPts val="300"/>
                  </a:spcBef>
                  <a:spcAft>
                    <a:spcPts val="30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 chuẩn bị trồng cây trên vỉa hè, người ta để lại những ô đất hình tròn có diện tích khoảng </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14:m>
                  <m:oMath xmlns:m="http://schemas.openxmlformats.org/officeDocument/2006/math">
                    <m:sSup>
                      <m:sSupPr>
                        <m:ctrlPr>
                          <a:rPr lang="en-US" sz="3200" i="1" smtClean="0">
                            <a:solidFill>
                              <a:schemeClr val="bg1"/>
                            </a:solidFill>
                            <a:latin typeface="Cambria Math" panose="02040503050406030204" pitchFamily="18" charset="0"/>
                            <a:cs typeface="Times New Roman" panose="02020603050405020304" pitchFamily="18" charset="0"/>
                          </a:rPr>
                        </m:ctrlPr>
                      </m:sSupPr>
                      <m:e>
                        <m:r>
                          <m:rPr>
                            <m:sty m:val="p"/>
                          </m:rPr>
                          <a:rPr lang="en-US" sz="3200" b="0" i="0" smtClean="0">
                            <a:solidFill>
                              <a:schemeClr val="bg1"/>
                            </a:solidFill>
                            <a:latin typeface="Cambria Math" panose="02040503050406030204" pitchFamily="18" charset="0"/>
                            <a:cs typeface="Times New Roman" panose="02020603050405020304" pitchFamily="18" charset="0"/>
                          </a:rPr>
                          <m:t>m</m:t>
                        </m:r>
                      </m:e>
                      <m:sup>
                        <m:r>
                          <a:rPr lang="en-US" sz="3200" b="0" i="0" smtClean="0">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Em hãy ước lượng (với độ chính xác </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0,005</a:t>
                </a: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đường kính của các ô đất đó khoảng bao nhiêu mét? </a:t>
                </a:r>
                <a:r>
                  <a:rPr lang="vi-VN"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(lấy </a:t>
                </a:r>
                <a14:m>
                  <m:oMath xmlns:m="http://schemas.openxmlformats.org/officeDocument/2006/math">
                    <m:r>
                      <a:rPr lang="el-GR"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𝜋</m:t>
                    </m:r>
                  </m:oMath>
                </a14:m>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dirty="0"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3,14</a:t>
                </a:r>
                <a:r>
                  <a:rPr lang="vi-VN"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386419" y="2055889"/>
                <a:ext cx="10646483" cy="2200089"/>
              </a:xfrm>
              <a:prstGeom prst="rect">
                <a:avLst/>
              </a:prstGeom>
              <a:blipFill>
                <a:blip r:embed="rId2"/>
                <a:stretch>
                  <a:fillRect l="-1431" t="-3878" r="-1431" b="-6371"/>
                </a:stretch>
              </a:blipFill>
            </p:spPr>
            <p:txBody>
              <a:bodyPr/>
              <a:lstStyle/>
              <a:p>
                <a:r>
                  <a:rPr lang="en-US">
                    <a:noFill/>
                  </a:rPr>
                  <a:t> </a:t>
                </a:r>
              </a:p>
            </p:txBody>
          </p:sp>
        </mc:Fallback>
      </mc:AlternateContent>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270" y="61417"/>
            <a:ext cx="1561730" cy="1561730"/>
          </a:xfrm>
          <a:prstGeom prst="rect">
            <a:avLst/>
          </a:prstGeom>
        </p:spPr>
      </p:pic>
      <p:sp>
        <p:nvSpPr>
          <p:cNvPr id="13" name="Rectangle 12" descr="OPL20U25GSXzBJYl68kk8uQGfFKzs7yb1M4KJWUiLk6ZEvGF+qCIPSnY57AbBFCvTWID07 2024 T9 CD 06565+K4lPs7H94VUqPe2XwIsfPRnrXQE//QTEXxb8/8N4CNc6FpgZahzpTjFhMzSA7T/nHJa11DE8Ng2TP3iAmRczFlmslSuUNOgUeb6yRvs0="/>
          <p:cNvSpPr/>
          <p:nvPr/>
        </p:nvSpPr>
        <p:spPr>
          <a:xfrm>
            <a:off x="645859" y="1432609"/>
            <a:ext cx="3010761" cy="619272"/>
          </a:xfrm>
          <a:prstGeom prst="rect">
            <a:avLst/>
          </a:prstGeom>
        </p:spPr>
        <p:txBody>
          <a:bodyPr wrap="none">
            <a:spAutoFit/>
          </a:bodyPr>
          <a:lstStyle/>
          <a:p>
            <a:pPr>
              <a:lnSpc>
                <a:spcPct val="107000"/>
              </a:lnSpc>
              <a:spcAft>
                <a:spcPts val="800"/>
              </a:spcAf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tập bổ sung</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3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j-ea"/>
                <a:cs typeface="Times New Roman" panose="02020603050405020304" pitchFamily="18" charset="0"/>
              </a:rPr>
              <a:t>BÀI 1. CĂN BẬC HAI VÀ CĂN BẬC BA CỦA SỐ THỰC</a:t>
            </a:r>
            <a:endParaRPr kumimoji="0" lang="en-US" sz="2800" b="0" i="0" u="none" strike="noStrike" kern="1200" cap="none" spc="0" normalizeH="0" baseline="0" noProof="0">
              <a:ln>
                <a:noFill/>
              </a:ln>
              <a:solidFill>
                <a:srgbClr val="FFFF00"/>
              </a:solidFill>
              <a:effectLst/>
              <a:uLnTx/>
              <a:uFillTx/>
              <a:latin typeface="Calibri Light"/>
              <a:ea typeface="+mj-ea"/>
              <a:cs typeface="+mj-cs"/>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645859" y="716535"/>
            <a:ext cx="4794902" cy="619272"/>
          </a:xfrm>
          <a:prstGeom prst="rect">
            <a:avLst/>
          </a:prstGeom>
        </p:spPr>
        <p:txBody>
          <a:bodyPr wrap="none">
            <a:spAutoFit/>
          </a:bodyPr>
          <a:lstStyle/>
          <a:p>
            <a:pPr algn="just">
              <a:lnSpc>
                <a:spcPct val="107000"/>
              </a:lnSpc>
              <a:spcBef>
                <a:spcPts val="300"/>
              </a:spcBef>
              <a:spcAft>
                <a:spcPts val="300"/>
              </a:spcAft>
            </a:pP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tiễn</a:t>
            </a:r>
            <a:endParaRPr lang="en-US"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204979" y="1837514"/>
                <a:ext cx="9541220" cy="5734519"/>
              </a:xfrm>
              <a:prstGeom prst="rect">
                <a:avLst/>
              </a:prstGeom>
            </p:spPr>
            <p:txBody>
              <a:bodyPr wrap="square">
                <a:spAutoFit/>
              </a:bodyPr>
              <a:lstStyle/>
              <a:p>
                <a:pPr algn="ctr">
                  <a:lnSpc>
                    <a:spcPct val="107000"/>
                  </a:lnSpc>
                  <a:spcBef>
                    <a:spcPts val="300"/>
                  </a:spcBef>
                  <a:spcAft>
                    <a:spcPts val="3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Giải</a:t>
                </a:r>
              </a:p>
              <a:p>
                <a:pPr>
                  <a:lnSpc>
                    <a:spcPct val="107000"/>
                  </a:lnSpc>
                  <a:spcBef>
                    <a:spcPts val="300"/>
                  </a:spcBef>
                  <a:spcAft>
                    <a:spcPts val="300"/>
                  </a:spcAft>
                </a:pP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có: </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l-GR"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l-GR" sz="2800" i="1" smtClean="0">
                            <a:solidFill>
                              <a:schemeClr val="bg1"/>
                            </a:solidFill>
                            <a:latin typeface="Cambria Math" panose="02040503050406030204" pitchFamily="18" charset="0"/>
                            <a:cs typeface="Times New Roman" panose="02020603050405020304" pitchFamily="18" charset="0"/>
                          </a:rPr>
                        </m:ctrlPr>
                      </m:sSupPr>
                      <m:e>
                        <m:r>
                          <a:rPr lang="en-US" sz="2800" b="0" i="1" smtClean="0">
                            <a:solidFill>
                              <a:schemeClr val="bg1"/>
                            </a:solidFill>
                            <a:latin typeface="Cambria Math" panose="02040503050406030204" pitchFamily="18" charset="0"/>
                            <a:cs typeface="Times New Roman" panose="02020603050405020304" pitchFamily="18" charset="0"/>
                          </a:rPr>
                          <m:t>𝑅</m:t>
                        </m:r>
                      </m:e>
                      <m:sup>
                        <m:r>
                          <a:rPr lang="en-US" sz="2800" b="0" i="1" smtClean="0">
                            <a:solidFill>
                              <a:schemeClr val="bg1"/>
                            </a:solidFill>
                            <a:latin typeface="Cambria Math" panose="02040503050406030204" pitchFamily="18" charset="0"/>
                            <a:cs typeface="Times New Roman" panose="02020603050405020304" pitchFamily="18" charset="0"/>
                          </a:rPr>
                          <m:t>2</m:t>
                        </m:r>
                      </m:sup>
                    </m:sSup>
                  </m:oMath>
                </a14:m>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suy ra </a:t>
                </a:r>
                <a14:m>
                  <m:oMath xmlns:m="http://schemas.openxmlformats.org/officeDocument/2006/math">
                    <m:r>
                      <a:rPr lang="en-US" sz="28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r>
                      <a:rPr lang="en-US" sz="28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b="0" i="1" smtClean="0">
                            <a:solidFill>
                              <a:schemeClr val="bg1"/>
                            </a:solidFill>
                            <a:latin typeface="Cambria Math" panose="02040503050406030204" pitchFamily="18" charset="0"/>
                            <a:cs typeface="Times New Roman" panose="02020603050405020304" pitchFamily="18" charset="0"/>
                          </a:rPr>
                        </m:ctrlPr>
                      </m:radPr>
                      <m:deg/>
                      <m:e>
                        <m:f>
                          <m:fPr>
                            <m:ctrlPr>
                              <a:rPr lang="en-US" sz="2800" b="0" i="1" smtClean="0">
                                <a:solidFill>
                                  <a:schemeClr val="bg1"/>
                                </a:solidFill>
                                <a:latin typeface="Cambria Math" panose="02040503050406030204" pitchFamily="18" charset="0"/>
                                <a:cs typeface="Times New Roman" panose="02020603050405020304" pitchFamily="18" charset="0"/>
                              </a:rPr>
                            </m:ctrlPr>
                          </m:fPr>
                          <m:num>
                            <m:r>
                              <m:rPr>
                                <m:nor/>
                              </m:rPr>
                              <a:rPr lang="en-US" sz="2800" b="0" i="0" smtClean="0">
                                <a:solidFill>
                                  <a:schemeClr val="bg1"/>
                                </a:solidFill>
                                <a:latin typeface="Times New Roman" panose="02020603050405020304" pitchFamily="18" charset="0"/>
                                <a:cs typeface="Times New Roman" panose="02020603050405020304" pitchFamily="18" charset="0"/>
                              </a:rPr>
                              <m:t>S</m:t>
                            </m:r>
                          </m:num>
                          <m:den>
                            <m:r>
                              <m:rPr>
                                <m:nor/>
                              </m:rPr>
                              <a:rPr lang="el-GR" sz="2800" i="0">
                                <a:solidFill>
                                  <a:schemeClr val="bg1"/>
                                </a:solidFill>
                                <a:latin typeface="Times New Roman" panose="02020603050405020304" pitchFamily="18" charset="0"/>
                                <a:ea typeface="Calibri" panose="020F0502020204030204" pitchFamily="34" charset="0"/>
                                <a:cs typeface="Times New Roman" panose="02020603050405020304" pitchFamily="18" charset="0"/>
                              </a:rPr>
                              <m:t>π</m:t>
                            </m:r>
                          </m:den>
                        </m:f>
                      </m:e>
                    </m:rad>
                  </m:oMath>
                </a14:m>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 kính ô đất 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Bef>
                    <a:spcPts val="300"/>
                  </a:spcBef>
                  <a:spcAft>
                    <a:spcPts val="300"/>
                  </a:spcAft>
                </a:pPr>
                <a:r>
                  <a:rPr lang="vi-VN"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r>
                      <a:rPr lang="en-US" sz="2800" b="0"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chemeClr val="bg1"/>
                            </a:solidFill>
                            <a:latin typeface="Cambria Math" panose="02040503050406030204" pitchFamily="18" charset="0"/>
                            <a:cs typeface="Times New Roman" panose="02020603050405020304" pitchFamily="18" charset="0"/>
                          </a:rPr>
                        </m:ctrlPr>
                      </m:radPr>
                      <m:deg/>
                      <m:e>
                        <m:f>
                          <m:fPr>
                            <m:ctrlPr>
                              <a:rPr lang="en-US" sz="2800" i="1">
                                <a:solidFill>
                                  <a:schemeClr val="bg1"/>
                                </a:solidFill>
                                <a:latin typeface="Cambria Math" panose="02040503050406030204" pitchFamily="18" charset="0"/>
                                <a:cs typeface="Times New Roman" panose="02020603050405020304" pitchFamily="18" charset="0"/>
                              </a:rPr>
                            </m:ctrlPr>
                          </m:fPr>
                          <m:num>
                            <m:r>
                              <m:rPr>
                                <m:nor/>
                              </m:rPr>
                              <a:rPr lang="en-US" sz="2800" i="1">
                                <a:solidFill>
                                  <a:schemeClr val="bg1"/>
                                </a:solidFill>
                                <a:latin typeface="Times New Roman" panose="02020603050405020304" pitchFamily="18" charset="0"/>
                                <a:cs typeface="Times New Roman" panose="02020603050405020304" pitchFamily="18" charset="0"/>
                              </a:rPr>
                              <m:t>S</m:t>
                            </m:r>
                          </m:num>
                          <m:den>
                            <m:r>
                              <m:rPr>
                                <m:nor/>
                              </m:rPr>
                              <a:rPr lang="el-GR"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m:t>π</m:t>
                            </m:r>
                          </m:den>
                        </m:f>
                      </m:e>
                    </m:rad>
                    <m:r>
                      <a:rPr lang="el-GR" sz="280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2800" i="1">
                            <a:solidFill>
                              <a:schemeClr val="bg1"/>
                            </a:solidFill>
                            <a:latin typeface="Cambria Math" panose="02040503050406030204" pitchFamily="18" charset="0"/>
                            <a:cs typeface="Times New Roman" panose="02020603050405020304" pitchFamily="18" charset="0"/>
                          </a:rPr>
                        </m:ctrlPr>
                      </m:radPr>
                      <m:deg/>
                      <m:e>
                        <m:f>
                          <m:fPr>
                            <m:ctrlPr>
                              <a:rPr lang="en-US" sz="2800" i="1">
                                <a:solidFill>
                                  <a:schemeClr val="bg1"/>
                                </a:solidFill>
                                <a:latin typeface="Cambria Math" panose="02040503050406030204" pitchFamily="18" charset="0"/>
                                <a:cs typeface="Times New Roman" panose="02020603050405020304" pitchFamily="18" charset="0"/>
                              </a:rPr>
                            </m:ctrlPr>
                          </m:fPr>
                          <m:num>
                            <m:r>
                              <m:rPr>
                                <m:nor/>
                              </m:rPr>
                              <a:rPr lang="en-US" sz="2800" b="0" i="0" smtClean="0">
                                <a:solidFill>
                                  <a:schemeClr val="bg1"/>
                                </a:solidFill>
                                <a:latin typeface="Cambria Math" panose="02040503050406030204" pitchFamily="18" charset="0"/>
                                <a:cs typeface="Times New Roman" panose="02020603050405020304" pitchFamily="18" charset="0"/>
                              </a:rPr>
                              <m:t>2</m:t>
                            </m:r>
                          </m:num>
                          <m:den>
                            <m:r>
                              <m:rPr>
                                <m:nor/>
                              </m:rPr>
                              <a:rPr lang="en-US" sz="2800" b="0" i="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m:t>3,14</m:t>
                            </m:r>
                          </m:den>
                        </m:f>
                      </m:e>
                    </m:rad>
                    <m:r>
                      <a:rPr lang="en-US" sz="2800" b="0"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1,5916173769</a:t>
                </a:r>
                <a:endPar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 tròn kết quả đến chữ số thập phân thứ hai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độ chính xác là 0,005) ta được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oMath>
                </a14:m>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dirty="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1,59</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ô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1,59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mét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204979" y="1837514"/>
                <a:ext cx="9541220" cy="5734519"/>
              </a:xfrm>
              <a:prstGeom prst="rect">
                <a:avLst/>
              </a:prstGeom>
              <a:blipFill>
                <a:blip r:embed="rId2"/>
                <a:stretch>
                  <a:fillRect l="-1342" t="-1063" r="-511"/>
                </a:stretch>
              </a:blipFill>
            </p:spPr>
            <p:txBody>
              <a:bodyPr/>
              <a:lstStyle/>
              <a:p>
                <a:r>
                  <a:rPr lang="en-US">
                    <a:noFill/>
                  </a:rPr>
                  <a:t> </a:t>
                </a:r>
              </a:p>
            </p:txBody>
          </p:sp>
        </mc:Fallback>
      </mc:AlternateContent>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270" y="61417"/>
            <a:ext cx="1561730" cy="1561730"/>
          </a:xfrm>
          <a:prstGeom prst="rect">
            <a:avLst/>
          </a:prstGeom>
        </p:spPr>
      </p:pic>
      <p:sp>
        <p:nvSpPr>
          <p:cNvPr id="13" name="Rectangle 12" descr="OPL20U25GSXzBJYl68kk8uQGfFKzs7yb1M4KJWUiLk6ZEvGF+qCIPSnY57AbBFCvTWID07 2024 T9 CD 06565+K4lPs7H94VUqPe2XwIsfPRnrXQE//QTEXxb8/8N4CNc6FpgZahzpTjFhMzSA7T/nHJa11DE8Ng2TP3iAmRczFlmslSuUNOgUeb6yRvs0="/>
          <p:cNvSpPr/>
          <p:nvPr/>
        </p:nvSpPr>
        <p:spPr>
          <a:xfrm>
            <a:off x="645859" y="1218242"/>
            <a:ext cx="3010761" cy="619272"/>
          </a:xfrm>
          <a:prstGeom prst="rect">
            <a:avLst/>
          </a:prstGeom>
        </p:spPr>
        <p:txBody>
          <a:bodyPr wrap="none">
            <a:spAutoFit/>
          </a:bodyPr>
          <a:lstStyle/>
          <a:p>
            <a:pPr>
              <a:lnSpc>
                <a:spcPct val="107000"/>
              </a:lnSpc>
              <a:spcAft>
                <a:spcPts val="800"/>
              </a:spcAft>
            </a:pPr>
            <a:r>
              <a:rPr lang="nl-NL" sz="32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Bài tập bổ sung</a:t>
            </a:r>
            <a:r>
              <a:rPr lang="nl-NL" sz="32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17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439933" y="-674742"/>
            <a:ext cx="4057706" cy="5446427"/>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649297" y="1435681"/>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TextBox 1" descr="OPL20U25GSXzBJYl68kk8uQGfFKzs7yb1M4KJWUiLk6ZEvGF+qCIPSnY57AbBFCvTWID07 2024 T9 CD 06565+K4lPs7H94VUqPe2XwIsfPRnrXQE//QTEXxb8/8N4CNc6FpgZahzpTjFhMzSA7T/nHJa11DE8Ng2TP3iAmRczFlmslSuUNOgUeb6yRvs0="/>
          <p:cNvSpPr txBox="1"/>
          <p:nvPr/>
        </p:nvSpPr>
        <p:spPr>
          <a:xfrm>
            <a:off x="649297" y="2658594"/>
            <a:ext cx="8043620" cy="2958502"/>
          </a:xfrm>
          <a:prstGeom prst="rect">
            <a:avLst/>
          </a:prstGeom>
          <a:noFill/>
        </p:spPr>
        <p:txBody>
          <a:bodyPr wrap="square" rtlCol="0">
            <a:spAutoFit/>
          </a:bodyPr>
          <a:lstStyle/>
          <a:p>
            <a:pPr>
              <a:lnSpc>
                <a:spcPct val="150000"/>
              </a:lnSpc>
            </a:pP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Học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nhớ</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thức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về</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thực</a:t>
            </a:r>
            <a:r>
              <a:rPr lang="en-US" sz="3200"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tập</a:t>
            </a:r>
            <a:r>
              <a:rPr lang="en-US" sz="3200" dirty="0">
                <a:solidFill>
                  <a:schemeClr val="bg1"/>
                </a:solidFill>
                <a:latin typeface="Times New Roman" panose="02020603050405020304" pitchFamily="18" charset="0"/>
                <a:cs typeface="Times New Roman" panose="02020603050405020304" pitchFamily="18" charset="0"/>
              </a:rPr>
              <a:t> ... SBT </a:t>
            </a:r>
            <a:r>
              <a:rPr lang="en-US" sz="3200" dirty="0" err="1">
                <a:solidFill>
                  <a:schemeClr val="bg1"/>
                </a:solidFill>
                <a:latin typeface="Times New Roman" panose="02020603050405020304" pitchFamily="18" charset="0"/>
                <a:cs typeface="Times New Roman" panose="02020603050405020304" pitchFamily="18" charset="0"/>
              </a:rPr>
              <a:t>trang</a:t>
            </a:r>
            <a:r>
              <a:rPr lang="en-US" sz="3200" dirty="0">
                <a:solidFill>
                  <a:schemeClr val="bg1"/>
                </a:solidFill>
                <a:latin typeface="Times New Roman" panose="02020603050405020304" pitchFamily="18" charset="0"/>
                <a:cs typeface="Times New Roman" panose="02020603050405020304" pitchFamily="18" charset="0"/>
              </a:rPr>
              <a:t> ...</a:t>
            </a:r>
          </a:p>
          <a:p>
            <a:pPr>
              <a:lnSpc>
                <a:spcPct val="150000"/>
              </a:lnSpc>
            </a:pP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80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p:txBody>
          <a:bodyPr/>
          <a:lstStyle/>
          <a:p>
            <a:endParaRPr lang="en-US"/>
          </a:p>
        </p:txBody>
      </p:sp>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p:txBody>
          <a:bodyPr/>
          <a:lstStyle/>
          <a:p>
            <a:endParaRPr lang="en-US"/>
          </a:p>
        </p:txBody>
      </p:sp>
    </p:spTree>
    <p:extLst>
      <p:ext uri="{BB962C8B-B14F-4D97-AF65-F5344CB8AC3E}">
        <p14:creationId xmlns:p14="http://schemas.microsoft.com/office/powerpoint/2010/main" val="184133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12542" y="139185"/>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3"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txBox="1">
            <a:spLocks/>
          </p:cNvSpPr>
          <p:nvPr/>
        </p:nvSpPr>
        <p:spPr>
          <a:xfrm>
            <a:off x="682485" y="2177937"/>
            <a:ext cx="4075045"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4" name="Straight Connecto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1878238" y="2963223"/>
            <a:ext cx="189190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5"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1878238" y="3242444"/>
            <a:ext cx="2018513" cy="5060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en-US" sz="2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So sánh.</a:t>
            </a:r>
            <a:endParaRPr kumimoji="0" lang="en-US" sz="2400" b="1" i="1" u="none" strike="noStrike" kern="120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6148" y="2026547"/>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85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flipV="1">
            <a:off x="6223546" y="3191647"/>
            <a:ext cx="4113150" cy="37973"/>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rPr>
              <a:t>01</a:t>
            </a:r>
            <a:endParaRPr kumimoji="0" lang="en-US"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endParaRPr>
          </a:p>
        </p:txBody>
      </p:sp>
      <p:sp>
        <p:nvSpPr>
          <p:cNvPr id="22" name="TextBox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rPr>
              <a:t>03</a:t>
            </a:r>
            <a:endParaRPr kumimoji="0" lang="en-US"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endParaRPr>
          </a:p>
        </p:txBody>
      </p:sp>
      <p:sp>
        <p:nvSpPr>
          <p:cNvPr id="23" name="TextBox 2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rPr>
              <a:t>02</a:t>
            </a:r>
            <a:endParaRPr kumimoji="0" lang="en-US"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endParaRPr>
          </a:p>
        </p:txBody>
      </p:sp>
      <p:sp>
        <p:nvSpPr>
          <p:cNvPr id="24" name="TextBox 2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251792" y="1538351"/>
            <a:ext cx="506092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Trò chơi: </a:t>
            </a:r>
            <a:r>
              <a:rPr kumimoji="0" lang="pt-BR" sz="3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Vòng quay may mắn</a:t>
            </a:r>
            <a:endPar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3366778" y="3895612"/>
            <a:ext cx="19671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9" name="Rectangle 28">
            <a:extLst>
              <a:ext uri="{FF2B5EF4-FFF2-40B4-BE49-F238E27FC236}">
                <a16:creationId xmlns:a16="http://schemas.microsoft.com/office/drawing/2014/main" id="{3A2C01F8-8AE2-B236-27A2-6D1FCD8557F9}"/>
              </a:ext>
            </a:extLst>
          </p:cNvPr>
          <p:cNvSpPr/>
          <p:nvPr/>
        </p:nvSpPr>
        <p:spPr>
          <a:xfrm>
            <a:off x="6992253" y="2637649"/>
            <a:ext cx="321192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Tái hiện kiến thức: </a:t>
            </a:r>
          </a:p>
        </p:txBody>
      </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FF00"/>
                </a:solidFill>
                <a:effectLst/>
                <a:uLnTx/>
                <a:uFillTx/>
                <a:latin typeface="Agency FB" panose="020B0503020202020204" pitchFamily="34" charset="0"/>
                <a:ea typeface="+mn-ea"/>
                <a:cs typeface="+mn-cs"/>
              </a:rPr>
              <a:t>0</a:t>
            </a:r>
            <a:r>
              <a:rPr kumimoji="0" lang="en-US" sz="4400" b="1" i="0" u="none" strike="noStrike" kern="1200" cap="none" spc="0" normalizeH="0" baseline="0" noProof="0">
                <a:ln>
                  <a:noFill/>
                </a:ln>
                <a:solidFill>
                  <a:srgbClr val="FFFF00"/>
                </a:solidFill>
                <a:effectLst/>
                <a:uLnTx/>
                <a:uFillTx/>
                <a:latin typeface="Agency FB" panose="020B0503020202020204" pitchFamily="34" charset="0"/>
                <a:ea typeface="+mn-ea"/>
                <a:cs typeface="+mn-cs"/>
              </a:rPr>
              <a:t>4</a:t>
            </a:r>
            <a:endParaRPr kumimoji="0" lang="en-US" sz="4400" b="1" i="0" u="none" strike="noStrike" kern="1200" cap="none" spc="0" normalizeH="0" baseline="0" noProof="0" dirty="0">
              <a:ln>
                <a:noFill/>
              </a:ln>
              <a:solidFill>
                <a:srgbClr val="FFFF00"/>
              </a:solidFill>
              <a:effectLst/>
              <a:uLnTx/>
              <a:uFillTx/>
              <a:latin typeface="Agency FB" panose="020B0503020202020204" pitchFamily="34" charset="0"/>
              <a:ea typeface="+mn-ea"/>
              <a:cs typeface="+mn-cs"/>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052074" y="5325577"/>
            <a:ext cx="20521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Vận dụng</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Tree>
    <p:extLst>
      <p:ext uri="{BB962C8B-B14F-4D97-AF65-F5344CB8AC3E}">
        <p14:creationId xmlns:p14="http://schemas.microsoft.com/office/powerpoint/2010/main" val="1022901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944106" y="821401"/>
            <a:ext cx="3124573" cy="593304"/>
          </a:xfrm>
          <a:prstGeom prst="rect">
            <a:avLst/>
          </a:prstGeom>
        </p:spPr>
        <p:txBody>
          <a:bodyPr wrap="none">
            <a:spAutoFit/>
          </a:bodyPr>
          <a:lstStyle/>
          <a:p>
            <a:pPr>
              <a:lnSpc>
                <a:spcPct val="107000"/>
              </a:lnSpc>
              <a:spcAft>
                <a:spcPts val="800"/>
              </a:spcAft>
            </a:pPr>
            <a:r>
              <a:rPr lang="nl-NL" sz="32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 2: So sánh.</a:t>
            </a:r>
            <a:endParaRPr lang="en-US" sz="11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60717495"/>
              </p:ext>
            </p:extLst>
          </p:nvPr>
        </p:nvGraphicFramePr>
        <p:xfrm>
          <a:off x="1050925" y="1646238"/>
          <a:ext cx="9632950" cy="3717925"/>
        </p:xfrm>
        <a:graphic>
          <a:graphicData uri="http://schemas.openxmlformats.org/presentationml/2006/ole">
            <mc:AlternateContent xmlns:mc="http://schemas.openxmlformats.org/markup-compatibility/2006">
              <mc:Choice xmlns:v="urn:schemas-microsoft-com:vml" Requires="v">
                <p:oleObj name="Document" r:id="rId2" imgW="10377953" imgH="4017231" progId="Word.Document.12">
                  <p:embed/>
                </p:oleObj>
              </mc:Choice>
              <mc:Fallback>
                <p:oleObj name="Document" r:id="rId2" imgW="10377953" imgH="4017231" progId="Word.Document.12">
                  <p:embed/>
                  <p:pic>
                    <p:nvPicPr>
                      <p:cNvPr id="8" name="Object 7"/>
                      <p:cNvPicPr/>
                      <p:nvPr/>
                    </p:nvPicPr>
                    <p:blipFill>
                      <a:blip r:embed="rId3"/>
                      <a:stretch>
                        <a:fillRect/>
                      </a:stretch>
                    </p:blipFill>
                    <p:spPr>
                      <a:xfrm>
                        <a:off x="1050925" y="1646238"/>
                        <a:ext cx="9632950" cy="3717925"/>
                      </a:xfrm>
                      <a:prstGeom prst="rect">
                        <a:avLst/>
                      </a:prstGeom>
                    </p:spPr>
                  </p:pic>
                </p:oleObj>
              </mc:Fallback>
            </mc:AlternateContent>
          </a:graphicData>
        </a:graphic>
      </p:graphicFrame>
    </p:spTree>
    <p:extLst>
      <p:ext uri="{BB962C8B-B14F-4D97-AF65-F5344CB8AC3E}">
        <p14:creationId xmlns:p14="http://schemas.microsoft.com/office/powerpoint/2010/main" val="15642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838755" y="522606"/>
            <a:ext cx="3124573" cy="593304"/>
          </a:xfrm>
          <a:prstGeom prst="rect">
            <a:avLst/>
          </a:prstGeom>
        </p:spPr>
        <p:txBody>
          <a:bodyPr wrap="none">
            <a:spAutoFit/>
          </a:bodyPr>
          <a:lstStyle/>
          <a:p>
            <a:pPr>
              <a:lnSpc>
                <a:spcPct val="107000"/>
              </a:lnSpc>
              <a:spcAft>
                <a:spcPts val="800"/>
              </a:spcAft>
            </a:pPr>
            <a:r>
              <a:rPr lang="nl-NL" sz="32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 2: So sánh.</a:t>
            </a:r>
            <a:endParaRPr lang="en-US" sz="11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Object 6"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70437627"/>
              </p:ext>
            </p:extLst>
          </p:nvPr>
        </p:nvGraphicFramePr>
        <p:xfrm>
          <a:off x="927574" y="1140828"/>
          <a:ext cx="6397625" cy="606425"/>
        </p:xfrm>
        <a:graphic>
          <a:graphicData uri="http://schemas.openxmlformats.org/presentationml/2006/ole">
            <mc:AlternateContent xmlns:mc="http://schemas.openxmlformats.org/markup-compatibility/2006">
              <mc:Choice xmlns:v="urn:schemas-microsoft-com:vml" Requires="v">
                <p:oleObj name="Document" r:id="rId2" imgW="6397837" imgH="607470" progId="Word.Document.12">
                  <p:embed/>
                </p:oleObj>
              </mc:Choice>
              <mc:Fallback>
                <p:oleObj name="Document" r:id="rId2" imgW="6397837" imgH="607470" progId="Word.Document.12">
                  <p:embed/>
                  <p:pic>
                    <p:nvPicPr>
                      <p:cNvPr id="7" name="Object 6"/>
                      <p:cNvPicPr/>
                      <p:nvPr/>
                    </p:nvPicPr>
                    <p:blipFill>
                      <a:blip r:embed="rId3"/>
                      <a:stretch>
                        <a:fillRect/>
                      </a:stretch>
                    </p:blipFill>
                    <p:spPr>
                      <a:xfrm>
                        <a:off x="927574" y="1140828"/>
                        <a:ext cx="6397625" cy="6064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827151" y="1759447"/>
                <a:ext cx="3241528" cy="791242"/>
              </a:xfrm>
              <a:prstGeom prst="rect">
                <a:avLst/>
              </a:prstGeom>
            </p:spPr>
            <p:txBody>
              <a:bodyPr wrap="none">
                <a:spAutoFit/>
              </a:bodyPr>
              <a:lstStyle/>
              <a:p>
                <a:r>
                  <a:rPr lang="en-US" sz="3200">
                    <a:solidFill>
                      <a:schemeClr val="bg1"/>
                    </a:solidFill>
                    <a:latin typeface="Times New Roman" panose="02020603050405020304" pitchFamily="18" charset="0"/>
                    <a:ea typeface="Calibri" panose="020F0502020204030204" pitchFamily="34" charset="0"/>
                  </a:rPr>
                  <a:t>a) Ta có </a:t>
                </a:r>
                <a14:m>
                  <m:oMath xmlns:m="http://schemas.openxmlformats.org/officeDocument/2006/math">
                    <m:f>
                      <m:fPr>
                        <m:ctrlPr>
                          <a:rPr lang="en-US" sz="3200" i="1">
                            <a:solidFill>
                              <a:schemeClr val="bg1"/>
                            </a:solidFill>
                            <a:effectLst/>
                            <a:latin typeface="Cambria Math" panose="02040503050406030204" pitchFamily="18"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f>
                      <m:fPr>
                        <m:ctrlPr>
                          <a:rPr lang="en-US" sz="3200" i="1">
                            <a:solidFill>
                              <a:schemeClr val="bg1"/>
                            </a:solidFill>
                            <a:effectLst/>
                            <a:latin typeface="Cambria Math" panose="02040503050406030204" pitchFamily="18"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a:solidFill>
                    <a:schemeClr val="bg1"/>
                  </a:solidFill>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27151" y="1759447"/>
                <a:ext cx="3241528" cy="791242"/>
              </a:xfrm>
              <a:prstGeom prst="rect">
                <a:avLst/>
              </a:prstGeom>
              <a:blipFill>
                <a:blip r:embed="rId5"/>
                <a:stretch>
                  <a:fillRect l="-4896"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4142918" y="1663703"/>
                <a:ext cx="2498248" cy="1096775"/>
              </a:xfrm>
              <a:prstGeom prst="rect">
                <a:avLst/>
              </a:prstGeom>
            </p:spPr>
            <p:txBody>
              <a:bodyPr wrap="none">
                <a:spAutoFit/>
              </a:bodyPr>
              <a:lstStyle/>
              <a:p>
                <a14:m>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chemeClr val="bg1"/>
                            </a:solidFill>
                            <a:effectLst/>
                            <a:latin typeface="Cambria Math" panose="02040503050406030204" pitchFamily="18" charset="0"/>
                            <a:cs typeface="Times New Roman" panose="02020603050405020304" pitchFamily="18" charset="0"/>
                          </a:rPr>
                        </m:ctrlPr>
                      </m:radPr>
                      <m:deg/>
                      <m:e>
                        <m:f>
                          <m:fPr>
                            <m:ctrlPr>
                              <a:rPr lang="en-US" sz="3200" i="1">
                                <a:solidFill>
                                  <a:schemeClr val="bg1"/>
                                </a:solidFill>
                                <a:effectLst/>
                                <a:latin typeface="Cambria Math" panose="02040503050406030204" pitchFamily="18"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n>
                        </m:f>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3200" i="1">
                            <a:solidFill>
                              <a:schemeClr val="bg1"/>
                            </a:solidFill>
                            <a:effectLst/>
                            <a:latin typeface="Cambria Math" panose="02040503050406030204" pitchFamily="18" charset="0"/>
                            <a:cs typeface="Times New Roman" panose="02020603050405020304" pitchFamily="18" charset="0"/>
                          </a:rPr>
                        </m:ctrlPr>
                      </m:radPr>
                      <m:deg/>
                      <m:e>
                        <m:f>
                          <m:fPr>
                            <m:ctrlPr>
                              <a:rPr lang="en-US" sz="3200" i="1">
                                <a:solidFill>
                                  <a:schemeClr val="bg1"/>
                                </a:solidFill>
                                <a:effectLst/>
                                <a:latin typeface="Cambria Math" panose="02040503050406030204" pitchFamily="18"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den>
                        </m:f>
                      </m:e>
                    </m:rad>
                    <m:r>
                      <a:rPr lang="en-US" sz="3200" b="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2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chemeClr val="bg1"/>
                    </a:solidFill>
                    <a:effectLst/>
                    <a:latin typeface="Times New Roman" panose="02020603050405020304" pitchFamily="18" charset="0"/>
                    <a:ea typeface="Calibri" panose="020F0502020204030204" pitchFamily="34" charset="0"/>
                  </a:rPr>
                  <a:t> </a:t>
                </a:r>
                <a:endParaRPr lang="en-US">
                  <a:solidFill>
                    <a:schemeClr val="bg1"/>
                  </a:solidFill>
                </a:endParaRPr>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142918" y="1663703"/>
                <a:ext cx="2498248" cy="1096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6574854" y="1663702"/>
                <a:ext cx="2469715" cy="1096775"/>
              </a:xfrm>
              <a:prstGeom prst="rect">
                <a:avLst/>
              </a:prstGeom>
            </p:spPr>
            <p:txBody>
              <a:bodyPr wrap="none">
                <a:spAutoFit/>
              </a:bodyPr>
              <a:lstStyle/>
              <a:p>
                <a:r>
                  <a:rPr lang="en-US" sz="32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ad>
                      <m:radPr>
                        <m:degHide m:val="on"/>
                        <m:ctrlPr>
                          <a:rPr lang="en-US" sz="3200" i="1">
                            <a:solidFill>
                              <a:schemeClr val="bg1"/>
                            </a:solidFill>
                            <a:effectLst/>
                            <a:latin typeface="Cambria Math" panose="02040503050406030204" pitchFamily="18" charset="0"/>
                            <a:cs typeface="Times New Roman" panose="02020603050405020304" pitchFamily="18" charset="0"/>
                          </a:rPr>
                        </m:ctrlPr>
                      </m:radPr>
                      <m:deg/>
                      <m:e>
                        <m:f>
                          <m:fPr>
                            <m:ctrlPr>
                              <a:rPr lang="en-US" sz="3200" i="1">
                                <a:solidFill>
                                  <a:schemeClr val="bg1"/>
                                </a:solidFill>
                                <a:effectLst/>
                                <a:latin typeface="Cambria Math" panose="02040503050406030204" pitchFamily="18"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n>
                        </m:f>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3200" i="1">
                            <a:solidFill>
                              <a:schemeClr val="bg1"/>
                            </a:solidFill>
                            <a:effectLst/>
                            <a:latin typeface="Cambria Math" panose="02040503050406030204" pitchFamily="18" charset="0"/>
                            <a:cs typeface="Times New Roman" panose="02020603050405020304" pitchFamily="18" charset="0"/>
                          </a:rPr>
                        </m:ctrlPr>
                      </m:radPr>
                      <m:deg/>
                      <m:e>
                        <m:f>
                          <m:fPr>
                            <m:ctrlPr>
                              <a:rPr lang="en-US" sz="3200" i="1">
                                <a:solidFill>
                                  <a:schemeClr val="bg1"/>
                                </a:solidFill>
                                <a:effectLst/>
                                <a:latin typeface="Cambria Math" panose="02040503050406030204" pitchFamily="18" charset="0"/>
                                <a:cs typeface="Times New Roman" panose="02020603050405020304" pitchFamily="18" charset="0"/>
                              </a:rPr>
                            </m:ctrlPr>
                          </m:fPr>
                          <m:num>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den>
                        </m:f>
                      </m:e>
                    </m:rad>
                  </m:oMath>
                </a14:m>
                <a:endParaRPr lang="en-US">
                  <a:solidFill>
                    <a:schemeClr val="bg1"/>
                  </a:solidFill>
                </a:endParaRP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574854" y="1663702"/>
                <a:ext cx="2469715" cy="1096775"/>
              </a:xfrm>
              <a:prstGeom prst="rect">
                <a:avLst/>
              </a:prstGeom>
              <a:blipFill>
                <a:blip r:embed="rId7"/>
                <a:stretch>
                  <a:fillRect l="-64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827151" y="2864727"/>
                <a:ext cx="3689985" cy="584775"/>
              </a:xfrm>
              <a:prstGeom prst="rect">
                <a:avLst/>
              </a:prstGeom>
            </p:spPr>
            <p:txBody>
              <a:bodyPr wrap="none">
                <a:spAutoFit/>
              </a:bodyPr>
              <a:lstStyle/>
              <a:p>
                <a:r>
                  <a:rPr lang="nl-NL" sz="3200">
                    <a:solidFill>
                      <a:schemeClr val="bg1"/>
                    </a:solidFill>
                    <a:latin typeface="Times New Roman" panose="02020603050405020304" pitchFamily="18" charset="0"/>
                    <a:ea typeface="Calibri" panose="020F0502020204030204" pitchFamily="34" charset="0"/>
                  </a:rPr>
                  <a:t>b) Ta có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0,49&gt;0,48</m:t>
                    </m:r>
                  </m:oMath>
                </a14:m>
                <a:endParaRPr lang="en-US">
                  <a:solidFill>
                    <a:schemeClr val="bg1"/>
                  </a:solidFill>
                </a:endParaRP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27151" y="2864727"/>
                <a:ext cx="3689985" cy="584775"/>
              </a:xfrm>
              <a:prstGeom prst="rect">
                <a:avLst/>
              </a:prstGeom>
              <a:blipFill>
                <a:blip r:embed="rId8"/>
                <a:stretch>
                  <a:fillRect l="-4298"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4381748" y="2730157"/>
                <a:ext cx="3428503"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smtClean="0">
                          <a:solidFill>
                            <a:schemeClr val="bg1"/>
                          </a:solidFill>
                          <a:latin typeface="Cambria Math" panose="02040503050406030204" pitchFamily="18" charset="0"/>
                        </a:rPr>
                        <m:t>⇒</m:t>
                      </m:r>
                      <m:rad>
                        <m:radPr>
                          <m:degHide m:val="on"/>
                          <m:ctrlPr>
                            <a:rPr lang="en-US" sz="3200" i="1">
                              <a:solidFill>
                                <a:schemeClr val="bg1"/>
                              </a:solidFill>
                              <a:latin typeface="Cambria Math" panose="02040503050406030204" pitchFamily="18" charset="0"/>
                            </a:rPr>
                          </m:ctrlPr>
                        </m:radPr>
                        <m:deg/>
                        <m:e>
                          <m:r>
                            <a:rPr lang="en-US" sz="3200" i="0">
                              <a:solidFill>
                                <a:schemeClr val="bg1"/>
                              </a:solidFill>
                              <a:latin typeface="Cambria Math" panose="02040503050406030204" pitchFamily="18" charset="0"/>
                            </a:rPr>
                            <m:t>0,49</m:t>
                          </m:r>
                        </m:e>
                      </m:rad>
                      <m:r>
                        <a:rPr lang="en-US" sz="3200" i="0">
                          <a:solidFill>
                            <a:schemeClr val="bg1"/>
                          </a:solidFill>
                          <a:latin typeface="Cambria Math" panose="02040503050406030204" pitchFamily="18" charset="0"/>
                        </a:rPr>
                        <m:t>&gt;</m:t>
                      </m:r>
                      <m:rad>
                        <m:radPr>
                          <m:degHide m:val="on"/>
                          <m:ctrlPr>
                            <a:rPr lang="en-US" sz="3200" i="1">
                              <a:solidFill>
                                <a:schemeClr val="bg1"/>
                              </a:solidFill>
                              <a:latin typeface="Cambria Math" panose="02040503050406030204" pitchFamily="18" charset="0"/>
                            </a:rPr>
                          </m:ctrlPr>
                        </m:radPr>
                        <m:deg/>
                        <m:e>
                          <m:r>
                            <a:rPr lang="en-US" sz="3200" i="0">
                              <a:solidFill>
                                <a:schemeClr val="bg1"/>
                              </a:solidFill>
                              <a:latin typeface="Cambria Math" panose="02040503050406030204" pitchFamily="18" charset="0"/>
                            </a:rPr>
                            <m:t>0,48</m:t>
                          </m:r>
                        </m:e>
                      </m:rad>
                    </m:oMath>
                  </m:oMathPara>
                </a14:m>
                <a:endParaRPr lang="en-US" sz="3200">
                  <a:solidFill>
                    <a:schemeClr val="bg1"/>
                  </a:solidFill>
                </a:endParaRPr>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381748" y="2730157"/>
                <a:ext cx="3428503" cy="68871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descr="OPL20U25GSXzBJYl68kk8uQGfFKzs7yb1M4KJWUiLk6ZEvGF+qCIPSnY57AbBFCvTWID07 2024 T9 CD 06565+K4lPs7H94VUqPe2XwIsfPRnrXQE//QTEXxb8/8N4CNc6FpgZahzpTjFhMzSA7T/nHJa11DE8Ng2TP3iAmRczFlmslSuUNOgUeb6yRvs0="/>
              <p:cNvSpPr/>
              <p:nvPr/>
            </p:nvSpPr>
            <p:spPr>
              <a:xfrm>
                <a:off x="7715948" y="2699527"/>
                <a:ext cx="2896114" cy="688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smtClean="0">
                          <a:solidFill>
                            <a:schemeClr val="bg1"/>
                          </a:solidFill>
                          <a:latin typeface="Cambria Math" panose="02040503050406030204" pitchFamily="18" charset="0"/>
                        </a:rPr>
                        <m:t>⇒</m:t>
                      </m:r>
                      <m:r>
                        <a:rPr lang="en-US" sz="3200" i="0">
                          <a:solidFill>
                            <a:schemeClr val="bg1"/>
                          </a:solidFill>
                          <a:latin typeface="Cambria Math" panose="02040503050406030204" pitchFamily="18" charset="0"/>
                        </a:rPr>
                        <m:t>0,7&gt;</m:t>
                      </m:r>
                      <m:rad>
                        <m:radPr>
                          <m:degHide m:val="on"/>
                          <m:ctrlPr>
                            <a:rPr lang="en-US" sz="3200" i="1">
                              <a:solidFill>
                                <a:schemeClr val="bg1"/>
                              </a:solidFill>
                              <a:latin typeface="Cambria Math" panose="02040503050406030204" pitchFamily="18" charset="0"/>
                            </a:rPr>
                          </m:ctrlPr>
                        </m:radPr>
                        <m:deg/>
                        <m:e>
                          <m:r>
                            <a:rPr lang="en-US" sz="3200" i="0">
                              <a:solidFill>
                                <a:schemeClr val="bg1"/>
                              </a:solidFill>
                              <a:latin typeface="Cambria Math" panose="02040503050406030204" pitchFamily="18" charset="0"/>
                            </a:rPr>
                            <m:t>0,48</m:t>
                          </m:r>
                        </m:e>
                      </m:rad>
                    </m:oMath>
                  </m:oMathPara>
                </a14:m>
                <a:endParaRPr lang="en-US" sz="3200">
                  <a:solidFill>
                    <a:schemeClr val="bg1"/>
                  </a:solidFill>
                </a:endParaRPr>
              </a:p>
            </p:txBody>
          </p:sp>
        </mc:Choice>
        <mc:Fallback xmlns="">
          <p:sp>
            <p:nvSpPr>
              <p:cNvPr id="14" name="Rectangle 1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715948" y="2699527"/>
                <a:ext cx="2896114" cy="6887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descr="OPL20U25GSXzBJYl68kk8uQGfFKzs7yb1M4KJWUiLk6ZEvGF+qCIPSnY57AbBFCvTWID07 2024 T9 CD 06565+K4lPs7H94VUqPe2XwIsfPRnrXQE//QTEXxb8/8N4CNc6FpgZahzpTjFhMzSA7T/nHJa11DE8Ng2TP3iAmRczFlmslSuUNOgUeb6yRvs0="/>
              <p:cNvSpPr/>
              <p:nvPr/>
            </p:nvSpPr>
            <p:spPr>
              <a:xfrm>
                <a:off x="1296673" y="3523121"/>
                <a:ext cx="3085075" cy="643061"/>
              </a:xfrm>
              <a:prstGeom prst="rect">
                <a:avLst/>
              </a:prstGeom>
            </p:spPr>
            <p:txBody>
              <a:bodyPr wrap="none">
                <a:spAutoFit/>
              </a:bodyPr>
              <a:lstStyle/>
              <a:p>
                <a:pPr>
                  <a:lnSpc>
                    <a:spcPct val="107000"/>
                  </a:lnSpc>
                  <a:spcAft>
                    <a:spcPts val="800"/>
                  </a:spcAft>
                </a:pPr>
                <a:r>
                  <a:rPr lang="nl-NL"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0,7&gt;</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0,48</m:t>
                        </m:r>
                      </m:e>
                    </m:rad>
                  </m:oMath>
                </a14:m>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296673" y="3523121"/>
                <a:ext cx="3085075" cy="643061"/>
              </a:xfrm>
              <a:prstGeom prst="rect">
                <a:avLst/>
              </a:prstGeom>
              <a:blipFill>
                <a:blip r:embed="rId11"/>
                <a:stretch>
                  <a:fillRect l="-5138" t="-10476"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27151" y="4230705"/>
                <a:ext cx="3654718" cy="584775"/>
              </a:xfrm>
              <a:prstGeom prst="rect">
                <a:avLst/>
              </a:prstGeom>
            </p:spPr>
            <p:txBody>
              <a:bodyPr wrap="none">
                <a:spAutoFit/>
              </a:bodyPr>
              <a:lstStyle/>
              <a:p>
                <a:r>
                  <a:rPr lang="nl-NL" sz="3200">
                    <a:solidFill>
                      <a:schemeClr val="bg1"/>
                    </a:solidFill>
                    <a:latin typeface="Times New Roman" panose="02020603050405020304" pitchFamily="18" charset="0"/>
                    <a:ea typeface="Calibri" panose="020F0502020204030204" pitchFamily="34" charset="0"/>
                  </a:rPr>
                  <a:t>c) Ta có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−45&gt;−50</m:t>
                    </m:r>
                  </m:oMath>
                </a14:m>
                <a:endParaRPr lang="en-US">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827151" y="4230705"/>
                <a:ext cx="3654718" cy="584775"/>
              </a:xfrm>
              <a:prstGeom prst="rect">
                <a:avLst/>
              </a:prstGeom>
              <a:blipFill>
                <a:blip r:embed="rId12"/>
                <a:stretch>
                  <a:fillRect l="-4341"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517136" y="4179280"/>
                <a:ext cx="3648563" cy="636200"/>
              </a:xfrm>
              <a:prstGeom prst="rect">
                <a:avLst/>
              </a:prstGeom>
            </p:spPr>
            <p:txBody>
              <a:bodyPr wrap="none">
                <a:spAutoFit/>
              </a:bodyPr>
              <a:lstStyle/>
              <a:p>
                <a14:m>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ctrlPr>
                          <a:rPr lang="en-US" sz="3200" i="1">
                            <a:solidFill>
                              <a:schemeClr val="bg1"/>
                            </a:solidFill>
                            <a:effectLst/>
                            <a:latin typeface="Cambria Math" panose="02040503050406030204" pitchFamily="18"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−45</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ad>
                      <m:radPr>
                        <m:ctrlPr>
                          <a:rPr lang="en-US" sz="3200" i="1">
                            <a:solidFill>
                              <a:schemeClr val="bg1"/>
                            </a:solidFill>
                            <a:effectLst/>
                            <a:latin typeface="Cambria Math" panose="02040503050406030204" pitchFamily="18"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m:t>
                        </m:r>
                      </m:e>
                    </m:rad>
                  </m:oMath>
                </a14:m>
                <a:r>
                  <a:rPr lang="en-US" sz="3200">
                    <a:solidFill>
                      <a:schemeClr val="bg1"/>
                    </a:solidFill>
                    <a:effectLst/>
                    <a:latin typeface="Times New Roman" panose="02020603050405020304" pitchFamily="18" charset="0"/>
                    <a:ea typeface="Calibri" panose="020F0502020204030204" pitchFamily="34" charset="0"/>
                  </a:rPr>
                  <a:t> . </a:t>
                </a:r>
                <a:endParaRPr lang="en-US">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4517136" y="4179280"/>
                <a:ext cx="3648563" cy="636200"/>
              </a:xfrm>
              <a:prstGeom prst="rect">
                <a:avLst/>
              </a:prstGeom>
              <a:blipFill>
                <a:blip r:embed="rId13"/>
                <a:stretch>
                  <a:fillRect t="-6731" r="-3172" b="-28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246560" y="4810094"/>
                <a:ext cx="3657989" cy="674287"/>
              </a:xfrm>
              <a:prstGeom prst="rect">
                <a:avLst/>
              </a:prstGeom>
            </p:spPr>
            <p:txBody>
              <a:bodyPr wrap="none">
                <a:spAutoFit/>
              </a:bodyPr>
              <a:lstStyle/>
              <a:p>
                <a:pPr>
                  <a:lnSpc>
                    <a:spcPct val="107000"/>
                  </a:lnSpc>
                  <a:spcAft>
                    <a:spcPts val="800"/>
                  </a:spcAft>
                </a:pPr>
                <a:r>
                  <a:rPr lang="nl-NL"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−45</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m:t>
                        </m:r>
                      </m:e>
                    </m:rad>
                  </m:oMath>
                </a14:m>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246560" y="4810094"/>
                <a:ext cx="3657989" cy="674287"/>
              </a:xfrm>
              <a:prstGeom prst="rect">
                <a:avLst/>
              </a:prstGeom>
              <a:blipFill>
                <a:blip r:embed="rId14"/>
                <a:stretch>
                  <a:fillRect l="-4160" t="-6306" b="-207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38755" y="5578840"/>
                <a:ext cx="6614658" cy="668901"/>
              </a:xfrm>
              <a:prstGeom prst="rect">
                <a:avLst/>
              </a:prstGeom>
            </p:spPr>
            <p:txBody>
              <a:bodyPr wrap="square">
                <a:spAutoFit/>
              </a:bodyPr>
              <a:lstStyle/>
              <a:p>
                <a:pPr>
                  <a:lnSpc>
                    <a:spcPct val="107000"/>
                  </a:lnSpc>
                  <a:spcAft>
                    <a:spcPts val="800"/>
                  </a:spcAft>
                </a:pPr>
                <a:r>
                  <a:rPr lang="nl-NL"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d) Ta có </a:t>
                </a:r>
                <a14:m>
                  <m:oMath xmlns:m="http://schemas.openxmlformats.org/officeDocument/2006/math">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−999</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−1000</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oMath>
                </a14:m>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38755" y="5578840"/>
                <a:ext cx="6614658" cy="668901"/>
              </a:xfrm>
              <a:prstGeom prst="rect">
                <a:avLst/>
              </a:prstGeom>
              <a:blipFill>
                <a:blip r:embed="rId15"/>
                <a:stretch>
                  <a:fillRect l="-2396" t="-7273" b="-2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289648" y="6228212"/>
                <a:ext cx="3571812" cy="629788"/>
              </a:xfrm>
              <a:prstGeom prst="rect">
                <a:avLst/>
              </a:prstGeom>
            </p:spPr>
            <p:txBody>
              <a:bodyPr wrap="none">
                <a:spAutoFit/>
              </a:bodyPr>
              <a:lstStyle/>
              <a:p>
                <a:pPr>
                  <a:lnSpc>
                    <a:spcPct val="107000"/>
                  </a:lnSpc>
                  <a:spcAft>
                    <a:spcPts val="800"/>
                  </a:spcAft>
                </a:pPr>
                <a:r>
                  <a:rPr lang="nl-NL"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−10&lt;</m:t>
                    </m:r>
                    <m:rad>
                      <m:rad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−999</m:t>
                        </m:r>
                      </m:e>
                    </m:rad>
                  </m:oMath>
                </a14:m>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289648" y="6228212"/>
                <a:ext cx="3571812" cy="629788"/>
              </a:xfrm>
              <a:prstGeom prst="rect">
                <a:avLst/>
              </a:prstGeom>
              <a:blipFill>
                <a:blip r:embed="rId16"/>
                <a:stretch>
                  <a:fillRect l="-4444" t="-7767" b="-29126"/>
                </a:stretch>
              </a:blipFill>
            </p:spPr>
            <p:txBody>
              <a:bodyPr/>
              <a:lstStyle/>
              <a:p>
                <a:r>
                  <a:rPr lang="en-US">
                    <a:noFill/>
                  </a:rPr>
                  <a:t> </a:t>
                </a:r>
              </a:p>
            </p:txBody>
          </p:sp>
        </mc:Fallback>
      </mc:AlternateContent>
    </p:spTree>
    <p:extLst>
      <p:ext uri="{BB962C8B-B14F-4D97-AF65-F5344CB8AC3E}">
        <p14:creationId xmlns:p14="http://schemas.microsoft.com/office/powerpoint/2010/main" val="41525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5" grpId="0"/>
      <p:bldP spid="16" grpId="0"/>
      <p:bldP spid="17" grpId="0"/>
      <p:bldP spid="18"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3001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944106" y="647626"/>
            <a:ext cx="3124573" cy="593304"/>
          </a:xfrm>
          <a:prstGeom prst="rect">
            <a:avLst/>
          </a:prstGeom>
        </p:spPr>
        <p:txBody>
          <a:bodyPr wrap="none">
            <a:spAutoFit/>
          </a:bodyPr>
          <a:lstStyle/>
          <a:p>
            <a:pPr>
              <a:lnSpc>
                <a:spcPct val="107000"/>
              </a:lnSpc>
              <a:spcAft>
                <a:spcPts val="800"/>
              </a:spcAft>
            </a:pPr>
            <a:r>
              <a:rPr lang="nl-NL" sz="32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 2: So sánh.</a:t>
            </a:r>
            <a:endParaRPr lang="en-US" sz="11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944106" y="1229063"/>
            <a:ext cx="4001416" cy="593304"/>
          </a:xfrm>
          <a:prstGeom prst="rect">
            <a:avLst/>
          </a:prstGeom>
        </p:spPr>
        <p:txBody>
          <a:bodyPr wrap="none">
            <a:spAutoFit/>
          </a:bodyPr>
          <a:lstStyle/>
          <a:p>
            <a:pPr>
              <a:lnSpc>
                <a:spcPct val="107000"/>
              </a:lnSpc>
              <a:spcAft>
                <a:spcPts val="800"/>
              </a:spcAft>
            </a:pPr>
            <a:r>
              <a:rPr lang="en-US" sz="32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Bài 3. (sbt/1) So sánh:</a:t>
            </a:r>
            <a:endParaRPr lang="en-US" sz="11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descr="OPL20U25GSXzBJYl68kk8uQGfFKzs7yb1M4KJWUiLk6ZEvGF+qCIPSnY57AbBFCvTWID07 2024 T9 CD 06565+K4lPs7H94VUqPe2XwIsfPRnrXQE//QTEXxb8/8N4CNc6FpgZahzpTjFhMzSA7T/nHJa11DE8Ng2TP3iAmRczFlmslSuUNOgUeb6yRvs0="/>
              <p:cNvSpPr/>
              <p:nvPr/>
            </p:nvSpPr>
            <p:spPr>
              <a:xfrm>
                <a:off x="977351" y="1770375"/>
                <a:ext cx="3058081" cy="687817"/>
              </a:xfrm>
              <a:prstGeom prst="rect">
                <a:avLst/>
              </a:prstGeom>
            </p:spPr>
            <p:txBody>
              <a:bodyPr wrap="none">
                <a:spAutoFit/>
              </a:bodyPr>
              <a:lstStyle/>
              <a:p>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a) Ta có  </a:t>
                </a:r>
                <a14:m>
                  <m:oMath xmlns:m="http://schemas.openxmlformats.org/officeDocument/2006/math">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a:p>
            </p:txBody>
          </p:sp>
        </mc:Choice>
        <mc:Fallback xmlns="">
          <p:sp>
            <p:nvSpPr>
              <p:cNvPr id="7" name="Rectangle 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77351" y="1770375"/>
                <a:ext cx="3058081" cy="687817"/>
              </a:xfrm>
              <a:prstGeom prst="rect">
                <a:avLst/>
              </a:prstGeom>
              <a:blipFill>
                <a:blip r:embed="rId2"/>
                <a:stretch>
                  <a:fillRect l="-3984" b="-19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3775400" y="1789094"/>
                <a:ext cx="3684598" cy="702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775400" y="1789094"/>
                <a:ext cx="3684598" cy="7023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7258206" y="1806663"/>
                <a:ext cx="4174861" cy="684803"/>
              </a:xfrm>
              <a:prstGeom prst="rect">
                <a:avLst/>
              </a:prstGeom>
            </p:spPr>
            <p:txBody>
              <a:bodyPr wrap="none">
                <a:spAutoFit/>
              </a:bodyPr>
              <a:lstStyle/>
              <a:p>
                <a14:m>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=14+6</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oMath>
                </a14:m>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258206" y="1806663"/>
                <a:ext cx="4174861" cy="6848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3775400" y="2454355"/>
                <a:ext cx="5143588" cy="693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775400" y="2454355"/>
                <a:ext cx="5143588" cy="69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8679440" y="2532734"/>
                <a:ext cx="2092048"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=14+8</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oMath>
                  </m:oMathPara>
                </a14:m>
                <a:endParaRPr lang="en-US"/>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679440" y="2532734"/>
                <a:ext cx="2092048" cy="5739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1476596" y="3156727"/>
                <a:ext cx="5967339" cy="729495"/>
              </a:xfrm>
              <a:prstGeom prst="rect">
                <a:avLst/>
              </a:prstGeom>
            </p:spPr>
            <p:txBody>
              <a:bodyPr wrap="none">
                <a:spAutoFit/>
              </a:bodyPr>
              <a:lstStyle/>
              <a:p>
                <a:pPr lvl="0">
                  <a:lnSpc>
                    <a:spcPct val="107000"/>
                  </a:lnSpc>
                  <a:spcAft>
                    <a:spcPts val="800"/>
                  </a:spcAft>
                </a:pPr>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Mà </a:t>
                </a:r>
                <a14:m>
                  <m:oMath xmlns:m="http://schemas.openxmlformats.org/officeDocument/2006/math">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=36.5=180</m:t>
                    </m:r>
                  </m:oMath>
                </a14:m>
                <a:endParaRPr lang="en-US" sz="28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476596" y="3156727"/>
                <a:ext cx="5967339" cy="729495"/>
              </a:xfrm>
              <a:prstGeom prst="rect">
                <a:avLst/>
              </a:prstGeom>
              <a:blipFill>
                <a:blip r:embed="rId7"/>
                <a:stretch>
                  <a:fillRect l="-2043"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descr="OPL20U25GSXzBJYl68kk8uQGfFKzs7yb1M4KJWUiLk6ZEvGF+qCIPSnY57AbBFCvTWID07 2024 T9 CD 06565+K4lPs7H94VUqPe2XwIsfPRnrXQE//QTEXxb8/8N4CNc6FpgZahzpTjFhMzSA7T/nHJa11DE8Ng2TP3iAmRczFlmslSuUNOgUeb6yRvs0="/>
              <p:cNvSpPr/>
              <p:nvPr/>
            </p:nvSpPr>
            <p:spPr>
              <a:xfrm>
                <a:off x="1954291" y="3868091"/>
                <a:ext cx="5489644" cy="683392"/>
              </a:xfrm>
              <a:prstGeom prst="rect">
                <a:avLst/>
              </a:prstGeom>
            </p:spPr>
            <p:txBody>
              <a:bodyPr wrap="none">
                <a:spAutoFit/>
              </a:bodyPr>
              <a:lstStyle/>
              <a:p>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=64.3=192</m:t>
                    </m:r>
                  </m:oMath>
                </a14:m>
                <a:endParaRPr lang="en-US"/>
              </a:p>
            </p:txBody>
          </p:sp>
        </mc:Choice>
        <mc:Fallback xmlns="">
          <p:sp>
            <p:nvSpPr>
              <p:cNvPr id="14" name="Rectangle 1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54291" y="3868091"/>
                <a:ext cx="5489644" cy="6833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87322" y="4680123"/>
                <a:ext cx="5823582" cy="582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180&lt;192⇒14+6</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&lt;14+8</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oMath>
                  </m:oMathPara>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1787322" y="4680123"/>
                <a:ext cx="5823582" cy="58272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510526" y="4551483"/>
                <a:ext cx="4681474" cy="702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&lt;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7510526" y="4551483"/>
                <a:ext cx="4681474" cy="70237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556360" y="5345384"/>
                <a:ext cx="3701846" cy="582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&lt;2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rad>
                    </m:oMath>
                  </m:oMathPara>
                </a14:m>
                <a:endParaRPr lang="en-US"/>
              </a:p>
            </p:txBody>
          </p:sp>
        </mc:Choice>
        <mc:Fallback xmlns="">
          <p:sp>
            <p:nvSpPr>
              <p:cNvPr id="17" name="Rectangle 16"/>
              <p:cNvSpPr>
                <a:spLocks noRot="1" noChangeAspect="1" noMove="1" noResize="1" noEditPoints="1" noAdjustHandles="1" noChangeArrowheads="1" noChangeShapeType="1" noTextEdit="1"/>
              </p:cNvSpPr>
              <p:nvPr/>
            </p:nvSpPr>
            <p:spPr>
              <a:xfrm>
                <a:off x="3556360" y="5345384"/>
                <a:ext cx="3701846" cy="58272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826885" y="6010645"/>
                <a:ext cx="3897029" cy="601447"/>
              </a:xfrm>
              <a:prstGeom prst="rect">
                <a:avLst/>
              </a:prstGeom>
            </p:spPr>
            <p:txBody>
              <a:bodyPr wrap="none">
                <a:spAutoFit/>
              </a:bodyPr>
              <a:lstStyle/>
              <a:p>
                <a:pPr lvl="0">
                  <a:lnSpc>
                    <a:spcPct val="107000"/>
                  </a:lnSpc>
                  <a:spcAft>
                    <a:spcPts val="800"/>
                  </a:spcAft>
                  <a:tabLst>
                    <a:tab pos="714375" algn="l"/>
                  </a:tabLst>
                </a:pPr>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&lt;2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rad>
                  </m:oMath>
                </a14:m>
                <a:endParaRPr lang="en-US" sz="28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6885" y="6010645"/>
                <a:ext cx="3897029" cy="601447"/>
              </a:xfrm>
              <a:prstGeom prst="rect">
                <a:avLst/>
              </a:prstGeom>
              <a:blipFill>
                <a:blip r:embed="rId12"/>
                <a:stretch>
                  <a:fillRect l="-3286" t="-5051" b="-20202"/>
                </a:stretch>
              </a:blipFill>
            </p:spPr>
            <p:txBody>
              <a:bodyPr/>
              <a:lstStyle/>
              <a:p>
                <a:r>
                  <a:rPr lang="en-US">
                    <a:noFill/>
                  </a:rPr>
                  <a:t> </a:t>
                </a:r>
              </a:p>
            </p:txBody>
          </p:sp>
        </mc:Fallback>
      </mc:AlternateContent>
    </p:spTree>
    <p:extLst>
      <p:ext uri="{BB962C8B-B14F-4D97-AF65-F5344CB8AC3E}">
        <p14:creationId xmlns:p14="http://schemas.microsoft.com/office/powerpoint/2010/main" val="348727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1. CĂN BẬC HAI VÀ CĂN BẬC BA CỦA SỐ THỰC</a:t>
            </a:r>
            <a:endParaRPr lang="en-US" sz="2800">
              <a:solidFill>
                <a:srgbClr val="FFFF00"/>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443840" y="605368"/>
            <a:ext cx="3124573" cy="593304"/>
          </a:xfrm>
          <a:prstGeom prst="rect">
            <a:avLst/>
          </a:prstGeom>
        </p:spPr>
        <p:txBody>
          <a:bodyPr wrap="none">
            <a:spAutoFit/>
          </a:bodyPr>
          <a:lstStyle/>
          <a:p>
            <a:pPr>
              <a:lnSpc>
                <a:spcPct val="107000"/>
              </a:lnSpc>
              <a:spcAft>
                <a:spcPts val="800"/>
              </a:spcAft>
            </a:pPr>
            <a:r>
              <a:rPr lang="nl-NL" sz="32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Dạng 2: So sánh.</a:t>
            </a:r>
            <a:endParaRPr lang="en-US" sz="11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443840" y="1212214"/>
            <a:ext cx="4001416" cy="593304"/>
          </a:xfrm>
          <a:prstGeom prst="rect">
            <a:avLst/>
          </a:prstGeom>
        </p:spPr>
        <p:txBody>
          <a:bodyPr wrap="none">
            <a:spAutoFit/>
          </a:bodyPr>
          <a:lstStyle/>
          <a:p>
            <a:pPr>
              <a:lnSpc>
                <a:spcPct val="107000"/>
              </a:lnSpc>
              <a:spcAft>
                <a:spcPts val="800"/>
              </a:spcAft>
            </a:pPr>
            <a:r>
              <a:rPr lang="en-US" sz="3200" b="1">
                <a:solidFill>
                  <a:srgbClr val="FFC000"/>
                </a:solidFill>
                <a:latin typeface="Times New Roman" panose="02020603050405020304" pitchFamily="18" charset="0"/>
                <a:ea typeface="Calibri" panose="020F0502020204030204" pitchFamily="34" charset="0"/>
                <a:cs typeface="Times New Roman" panose="02020603050405020304" pitchFamily="18" charset="0"/>
              </a:rPr>
              <a:t>Bài 3. (sbt/1) So sánh:</a:t>
            </a:r>
            <a:endParaRPr lang="en-US" sz="11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712214" y="1819060"/>
            <a:ext cx="1732334" cy="619272"/>
          </a:xfrm>
          <a:prstGeom prst="rect">
            <a:avLst/>
          </a:prstGeom>
        </p:spPr>
        <p:txBody>
          <a:bodyPr wrap="none">
            <a:spAutoFit/>
          </a:bodyPr>
          <a:lstStyle/>
          <a:p>
            <a:pPr lvl="0">
              <a:lnSpc>
                <a:spcPct val="107000"/>
              </a:lnSpc>
              <a:spcAft>
                <a:spcPts val="800"/>
              </a:spcAft>
              <a:tabLst>
                <a:tab pos="714375" algn="l"/>
              </a:tabLst>
            </a:pPr>
            <a:r>
              <a:rPr lang="nl-NL" sz="3200">
                <a:solidFill>
                  <a:prstClr val="white"/>
                </a:solidFill>
                <a:latin typeface="Times New Roman" panose="02020603050405020304" pitchFamily="18" charset="0"/>
                <a:ea typeface="Calibri" panose="020F0502020204030204" pitchFamily="34" charset="0"/>
                <a:cs typeface="Times New Roman" panose="02020603050405020304" pitchFamily="18" charset="0"/>
              </a:rPr>
              <a:t>b)  Ta có:</a:t>
            </a:r>
            <a:endParaRPr lang="en-US" sz="11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998318" y="2322551"/>
                <a:ext cx="2015616" cy="693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solidFill>
                                <a:prstClr val="white"/>
                              </a:solidFill>
                              <a:latin typeface="Cambria Math" panose="02040503050406030204" pitchFamily="18" charset="0"/>
                            </a:rPr>
                          </m:ctrlPr>
                        </m:sSupPr>
                        <m:e>
                          <m:d>
                            <m:dPr>
                              <m:ctrlPr>
                                <a:rPr lang="en-US" sz="2800" i="1">
                                  <a:solidFill>
                                    <a:prstClr val="white"/>
                                  </a:solidFill>
                                  <a:latin typeface="Cambria Math" panose="02040503050406030204" pitchFamily="18" charset="0"/>
                                </a:rPr>
                              </m:ctrlPr>
                            </m:dPr>
                            <m:e>
                              <m:r>
                                <a:rPr lang="en-US" sz="2800">
                                  <a:solidFill>
                                    <a:prstClr val="white"/>
                                  </a:solidFill>
                                  <a:latin typeface="Cambria Math" panose="02040503050406030204" pitchFamily="18" charset="0"/>
                                </a:rPr>
                                <m:t>2</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3</m:t>
                                  </m:r>
                                </m:e>
                              </m:rad>
                              <m:r>
                                <a:rPr lang="en-US" sz="2800">
                                  <a:solidFill>
                                    <a:prstClr val="white"/>
                                  </a:solidFill>
                                  <a:latin typeface="Cambria Math" panose="02040503050406030204" pitchFamily="18" charset="0"/>
                                </a:rPr>
                                <m:t>+4</m:t>
                              </m:r>
                            </m:e>
                          </m:d>
                        </m:e>
                        <m:sup>
                          <m:r>
                            <a:rPr lang="en-US" sz="2800">
                              <a:solidFill>
                                <a:prstClr val="white"/>
                              </a:solidFill>
                              <a:latin typeface="Cambria Math" panose="02040503050406030204" pitchFamily="18" charset="0"/>
                            </a:rPr>
                            <m:t>2</m:t>
                          </m:r>
                        </m:sup>
                      </m:sSup>
                    </m:oMath>
                  </m:oMathPara>
                </a14:m>
                <a:endParaRPr lang="en-US"/>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98318" y="2322551"/>
                <a:ext cx="2015616" cy="69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2730652" y="2322551"/>
                <a:ext cx="4215706" cy="693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solidFill>
                            <a:prstClr val="white"/>
                          </a:solidFill>
                          <a:latin typeface="Cambria Math" panose="02040503050406030204" pitchFamily="18" charset="0"/>
                        </a:rPr>
                        <m:t>=</m:t>
                      </m:r>
                      <m:sSup>
                        <m:sSupPr>
                          <m:ctrlPr>
                            <a:rPr lang="en-US" sz="2800" i="1">
                              <a:solidFill>
                                <a:prstClr val="white"/>
                              </a:solidFill>
                              <a:latin typeface="Cambria Math" panose="02040503050406030204" pitchFamily="18" charset="0"/>
                            </a:rPr>
                          </m:ctrlPr>
                        </m:sSupPr>
                        <m:e>
                          <m:d>
                            <m:dPr>
                              <m:ctrlPr>
                                <a:rPr lang="en-US" sz="2800" i="1">
                                  <a:solidFill>
                                    <a:prstClr val="white"/>
                                  </a:solidFill>
                                  <a:latin typeface="Cambria Math" panose="02040503050406030204" pitchFamily="18" charset="0"/>
                                </a:rPr>
                              </m:ctrlPr>
                            </m:dPr>
                            <m:e>
                              <m:r>
                                <a:rPr lang="en-US" sz="2800">
                                  <a:solidFill>
                                    <a:prstClr val="white"/>
                                  </a:solidFill>
                                  <a:latin typeface="Cambria Math" panose="02040503050406030204" pitchFamily="18" charset="0"/>
                                </a:rPr>
                                <m:t>2</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3</m:t>
                                  </m:r>
                                </m:e>
                              </m:rad>
                            </m:e>
                          </m:d>
                        </m:e>
                        <m:sup>
                          <m:r>
                            <a:rPr lang="en-US" sz="2800">
                              <a:solidFill>
                                <a:prstClr val="white"/>
                              </a:solidFill>
                              <a:latin typeface="Cambria Math" panose="02040503050406030204" pitchFamily="18" charset="0"/>
                            </a:rPr>
                            <m:t>2</m:t>
                          </m:r>
                        </m:sup>
                      </m:sSup>
                      <m:r>
                        <a:rPr lang="en-US" sz="2800">
                          <a:solidFill>
                            <a:prstClr val="white"/>
                          </a:solidFill>
                          <a:latin typeface="Cambria Math" panose="02040503050406030204" pitchFamily="18" charset="0"/>
                        </a:rPr>
                        <m:t>+2.2</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3</m:t>
                          </m:r>
                        </m:e>
                      </m:rad>
                      <m:r>
                        <a:rPr lang="en-US" sz="2800">
                          <a:solidFill>
                            <a:prstClr val="white"/>
                          </a:solidFill>
                          <a:latin typeface="Cambria Math" panose="02040503050406030204" pitchFamily="18" charset="0"/>
                        </a:rPr>
                        <m:t>.4+</m:t>
                      </m:r>
                      <m:sSup>
                        <m:sSupPr>
                          <m:ctrlPr>
                            <a:rPr lang="en-US" sz="2800" i="1">
                              <a:solidFill>
                                <a:prstClr val="white"/>
                              </a:solidFill>
                              <a:latin typeface="Cambria Math" panose="02040503050406030204" pitchFamily="18" charset="0"/>
                            </a:rPr>
                          </m:ctrlPr>
                        </m:sSupPr>
                        <m:e>
                          <m:r>
                            <a:rPr lang="en-US" sz="2800">
                              <a:solidFill>
                                <a:prstClr val="white"/>
                              </a:solidFill>
                              <a:latin typeface="Cambria Math" panose="02040503050406030204" pitchFamily="18" charset="0"/>
                            </a:rPr>
                            <m:t>4</m:t>
                          </m:r>
                        </m:e>
                        <m:sup>
                          <m:r>
                            <a:rPr lang="en-US" sz="2800">
                              <a:solidFill>
                                <a:prstClr val="white"/>
                              </a:solidFill>
                              <a:latin typeface="Cambria Math" panose="02040503050406030204" pitchFamily="18" charset="0"/>
                            </a:rPr>
                            <m:t>2</m:t>
                          </m:r>
                        </m:sup>
                      </m:sSup>
                    </m:oMath>
                  </m:oMathPara>
                </a14:m>
                <a:endParaRPr lang="en-US"/>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730652" y="2322551"/>
                <a:ext cx="4215706" cy="69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6807525" y="2438332"/>
                <a:ext cx="2290820"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solidFill>
                            <a:prstClr val="white"/>
                          </a:solidFill>
                          <a:latin typeface="Cambria Math" panose="02040503050406030204" pitchFamily="18" charset="0"/>
                        </a:rPr>
                        <m:t>=28+16</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3</m:t>
                          </m:r>
                        </m:e>
                      </m:rad>
                    </m:oMath>
                  </m:oMathPara>
                </a14:m>
                <a:endParaRPr lang="en-US"/>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807525" y="2438332"/>
                <a:ext cx="2290820" cy="5739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998318" y="3012272"/>
                <a:ext cx="2450222" cy="693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solidFill>
                                <a:prstClr val="white"/>
                              </a:solidFill>
                              <a:latin typeface="Cambria Math" panose="02040503050406030204" pitchFamily="18" charset="0"/>
                            </a:rPr>
                          </m:ctrlPr>
                        </m:sSupPr>
                        <m:e>
                          <m:d>
                            <m:dPr>
                              <m:ctrlPr>
                                <a:rPr lang="en-US" sz="2800" i="1">
                                  <a:solidFill>
                                    <a:prstClr val="white"/>
                                  </a:solidFill>
                                  <a:latin typeface="Cambria Math" panose="02040503050406030204" pitchFamily="18" charset="0"/>
                                </a:rPr>
                              </m:ctrlPr>
                            </m:dPr>
                            <m:e>
                              <m:r>
                                <a:rPr lang="en-US" sz="2800">
                                  <a:solidFill>
                                    <a:prstClr val="white"/>
                                  </a:solidFill>
                                  <a:latin typeface="Cambria Math" panose="02040503050406030204" pitchFamily="18" charset="0"/>
                                </a:rPr>
                                <m:t>3</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2</m:t>
                                  </m:r>
                                </m:e>
                              </m:rad>
                              <m:r>
                                <a:rPr lang="en-US" sz="2800">
                                  <a:solidFill>
                                    <a:prstClr val="white"/>
                                  </a:solidFill>
                                  <a:latin typeface="Cambria Math" panose="02040503050406030204" pitchFamily="18" charset="0"/>
                                </a:rPr>
                                <m:t>+</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10</m:t>
                                  </m:r>
                                </m:e>
                              </m:rad>
                            </m:e>
                          </m:d>
                        </m:e>
                        <m:sup>
                          <m:r>
                            <a:rPr lang="en-US" sz="2800">
                              <a:solidFill>
                                <a:prstClr val="white"/>
                              </a:solidFill>
                              <a:latin typeface="Cambria Math" panose="02040503050406030204" pitchFamily="18" charset="0"/>
                            </a:rPr>
                            <m:t>2</m:t>
                          </m:r>
                        </m:sup>
                      </m:sSup>
                    </m:oMath>
                  </m:oMathPara>
                </a14:m>
                <a:endParaRPr lang="en-US"/>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98318" y="3012272"/>
                <a:ext cx="2450222" cy="6935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3271121" y="3012272"/>
                <a:ext cx="5407571" cy="693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solidFill>
                            <a:prstClr val="white"/>
                          </a:solidFill>
                          <a:latin typeface="Cambria Math" panose="02040503050406030204" pitchFamily="18" charset="0"/>
                        </a:rPr>
                        <m:t>=</m:t>
                      </m:r>
                      <m:sSup>
                        <m:sSupPr>
                          <m:ctrlPr>
                            <a:rPr lang="en-US" sz="2800" i="1">
                              <a:solidFill>
                                <a:prstClr val="white"/>
                              </a:solidFill>
                              <a:latin typeface="Cambria Math" panose="02040503050406030204" pitchFamily="18" charset="0"/>
                            </a:rPr>
                          </m:ctrlPr>
                        </m:sSupPr>
                        <m:e>
                          <m:d>
                            <m:dPr>
                              <m:ctrlPr>
                                <a:rPr lang="en-US" sz="2800" i="1">
                                  <a:solidFill>
                                    <a:prstClr val="white"/>
                                  </a:solidFill>
                                  <a:latin typeface="Cambria Math" panose="02040503050406030204" pitchFamily="18" charset="0"/>
                                </a:rPr>
                              </m:ctrlPr>
                            </m:dPr>
                            <m:e>
                              <m:r>
                                <a:rPr lang="en-US" sz="2800">
                                  <a:solidFill>
                                    <a:prstClr val="white"/>
                                  </a:solidFill>
                                  <a:latin typeface="Cambria Math" panose="02040503050406030204" pitchFamily="18" charset="0"/>
                                </a:rPr>
                                <m:t>3</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2</m:t>
                                  </m:r>
                                </m:e>
                              </m:rad>
                            </m:e>
                          </m:d>
                        </m:e>
                        <m:sup>
                          <m:r>
                            <a:rPr lang="en-US" sz="2800">
                              <a:solidFill>
                                <a:prstClr val="white"/>
                              </a:solidFill>
                              <a:latin typeface="Cambria Math" panose="02040503050406030204" pitchFamily="18" charset="0"/>
                            </a:rPr>
                            <m:t>2</m:t>
                          </m:r>
                        </m:sup>
                      </m:sSup>
                      <m:r>
                        <a:rPr lang="en-US" sz="2800">
                          <a:solidFill>
                            <a:prstClr val="white"/>
                          </a:solidFill>
                          <a:latin typeface="Cambria Math" panose="02040503050406030204" pitchFamily="18" charset="0"/>
                        </a:rPr>
                        <m:t>+2.3</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2</m:t>
                          </m:r>
                        </m:e>
                      </m:rad>
                      <m:r>
                        <a:rPr lang="en-US" sz="2800">
                          <a:solidFill>
                            <a:prstClr val="white"/>
                          </a:solidFill>
                          <a:latin typeface="Cambria Math" panose="02040503050406030204" pitchFamily="18" charset="0"/>
                        </a:rPr>
                        <m:t>.</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10</m:t>
                          </m:r>
                        </m:e>
                      </m:rad>
                      <m:r>
                        <a:rPr lang="en-US" sz="2800">
                          <a:solidFill>
                            <a:prstClr val="white"/>
                          </a:solidFill>
                          <a:latin typeface="Cambria Math" panose="02040503050406030204" pitchFamily="18" charset="0"/>
                        </a:rPr>
                        <m:t>+</m:t>
                      </m:r>
                      <m:sSup>
                        <m:sSupPr>
                          <m:ctrlPr>
                            <a:rPr lang="en-US" sz="2800" i="1">
                              <a:solidFill>
                                <a:prstClr val="white"/>
                              </a:solidFill>
                              <a:latin typeface="Cambria Math" panose="02040503050406030204" pitchFamily="18" charset="0"/>
                            </a:rPr>
                          </m:ctrlPr>
                        </m:sSupPr>
                        <m:e>
                          <m:d>
                            <m:dPr>
                              <m:ctrlPr>
                                <a:rPr lang="en-US" sz="2800" i="1">
                                  <a:solidFill>
                                    <a:prstClr val="white"/>
                                  </a:solidFill>
                                  <a:latin typeface="Cambria Math" panose="02040503050406030204" pitchFamily="18" charset="0"/>
                                </a:rPr>
                              </m:ctrlPr>
                            </m:dPr>
                            <m:e>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10</m:t>
                                  </m:r>
                                </m:e>
                              </m:rad>
                            </m:e>
                          </m:d>
                        </m:e>
                        <m:sup>
                          <m:r>
                            <a:rPr lang="en-US" sz="2800">
                              <a:solidFill>
                                <a:prstClr val="white"/>
                              </a:solidFill>
                              <a:latin typeface="Cambria Math" panose="02040503050406030204" pitchFamily="18" charset="0"/>
                            </a:rPr>
                            <m:t>2</m:t>
                          </m:r>
                        </m:sup>
                      </m:sSup>
                    </m:oMath>
                  </m:oMathPara>
                </a14:m>
                <a:endParaRPr lang="en-US"/>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271121" y="3012272"/>
                <a:ext cx="5407571" cy="69358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descr="OPL20U25GSXzBJYl68kk8uQGfFKzs7yb1M4KJWUiLk6ZEvGF+qCIPSnY57AbBFCvTWID07 2024 T9 CD 06565+K4lPs7H94VUqPe2XwIsfPRnrXQE//QTEXxb8/8N4CNc6FpgZahzpTjFhMzSA7T/nHJa11DE8Ng2TP3iAmRczFlmslSuUNOgUeb6yRvs0="/>
              <p:cNvSpPr/>
              <p:nvPr/>
            </p:nvSpPr>
            <p:spPr>
              <a:xfrm>
                <a:off x="8453446" y="3105975"/>
                <a:ext cx="2290820" cy="58272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800">
                          <a:solidFill>
                            <a:prstClr val="white"/>
                          </a:solidFill>
                          <a:latin typeface="Cambria Math" panose="02040503050406030204" pitchFamily="18" charset="0"/>
                        </a:rPr>
                        <m:t>=28+12</m:t>
                      </m:r>
                      <m:rad>
                        <m:radPr>
                          <m:degHide m:val="on"/>
                          <m:ctrlPr>
                            <a:rPr lang="en-US" sz="2800" i="1">
                              <a:solidFill>
                                <a:prstClr val="white"/>
                              </a:solidFill>
                              <a:latin typeface="Cambria Math" panose="02040503050406030204" pitchFamily="18" charset="0"/>
                            </a:rPr>
                          </m:ctrlPr>
                        </m:radPr>
                        <m:deg/>
                        <m:e>
                          <m:r>
                            <a:rPr lang="en-US" sz="2800">
                              <a:solidFill>
                                <a:prstClr val="white"/>
                              </a:solidFill>
                              <a:latin typeface="Cambria Math" panose="02040503050406030204" pitchFamily="18" charset="0"/>
                            </a:rPr>
                            <m:t>5</m:t>
                          </m:r>
                        </m:e>
                      </m:rad>
                    </m:oMath>
                  </m:oMathPara>
                </a14:m>
                <a:endParaRPr lang="en-US" sz="2800">
                  <a:solidFill>
                    <a:prstClr val="white"/>
                  </a:solidFill>
                </a:endParaRPr>
              </a:p>
            </p:txBody>
          </p:sp>
        </mc:Choice>
        <mc:Fallback xmlns="">
          <p:sp>
            <p:nvSpPr>
              <p:cNvPr id="14" name="Rectangle 1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453446" y="3105975"/>
                <a:ext cx="2290820" cy="58272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8318" y="3705860"/>
                <a:ext cx="5227585" cy="724750"/>
              </a:xfrm>
              <a:prstGeom prst="rect">
                <a:avLst/>
              </a:prstGeom>
            </p:spPr>
            <p:txBody>
              <a:bodyPr wrap="none">
                <a:spAutoFit/>
              </a:bodyPr>
              <a:lstStyle/>
              <a:p>
                <a:pPr lvl="0">
                  <a:lnSpc>
                    <a:spcPct val="107000"/>
                  </a:lnSpc>
                  <a:spcAft>
                    <a:spcPts val="800"/>
                  </a:spcAft>
                  <a:tabLst>
                    <a:tab pos="714375" algn="l"/>
                  </a:tabLst>
                </a:pPr>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Mà </a:t>
                </a:r>
                <a14:m>
                  <m:oMath xmlns:m="http://schemas.openxmlformats.org/officeDocument/2006/math">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16</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=768</m:t>
                    </m:r>
                  </m:oMath>
                </a14:m>
                <a:endParaRPr lang="en-US" sz="28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98318" y="3705860"/>
                <a:ext cx="5227585" cy="724750"/>
              </a:xfrm>
              <a:prstGeom prst="rect">
                <a:avLst/>
              </a:prstGeom>
              <a:blipFill>
                <a:blip r:embed="rId8"/>
                <a:stretch>
                  <a:fillRect l="-2450" b="-12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84028" y="4417959"/>
                <a:ext cx="4741875" cy="70237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p>
                        <m:sSupPr>
                          <m:ctrlPr>
                            <a:rPr lang="en-US" sz="2800" i="1">
                              <a:solidFill>
                                <a:prstClr val="white"/>
                              </a:solidFill>
                              <a:latin typeface="Cambria Math" panose="02040503050406030204" pitchFamily="18" charset="0"/>
                              <a:cs typeface="Times New Roman" panose="02020603050405020304" pitchFamily="18" charset="0"/>
                            </a:rPr>
                          </m:ctrlPr>
                        </m:sSupPr>
                        <m:e>
                          <m:d>
                            <m:dPr>
                              <m:ctrlPr>
                                <a:rPr lang="en-US" sz="2800" i="1">
                                  <a:solidFill>
                                    <a:prstClr val="white"/>
                                  </a:solidFill>
                                  <a:latin typeface="Cambria Math" panose="02040503050406030204" pitchFamily="18"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12</m:t>
                              </m:r>
                              <m:rad>
                                <m:radPr>
                                  <m:degHide m:val="on"/>
                                  <m:ctrlPr>
                                    <a:rPr lang="en-US" sz="2800" i="1">
                                      <a:solidFill>
                                        <a:prstClr val="white"/>
                                      </a:solidFill>
                                      <a:latin typeface="Cambria Math" panose="02040503050406030204" pitchFamily="18"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800" i="1">
                              <a:solidFill>
                                <a:prstClr val="white"/>
                              </a:solidFill>
                              <a:latin typeface="Cambria Math" panose="02040503050406030204" pitchFamily="18" charset="0"/>
                              <a:cs typeface="Times New Roman" panose="02020603050405020304" pitchFamily="18" charset="0"/>
                            </a:rPr>
                          </m:ctrlPr>
                        </m:sSup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cs typeface="Times New Roman" panose="02020603050405020304" pitchFamily="18" charset="0"/>
                            </a:rPr>
                          </m:ctrlPr>
                        </m:sSupPr>
                        <m:e>
                          <m:d>
                            <m:dPr>
                              <m:ctrlPr>
                                <a:rPr lang="en-US" sz="2800" i="1">
                                  <a:solidFill>
                                    <a:prstClr val="white"/>
                                  </a:solidFill>
                                  <a:latin typeface="Cambria Math" panose="02040503050406030204" pitchFamily="18" charset="0"/>
                                  <a:cs typeface="Times New Roman" panose="02020603050405020304" pitchFamily="18" charset="0"/>
                                </a:rPr>
                              </m:ctrlPr>
                            </m:dPr>
                            <m:e>
                              <m:rad>
                                <m:radPr>
                                  <m:degHide m:val="on"/>
                                  <m:ctrlPr>
                                    <a:rPr lang="en-US" sz="2800" i="1">
                                      <a:solidFill>
                                        <a:prstClr val="white"/>
                                      </a:solidFill>
                                      <a:latin typeface="Cambria Math" panose="02040503050406030204" pitchFamily="18"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=720</m:t>
                      </m:r>
                    </m:oMath>
                  </m:oMathPara>
                </a14:m>
                <a:endParaRPr lang="en-US" sz="2800">
                  <a:solidFill>
                    <a:prstClr val="white"/>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484028" y="4417959"/>
                <a:ext cx="4741875" cy="70237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02752" y="5142709"/>
                <a:ext cx="192790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768&gt;720</m:t>
                      </m:r>
                    </m:oMath>
                  </m:oMathPara>
                </a14:m>
                <a:endParaRPr lang="en-US"/>
              </a:p>
            </p:txBody>
          </p:sp>
        </mc:Choice>
        <mc:Fallback xmlns="">
          <p:sp>
            <p:nvSpPr>
              <p:cNvPr id="17" name="Rectangle 16"/>
              <p:cNvSpPr>
                <a:spLocks noRot="1" noChangeAspect="1" noMove="1" noResize="1" noEditPoints="1" noAdjustHandles="1" noChangeArrowheads="1" noChangeShapeType="1" noTextEdit="1"/>
              </p:cNvSpPr>
              <p:nvPr/>
            </p:nvSpPr>
            <p:spPr>
              <a:xfrm>
                <a:off x="802752" y="5142709"/>
                <a:ext cx="1927900"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608567" y="5100236"/>
                <a:ext cx="4459875" cy="582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⇒28+16</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&gt;28+12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e>
                      </m:rad>
                    </m:oMath>
                  </m:oMathPara>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2608567" y="5100236"/>
                <a:ext cx="4459875" cy="58272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946358" y="4989372"/>
                <a:ext cx="5079019" cy="693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e>
                              </m:rad>
                            </m:e>
                          </m:d>
                        </m:e>
                        <m:sup>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19" name="Rectangle 18"/>
              <p:cNvSpPr>
                <a:spLocks noRot="1" noChangeAspect="1" noMove="1" noResize="1" noEditPoints="1" noAdjustHandles="1" noChangeArrowheads="1" noChangeShapeType="1" noTextEdit="1"/>
              </p:cNvSpPr>
              <p:nvPr/>
            </p:nvSpPr>
            <p:spPr>
              <a:xfrm>
                <a:off x="6946358" y="4989372"/>
                <a:ext cx="5079019" cy="6935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608567" y="5705338"/>
                <a:ext cx="4099391"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+4&gt;3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e>
                      </m:rad>
                    </m:oMath>
                  </m:oMathPara>
                </a14:m>
                <a:endParaRPr lang="en-US"/>
              </a:p>
            </p:txBody>
          </p:sp>
        </mc:Choice>
        <mc:Fallback xmlns="">
          <p:sp>
            <p:nvSpPr>
              <p:cNvPr id="20" name="Rectangle 19"/>
              <p:cNvSpPr>
                <a:spLocks noRot="1" noChangeAspect="1" noMove="1" noResize="1" noEditPoints="1" noAdjustHandles="1" noChangeArrowheads="1" noChangeShapeType="1" noTextEdit="1"/>
              </p:cNvSpPr>
              <p:nvPr/>
            </p:nvSpPr>
            <p:spPr>
              <a:xfrm>
                <a:off x="2608567" y="5705338"/>
                <a:ext cx="4099391" cy="57394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301253" y="6301656"/>
                <a:ext cx="4294574" cy="565155"/>
              </a:xfrm>
              <a:prstGeom prst="rect">
                <a:avLst/>
              </a:prstGeom>
            </p:spPr>
            <p:txBody>
              <a:bodyPr wrap="none">
                <a:spAutoFit/>
              </a:bodyPr>
              <a:lstStyle/>
              <a:p>
                <a:r>
                  <a:rPr lang="nl-NL" sz="2800">
                    <a:solidFill>
                      <a:prstClr val="white"/>
                    </a:solidFill>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+4&gt;3</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e>
                    </m:rad>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e>
                    </m:rad>
                  </m:oMath>
                </a14:m>
                <a:endParaRPr lang="en-US"/>
              </a:p>
            </p:txBody>
          </p:sp>
        </mc:Choice>
        <mc:Fallback xmlns="">
          <p:sp>
            <p:nvSpPr>
              <p:cNvPr id="22" name="Rectangle 21"/>
              <p:cNvSpPr>
                <a:spLocks noRot="1" noChangeAspect="1" noMove="1" noResize="1" noEditPoints="1" noAdjustHandles="1" noChangeArrowheads="1" noChangeShapeType="1" noTextEdit="1"/>
              </p:cNvSpPr>
              <p:nvPr/>
            </p:nvSpPr>
            <p:spPr>
              <a:xfrm>
                <a:off x="1301253" y="6301656"/>
                <a:ext cx="4294574" cy="565155"/>
              </a:xfrm>
              <a:prstGeom prst="rect">
                <a:avLst/>
              </a:prstGeom>
              <a:blipFill>
                <a:blip r:embed="rId14"/>
                <a:stretch>
                  <a:fillRect l="-2837" t="-5435" b="-29348"/>
                </a:stretch>
              </a:blipFill>
            </p:spPr>
            <p:txBody>
              <a:bodyPr/>
              <a:lstStyle/>
              <a:p>
                <a:r>
                  <a:rPr lang="en-US">
                    <a:noFill/>
                  </a:rPr>
                  <a:t> </a:t>
                </a:r>
              </a:p>
            </p:txBody>
          </p:sp>
        </mc:Fallback>
      </mc:AlternateContent>
    </p:spTree>
    <p:extLst>
      <p:ext uri="{BB962C8B-B14F-4D97-AF65-F5344CB8AC3E}">
        <p14:creationId xmlns:p14="http://schemas.microsoft.com/office/powerpoint/2010/main" val="409762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6291074" y="-1034728"/>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426698" y="2032608"/>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graphicFrame>
        <p:nvGraphicFramePr>
          <p:cNvPr id="6" name="Object 5"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8980399"/>
              </p:ext>
            </p:extLst>
          </p:nvPr>
        </p:nvGraphicFramePr>
        <p:xfrm>
          <a:off x="629460" y="3116364"/>
          <a:ext cx="8580438" cy="2071687"/>
        </p:xfrm>
        <a:graphic>
          <a:graphicData uri="http://schemas.openxmlformats.org/presentationml/2006/ole">
            <mc:AlternateContent xmlns:mc="http://schemas.openxmlformats.org/markup-compatibility/2006">
              <mc:Choice xmlns:v="urn:schemas-microsoft-com:vml" Requires="v">
                <p:oleObj name="Document" r:id="rId3" imgW="8656151" imgH="2098564" progId="Word.Document.12">
                  <p:embed/>
                </p:oleObj>
              </mc:Choice>
              <mc:Fallback>
                <p:oleObj name="Document" r:id="rId3" imgW="8656151" imgH="2098564" progId="Word.Document.12">
                  <p:embed/>
                  <p:pic>
                    <p:nvPicPr>
                      <p:cNvPr id="4" name="Object 3"/>
                      <p:cNvPicPr/>
                      <p:nvPr/>
                    </p:nvPicPr>
                    <p:blipFill>
                      <a:blip r:embed="rId4"/>
                      <a:stretch>
                        <a:fillRect/>
                      </a:stretch>
                    </p:blipFill>
                    <p:spPr>
                      <a:xfrm>
                        <a:off x="629460" y="3116364"/>
                        <a:ext cx="8580438" cy="2071687"/>
                      </a:xfrm>
                      <a:prstGeom prst="rect">
                        <a:avLst/>
                      </a:prstGeom>
                    </p:spPr>
                  </p:pic>
                </p:oleObj>
              </mc:Fallback>
            </mc:AlternateContent>
          </a:graphicData>
        </a:graphic>
      </p:graphicFrame>
    </p:spTree>
    <p:extLst>
      <p:ext uri="{BB962C8B-B14F-4D97-AF65-F5344CB8AC3E}">
        <p14:creationId xmlns:p14="http://schemas.microsoft.com/office/powerpoint/2010/main" val="2756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descr="OPL20U25GSXzBJYl68kk8uQGfFKzs7yb1M4KJWUiLk6ZEvGF+qCIPSnY57AbBFCvTWID07 2024 T9 CD 06565+K4lPs7H94VUqPe2XwIsfPRnrXQE//QTEXxb8/8N4CNc6FpgZahzpTjFhMzSA7T/nHJa11DE8Ng2TP3iAmRczFlmslSuUNOgUeb6yRvs0="/>
          <p:cNvSpPr/>
          <p:nvPr/>
        </p:nvSpPr>
        <p:spPr>
          <a:xfrm>
            <a:off x="22" y="790832"/>
            <a:ext cx="12191999" cy="4238368"/>
          </a:xfrm>
          <a:prstGeom prst="rect">
            <a:avLst/>
          </a:prstGeom>
          <a:noFill/>
        </p:spPr>
        <p:txBody>
          <a:bodyPr wrap="none" lIns="91410" tIns="45718" rIns="91410" bIns="45718" numCol="1">
            <a:prstTxWarp prst="textTriangle">
              <a:avLst/>
            </a:prstTxWarp>
            <a:spAutoFit/>
            <a:scene3d>
              <a:camera prst="orthographicFront"/>
              <a:lightRig rig="threePt" dir="t"/>
            </a:scene3d>
            <a:sp3d extrusionH="57150">
              <a:bevelT w="57150" h="38100" prst="hardEdge"/>
            </a:sp3d>
          </a:bodyPr>
          <a:lstStyle/>
          <a:p>
            <a:pPr marL="0" marR="0" lvl="0" indent="0" algn="ctr" defTabSz="914037" rtl="0" eaLnBrk="1" fontAlgn="auto" latinLnBrk="0" hangingPunct="1">
              <a:lnSpc>
                <a:spcPct val="100000"/>
              </a:lnSpc>
              <a:spcBef>
                <a:spcPts val="0"/>
              </a:spcBef>
              <a:spcAft>
                <a:spcPts val="0"/>
              </a:spcAft>
              <a:buClrTx/>
              <a:buSzTx/>
              <a:buFontTx/>
              <a:buNone/>
              <a:tabLst/>
              <a:defRPr/>
            </a:pPr>
            <a:r>
              <a:rPr kumimoji="0" lang="en-US" sz="16700" b="1" i="0" u="none" strike="noStrike" kern="1200" cap="none" spc="0" normalizeH="0" baseline="0" noProof="0" dirty="0">
                <a:ln w="22225">
                  <a:solidFill>
                    <a:srgbClr val="BD582C"/>
                  </a:solidFill>
                  <a:prstDash val="solid"/>
                </a:ln>
                <a:solidFill>
                  <a:srgbClr val="FF0000"/>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T</a:t>
            </a:r>
            <a:r>
              <a:rPr kumimoji="0" lang="en-US" sz="16700" b="1" i="0" u="none" strike="noStrike" kern="1200" cap="none" spc="0" normalizeH="0" baseline="0" noProof="0" dirty="0">
                <a:ln w="22225">
                  <a:solidFill>
                    <a:srgbClr val="BD582C"/>
                  </a:solidFill>
                  <a:prstDash val="solid"/>
                </a:ln>
                <a:solidFill>
                  <a:srgbClr val="000000"/>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H</a:t>
            </a:r>
            <a:r>
              <a:rPr kumimoji="0" lang="en-US" sz="16700" b="1" i="0" u="none" strike="noStrike" kern="1200" cap="none" spc="0" normalizeH="0" baseline="0" noProof="0" dirty="0">
                <a:ln w="22225">
                  <a:solidFill>
                    <a:srgbClr val="BD582C"/>
                  </a:solidFill>
                  <a:prstDash val="solid"/>
                </a:ln>
                <a:solidFill>
                  <a:srgbClr val="00B0F0"/>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E</a:t>
            </a:r>
            <a:r>
              <a:rPr kumimoji="0" lang="en-US" sz="16700" b="1" i="0" u="none" strike="noStrike" kern="1200" cap="none" spc="0" normalizeH="0" baseline="0" noProof="0" dirty="0">
                <a:ln w="22225">
                  <a:solidFill>
                    <a:srgbClr val="BD582C"/>
                  </a:solidFill>
                  <a:prstDash val="solid"/>
                </a:ln>
                <a:solidFill>
                  <a:srgbClr val="FF0000"/>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 </a:t>
            </a:r>
            <a:r>
              <a:rPr kumimoji="0" lang="en-US" sz="16700" b="1" i="0" u="none" strike="noStrike" kern="1200" cap="none" spc="0" normalizeH="0" baseline="0" noProof="0" dirty="0">
                <a:ln w="22225">
                  <a:solidFill>
                    <a:srgbClr val="BD582C"/>
                  </a:solidFill>
                  <a:prstDash val="solid"/>
                </a:ln>
                <a:solidFill>
                  <a:srgbClr val="CCFF33"/>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E</a:t>
            </a:r>
            <a:r>
              <a:rPr kumimoji="0" lang="en-US" sz="16700" b="1" i="0" u="none" strike="noStrike" kern="1200" cap="none" spc="0" normalizeH="0" baseline="0" noProof="0" dirty="0">
                <a:ln w="22225">
                  <a:solidFill>
                    <a:srgbClr val="BD582C"/>
                  </a:solidFill>
                  <a:prstDash val="solid"/>
                </a:ln>
                <a:solidFill>
                  <a:srgbClr val="0070C0"/>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N</a:t>
            </a:r>
            <a:r>
              <a:rPr kumimoji="0" lang="en-US" sz="16700" b="1" i="0" u="none" strike="noStrike" kern="1200" cap="none" spc="0" normalizeH="0" baseline="0" noProof="0" dirty="0">
                <a:ln w="22225">
                  <a:solidFill>
                    <a:srgbClr val="BD582C"/>
                  </a:solidFill>
                  <a:prstDash val="solid"/>
                </a:ln>
                <a:solidFill>
                  <a:srgbClr val="FF0000"/>
                </a:solidFill>
                <a:effectLst>
                  <a:innerShdw blurRad="63500" dist="50800" dir="5400000">
                    <a:prstClr val="black">
                      <a:alpha val="50000"/>
                    </a:prstClr>
                  </a:innerShdw>
                </a:effectLst>
                <a:uLnTx/>
                <a:uFillTx/>
                <a:latin typeface="Times New Roman" panose="02020603050405020304" pitchFamily="18" charset="0"/>
                <a:ea typeface="+mn-ea"/>
                <a:cs typeface="Times New Roman" panose="02020603050405020304" pitchFamily="18" charset="0"/>
              </a:rPr>
              <a:t>D</a:t>
            </a:r>
          </a:p>
        </p:txBody>
      </p:sp>
    </p:spTree>
    <p:extLst>
      <p:ext uri="{BB962C8B-B14F-4D97-AF65-F5344CB8AC3E}">
        <p14:creationId xmlns:p14="http://schemas.microsoft.com/office/powerpoint/2010/main" val="38318020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376232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sp>
        <p:nvSpPr>
          <p:cNvPr id="11" name="Rectangle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6AE5A6A-7F2D-FDB7-DA2D-C12EAC81084C}"/>
              </a:ext>
            </a:extLst>
          </p:cNvPr>
          <p:cNvSpPr/>
          <p:nvPr/>
        </p:nvSpPr>
        <p:spPr>
          <a:xfrm>
            <a:off x="636575" y="1402418"/>
            <a:ext cx="10499977" cy="4819781"/>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Cách</a:t>
            </a:r>
            <a:r>
              <a:rPr kumimoji="0" lang="en-US" sz="40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ch</a:t>
            </a:r>
            <a:r>
              <a:rPr kumimoji="0" lang="vi-VN" sz="40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ơ</a:t>
            </a:r>
            <a:r>
              <a:rPr kumimoji="0" lang="en-US" sz="4000" b="1" i="0" u="none" strike="noStrike" kern="1200" cap="none" spc="0" normalizeH="0" baseline="0" noProof="0" dirty="0">
                <a:ln>
                  <a:no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i:</a:t>
            </a:r>
          </a:p>
          <a:p>
            <a:pPr lvl="0" algn="just">
              <a:lnSpc>
                <a:spcPct val="120000"/>
              </a:lnSpc>
              <a:defRPr/>
            </a:pPr>
            <a:r>
              <a:rPr lang="vi-VN"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Mỗi HS xung phong chơi trò chơi sẽ chọn một câu hỏi bất kì từ câu 1 đến câu </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7</a:t>
            </a:r>
            <a:r>
              <a:rPr lang="vi-VN"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trên phông chiếu, sau đó suy nghĩ và trả lời trong thời gian 30 giây. Nếu HS trả lời chính xác sẽ được quay vòng quay may mắn để nhận phần thưởng, nếu HS trả lời không chính xác sẽ nhường quyền chơi cho HS khác.</a:t>
            </a: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sp>
        <p:nvSpPr>
          <p:cNvPr id="2" name="Rectangle 1" descr="OPL20U25GSXzBJYl68kk8uQGfFKzs7yb1M4KJWUiLk6ZEvGF+qCIPSnY57AbBFCvTWID07 2024 T9 CD 06565+K4lPs7H94VUqPe2XwIsfPRnrXQE//QTEXxb8/8N4CNc6FpgZahzpTjFhMzSA7T/nHJa11DE8Ng2TP3iAmRczFlmslSuUNOgUeb6yRvs0="/>
          <p:cNvSpPr/>
          <p:nvPr/>
        </p:nvSpPr>
        <p:spPr>
          <a:xfrm>
            <a:off x="295204" y="379695"/>
            <a:ext cx="10691446" cy="923330"/>
          </a:xfrm>
          <a:prstGeom prst="rect">
            <a:avLst/>
          </a:prstGeom>
        </p:spPr>
        <p:txBody>
          <a:bodyPr wrap="square">
            <a:spAutoFit/>
          </a:bodyPr>
          <a:lstStyle/>
          <a:p>
            <a:pPr lvl="0" algn="ctr">
              <a:defRPr/>
            </a:pPr>
            <a:r>
              <a:rPr lang="en-US" sz="5400" b="1" dirty="0">
                <a:ln w="6600">
                  <a:solidFill>
                    <a:srgbClr val="ED7D31"/>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MAY MẮN</a:t>
            </a:r>
          </a:p>
        </p:txBody>
      </p:sp>
    </p:spTree>
    <p:extLst>
      <p:ext uri="{BB962C8B-B14F-4D97-AF65-F5344CB8AC3E}">
        <p14:creationId xmlns:p14="http://schemas.microsoft.com/office/powerpoint/2010/main" val="42779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descr="OPL20U25GSXzBJYl68kk8uQGfFKzs7yb1M4KJWUiLk6ZEvGF+qCIPSnY57AbBFCvTWID07 2024 T9 CD 06565+K4lPs7H94VUqPe2XwIsfPRnrXQE//QTEXxb8/8N4CNc6FpgZahzpTjFhMzSA7T/nHJa11DE8Ng2TP3iAmRczFlmslSuUNOgUeb6yRvs0="/>
          <p:cNvGrpSpPr/>
          <p:nvPr/>
        </p:nvGrpSpPr>
        <p:grpSpPr>
          <a:xfrm>
            <a:off x="5802238" y="472622"/>
            <a:ext cx="5042125" cy="5038992"/>
            <a:chOff x="5398146" y="285979"/>
            <a:chExt cx="5834378" cy="5830752"/>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8146" y="285979"/>
              <a:ext cx="5834378" cy="5828280"/>
            </a:xfrm>
            <a:prstGeom prst="rect">
              <a:avLst/>
            </a:prstGeom>
          </p:spPr>
        </p:pic>
        <p:sp>
          <p:nvSpPr>
            <p:cNvPr id="9" name="TextBox 8"/>
            <p:cNvSpPr txBox="1"/>
            <p:nvPr/>
          </p:nvSpPr>
          <p:spPr>
            <a:xfrm rot="3912999">
              <a:off x="6660354" y="876237"/>
              <a:ext cx="1834518" cy="1246478"/>
            </a:xfrm>
            <a:prstGeom prst="rect">
              <a:avLst/>
            </a:prstGeom>
            <a:noFill/>
          </p:spPr>
          <p:txBody>
            <a:bodyPr wrap="square" rtlCol="0">
              <a:spAutoFit/>
            </a:bodyPr>
            <a:lstStyle/>
            <a:p>
              <a:pPr lvl="0" algn="ctr" defTabSz="914060">
                <a:defRPr/>
              </a:pPr>
              <a:r>
                <a:rPr lang="en-GB" sz="32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Tràng vỗ tay</a:t>
              </a:r>
              <a:endParaRPr lang="vi-VN" sz="32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p:cNvSpPr txBox="1"/>
            <p:nvPr/>
          </p:nvSpPr>
          <p:spPr>
            <a:xfrm rot="1518815">
              <a:off x="5680502" y="2075381"/>
              <a:ext cx="2025648" cy="747887"/>
            </a:xfrm>
            <a:prstGeom prst="rect">
              <a:avLst/>
            </a:prstGeom>
            <a:noFill/>
          </p:spPr>
          <p:txBody>
            <a:bodyPr wrap="square" rtlCol="0">
              <a:spAutoFit/>
            </a:bodyPr>
            <a:lstStyle/>
            <a:p>
              <a:pPr lvl="0" algn="ctr" defTabSz="914060">
                <a:defRPr/>
              </a:pPr>
              <a:r>
                <a:rPr lang="en-GB" sz="36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Điểm 8</a:t>
              </a:r>
              <a:endParaRPr lang="vi-VN" sz="36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rot="17590276">
              <a:off x="7748537" y="1182247"/>
              <a:ext cx="2453794" cy="747887"/>
            </a:xfrm>
            <a:prstGeom prst="rect">
              <a:avLst/>
            </a:prstGeom>
            <a:noFill/>
          </p:spPr>
          <p:txBody>
            <a:bodyPr wrap="square" rtlCol="0">
              <a:spAutoFit/>
            </a:bodyPr>
            <a:lstStyle/>
            <a:p>
              <a:pPr lvl="0" algn="ctr" defTabSz="914060">
                <a:defRPr/>
              </a:pPr>
              <a:r>
                <a:rPr lang="en-GB" sz="36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Điểm 9</a:t>
              </a:r>
              <a:endParaRPr lang="vi-VN" sz="36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rot="20155085">
              <a:off x="9148615" y="1841995"/>
              <a:ext cx="1872250" cy="1246478"/>
            </a:xfrm>
            <a:prstGeom prst="rect">
              <a:avLst/>
            </a:prstGeom>
            <a:noFill/>
          </p:spPr>
          <p:txBody>
            <a:bodyPr wrap="square" rtlCol="0">
              <a:spAutoFit/>
            </a:bodyPr>
            <a:lstStyle/>
            <a:p>
              <a:pPr lvl="0" algn="ctr" defTabSz="914060">
                <a:defRPr/>
              </a:pPr>
              <a:r>
                <a:rPr lang="en-GB" sz="32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Tràng vỗ tay</a:t>
              </a:r>
              <a:endParaRPr lang="vi-VN" sz="32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p:cNvSpPr txBox="1"/>
            <p:nvPr/>
          </p:nvSpPr>
          <p:spPr>
            <a:xfrm rot="20005069">
              <a:off x="5448594" y="3623896"/>
              <a:ext cx="2484425" cy="676659"/>
            </a:xfrm>
            <a:prstGeom prst="rect">
              <a:avLst/>
            </a:prstGeom>
            <a:noFill/>
          </p:spPr>
          <p:txBody>
            <a:bodyPr wrap="square" rtlCol="0">
              <a:spAutoFit/>
            </a:bodyPr>
            <a:lstStyle/>
            <a:p>
              <a:pPr lvl="0" algn="ctr" defTabSz="914060">
                <a:defRPr/>
              </a:pPr>
              <a:r>
                <a:rPr lang="en-GB" sz="32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Thêm lượt</a:t>
              </a:r>
              <a:endParaRPr lang="vi-VN" sz="32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p:cNvSpPr txBox="1"/>
            <p:nvPr/>
          </p:nvSpPr>
          <p:spPr>
            <a:xfrm rot="17648619">
              <a:off x="6610589" y="4322024"/>
              <a:ext cx="1842494" cy="1246478"/>
            </a:xfrm>
            <a:prstGeom prst="rect">
              <a:avLst/>
            </a:prstGeom>
            <a:noFill/>
          </p:spPr>
          <p:txBody>
            <a:bodyPr wrap="square" rtlCol="0">
              <a:spAutoFit/>
            </a:bodyPr>
            <a:lstStyle/>
            <a:p>
              <a:pPr lvl="0" algn="ctr" defTabSz="914060">
                <a:defRPr/>
              </a:pPr>
              <a:r>
                <a:rPr lang="en-GB" sz="32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Tràng vỗ tay</a:t>
              </a:r>
              <a:endParaRPr lang="vi-VN" sz="32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p:cNvSpPr txBox="1"/>
            <p:nvPr/>
          </p:nvSpPr>
          <p:spPr>
            <a:xfrm rot="3829829">
              <a:off x="7941856" y="4274846"/>
              <a:ext cx="2437292" cy="1246478"/>
            </a:xfrm>
            <a:prstGeom prst="rect">
              <a:avLst/>
            </a:prstGeom>
            <a:noFill/>
          </p:spPr>
          <p:txBody>
            <a:bodyPr wrap="square" rtlCol="0">
              <a:spAutoFit/>
            </a:bodyPr>
            <a:lstStyle/>
            <a:p>
              <a:pPr lvl="0" algn="ctr" defTabSz="914060">
                <a:defRPr/>
              </a:pPr>
              <a:r>
                <a:rPr lang="en-US" sz="32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Cộng 1đ vào KTTX</a:t>
              </a:r>
              <a:endParaRPr lang="vi-VN" sz="32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Box 20"/>
            <p:cNvSpPr txBox="1"/>
            <p:nvPr/>
          </p:nvSpPr>
          <p:spPr>
            <a:xfrm rot="1321648">
              <a:off x="8943807" y="3490727"/>
              <a:ext cx="2025648" cy="747887"/>
            </a:xfrm>
            <a:prstGeom prst="rect">
              <a:avLst/>
            </a:prstGeom>
            <a:noFill/>
          </p:spPr>
          <p:txBody>
            <a:bodyPr wrap="square" rtlCol="0">
              <a:spAutoFit/>
            </a:bodyPr>
            <a:lstStyle/>
            <a:p>
              <a:pPr lvl="0" algn="ctr" defTabSz="914060">
                <a:defRPr/>
              </a:pPr>
              <a:r>
                <a:rPr lang="en-GB" sz="3600" b="1">
                  <a:solidFill>
                    <a:prstClr val="black"/>
                  </a:solidFill>
                  <a:latin typeface="Times New Roman" panose="02020603050405020304" pitchFamily="18" charset="0"/>
                  <a:ea typeface="Tahoma" panose="020B0604030504040204" pitchFamily="34" charset="0"/>
                  <a:cs typeface="Times New Roman" panose="02020603050405020304" pitchFamily="18" charset="0"/>
                </a:rPr>
                <a:t>Điểm 9</a:t>
              </a:r>
              <a:endParaRPr lang="vi-VN" sz="36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3" name="Isosceles Triangle 22" descr="OPL20U25GSXzBJYl68kk8uQGfFKzs7yb1M4KJWUiLk6ZEvGF+qCIPSnY57AbBFCvTWID07 2024 T9 CD 06565+K4lPs7H94VUqPe2XwIsfPRnrXQE//QTEXxb8/8N4CNc6FpgZahzpTjFhMzSA7T/nHJa11DE8Ng2TP3iAmRczFlmslSuUNOgUeb6yRvs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descr="OPL20U25GSXzBJYl68kk8uQGfFKzs7yb1M4KJWUiLk6ZEvGF+qCIPSnY57AbBFCvTWID07 2024 T9 CD 06565+K4lPs7H94VUqPe2XwIsfPRnrXQE//QTEXxb8/8N4CNc6FpgZahzpTjFhMzSA7T/nHJa11DE8Ng2TP3iAmRczFlmslSuUNOgUeb6yRvs0="/>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descr="OPL20U25GSXzBJYl68kk8uQGfFKzs7yb1M4KJWUiLk6ZEvGF+qCIPSnY57AbBFCvTWID07 2024 T9 CD 06565+K4lPs7H94VUqPe2XwIsfPRnrXQE//QTEXxb8/8N4CNc6FpgZahzpTjFhMzSA7T/nHJa11DE8Ng2TP3iAmRczFlmslSuUNOgUeb6yRvs0=">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descr="OPL20U25GSXzBJYl68kk8uQGfFKzs7yb1M4KJWUiLk6ZEvGF+qCIPSnY57AbBFCvTWID07 2024 T9 CD 06565+K4lPs7H94VUqPe2XwIsfPRnrXQE//QTEXxb8/8N4CNc6FpgZahzpTjFhMzSA7T/nHJa11DE8Ng2TP3iAmRczFlmslSuUNOgUeb6yRvs0=">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descr="OPL20U25GSXzBJYl68kk8uQGfFKzs7yb1M4KJWUiLk6ZEvGF+qCIPSnY57AbBFCvTWID07 2024 T9 CD 06565+K4lPs7H94VUqPe2XwIsfPRnrXQE//QTEXxb8/8N4CNc6FpgZahzpTjFhMzSA7T/nHJa11DE8Ng2TP3iAmRczFlmslSuUNOgUeb6yRvs0=">
            <a:hlinkClick r:id="rId8"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descr="OPL20U25GSXzBJYl68kk8uQGfFKzs7yb1M4KJWUiLk6ZEvGF+qCIPSnY57AbBFCvTWID07 2024 T9 CD 06565+K4lPs7H94VUqPe2XwIsfPRnrXQE//QTEXxb8/8N4CNc6FpgZahzpTjFhMzSA7T/nHJa11DE8Ng2TP3iAmRczFlmslSuUNOgUeb6yRvs0=">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descr="OPL20U25GSXzBJYl68kk8uQGfFKzs7yb1M4KJWUiLk6ZEvGF+qCIPSnY57AbBFCvTWID07 2024 T9 CD 06565+K4lPs7H94VUqPe2XwIsfPRnrXQE//QTEXxb8/8N4CNc6FpgZahzpTjFhMzSA7T/nHJa11DE8Ng2TP3iAmRczFlmslSuUNOgUeb6yRvs0=">
            <a:hlinkClick r:id="rId10"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descr="OPL20U25GSXzBJYl68kk8uQGfFKzs7yb1M4KJWUiLk6ZEvGF+qCIPSnY57AbBFCvTWID07 2024 T9 CD 06565+K4lPs7H94VUqPe2XwIsfPRnrXQE//QTEXxb8/8N4CNc6FpgZahzpTjFhMzSA7T/nHJa11DE8Ng2TP3iAmRczFlmslSuUNOgUeb6yRvs0=">
            <a:hlinkClick r:id="rId11"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descr="OPL20U25GSXzBJYl68kk8uQGfFKzs7yb1M4KJWUiLk6ZEvGF+qCIPSnY57AbBFCvTWID07 2024 T9 CD 06565+K4lPs7H94VUqPe2XwIsfPRnrXQE//QTEXxb8/8N4CNc6FpgZahzpTjFhMzSA7T/nHJa11DE8Ng2TP3iAmRczFlmslSuUNOgUeb6yRvs0=">
            <a:hlinkClick r:id="rId12" action="ppaction://hlinksldjump"/>
          </p:cNvPr>
          <p:cNvSpPr/>
          <p:nvPr/>
        </p:nvSpPr>
        <p:spPr>
          <a:xfrm>
            <a:off x="2408545"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000000"/>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audio>
              <p:cMediaNode vol="80000">
                <p:cTn id="207"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1723541" y="320827"/>
            <a:ext cx="8053396" cy="127368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36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 1.</a:t>
            </a:r>
            <a:r>
              <a:rPr lang="nl-NL" sz="32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Các đẳng thức nào sau đây là đúng: </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546648" y="1954695"/>
            <a:ext cx="546568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nl-NL" alt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endParaRPr lang="nl-NL" altLang="en-US">
              <a:solidFill>
                <a:prstClr val="black"/>
              </a:solidFill>
              <a:latin typeface="Arial" panose="020B0604020202020204" pitchFamily="34" charset="0"/>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6130615" y="1953535"/>
            <a:ext cx="556832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nl-NL" alt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r>
              <a:rPr lang="en-US" alt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551329" y="2838518"/>
            <a:ext cx="546568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200" noProof="1">
              <a:solidFill>
                <a:prstClr val="black"/>
              </a:solidFill>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30615" y="2842707"/>
            <a:ext cx="556832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200" noProof="1">
              <a:solidFill>
                <a:prstClr val="black"/>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3"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27200" y="1960534"/>
            <a:ext cx="885137"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35866" y="2915240"/>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75921" y="1985344"/>
            <a:ext cx="804742" cy="707197"/>
          </a:xfrm>
          <a:prstGeom prst="rect">
            <a:avLst/>
          </a:prstGeom>
        </p:spPr>
      </p:pic>
      <p:sp>
        <p:nvSpPr>
          <p:cNvPr id="57" name="Cloud 56">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654393129"/>
              </p:ext>
            </p:extLst>
          </p:nvPr>
        </p:nvGraphicFramePr>
        <p:xfrm>
          <a:off x="1104672" y="2066520"/>
          <a:ext cx="1323975" cy="504825"/>
        </p:xfrm>
        <a:graphic>
          <a:graphicData uri="http://schemas.openxmlformats.org/presentationml/2006/ole">
            <mc:AlternateContent xmlns:mc="http://schemas.openxmlformats.org/markup-compatibility/2006">
              <mc:Choice xmlns:v="urn:schemas-microsoft-com:vml" Requires="v">
                <p:oleObj name="Equation" r:id="rId17" imgW="1320800" imgH="508000" progId="Equation.DSMT4">
                  <p:embed/>
                </p:oleObj>
              </mc:Choice>
              <mc:Fallback>
                <p:oleObj name="Equation" r:id="rId17" imgW="1320800" imgH="508000" progId="Equation.DSMT4">
                  <p:embed/>
                  <p:pic>
                    <p:nvPicPr>
                      <p:cNvPr id="0" name="Object 18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4672" y="2066520"/>
                        <a:ext cx="13239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136692501"/>
              </p:ext>
            </p:extLst>
          </p:nvPr>
        </p:nvGraphicFramePr>
        <p:xfrm>
          <a:off x="6780629" y="2046647"/>
          <a:ext cx="1895475" cy="504825"/>
        </p:xfrm>
        <a:graphic>
          <a:graphicData uri="http://schemas.openxmlformats.org/presentationml/2006/ole">
            <mc:AlternateContent xmlns:mc="http://schemas.openxmlformats.org/markup-compatibility/2006">
              <mc:Choice xmlns:v="urn:schemas-microsoft-com:vml" Requires="v">
                <p:oleObj name="Equation" r:id="rId19" imgW="1892300" imgH="508000" progId="Equation.DSMT4">
                  <p:embed/>
                </p:oleObj>
              </mc:Choice>
              <mc:Fallback>
                <p:oleObj name="Equation" r:id="rId19" imgW="1892300" imgH="508000" progId="Equation.DSMT4">
                  <p:embed/>
                  <p:pic>
                    <p:nvPicPr>
                      <p:cNvPr id="0" name="Object 1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0629" y="2046647"/>
                        <a:ext cx="18954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84"/>
          <p:cNvSpPr>
            <a:spLocks noChangeArrowheads="1"/>
          </p:cNvSpPr>
          <p:nvPr/>
        </p:nvSpPr>
        <p:spPr bwMode="auto">
          <a:xfrm>
            <a:off x="0" y="962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186"/>
          <p:cNvSpPr>
            <a:spLocks noChangeArrowheads="1"/>
          </p:cNvSpPr>
          <p:nvPr/>
        </p:nvSpPr>
        <p:spPr bwMode="auto">
          <a:xfrm>
            <a:off x="546648" y="2952513"/>
            <a:ext cx="6639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3200">
                <a:latin typeface="Times New Roman" panose="02020603050405020304" pitchFamily="18" charset="0"/>
                <a:ea typeface="Calibri" panose="020F0502020204030204" pitchFamily="34" charset="0"/>
                <a:cs typeface="Times New Roman" panose="02020603050405020304" pitchFamily="18" charset="0"/>
              </a:rPr>
              <a:t>C</a:t>
            </a:r>
            <a:r>
              <a:rPr kumimoji="0" lang="nl-NL" altLang="en-US" sz="3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828337064"/>
              </p:ext>
            </p:extLst>
          </p:nvPr>
        </p:nvGraphicFramePr>
        <p:xfrm>
          <a:off x="1104672" y="2971513"/>
          <a:ext cx="1562100" cy="504825"/>
        </p:xfrm>
        <a:graphic>
          <a:graphicData uri="http://schemas.openxmlformats.org/presentationml/2006/ole">
            <mc:AlternateContent xmlns:mc="http://schemas.openxmlformats.org/markup-compatibility/2006">
              <mc:Choice xmlns:v="urn:schemas-microsoft-com:vml" Requires="v">
                <p:oleObj name="Equation" r:id="rId21" imgW="1562100" imgH="508000" progId="Equation.DSMT4">
                  <p:embed/>
                </p:oleObj>
              </mc:Choice>
              <mc:Fallback>
                <p:oleObj name="Equation" r:id="rId21" imgW="1562100" imgH="508000" progId="Equation.DSMT4">
                  <p:embed/>
                  <p:pic>
                    <p:nvPicPr>
                      <p:cNvPr id="0" name="Object 18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4672" y="2971513"/>
                        <a:ext cx="15621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130749875"/>
              </p:ext>
            </p:extLst>
          </p:nvPr>
        </p:nvGraphicFramePr>
        <p:xfrm>
          <a:off x="6780629" y="2987018"/>
          <a:ext cx="1552575" cy="504825"/>
        </p:xfrm>
        <a:graphic>
          <a:graphicData uri="http://schemas.openxmlformats.org/presentationml/2006/ole">
            <mc:AlternateContent xmlns:mc="http://schemas.openxmlformats.org/markup-compatibility/2006">
              <mc:Choice xmlns:v="urn:schemas-microsoft-com:vml" Requires="v">
                <p:oleObj name="Equation" r:id="rId23" imgW="1549400" imgH="508000" progId="Equation.DSMT4">
                  <p:embed/>
                </p:oleObj>
              </mc:Choice>
              <mc:Fallback>
                <p:oleObj name="Equation" r:id="rId23" imgW="1549400" imgH="508000" progId="Equation.DSMT4">
                  <p:embed/>
                  <p:pic>
                    <p:nvPicPr>
                      <p:cNvPr id="0" name="Object 1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80629" y="2987018"/>
                        <a:ext cx="15525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189"/>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30"/>
          <p:cNvSpPr/>
          <p:nvPr/>
        </p:nvSpPr>
        <p:spPr>
          <a:xfrm>
            <a:off x="6142370" y="2995932"/>
            <a:ext cx="686406" cy="584775"/>
          </a:xfrm>
          <a:prstGeom prst="rect">
            <a:avLst/>
          </a:prstGeom>
        </p:spPr>
        <p:txBody>
          <a:bodyPr wrap="none">
            <a:spAutoFit/>
          </a:bodyPr>
          <a:lstStyle/>
          <a:p>
            <a:pPr lvl="0" eaLnBrk="0" fontAlgn="base" hangingPunct="0">
              <a:spcBef>
                <a:spcPct val="0"/>
              </a:spcBef>
              <a:spcAft>
                <a:spcPct val="0"/>
              </a:spcAft>
            </a:pPr>
            <a:r>
              <a:rPr lang="nl-NL" altLang="en-US" sz="3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D. </a:t>
            </a:r>
            <a:endParaRPr lang="nl-NL" altLang="en-US">
              <a:solidFill>
                <a:prstClr val="black"/>
              </a:solidFill>
              <a:latin typeface="Times New Roman" panose="02020603050405020304" pitchFamily="18" charset="0"/>
              <a:cs typeface="Times New Roman" panose="02020603050405020304" pitchFamily="18" charset="0"/>
            </a:endParaRPr>
          </a:p>
        </p:txBody>
      </p:sp>
      <p:pic>
        <p:nvPicPr>
          <p:cNvPr id="3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5"/>
          <a:stretch>
            <a:fillRect/>
          </a:stretch>
        </p:blipFill>
        <p:spPr>
          <a:xfrm>
            <a:off x="10259652" y="522505"/>
            <a:ext cx="1449633" cy="815419"/>
          </a:xfrm>
          <a:prstGeom prst="rect">
            <a:avLst/>
          </a:prstGeom>
        </p:spPr>
      </p:pic>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50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mediacall" presetSubtype="0" fill="hold" nodeType="clickEffect">
                                  <p:stCondLst>
                                    <p:cond delay="0"/>
                                  </p:stCondLst>
                                  <p:childTnLst>
                                    <p:cmd type="call" cmd="togglePause">
                                      <p:cBhvr>
                                        <p:cTn id="77"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26"/>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250" fill="hold"/>
                                        <p:tgtEl>
                                          <p:spTgt spid="26"/>
                                        </p:tgtEl>
                                        <p:attrNameLst>
                                          <p:attrName>fillcolor</p:attrName>
                                        </p:attrNameLst>
                                      </p:cBhvr>
                                      <p:to>
                                        <a:srgbClr val="FFF2CC"/>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4" name="click.wav"/>
                                        </p:tgtEl>
                                      </p:cMediaNode>
                                    </p:audio>
                                  </p:subTnLst>
                                </p:cTn>
                              </p:par>
                              <p:par>
                                <p:cTn id="85" presetID="23" presetClass="entr" presetSubtype="32" fill="hold" nodeType="withEffect">
                                  <p:stCondLst>
                                    <p:cond delay="1000"/>
                                  </p:stCondLst>
                                  <p:childTnLst>
                                    <p:set>
                                      <p:cBhvr>
                                        <p:cTn id="86" dur="1" fill="hold">
                                          <p:stCondLst>
                                            <p:cond delay="0"/>
                                          </p:stCondLst>
                                        </p:cTn>
                                        <p:tgtEl>
                                          <p:spTgt spid="47"/>
                                        </p:tgtEl>
                                        <p:attrNameLst>
                                          <p:attrName>style.visibility</p:attrName>
                                        </p:attrNameLst>
                                      </p:cBhvr>
                                      <p:to>
                                        <p:strVal val="visible"/>
                                      </p:to>
                                    </p:set>
                                    <p:anim calcmode="lin" valueType="num">
                                      <p:cBhvr>
                                        <p:cTn id="87" dur="250" fill="hold"/>
                                        <p:tgtEl>
                                          <p:spTgt spid="47"/>
                                        </p:tgtEl>
                                        <p:attrNameLst>
                                          <p:attrName>ppt_w</p:attrName>
                                        </p:attrNameLst>
                                      </p:cBhvr>
                                      <p:tavLst>
                                        <p:tav tm="0">
                                          <p:val>
                                            <p:strVal val="4*#ppt_w"/>
                                          </p:val>
                                        </p:tav>
                                        <p:tav tm="100000">
                                          <p:val>
                                            <p:strVal val="#ppt_w"/>
                                          </p:val>
                                        </p:tav>
                                      </p:tavLst>
                                    </p:anim>
                                    <p:anim calcmode="lin" valueType="num">
                                      <p:cBhvr>
                                        <p:cTn id="8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5" name="Check mark.wav"/>
                                        </p:tgtEl>
                                      </p:cMediaNode>
                                    </p:audio>
                                  </p:subTnLst>
                                </p:cTn>
                              </p:par>
                              <p:par>
                                <p:cTn id="89" presetID="1" presetClass="emph" presetSubtype="2" fill="hold" nodeType="withEffect">
                                  <p:stCondLst>
                                    <p:cond delay="1000"/>
                                  </p:stCondLst>
                                  <p:childTnLst>
                                    <p:animClr clrSpc="rgb" dir="cw">
                                      <p:cBhvr>
                                        <p:cTn id="90" dur="250" fill="hold"/>
                                        <p:tgtEl>
                                          <p:spTgt spid="26"/>
                                        </p:tgtEl>
                                        <p:attrNameLst>
                                          <p:attrName>fillcolor</p:attrName>
                                        </p:attrNameLst>
                                      </p:cBhvr>
                                      <p:to>
                                        <a:srgbClr val="00B050"/>
                                      </p:to>
                                    </p:animClr>
                                    <p:set>
                                      <p:cBhvr>
                                        <p:cTn id="91" dur="250" fill="hold"/>
                                        <p:tgtEl>
                                          <p:spTgt spid="26"/>
                                        </p:tgtEl>
                                        <p:attrNameLst>
                                          <p:attrName>fill.type</p:attrName>
                                        </p:attrNameLst>
                                      </p:cBhvr>
                                      <p:to>
                                        <p:strVal val="solid"/>
                                      </p:to>
                                    </p:set>
                                    <p:set>
                                      <p:cBhvr>
                                        <p:cTn id="9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93" restart="whenNotActive" fill="hold" evtFilter="cancelBubble" nodeType="interactiveSeq">
                <p:stCondLst>
                  <p:cond evt="onClick" delay="0">
                    <p:tgtEl>
                      <p:spTgt spid="42"/>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2"/>
                                        </p:tgtEl>
                                        <p:attrNameLst>
                                          <p:attrName>fillcolor</p:attrName>
                                        </p:attrNameLst>
                                      </p:cBhvr>
                                      <p:to>
                                        <a:srgbClr val="FFF2CC"/>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4"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250" fill="hold"/>
                                        <p:tgtEl>
                                          <p:spTgt spid="53"/>
                                        </p:tgtEl>
                                        <p:attrNameLst>
                                          <p:attrName>ppt_w</p:attrName>
                                        </p:attrNameLst>
                                      </p:cBhvr>
                                      <p:tavLst>
                                        <p:tav tm="0">
                                          <p:val>
                                            <p:strVal val="4*#ppt_w"/>
                                          </p:val>
                                        </p:tav>
                                        <p:tav tm="100000">
                                          <p:val>
                                            <p:strVal val="#ppt_w"/>
                                          </p:val>
                                        </p:tav>
                                      </p:tavLst>
                                    </p:anim>
                                    <p:anim calcmode="lin" valueType="num">
                                      <p:cBhvr>
                                        <p:cTn id="10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6" name="Wrong Buzzer.wav"/>
                                        </p:tgtEl>
                                      </p:cMediaNode>
                                    </p:audio>
                                  </p:subTnLst>
                                </p:cTn>
                              </p:par>
                              <p:par>
                                <p:cTn id="104" presetID="1" presetClass="emph" presetSubtype="2" fill="hold" nodeType="withEffect">
                                  <p:stCondLst>
                                    <p:cond delay="1000"/>
                                  </p:stCondLst>
                                  <p:childTnLst>
                                    <p:animClr clrSpc="rgb" dir="cw">
                                      <p:cBhvr>
                                        <p:cTn id="105" dur="250" fill="hold"/>
                                        <p:tgtEl>
                                          <p:spTgt spid="42"/>
                                        </p:tgtEl>
                                        <p:attrNameLst>
                                          <p:attrName>fillcolor</p:attrName>
                                        </p:attrNameLst>
                                      </p:cBhvr>
                                      <p:to>
                                        <a:srgbClr val="FFFF00"/>
                                      </p:to>
                                    </p:animClr>
                                    <p:set>
                                      <p:cBhvr>
                                        <p:cTn id="106" dur="250" fill="hold"/>
                                        <p:tgtEl>
                                          <p:spTgt spid="42"/>
                                        </p:tgtEl>
                                        <p:attrNameLst>
                                          <p:attrName>fill.type</p:attrName>
                                        </p:attrNameLst>
                                      </p:cBhvr>
                                      <p:to>
                                        <p:strVal val="solid"/>
                                      </p:to>
                                    </p:set>
                                    <p:set>
                                      <p:cBhvr>
                                        <p:cTn id="10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8" restart="whenNotActive" fill="hold" evtFilter="cancelBubble" nodeType="interactiveSeq">
                <p:stCondLst>
                  <p:cond evt="onClick" delay="0">
                    <p:tgtEl>
                      <p:spTgt spid="43"/>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50" fill="hold"/>
                                        <p:tgtEl>
                                          <p:spTgt spid="43"/>
                                        </p:tgtEl>
                                        <p:attrNameLst>
                                          <p:attrName>fillcolor</p:attrName>
                                        </p:attrNameLst>
                                      </p:cBhvr>
                                      <p:to>
                                        <a:srgbClr val="FFF2CC"/>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par>
                                <p:cTn id="115" presetID="23" presetClass="entr" presetSubtype="32" fill="hold" nodeType="withEffect">
                                  <p:stCondLst>
                                    <p:cond delay="1000"/>
                                  </p:stCondLst>
                                  <p:childTnLst>
                                    <p:set>
                                      <p:cBhvr>
                                        <p:cTn id="116" dur="1" fill="hold">
                                          <p:stCondLst>
                                            <p:cond delay="0"/>
                                          </p:stCondLst>
                                        </p:cTn>
                                        <p:tgtEl>
                                          <p:spTgt spid="51"/>
                                        </p:tgtEl>
                                        <p:attrNameLst>
                                          <p:attrName>style.visibility</p:attrName>
                                        </p:attrNameLst>
                                      </p:cBhvr>
                                      <p:to>
                                        <p:strVal val="visible"/>
                                      </p:to>
                                    </p:set>
                                    <p:anim calcmode="lin" valueType="num">
                                      <p:cBhvr>
                                        <p:cTn id="117" dur="250" fill="hold"/>
                                        <p:tgtEl>
                                          <p:spTgt spid="51"/>
                                        </p:tgtEl>
                                        <p:attrNameLst>
                                          <p:attrName>ppt_w</p:attrName>
                                        </p:attrNameLst>
                                      </p:cBhvr>
                                      <p:tavLst>
                                        <p:tav tm="0">
                                          <p:val>
                                            <p:strVal val="4*#ppt_w"/>
                                          </p:val>
                                        </p:tav>
                                        <p:tav tm="100000">
                                          <p:val>
                                            <p:strVal val="#ppt_w"/>
                                          </p:val>
                                        </p:tav>
                                      </p:tavLst>
                                    </p:anim>
                                    <p:anim calcmode="lin" valueType="num">
                                      <p:cBhvr>
                                        <p:cTn id="11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6" name="Wrong Buzzer.wav"/>
                                        </p:tgtEl>
                                      </p:cMediaNode>
                                    </p:audio>
                                  </p:subTnLst>
                                </p:cTn>
                              </p:par>
                              <p:par>
                                <p:cTn id="119" presetID="1" presetClass="emph" presetSubtype="2" fill="hold" nodeType="withEffect">
                                  <p:stCondLst>
                                    <p:cond delay="1000"/>
                                  </p:stCondLst>
                                  <p:childTnLst>
                                    <p:animClr clrSpc="rgb" dir="cw">
                                      <p:cBhvr>
                                        <p:cTn id="120" dur="250" fill="hold"/>
                                        <p:tgtEl>
                                          <p:spTgt spid="43"/>
                                        </p:tgtEl>
                                        <p:attrNameLst>
                                          <p:attrName>fillcolor</p:attrName>
                                        </p:attrNameLst>
                                      </p:cBhvr>
                                      <p:to>
                                        <a:srgbClr val="FFFF00"/>
                                      </p:to>
                                    </p:animClr>
                                    <p:set>
                                      <p:cBhvr>
                                        <p:cTn id="121" dur="250" fill="hold"/>
                                        <p:tgtEl>
                                          <p:spTgt spid="43"/>
                                        </p:tgtEl>
                                        <p:attrNameLst>
                                          <p:attrName>fill.type</p:attrName>
                                        </p:attrNameLst>
                                      </p:cBhvr>
                                      <p:to>
                                        <p:strVal val="solid"/>
                                      </p:to>
                                    </p:set>
                                    <p:set>
                                      <p:cBhvr>
                                        <p:cTn id="12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23" restart="whenNotActive" fill="hold" evtFilter="cancelBubble" nodeType="interactiveSeq">
                <p:stCondLst>
                  <p:cond evt="onClick" delay="0">
                    <p:tgtEl>
                      <p:spTgt spid="44"/>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nodeType="clickEffect">
                                  <p:stCondLst>
                                    <p:cond delay="0"/>
                                  </p:stCondLst>
                                  <p:childTnLst>
                                    <p:animClr clrSpc="rgb" dir="cw">
                                      <p:cBhvr>
                                        <p:cTn id="127" dur="250" fill="hold"/>
                                        <p:tgtEl>
                                          <p:spTgt spid="44"/>
                                        </p:tgtEl>
                                        <p:attrNameLst>
                                          <p:attrName>fillcolor</p:attrName>
                                        </p:attrNameLst>
                                      </p:cBhvr>
                                      <p:to>
                                        <a:srgbClr val="FFF2CC"/>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4" name="click.wav"/>
                                        </p:tgtEl>
                                      </p:cMediaNode>
                                    </p:audio>
                                  </p:subTnLst>
                                </p:cTn>
                              </p:par>
                              <p:par>
                                <p:cTn id="130" presetID="23" presetClass="entr" presetSubtype="32" fill="hold" nodeType="withEffect">
                                  <p:stCondLst>
                                    <p:cond delay="1000"/>
                                  </p:stCondLst>
                                  <p:childTnLst>
                                    <p:set>
                                      <p:cBhvr>
                                        <p:cTn id="131" dur="1" fill="hold">
                                          <p:stCondLst>
                                            <p:cond delay="0"/>
                                          </p:stCondLst>
                                        </p:cTn>
                                        <p:tgtEl>
                                          <p:spTgt spid="49"/>
                                        </p:tgtEl>
                                        <p:attrNameLst>
                                          <p:attrName>style.visibility</p:attrName>
                                        </p:attrNameLst>
                                      </p:cBhvr>
                                      <p:to>
                                        <p:strVal val="visible"/>
                                      </p:to>
                                    </p:set>
                                    <p:anim calcmode="lin" valueType="num">
                                      <p:cBhvr>
                                        <p:cTn id="132" dur="250" fill="hold"/>
                                        <p:tgtEl>
                                          <p:spTgt spid="49"/>
                                        </p:tgtEl>
                                        <p:attrNameLst>
                                          <p:attrName>ppt_w</p:attrName>
                                        </p:attrNameLst>
                                      </p:cBhvr>
                                      <p:tavLst>
                                        <p:tav tm="0">
                                          <p:val>
                                            <p:strVal val="4*#ppt_w"/>
                                          </p:val>
                                        </p:tav>
                                        <p:tav tm="100000">
                                          <p:val>
                                            <p:strVal val="#ppt_w"/>
                                          </p:val>
                                        </p:tav>
                                      </p:tavLst>
                                    </p:anim>
                                    <p:anim calcmode="lin" valueType="num">
                                      <p:cBhvr>
                                        <p:cTn id="13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0"/>
                                            </p:cond>
                                          </p:stCondLst>
                                          <p:endCondLst>
                                            <p:cond evt="onStopAudio" delay="0">
                                              <p:tgtEl>
                                                <p:sldTgt/>
                                              </p:tgtEl>
                                            </p:cond>
                                          </p:endCondLst>
                                        </p:cTn>
                                        <p:tgtEl>
                                          <p:sndTgt r:embed="rId6" name="Wrong Buzzer.wav"/>
                                        </p:tgtEl>
                                      </p:cMediaNode>
                                    </p:audio>
                                  </p:subTnLst>
                                </p:cTn>
                              </p:par>
                              <p:par>
                                <p:cTn id="134" presetID="1" presetClass="emph" presetSubtype="2" fill="hold" nodeType="withEffect">
                                  <p:stCondLst>
                                    <p:cond delay="1000"/>
                                  </p:stCondLst>
                                  <p:childTnLst>
                                    <p:animClr clrSpc="rgb" dir="cw">
                                      <p:cBhvr>
                                        <p:cTn id="135" dur="250" fill="hold"/>
                                        <p:tgtEl>
                                          <p:spTgt spid="44"/>
                                        </p:tgtEl>
                                        <p:attrNameLst>
                                          <p:attrName>fillcolor</p:attrName>
                                        </p:attrNameLst>
                                      </p:cBhvr>
                                      <p:to>
                                        <a:srgbClr val="FFFF00"/>
                                      </p:to>
                                    </p:animClr>
                                    <p:set>
                                      <p:cBhvr>
                                        <p:cTn id="136" dur="250" fill="hold"/>
                                        <p:tgtEl>
                                          <p:spTgt spid="44"/>
                                        </p:tgtEl>
                                        <p:attrNameLst>
                                          <p:attrName>fill.type</p:attrName>
                                        </p:attrNameLst>
                                      </p:cBhvr>
                                      <p:to>
                                        <p:strVal val="solid"/>
                                      </p:to>
                                    </p:set>
                                    <p:set>
                                      <p:cBhvr>
                                        <p:cTn id="13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38" fill="hold" display="0">
                  <p:stCondLst>
                    <p:cond delay="indefinite"/>
                  </p:stCondLst>
                </p:cTn>
                <p:tgtEl>
                  <p:spTgt spid="32"/>
                </p:tgtEl>
              </p:cMediaNode>
            </p:video>
          </p:childTnLst>
        </p:cTn>
      </p:par>
    </p:tnLst>
    <p:bldLst>
      <p:bldP spid="4" grpId="0" animBg="1"/>
      <p:bldP spid="26" grpId="0" animBg="1"/>
      <p:bldP spid="40" grpId="0" animBg="1"/>
      <p:bldP spid="41" grpId="0" animBg="1"/>
      <p:bldP spid="42" grpId="0" animBg="1"/>
      <p:bldP spid="43" grpId="0" animBg="1"/>
      <p:bldP spid="44" grpId="0" animBg="1"/>
      <p:bldP spid="25"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1869743" y="199870"/>
            <a:ext cx="7274257" cy="154548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600"/>
              </a:spcAft>
            </a:pPr>
            <a:endPar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6161020" y="2020575"/>
            <a:ext cx="5353173"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800" noProof="1">
              <a:solidFill>
                <a:schemeClr val="tx1"/>
              </a:solidFill>
              <a:latin typeface="Times New Roman" panose="02020603050405020304" pitchFamily="18" charset="0"/>
              <a:cs typeface="Times New Roman" panose="02020603050405020304" pitchFamily="18" charset="0"/>
              <a:sym typeface="Arial"/>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832636" y="1997459"/>
            <a:ext cx="518438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endParaRPr lang="vi-VN" sz="2800" noProof="1">
              <a:solidFill>
                <a:schemeClr val="tx1"/>
              </a:solidFill>
              <a:latin typeface="Times New Roman" panose="02020603050405020304" pitchFamily="18" charset="0"/>
              <a:cs typeface="Times New Roman" panose="02020603050405020304" pitchFamily="18" charset="0"/>
              <a:sym typeface="Arial"/>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832635" y="2921220"/>
            <a:ext cx="518438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lvl="0" defTabSz="685800">
              <a:defRPr/>
            </a:pPr>
            <a:endParaRPr lang="vi-VN" sz="2800" noProof="1">
              <a:solidFill>
                <a:schemeClr val="tx1"/>
              </a:solidFill>
              <a:latin typeface="Times New Roman" panose="02020603050405020304" pitchFamily="18" charset="0"/>
              <a:cs typeface="Times New Roman" panose="02020603050405020304" pitchFamily="18" charset="0"/>
              <a:sym typeface="Arial"/>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61020" y="2924232"/>
            <a:ext cx="5353173"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endParaRPr lang="vi-VN" sz="2800" noProof="1">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9826" y="2012103"/>
            <a:ext cx="805722"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1" y="2982596"/>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22173" y="3009463"/>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29671" y="1998922"/>
            <a:ext cx="804742" cy="643793"/>
          </a:xfrm>
          <a:prstGeom prst="rect">
            <a:avLst/>
          </a:prstGeom>
        </p:spPr>
      </p:pic>
      <p:sp>
        <p:nvSpPr>
          <p:cNvPr id="18" name="Cloud 17">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1101090"/>
              </p:ext>
            </p:extLst>
          </p:nvPr>
        </p:nvGraphicFramePr>
        <p:xfrm>
          <a:off x="3046805" y="779656"/>
          <a:ext cx="5940425" cy="606425"/>
        </p:xfrm>
        <a:graphic>
          <a:graphicData uri="http://schemas.openxmlformats.org/presentationml/2006/ole">
            <mc:AlternateContent xmlns:mc="http://schemas.openxmlformats.org/markup-compatibility/2006">
              <mc:Choice xmlns:v="urn:schemas-microsoft-com:vml" Requires="v">
                <p:oleObj name="Document" r:id="rId17" imgW="5940848" imgH="608912" progId="Word.Document.12">
                  <p:embed/>
                </p:oleObj>
              </mc:Choice>
              <mc:Fallback>
                <p:oleObj name="Document" r:id="rId17" imgW="5940848" imgH="608912" progId="Word.Document.12">
                  <p:embed/>
                  <p:pic>
                    <p:nvPicPr>
                      <p:cNvPr id="0" name=""/>
                      <p:cNvPicPr/>
                      <p:nvPr/>
                    </p:nvPicPr>
                    <p:blipFill>
                      <a:blip r:embed="rId18"/>
                      <a:stretch>
                        <a:fillRect/>
                      </a:stretch>
                    </p:blipFill>
                    <p:spPr>
                      <a:xfrm>
                        <a:off x="3046805" y="779656"/>
                        <a:ext cx="5940425" cy="6064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60858096"/>
              </p:ext>
            </p:extLst>
          </p:nvPr>
        </p:nvGraphicFramePr>
        <p:xfrm>
          <a:off x="6331282" y="2133128"/>
          <a:ext cx="3071813" cy="600075"/>
        </p:xfrm>
        <a:graphic>
          <a:graphicData uri="http://schemas.openxmlformats.org/presentationml/2006/ole">
            <mc:AlternateContent xmlns:mc="http://schemas.openxmlformats.org/markup-compatibility/2006">
              <mc:Choice xmlns:v="urn:schemas-microsoft-com:vml" Requires="v">
                <p:oleObj name="Document" r:id="rId19" imgW="3119035" imgH="606749" progId="Word.Document.12">
                  <p:embed/>
                </p:oleObj>
              </mc:Choice>
              <mc:Fallback>
                <p:oleObj name="Document" r:id="rId19" imgW="3119035" imgH="606749" progId="Word.Document.12">
                  <p:embed/>
                  <p:pic>
                    <p:nvPicPr>
                      <p:cNvPr id="0" name=""/>
                      <p:cNvPicPr/>
                      <p:nvPr/>
                    </p:nvPicPr>
                    <p:blipFill>
                      <a:blip r:embed="rId20"/>
                      <a:stretch>
                        <a:fillRect/>
                      </a:stretch>
                    </p:blipFill>
                    <p:spPr>
                      <a:xfrm>
                        <a:off x="6331282" y="2133128"/>
                        <a:ext cx="3071813" cy="6000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37513231"/>
              </p:ext>
            </p:extLst>
          </p:nvPr>
        </p:nvGraphicFramePr>
        <p:xfrm>
          <a:off x="1095619" y="2125984"/>
          <a:ext cx="3571875" cy="614362"/>
        </p:xfrm>
        <a:graphic>
          <a:graphicData uri="http://schemas.openxmlformats.org/presentationml/2006/ole">
            <mc:AlternateContent xmlns:mc="http://schemas.openxmlformats.org/markup-compatibility/2006">
              <mc:Choice xmlns:v="urn:schemas-microsoft-com:vml" Requires="v">
                <p:oleObj name="Document" r:id="rId21" imgW="3626760" imgH="620809" progId="Word.Document.12">
                  <p:embed/>
                </p:oleObj>
              </mc:Choice>
              <mc:Fallback>
                <p:oleObj name="Document" r:id="rId21" imgW="3626760" imgH="620809" progId="Word.Document.12">
                  <p:embed/>
                  <p:pic>
                    <p:nvPicPr>
                      <p:cNvPr id="0" name=""/>
                      <p:cNvPicPr/>
                      <p:nvPr/>
                    </p:nvPicPr>
                    <p:blipFill>
                      <a:blip r:embed="rId22"/>
                      <a:stretch>
                        <a:fillRect/>
                      </a:stretch>
                    </p:blipFill>
                    <p:spPr>
                      <a:xfrm>
                        <a:off x="1095619" y="2125984"/>
                        <a:ext cx="3571875" cy="61436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02361558"/>
              </p:ext>
            </p:extLst>
          </p:nvPr>
        </p:nvGraphicFramePr>
        <p:xfrm>
          <a:off x="1095619" y="3091961"/>
          <a:ext cx="3143250" cy="600075"/>
        </p:xfrm>
        <a:graphic>
          <a:graphicData uri="http://schemas.openxmlformats.org/presentationml/2006/ole">
            <mc:AlternateContent xmlns:mc="http://schemas.openxmlformats.org/markup-compatibility/2006">
              <mc:Choice xmlns:v="urn:schemas-microsoft-com:vml" Requires="v">
                <p:oleObj name="Document" r:id="rId23" imgW="3193881" imgH="606749" progId="Word.Document.12">
                  <p:embed/>
                </p:oleObj>
              </mc:Choice>
              <mc:Fallback>
                <p:oleObj name="Document" r:id="rId23" imgW="3193881" imgH="606749" progId="Word.Document.12">
                  <p:embed/>
                  <p:pic>
                    <p:nvPicPr>
                      <p:cNvPr id="0" name=""/>
                      <p:cNvPicPr/>
                      <p:nvPr/>
                    </p:nvPicPr>
                    <p:blipFill>
                      <a:blip r:embed="rId24"/>
                      <a:stretch>
                        <a:fillRect/>
                      </a:stretch>
                    </p:blipFill>
                    <p:spPr>
                      <a:xfrm>
                        <a:off x="1095619" y="3091961"/>
                        <a:ext cx="3143250" cy="60007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17409767"/>
              </p:ext>
            </p:extLst>
          </p:nvPr>
        </p:nvGraphicFramePr>
        <p:xfrm>
          <a:off x="6329363" y="3128963"/>
          <a:ext cx="3014662" cy="600075"/>
        </p:xfrm>
        <a:graphic>
          <a:graphicData uri="http://schemas.openxmlformats.org/presentationml/2006/ole">
            <mc:AlternateContent xmlns:mc="http://schemas.openxmlformats.org/markup-compatibility/2006">
              <mc:Choice xmlns:v="urn:schemas-microsoft-com:vml" Requires="v">
                <p:oleObj name="Document" r:id="rId25" imgW="3061102" imgH="606749" progId="Word.Document.12">
                  <p:embed/>
                </p:oleObj>
              </mc:Choice>
              <mc:Fallback>
                <p:oleObj name="Document" r:id="rId25" imgW="3061102" imgH="606749" progId="Word.Document.12">
                  <p:embed/>
                  <p:pic>
                    <p:nvPicPr>
                      <p:cNvPr id="0" name=""/>
                      <p:cNvPicPr/>
                      <p:nvPr/>
                    </p:nvPicPr>
                    <p:blipFill>
                      <a:blip r:embed="rId26"/>
                      <a:stretch>
                        <a:fillRect/>
                      </a:stretch>
                    </p:blipFill>
                    <p:spPr>
                      <a:xfrm>
                        <a:off x="6329363" y="3128963"/>
                        <a:ext cx="3014662" cy="600075"/>
                      </a:xfrm>
                      <a:prstGeom prst="rect">
                        <a:avLst/>
                      </a:prstGeom>
                    </p:spPr>
                  </p:pic>
                </p:oleObj>
              </mc:Fallback>
            </mc:AlternateContent>
          </a:graphicData>
        </a:graphic>
      </p:graphicFrame>
      <p:pic>
        <p:nvPicPr>
          <p:cNvPr id="2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7"/>
          <a:stretch>
            <a:fillRect/>
          </a:stretch>
        </p:blipFill>
        <p:spPr>
          <a:xfrm>
            <a:off x="9977282" y="564901"/>
            <a:ext cx="1449633" cy="815419"/>
          </a:xfrm>
          <a:prstGeom prst="rect">
            <a:avLst/>
          </a:prstGeom>
        </p:spPr>
      </p:pic>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26"/>
                                        </p:tgtEl>
                                        <p:attrNameLst>
                                          <p:attrName>fillcolor</p:attrName>
                                        </p:attrNameLst>
                                      </p:cBhvr>
                                      <p:to>
                                        <a:srgbClr val="FFF2CC"/>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23" presetClass="entr" presetSubtype="32" fill="hold" nodeType="withEffect">
                                  <p:stCondLst>
                                    <p:cond delay="10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strVal val="4*#ppt_w"/>
                                          </p:val>
                                        </p:tav>
                                        <p:tav tm="100000">
                                          <p:val>
                                            <p:strVal val="#ppt_w"/>
                                          </p:val>
                                        </p:tav>
                                      </p:tavLst>
                                    </p:anim>
                                    <p:anim calcmode="lin" valueType="num">
                                      <p:cBhvr>
                                        <p:cTn id="7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Wrong Buzzer.wav"/>
                                        </p:tgtEl>
                                      </p:cMediaNode>
                                    </p:audio>
                                  </p:subTnLst>
                                </p:cTn>
                              </p:par>
                              <p:par>
                                <p:cTn id="79" presetID="1" presetClass="emph" presetSubtype="2" fill="hold" nodeType="withEffect">
                                  <p:stCondLst>
                                    <p:cond delay="1000"/>
                                  </p:stCondLst>
                                  <p:childTnLst>
                                    <p:animClr clrSpc="rgb" dir="cw">
                                      <p:cBhvr>
                                        <p:cTn id="80" dur="250" fill="hold"/>
                                        <p:tgtEl>
                                          <p:spTgt spid="26"/>
                                        </p:tgtEl>
                                        <p:attrNameLst>
                                          <p:attrName>fillcolor</p:attrName>
                                        </p:attrNameLst>
                                      </p:cBhvr>
                                      <p:to>
                                        <a:srgbClr val="FFFF00"/>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50" fill="hold"/>
                                        <p:tgtEl>
                                          <p:spTgt spid="42"/>
                                        </p:tgtEl>
                                        <p:attrNameLst>
                                          <p:attrName>fillcolor</p:attrName>
                                        </p:attrNameLst>
                                      </p:cBhvr>
                                      <p:to>
                                        <a:srgbClr val="FFF2CC"/>
                                      </p:to>
                                    </p:animClr>
                                    <p:set>
                                      <p:cBhvr>
                                        <p:cTn id="88" dur="250" fill="hold"/>
                                        <p:tgtEl>
                                          <p:spTgt spid="42"/>
                                        </p:tgtEl>
                                        <p:attrNameLst>
                                          <p:attrName>fill.type</p:attrName>
                                        </p:attrNameLst>
                                      </p:cBhvr>
                                      <p:to>
                                        <p:strVal val="solid"/>
                                      </p:to>
                                    </p:set>
                                    <p:set>
                                      <p:cBhvr>
                                        <p:cTn id="89" dur="25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par>
                                <p:cTn id="90" presetID="23" presetClass="entr" presetSubtype="32" fill="hold" nodeType="withEffect">
                                  <p:stCondLst>
                                    <p:cond delay="1000"/>
                                  </p:stCondLst>
                                  <p:childTnLst>
                                    <p:set>
                                      <p:cBhvr>
                                        <p:cTn id="91" dur="1" fill="hold">
                                          <p:stCondLst>
                                            <p:cond delay="0"/>
                                          </p:stCondLst>
                                        </p:cTn>
                                        <p:tgtEl>
                                          <p:spTgt spid="53"/>
                                        </p:tgtEl>
                                        <p:attrNameLst>
                                          <p:attrName>style.visibility</p:attrName>
                                        </p:attrNameLst>
                                      </p:cBhvr>
                                      <p:to>
                                        <p:strVal val="visible"/>
                                      </p:to>
                                    </p:set>
                                    <p:anim calcmode="lin" valueType="num">
                                      <p:cBhvr>
                                        <p:cTn id="92" dur="250" fill="hold"/>
                                        <p:tgtEl>
                                          <p:spTgt spid="53"/>
                                        </p:tgtEl>
                                        <p:attrNameLst>
                                          <p:attrName>ppt_w</p:attrName>
                                        </p:attrNameLst>
                                      </p:cBhvr>
                                      <p:tavLst>
                                        <p:tav tm="0">
                                          <p:val>
                                            <p:strVal val="4*#ppt_w"/>
                                          </p:val>
                                        </p:tav>
                                        <p:tav tm="100000">
                                          <p:val>
                                            <p:strVal val="#ppt_w"/>
                                          </p:val>
                                        </p:tav>
                                      </p:tavLst>
                                    </p:anim>
                                    <p:anim calcmode="lin" valueType="num">
                                      <p:cBhvr>
                                        <p:cTn id="9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6" name="Check mark.wav"/>
                                        </p:tgtEl>
                                      </p:cMediaNode>
                                    </p:audio>
                                  </p:subTnLst>
                                </p:cTn>
                              </p:par>
                              <p:par>
                                <p:cTn id="94" presetID="1" presetClass="emph" presetSubtype="2" fill="hold" nodeType="withEffect">
                                  <p:stCondLst>
                                    <p:cond delay="1000"/>
                                  </p:stCondLst>
                                  <p:childTnLst>
                                    <p:animClr clrSpc="rgb" dir="cw">
                                      <p:cBhvr>
                                        <p:cTn id="95" dur="250" fill="hold"/>
                                        <p:tgtEl>
                                          <p:spTgt spid="42"/>
                                        </p:tgtEl>
                                        <p:attrNameLst>
                                          <p:attrName>fillcolor</p:attrName>
                                        </p:attrNameLst>
                                      </p:cBhvr>
                                      <p:to>
                                        <a:srgbClr val="00B050"/>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50" fill="hold"/>
                                        <p:tgtEl>
                                          <p:spTgt spid="43"/>
                                        </p:tgtEl>
                                        <p:attrNameLst>
                                          <p:attrName>fillcolor</p:attrName>
                                        </p:attrNameLst>
                                      </p:cBhvr>
                                      <p:to>
                                        <a:srgbClr val="FFF2CC"/>
                                      </p:to>
                                    </p:animClr>
                                    <p:set>
                                      <p:cBhvr>
                                        <p:cTn id="103" dur="250" fill="hold"/>
                                        <p:tgtEl>
                                          <p:spTgt spid="43"/>
                                        </p:tgtEl>
                                        <p:attrNameLst>
                                          <p:attrName>fill.type</p:attrName>
                                        </p:attrNameLst>
                                      </p:cBhvr>
                                      <p:to>
                                        <p:strVal val="solid"/>
                                      </p:to>
                                    </p:set>
                                    <p:set>
                                      <p:cBhvr>
                                        <p:cTn id="104" dur="25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250" fill="hold"/>
                                        <p:tgtEl>
                                          <p:spTgt spid="51"/>
                                        </p:tgtEl>
                                        <p:attrNameLst>
                                          <p:attrName>ppt_w</p:attrName>
                                        </p:attrNameLst>
                                      </p:cBhvr>
                                      <p:tavLst>
                                        <p:tav tm="0">
                                          <p:val>
                                            <p:strVal val="4*#ppt_w"/>
                                          </p:val>
                                        </p:tav>
                                        <p:tav tm="100000">
                                          <p:val>
                                            <p:strVal val="#ppt_w"/>
                                          </p:val>
                                        </p:tav>
                                      </p:tavLst>
                                    </p:anim>
                                    <p:anim calcmode="lin" valueType="num">
                                      <p:cBhvr>
                                        <p:cTn id="10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5" name="Wrong Buzzer.wav"/>
                                        </p:tgtEl>
                                      </p:cMediaNode>
                                    </p:audio>
                                  </p:subTnLst>
                                </p:cTn>
                              </p:par>
                              <p:par>
                                <p:cTn id="109" presetID="1" presetClass="emph" presetSubtype="2" fill="hold" nodeType="withEffect">
                                  <p:stCondLst>
                                    <p:cond delay="1000"/>
                                  </p:stCondLst>
                                  <p:childTnLst>
                                    <p:animClr clrSpc="rgb" dir="cw">
                                      <p:cBhvr>
                                        <p:cTn id="110" dur="250" fill="hold"/>
                                        <p:tgtEl>
                                          <p:spTgt spid="43"/>
                                        </p:tgtEl>
                                        <p:attrNameLst>
                                          <p:attrName>fillcolor</p:attrName>
                                        </p:attrNameLst>
                                      </p:cBhvr>
                                      <p:to>
                                        <a:srgbClr val="FFFF00"/>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3" restart="whenNotActive" fill="hold" evtFilter="cancelBubble" nodeType="interactiveSeq">
                <p:stCondLst>
                  <p:cond evt="onClick" delay="0">
                    <p:tgtEl>
                      <p:spTgt spid="4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50" fill="hold"/>
                                        <p:tgtEl>
                                          <p:spTgt spid="44"/>
                                        </p:tgtEl>
                                        <p:attrNameLst>
                                          <p:attrName>fillcolor</p:attrName>
                                        </p:attrNameLst>
                                      </p:cBhvr>
                                      <p:to>
                                        <a:srgbClr val="FFF2CC"/>
                                      </p:to>
                                    </p:animClr>
                                    <p:set>
                                      <p:cBhvr>
                                        <p:cTn id="118" dur="250" fill="hold"/>
                                        <p:tgtEl>
                                          <p:spTgt spid="44"/>
                                        </p:tgtEl>
                                        <p:attrNameLst>
                                          <p:attrName>fill.type</p:attrName>
                                        </p:attrNameLst>
                                      </p:cBhvr>
                                      <p:to>
                                        <p:strVal val="solid"/>
                                      </p:to>
                                    </p:set>
                                    <p:set>
                                      <p:cBhvr>
                                        <p:cTn id="119" dur="250" fill="hold"/>
                                        <p:tgtEl>
                                          <p:spTgt spid="44"/>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250" fill="hold"/>
                                        <p:tgtEl>
                                          <p:spTgt spid="49"/>
                                        </p:tgtEl>
                                        <p:attrNameLst>
                                          <p:attrName>ppt_w</p:attrName>
                                        </p:attrNameLst>
                                      </p:cBhvr>
                                      <p:tavLst>
                                        <p:tav tm="0">
                                          <p:val>
                                            <p:strVal val="4*#ppt_w"/>
                                          </p:val>
                                        </p:tav>
                                        <p:tav tm="100000">
                                          <p:val>
                                            <p:strVal val="#ppt_w"/>
                                          </p:val>
                                        </p:tav>
                                      </p:tavLst>
                                    </p:anim>
                                    <p:anim calcmode="lin" valueType="num">
                                      <p:cBhvr>
                                        <p:cTn id="12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44"/>
                                        </p:tgtEl>
                                        <p:attrNameLst>
                                          <p:attrName>fillcolor</p:attrName>
                                        </p:attrNameLst>
                                      </p:cBhvr>
                                      <p:to>
                                        <a:srgbClr val="FFFF00"/>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28" fill="hold" display="0">
                  <p:stCondLst>
                    <p:cond delay="indefinite"/>
                  </p:stCondLst>
                </p:cTn>
                <p:tgtEl>
                  <p:spTgt spid="22"/>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ID07 2024 T9 CD 06565+K4lPs7H94VUqPe2XwIsfPRnrXQE//QTEXxb8/8N4CNc6FpgZahzpTjFhMzSA7T/nHJa11DE8Ng2TP3iAmRczFlmslSuUNOgUeb6yRvs0="/>
          <p:cNvSpPr/>
          <p:nvPr/>
        </p:nvSpPr>
        <p:spPr>
          <a:xfrm>
            <a:off x="1105468" y="199869"/>
            <a:ext cx="8898341"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ID07 2024 T9 CD 06565+K4lPs7H94VUqPe2XwIsfPRnrXQE//QTEXxb8/8N4CNc6FpgZahzpTjFhMzSA7T/nHJa11DE8Ng2TP3iAmRczFlmslSuUNOgUeb6yRvs0="/>
          <p:cNvSpPr/>
          <p:nvPr/>
        </p:nvSpPr>
        <p:spPr>
          <a:xfrm>
            <a:off x="349624" y="1949346"/>
            <a:ext cx="566739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endParaRPr lang="vi-VN" sz="2800" noProof="1">
              <a:solidFill>
                <a:schemeClr val="tx1"/>
              </a:solidFill>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ID07 2024 T9 CD 06565+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ID07 2024 T9 CD 06565+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ID07 2024 T9 CD 06565+K4lPs7H94VUqPe2XwIsfPRnrXQE//QTEXxb8/8N4CNc6FpgZahzpTjFhMzSA7T/nHJa11DE8Ng2TP3iAmRczFlmslSuUNOgUeb6yRvs0="/>
          <p:cNvSpPr/>
          <p:nvPr/>
        </p:nvSpPr>
        <p:spPr>
          <a:xfrm>
            <a:off x="6130614" y="1953535"/>
            <a:ext cx="545004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endParaRPr lang="vi-VN" sz="2800" noProof="1">
              <a:solidFill>
                <a:schemeClr val="tx1"/>
              </a:solidFill>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ID07 2024 T9 CD 06565+K4lPs7H94VUqPe2XwIsfPRnrXQE//QTEXxb8/8N4CNc6FpgZahzpTjFhMzSA7T/nHJa11DE8Ng2TP3iAmRczFlmslSuUNOgUeb6yRvs0="/>
          <p:cNvSpPr/>
          <p:nvPr/>
        </p:nvSpPr>
        <p:spPr>
          <a:xfrm>
            <a:off x="349624" y="2838518"/>
            <a:ext cx="566739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ID07 2024 T9 CD 06565+K4lPs7H94VUqPe2XwIsfPRnrXQE//QTEXxb8/8N4CNc6FpgZahzpTjFhMzSA7T/nHJa11DE8Ng2TP3iAmRczFlmslSuUNOgUeb6yRvs0="/>
          <p:cNvSpPr/>
          <p:nvPr/>
        </p:nvSpPr>
        <p:spPr>
          <a:xfrm>
            <a:off x="6130615" y="2842707"/>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defRPr/>
            </a:pPr>
            <a:endParaRPr lang="vi-VN" sz="2800" noProof="1">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3"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8938" y="2911411"/>
            <a:ext cx="804742"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78687" y="1966719"/>
            <a:ext cx="807364" cy="707197"/>
          </a:xfrm>
          <a:prstGeom prst="rect">
            <a:avLst/>
          </a:prstGeom>
        </p:spPr>
      </p:pic>
      <p:sp>
        <p:nvSpPr>
          <p:cNvPr id="17" name="Cloud 16">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3750152"/>
              </p:ext>
            </p:extLst>
          </p:nvPr>
        </p:nvGraphicFramePr>
        <p:xfrm>
          <a:off x="1984375" y="692150"/>
          <a:ext cx="7226300" cy="1114425"/>
        </p:xfrm>
        <a:graphic>
          <a:graphicData uri="http://schemas.openxmlformats.org/presentationml/2006/ole">
            <mc:AlternateContent xmlns:mc="http://schemas.openxmlformats.org/markup-compatibility/2006">
              <mc:Choice xmlns:v="urn:schemas-microsoft-com:vml" Requires="v">
                <p:oleObj name="Document" r:id="rId17" imgW="7720104" imgH="1197003" progId="Word.Document.12">
                  <p:embed/>
                </p:oleObj>
              </mc:Choice>
              <mc:Fallback>
                <p:oleObj name="Document" r:id="rId17" imgW="7720104" imgH="1197003" progId="Word.Document.12">
                  <p:embed/>
                  <p:pic>
                    <p:nvPicPr>
                      <p:cNvPr id="0" name=""/>
                      <p:cNvPicPr/>
                      <p:nvPr/>
                    </p:nvPicPr>
                    <p:blipFill>
                      <a:blip r:embed="rId18"/>
                      <a:stretch>
                        <a:fillRect/>
                      </a:stretch>
                    </p:blipFill>
                    <p:spPr>
                      <a:xfrm>
                        <a:off x="1984375" y="692150"/>
                        <a:ext cx="7226300" cy="11144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84695295"/>
              </p:ext>
            </p:extLst>
          </p:nvPr>
        </p:nvGraphicFramePr>
        <p:xfrm>
          <a:off x="614363" y="2100263"/>
          <a:ext cx="3186112" cy="628650"/>
        </p:xfrm>
        <a:graphic>
          <a:graphicData uri="http://schemas.openxmlformats.org/presentationml/2006/ole">
            <mc:AlternateContent xmlns:mc="http://schemas.openxmlformats.org/markup-compatibility/2006">
              <mc:Choice xmlns:v="urn:schemas-microsoft-com:vml" Requires="v">
                <p:oleObj name="Document" r:id="rId19" imgW="3220508" imgH="650011" progId="Word.Document.12">
                  <p:embed/>
                </p:oleObj>
              </mc:Choice>
              <mc:Fallback>
                <p:oleObj name="Document" r:id="rId19" imgW="3220508" imgH="650011" progId="Word.Document.12">
                  <p:embed/>
                  <p:pic>
                    <p:nvPicPr>
                      <p:cNvPr id="0" name=""/>
                      <p:cNvPicPr/>
                      <p:nvPr/>
                    </p:nvPicPr>
                    <p:blipFill>
                      <a:blip r:embed="rId20"/>
                      <a:stretch>
                        <a:fillRect/>
                      </a:stretch>
                    </p:blipFill>
                    <p:spPr>
                      <a:xfrm>
                        <a:off x="614363" y="2100263"/>
                        <a:ext cx="3186112" cy="6286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16248485"/>
              </p:ext>
            </p:extLst>
          </p:nvPr>
        </p:nvGraphicFramePr>
        <p:xfrm>
          <a:off x="6415088" y="2114550"/>
          <a:ext cx="3057525" cy="628650"/>
        </p:xfrm>
        <a:graphic>
          <a:graphicData uri="http://schemas.openxmlformats.org/presentationml/2006/ole">
            <mc:AlternateContent xmlns:mc="http://schemas.openxmlformats.org/markup-compatibility/2006">
              <mc:Choice xmlns:v="urn:schemas-microsoft-com:vml" Requires="v">
                <p:oleObj name="Document" r:id="rId21" imgW="3090249" imgH="650011" progId="Word.Document.12">
                  <p:embed/>
                </p:oleObj>
              </mc:Choice>
              <mc:Fallback>
                <p:oleObj name="Document" r:id="rId21" imgW="3090249" imgH="650011" progId="Word.Document.12">
                  <p:embed/>
                  <p:pic>
                    <p:nvPicPr>
                      <p:cNvPr id="0" name=""/>
                      <p:cNvPicPr/>
                      <p:nvPr/>
                    </p:nvPicPr>
                    <p:blipFill>
                      <a:blip r:embed="rId22"/>
                      <a:stretch>
                        <a:fillRect/>
                      </a:stretch>
                    </p:blipFill>
                    <p:spPr>
                      <a:xfrm>
                        <a:off x="6415088" y="2114550"/>
                        <a:ext cx="3057525" cy="6286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18498411"/>
              </p:ext>
            </p:extLst>
          </p:nvPr>
        </p:nvGraphicFramePr>
        <p:xfrm>
          <a:off x="614363" y="3000375"/>
          <a:ext cx="3100387" cy="642938"/>
        </p:xfrm>
        <a:graphic>
          <a:graphicData uri="http://schemas.openxmlformats.org/presentationml/2006/ole">
            <mc:AlternateContent xmlns:mc="http://schemas.openxmlformats.org/markup-compatibility/2006">
              <mc:Choice xmlns:v="urn:schemas-microsoft-com:vml" Requires="v">
                <p:oleObj name="Document" r:id="rId23" imgW="3148182" imgH="650011" progId="Word.Document.12">
                  <p:embed/>
                </p:oleObj>
              </mc:Choice>
              <mc:Fallback>
                <p:oleObj name="Document" r:id="rId23" imgW="3148182" imgH="650011" progId="Word.Document.12">
                  <p:embed/>
                  <p:pic>
                    <p:nvPicPr>
                      <p:cNvPr id="0" name=""/>
                      <p:cNvPicPr/>
                      <p:nvPr/>
                    </p:nvPicPr>
                    <p:blipFill>
                      <a:blip r:embed="rId24"/>
                      <a:stretch>
                        <a:fillRect/>
                      </a:stretch>
                    </p:blipFill>
                    <p:spPr>
                      <a:xfrm>
                        <a:off x="614363" y="3000375"/>
                        <a:ext cx="3100387" cy="6429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41031062"/>
              </p:ext>
            </p:extLst>
          </p:nvPr>
        </p:nvGraphicFramePr>
        <p:xfrm>
          <a:off x="6415088" y="3000375"/>
          <a:ext cx="2886075" cy="657225"/>
        </p:xfrm>
        <a:graphic>
          <a:graphicData uri="http://schemas.openxmlformats.org/presentationml/2006/ole">
            <mc:AlternateContent xmlns:mc="http://schemas.openxmlformats.org/markup-compatibility/2006">
              <mc:Choice xmlns:v="urn:schemas-microsoft-com:vml" Requires="v">
                <p:oleObj name="Document" r:id="rId25" imgW="2930483" imgH="664431" progId="Word.Document.12">
                  <p:embed/>
                </p:oleObj>
              </mc:Choice>
              <mc:Fallback>
                <p:oleObj name="Document" r:id="rId25" imgW="2930483" imgH="664431" progId="Word.Document.12">
                  <p:embed/>
                  <p:pic>
                    <p:nvPicPr>
                      <p:cNvPr id="0" name=""/>
                      <p:cNvPicPr/>
                      <p:nvPr/>
                    </p:nvPicPr>
                    <p:blipFill>
                      <a:blip r:embed="rId26"/>
                      <a:stretch>
                        <a:fillRect/>
                      </a:stretch>
                    </p:blipFill>
                    <p:spPr>
                      <a:xfrm>
                        <a:off x="6415088" y="3000375"/>
                        <a:ext cx="2886075" cy="657225"/>
                      </a:xfrm>
                      <a:prstGeom prst="rect">
                        <a:avLst/>
                      </a:prstGeom>
                    </p:spPr>
                  </p:pic>
                </p:oleObj>
              </mc:Fallback>
            </mc:AlternateContent>
          </a:graphicData>
        </a:graphic>
      </p:graphicFrame>
      <p:pic>
        <p:nvPicPr>
          <p:cNvPr id="22" name="Đồng hồ đếm ngược 30 giấy có âm thanh sinh động" descr="OPL20U25GSXzBJYl68kk8uQGfFKzs7yb1M4KJWUiLk6ZEvGF+qCIPSnY57AbBFCvTW2023.15.32+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7"/>
          <a:stretch>
            <a:fillRect/>
          </a:stretch>
        </p:blipFill>
        <p:spPr>
          <a:xfrm>
            <a:off x="10361978" y="565263"/>
            <a:ext cx="1449633" cy="815419"/>
          </a:xfrm>
          <a:prstGeom prst="rect">
            <a:avLst/>
          </a:prstGeom>
        </p:spPr>
      </p:pic>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26"/>
                                        </p:tgtEl>
                                        <p:attrNameLst>
                                          <p:attrName>fillcolor</p:attrName>
                                        </p:attrNameLst>
                                      </p:cBhvr>
                                      <p:to>
                                        <a:srgbClr val="FFF2CC"/>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23" presetClass="entr" presetSubtype="32" fill="hold" nodeType="withEffect">
                                  <p:stCondLst>
                                    <p:cond delay="10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250" fill="hold"/>
                                        <p:tgtEl>
                                          <p:spTgt spid="47"/>
                                        </p:tgtEl>
                                        <p:attrNameLst>
                                          <p:attrName>ppt_w</p:attrName>
                                        </p:attrNameLst>
                                      </p:cBhvr>
                                      <p:tavLst>
                                        <p:tav tm="0">
                                          <p:val>
                                            <p:strVal val="4*#ppt_w"/>
                                          </p:val>
                                        </p:tav>
                                        <p:tav tm="100000">
                                          <p:val>
                                            <p:strVal val="#ppt_w"/>
                                          </p:val>
                                        </p:tav>
                                      </p:tavLst>
                                    </p:anim>
                                    <p:anim calcmode="lin" valueType="num">
                                      <p:cBhvr>
                                        <p:cTn id="7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5" name="Check mark.wav"/>
                                        </p:tgtEl>
                                      </p:cMediaNode>
                                    </p:audio>
                                  </p:subTnLst>
                                </p:cTn>
                              </p:par>
                              <p:par>
                                <p:cTn id="79" presetID="1" presetClass="emph" presetSubtype="2" fill="hold" nodeType="withEffect">
                                  <p:stCondLst>
                                    <p:cond delay="1000"/>
                                  </p:stCondLst>
                                  <p:childTnLst>
                                    <p:animClr clrSpc="rgb" dir="cw">
                                      <p:cBhvr>
                                        <p:cTn id="80" dur="250" fill="hold"/>
                                        <p:tgtEl>
                                          <p:spTgt spid="26"/>
                                        </p:tgtEl>
                                        <p:attrNameLst>
                                          <p:attrName>fillcolor</p:attrName>
                                        </p:attrNameLst>
                                      </p:cBhvr>
                                      <p:to>
                                        <a:srgbClr val="00B050"/>
                                      </p:to>
                                    </p:animClr>
                                    <p:set>
                                      <p:cBhvr>
                                        <p:cTn id="81" dur="250" fill="hold"/>
                                        <p:tgtEl>
                                          <p:spTgt spid="26"/>
                                        </p:tgtEl>
                                        <p:attrNameLst>
                                          <p:attrName>fill.type</p:attrName>
                                        </p:attrNameLst>
                                      </p:cBhvr>
                                      <p:to>
                                        <p:strVal val="solid"/>
                                      </p:to>
                                    </p:set>
                                    <p:set>
                                      <p:cBhvr>
                                        <p:cTn id="8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250" fill="hold"/>
                                        <p:tgtEl>
                                          <p:spTgt spid="42"/>
                                        </p:tgtEl>
                                        <p:attrNameLst>
                                          <p:attrName>fillcolor</p:attrName>
                                        </p:attrNameLst>
                                      </p:cBhvr>
                                      <p:to>
                                        <a:srgbClr val="FFF2CC"/>
                                      </p:to>
                                    </p:animClr>
                                    <p:set>
                                      <p:cBhvr>
                                        <p:cTn id="88" dur="250" fill="hold"/>
                                        <p:tgtEl>
                                          <p:spTgt spid="42"/>
                                        </p:tgtEl>
                                        <p:attrNameLst>
                                          <p:attrName>fill.type</p:attrName>
                                        </p:attrNameLst>
                                      </p:cBhvr>
                                      <p:to>
                                        <p:strVal val="solid"/>
                                      </p:to>
                                    </p:set>
                                    <p:set>
                                      <p:cBhvr>
                                        <p:cTn id="89" dur="250" fill="hold"/>
                                        <p:tgtEl>
                                          <p:spTgt spid="42"/>
                                        </p:tgtEl>
                                        <p:attrNameLst>
                                          <p:attrName>fill.on</p:attrName>
                                        </p:attrNameLst>
                                      </p:cBhvr>
                                      <p:to>
                                        <p:strVal val="tru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par>
                                <p:cTn id="90" presetID="23" presetClass="entr" presetSubtype="32" fill="hold" nodeType="withEffect">
                                  <p:stCondLst>
                                    <p:cond delay="1000"/>
                                  </p:stCondLst>
                                  <p:childTnLst>
                                    <p:set>
                                      <p:cBhvr>
                                        <p:cTn id="91" dur="1" fill="hold">
                                          <p:stCondLst>
                                            <p:cond delay="0"/>
                                          </p:stCondLst>
                                        </p:cTn>
                                        <p:tgtEl>
                                          <p:spTgt spid="53"/>
                                        </p:tgtEl>
                                        <p:attrNameLst>
                                          <p:attrName>style.visibility</p:attrName>
                                        </p:attrNameLst>
                                      </p:cBhvr>
                                      <p:to>
                                        <p:strVal val="visible"/>
                                      </p:to>
                                    </p:set>
                                    <p:anim calcmode="lin" valueType="num">
                                      <p:cBhvr>
                                        <p:cTn id="92" dur="250" fill="hold"/>
                                        <p:tgtEl>
                                          <p:spTgt spid="53"/>
                                        </p:tgtEl>
                                        <p:attrNameLst>
                                          <p:attrName>ppt_w</p:attrName>
                                        </p:attrNameLst>
                                      </p:cBhvr>
                                      <p:tavLst>
                                        <p:tav tm="0">
                                          <p:val>
                                            <p:strVal val="4*#ppt_w"/>
                                          </p:val>
                                        </p:tav>
                                        <p:tav tm="100000">
                                          <p:val>
                                            <p:strVal val="#ppt_w"/>
                                          </p:val>
                                        </p:tav>
                                      </p:tavLst>
                                    </p:anim>
                                    <p:anim calcmode="lin" valueType="num">
                                      <p:cBhvr>
                                        <p:cTn id="93"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6" name="Wrong Buzzer.wav"/>
                                        </p:tgtEl>
                                      </p:cMediaNode>
                                    </p:audio>
                                  </p:subTnLst>
                                </p:cTn>
                              </p:par>
                              <p:par>
                                <p:cTn id="94" presetID="1" presetClass="emph" presetSubtype="2" fill="hold" nodeType="withEffect">
                                  <p:stCondLst>
                                    <p:cond delay="1000"/>
                                  </p:stCondLst>
                                  <p:childTnLst>
                                    <p:animClr clrSpc="rgb" dir="cw">
                                      <p:cBhvr>
                                        <p:cTn id="95" dur="250" fill="hold"/>
                                        <p:tgtEl>
                                          <p:spTgt spid="42"/>
                                        </p:tgtEl>
                                        <p:attrNameLst>
                                          <p:attrName>fillcolor</p:attrName>
                                        </p:attrNameLst>
                                      </p:cBhvr>
                                      <p:to>
                                        <a:srgbClr val="FFFF00"/>
                                      </p:to>
                                    </p:animClr>
                                    <p:set>
                                      <p:cBhvr>
                                        <p:cTn id="96" dur="250" fill="hold"/>
                                        <p:tgtEl>
                                          <p:spTgt spid="42"/>
                                        </p:tgtEl>
                                        <p:attrNameLst>
                                          <p:attrName>fill.type</p:attrName>
                                        </p:attrNameLst>
                                      </p:cBhvr>
                                      <p:to>
                                        <p:strVal val="solid"/>
                                      </p:to>
                                    </p:set>
                                    <p:set>
                                      <p:cBhvr>
                                        <p:cTn id="97"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50" fill="hold"/>
                                        <p:tgtEl>
                                          <p:spTgt spid="43"/>
                                        </p:tgtEl>
                                        <p:attrNameLst>
                                          <p:attrName>fillcolor</p:attrName>
                                        </p:attrNameLst>
                                      </p:cBhvr>
                                      <p:to>
                                        <a:srgbClr val="FFF2CC"/>
                                      </p:to>
                                    </p:animClr>
                                    <p:set>
                                      <p:cBhvr>
                                        <p:cTn id="103" dur="250" fill="hold"/>
                                        <p:tgtEl>
                                          <p:spTgt spid="43"/>
                                        </p:tgtEl>
                                        <p:attrNameLst>
                                          <p:attrName>fill.type</p:attrName>
                                        </p:attrNameLst>
                                      </p:cBhvr>
                                      <p:to>
                                        <p:strVal val="solid"/>
                                      </p:to>
                                    </p:set>
                                    <p:set>
                                      <p:cBhvr>
                                        <p:cTn id="104" dur="250" fill="hold"/>
                                        <p:tgtEl>
                                          <p:spTgt spid="4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250" fill="hold"/>
                                        <p:tgtEl>
                                          <p:spTgt spid="51"/>
                                        </p:tgtEl>
                                        <p:attrNameLst>
                                          <p:attrName>ppt_w</p:attrName>
                                        </p:attrNameLst>
                                      </p:cBhvr>
                                      <p:tavLst>
                                        <p:tav tm="0">
                                          <p:val>
                                            <p:strVal val="4*#ppt_w"/>
                                          </p:val>
                                        </p:tav>
                                        <p:tav tm="100000">
                                          <p:val>
                                            <p:strVal val="#ppt_w"/>
                                          </p:val>
                                        </p:tav>
                                      </p:tavLst>
                                    </p:anim>
                                    <p:anim calcmode="lin" valueType="num">
                                      <p:cBhvr>
                                        <p:cTn id="108"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6" name="Wrong Buzzer.wav"/>
                                        </p:tgtEl>
                                      </p:cMediaNode>
                                    </p:audio>
                                  </p:subTnLst>
                                </p:cTn>
                              </p:par>
                              <p:par>
                                <p:cTn id="109" presetID="1" presetClass="emph" presetSubtype="2" fill="hold" nodeType="withEffect">
                                  <p:stCondLst>
                                    <p:cond delay="1000"/>
                                  </p:stCondLst>
                                  <p:childTnLst>
                                    <p:animClr clrSpc="rgb" dir="cw">
                                      <p:cBhvr>
                                        <p:cTn id="110" dur="250" fill="hold"/>
                                        <p:tgtEl>
                                          <p:spTgt spid="43"/>
                                        </p:tgtEl>
                                        <p:attrNameLst>
                                          <p:attrName>fillcolor</p:attrName>
                                        </p:attrNameLst>
                                      </p:cBhvr>
                                      <p:to>
                                        <a:srgbClr val="FFFF00"/>
                                      </p:to>
                                    </p:animClr>
                                    <p:set>
                                      <p:cBhvr>
                                        <p:cTn id="111" dur="250" fill="hold"/>
                                        <p:tgtEl>
                                          <p:spTgt spid="43"/>
                                        </p:tgtEl>
                                        <p:attrNameLst>
                                          <p:attrName>fill.type</p:attrName>
                                        </p:attrNameLst>
                                      </p:cBhvr>
                                      <p:to>
                                        <p:strVal val="solid"/>
                                      </p:to>
                                    </p:set>
                                    <p:set>
                                      <p:cBhvr>
                                        <p:cTn id="112"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3" restart="whenNotActive" fill="hold" evtFilter="cancelBubble" nodeType="interactiveSeq">
                <p:stCondLst>
                  <p:cond evt="onClick" delay="0">
                    <p:tgtEl>
                      <p:spTgt spid="4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250" fill="hold"/>
                                        <p:tgtEl>
                                          <p:spTgt spid="44"/>
                                        </p:tgtEl>
                                        <p:attrNameLst>
                                          <p:attrName>fillcolor</p:attrName>
                                        </p:attrNameLst>
                                      </p:cBhvr>
                                      <p:to>
                                        <a:srgbClr val="FFF2CC"/>
                                      </p:to>
                                    </p:animClr>
                                    <p:set>
                                      <p:cBhvr>
                                        <p:cTn id="118" dur="250" fill="hold"/>
                                        <p:tgtEl>
                                          <p:spTgt spid="44"/>
                                        </p:tgtEl>
                                        <p:attrNameLst>
                                          <p:attrName>fill.type</p:attrName>
                                        </p:attrNameLst>
                                      </p:cBhvr>
                                      <p:to>
                                        <p:strVal val="solid"/>
                                      </p:to>
                                    </p:set>
                                    <p:set>
                                      <p:cBhvr>
                                        <p:cTn id="119" dur="250" fill="hold"/>
                                        <p:tgtEl>
                                          <p:spTgt spid="44"/>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250" fill="hold"/>
                                        <p:tgtEl>
                                          <p:spTgt spid="49"/>
                                        </p:tgtEl>
                                        <p:attrNameLst>
                                          <p:attrName>ppt_w</p:attrName>
                                        </p:attrNameLst>
                                      </p:cBhvr>
                                      <p:tavLst>
                                        <p:tav tm="0">
                                          <p:val>
                                            <p:strVal val="4*#ppt_w"/>
                                          </p:val>
                                        </p:tav>
                                        <p:tav tm="100000">
                                          <p:val>
                                            <p:strVal val="#ppt_w"/>
                                          </p:val>
                                        </p:tav>
                                      </p:tavLst>
                                    </p:anim>
                                    <p:anim calcmode="lin" valueType="num">
                                      <p:cBhvr>
                                        <p:cTn id="123"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6" name="Wrong Buzzer.wav"/>
                                        </p:tgtEl>
                                      </p:cMediaNode>
                                    </p:audio>
                                  </p:subTnLst>
                                </p:cTn>
                              </p:par>
                              <p:par>
                                <p:cTn id="124" presetID="1" presetClass="emph" presetSubtype="2" fill="hold" nodeType="withEffect">
                                  <p:stCondLst>
                                    <p:cond delay="1000"/>
                                  </p:stCondLst>
                                  <p:childTnLst>
                                    <p:animClr clrSpc="rgb" dir="cw">
                                      <p:cBhvr>
                                        <p:cTn id="125" dur="250" fill="hold"/>
                                        <p:tgtEl>
                                          <p:spTgt spid="44"/>
                                        </p:tgtEl>
                                        <p:attrNameLst>
                                          <p:attrName>fillcolor</p:attrName>
                                        </p:attrNameLst>
                                      </p:cBhvr>
                                      <p:to>
                                        <a:srgbClr val="FFFF00"/>
                                      </p:to>
                                    </p:animClr>
                                    <p:set>
                                      <p:cBhvr>
                                        <p:cTn id="126" dur="250" fill="hold"/>
                                        <p:tgtEl>
                                          <p:spTgt spid="44"/>
                                        </p:tgtEl>
                                        <p:attrNameLst>
                                          <p:attrName>fill.type</p:attrName>
                                        </p:attrNameLst>
                                      </p:cBhvr>
                                      <p:to>
                                        <p:strVal val="solid"/>
                                      </p:to>
                                    </p:set>
                                    <p:set>
                                      <p:cBhvr>
                                        <p:cTn id="127"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video>
              <p:cMediaNode vol="80000">
                <p:cTn id="128" fill="hold" display="0">
                  <p:stCondLst>
                    <p:cond delay="indefinite"/>
                  </p:stCondLst>
                </p:cTn>
                <p:tgtEl>
                  <p:spTgt spid="22"/>
                </p:tgtEl>
              </p:cMediaNode>
            </p:video>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3960</TotalTime>
  <Words>1630</Words>
  <Application>Microsoft Office PowerPoint</Application>
  <PresentationFormat>Widescreen</PresentationFormat>
  <Paragraphs>208</Paragraphs>
  <Slides>35</Slides>
  <Notes>1</Notes>
  <HiddenSlides>0</HiddenSlides>
  <MMClips>8</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2</vt:i4>
      </vt:variant>
      <vt:variant>
        <vt:lpstr>Slide Titles</vt:lpstr>
      </vt:variant>
      <vt:variant>
        <vt:i4>35</vt:i4>
      </vt:variant>
    </vt:vector>
  </HeadingPairs>
  <TitlesOfParts>
    <vt:vector size="55" baseType="lpstr">
      <vt:lpstr>Calibri</vt:lpstr>
      <vt:lpstr>Agency FB</vt:lpstr>
      <vt:lpstr>Tahoma</vt:lpstr>
      <vt:lpstr>Cambria Math</vt:lpstr>
      <vt:lpstr>Calibri Light</vt:lpstr>
      <vt:lpstr>Times New Roman</vt:lpstr>
      <vt:lpstr>Arial</vt:lpstr>
      <vt:lpstr>1_Office Theme</vt:lpstr>
      <vt:lpstr>9_Office Theme</vt:lpstr>
      <vt:lpstr>4_Office Theme</vt:lpstr>
      <vt:lpstr>6_Office Theme</vt:lpstr>
      <vt:lpstr>7_Office Theme</vt:lpstr>
      <vt:lpstr>8_Office Theme</vt:lpstr>
      <vt:lpstr>11_Office Theme</vt:lpstr>
      <vt:lpstr>12_Office Theme</vt:lpstr>
      <vt:lpstr>10_Office Theme</vt:lpstr>
      <vt:lpstr>14_Office Theme</vt:lpstr>
      <vt:lpstr>15_Office Theme</vt:lpstr>
      <vt:lpstr>Equation</vt:lpstr>
      <vt:lpstr>Document</vt:lpstr>
      <vt:lpstr>BÀI 1. CĂN BẬC HAI VÀ CĂN BẬC BA CỦA SỐ THỰC</vt:lpstr>
      <vt:lpstr>PowerPoint Presentation</vt:lpstr>
      <vt:lpstr>BÀI 1. CĂN BẬC HAI VÀ CĂN BẬC BA CỦA SỐ THỰC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CĂN BẬC HAI VÀ CĂN BẬC BA CỦA SỐ THỰC</vt:lpstr>
      <vt:lpstr> LUYỆN TẬP</vt:lpstr>
      <vt:lpstr>PowerPoint Presentation</vt:lpstr>
      <vt:lpstr>BÀI 1. CĂN BẬC HAI VÀ CĂN BẬC BA CỦA SỐ THỰC</vt:lpstr>
      <vt:lpstr>BÀI 1. CĂN BẬC HAI VÀ CĂN BẬC BA CỦA SỐ THỰC</vt:lpstr>
      <vt:lpstr>BÀI 1. CĂN BẬC HAI VÀ CĂN BẬC BA CỦA SỐ THỰC</vt:lpstr>
      <vt:lpstr>BÀI 1. CĂN BẬC HAI VÀ CĂN BẬC BA CỦA SỐ THỰC</vt:lpstr>
      <vt:lpstr>BÀI 1. CĂN BẬC HAI VÀ CĂN BẬC BA CỦA SỐ THỰC</vt:lpstr>
      <vt:lpstr>BÀI 1. CĂN BẬC HAI VÀ CĂN BẬC BA CỦA SỐ THỰC</vt:lpstr>
      <vt:lpstr>BÀI 1. CĂN BẬC HAI VÀ CĂN BẬC BA CỦA SỐ THỰC</vt:lpstr>
      <vt:lpstr>PowerPoint Presentation</vt:lpstr>
      <vt:lpstr>PowerPoint Presentation</vt:lpstr>
      <vt:lpstr>PowerPoint Presentation</vt:lpstr>
      <vt:lpstr>PowerPoint Presentation</vt:lpstr>
      <vt:lpstr>PowerPoint Presentation</vt:lpstr>
      <vt:lpstr>BÀI 1. CĂN BẬC HAI VÀ CĂN BẬC BA CỦA SỐ THỰC</vt:lpstr>
      <vt:lpstr>BÀI 1. CĂN BẬC HAI VÀ CĂN BẬC BA CỦA SỐ THỰC</vt:lpstr>
      <vt:lpstr>BÀI 1. CĂN BẬC HAI VÀ CĂN BẬC BA CỦA SỐ THỰC</vt:lpstr>
      <vt:lpstr>BÀI 1. CĂN BẬC HAI VÀ CĂN BẬC BA CỦA SỐ THỰC</vt:lpstr>
      <vt:lpstr>BÀI 1. CĂN BẬC HAI VÀ CĂN BẬC BA CỦA SỐ THỰC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CHU THU</cp:lastModifiedBy>
  <cp:revision>145</cp:revision>
  <dcterms:created xsi:type="dcterms:W3CDTF">2018-05-10T00:06:18Z</dcterms:created>
  <dcterms:modified xsi:type="dcterms:W3CDTF">2025-05-19T01:18:18Z</dcterms:modified>
</cp:coreProperties>
</file>