
<file path=[Content_Types].xml><?xml version="1.0" encoding="utf-8"?>
<Types xmlns="http://schemas.openxmlformats.org/package/2006/content-types">
  <Default Extension="bin" ContentType="application/vnd.openxmlformats-officedocument.oleObject"/>
  <Default Extension="jpeg" ContentType="image/jpeg"/>
  <Default Extension="mp4" ContentType="video/mp4"/>
  <Default Extension="png" ContentType="image/png"/>
  <Default Extension="rels" ContentType="application/vnd.openxmlformats-package.relationships+xml"/>
  <Default Extension="svg" ContentType="image/svg+xml"/>
  <Default Extension="wdp" ContentType="image/vnd.ms-photo"/>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5"/>
  </p:notesMasterIdLst>
  <p:sldIdLst>
    <p:sldId id="642" r:id="rId2"/>
    <p:sldId id="640" r:id="rId3"/>
    <p:sldId id="643" r:id="rId4"/>
    <p:sldId id="644" r:id="rId5"/>
    <p:sldId id="615" r:id="rId6"/>
    <p:sldId id="616" r:id="rId7"/>
    <p:sldId id="617" r:id="rId8"/>
    <p:sldId id="645" r:id="rId9"/>
    <p:sldId id="618" r:id="rId10"/>
    <p:sldId id="619" r:id="rId11"/>
    <p:sldId id="620" r:id="rId12"/>
    <p:sldId id="621" r:id="rId13"/>
    <p:sldId id="622" r:id="rId14"/>
    <p:sldId id="623" r:id="rId15"/>
    <p:sldId id="624" r:id="rId16"/>
    <p:sldId id="646" r:id="rId17"/>
    <p:sldId id="625" r:id="rId18"/>
    <p:sldId id="647" r:id="rId19"/>
    <p:sldId id="626" r:id="rId20"/>
    <p:sldId id="627" r:id="rId21"/>
    <p:sldId id="628" r:id="rId22"/>
    <p:sldId id="629" r:id="rId23"/>
    <p:sldId id="630" r:id="rId24"/>
  </p:sldIdLst>
  <p:sldSz cx="12192000" cy="6858000"/>
  <p:notesSz cx="6858000" cy="9144000"/>
  <p:defaultText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4FFF"/>
    <a:srgbClr val="0000CC"/>
    <a:srgbClr val="FF93FF"/>
    <a:srgbClr val="FFECAF"/>
    <a:srgbClr val="CC00CC"/>
    <a:srgbClr val="7F7F7F"/>
    <a:srgbClr val="E6E6E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80" d="100"/>
          <a:sy n="80" d="100"/>
        </p:scale>
        <p:origin x="58" y="197"/>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8D7292D-5B6E-4748-BD46-8839EDC60379}" type="datetimeFigureOut">
              <a:rPr lang="en-US" smtClean="0"/>
              <a:t>5/19/2025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6768A89-F29B-44A5-93B5-548F33E52508}" type="slidenum">
              <a:rPr lang="en-US" smtClean="0"/>
              <a:t>‹#›</a:t>
            </a:fld>
            <a:endParaRPr lang="en-US"/>
          </a:p>
        </p:txBody>
      </p:sp>
    </p:spTree>
    <p:extLst>
      <p:ext uri="{BB962C8B-B14F-4D97-AF65-F5344CB8AC3E}">
        <p14:creationId xmlns:p14="http://schemas.microsoft.com/office/powerpoint/2010/main" val="84952239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2B979B6-8E7C-4E90-8C9D-F537DFD7086F}"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58712367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a:solidFill>
                  <a:schemeClr val="tx1"/>
                </a:solidFill>
                <a:effectLst/>
                <a:latin typeface="+mn-lt"/>
                <a:ea typeface="+mn-ea"/>
                <a:cs typeface="+mn-cs"/>
              </a:rPr>
              <a:t>- GV yêu cầu học sinh hoạt động vào vở trong 3 phút.</a:t>
            </a:r>
          </a:p>
          <a:p>
            <a:r>
              <a:rPr lang="en-US" sz="1200" kern="1200">
                <a:solidFill>
                  <a:schemeClr val="tx1"/>
                </a:solidFill>
                <a:effectLst/>
                <a:latin typeface="+mn-lt"/>
                <a:ea typeface="+mn-ea"/>
                <a:cs typeface="+mn-cs"/>
              </a:rPr>
              <a:t>- GV yêu cầu học sinh hoạt động vào vở trong 3 phút.</a:t>
            </a:r>
          </a:p>
          <a:p>
            <a:r>
              <a:rPr lang="vi-VN" sz="1200" kern="1200">
                <a:solidFill>
                  <a:schemeClr val="tx1"/>
                </a:solidFill>
                <a:effectLst/>
                <a:latin typeface="+mn-lt"/>
                <a:ea typeface="+mn-ea"/>
                <a:cs typeface="+mn-cs"/>
              </a:rPr>
              <a:t>- </a:t>
            </a:r>
            <a:r>
              <a:rPr lang="en-US" sz="1200" kern="1200">
                <a:solidFill>
                  <a:schemeClr val="tx1"/>
                </a:solidFill>
                <a:effectLst/>
                <a:latin typeface="+mn-lt"/>
                <a:ea typeface="+mn-ea"/>
                <a:cs typeface="+mn-cs"/>
              </a:rPr>
              <a:t>GV chụp chiếu bài 2 bạn. Các bài còn lại đổi chéo chấm.</a:t>
            </a:r>
          </a:p>
          <a:p>
            <a:r>
              <a:rPr lang="en-US" sz="1200" kern="1200">
                <a:solidFill>
                  <a:schemeClr val="tx1"/>
                </a:solidFill>
                <a:effectLst/>
                <a:latin typeface="+mn-lt"/>
                <a:ea typeface="+mn-ea"/>
                <a:cs typeface="+mn-cs"/>
              </a:rPr>
              <a:t>- GV cho HS nêu nhận xét 2 bài làm.</a:t>
            </a:r>
          </a:p>
          <a:p>
            <a:r>
              <a:rPr lang="en-US" sz="1200" kern="1200">
                <a:solidFill>
                  <a:schemeClr val="tx1"/>
                </a:solidFill>
                <a:effectLst/>
                <a:latin typeface="+mn-lt"/>
                <a:ea typeface="+mn-ea"/>
                <a:cs typeface="+mn-cs"/>
              </a:rPr>
              <a:t>- GV chốt kết quả.</a:t>
            </a:r>
          </a:p>
        </p:txBody>
      </p:sp>
      <p:sp>
        <p:nvSpPr>
          <p:cNvPr id="4" name="Slide Number Placeholder 3"/>
          <p:cNvSpPr>
            <a:spLocks noGrp="1"/>
          </p:cNvSpPr>
          <p:nvPr>
            <p:ph type="sldNum" sz="quarter" idx="10"/>
          </p:nvPr>
        </p:nvSpPr>
        <p:spPr/>
        <p:txBody>
          <a:bodyPr/>
          <a:lstStyle/>
          <a:p>
            <a:fld id="{549101D7-C7F5-4108-910A-144144CB0FCC}" type="slidenum">
              <a:rPr lang="en-US" smtClean="0"/>
              <a:t>5</a:t>
            </a:fld>
            <a:endParaRPr lang="en-US"/>
          </a:p>
        </p:txBody>
      </p:sp>
    </p:spTree>
    <p:extLst>
      <p:ext uri="{BB962C8B-B14F-4D97-AF65-F5344CB8AC3E}">
        <p14:creationId xmlns:p14="http://schemas.microsoft.com/office/powerpoint/2010/main" val="229423753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mc:AlternateContent xmlns:mc="http://schemas.openxmlformats.org/markup-compatibility/2006" xmlns:a14="http://schemas.microsoft.com/office/drawing/2010/main">
        <mc:Choice Requires="a14">
          <p:sp>
            <p:nvSpPr>
              <p:cNvPr id="3" name="Notes Placeholder 2"/>
              <p:cNvSpPr>
                <a:spLocks noGrp="1"/>
              </p:cNvSpPr>
              <p:nvPr>
                <p:ph type="body" idx="1"/>
              </p:nvPr>
            </p:nvSpPr>
            <p:spPr/>
            <p:txBody>
              <a:bodyPr/>
              <a:lstStyle/>
              <a:p>
                <a:r>
                  <a:rPr lang="en-US" sz="1200" kern="1200">
                    <a:solidFill>
                      <a:schemeClr val="tx1"/>
                    </a:solidFill>
                    <a:effectLst/>
                    <a:latin typeface="+mn-lt"/>
                    <a:ea typeface="+mn-ea"/>
                    <a:cs typeface="+mn-cs"/>
                  </a:rPr>
                  <a:t>- Từ kết quả bài tập 2. GV đặt vấn đề: Trong toán học hệ thức </a:t>
                </a:r>
                <a14:m>
                  <m:oMath xmlns:m="http://schemas.openxmlformats.org/officeDocument/2006/math">
                    <m:r>
                      <a:rPr lang="en-US" sz="1200" i="1" kern="1200">
                        <a:solidFill>
                          <a:schemeClr val="tx1"/>
                        </a:solidFill>
                        <a:effectLst/>
                        <a:latin typeface="Cambria Math" panose="02040503050406030204" pitchFamily="18" charset="0"/>
                        <a:ea typeface="+mn-ea"/>
                        <a:cs typeface="+mn-cs"/>
                      </a:rPr>
                      <m:t>3</m:t>
                    </m:r>
                    <m:r>
                      <a:rPr lang="en-US" sz="1200" i="1" kern="1200">
                        <a:solidFill>
                          <a:schemeClr val="tx1"/>
                        </a:solidFill>
                        <a:effectLst/>
                        <a:latin typeface="Cambria Math" panose="02040503050406030204" pitchFamily="18" charset="0"/>
                        <a:ea typeface="+mn-ea"/>
                        <a:cs typeface="+mn-cs"/>
                      </a:rPr>
                      <m:t>𝑥</m:t>
                    </m:r>
                    <m:r>
                      <a:rPr lang="en-US" sz="1200" i="1" kern="1200">
                        <a:solidFill>
                          <a:schemeClr val="tx1"/>
                        </a:solidFill>
                        <a:effectLst/>
                        <a:latin typeface="Cambria Math" panose="02040503050406030204" pitchFamily="18" charset="0"/>
                        <a:ea typeface="+mn-ea"/>
                        <a:cs typeface="+mn-cs"/>
                      </a:rPr>
                      <m:t>+4</m:t>
                    </m:r>
                    <m:r>
                      <m:rPr>
                        <m:nor/>
                      </m:rPr>
                      <a:rPr lang="en-US" sz="1200" kern="1200">
                        <a:solidFill>
                          <a:schemeClr val="tx1"/>
                        </a:solidFill>
                        <a:effectLst/>
                        <a:latin typeface="+mn-lt"/>
                        <a:ea typeface="+mn-ea"/>
                        <a:cs typeface="+mn-cs"/>
                      </a:rPr>
                      <m:t>&gt; </m:t>
                    </m:r>
                    <m:r>
                      <a:rPr lang="en-US" sz="1200" i="1" kern="1200">
                        <a:solidFill>
                          <a:schemeClr val="tx1"/>
                        </a:solidFill>
                        <a:effectLst/>
                        <a:latin typeface="Cambria Math" panose="02040503050406030204" pitchFamily="18" charset="0"/>
                        <a:ea typeface="+mn-ea"/>
                        <a:cs typeface="+mn-cs"/>
                      </a:rPr>
                      <m:t>𝑥</m:t>
                    </m:r>
                    <m:r>
                      <a:rPr lang="en-US" sz="1200" kern="1200">
                        <a:solidFill>
                          <a:schemeClr val="tx1"/>
                        </a:solidFill>
                        <a:effectLst/>
                        <a:latin typeface="Cambria Math" panose="02040503050406030204" pitchFamily="18" charset="0"/>
                        <a:ea typeface="+mn-ea"/>
                        <a:cs typeface="+mn-cs"/>
                      </a:rPr>
                      <m:t>+6</m:t>
                    </m:r>
                  </m:oMath>
                </a14:m>
                <a:r>
                  <a:rPr lang="en-US" sz="1200" kern="1200">
                    <a:solidFill>
                      <a:schemeClr val="tx1"/>
                    </a:solidFill>
                    <a:effectLst/>
                    <a:latin typeface="+mn-lt"/>
                    <a:ea typeface="+mn-ea"/>
                    <a:cs typeface="+mn-cs"/>
                  </a:rPr>
                  <a:t> được gọi là gì? </a:t>
                </a:r>
              </a:p>
              <a:p>
                <a:r>
                  <a:rPr lang="en-US" sz="1200" kern="1200">
                    <a:solidFill>
                      <a:schemeClr val="tx1"/>
                    </a:solidFill>
                    <a:effectLst/>
                    <a:latin typeface="+mn-lt"/>
                    <a:ea typeface="+mn-ea"/>
                    <a:cs typeface="+mn-cs"/>
                  </a:rPr>
                  <a:t>GV dẫn dắt vào bài mới </a:t>
                </a:r>
                <a:r>
                  <a:rPr lang="en-US" sz="1200" b="1" kern="1200">
                    <a:solidFill>
                      <a:schemeClr val="tx1"/>
                    </a:solidFill>
                    <a:effectLst/>
                    <a:latin typeface="+mn-lt"/>
                    <a:ea typeface="+mn-ea"/>
                    <a:cs typeface="+mn-cs"/>
                  </a:rPr>
                  <a:t>“Bất phương trình một ẩn”</a:t>
                </a:r>
                <a:r>
                  <a:rPr lang="en-US" sz="1200" kern="1200">
                    <a:solidFill>
                      <a:schemeClr val="tx1"/>
                    </a:solidFill>
                    <a:effectLst/>
                    <a:latin typeface="+mn-lt"/>
                    <a:ea typeface="+mn-ea"/>
                    <a:cs typeface="+mn-cs"/>
                  </a:rPr>
                  <a:t>.</a:t>
                </a:r>
                <a:endParaRPr lang="en-US"/>
              </a:p>
            </p:txBody>
          </p:sp>
        </mc:Choice>
        <mc:Fallback xmlns="">
          <p:sp>
            <p:nvSpPr>
              <p:cNvPr id="3" name="Notes Placeholder 2"/>
              <p:cNvSpPr>
                <a:spLocks noGrp="1"/>
              </p:cNvSpPr>
              <p:nvPr>
                <p:ph type="body" idx="1"/>
              </p:nvPr>
            </p:nvSpPr>
            <p:spPr/>
            <p:txBody>
              <a:bodyPr/>
              <a:lstStyle/>
              <a:p>
                <a:r>
                  <a:rPr lang="en-US" sz="1200" kern="1200" smtClean="0">
                    <a:solidFill>
                      <a:schemeClr val="tx1"/>
                    </a:solidFill>
                    <a:effectLst/>
                    <a:latin typeface="+mn-lt"/>
                    <a:ea typeface="+mn-ea"/>
                    <a:cs typeface="+mn-cs"/>
                  </a:rPr>
                  <a:t>- Từ kết quả bài tập 2. GV đặt vấn đề: Trong toán học hệ thức </a:t>
                </a:r>
                <a:r>
                  <a:rPr lang="en-US" sz="1200" i="0" kern="1200">
                    <a:solidFill>
                      <a:schemeClr val="tx1"/>
                    </a:solidFill>
                    <a:effectLst/>
                    <a:latin typeface="+mn-lt"/>
                    <a:ea typeface="+mn-ea"/>
                    <a:cs typeface="+mn-cs"/>
                  </a:rPr>
                  <a:t>3𝑥+4</a:t>
                </a:r>
                <a:r>
                  <a:rPr lang="en-US" sz="1200" i="0" kern="1200">
                    <a:solidFill>
                      <a:schemeClr val="tx1"/>
                    </a:solidFill>
                    <a:effectLst/>
                    <a:latin typeface="Cambria Math" panose="02040503050406030204" pitchFamily="18" charset="0"/>
                    <a:ea typeface="+mn-ea"/>
                    <a:cs typeface="+mn-cs"/>
                  </a:rPr>
                  <a:t>"&gt; </a:t>
                </a:r>
                <a:r>
                  <a:rPr lang="en-US" sz="1200" i="0" kern="1200">
                    <a:solidFill>
                      <a:schemeClr val="tx1"/>
                    </a:solidFill>
                    <a:effectLst/>
                    <a:latin typeface="+mn-lt"/>
                    <a:ea typeface="+mn-ea"/>
                    <a:cs typeface="+mn-cs"/>
                  </a:rPr>
                  <a:t>" 𝑥+6</a:t>
                </a:r>
                <a:r>
                  <a:rPr lang="en-US" sz="1200" kern="1200">
                    <a:solidFill>
                      <a:schemeClr val="tx1"/>
                    </a:solidFill>
                    <a:effectLst/>
                    <a:latin typeface="+mn-lt"/>
                    <a:ea typeface="+mn-ea"/>
                    <a:cs typeface="+mn-cs"/>
                  </a:rPr>
                  <a:t> được gọi là gì? </a:t>
                </a:r>
              </a:p>
              <a:p>
                <a:r>
                  <a:rPr lang="en-US" sz="1200" kern="1200">
                    <a:solidFill>
                      <a:schemeClr val="tx1"/>
                    </a:solidFill>
                    <a:effectLst/>
                    <a:latin typeface="+mn-lt"/>
                    <a:ea typeface="+mn-ea"/>
                    <a:cs typeface="+mn-cs"/>
                  </a:rPr>
                  <a:t>GV dẫn dắt vào bài mới </a:t>
                </a:r>
                <a:r>
                  <a:rPr lang="en-US" sz="1200" b="1" kern="1200">
                    <a:solidFill>
                      <a:schemeClr val="tx1"/>
                    </a:solidFill>
                    <a:effectLst/>
                    <a:latin typeface="+mn-lt"/>
                    <a:ea typeface="+mn-ea"/>
                    <a:cs typeface="+mn-cs"/>
                  </a:rPr>
                  <a:t>“Bất phương trình một ẩn”</a:t>
                </a:r>
                <a:r>
                  <a:rPr lang="en-US" sz="1200" kern="1200">
                    <a:solidFill>
                      <a:schemeClr val="tx1"/>
                    </a:solidFill>
                    <a:effectLst/>
                    <a:latin typeface="+mn-lt"/>
                    <a:ea typeface="+mn-ea"/>
                    <a:cs typeface="+mn-cs"/>
                  </a:rPr>
                  <a:t>.</a:t>
                </a:r>
                <a:endParaRPr lang="en-US"/>
              </a:p>
            </p:txBody>
          </p:sp>
        </mc:Fallback>
      </mc:AlternateContent>
      <p:sp>
        <p:nvSpPr>
          <p:cNvPr id="4" name="Slide Number Placeholder 3"/>
          <p:cNvSpPr>
            <a:spLocks noGrp="1"/>
          </p:cNvSpPr>
          <p:nvPr>
            <p:ph type="sldNum" sz="quarter" idx="10"/>
          </p:nvPr>
        </p:nvSpPr>
        <p:spPr/>
        <p:txBody>
          <a:bodyPr/>
          <a:lstStyle/>
          <a:p>
            <a:fld id="{549101D7-C7F5-4108-910A-144144CB0FCC}" type="slidenum">
              <a:rPr lang="en-US" smtClean="0"/>
              <a:t>7</a:t>
            </a:fld>
            <a:endParaRPr lang="en-US"/>
          </a:p>
        </p:txBody>
      </p:sp>
    </p:spTree>
    <p:extLst>
      <p:ext uri="{BB962C8B-B14F-4D97-AF65-F5344CB8AC3E}">
        <p14:creationId xmlns:p14="http://schemas.microsoft.com/office/powerpoint/2010/main" val="345888353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49101D7-C7F5-4108-910A-144144CB0FCC}" type="slidenum">
              <a:rPr lang="en-US" smtClean="0"/>
              <a:t>9</a:t>
            </a:fld>
            <a:endParaRPr lang="en-US"/>
          </a:p>
        </p:txBody>
      </p:sp>
    </p:spTree>
    <p:extLst>
      <p:ext uri="{BB962C8B-B14F-4D97-AF65-F5344CB8AC3E}">
        <p14:creationId xmlns:p14="http://schemas.microsoft.com/office/powerpoint/2010/main" val="162501833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a:p>
        </p:txBody>
      </p:sp>
      <p:sp>
        <p:nvSpPr>
          <p:cNvPr id="4" name="Slide Number Placeholder 3"/>
          <p:cNvSpPr>
            <a:spLocks noGrp="1"/>
          </p:cNvSpPr>
          <p:nvPr>
            <p:ph type="sldNum" sz="quarter" idx="10"/>
          </p:nvPr>
        </p:nvSpPr>
        <p:spPr/>
        <p:txBody>
          <a:bodyPr/>
          <a:lstStyle/>
          <a:p>
            <a:fld id="{549101D7-C7F5-4108-910A-144144CB0FCC}" type="slidenum">
              <a:rPr lang="en-US" smtClean="0"/>
              <a:t>11</a:t>
            </a:fld>
            <a:endParaRPr lang="en-US"/>
          </a:p>
        </p:txBody>
      </p:sp>
    </p:spTree>
    <p:extLst>
      <p:ext uri="{BB962C8B-B14F-4D97-AF65-F5344CB8AC3E}">
        <p14:creationId xmlns:p14="http://schemas.microsoft.com/office/powerpoint/2010/main" val="14554101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49101D7-C7F5-4108-910A-144144CB0FCC}" type="slidenum">
              <a:rPr lang="en-US" smtClean="0"/>
              <a:t>12</a:t>
            </a:fld>
            <a:endParaRPr lang="en-US"/>
          </a:p>
        </p:txBody>
      </p:sp>
    </p:spTree>
    <p:extLst>
      <p:ext uri="{BB962C8B-B14F-4D97-AF65-F5344CB8AC3E}">
        <p14:creationId xmlns:p14="http://schemas.microsoft.com/office/powerpoint/2010/main" val="271074572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49101D7-C7F5-4108-910A-144144CB0FCC}" type="slidenum">
              <a:rPr lang="en-US" smtClean="0"/>
              <a:t>14</a:t>
            </a:fld>
            <a:endParaRPr lang="en-US"/>
          </a:p>
        </p:txBody>
      </p:sp>
    </p:spTree>
    <p:extLst>
      <p:ext uri="{BB962C8B-B14F-4D97-AF65-F5344CB8AC3E}">
        <p14:creationId xmlns:p14="http://schemas.microsoft.com/office/powerpoint/2010/main" val="18404693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49101D7-C7F5-4108-910A-144144CB0FCC}" type="slidenum">
              <a:rPr lang="en-US" smtClean="0"/>
              <a:t>15</a:t>
            </a:fld>
            <a:endParaRPr lang="en-US"/>
          </a:p>
        </p:txBody>
      </p:sp>
    </p:spTree>
    <p:extLst>
      <p:ext uri="{BB962C8B-B14F-4D97-AF65-F5344CB8AC3E}">
        <p14:creationId xmlns:p14="http://schemas.microsoft.com/office/powerpoint/2010/main" val="55603295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49101D7-C7F5-4108-910A-144144CB0FCC}" type="slidenum">
              <a:rPr lang="en-US" smtClean="0"/>
              <a:t>20</a:t>
            </a:fld>
            <a:endParaRPr lang="en-US"/>
          </a:p>
        </p:txBody>
      </p:sp>
    </p:spTree>
    <p:extLst>
      <p:ext uri="{BB962C8B-B14F-4D97-AF65-F5344CB8AC3E}">
        <p14:creationId xmlns:p14="http://schemas.microsoft.com/office/powerpoint/2010/main" val="189626202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268AE751-BC33-4D44-9EB8-F7A13F929D3E}" type="datetimeFigureOut">
              <a:rPr lang="en-US" smtClean="0"/>
              <a:pPr/>
              <a:t>5/19/2025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5554624-F2E3-46CC-90C1-ED011B4189EB}" type="slidenum">
              <a:rPr lang="en-US" smtClean="0"/>
              <a:pPr/>
              <a:t>‹#›</a:t>
            </a:fld>
            <a:endParaRPr lang="en-US"/>
          </a:p>
        </p:txBody>
      </p:sp>
    </p:spTree>
    <p:extLst>
      <p:ext uri="{BB962C8B-B14F-4D97-AF65-F5344CB8AC3E}">
        <p14:creationId xmlns:p14="http://schemas.microsoft.com/office/powerpoint/2010/main" val="235744737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68AE751-BC33-4D44-9EB8-F7A13F929D3E}" type="datetimeFigureOut">
              <a:rPr lang="en-US" smtClean="0"/>
              <a:pPr/>
              <a:t>5/19/2025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5554624-F2E3-46CC-90C1-ED011B4189EB}" type="slidenum">
              <a:rPr lang="en-US" smtClean="0"/>
              <a:pPr/>
              <a:t>‹#›</a:t>
            </a:fld>
            <a:endParaRPr lang="en-US"/>
          </a:p>
        </p:txBody>
      </p:sp>
    </p:spTree>
    <p:extLst>
      <p:ext uri="{BB962C8B-B14F-4D97-AF65-F5344CB8AC3E}">
        <p14:creationId xmlns:p14="http://schemas.microsoft.com/office/powerpoint/2010/main" val="153948451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68AE751-BC33-4D44-9EB8-F7A13F929D3E}" type="datetimeFigureOut">
              <a:rPr lang="en-US" smtClean="0"/>
              <a:pPr/>
              <a:t>5/19/2025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5554624-F2E3-46CC-90C1-ED011B4189EB}" type="slidenum">
              <a:rPr lang="en-US" smtClean="0"/>
              <a:pPr/>
              <a:t>‹#›</a:t>
            </a:fld>
            <a:endParaRPr lang="en-US"/>
          </a:p>
        </p:txBody>
      </p:sp>
    </p:spTree>
    <p:extLst>
      <p:ext uri="{BB962C8B-B14F-4D97-AF65-F5344CB8AC3E}">
        <p14:creationId xmlns:p14="http://schemas.microsoft.com/office/powerpoint/2010/main" val="285714825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68AE751-BC33-4D44-9EB8-F7A13F929D3E}" type="datetimeFigureOut">
              <a:rPr lang="en-US" smtClean="0"/>
              <a:pPr/>
              <a:t>5/19/2025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5554624-F2E3-46CC-90C1-ED011B4189EB}" type="slidenum">
              <a:rPr lang="en-US" smtClean="0"/>
              <a:pPr/>
              <a:t>‹#›</a:t>
            </a:fld>
            <a:endParaRPr lang="en-US"/>
          </a:p>
        </p:txBody>
      </p:sp>
    </p:spTree>
    <p:extLst>
      <p:ext uri="{BB962C8B-B14F-4D97-AF65-F5344CB8AC3E}">
        <p14:creationId xmlns:p14="http://schemas.microsoft.com/office/powerpoint/2010/main" val="397379040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68AE751-BC33-4D44-9EB8-F7A13F929D3E}" type="datetimeFigureOut">
              <a:rPr lang="en-US" smtClean="0"/>
              <a:pPr/>
              <a:t>5/19/2025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5554624-F2E3-46CC-90C1-ED011B4189EB}" type="slidenum">
              <a:rPr lang="en-US" smtClean="0"/>
              <a:pPr/>
              <a:t>‹#›</a:t>
            </a:fld>
            <a:endParaRPr lang="en-US"/>
          </a:p>
        </p:txBody>
      </p:sp>
    </p:spTree>
    <p:extLst>
      <p:ext uri="{BB962C8B-B14F-4D97-AF65-F5344CB8AC3E}">
        <p14:creationId xmlns:p14="http://schemas.microsoft.com/office/powerpoint/2010/main" val="292243885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68AE751-BC33-4D44-9EB8-F7A13F929D3E}" type="datetimeFigureOut">
              <a:rPr lang="en-US" smtClean="0"/>
              <a:pPr/>
              <a:t>5/19/2025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5554624-F2E3-46CC-90C1-ED011B4189EB}" type="slidenum">
              <a:rPr lang="en-US" smtClean="0"/>
              <a:pPr/>
              <a:t>‹#›</a:t>
            </a:fld>
            <a:endParaRPr lang="en-US"/>
          </a:p>
        </p:txBody>
      </p:sp>
    </p:spTree>
    <p:extLst>
      <p:ext uri="{BB962C8B-B14F-4D97-AF65-F5344CB8AC3E}">
        <p14:creationId xmlns:p14="http://schemas.microsoft.com/office/powerpoint/2010/main" val="41335964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68AE751-BC33-4D44-9EB8-F7A13F929D3E}" type="datetimeFigureOut">
              <a:rPr lang="en-US" smtClean="0"/>
              <a:pPr/>
              <a:t>5/19/2025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5554624-F2E3-46CC-90C1-ED011B4189EB}" type="slidenum">
              <a:rPr lang="en-US" smtClean="0"/>
              <a:pPr/>
              <a:t>‹#›</a:t>
            </a:fld>
            <a:endParaRPr lang="en-US"/>
          </a:p>
        </p:txBody>
      </p:sp>
    </p:spTree>
    <p:extLst>
      <p:ext uri="{BB962C8B-B14F-4D97-AF65-F5344CB8AC3E}">
        <p14:creationId xmlns:p14="http://schemas.microsoft.com/office/powerpoint/2010/main" val="255272375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68AE751-BC33-4D44-9EB8-F7A13F929D3E}" type="datetimeFigureOut">
              <a:rPr lang="en-US" smtClean="0"/>
              <a:pPr/>
              <a:t>5/19/2025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5554624-F2E3-46CC-90C1-ED011B4189EB}" type="slidenum">
              <a:rPr lang="en-US" smtClean="0"/>
              <a:pPr/>
              <a:t>‹#›</a:t>
            </a:fld>
            <a:endParaRPr lang="en-US"/>
          </a:p>
        </p:txBody>
      </p:sp>
    </p:spTree>
    <p:extLst>
      <p:ext uri="{BB962C8B-B14F-4D97-AF65-F5344CB8AC3E}">
        <p14:creationId xmlns:p14="http://schemas.microsoft.com/office/powerpoint/2010/main" val="380447696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68AE751-BC33-4D44-9EB8-F7A13F929D3E}" type="datetimeFigureOut">
              <a:rPr lang="en-US" smtClean="0"/>
              <a:pPr/>
              <a:t>5/19/2025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5554624-F2E3-46CC-90C1-ED011B4189EB}" type="slidenum">
              <a:rPr lang="en-US" smtClean="0"/>
              <a:pPr/>
              <a:t>‹#›</a:t>
            </a:fld>
            <a:endParaRPr lang="en-US"/>
          </a:p>
        </p:txBody>
      </p:sp>
    </p:spTree>
    <p:extLst>
      <p:ext uri="{BB962C8B-B14F-4D97-AF65-F5344CB8AC3E}">
        <p14:creationId xmlns:p14="http://schemas.microsoft.com/office/powerpoint/2010/main" val="334752442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268AE751-BC33-4D44-9EB8-F7A13F929D3E}" type="datetimeFigureOut">
              <a:rPr lang="en-US" smtClean="0"/>
              <a:pPr/>
              <a:t>5/19/2025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5554624-F2E3-46CC-90C1-ED011B4189EB}" type="slidenum">
              <a:rPr lang="en-US" smtClean="0"/>
              <a:pPr/>
              <a:t>‹#›</a:t>
            </a:fld>
            <a:endParaRPr lang="en-US"/>
          </a:p>
        </p:txBody>
      </p:sp>
    </p:spTree>
    <p:extLst>
      <p:ext uri="{BB962C8B-B14F-4D97-AF65-F5344CB8AC3E}">
        <p14:creationId xmlns:p14="http://schemas.microsoft.com/office/powerpoint/2010/main" val="52600953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268AE751-BC33-4D44-9EB8-F7A13F929D3E}" type="datetimeFigureOut">
              <a:rPr lang="en-US" smtClean="0"/>
              <a:pPr/>
              <a:t>5/19/2025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5554624-F2E3-46CC-90C1-ED011B4189EB}" type="slidenum">
              <a:rPr lang="en-US" smtClean="0"/>
              <a:pPr/>
              <a:t>‹#›</a:t>
            </a:fld>
            <a:endParaRPr lang="en-US"/>
          </a:p>
        </p:txBody>
      </p:sp>
    </p:spTree>
    <p:extLst>
      <p:ext uri="{BB962C8B-B14F-4D97-AF65-F5344CB8AC3E}">
        <p14:creationId xmlns:p14="http://schemas.microsoft.com/office/powerpoint/2010/main" val="218045110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t="-1000" b="-1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68AE751-BC33-4D44-9EB8-F7A13F929D3E}" type="datetimeFigureOut">
              <a:rPr lang="en-US" smtClean="0"/>
              <a:pPr/>
              <a:t>5/19/2025</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5554624-F2E3-46CC-90C1-ED011B4189EB}" type="slidenum">
              <a:rPr lang="en-US" smtClean="0"/>
              <a:pPr/>
              <a:t>‹#›</a:t>
            </a:fld>
            <a:endParaRPr lang="en-US"/>
          </a:p>
        </p:txBody>
      </p:sp>
    </p:spTree>
    <p:extLst>
      <p:ext uri="{BB962C8B-B14F-4D97-AF65-F5344CB8AC3E}">
        <p14:creationId xmlns:p14="http://schemas.microsoft.com/office/powerpoint/2010/main" val="25988571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3.png"/><Relationship Id="rId7" Type="http://schemas.openxmlformats.org/officeDocument/2006/relationships/image" Target="../media/image7.svg"/><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5.svg"/><Relationship Id="rId4" Type="http://schemas.openxmlformats.org/officeDocument/2006/relationships/image" Target="../media/image4.png"/><Relationship Id="rId9" Type="http://schemas.openxmlformats.org/officeDocument/2006/relationships/image" Target="../media/image9.svg"/></Relationships>
</file>

<file path=ppt/slides/_rels/slide10.xml.rels><?xml version="1.0" encoding="UTF-8" standalone="yes"?>
<Relationships xmlns="http://schemas.openxmlformats.org/package/2006/relationships"><Relationship Id="rId8" Type="http://schemas.openxmlformats.org/officeDocument/2006/relationships/image" Target="../media/image45.png"/><Relationship Id="rId13" Type="http://schemas.openxmlformats.org/officeDocument/2006/relationships/image" Target="../media/image49.png"/><Relationship Id="rId3" Type="http://schemas.openxmlformats.org/officeDocument/2006/relationships/image" Target="../media/image28.png"/><Relationship Id="rId7" Type="http://schemas.openxmlformats.org/officeDocument/2006/relationships/image" Target="../media/image44.png"/><Relationship Id="rId12" Type="http://schemas.openxmlformats.org/officeDocument/2006/relationships/image" Target="../media/image480.png"/><Relationship Id="rId2" Type="http://schemas.openxmlformats.org/officeDocument/2006/relationships/image" Target="../media/image39.png"/><Relationship Id="rId1" Type="http://schemas.openxmlformats.org/officeDocument/2006/relationships/slideLayout" Target="../slideLayouts/slideLayout2.xml"/><Relationship Id="rId6" Type="http://schemas.openxmlformats.org/officeDocument/2006/relationships/image" Target="../media/image43.png"/><Relationship Id="rId11" Type="http://schemas.openxmlformats.org/officeDocument/2006/relationships/image" Target="../media/image48.png"/><Relationship Id="rId5" Type="http://schemas.openxmlformats.org/officeDocument/2006/relationships/image" Target="../media/image42.png"/><Relationship Id="rId10" Type="http://schemas.openxmlformats.org/officeDocument/2006/relationships/image" Target="../media/image47.png"/><Relationship Id="rId4" Type="http://schemas.openxmlformats.org/officeDocument/2006/relationships/image" Target="../media/image41.png"/><Relationship Id="rId9" Type="http://schemas.openxmlformats.org/officeDocument/2006/relationships/image" Target="../media/image46.png"/><Relationship Id="rId14" Type="http://schemas.openxmlformats.org/officeDocument/2006/relationships/image" Target="../media/image50.png"/></Relationships>
</file>

<file path=ppt/slides/_rels/slide11.xml.rels><?xml version="1.0" encoding="UTF-8" standalone="yes"?>
<Relationships xmlns="http://schemas.openxmlformats.org/package/2006/relationships"><Relationship Id="rId8" Type="http://schemas.microsoft.com/office/2007/relationships/hdphoto" Target="../media/hdphoto1.wdp"/><Relationship Id="rId3" Type="http://schemas.openxmlformats.org/officeDocument/2006/relationships/slideLayout" Target="../slideLayouts/slideLayout2.xml"/><Relationship Id="rId7" Type="http://schemas.openxmlformats.org/officeDocument/2006/relationships/image" Target="../media/image29.png"/><Relationship Id="rId2" Type="http://schemas.openxmlformats.org/officeDocument/2006/relationships/video" Target="../media/media1.mp4"/><Relationship Id="rId1" Type="http://schemas.microsoft.com/office/2007/relationships/media" Target="../media/media1.mp4"/><Relationship Id="rId6" Type="http://schemas.openxmlformats.org/officeDocument/2006/relationships/image" Target="../media/image52.png"/><Relationship Id="rId5" Type="http://schemas.openxmlformats.org/officeDocument/2006/relationships/image" Target="../media/image51.png"/><Relationship Id="rId10" Type="http://schemas.openxmlformats.org/officeDocument/2006/relationships/image" Target="../media/image32.png"/><Relationship Id="rId4" Type="http://schemas.openxmlformats.org/officeDocument/2006/relationships/notesSlide" Target="../notesSlides/notesSlide5.xml"/><Relationship Id="rId9" Type="http://schemas.openxmlformats.org/officeDocument/2006/relationships/image" Target="../media/image54.png"/></Relationships>
</file>

<file path=ppt/slides/_rels/slide12.xml.rels><?xml version="1.0" encoding="UTF-8" standalone="yes"?>
<Relationships xmlns="http://schemas.openxmlformats.org/package/2006/relationships"><Relationship Id="rId8" Type="http://schemas.openxmlformats.org/officeDocument/2006/relationships/image" Target="../media/image59.png"/><Relationship Id="rId3" Type="http://schemas.openxmlformats.org/officeDocument/2006/relationships/slideLayout" Target="../slideLayouts/slideLayout2.xml"/><Relationship Id="rId7" Type="http://schemas.openxmlformats.org/officeDocument/2006/relationships/image" Target="../media/image58.png"/><Relationship Id="rId2" Type="http://schemas.openxmlformats.org/officeDocument/2006/relationships/video" Target="../media/media1.mp4"/><Relationship Id="rId1" Type="http://schemas.microsoft.com/office/2007/relationships/media" Target="../media/media1.mp4"/><Relationship Id="rId6" Type="http://schemas.openxmlformats.org/officeDocument/2006/relationships/image" Target="../media/image57.png"/><Relationship Id="rId5" Type="http://schemas.openxmlformats.org/officeDocument/2006/relationships/image" Target="../media/image40.png"/><Relationship Id="rId4" Type="http://schemas.openxmlformats.org/officeDocument/2006/relationships/notesSlide" Target="../notesSlides/notesSlide6.xml"/><Relationship Id="rId9" Type="http://schemas.openxmlformats.org/officeDocument/2006/relationships/image" Target="../media/image32.png"/></Relationships>
</file>

<file path=ppt/slides/_rels/slide13.xml.rels><?xml version="1.0" encoding="UTF-8" standalone="yes"?>
<Relationships xmlns="http://schemas.openxmlformats.org/package/2006/relationships"><Relationship Id="rId8" Type="http://schemas.openxmlformats.org/officeDocument/2006/relationships/image" Target="../media/image64.png"/><Relationship Id="rId13" Type="http://schemas.openxmlformats.org/officeDocument/2006/relationships/image" Target="../media/image69.png"/><Relationship Id="rId3" Type="http://schemas.openxmlformats.org/officeDocument/2006/relationships/image" Target="../media/image53.png"/><Relationship Id="rId7" Type="http://schemas.openxmlformats.org/officeDocument/2006/relationships/image" Target="../media/image63.png"/><Relationship Id="rId12" Type="http://schemas.openxmlformats.org/officeDocument/2006/relationships/image" Target="../media/image54.jpeg"/><Relationship Id="rId2" Type="http://schemas.openxmlformats.org/officeDocument/2006/relationships/image" Target="../media/image60.png"/><Relationship Id="rId16" Type="http://schemas.openxmlformats.org/officeDocument/2006/relationships/image" Target="../media/image72.png"/><Relationship Id="rId1" Type="http://schemas.openxmlformats.org/officeDocument/2006/relationships/slideLayout" Target="../slideLayouts/slideLayout2.xml"/><Relationship Id="rId6" Type="http://schemas.microsoft.com/office/2007/relationships/hdphoto" Target="../media/hdphoto1.wdp"/><Relationship Id="rId11" Type="http://schemas.openxmlformats.org/officeDocument/2006/relationships/image" Target="../media/image67.png"/><Relationship Id="rId5" Type="http://schemas.openxmlformats.org/officeDocument/2006/relationships/image" Target="../media/image29.png"/><Relationship Id="rId15" Type="http://schemas.openxmlformats.org/officeDocument/2006/relationships/image" Target="../media/image71.png"/><Relationship Id="rId10" Type="http://schemas.openxmlformats.org/officeDocument/2006/relationships/image" Target="../media/image66.png"/><Relationship Id="rId4" Type="http://schemas.openxmlformats.org/officeDocument/2006/relationships/image" Target="../media/image62.png"/><Relationship Id="rId9" Type="http://schemas.openxmlformats.org/officeDocument/2006/relationships/image" Target="../media/image65.png"/><Relationship Id="rId14" Type="http://schemas.openxmlformats.org/officeDocument/2006/relationships/image" Target="../media/image70.png"/></Relationships>
</file>

<file path=ppt/slides/_rels/slide14.xml.rels><?xml version="1.0" encoding="UTF-8" standalone="yes"?>
<Relationships xmlns="http://schemas.openxmlformats.org/package/2006/relationships"><Relationship Id="rId3" Type="http://schemas.openxmlformats.org/officeDocument/2006/relationships/image" Target="../media/image68.pn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74.png"/><Relationship Id="rId4" Type="http://schemas.openxmlformats.org/officeDocument/2006/relationships/image" Target="../media/image73.png"/></Relationships>
</file>

<file path=ppt/slides/_rels/slide15.xml.rels><?xml version="1.0" encoding="UTF-8" standalone="yes"?>
<Relationships xmlns="http://schemas.openxmlformats.org/package/2006/relationships"><Relationship Id="rId8" Type="http://schemas.openxmlformats.org/officeDocument/2006/relationships/image" Target="../media/image80.png"/><Relationship Id="rId3" Type="http://schemas.openxmlformats.org/officeDocument/2006/relationships/image" Target="../media/image75.png"/><Relationship Id="rId7" Type="http://schemas.openxmlformats.org/officeDocument/2006/relationships/image" Target="../media/image79.png"/><Relationship Id="rId12" Type="http://schemas.openxmlformats.org/officeDocument/2006/relationships/image" Target="../media/image85.pn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78.png"/><Relationship Id="rId11" Type="http://schemas.openxmlformats.org/officeDocument/2006/relationships/image" Target="../media/image84.png"/><Relationship Id="rId5" Type="http://schemas.openxmlformats.org/officeDocument/2006/relationships/image" Target="../media/image77.png"/><Relationship Id="rId10" Type="http://schemas.openxmlformats.org/officeDocument/2006/relationships/image" Target="../media/image83.png"/><Relationship Id="rId4" Type="http://schemas.openxmlformats.org/officeDocument/2006/relationships/image" Target="../media/image76.png"/><Relationship Id="rId9" Type="http://schemas.openxmlformats.org/officeDocument/2006/relationships/image" Target="../media/image81.png"/></Relationships>
</file>

<file path=ppt/slides/_rels/slide16.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image" Target="../media/image82.png"/><Relationship Id="rId1" Type="http://schemas.openxmlformats.org/officeDocument/2006/relationships/slideLayout" Target="../slideLayouts/slideLayout2.xml"/><Relationship Id="rId6" Type="http://schemas.openxmlformats.org/officeDocument/2006/relationships/image" Target="../media/image89.png"/><Relationship Id="rId5" Type="http://schemas.openxmlformats.org/officeDocument/2006/relationships/image" Target="../media/image88.png"/><Relationship Id="rId4" Type="http://schemas.openxmlformats.org/officeDocument/2006/relationships/image" Target="../media/image87.png"/></Relationships>
</file>

<file path=ppt/slides/_rels/slide18.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90.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5.svg"/><Relationship Id="rId7" Type="http://schemas.openxmlformats.org/officeDocument/2006/relationships/image" Target="../media/image9.svg"/><Relationship Id="rId2" Type="http://schemas.openxmlformats.org/officeDocument/2006/relationships/image" Target="../media/image4.png"/><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7.svg"/><Relationship Id="rId4" Type="http://schemas.openxmlformats.org/officeDocument/2006/relationships/image" Target="../media/image6.png"/></Relationships>
</file>

<file path=ppt/slides/_rels/slide20.xml.rels><?xml version="1.0" encoding="UTF-8" standalone="yes"?>
<Relationships xmlns="http://schemas.openxmlformats.org/package/2006/relationships"><Relationship Id="rId3" Type="http://schemas.openxmlformats.org/officeDocument/2006/relationships/image" Target="../media/image91.pn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94.png"/><Relationship Id="rId5" Type="http://schemas.openxmlformats.org/officeDocument/2006/relationships/image" Target="../media/image93.png"/><Relationship Id="rId4" Type="http://schemas.openxmlformats.org/officeDocument/2006/relationships/image" Target="../media/image92.png"/></Relationships>
</file>

<file path=ppt/slides/_rels/slide21.xml.rels><?xml version="1.0" encoding="UTF-8" standalone="yes"?>
<Relationships xmlns="http://schemas.openxmlformats.org/package/2006/relationships"><Relationship Id="rId8" Type="http://schemas.openxmlformats.org/officeDocument/2006/relationships/image" Target="../media/image101.png"/><Relationship Id="rId3" Type="http://schemas.openxmlformats.org/officeDocument/2006/relationships/image" Target="../media/image96.png"/><Relationship Id="rId7" Type="http://schemas.openxmlformats.org/officeDocument/2006/relationships/image" Target="../media/image100.png"/><Relationship Id="rId2" Type="http://schemas.openxmlformats.org/officeDocument/2006/relationships/image" Target="../media/image95.png"/><Relationship Id="rId1" Type="http://schemas.openxmlformats.org/officeDocument/2006/relationships/slideLayout" Target="../slideLayouts/slideLayout2.xml"/><Relationship Id="rId6" Type="http://schemas.openxmlformats.org/officeDocument/2006/relationships/image" Target="../media/image99.png"/><Relationship Id="rId5" Type="http://schemas.openxmlformats.org/officeDocument/2006/relationships/image" Target="../media/image98.png"/><Relationship Id="rId4" Type="http://schemas.openxmlformats.org/officeDocument/2006/relationships/image" Target="../media/image97.png"/></Relationships>
</file>

<file path=ppt/slides/_rels/slide22.xml.rels><?xml version="1.0" encoding="UTF-8" standalone="yes"?>
<Relationships xmlns="http://schemas.openxmlformats.org/package/2006/relationships"><Relationship Id="rId2" Type="http://schemas.openxmlformats.org/officeDocument/2006/relationships/image" Target="../media/image102.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0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8" Type="http://schemas.openxmlformats.org/officeDocument/2006/relationships/image" Target="../media/image13.wmf"/><Relationship Id="rId13" Type="http://schemas.openxmlformats.org/officeDocument/2006/relationships/oleObject" Target="../embeddings/oleObject5.bin"/><Relationship Id="rId18" Type="http://schemas.openxmlformats.org/officeDocument/2006/relationships/image" Target="../media/image18.wmf"/><Relationship Id="rId7" Type="http://schemas.openxmlformats.org/officeDocument/2006/relationships/oleObject" Target="../embeddings/oleObject2.bin"/><Relationship Id="rId12" Type="http://schemas.openxmlformats.org/officeDocument/2006/relationships/image" Target="../media/image15.wmf"/><Relationship Id="rId17" Type="http://schemas.openxmlformats.org/officeDocument/2006/relationships/oleObject" Target="../embeddings/oleObject7.bin"/><Relationship Id="rId2" Type="http://schemas.openxmlformats.org/officeDocument/2006/relationships/notesSlide" Target="../notesSlides/notesSlide2.xml"/><Relationship Id="rId16" Type="http://schemas.openxmlformats.org/officeDocument/2006/relationships/image" Target="../media/image17.wmf"/><Relationship Id="rId1" Type="http://schemas.openxmlformats.org/officeDocument/2006/relationships/slideLayout" Target="../slideLayouts/slideLayout1.xml"/><Relationship Id="rId6" Type="http://schemas.openxmlformats.org/officeDocument/2006/relationships/image" Target="../media/image12.wmf"/><Relationship Id="rId11" Type="http://schemas.openxmlformats.org/officeDocument/2006/relationships/oleObject" Target="../embeddings/oleObject4.bin"/><Relationship Id="rId5" Type="http://schemas.openxmlformats.org/officeDocument/2006/relationships/oleObject" Target="../embeddings/oleObject1.bin"/><Relationship Id="rId15" Type="http://schemas.openxmlformats.org/officeDocument/2006/relationships/oleObject" Target="../embeddings/oleObject6.bin"/><Relationship Id="rId10" Type="http://schemas.openxmlformats.org/officeDocument/2006/relationships/image" Target="../media/image14.wmf"/><Relationship Id="rId4" Type="http://schemas.openxmlformats.org/officeDocument/2006/relationships/image" Target="../media/image18.png"/><Relationship Id="rId9" Type="http://schemas.openxmlformats.org/officeDocument/2006/relationships/oleObject" Target="../embeddings/oleObject3.bin"/><Relationship Id="rId14" Type="http://schemas.openxmlformats.org/officeDocument/2006/relationships/image" Target="../media/image16.wmf"/></Relationships>
</file>

<file path=ppt/slides/_rels/slide6.xml.rels><?xml version="1.0" encoding="UTF-8" standalone="yes"?>
<Relationships xmlns="http://schemas.openxmlformats.org/package/2006/relationships"><Relationship Id="rId8" Type="http://schemas.openxmlformats.org/officeDocument/2006/relationships/image" Target="../media/image24.png"/><Relationship Id="rId13" Type="http://schemas.openxmlformats.org/officeDocument/2006/relationships/oleObject" Target="../embeddings/oleObject3.bin"/><Relationship Id="rId18" Type="http://schemas.openxmlformats.org/officeDocument/2006/relationships/image" Target="../media/image16.wmf"/><Relationship Id="rId3" Type="http://schemas.openxmlformats.org/officeDocument/2006/relationships/image" Target="../media/image19.png"/><Relationship Id="rId21" Type="http://schemas.openxmlformats.org/officeDocument/2006/relationships/oleObject" Target="../embeddings/oleObject7.bin"/><Relationship Id="rId7" Type="http://schemas.openxmlformats.org/officeDocument/2006/relationships/image" Target="../media/image23.png"/><Relationship Id="rId12" Type="http://schemas.openxmlformats.org/officeDocument/2006/relationships/image" Target="../media/image13.wmf"/><Relationship Id="rId17" Type="http://schemas.openxmlformats.org/officeDocument/2006/relationships/oleObject" Target="../embeddings/oleObject5.bin"/><Relationship Id="rId16" Type="http://schemas.openxmlformats.org/officeDocument/2006/relationships/image" Target="../media/image15.wmf"/><Relationship Id="rId20" Type="http://schemas.openxmlformats.org/officeDocument/2006/relationships/image" Target="../media/image17.wmf"/><Relationship Id="rId1" Type="http://schemas.openxmlformats.org/officeDocument/2006/relationships/slideLayout" Target="../slideLayouts/slideLayout2.xml"/><Relationship Id="rId6" Type="http://schemas.openxmlformats.org/officeDocument/2006/relationships/image" Target="../media/image22.png"/><Relationship Id="rId11" Type="http://schemas.openxmlformats.org/officeDocument/2006/relationships/oleObject" Target="../embeddings/oleObject2.bin"/><Relationship Id="rId5" Type="http://schemas.openxmlformats.org/officeDocument/2006/relationships/image" Target="../media/image21.png"/><Relationship Id="rId15" Type="http://schemas.openxmlformats.org/officeDocument/2006/relationships/oleObject" Target="../embeddings/oleObject4.bin"/><Relationship Id="rId10" Type="http://schemas.openxmlformats.org/officeDocument/2006/relationships/image" Target="../media/image12.wmf"/><Relationship Id="rId19" Type="http://schemas.openxmlformats.org/officeDocument/2006/relationships/oleObject" Target="../embeddings/oleObject6.bin"/><Relationship Id="rId4" Type="http://schemas.openxmlformats.org/officeDocument/2006/relationships/image" Target="../media/image20.png"/><Relationship Id="rId9" Type="http://schemas.openxmlformats.org/officeDocument/2006/relationships/oleObject" Target="../embeddings/oleObject1.bin"/><Relationship Id="rId14" Type="http://schemas.openxmlformats.org/officeDocument/2006/relationships/image" Target="../media/image14.wmf"/><Relationship Id="rId22" Type="http://schemas.openxmlformats.org/officeDocument/2006/relationships/image" Target="../media/image18.wmf"/></Relationships>
</file>

<file path=ppt/slides/_rels/slide7.xml.rels><?xml version="1.0" encoding="UTF-8" standalone="yes"?>
<Relationships xmlns="http://schemas.openxmlformats.org/package/2006/relationships"><Relationship Id="rId8" Type="http://schemas.openxmlformats.org/officeDocument/2006/relationships/oleObject" Target="../embeddings/oleObject6.bin"/><Relationship Id="rId13" Type="http://schemas.openxmlformats.org/officeDocument/2006/relationships/image" Target="../media/image12.wmf"/><Relationship Id="rId7" Type="http://schemas.openxmlformats.org/officeDocument/2006/relationships/image" Target="../media/image16.wmf"/><Relationship Id="rId12" Type="http://schemas.openxmlformats.org/officeDocument/2006/relationships/oleObject" Target="../embeddings/oleObject1.bin"/><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oleObject" Target="../embeddings/oleObject5.bin"/><Relationship Id="rId11" Type="http://schemas.openxmlformats.org/officeDocument/2006/relationships/image" Target="../media/image18.wmf"/><Relationship Id="rId5" Type="http://schemas.openxmlformats.org/officeDocument/2006/relationships/image" Target="../media/image26.png"/><Relationship Id="rId10" Type="http://schemas.openxmlformats.org/officeDocument/2006/relationships/oleObject" Target="../embeddings/oleObject7.bin"/><Relationship Id="rId4" Type="http://schemas.openxmlformats.org/officeDocument/2006/relationships/image" Target="../media/image25.png"/><Relationship Id="rId9" Type="http://schemas.openxmlformats.org/officeDocument/2006/relationships/image" Target="../media/image17.wmf"/></Relationships>
</file>

<file path=ppt/slides/_rels/slide8.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8" Type="http://schemas.openxmlformats.org/officeDocument/2006/relationships/image" Target="../media/image35.png"/><Relationship Id="rId13" Type="http://schemas.openxmlformats.org/officeDocument/2006/relationships/image" Target="../media/image340.png"/><Relationship Id="rId18" Type="http://schemas.openxmlformats.org/officeDocument/2006/relationships/image" Target="../media/image16.wmf"/><Relationship Id="rId21" Type="http://schemas.openxmlformats.org/officeDocument/2006/relationships/oleObject" Target="../embeddings/oleObject7.bin"/><Relationship Id="rId7" Type="http://schemas.openxmlformats.org/officeDocument/2006/relationships/image" Target="../media/image34.png"/><Relationship Id="rId12" Type="http://schemas.openxmlformats.org/officeDocument/2006/relationships/image" Target="../media/image330.png"/><Relationship Id="rId17" Type="http://schemas.openxmlformats.org/officeDocument/2006/relationships/oleObject" Target="../embeddings/oleObject5.bin"/><Relationship Id="rId2" Type="http://schemas.openxmlformats.org/officeDocument/2006/relationships/notesSlide" Target="../notesSlides/notesSlide4.xml"/><Relationship Id="rId16" Type="http://schemas.openxmlformats.org/officeDocument/2006/relationships/image" Target="../media/image370.png"/><Relationship Id="rId20" Type="http://schemas.openxmlformats.org/officeDocument/2006/relationships/image" Target="../media/image17.wmf"/><Relationship Id="rId1" Type="http://schemas.openxmlformats.org/officeDocument/2006/relationships/slideLayout" Target="../slideLayouts/slideLayout2.xml"/><Relationship Id="rId6" Type="http://schemas.openxmlformats.org/officeDocument/2006/relationships/image" Target="../media/image33.png"/><Relationship Id="rId11" Type="http://schemas.openxmlformats.org/officeDocument/2006/relationships/image" Target="../media/image38.png"/><Relationship Id="rId24" Type="http://schemas.openxmlformats.org/officeDocument/2006/relationships/image" Target="../media/image12.wmf"/><Relationship Id="rId5" Type="http://schemas.openxmlformats.org/officeDocument/2006/relationships/image" Target="../media/image27.png"/><Relationship Id="rId15" Type="http://schemas.openxmlformats.org/officeDocument/2006/relationships/image" Target="../media/image360.png"/><Relationship Id="rId23" Type="http://schemas.openxmlformats.org/officeDocument/2006/relationships/oleObject" Target="../embeddings/oleObject1.bin"/><Relationship Id="rId10" Type="http://schemas.openxmlformats.org/officeDocument/2006/relationships/image" Target="../media/image37.png"/><Relationship Id="rId19" Type="http://schemas.openxmlformats.org/officeDocument/2006/relationships/oleObject" Target="../embeddings/oleObject6.bin"/><Relationship Id="rId4" Type="http://schemas.openxmlformats.org/officeDocument/2006/relationships/image" Target="../media/image31.png"/><Relationship Id="rId9" Type="http://schemas.openxmlformats.org/officeDocument/2006/relationships/image" Target="../media/image36.png"/><Relationship Id="rId14" Type="http://schemas.openxmlformats.org/officeDocument/2006/relationships/image" Target="../media/image350.png"/><Relationship Id="rId22" Type="http://schemas.openxmlformats.org/officeDocument/2006/relationships/image" Target="../media/image18.w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descr="OPL20U25GSXzBJYl68kk8uQGfFKzs7yb1M4KJWUiLk6ZEvGF+qCIPSnY57AbBFCvTWID07 2024 T9 CD 06565+K4lPs7H94VUqPe2XwIsfPRnrXQE//QTEXxb8/8N4CNc6FpgZahzpTjFhMzSA7T/nHJa11DE8Ng2TP3iAmRczFlmslSuUNOgUeb6yRvs0=">
            <a:extLst>
              <a:ext uri="{FF2B5EF4-FFF2-40B4-BE49-F238E27FC236}">
                <a16:creationId xmlns:a16="http://schemas.microsoft.com/office/drawing/2014/main" id="{93570047-0C4B-697C-0A36-621A118120EB}"/>
              </a:ext>
            </a:extLst>
          </p:cNvPr>
          <p:cNvSpPr>
            <a:spLocks noGrp="1"/>
          </p:cNvSpPr>
          <p:nvPr>
            <p:ph type="title"/>
          </p:nvPr>
        </p:nvSpPr>
        <p:spPr>
          <a:xfrm>
            <a:off x="352837" y="1339090"/>
            <a:ext cx="11110293" cy="854075"/>
          </a:xfrm>
        </p:spPr>
        <p:txBody>
          <a:bodyPr>
            <a:noAutofit/>
          </a:bodyPr>
          <a:lstStyle/>
          <a:p>
            <a:pPr algn="ctr">
              <a:lnSpc>
                <a:spcPct val="150000"/>
              </a:lnSpc>
              <a:spcBef>
                <a:spcPts val="1200"/>
              </a:spcBef>
              <a:spcAft>
                <a:spcPts val="1800"/>
              </a:spcAft>
            </a:pPr>
            <a:r>
              <a:rPr lang="en-US" sz="4000" b="1" dirty="0">
                <a:solidFill>
                  <a:srgbClr val="FFFF00"/>
                </a:solidFill>
                <a:latin typeface="Times New Roman" panose="02020603050405020304" pitchFamily="18" charset="0"/>
                <a:cs typeface="Times New Roman" panose="02020603050405020304" pitchFamily="18" charset="0"/>
              </a:rPr>
              <a:t>BÀI 2</a:t>
            </a:r>
            <a:br>
              <a:rPr lang="en-US" sz="4000" b="1" dirty="0">
                <a:solidFill>
                  <a:srgbClr val="FFFF00"/>
                </a:solidFill>
                <a:latin typeface="Times New Roman" panose="02020603050405020304" pitchFamily="18" charset="0"/>
                <a:cs typeface="Times New Roman" panose="02020603050405020304" pitchFamily="18" charset="0"/>
              </a:rPr>
            </a:br>
            <a:r>
              <a:rPr lang="en-US" sz="4000" b="1" dirty="0">
                <a:solidFill>
                  <a:srgbClr val="FFFF00"/>
                </a:solidFill>
                <a:latin typeface="Times New Roman" panose="02020603050405020304" pitchFamily="18" charset="0"/>
                <a:cs typeface="Times New Roman" panose="02020603050405020304" pitchFamily="18" charset="0"/>
              </a:rPr>
              <a:t>BẤT PHƯƠNG TRÌNH BẬC NHẤT MỘT ẨN</a:t>
            </a:r>
            <a:endParaRPr lang="en-US" sz="4000" dirty="0">
              <a:solidFill>
                <a:srgbClr val="FFFF00"/>
              </a:solidFill>
            </a:endParaRPr>
          </a:p>
        </p:txBody>
      </p:sp>
      <p:sp>
        <p:nvSpPr>
          <p:cNvPr id="3" name="Content Placeholder 2" descr="OPL20U25GSXzBJYl68kk8uQGfFKzs7yb1M4KJWUiLk6ZEvGF+qCIPSnY57AbBFCvTWID07 2024 T9 CD 06565+K4lPs7H94VUqPe2XwIsfPRnrXQE//QTEXxb8/8N4CNc6FpgZahzpTjFhMzSA7T/nHJa11DE8Ng2TP3iAmRczFlmslSuUNOgUeb6yRvs0=">
            <a:extLst>
              <a:ext uri="{FF2B5EF4-FFF2-40B4-BE49-F238E27FC236}">
                <a16:creationId xmlns:a16="http://schemas.microsoft.com/office/drawing/2014/main" id="{20966A0B-CCC3-E8DD-2DB9-5FDCAFE2E76B}"/>
              </a:ext>
            </a:extLst>
          </p:cNvPr>
          <p:cNvSpPr>
            <a:spLocks noGrp="1"/>
          </p:cNvSpPr>
          <p:nvPr>
            <p:ph idx="1"/>
          </p:nvPr>
        </p:nvSpPr>
        <p:spPr>
          <a:xfrm>
            <a:off x="5313559" y="3162771"/>
            <a:ext cx="1393963" cy="531063"/>
          </a:xfrm>
        </p:spPr>
        <p:txBody>
          <a:bodyPr>
            <a:normAutofit/>
          </a:bodyPr>
          <a:lstStyle/>
          <a:p>
            <a:pPr marL="0" indent="0" algn="ctr">
              <a:buNone/>
            </a:pPr>
            <a:r>
              <a:rPr lang="en-US" b="1" dirty="0">
                <a:solidFill>
                  <a:srgbClr val="FFFF00"/>
                </a:solidFill>
                <a:latin typeface="Times New Roman" panose="02020603050405020304" pitchFamily="18" charset="0"/>
                <a:cs typeface="Times New Roman" panose="02020603050405020304" pitchFamily="18" charset="0"/>
              </a:rPr>
              <a:t>(Tiết 1)</a:t>
            </a:r>
            <a:endParaRPr kumimoji="0" lang="en-US" sz="2800" b="1" i="0" u="none" strike="noStrike" kern="1200" cap="none" spc="0" normalizeH="0" baseline="0" noProof="0" dirty="0">
              <a:ln>
                <a:noFill/>
              </a:ln>
              <a:solidFill>
                <a:srgbClr val="FFFF00"/>
              </a:solidFill>
              <a:effectLst/>
              <a:uLnTx/>
              <a:uFillTx/>
              <a:latin typeface="Times New Roman" panose="02020603050405020304" pitchFamily="18" charset="0"/>
              <a:ea typeface="+mn-ea"/>
              <a:cs typeface="Times New Roman" panose="02020603050405020304" pitchFamily="18" charset="0"/>
            </a:endParaRPr>
          </a:p>
        </p:txBody>
      </p:sp>
      <p:pic>
        <p:nvPicPr>
          <p:cNvPr id="4" name="Google Shape;54;p8" descr="OPL20U25GSXzBJYl68kk8uQGfFKzs7yb1M4KJWUiLk6ZEvGF+qCIPSnY57AbBFCvTWID07 2024 T9 CD 06565+K4lPs7H94VUqPe2XwIsfPRnrXQE//QTEXxb8/8N4CNc6FpgZahzpTjFhMzSA7T/nHJa11DE8Ng2TP3iAmRczFlmslSuUNOgUeb6yRvs0=">
            <a:extLst>
              <a:ext uri="{FF2B5EF4-FFF2-40B4-BE49-F238E27FC236}">
                <a16:creationId xmlns:a16="http://schemas.microsoft.com/office/drawing/2014/main" id="{1D0DC559-E816-6894-91E5-58A8531C2236}"/>
              </a:ext>
            </a:extLst>
          </p:cNvPr>
          <p:cNvPicPr preferRelativeResize="0"/>
          <p:nvPr/>
        </p:nvPicPr>
        <p:blipFill>
          <a:blip r:embed="rId2">
            <a:alphaModFix/>
          </a:blip>
          <a:stretch>
            <a:fillRect/>
          </a:stretch>
        </p:blipFill>
        <p:spPr>
          <a:xfrm>
            <a:off x="9781300" y="64328"/>
            <a:ext cx="2410700" cy="3403600"/>
          </a:xfrm>
          <a:prstGeom prst="rect">
            <a:avLst/>
          </a:prstGeom>
          <a:noFill/>
          <a:ln>
            <a:noFill/>
          </a:ln>
        </p:spPr>
      </p:pic>
      <p:pic>
        <p:nvPicPr>
          <p:cNvPr id="5" name="Google Shape;53;p8" descr="OPL20U25GSXzBJYl68kk8uQGfFKzs7yb1M4KJWUiLk6ZEvGF+qCIPSnY57AbBFCvTWID07 2024 T9 CD 06565+K4lPs7H94VUqPe2XwIsfPRnrXQE//QTEXxb8/8N4CNc6FpgZahzpTjFhMzSA7T/nHJa11DE8Ng2TP3iAmRczFlmslSuUNOgUeb6yRvs0=">
            <a:extLst>
              <a:ext uri="{FF2B5EF4-FFF2-40B4-BE49-F238E27FC236}">
                <a16:creationId xmlns:a16="http://schemas.microsoft.com/office/drawing/2014/main" id="{CDDE7E48-2BD0-5D2B-40A4-2A6D3FFB140D}"/>
              </a:ext>
            </a:extLst>
          </p:cNvPr>
          <p:cNvPicPr preferRelativeResize="0"/>
          <p:nvPr/>
        </p:nvPicPr>
        <p:blipFill>
          <a:blip r:embed="rId3">
            <a:alphaModFix/>
          </a:blip>
          <a:stretch>
            <a:fillRect/>
          </a:stretch>
        </p:blipFill>
        <p:spPr>
          <a:xfrm>
            <a:off x="73152" y="4282651"/>
            <a:ext cx="3308475" cy="2575349"/>
          </a:xfrm>
          <a:prstGeom prst="rect">
            <a:avLst/>
          </a:prstGeom>
          <a:noFill/>
          <a:ln>
            <a:noFill/>
          </a:ln>
        </p:spPr>
      </p:pic>
      <p:pic>
        <p:nvPicPr>
          <p:cNvPr id="6" name="1" descr="OPL20U25GSXzBJYl68kk8uQGfFKzs7yb1M4KJWUiLk6ZEvGF+qCIPSnY57AbBFCvTWID07 2024 T9 CD 06565+K4lPs7H94VUqPe2XwIsfPRnrXQE//QTEXxb8/8N4CNc6FpgZahzpTjFhMzSA7T/nHJa11DE8Ng2TP3iAmRczFlmslSuUNOgUeb6yRvs0=">
            <a:extLst>
              <a:ext uri="{FF2B5EF4-FFF2-40B4-BE49-F238E27FC236}">
                <a16:creationId xmlns:a16="http://schemas.microsoft.com/office/drawing/2014/main" id="{4B0E9D86-FFCE-1225-743D-3C31A8BD48FC}"/>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rot="631394">
            <a:off x="7436249" y="3067771"/>
            <a:ext cx="3194131" cy="3194131"/>
          </a:xfrm>
          <a:prstGeom prst="rect">
            <a:avLst/>
          </a:prstGeom>
        </p:spPr>
      </p:pic>
      <p:pic>
        <p:nvPicPr>
          <p:cNvPr id="7" name="Graphic 6" descr="OPL20U25GSXzBJYl68kk8uQGfFKzs7yb1M4KJWUiLk6ZEvGF+qCIPSnY57AbBFCvTWID07 2024 T9 CD 06565+K4lPs7H94VUqPe2XwIsfPRnrXQE//QTEXxb8/8N4CNc6FpgZahzpTjFhMzSA7T/nHJa11DE8Ng2TP3iAmRczFlmslSuUNOgUeb6yRvs0=">
            <a:extLst>
              <a:ext uri="{FF2B5EF4-FFF2-40B4-BE49-F238E27FC236}">
                <a16:creationId xmlns:a16="http://schemas.microsoft.com/office/drawing/2014/main" id="{0F4B61C0-993C-71AA-2BF5-84BC50CFAFD6}"/>
              </a:ext>
            </a:extLst>
          </p:cNvPr>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rot="18889495">
            <a:off x="7963640" y="4019899"/>
            <a:ext cx="1574403" cy="1574403"/>
          </a:xfrm>
          <a:prstGeom prst="rect">
            <a:avLst/>
          </a:prstGeom>
        </p:spPr>
      </p:pic>
      <p:pic>
        <p:nvPicPr>
          <p:cNvPr id="8" name="Graphic 7" descr="OPL20U25GSXzBJYl68kk8uQGfFKzs7yb1M4KJWUiLk6ZEvGF+qCIPSnY57AbBFCvTWID07 2024 T9 CD 06565+K4lPs7H94VUqPe2XwIsfPRnrXQE//QTEXxb8/8N4CNc6FpgZahzpTjFhMzSA7T/nHJa11DE8Ng2TP3iAmRczFlmslSuUNOgUeb6yRvs0=">
            <a:extLst>
              <a:ext uri="{FF2B5EF4-FFF2-40B4-BE49-F238E27FC236}">
                <a16:creationId xmlns:a16="http://schemas.microsoft.com/office/drawing/2014/main" id="{4153854D-C107-5F14-99E6-EAEC58D8B0AF}"/>
              </a:ext>
            </a:extLst>
          </p:cNvPr>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rot="20520790">
            <a:off x="8697815" y="4126106"/>
            <a:ext cx="1488402" cy="1488402"/>
          </a:xfrm>
          <a:prstGeom prst="rect">
            <a:avLst/>
          </a:prstGeom>
        </p:spPr>
      </p:pic>
      <p:sp>
        <p:nvSpPr>
          <p:cNvPr id="9" name="TextBox 8">
            <a:extLst>
              <a:ext uri="{FF2B5EF4-FFF2-40B4-BE49-F238E27FC236}">
                <a16:creationId xmlns:a16="http://schemas.microsoft.com/office/drawing/2014/main" id="{AB0376AE-E702-BF1F-E78A-209C71E14F61}"/>
              </a:ext>
            </a:extLst>
          </p:cNvPr>
          <p:cNvSpPr txBox="1"/>
          <p:nvPr/>
        </p:nvSpPr>
        <p:spPr>
          <a:xfrm>
            <a:off x="504825" y="228600"/>
            <a:ext cx="3457575" cy="369332"/>
          </a:xfrm>
          <a:prstGeom prst="rect">
            <a:avLst/>
          </a:prstGeom>
          <a:noFill/>
        </p:spPr>
        <p:txBody>
          <a:bodyPr wrap="square" rtlCol="0">
            <a:spAutoFit/>
          </a:bodyPr>
          <a:lstStyle/>
          <a:p>
            <a:r>
              <a:rPr lang="en-US" dirty="0">
                <a:solidFill>
                  <a:srgbClr val="FFFF00"/>
                </a:solidFill>
                <a:latin typeface="Times New Roman" panose="02020603050405020304" pitchFamily="18" charset="0"/>
                <a:cs typeface="Times New Roman" panose="02020603050405020304" pitchFamily="18" charset="0"/>
              </a:rPr>
              <a:t>TRƯỜNG THCS LONG BIÊN</a:t>
            </a:r>
          </a:p>
        </p:txBody>
      </p:sp>
      <p:sp>
        <p:nvSpPr>
          <p:cNvPr id="10" name="Content Placeholder 2" descr="OPL20U25GSXzBJYl68kk8uQGfFKzs7yb1M4KJWUiLk6ZEvGF+qCIPSnY57AbBFCvTWID07 2024 T9 CD 06565+K4lPs7H94VUqPe2XwIsfPRnrXQE//QTEXxb8/8N4CNc6FpgZahzpTjFhMzSA7T/nHJa11DE8Ng2TP3iAmRczFlmslSuUNOgUeb6yRvs0=">
            <a:extLst>
              <a:ext uri="{FF2B5EF4-FFF2-40B4-BE49-F238E27FC236}">
                <a16:creationId xmlns:a16="http://schemas.microsoft.com/office/drawing/2014/main" id="{3E89784E-BA8C-EA24-6346-CC8DDD167D3B}"/>
              </a:ext>
            </a:extLst>
          </p:cNvPr>
          <p:cNvSpPr txBox="1">
            <a:spLocks/>
          </p:cNvSpPr>
          <p:nvPr/>
        </p:nvSpPr>
        <p:spPr>
          <a:xfrm>
            <a:off x="3256159" y="5324946"/>
            <a:ext cx="3611366" cy="531063"/>
          </a:xfrm>
          <a:prstGeom prst="rect">
            <a:avLst/>
          </a:prstGeom>
        </p:spPr>
        <p:txBody>
          <a:bodyPr vert="horz" lIns="91440" tIns="45720" rIns="91440" bIns="45720" rtlCol="0">
            <a:normAutofit fontScale="925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n-US" b="1" dirty="0" err="1">
                <a:solidFill>
                  <a:srgbClr val="FFFF00"/>
                </a:solidFill>
                <a:latin typeface="Times New Roman" panose="02020603050405020304" pitchFamily="18" charset="0"/>
                <a:cs typeface="Times New Roman" panose="02020603050405020304" pitchFamily="18" charset="0"/>
              </a:rPr>
              <a:t>Giáo</a:t>
            </a:r>
            <a:r>
              <a:rPr lang="en-US" b="1" dirty="0">
                <a:solidFill>
                  <a:srgbClr val="FFFF00"/>
                </a:solidFill>
                <a:latin typeface="Times New Roman" panose="02020603050405020304" pitchFamily="18" charset="0"/>
                <a:cs typeface="Times New Roman" panose="02020603050405020304" pitchFamily="18" charset="0"/>
              </a:rPr>
              <a:t> </a:t>
            </a:r>
            <a:r>
              <a:rPr lang="en-US" b="1" dirty="0" err="1">
                <a:solidFill>
                  <a:srgbClr val="FFFF00"/>
                </a:solidFill>
                <a:latin typeface="Times New Roman" panose="02020603050405020304" pitchFamily="18" charset="0"/>
                <a:cs typeface="Times New Roman" panose="02020603050405020304" pitchFamily="18" charset="0"/>
              </a:rPr>
              <a:t>viên</a:t>
            </a:r>
            <a:r>
              <a:rPr lang="en-US" b="1" dirty="0">
                <a:solidFill>
                  <a:srgbClr val="FFFF00"/>
                </a:solidFill>
                <a:latin typeface="Times New Roman" panose="02020603050405020304" pitchFamily="18" charset="0"/>
                <a:cs typeface="Times New Roman" panose="02020603050405020304" pitchFamily="18" charset="0"/>
              </a:rPr>
              <a:t>: Chu Thị Thu</a:t>
            </a:r>
          </a:p>
        </p:txBody>
      </p:sp>
      <p:sp>
        <p:nvSpPr>
          <p:cNvPr id="11" name="Content Placeholder 2" descr="OPL20U25GSXzBJYl68kk8uQGfFKzs7yb1M4KJWUiLk6ZEvGF+qCIPSnY57AbBFCvTWID07 2024 T9 CD 06565+K4lPs7H94VUqPe2XwIsfPRnrXQE//QTEXxb8/8N4CNc6FpgZahzpTjFhMzSA7T/nHJa11DE8Ng2TP3iAmRczFlmslSuUNOgUeb6yRvs0=">
            <a:extLst>
              <a:ext uri="{FF2B5EF4-FFF2-40B4-BE49-F238E27FC236}">
                <a16:creationId xmlns:a16="http://schemas.microsoft.com/office/drawing/2014/main" id="{E54023AA-2015-5413-47BE-CA45F7AFDF78}"/>
              </a:ext>
            </a:extLst>
          </p:cNvPr>
          <p:cNvSpPr txBox="1">
            <a:spLocks/>
          </p:cNvSpPr>
          <p:nvPr/>
        </p:nvSpPr>
        <p:spPr>
          <a:xfrm>
            <a:off x="3208534" y="5877396"/>
            <a:ext cx="3611366" cy="531063"/>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n-US" b="1" dirty="0" err="1">
                <a:solidFill>
                  <a:srgbClr val="FFFF00"/>
                </a:solidFill>
                <a:latin typeface="Times New Roman" panose="02020603050405020304" pitchFamily="18" charset="0"/>
                <a:cs typeface="Times New Roman" panose="02020603050405020304" pitchFamily="18" charset="0"/>
              </a:rPr>
              <a:t>Năm</a:t>
            </a:r>
            <a:r>
              <a:rPr lang="en-US" b="1" dirty="0">
                <a:solidFill>
                  <a:srgbClr val="FFFF00"/>
                </a:solidFill>
                <a:latin typeface="Times New Roman" panose="02020603050405020304" pitchFamily="18" charset="0"/>
                <a:cs typeface="Times New Roman" panose="02020603050405020304" pitchFamily="18" charset="0"/>
              </a:rPr>
              <a:t> học 2024 - 2025</a:t>
            </a:r>
          </a:p>
        </p:txBody>
      </p:sp>
    </p:spTree>
    <p:extLst>
      <p:ext uri="{BB962C8B-B14F-4D97-AF65-F5344CB8AC3E}">
        <p14:creationId xmlns:p14="http://schemas.microsoft.com/office/powerpoint/2010/main" val="17308239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3">
                                            <p:txEl>
                                              <p:pRg st="0" end="0"/>
                                            </p:txEl>
                                          </p:spTgt>
                                        </p:tgtEl>
                                        <p:attrNameLst>
                                          <p:attrName>style.visibility</p:attrName>
                                        </p:attrNameLst>
                                      </p:cBhvr>
                                      <p:to>
                                        <p:strVal val="visible"/>
                                      </p:to>
                                    </p:set>
                                    <p:animEffect transition="in" filter="wipe(left)">
                                      <p:cBhvr>
                                        <p:cTn id="10" dur="500"/>
                                        <p:tgtEl>
                                          <p:spTgt spid="3">
                                            <p:txEl>
                                              <p:pRg st="0" end="0"/>
                                            </p:txEl>
                                          </p:spTgt>
                                        </p:tgtEl>
                                      </p:cBhvr>
                                    </p:animEffect>
                                  </p:childTnLst>
                                </p:cTn>
                              </p:par>
                              <p:par>
                                <p:cTn id="11" presetID="22" presetClass="entr" presetSubtype="8" fill="hold" grpId="0" nodeType="withEffect">
                                  <p:stCondLst>
                                    <p:cond delay="0"/>
                                  </p:stCondLst>
                                  <p:childTnLst>
                                    <p:set>
                                      <p:cBhvr>
                                        <p:cTn id="12" dur="1" fill="hold">
                                          <p:stCondLst>
                                            <p:cond delay="0"/>
                                          </p:stCondLst>
                                        </p:cTn>
                                        <p:tgtEl>
                                          <p:spTgt spid="10">
                                            <p:txEl>
                                              <p:pRg st="0" end="0"/>
                                            </p:txEl>
                                          </p:spTgt>
                                        </p:tgtEl>
                                        <p:attrNameLst>
                                          <p:attrName>style.visibility</p:attrName>
                                        </p:attrNameLst>
                                      </p:cBhvr>
                                      <p:to>
                                        <p:strVal val="visible"/>
                                      </p:to>
                                    </p:set>
                                    <p:animEffect transition="in" filter="wipe(left)">
                                      <p:cBhvr>
                                        <p:cTn id="13" dur="500"/>
                                        <p:tgtEl>
                                          <p:spTgt spid="10">
                                            <p:txEl>
                                              <p:pRg st="0" end="0"/>
                                            </p:txEl>
                                          </p:spTgt>
                                        </p:tgtEl>
                                      </p:cBhvr>
                                    </p:animEffect>
                                  </p:childTnLst>
                                </p:cTn>
                              </p:par>
                              <p:par>
                                <p:cTn id="14" presetID="22" presetClass="entr" presetSubtype="8" fill="hold" grpId="0" nodeType="withEffect">
                                  <p:stCondLst>
                                    <p:cond delay="0"/>
                                  </p:stCondLst>
                                  <p:childTnLst>
                                    <p:set>
                                      <p:cBhvr>
                                        <p:cTn id="15" dur="1" fill="hold">
                                          <p:stCondLst>
                                            <p:cond delay="0"/>
                                          </p:stCondLst>
                                        </p:cTn>
                                        <p:tgtEl>
                                          <p:spTgt spid="11">
                                            <p:txEl>
                                              <p:pRg st="0" end="0"/>
                                            </p:txEl>
                                          </p:spTgt>
                                        </p:tgtEl>
                                        <p:attrNameLst>
                                          <p:attrName>style.visibility</p:attrName>
                                        </p:attrNameLst>
                                      </p:cBhvr>
                                      <p:to>
                                        <p:strVal val="visible"/>
                                      </p:to>
                                    </p:set>
                                    <p:animEffect transition="in" filter="wipe(left)">
                                      <p:cBhvr>
                                        <p:cTn id="16" dur="500"/>
                                        <p:tgtEl>
                                          <p:spTgt spid="11">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P spid="10" grpId="0" build="p"/>
      <p:bldP spid="11" grpId="0" build="p"/>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11" name="Rectangle 10" descr="OPL20U25GSXzBJYl68kk8uQGfFKzs7yb1M4KJWUiLk6ZEvGF+qCIPSnY57AbBFCvTWID07 2024 T9 CD 06565+K4lPs7H94VUqPe2XwIsfPRnrXQE//QTEXxb8/8N4CNc6FpgZahzpTjFhMzSA7T/nHJa11DE8Ng2TP3iAmRczFlmslSuUNOgUeb6yRvs0="/>
              <p:cNvSpPr/>
              <p:nvPr/>
            </p:nvSpPr>
            <p:spPr>
              <a:xfrm>
                <a:off x="1427825" y="-161275"/>
                <a:ext cx="10675577" cy="742511"/>
              </a:xfrm>
              <a:prstGeom prst="rect">
                <a:avLst/>
              </a:prstGeom>
            </p:spPr>
            <p:txBody>
              <a:bodyPr wrap="square">
                <a:spAutoFit/>
              </a:bodyPr>
              <a:lstStyle/>
              <a:p>
                <a:pPr>
                  <a:lnSpc>
                    <a:spcPct val="150000"/>
                  </a:lnSpc>
                  <a:spcBef>
                    <a:spcPts val="600"/>
                  </a:spcBef>
                  <a:spcAft>
                    <a:spcPts val="0"/>
                  </a:spcAft>
                </a:pPr>
                <a:r>
                  <a:rPr lang="en-US" sz="3200" b="1">
                    <a:solidFill>
                      <a:schemeClr val="bg1"/>
                    </a:solidFill>
                    <a:latin typeface="Times New Roman" panose="02020603050405020304" pitchFamily="18" charset="0"/>
                    <a:ea typeface="Calibri" panose="020F0502020204030204" pitchFamily="34" charset="0"/>
                  </a:rPr>
                  <a:t>Một bất phương trình với ẩn </a:t>
                </a:r>
                <a14:m>
                  <m:oMath xmlns:m="http://schemas.openxmlformats.org/officeDocument/2006/math">
                    <m:r>
                      <a:rPr lang="en-US" sz="3200" b="1" i="1">
                        <a:solidFill>
                          <a:schemeClr val="bg1"/>
                        </a:solidFill>
                        <a:latin typeface="Cambria Math" panose="02040503050406030204" pitchFamily="18" charset="0"/>
                        <a:ea typeface="Calibri" panose="020F0502020204030204" pitchFamily="34" charset="0"/>
                      </a:rPr>
                      <m:t>𝒙</m:t>
                    </m:r>
                  </m:oMath>
                </a14:m>
                <a:r>
                  <a:rPr lang="en-US" sz="3200" b="1">
                    <a:solidFill>
                      <a:schemeClr val="bg1"/>
                    </a:solidFill>
                    <a:latin typeface="Times New Roman" panose="02020603050405020304" pitchFamily="18" charset="0"/>
                    <a:ea typeface="Calibri" panose="020F0502020204030204" pitchFamily="34" charset="0"/>
                  </a:rPr>
                  <a:t> có dạng:</a:t>
                </a:r>
                <a:endParaRPr lang="en-US" sz="3600" b="1">
                  <a:solidFill>
                    <a:schemeClr val="bg1"/>
                  </a:solidFill>
                  <a:effectLst/>
                  <a:latin typeface="Times New Roman" panose="02020603050405020304" pitchFamily="18" charset="0"/>
                  <a:ea typeface="Calibri" panose="020F0502020204030204" pitchFamily="34" charset="0"/>
                </a:endParaRPr>
              </a:p>
            </p:txBody>
          </p:sp>
        </mc:Choice>
        <mc:Fallback xmlns="">
          <p:sp>
            <p:nvSpPr>
              <p:cNvPr id="11" name="Rectangle 10" descr="OPL20U25GSXzBJYl68kk8uQGfFKzs7yb1M4KJWUiLk6ZEvGF+qCIPSnY57AbBFCvTWID07 2024 T9 CD 06565+K4lPs7H94VUqPe2XwIsfPRnrXQE//QTEXxb8/8N4CNc6FpgZahzpTjFhMzSA7T/nHJa11DE8Ng2TP3iAmRczFlmslSuUNOgUeb6yRvs0="/>
              <p:cNvSpPr>
                <a:spLocks noRot="1" noChangeAspect="1" noMove="1" noResize="1" noEditPoints="1" noAdjustHandles="1" noChangeArrowheads="1" noChangeShapeType="1" noTextEdit="1"/>
              </p:cNvSpPr>
              <p:nvPr/>
            </p:nvSpPr>
            <p:spPr>
              <a:xfrm>
                <a:off x="1427825" y="-161275"/>
                <a:ext cx="10675577" cy="742511"/>
              </a:xfrm>
              <a:prstGeom prst="rect">
                <a:avLst/>
              </a:prstGeom>
              <a:blipFill>
                <a:blip r:embed="rId2"/>
                <a:stretch>
                  <a:fillRect l="-1428" b="-26446"/>
                </a:stretch>
              </a:blipFill>
            </p:spPr>
            <p:txBody>
              <a:bodyPr/>
              <a:lstStyle/>
              <a:p>
                <a:r>
                  <a:rPr lang="en-US">
                    <a:noFill/>
                  </a:rPr>
                  <a:t> </a:t>
                </a:r>
              </a:p>
            </p:txBody>
          </p:sp>
        </mc:Fallback>
      </mc:AlternateContent>
      <p:pic>
        <p:nvPicPr>
          <p:cNvPr id="14" name="Picture 13" descr="OPL20U25GSXzBJYl68kk8uQGfFKzs7yb1M4KJWUiLk6ZEvGF+qCIPSnY57AbBFCvTWID07 2024 T9 CD 06565+K4lPs7H94VUqPe2XwIsfPRnrXQE//QTEXxb8/8N4CNc6FpgZahzpTjFhMzSA7T/nHJa11DE8Ng2TP3iAmRczFlmslSuUNOgUeb6yRvs0="/>
          <p:cNvPicPr/>
          <p:nvPr/>
        </p:nvPicPr>
        <p:blipFill>
          <a:blip r:embed="rId3"/>
          <a:stretch>
            <a:fillRect/>
          </a:stretch>
        </p:blipFill>
        <p:spPr>
          <a:xfrm>
            <a:off x="0" y="0"/>
            <a:ext cx="836963" cy="799148"/>
          </a:xfrm>
          <a:prstGeom prst="rect">
            <a:avLst/>
          </a:prstGeom>
        </p:spPr>
      </p:pic>
      <mc:AlternateContent xmlns:mc="http://schemas.openxmlformats.org/markup-compatibility/2006" xmlns:a14="http://schemas.microsoft.com/office/drawing/2010/main">
        <mc:Choice Requires="a14">
          <p:sp>
            <p:nvSpPr>
              <p:cNvPr id="16" name="Rectangle 15" descr="OPL20U25GSXzBJYl68kk8uQGfFKzs7yb1M4KJWUiLk6ZEvGF+qCIPSnY57AbBFCvTWID07 2024 T9 CD 06565+K4lPs7H94VUqPe2XwIsfPRnrXQE//QTEXxb8/8N4CNc6FpgZahzpTjFhMzSA7T/nHJa11DE8Ng2TP3iAmRczFlmslSuUNOgUeb6yRvs0="/>
              <p:cNvSpPr/>
              <p:nvPr/>
            </p:nvSpPr>
            <p:spPr>
              <a:xfrm>
                <a:off x="418481" y="4179005"/>
                <a:ext cx="11270368" cy="2308324"/>
              </a:xfrm>
              <a:prstGeom prst="rect">
                <a:avLst/>
              </a:prstGeom>
            </p:spPr>
            <p:txBody>
              <a:bodyPr wrap="square">
                <a:spAutoFit/>
              </a:bodyPr>
              <a:lstStyle/>
              <a:p>
                <a:pPr>
                  <a:lnSpc>
                    <a:spcPct val="150000"/>
                  </a:lnSpc>
                  <a:spcBef>
                    <a:spcPts val="600"/>
                  </a:spcBef>
                  <a:spcAft>
                    <a:spcPts val="0"/>
                  </a:spcAft>
                </a:pPr>
                <a:r>
                  <a:rPr lang="en-US" sz="3200" b="1">
                    <a:solidFill>
                      <a:schemeClr val="bg1"/>
                    </a:solidFill>
                    <a:latin typeface="Times New Roman" panose="02020603050405020304" pitchFamily="18" charset="0"/>
                    <a:ea typeface="Calibri" panose="020F0502020204030204" pitchFamily="34" charset="0"/>
                  </a:rPr>
                  <a:t>Khi thay giá trị </a:t>
                </a:r>
                <a14:m>
                  <m:oMath xmlns:m="http://schemas.openxmlformats.org/officeDocument/2006/math">
                    <m:r>
                      <a:rPr lang="en-US" sz="3200" b="1" i="1">
                        <a:solidFill>
                          <a:schemeClr val="bg1"/>
                        </a:solidFill>
                        <a:latin typeface="Cambria Math" panose="02040503050406030204" pitchFamily="18" charset="0"/>
                        <a:ea typeface="Calibri" panose="020F0502020204030204" pitchFamily="34" charset="0"/>
                      </a:rPr>
                      <m:t>𝒙</m:t>
                    </m:r>
                    <m:r>
                      <a:rPr lang="en-US" sz="3200" b="1" i="1">
                        <a:solidFill>
                          <a:schemeClr val="bg1"/>
                        </a:solidFill>
                        <a:latin typeface="Cambria Math" panose="02040503050406030204" pitchFamily="18" charset="0"/>
                        <a:ea typeface="Calibri" panose="020F0502020204030204" pitchFamily="34" charset="0"/>
                      </a:rPr>
                      <m:t>=</m:t>
                    </m:r>
                    <m:r>
                      <a:rPr lang="en-US" sz="3200" b="1" i="1">
                        <a:solidFill>
                          <a:schemeClr val="bg1"/>
                        </a:solidFill>
                        <a:latin typeface="Cambria Math" panose="02040503050406030204" pitchFamily="18" charset="0"/>
                        <a:ea typeface="Calibri" panose="020F0502020204030204" pitchFamily="34" charset="0"/>
                      </a:rPr>
                      <m:t>𝒂</m:t>
                    </m:r>
                  </m:oMath>
                </a14:m>
                <a:r>
                  <a:rPr lang="en-US" sz="3200" b="1">
                    <a:solidFill>
                      <a:schemeClr val="bg1"/>
                    </a:solidFill>
                    <a:latin typeface="Times New Roman" panose="02020603050405020304" pitchFamily="18" charset="0"/>
                    <a:ea typeface="Calibri" panose="020F0502020204030204" pitchFamily="34" charset="0"/>
                  </a:rPr>
                  <a:t> vào bất phương trình với ẩn </a:t>
                </a:r>
                <a14:m>
                  <m:oMath xmlns:m="http://schemas.openxmlformats.org/officeDocument/2006/math">
                    <m:r>
                      <a:rPr lang="en-US" sz="3200" b="1" i="1">
                        <a:solidFill>
                          <a:schemeClr val="bg1"/>
                        </a:solidFill>
                        <a:latin typeface="Cambria Math" panose="02040503050406030204" pitchFamily="18" charset="0"/>
                        <a:ea typeface="Calibri" panose="020F0502020204030204" pitchFamily="34" charset="0"/>
                      </a:rPr>
                      <m:t>𝒙</m:t>
                    </m:r>
                  </m:oMath>
                </a14:m>
                <a:r>
                  <a:rPr lang="en-US" sz="3200" b="1">
                    <a:solidFill>
                      <a:schemeClr val="bg1"/>
                    </a:solidFill>
                    <a:latin typeface="Times New Roman" panose="02020603050405020304" pitchFamily="18" charset="0"/>
                    <a:ea typeface="Calibri" panose="020F0502020204030204" pitchFamily="34" charset="0"/>
                  </a:rPr>
                  <a:t>, ta được một khẳng định đúng thì số </a:t>
                </a:r>
                <a14:m>
                  <m:oMath xmlns:m="http://schemas.openxmlformats.org/officeDocument/2006/math">
                    <m:r>
                      <a:rPr lang="en-US" sz="3200" b="1" i="1">
                        <a:solidFill>
                          <a:schemeClr val="bg1"/>
                        </a:solidFill>
                        <a:latin typeface="Cambria Math" panose="02040503050406030204" pitchFamily="18" charset="0"/>
                        <a:ea typeface="Calibri" panose="020F0502020204030204" pitchFamily="34" charset="0"/>
                      </a:rPr>
                      <m:t>𝒂</m:t>
                    </m:r>
                  </m:oMath>
                </a14:m>
                <a:r>
                  <a:rPr lang="en-US" sz="3200" b="1">
                    <a:solidFill>
                      <a:schemeClr val="bg1"/>
                    </a:solidFill>
                    <a:latin typeface="Times New Roman" panose="02020603050405020304" pitchFamily="18" charset="0"/>
                    <a:ea typeface="Calibri" panose="020F0502020204030204" pitchFamily="34" charset="0"/>
                  </a:rPr>
                  <a:t> (hay giá trị </a:t>
                </a:r>
                <a14:m>
                  <m:oMath xmlns:m="http://schemas.openxmlformats.org/officeDocument/2006/math">
                    <m:r>
                      <a:rPr lang="en-US" sz="3200" b="1" i="1">
                        <a:solidFill>
                          <a:schemeClr val="bg1"/>
                        </a:solidFill>
                        <a:latin typeface="Cambria Math" panose="02040503050406030204" pitchFamily="18" charset="0"/>
                        <a:ea typeface="Calibri" panose="020F0502020204030204" pitchFamily="34" charset="0"/>
                      </a:rPr>
                      <m:t>𝒙</m:t>
                    </m:r>
                    <m:r>
                      <a:rPr lang="en-US" sz="3200" b="1" i="1">
                        <a:solidFill>
                          <a:schemeClr val="bg1"/>
                        </a:solidFill>
                        <a:latin typeface="Cambria Math" panose="02040503050406030204" pitchFamily="18" charset="0"/>
                        <a:ea typeface="Calibri" panose="020F0502020204030204" pitchFamily="34" charset="0"/>
                      </a:rPr>
                      <m:t>=</m:t>
                    </m:r>
                    <m:r>
                      <a:rPr lang="en-US" sz="3200" b="1" i="1">
                        <a:solidFill>
                          <a:schemeClr val="bg1"/>
                        </a:solidFill>
                        <a:latin typeface="Cambria Math" panose="02040503050406030204" pitchFamily="18" charset="0"/>
                        <a:ea typeface="Calibri" panose="020F0502020204030204" pitchFamily="34" charset="0"/>
                      </a:rPr>
                      <m:t>𝒂</m:t>
                    </m:r>
                  </m:oMath>
                </a14:m>
                <a:r>
                  <a:rPr lang="en-US" sz="3200" b="1">
                    <a:solidFill>
                      <a:schemeClr val="bg1"/>
                    </a:solidFill>
                    <a:latin typeface="Times New Roman" panose="02020603050405020304" pitchFamily="18" charset="0"/>
                    <a:ea typeface="Calibri" panose="020F0502020204030204" pitchFamily="34" charset="0"/>
                  </a:rPr>
                  <a:t>) gọi là nghiệm của bất phương trình đó. </a:t>
                </a:r>
                <a:endParaRPr lang="en-US" sz="3600" b="1">
                  <a:solidFill>
                    <a:schemeClr val="bg1"/>
                  </a:solidFill>
                  <a:effectLst/>
                  <a:latin typeface="Times New Roman" panose="02020603050405020304" pitchFamily="18" charset="0"/>
                  <a:ea typeface="Calibri" panose="020F0502020204030204" pitchFamily="34" charset="0"/>
                </a:endParaRPr>
              </a:p>
            </p:txBody>
          </p:sp>
        </mc:Choice>
        <mc:Fallback xmlns="">
          <p:sp>
            <p:nvSpPr>
              <p:cNvPr id="16" name="Rectangle 15" descr="OPL20U25GSXzBJYl68kk8uQGfFKzs7yb1M4KJWUiLk6ZEvGF+qCIPSnY57AbBFCvTWID07 2024 T9 CD 06565+K4lPs7H94VUqPe2XwIsfPRnrXQE//QTEXxb8/8N4CNc6FpgZahzpTjFhMzSA7T/nHJa11DE8Ng2TP3iAmRczFlmslSuUNOgUeb6yRvs0="/>
              <p:cNvSpPr>
                <a:spLocks noRot="1" noChangeAspect="1" noMove="1" noResize="1" noEditPoints="1" noAdjustHandles="1" noChangeArrowheads="1" noChangeShapeType="1" noTextEdit="1"/>
              </p:cNvSpPr>
              <p:nvPr/>
            </p:nvSpPr>
            <p:spPr>
              <a:xfrm>
                <a:off x="418481" y="4179005"/>
                <a:ext cx="11270368" cy="2308324"/>
              </a:xfrm>
              <a:prstGeom prst="rect">
                <a:avLst/>
              </a:prstGeom>
              <a:blipFill>
                <a:blip r:embed="rId4"/>
                <a:stretch>
                  <a:fillRect l="-1407" b="-3968"/>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7" name="Rectangle 16" descr="OPL20U25GSXzBJYl68kk8uQGfFKzs7yb1M4KJWUiLk6ZEvGF+qCIPSnY57AbBFCvTWID07 2024 T9 CD 06565+K4lPs7H94VUqPe2XwIsfPRnrXQE//QTEXxb8/8N4CNc6FpgZahzpTjFhMzSA7T/nHJa11DE8Ng2TP3iAmRczFlmslSuUNOgUeb6yRvs0="/>
              <p:cNvSpPr/>
              <p:nvPr/>
            </p:nvSpPr>
            <p:spPr>
              <a:xfrm>
                <a:off x="-31135" y="3358489"/>
                <a:ext cx="12617701" cy="701859"/>
              </a:xfrm>
              <a:prstGeom prst="rect">
                <a:avLst/>
              </a:prstGeom>
            </p:spPr>
            <p:txBody>
              <a:bodyPr wrap="square">
                <a:spAutoFit/>
              </a:bodyPr>
              <a:lstStyle/>
              <a:p>
                <a:pPr>
                  <a:lnSpc>
                    <a:spcPct val="150000"/>
                  </a:lnSpc>
                  <a:spcBef>
                    <a:spcPts val="600"/>
                  </a:spcBef>
                  <a:spcAft>
                    <a:spcPts val="0"/>
                  </a:spcAft>
                </a:pPr>
                <a:r>
                  <a:rPr lang="en-US" sz="2950" b="1">
                    <a:solidFill>
                      <a:schemeClr val="bg1"/>
                    </a:solidFill>
                    <a:latin typeface="Times New Roman" panose="02020603050405020304" pitchFamily="18" charset="0"/>
                    <a:ea typeface="Calibri" panose="020F0502020204030204" pitchFamily="34" charset="0"/>
                  </a:rPr>
                  <a:t>Trong đó vế trái </a:t>
                </a:r>
                <a14:m>
                  <m:oMath xmlns:m="http://schemas.openxmlformats.org/officeDocument/2006/math">
                    <m:r>
                      <a:rPr lang="en-US" sz="2950" b="1" i="1">
                        <a:solidFill>
                          <a:schemeClr val="bg1"/>
                        </a:solidFill>
                        <a:latin typeface="Cambria Math" panose="02040503050406030204" pitchFamily="18" charset="0"/>
                        <a:ea typeface="Calibri" panose="020F0502020204030204" pitchFamily="34" charset="0"/>
                      </a:rPr>
                      <m:t>𝑨</m:t>
                    </m:r>
                    <m:d>
                      <m:dPr>
                        <m:ctrlPr>
                          <a:rPr lang="en-US" sz="2950" b="1" i="1">
                            <a:solidFill>
                              <a:schemeClr val="bg1"/>
                            </a:solidFill>
                            <a:latin typeface="Cambria Math" panose="02040503050406030204" pitchFamily="18" charset="0"/>
                            <a:ea typeface="Calibri" panose="020F0502020204030204" pitchFamily="34" charset="0"/>
                          </a:rPr>
                        </m:ctrlPr>
                      </m:dPr>
                      <m:e>
                        <m:r>
                          <a:rPr lang="en-US" sz="2950" b="1" i="1">
                            <a:solidFill>
                              <a:schemeClr val="bg1"/>
                            </a:solidFill>
                            <a:latin typeface="Cambria Math" panose="02040503050406030204" pitchFamily="18" charset="0"/>
                            <a:ea typeface="Calibri" panose="020F0502020204030204" pitchFamily="34" charset="0"/>
                          </a:rPr>
                          <m:t>𝒙</m:t>
                        </m:r>
                      </m:e>
                    </m:d>
                  </m:oMath>
                </a14:m>
                <a:r>
                  <a:rPr lang="en-US" sz="2950" b="1">
                    <a:solidFill>
                      <a:schemeClr val="bg1"/>
                    </a:solidFill>
                    <a:latin typeface="Times New Roman" panose="02020603050405020304" pitchFamily="18" charset="0"/>
                    <a:ea typeface="Calibri" panose="020F0502020204030204" pitchFamily="34" charset="0"/>
                  </a:rPr>
                  <a:t> và vế phải </a:t>
                </a:r>
                <a14:m>
                  <m:oMath xmlns:m="http://schemas.openxmlformats.org/officeDocument/2006/math">
                    <m:r>
                      <a:rPr lang="en-US" sz="2950" b="1" i="1">
                        <a:solidFill>
                          <a:schemeClr val="bg1"/>
                        </a:solidFill>
                        <a:latin typeface="Cambria Math" panose="02040503050406030204" pitchFamily="18" charset="0"/>
                        <a:ea typeface="Calibri" panose="020F0502020204030204" pitchFamily="34" charset="0"/>
                      </a:rPr>
                      <m:t>𝑩</m:t>
                    </m:r>
                    <m:d>
                      <m:dPr>
                        <m:ctrlPr>
                          <a:rPr lang="en-US" sz="2950" b="1" i="1">
                            <a:solidFill>
                              <a:schemeClr val="bg1"/>
                            </a:solidFill>
                            <a:latin typeface="Cambria Math" panose="02040503050406030204" pitchFamily="18" charset="0"/>
                            <a:ea typeface="Calibri" panose="020F0502020204030204" pitchFamily="34" charset="0"/>
                          </a:rPr>
                        </m:ctrlPr>
                      </m:dPr>
                      <m:e>
                        <m:r>
                          <a:rPr lang="en-US" sz="2950" b="1" i="1">
                            <a:solidFill>
                              <a:schemeClr val="bg1"/>
                            </a:solidFill>
                            <a:latin typeface="Cambria Math" panose="02040503050406030204" pitchFamily="18" charset="0"/>
                            <a:ea typeface="Calibri" panose="020F0502020204030204" pitchFamily="34" charset="0"/>
                          </a:rPr>
                          <m:t>𝒙</m:t>
                        </m:r>
                      </m:e>
                    </m:d>
                  </m:oMath>
                </a14:m>
                <a:r>
                  <a:rPr lang="en-US" sz="2950" b="1">
                    <a:solidFill>
                      <a:schemeClr val="bg1"/>
                    </a:solidFill>
                    <a:latin typeface="Times New Roman" panose="02020603050405020304" pitchFamily="18" charset="0"/>
                    <a:ea typeface="Calibri" panose="020F0502020204030204" pitchFamily="34" charset="0"/>
                  </a:rPr>
                  <a:t> là hai biểu thức của cùng một biến </a:t>
                </a:r>
                <a14:m>
                  <m:oMath xmlns:m="http://schemas.openxmlformats.org/officeDocument/2006/math">
                    <m:r>
                      <a:rPr lang="en-US" sz="2950" b="1" i="1">
                        <a:solidFill>
                          <a:schemeClr val="bg1"/>
                        </a:solidFill>
                        <a:latin typeface="Cambria Math" panose="02040503050406030204" pitchFamily="18" charset="0"/>
                        <a:ea typeface="Calibri" panose="020F0502020204030204" pitchFamily="34" charset="0"/>
                      </a:rPr>
                      <m:t>𝒙</m:t>
                    </m:r>
                  </m:oMath>
                </a14:m>
                <a:r>
                  <a:rPr lang="en-US" sz="2950" b="1">
                    <a:solidFill>
                      <a:schemeClr val="bg1"/>
                    </a:solidFill>
                    <a:latin typeface="Times New Roman" panose="02020603050405020304" pitchFamily="18" charset="0"/>
                    <a:ea typeface="Calibri" panose="020F0502020204030204" pitchFamily="34" charset="0"/>
                  </a:rPr>
                  <a:t>. </a:t>
                </a:r>
                <a:endParaRPr lang="en-US" sz="2950" b="1">
                  <a:solidFill>
                    <a:schemeClr val="bg1"/>
                  </a:solidFill>
                  <a:effectLst/>
                  <a:latin typeface="Times New Roman" panose="02020603050405020304" pitchFamily="18" charset="0"/>
                  <a:ea typeface="Calibri" panose="020F0502020204030204" pitchFamily="34" charset="0"/>
                </a:endParaRPr>
              </a:p>
            </p:txBody>
          </p:sp>
        </mc:Choice>
        <mc:Fallback xmlns="">
          <p:sp>
            <p:nvSpPr>
              <p:cNvPr id="17" name="Rectangle 16" descr="OPL20U25GSXzBJYl68kk8uQGfFKzs7yb1M4KJWUiLk6ZEvGF+qCIPSnY57AbBFCvTWID07 2024 T9 CD 06565+K4lPs7H94VUqPe2XwIsfPRnrXQE//QTEXxb8/8N4CNc6FpgZahzpTjFhMzSA7T/nHJa11DE8Ng2TP3iAmRczFlmslSuUNOgUeb6yRvs0="/>
              <p:cNvSpPr>
                <a:spLocks noRot="1" noChangeAspect="1" noMove="1" noResize="1" noEditPoints="1" noAdjustHandles="1" noChangeArrowheads="1" noChangeShapeType="1" noTextEdit="1"/>
              </p:cNvSpPr>
              <p:nvPr/>
            </p:nvSpPr>
            <p:spPr>
              <a:xfrm>
                <a:off x="-31135" y="3358489"/>
                <a:ext cx="12617701" cy="701859"/>
              </a:xfrm>
              <a:prstGeom prst="rect">
                <a:avLst/>
              </a:prstGeom>
              <a:blipFill>
                <a:blip r:embed="rId5"/>
                <a:stretch>
                  <a:fillRect l="-1063" b="-22609"/>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2" name="Rectangle 11" descr="OPL20U25GSXzBJYl68kk8uQGfFKzs7yb1M4KJWUiLk6ZEvGF+qCIPSnY57AbBFCvTWID07 2024 T9 CD 06565+K4lPs7H94VUqPe2XwIsfPRnrXQE//QTEXxb8/8N4CNc6FpgZahzpTjFhMzSA7T/nHJa11DE8Ng2TP3iAmRczFlmslSuUNOgUeb6yRvs0="/>
              <p:cNvSpPr/>
              <p:nvPr/>
            </p:nvSpPr>
            <p:spPr>
              <a:xfrm>
                <a:off x="3201703" y="502378"/>
                <a:ext cx="2546210" cy="830997"/>
              </a:xfrm>
              <a:prstGeom prst="rect">
                <a:avLst/>
              </a:prstGeom>
            </p:spPr>
            <p:txBody>
              <a:bodyPr wrap="none">
                <a:spAutoFit/>
              </a:bodyPr>
              <a:lstStyle/>
              <a:p>
                <a:pPr>
                  <a:lnSpc>
                    <a:spcPct val="150000"/>
                  </a:lnSpc>
                  <a:spcBef>
                    <a:spcPts val="600"/>
                  </a:spcBef>
                  <a:spcAft>
                    <a:spcPts val="0"/>
                  </a:spcAft>
                </a:pPr>
                <a14:m>
                  <m:oMath xmlns:m="http://schemas.openxmlformats.org/officeDocument/2006/math">
                    <m:r>
                      <a:rPr lang="en-US" sz="3200" b="1" i="1" smtClean="0">
                        <a:solidFill>
                          <a:srgbClr val="FFFF00"/>
                        </a:solidFill>
                        <a:latin typeface="Cambria Math" panose="02040503050406030204" pitchFamily="18" charset="0"/>
                        <a:ea typeface="Calibri" panose="020F0502020204030204" pitchFamily="34" charset="0"/>
                      </a:rPr>
                      <m:t>𝑨</m:t>
                    </m:r>
                    <m:d>
                      <m:dPr>
                        <m:ctrlPr>
                          <a:rPr lang="en-US" sz="3200" b="1" i="1">
                            <a:solidFill>
                              <a:srgbClr val="FFFF00"/>
                            </a:solidFill>
                            <a:latin typeface="Cambria Math" panose="02040503050406030204" pitchFamily="18" charset="0"/>
                            <a:ea typeface="Calibri" panose="020F0502020204030204" pitchFamily="34" charset="0"/>
                          </a:rPr>
                        </m:ctrlPr>
                      </m:dPr>
                      <m:e>
                        <m:r>
                          <a:rPr lang="en-US" sz="3200" b="1" i="1">
                            <a:solidFill>
                              <a:srgbClr val="FFFF00"/>
                            </a:solidFill>
                            <a:latin typeface="Cambria Math" panose="02040503050406030204" pitchFamily="18" charset="0"/>
                            <a:ea typeface="Calibri" panose="020F0502020204030204" pitchFamily="34" charset="0"/>
                          </a:rPr>
                          <m:t>𝒙</m:t>
                        </m:r>
                      </m:e>
                    </m:d>
                    <m:r>
                      <a:rPr lang="en-US" sz="3200" b="1" i="1">
                        <a:solidFill>
                          <a:srgbClr val="FFFF00"/>
                        </a:solidFill>
                        <a:latin typeface="Cambria Math" panose="02040503050406030204" pitchFamily="18" charset="0"/>
                        <a:ea typeface="Calibri" panose="020F0502020204030204" pitchFamily="34" charset="0"/>
                      </a:rPr>
                      <m:t>&gt;</m:t>
                    </m:r>
                    <m:r>
                      <a:rPr lang="en-US" sz="3200" b="1" i="1">
                        <a:solidFill>
                          <a:srgbClr val="FFFF00"/>
                        </a:solidFill>
                        <a:latin typeface="Cambria Math" panose="02040503050406030204" pitchFamily="18" charset="0"/>
                        <a:ea typeface="Calibri" panose="020F0502020204030204" pitchFamily="34" charset="0"/>
                      </a:rPr>
                      <m:t>𝑩</m:t>
                    </m:r>
                    <m:d>
                      <m:dPr>
                        <m:ctrlPr>
                          <a:rPr lang="en-US" sz="3200" b="1" i="1">
                            <a:solidFill>
                              <a:srgbClr val="FFFF00"/>
                            </a:solidFill>
                            <a:latin typeface="Cambria Math" panose="02040503050406030204" pitchFamily="18" charset="0"/>
                            <a:ea typeface="Calibri" panose="020F0502020204030204" pitchFamily="34" charset="0"/>
                          </a:rPr>
                        </m:ctrlPr>
                      </m:dPr>
                      <m:e>
                        <m:r>
                          <a:rPr lang="en-US" sz="3200" b="1" i="1">
                            <a:solidFill>
                              <a:srgbClr val="FFFF00"/>
                            </a:solidFill>
                            <a:latin typeface="Cambria Math" panose="02040503050406030204" pitchFamily="18" charset="0"/>
                            <a:ea typeface="Calibri" panose="020F0502020204030204" pitchFamily="34" charset="0"/>
                          </a:rPr>
                          <m:t>𝒙</m:t>
                        </m:r>
                      </m:e>
                    </m:d>
                  </m:oMath>
                </a14:m>
                <a:r>
                  <a:rPr lang="en-US" sz="3200" b="1">
                    <a:solidFill>
                      <a:srgbClr val="FFFF00"/>
                    </a:solidFill>
                    <a:latin typeface="Times New Roman" panose="02020603050405020304" pitchFamily="18" charset="0"/>
                    <a:ea typeface="Calibri" panose="020F0502020204030204" pitchFamily="34" charset="0"/>
                  </a:rPr>
                  <a:t> </a:t>
                </a:r>
                <a:endParaRPr lang="en-US" sz="3200" b="1" i="1">
                  <a:solidFill>
                    <a:srgbClr val="FFFF00"/>
                  </a:solidFill>
                  <a:latin typeface="Cambria Math" panose="02040503050406030204" pitchFamily="18" charset="0"/>
                  <a:ea typeface="Calibri" panose="020F0502020204030204" pitchFamily="34" charset="0"/>
                </a:endParaRPr>
              </a:p>
            </p:txBody>
          </p:sp>
        </mc:Choice>
        <mc:Fallback xmlns="">
          <p:sp>
            <p:nvSpPr>
              <p:cNvPr id="12" name="Rectangle 11" descr="OPL20U25GSXzBJYl68kk8uQGfFKzs7yb1M4KJWUiLk6ZEvGF+qCIPSnY57AbBFCvTWID07 2024 T9 CD 06565+K4lPs7H94VUqPe2XwIsfPRnrXQE//QTEXxb8/8N4CNc6FpgZahzpTjFhMzSA7T/nHJa11DE8Ng2TP3iAmRczFlmslSuUNOgUeb6yRvs0="/>
              <p:cNvSpPr>
                <a:spLocks noRot="1" noChangeAspect="1" noMove="1" noResize="1" noEditPoints="1" noAdjustHandles="1" noChangeArrowheads="1" noChangeShapeType="1" noTextEdit="1"/>
              </p:cNvSpPr>
              <p:nvPr/>
            </p:nvSpPr>
            <p:spPr>
              <a:xfrm>
                <a:off x="3201703" y="502378"/>
                <a:ext cx="2546210" cy="830997"/>
              </a:xfrm>
              <a:prstGeom prst="rect">
                <a:avLst/>
              </a:prstGeom>
              <a:blipFill>
                <a:blip r:embed="rId6"/>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3" name="Rectangle 12" descr="OPL20U25GSXzBJYl68kk8uQGfFKzs7yb1M4KJWUiLk6ZEvGF+qCIPSnY57AbBFCvTWID07 2024 T9 CD 06565+K4lPs7H94VUqPe2XwIsfPRnrXQE//QTEXxb8/8N4CNc6FpgZahzpTjFhMzSA7T/nHJa11DE8Ng2TP3iAmRczFlmslSuUNOgUeb6yRvs0="/>
              <p:cNvSpPr/>
              <p:nvPr/>
            </p:nvSpPr>
            <p:spPr>
              <a:xfrm>
                <a:off x="3143338" y="1188592"/>
                <a:ext cx="2531783" cy="830997"/>
              </a:xfrm>
              <a:prstGeom prst="rect">
                <a:avLst/>
              </a:prstGeom>
            </p:spPr>
            <p:txBody>
              <a:bodyPr wrap="none">
                <a:spAutoFit/>
              </a:bodyPr>
              <a:lstStyle/>
              <a:p>
                <a:pPr>
                  <a:lnSpc>
                    <a:spcPct val="150000"/>
                  </a:lnSpc>
                  <a:spcBef>
                    <a:spcPts val="600"/>
                  </a:spcBef>
                  <a:spcAft>
                    <a:spcPts val="0"/>
                  </a:spcAft>
                </a:pPr>
                <a14:m>
                  <m:oMathPara xmlns:m="http://schemas.openxmlformats.org/officeDocument/2006/math">
                    <m:oMathParaPr>
                      <m:jc m:val="centerGroup"/>
                    </m:oMathParaPr>
                    <m:oMath xmlns:m="http://schemas.openxmlformats.org/officeDocument/2006/math">
                      <m:r>
                        <a:rPr lang="en-US" sz="3200" b="1" i="1" smtClean="0">
                          <a:solidFill>
                            <a:srgbClr val="FFFF00"/>
                          </a:solidFill>
                          <a:latin typeface="Cambria Math" panose="02040503050406030204" pitchFamily="18" charset="0"/>
                          <a:ea typeface="Calibri" panose="020F0502020204030204" pitchFamily="34" charset="0"/>
                        </a:rPr>
                        <m:t>𝑨</m:t>
                      </m:r>
                      <m:d>
                        <m:dPr>
                          <m:ctrlPr>
                            <a:rPr lang="en-US" sz="3200" b="1" i="1">
                              <a:solidFill>
                                <a:srgbClr val="FFFF00"/>
                              </a:solidFill>
                              <a:latin typeface="Cambria Math" panose="02040503050406030204" pitchFamily="18" charset="0"/>
                              <a:ea typeface="Calibri" panose="020F0502020204030204" pitchFamily="34" charset="0"/>
                            </a:rPr>
                          </m:ctrlPr>
                        </m:dPr>
                        <m:e>
                          <m:r>
                            <a:rPr lang="en-US" sz="3200" b="1" i="1">
                              <a:solidFill>
                                <a:srgbClr val="FFFF00"/>
                              </a:solidFill>
                              <a:latin typeface="Cambria Math" panose="02040503050406030204" pitchFamily="18" charset="0"/>
                              <a:ea typeface="Calibri" panose="020F0502020204030204" pitchFamily="34" charset="0"/>
                            </a:rPr>
                            <m:t>𝒙</m:t>
                          </m:r>
                        </m:e>
                      </m:d>
                      <m:r>
                        <a:rPr lang="en-US" sz="3200" b="1" i="1">
                          <a:solidFill>
                            <a:srgbClr val="FFFF00"/>
                          </a:solidFill>
                          <a:latin typeface="Cambria Math" panose="02040503050406030204" pitchFamily="18" charset="0"/>
                          <a:ea typeface="Calibri" panose="020F0502020204030204" pitchFamily="34" charset="0"/>
                        </a:rPr>
                        <m:t>&lt;</m:t>
                      </m:r>
                      <m:r>
                        <a:rPr lang="en-US" sz="3200" b="1" i="1">
                          <a:solidFill>
                            <a:srgbClr val="FFFF00"/>
                          </a:solidFill>
                          <a:latin typeface="Cambria Math" panose="02040503050406030204" pitchFamily="18" charset="0"/>
                          <a:ea typeface="Calibri" panose="020F0502020204030204" pitchFamily="34" charset="0"/>
                        </a:rPr>
                        <m:t>𝑩</m:t>
                      </m:r>
                      <m:d>
                        <m:dPr>
                          <m:ctrlPr>
                            <a:rPr lang="en-US" sz="3200" b="1" i="1">
                              <a:solidFill>
                                <a:srgbClr val="FFFF00"/>
                              </a:solidFill>
                              <a:latin typeface="Cambria Math" panose="02040503050406030204" pitchFamily="18" charset="0"/>
                              <a:ea typeface="Calibri" panose="020F0502020204030204" pitchFamily="34" charset="0"/>
                            </a:rPr>
                          </m:ctrlPr>
                        </m:dPr>
                        <m:e>
                          <m:r>
                            <a:rPr lang="en-US" sz="3200" b="1" i="1">
                              <a:solidFill>
                                <a:srgbClr val="FFFF00"/>
                              </a:solidFill>
                              <a:latin typeface="Cambria Math" panose="02040503050406030204" pitchFamily="18" charset="0"/>
                              <a:ea typeface="Calibri" panose="020F0502020204030204" pitchFamily="34" charset="0"/>
                            </a:rPr>
                            <m:t>𝒙</m:t>
                          </m:r>
                        </m:e>
                      </m:d>
                    </m:oMath>
                  </m:oMathPara>
                </a14:m>
                <a:endParaRPr lang="en-US" sz="3200" b="1" i="1">
                  <a:solidFill>
                    <a:srgbClr val="FFFF00"/>
                  </a:solidFill>
                  <a:latin typeface="Cambria Math" panose="02040503050406030204" pitchFamily="18" charset="0"/>
                  <a:ea typeface="Calibri" panose="020F0502020204030204" pitchFamily="34" charset="0"/>
                </a:endParaRPr>
              </a:p>
            </p:txBody>
          </p:sp>
        </mc:Choice>
        <mc:Fallback xmlns="">
          <p:sp>
            <p:nvSpPr>
              <p:cNvPr id="13" name="Rectangle 12" descr="OPL20U25GSXzBJYl68kk8uQGfFKzs7yb1M4KJWUiLk6ZEvGF+qCIPSnY57AbBFCvTWID07 2024 T9 CD 06565+K4lPs7H94VUqPe2XwIsfPRnrXQE//QTEXxb8/8N4CNc6FpgZahzpTjFhMzSA7T/nHJa11DE8Ng2TP3iAmRczFlmslSuUNOgUeb6yRvs0="/>
              <p:cNvSpPr>
                <a:spLocks noRot="1" noChangeAspect="1" noMove="1" noResize="1" noEditPoints="1" noAdjustHandles="1" noChangeArrowheads="1" noChangeShapeType="1" noTextEdit="1"/>
              </p:cNvSpPr>
              <p:nvPr/>
            </p:nvSpPr>
            <p:spPr>
              <a:xfrm>
                <a:off x="3143338" y="1188592"/>
                <a:ext cx="2531783" cy="830997"/>
              </a:xfrm>
              <a:prstGeom prst="rect">
                <a:avLst/>
              </a:prstGeom>
              <a:blipFill>
                <a:blip r:embed="rId7"/>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9" name="Rectangle 18" descr="OPL20U25GSXzBJYl68kk8uQGfFKzs7yb1M4KJWUiLk6ZEvGF+qCIPSnY57AbBFCvTWID07 2024 T9 CD 06565+K4lPs7H94VUqPe2XwIsfPRnrXQE//QTEXxb8/8N4CNc6FpgZahzpTjFhMzSA7T/nHJa11DE8Ng2TP3iAmRczFlmslSuUNOgUeb6yRvs0="/>
              <p:cNvSpPr/>
              <p:nvPr/>
            </p:nvSpPr>
            <p:spPr>
              <a:xfrm>
                <a:off x="3152956" y="2773714"/>
                <a:ext cx="2536592" cy="584775"/>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sz="3200" b="1" i="1" smtClean="0">
                          <a:solidFill>
                            <a:srgbClr val="FFFF00"/>
                          </a:solidFill>
                          <a:latin typeface="Cambria Math" panose="02040503050406030204" pitchFamily="18" charset="0"/>
                          <a:ea typeface="Calibri" panose="020F0502020204030204" pitchFamily="34" charset="0"/>
                        </a:rPr>
                        <m:t>𝑨</m:t>
                      </m:r>
                      <m:d>
                        <m:dPr>
                          <m:ctrlPr>
                            <a:rPr lang="en-US" sz="3200" b="1" i="1">
                              <a:solidFill>
                                <a:srgbClr val="FFFF00"/>
                              </a:solidFill>
                              <a:latin typeface="Cambria Math" panose="02040503050406030204" pitchFamily="18" charset="0"/>
                              <a:ea typeface="Calibri" panose="020F0502020204030204" pitchFamily="34" charset="0"/>
                            </a:rPr>
                          </m:ctrlPr>
                        </m:dPr>
                        <m:e>
                          <m:r>
                            <a:rPr lang="en-US" sz="3200" b="1" i="1">
                              <a:solidFill>
                                <a:srgbClr val="FFFF00"/>
                              </a:solidFill>
                              <a:latin typeface="Cambria Math" panose="02040503050406030204" pitchFamily="18" charset="0"/>
                              <a:ea typeface="Calibri" panose="020F0502020204030204" pitchFamily="34" charset="0"/>
                            </a:rPr>
                            <m:t>𝒙</m:t>
                          </m:r>
                        </m:e>
                      </m:d>
                      <m:r>
                        <a:rPr lang="en-US" sz="3200" b="1" i="1">
                          <a:solidFill>
                            <a:srgbClr val="FFFF00"/>
                          </a:solidFill>
                          <a:latin typeface="Cambria Math" panose="02040503050406030204" pitchFamily="18" charset="0"/>
                          <a:ea typeface="Calibri" panose="020F0502020204030204" pitchFamily="34" charset="0"/>
                        </a:rPr>
                        <m:t>≤</m:t>
                      </m:r>
                      <m:r>
                        <a:rPr lang="en-US" sz="3200" b="1" i="1">
                          <a:solidFill>
                            <a:srgbClr val="FFFF00"/>
                          </a:solidFill>
                          <a:latin typeface="Cambria Math" panose="02040503050406030204" pitchFamily="18" charset="0"/>
                          <a:ea typeface="Calibri" panose="020F0502020204030204" pitchFamily="34" charset="0"/>
                        </a:rPr>
                        <m:t>𝑩</m:t>
                      </m:r>
                      <m:d>
                        <m:dPr>
                          <m:ctrlPr>
                            <a:rPr lang="en-US" sz="3200" b="1" i="1">
                              <a:solidFill>
                                <a:srgbClr val="FFFF00"/>
                              </a:solidFill>
                              <a:latin typeface="Cambria Math" panose="02040503050406030204" pitchFamily="18" charset="0"/>
                              <a:ea typeface="Calibri" panose="020F0502020204030204" pitchFamily="34" charset="0"/>
                            </a:rPr>
                          </m:ctrlPr>
                        </m:dPr>
                        <m:e>
                          <m:r>
                            <a:rPr lang="en-US" sz="3200" b="1" i="1">
                              <a:solidFill>
                                <a:srgbClr val="FFFF00"/>
                              </a:solidFill>
                              <a:latin typeface="Cambria Math" panose="02040503050406030204" pitchFamily="18" charset="0"/>
                              <a:ea typeface="Calibri" panose="020F0502020204030204" pitchFamily="34" charset="0"/>
                            </a:rPr>
                            <m:t>𝒙</m:t>
                          </m:r>
                        </m:e>
                      </m:d>
                    </m:oMath>
                  </m:oMathPara>
                </a14:m>
                <a:endParaRPr lang="en-US" sz="3200">
                  <a:solidFill>
                    <a:srgbClr val="FFFF00"/>
                  </a:solidFill>
                </a:endParaRPr>
              </a:p>
            </p:txBody>
          </p:sp>
        </mc:Choice>
        <mc:Fallback xmlns="">
          <p:sp>
            <p:nvSpPr>
              <p:cNvPr id="19" name="Rectangle 18" descr="OPL20U25GSXzBJYl68kk8uQGfFKzs7yb1M4KJWUiLk6ZEvGF+qCIPSnY57AbBFCvTWID07 2024 T9 CD 06565+K4lPs7H94VUqPe2XwIsfPRnrXQE//QTEXxb8/8N4CNc6FpgZahzpTjFhMzSA7T/nHJa11DE8Ng2TP3iAmRczFlmslSuUNOgUeb6yRvs0="/>
              <p:cNvSpPr>
                <a:spLocks noRot="1" noChangeAspect="1" noMove="1" noResize="1" noEditPoints="1" noAdjustHandles="1" noChangeArrowheads="1" noChangeShapeType="1" noTextEdit="1"/>
              </p:cNvSpPr>
              <p:nvPr/>
            </p:nvSpPr>
            <p:spPr>
              <a:xfrm>
                <a:off x="3152956" y="2773714"/>
                <a:ext cx="2536592" cy="584775"/>
              </a:xfrm>
              <a:prstGeom prst="rect">
                <a:avLst/>
              </a:prstGeom>
              <a:blipFill>
                <a:blip r:embed="rId8"/>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0" name="Rectangle 19" descr="OPL20U25GSXzBJYl68kk8uQGfFKzs7yb1M4KJWUiLk6ZEvGF+qCIPSnY57AbBFCvTWID07 2024 T9 CD 06565+K4lPs7H94VUqPe2XwIsfPRnrXQE//QTEXxb8/8N4CNc6FpgZahzpTjFhMzSA7T/nHJa11DE8Ng2TP3iAmRczFlmslSuUNOgUeb6yRvs0="/>
              <p:cNvSpPr/>
              <p:nvPr/>
            </p:nvSpPr>
            <p:spPr>
              <a:xfrm>
                <a:off x="3092042" y="1882334"/>
                <a:ext cx="2648802" cy="830997"/>
              </a:xfrm>
              <a:prstGeom prst="rect">
                <a:avLst/>
              </a:prstGeom>
            </p:spPr>
            <p:txBody>
              <a:bodyPr wrap="none">
                <a:spAutoFit/>
              </a:bodyPr>
              <a:lstStyle/>
              <a:p>
                <a:pPr>
                  <a:lnSpc>
                    <a:spcPct val="150000"/>
                  </a:lnSpc>
                  <a:spcBef>
                    <a:spcPts val="600"/>
                  </a:spcBef>
                  <a:spcAft>
                    <a:spcPts val="0"/>
                  </a:spcAft>
                </a:pPr>
                <a:r>
                  <a:rPr lang="en-US" sz="3200" b="1">
                    <a:solidFill>
                      <a:srgbClr val="FFFF00"/>
                    </a:solidFill>
                    <a:latin typeface="Times New Roman" panose="02020603050405020304" pitchFamily="18" charset="0"/>
                    <a:ea typeface="Calibri" panose="020F0502020204030204" pitchFamily="34" charset="0"/>
                  </a:rPr>
                  <a:t> </a:t>
                </a:r>
                <a14:m>
                  <m:oMath xmlns:m="http://schemas.openxmlformats.org/officeDocument/2006/math">
                    <m:r>
                      <a:rPr lang="en-US" sz="3200" b="1" i="1">
                        <a:solidFill>
                          <a:srgbClr val="FFFF00"/>
                        </a:solidFill>
                        <a:latin typeface="Cambria Math" panose="02040503050406030204" pitchFamily="18" charset="0"/>
                        <a:ea typeface="Calibri" panose="020F0502020204030204" pitchFamily="34" charset="0"/>
                      </a:rPr>
                      <m:t>𝑨</m:t>
                    </m:r>
                    <m:d>
                      <m:dPr>
                        <m:ctrlPr>
                          <a:rPr lang="en-US" sz="3200" b="1" i="1">
                            <a:solidFill>
                              <a:srgbClr val="FFFF00"/>
                            </a:solidFill>
                            <a:latin typeface="Cambria Math" panose="02040503050406030204" pitchFamily="18" charset="0"/>
                            <a:ea typeface="Calibri" panose="020F0502020204030204" pitchFamily="34" charset="0"/>
                          </a:rPr>
                        </m:ctrlPr>
                      </m:dPr>
                      <m:e>
                        <m:r>
                          <a:rPr lang="en-US" sz="3200" b="1" i="1">
                            <a:solidFill>
                              <a:srgbClr val="FFFF00"/>
                            </a:solidFill>
                            <a:latin typeface="Cambria Math" panose="02040503050406030204" pitchFamily="18" charset="0"/>
                            <a:ea typeface="Calibri" panose="020F0502020204030204" pitchFamily="34" charset="0"/>
                          </a:rPr>
                          <m:t>𝒙</m:t>
                        </m:r>
                      </m:e>
                    </m:d>
                    <m:r>
                      <a:rPr lang="en-US" sz="3200" b="1" i="1">
                        <a:solidFill>
                          <a:srgbClr val="FFFF00"/>
                        </a:solidFill>
                        <a:latin typeface="Cambria Math" panose="02040503050406030204" pitchFamily="18" charset="0"/>
                        <a:ea typeface="Calibri" panose="020F0502020204030204" pitchFamily="34" charset="0"/>
                      </a:rPr>
                      <m:t>≥</m:t>
                    </m:r>
                    <m:r>
                      <a:rPr lang="en-US" sz="3200" b="1" i="1">
                        <a:solidFill>
                          <a:srgbClr val="FFFF00"/>
                        </a:solidFill>
                        <a:latin typeface="Cambria Math" panose="02040503050406030204" pitchFamily="18" charset="0"/>
                        <a:ea typeface="Calibri" panose="020F0502020204030204" pitchFamily="34" charset="0"/>
                      </a:rPr>
                      <m:t>𝑩</m:t>
                    </m:r>
                    <m:d>
                      <m:dPr>
                        <m:ctrlPr>
                          <a:rPr lang="en-US" sz="3200" b="1" i="1">
                            <a:solidFill>
                              <a:srgbClr val="FFFF00"/>
                            </a:solidFill>
                            <a:latin typeface="Cambria Math" panose="02040503050406030204" pitchFamily="18" charset="0"/>
                            <a:ea typeface="Calibri" panose="020F0502020204030204" pitchFamily="34" charset="0"/>
                          </a:rPr>
                        </m:ctrlPr>
                      </m:dPr>
                      <m:e>
                        <m:r>
                          <a:rPr lang="en-US" sz="3200" b="1" i="1">
                            <a:solidFill>
                              <a:srgbClr val="FFFF00"/>
                            </a:solidFill>
                            <a:latin typeface="Cambria Math" panose="02040503050406030204" pitchFamily="18" charset="0"/>
                            <a:ea typeface="Calibri" panose="020F0502020204030204" pitchFamily="34" charset="0"/>
                          </a:rPr>
                          <m:t>𝒙</m:t>
                        </m:r>
                      </m:e>
                    </m:d>
                  </m:oMath>
                </a14:m>
                <a:r>
                  <a:rPr lang="en-US" sz="3200" b="1">
                    <a:solidFill>
                      <a:srgbClr val="FFFF00"/>
                    </a:solidFill>
                    <a:latin typeface="Times New Roman" panose="02020603050405020304" pitchFamily="18" charset="0"/>
                    <a:ea typeface="Calibri" panose="020F0502020204030204" pitchFamily="34" charset="0"/>
                  </a:rPr>
                  <a:t> </a:t>
                </a:r>
              </a:p>
            </p:txBody>
          </p:sp>
        </mc:Choice>
        <mc:Fallback xmlns="">
          <p:sp>
            <p:nvSpPr>
              <p:cNvPr id="20" name="Rectangle 19" descr="OPL20U25GSXzBJYl68kk8uQGfFKzs7yb1M4KJWUiLk6ZEvGF+qCIPSnY57AbBFCvTWID07 2024 T9 CD 06565+K4lPs7H94VUqPe2XwIsfPRnrXQE//QTEXxb8/8N4CNc6FpgZahzpTjFhMzSA7T/nHJa11DE8Ng2TP3iAmRczFlmslSuUNOgUeb6yRvs0="/>
              <p:cNvSpPr>
                <a:spLocks noRot="1" noChangeAspect="1" noMove="1" noResize="1" noEditPoints="1" noAdjustHandles="1" noChangeArrowheads="1" noChangeShapeType="1" noTextEdit="1"/>
              </p:cNvSpPr>
              <p:nvPr/>
            </p:nvSpPr>
            <p:spPr>
              <a:xfrm>
                <a:off x="3092042" y="1882334"/>
                <a:ext cx="2648802" cy="830997"/>
              </a:xfrm>
              <a:prstGeom prst="rect">
                <a:avLst/>
              </a:prstGeom>
              <a:blipFill>
                <a:blip r:embed="rId9"/>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1" name="TextBox 20" descr="OPL20U25GSXzBJYl68kk8uQGfFKzs7yb1M4KJWUiLk6ZEvGF+qCIPSnY57AbBFCvTWID07 2024 T9 CD 06565+K4lPs7H94VUqPe2XwIsfPRnrXQE//QTEXxb8/8N4CNc6FpgZahzpTjFhMzSA7T/nHJa11DE8Ng2TP3iAmRczFlmslSuUNOgUeb6yRvs0="/>
              <p:cNvSpPr txBox="1"/>
              <p:nvPr/>
            </p:nvSpPr>
            <p:spPr>
              <a:xfrm>
                <a:off x="214041" y="4289084"/>
                <a:ext cx="11977959" cy="615553"/>
              </a:xfrm>
              <a:prstGeom prst="rect">
                <a:avLst/>
              </a:prstGeom>
              <a:noFill/>
            </p:spPr>
            <p:txBody>
              <a:bodyPr wrap="none" rtlCol="0">
                <a:spAutoFit/>
              </a:bodyPr>
              <a:lstStyle/>
              <a:p>
                <a:r>
                  <a:rPr lang="en-US" sz="3400" b="1">
                    <a:solidFill>
                      <a:schemeClr val="bg1"/>
                    </a:solidFill>
                    <a:latin typeface="Times New Roman" panose="02020603050405020304" pitchFamily="18" charset="0"/>
                    <a:cs typeface="Times New Roman" panose="02020603050405020304" pitchFamily="18" charset="0"/>
                  </a:rPr>
                  <a:t>Em hãy lấy một ví dụ đối với mỗi dạng bất phương trình ẩn </a:t>
                </a:r>
                <a14:m>
                  <m:oMath xmlns:m="http://schemas.openxmlformats.org/officeDocument/2006/math">
                    <m:r>
                      <a:rPr lang="en-US" sz="3400" b="1" i="1">
                        <a:solidFill>
                          <a:schemeClr val="bg1"/>
                        </a:solidFill>
                        <a:latin typeface="Cambria Math" panose="02040503050406030204" pitchFamily="18" charset="0"/>
                        <a:ea typeface="Calibri" panose="020F0502020204030204" pitchFamily="34" charset="0"/>
                      </a:rPr>
                      <m:t>𝒙</m:t>
                    </m:r>
                  </m:oMath>
                </a14:m>
                <a:r>
                  <a:rPr lang="en-US" sz="3400" b="1">
                    <a:solidFill>
                      <a:schemeClr val="bg1"/>
                    </a:solidFill>
                    <a:latin typeface="Times New Roman" panose="02020603050405020304" pitchFamily="18" charset="0"/>
                    <a:ea typeface="Calibri" panose="020F0502020204030204" pitchFamily="34" charset="0"/>
                    <a:cs typeface="Times New Roman" panose="02020603050405020304" pitchFamily="18" charset="0"/>
                  </a:rPr>
                  <a:t> ?</a:t>
                </a:r>
                <a:endParaRPr lang="en-US" sz="3400" b="1">
                  <a:solidFill>
                    <a:schemeClr val="bg1"/>
                  </a:solidFill>
                  <a:latin typeface="Times New Roman" panose="02020603050405020304" pitchFamily="18" charset="0"/>
                  <a:cs typeface="Times New Roman" panose="02020603050405020304" pitchFamily="18" charset="0"/>
                </a:endParaRPr>
              </a:p>
            </p:txBody>
          </p:sp>
        </mc:Choice>
        <mc:Fallback xmlns="">
          <p:sp>
            <p:nvSpPr>
              <p:cNvPr id="21" name="TextBox 20" descr="OPL20U25GSXzBJYl68kk8uQGfFKzs7yb1M4KJWUiLk6ZEvGF+qCIPSnY57AbBFCvTWID07 2024 T9 CD 06565+K4lPs7H94VUqPe2XwIsfPRnrXQE//QTEXxb8/8N4CNc6FpgZahzpTjFhMzSA7T/nHJa11DE8Ng2TP3iAmRczFlmslSuUNOgUeb6yRvs0="/>
              <p:cNvSpPr txBox="1">
                <a:spLocks noRot="1" noChangeAspect="1" noMove="1" noResize="1" noEditPoints="1" noAdjustHandles="1" noChangeArrowheads="1" noChangeShapeType="1" noTextEdit="1"/>
              </p:cNvSpPr>
              <p:nvPr/>
            </p:nvSpPr>
            <p:spPr>
              <a:xfrm>
                <a:off x="214041" y="4289084"/>
                <a:ext cx="11977959" cy="615553"/>
              </a:xfrm>
              <a:prstGeom prst="rect">
                <a:avLst/>
              </a:prstGeom>
              <a:blipFill>
                <a:blip r:embed="rId10"/>
                <a:stretch>
                  <a:fillRect l="-1425" t="-15842" r="-509" b="-3267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4" name="Rectangle 23" descr="OPL20U25GSXzBJYl68kk8uQGfFKzs7yb1M4KJWUiLk6ZEvGF+qCIPSnY57AbBFCvTWID07 2024 T9 CD 06565+K4lPs7H94VUqPe2XwIsfPRnrXQE//QTEXxb8/8N4CNc6FpgZahzpTjFhMzSA7T/nHJa11DE8Ng2TP3iAmRczFlmslSuUNOgUeb6yRvs0="/>
              <p:cNvSpPr/>
              <p:nvPr/>
            </p:nvSpPr>
            <p:spPr>
              <a:xfrm>
                <a:off x="7836435" y="502378"/>
                <a:ext cx="2995948" cy="830997"/>
              </a:xfrm>
              <a:prstGeom prst="rect">
                <a:avLst/>
              </a:prstGeom>
            </p:spPr>
            <p:txBody>
              <a:bodyPr wrap="none">
                <a:spAutoFit/>
              </a:bodyPr>
              <a:lstStyle/>
              <a:p>
                <a:pPr>
                  <a:lnSpc>
                    <a:spcPct val="150000"/>
                  </a:lnSpc>
                  <a:spcBef>
                    <a:spcPts val="600"/>
                  </a:spcBef>
                  <a:spcAft>
                    <a:spcPts val="0"/>
                  </a:spcAft>
                </a:pPr>
                <a14:m>
                  <m:oMathPara xmlns:m="http://schemas.openxmlformats.org/officeDocument/2006/math">
                    <m:oMathParaPr>
                      <m:jc m:val="centerGroup"/>
                    </m:oMathParaPr>
                    <m:oMath xmlns:m="http://schemas.openxmlformats.org/officeDocument/2006/math">
                      <m:r>
                        <a:rPr lang="en-US" sz="3200" b="0" i="1" smtClean="0">
                          <a:solidFill>
                            <a:schemeClr val="bg1"/>
                          </a:solidFill>
                          <a:latin typeface="Cambria Math" panose="02040503050406030204" pitchFamily="18" charset="0"/>
                          <a:ea typeface="Calibri" panose="020F0502020204030204" pitchFamily="34" charset="0"/>
                        </a:rPr>
                        <m:t>3</m:t>
                      </m:r>
                      <m:r>
                        <a:rPr lang="en-US" sz="3200" b="0" i="1" smtClean="0">
                          <a:solidFill>
                            <a:schemeClr val="bg1"/>
                          </a:solidFill>
                          <a:latin typeface="Cambria Math" panose="02040503050406030204" pitchFamily="18" charset="0"/>
                          <a:ea typeface="Calibri" panose="020F0502020204030204" pitchFamily="34" charset="0"/>
                        </a:rPr>
                        <m:t>𝑥</m:t>
                      </m:r>
                      <m:r>
                        <a:rPr lang="en-US" sz="3200" b="0" i="1" smtClean="0">
                          <a:solidFill>
                            <a:schemeClr val="bg1"/>
                          </a:solidFill>
                          <a:latin typeface="Cambria Math" panose="02040503050406030204" pitchFamily="18" charset="0"/>
                          <a:ea typeface="Calibri" panose="020F0502020204030204" pitchFamily="34" charset="0"/>
                        </a:rPr>
                        <m:t>+4&gt;</m:t>
                      </m:r>
                      <m:r>
                        <a:rPr lang="en-US" sz="3200" b="0" i="1" smtClean="0">
                          <a:solidFill>
                            <a:schemeClr val="bg1"/>
                          </a:solidFill>
                          <a:latin typeface="Cambria Math" panose="02040503050406030204" pitchFamily="18" charset="0"/>
                          <a:ea typeface="Calibri" panose="020F0502020204030204" pitchFamily="34" charset="0"/>
                        </a:rPr>
                        <m:t>𝑥</m:t>
                      </m:r>
                      <m:r>
                        <a:rPr lang="en-US" sz="3200" b="0" i="1" smtClean="0">
                          <a:solidFill>
                            <a:schemeClr val="bg1"/>
                          </a:solidFill>
                          <a:latin typeface="Cambria Math" panose="02040503050406030204" pitchFamily="18" charset="0"/>
                          <a:ea typeface="Calibri" panose="020F0502020204030204" pitchFamily="34" charset="0"/>
                        </a:rPr>
                        <m:t>−6</m:t>
                      </m:r>
                    </m:oMath>
                  </m:oMathPara>
                </a14:m>
                <a:endParaRPr lang="en-US" sz="3200" i="1">
                  <a:solidFill>
                    <a:schemeClr val="bg1"/>
                  </a:solidFill>
                  <a:latin typeface="Cambria Math" panose="02040503050406030204" pitchFamily="18" charset="0"/>
                  <a:ea typeface="Calibri" panose="020F0502020204030204" pitchFamily="34" charset="0"/>
                </a:endParaRPr>
              </a:p>
            </p:txBody>
          </p:sp>
        </mc:Choice>
        <mc:Fallback xmlns="">
          <p:sp>
            <p:nvSpPr>
              <p:cNvPr id="24" name="Rectangle 23" descr="OPL20U25GSXzBJYl68kk8uQGfFKzs7yb1M4KJWUiLk6ZEvGF+qCIPSnY57AbBFCvTWID07 2024 T9 CD 06565+K4lPs7H94VUqPe2XwIsfPRnrXQE//QTEXxb8/8N4CNc6FpgZahzpTjFhMzSA7T/nHJa11DE8Ng2TP3iAmRczFlmslSuUNOgUeb6yRvs0="/>
              <p:cNvSpPr>
                <a:spLocks noRot="1" noChangeAspect="1" noMove="1" noResize="1" noEditPoints="1" noAdjustHandles="1" noChangeArrowheads="1" noChangeShapeType="1" noTextEdit="1"/>
              </p:cNvSpPr>
              <p:nvPr/>
            </p:nvSpPr>
            <p:spPr>
              <a:xfrm>
                <a:off x="7836435" y="502378"/>
                <a:ext cx="2995948" cy="830997"/>
              </a:xfrm>
              <a:prstGeom prst="rect">
                <a:avLst/>
              </a:prstGeom>
              <a:blipFill>
                <a:blip r:embed="rId11"/>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5" name="Rectangle 24"/>
              <p:cNvSpPr/>
              <p:nvPr/>
            </p:nvSpPr>
            <p:spPr>
              <a:xfrm>
                <a:off x="7438089" y="1289120"/>
                <a:ext cx="3792641" cy="830997"/>
              </a:xfrm>
              <a:prstGeom prst="rect">
                <a:avLst/>
              </a:prstGeom>
            </p:spPr>
            <p:txBody>
              <a:bodyPr wrap="none">
                <a:spAutoFit/>
              </a:bodyPr>
              <a:lstStyle/>
              <a:p>
                <a:pPr>
                  <a:lnSpc>
                    <a:spcPct val="150000"/>
                  </a:lnSpc>
                  <a:spcBef>
                    <a:spcPts val="600"/>
                  </a:spcBef>
                  <a:spcAft>
                    <a:spcPts val="0"/>
                  </a:spcAft>
                </a:pPr>
                <a14:m>
                  <m:oMathPara xmlns:m="http://schemas.openxmlformats.org/officeDocument/2006/math">
                    <m:oMathParaPr>
                      <m:jc m:val="centerGroup"/>
                    </m:oMathParaPr>
                    <m:oMath xmlns:m="http://schemas.openxmlformats.org/officeDocument/2006/math">
                      <m:r>
                        <a:rPr lang="en-US" sz="3200" b="0" i="1" smtClean="0">
                          <a:solidFill>
                            <a:schemeClr val="bg1"/>
                          </a:solidFill>
                          <a:latin typeface="Cambria Math" panose="02040503050406030204" pitchFamily="18" charset="0"/>
                          <a:ea typeface="Calibri" panose="020F0502020204030204" pitchFamily="34" charset="0"/>
                        </a:rPr>
                        <m:t>−2</m:t>
                      </m:r>
                      <m:r>
                        <a:rPr lang="en-US" sz="3200" b="0" i="1" smtClean="0">
                          <a:solidFill>
                            <a:schemeClr val="bg1"/>
                          </a:solidFill>
                          <a:latin typeface="Cambria Math" panose="02040503050406030204" pitchFamily="18" charset="0"/>
                          <a:ea typeface="Calibri" panose="020F0502020204030204" pitchFamily="34" charset="0"/>
                        </a:rPr>
                        <m:t>𝑥</m:t>
                      </m:r>
                      <m:r>
                        <a:rPr lang="en-US" sz="3200" b="0" i="1" smtClean="0">
                          <a:solidFill>
                            <a:schemeClr val="bg1"/>
                          </a:solidFill>
                          <a:latin typeface="Cambria Math" panose="02040503050406030204" pitchFamily="18" charset="0"/>
                          <a:ea typeface="Calibri" panose="020F0502020204030204" pitchFamily="34" charset="0"/>
                        </a:rPr>
                        <m:t>−8&lt;6</m:t>
                      </m:r>
                      <m:r>
                        <a:rPr lang="en-US" sz="3200" b="0" i="1" smtClean="0">
                          <a:solidFill>
                            <a:schemeClr val="bg1"/>
                          </a:solidFill>
                          <a:latin typeface="Cambria Math" panose="02040503050406030204" pitchFamily="18" charset="0"/>
                          <a:ea typeface="Calibri" panose="020F0502020204030204" pitchFamily="34" charset="0"/>
                        </a:rPr>
                        <m:t>𝑥</m:t>
                      </m:r>
                      <m:r>
                        <a:rPr lang="en-US" sz="3200" b="0" i="1" smtClean="0">
                          <a:solidFill>
                            <a:schemeClr val="bg1"/>
                          </a:solidFill>
                          <a:latin typeface="Cambria Math" panose="02040503050406030204" pitchFamily="18" charset="0"/>
                          <a:ea typeface="Calibri" panose="020F0502020204030204" pitchFamily="34" charset="0"/>
                        </a:rPr>
                        <m:t>+10</m:t>
                      </m:r>
                    </m:oMath>
                  </m:oMathPara>
                </a14:m>
                <a:endParaRPr lang="en-US" sz="3200" i="1">
                  <a:solidFill>
                    <a:schemeClr val="bg1"/>
                  </a:solidFill>
                  <a:latin typeface="Cambria Math" panose="02040503050406030204" pitchFamily="18" charset="0"/>
                  <a:ea typeface="Calibri" panose="020F0502020204030204" pitchFamily="34" charset="0"/>
                </a:endParaRPr>
              </a:p>
            </p:txBody>
          </p:sp>
        </mc:Choice>
        <mc:Fallback xmlns="">
          <p:sp>
            <p:nvSpPr>
              <p:cNvPr id="25" name="Rectangle 24"/>
              <p:cNvSpPr>
                <a:spLocks noRot="1" noChangeAspect="1" noMove="1" noResize="1" noEditPoints="1" noAdjustHandles="1" noChangeArrowheads="1" noChangeShapeType="1" noTextEdit="1"/>
              </p:cNvSpPr>
              <p:nvPr/>
            </p:nvSpPr>
            <p:spPr>
              <a:xfrm>
                <a:off x="7438089" y="1289120"/>
                <a:ext cx="3792641" cy="830997"/>
              </a:xfrm>
              <a:prstGeom prst="rect">
                <a:avLst/>
              </a:prstGeom>
              <a:blipFill>
                <a:blip r:embed="rId12"/>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6" name="Rectangle 25"/>
              <p:cNvSpPr/>
              <p:nvPr/>
            </p:nvSpPr>
            <p:spPr>
              <a:xfrm>
                <a:off x="7836435" y="1932610"/>
                <a:ext cx="3486467" cy="830997"/>
              </a:xfrm>
              <a:prstGeom prst="rect">
                <a:avLst/>
              </a:prstGeom>
            </p:spPr>
            <p:txBody>
              <a:bodyPr wrap="none">
                <a:spAutoFit/>
              </a:bodyPr>
              <a:lstStyle/>
              <a:p>
                <a:pPr>
                  <a:lnSpc>
                    <a:spcPct val="150000"/>
                  </a:lnSpc>
                  <a:spcBef>
                    <a:spcPts val="600"/>
                  </a:spcBef>
                  <a:spcAft>
                    <a:spcPts val="0"/>
                  </a:spcAft>
                </a:pPr>
                <a14:m>
                  <m:oMathPara xmlns:m="http://schemas.openxmlformats.org/officeDocument/2006/math">
                    <m:oMathParaPr>
                      <m:jc m:val="centerGroup"/>
                    </m:oMathParaPr>
                    <m:oMath xmlns:m="http://schemas.openxmlformats.org/officeDocument/2006/math">
                      <m:r>
                        <a:rPr lang="en-US" sz="3200" b="0" i="1" smtClean="0">
                          <a:solidFill>
                            <a:schemeClr val="bg1"/>
                          </a:solidFill>
                          <a:latin typeface="Cambria Math" panose="02040503050406030204" pitchFamily="18" charset="0"/>
                          <a:ea typeface="Calibri" panose="020F0502020204030204" pitchFamily="34" charset="0"/>
                        </a:rPr>
                        <m:t>9−8</m:t>
                      </m:r>
                      <m:r>
                        <a:rPr lang="en-US" sz="3200" b="0" i="1" smtClean="0">
                          <a:solidFill>
                            <a:schemeClr val="bg1"/>
                          </a:solidFill>
                          <a:latin typeface="Cambria Math" panose="02040503050406030204" pitchFamily="18" charset="0"/>
                          <a:ea typeface="Calibri" panose="020F0502020204030204" pitchFamily="34" charset="0"/>
                        </a:rPr>
                        <m:t>𝑥</m:t>
                      </m:r>
                      <m:r>
                        <a:rPr lang="en-US" sz="3200" b="0" i="1" smtClean="0">
                          <a:solidFill>
                            <a:schemeClr val="bg1"/>
                          </a:solidFill>
                          <a:latin typeface="Cambria Math" panose="02040503050406030204" pitchFamily="18" charset="0"/>
                          <a:ea typeface="Calibri" panose="020F0502020204030204" pitchFamily="34" charset="0"/>
                        </a:rPr>
                        <m:t>≥6</m:t>
                      </m:r>
                      <m:r>
                        <a:rPr lang="en-US" sz="3200" b="0" i="1" smtClean="0">
                          <a:solidFill>
                            <a:schemeClr val="bg1"/>
                          </a:solidFill>
                          <a:latin typeface="Cambria Math" panose="02040503050406030204" pitchFamily="18" charset="0"/>
                          <a:ea typeface="Calibri" panose="020F0502020204030204" pitchFamily="34" charset="0"/>
                        </a:rPr>
                        <m:t>𝑥</m:t>
                      </m:r>
                      <m:r>
                        <a:rPr lang="en-US" sz="3200" b="0" i="1" smtClean="0">
                          <a:solidFill>
                            <a:schemeClr val="bg1"/>
                          </a:solidFill>
                          <a:latin typeface="Cambria Math" panose="02040503050406030204" pitchFamily="18" charset="0"/>
                          <a:ea typeface="Calibri" panose="020F0502020204030204" pitchFamily="34" charset="0"/>
                        </a:rPr>
                        <m:t>+21</m:t>
                      </m:r>
                    </m:oMath>
                  </m:oMathPara>
                </a14:m>
                <a:endParaRPr lang="en-US" sz="3200" i="1">
                  <a:solidFill>
                    <a:schemeClr val="bg1"/>
                  </a:solidFill>
                  <a:latin typeface="Cambria Math" panose="02040503050406030204" pitchFamily="18" charset="0"/>
                  <a:ea typeface="Calibri" panose="020F0502020204030204" pitchFamily="34" charset="0"/>
                </a:endParaRPr>
              </a:p>
            </p:txBody>
          </p:sp>
        </mc:Choice>
        <mc:Fallback xmlns="">
          <p:sp>
            <p:nvSpPr>
              <p:cNvPr id="26" name="Rectangle 25"/>
              <p:cNvSpPr>
                <a:spLocks noRot="1" noChangeAspect="1" noMove="1" noResize="1" noEditPoints="1" noAdjustHandles="1" noChangeArrowheads="1" noChangeShapeType="1" noTextEdit="1"/>
              </p:cNvSpPr>
              <p:nvPr/>
            </p:nvSpPr>
            <p:spPr>
              <a:xfrm>
                <a:off x="7836435" y="1932610"/>
                <a:ext cx="3486467" cy="830997"/>
              </a:xfrm>
              <a:prstGeom prst="rect">
                <a:avLst/>
              </a:prstGeom>
              <a:blipFill>
                <a:blip r:embed="rId1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7" name="Rectangle 26"/>
              <p:cNvSpPr/>
              <p:nvPr/>
            </p:nvSpPr>
            <p:spPr>
              <a:xfrm>
                <a:off x="8030985" y="2569806"/>
                <a:ext cx="3000758" cy="1014317"/>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sz="3200" b="0" i="1" smtClean="0">
                          <a:solidFill>
                            <a:schemeClr val="bg1"/>
                          </a:solidFill>
                          <a:latin typeface="Cambria Math" panose="02040503050406030204" pitchFamily="18" charset="0"/>
                        </a:rPr>
                        <m:t>𝑥</m:t>
                      </m:r>
                      <m:r>
                        <a:rPr lang="en-US" sz="3200" b="0" i="1" smtClean="0">
                          <a:solidFill>
                            <a:schemeClr val="bg1"/>
                          </a:solidFill>
                          <a:latin typeface="Cambria Math" panose="02040503050406030204" pitchFamily="18" charset="0"/>
                        </a:rPr>
                        <m:t>+</m:t>
                      </m:r>
                      <m:f>
                        <m:fPr>
                          <m:ctrlPr>
                            <a:rPr lang="en-US" sz="3200" i="1" smtClean="0">
                              <a:solidFill>
                                <a:schemeClr val="bg1"/>
                              </a:solidFill>
                              <a:latin typeface="Cambria Math" panose="02040503050406030204" pitchFamily="18" charset="0"/>
                            </a:rPr>
                          </m:ctrlPr>
                        </m:fPr>
                        <m:num>
                          <m:r>
                            <a:rPr lang="en-US" sz="3200" b="0" i="1" smtClean="0">
                              <a:solidFill>
                                <a:schemeClr val="bg1"/>
                              </a:solidFill>
                              <a:latin typeface="Cambria Math" panose="02040503050406030204" pitchFamily="18" charset="0"/>
                            </a:rPr>
                            <m:t>1</m:t>
                          </m:r>
                        </m:num>
                        <m:den>
                          <m:r>
                            <a:rPr lang="en-US" sz="3200" b="0" i="1" smtClean="0">
                              <a:solidFill>
                                <a:schemeClr val="bg1"/>
                              </a:solidFill>
                              <a:latin typeface="Cambria Math" panose="02040503050406030204" pitchFamily="18" charset="0"/>
                            </a:rPr>
                            <m:t>2</m:t>
                          </m:r>
                        </m:den>
                      </m:f>
                      <m:r>
                        <a:rPr lang="en-US" sz="3200" b="0" i="1" smtClean="0">
                          <a:solidFill>
                            <a:schemeClr val="bg1"/>
                          </a:solidFill>
                          <a:latin typeface="Cambria Math" panose="02040503050406030204" pitchFamily="18" charset="0"/>
                          <a:ea typeface="Cambria Math" panose="02040503050406030204" pitchFamily="18" charset="0"/>
                        </a:rPr>
                        <m:t>≤3</m:t>
                      </m:r>
                      <m:r>
                        <a:rPr lang="en-US" sz="3200" b="0" i="1" smtClean="0">
                          <a:solidFill>
                            <a:schemeClr val="bg1"/>
                          </a:solidFill>
                          <a:latin typeface="Cambria Math" panose="02040503050406030204" pitchFamily="18" charset="0"/>
                          <a:ea typeface="Cambria Math" panose="02040503050406030204" pitchFamily="18" charset="0"/>
                        </a:rPr>
                        <m:t>𝑥</m:t>
                      </m:r>
                      <m:r>
                        <a:rPr lang="en-US" sz="3200" b="0" i="1" smtClean="0">
                          <a:solidFill>
                            <a:schemeClr val="bg1"/>
                          </a:solidFill>
                          <a:latin typeface="Cambria Math" panose="02040503050406030204" pitchFamily="18" charset="0"/>
                          <a:ea typeface="Cambria Math" panose="02040503050406030204" pitchFamily="18" charset="0"/>
                        </a:rPr>
                        <m:t>−6</m:t>
                      </m:r>
                    </m:oMath>
                  </m:oMathPara>
                </a14:m>
                <a:endParaRPr lang="en-US" sz="3200">
                  <a:solidFill>
                    <a:schemeClr val="bg1"/>
                  </a:solidFill>
                </a:endParaRPr>
              </a:p>
            </p:txBody>
          </p:sp>
        </mc:Choice>
        <mc:Fallback xmlns="">
          <p:sp>
            <p:nvSpPr>
              <p:cNvPr id="27" name="Rectangle 26"/>
              <p:cNvSpPr>
                <a:spLocks noRot="1" noChangeAspect="1" noMove="1" noResize="1" noEditPoints="1" noAdjustHandles="1" noChangeArrowheads="1" noChangeShapeType="1" noTextEdit="1"/>
              </p:cNvSpPr>
              <p:nvPr/>
            </p:nvSpPr>
            <p:spPr>
              <a:xfrm>
                <a:off x="8030985" y="2569806"/>
                <a:ext cx="3000758" cy="1014317"/>
              </a:xfrm>
              <a:prstGeom prst="rect">
                <a:avLst/>
              </a:prstGeom>
              <a:blipFill>
                <a:blip r:embed="rId14"/>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17922699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500"/>
                                        <p:tgtEl>
                                          <p:spTgt spid="1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wipe(left)">
                                      <p:cBhvr>
                                        <p:cTn id="12" dur="5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wipe(left)">
                                      <p:cBhvr>
                                        <p:cTn id="17" dur="500"/>
                                        <p:tgtEl>
                                          <p:spTgt spid="12"/>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wipe(left)">
                                      <p:cBhvr>
                                        <p:cTn id="22" dur="500"/>
                                        <p:tgtEl>
                                          <p:spTgt spid="13"/>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20"/>
                                        </p:tgtEl>
                                        <p:attrNameLst>
                                          <p:attrName>style.visibility</p:attrName>
                                        </p:attrNameLst>
                                      </p:cBhvr>
                                      <p:to>
                                        <p:strVal val="visible"/>
                                      </p:to>
                                    </p:set>
                                    <p:animEffect transition="in" filter="wipe(left)">
                                      <p:cBhvr>
                                        <p:cTn id="27" dur="500"/>
                                        <p:tgtEl>
                                          <p:spTgt spid="20"/>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19"/>
                                        </p:tgtEl>
                                        <p:attrNameLst>
                                          <p:attrName>style.visibility</p:attrName>
                                        </p:attrNameLst>
                                      </p:cBhvr>
                                      <p:to>
                                        <p:strVal val="visible"/>
                                      </p:to>
                                    </p:set>
                                    <p:animEffect transition="in" filter="wipe(left)">
                                      <p:cBhvr>
                                        <p:cTn id="32" dur="500"/>
                                        <p:tgtEl>
                                          <p:spTgt spid="19"/>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grpId="0" nodeType="clickEffect">
                                  <p:stCondLst>
                                    <p:cond delay="0"/>
                                  </p:stCondLst>
                                  <p:childTnLst>
                                    <p:set>
                                      <p:cBhvr>
                                        <p:cTn id="36" dur="1" fill="hold">
                                          <p:stCondLst>
                                            <p:cond delay="0"/>
                                          </p:stCondLst>
                                        </p:cTn>
                                        <p:tgtEl>
                                          <p:spTgt spid="17"/>
                                        </p:tgtEl>
                                        <p:attrNameLst>
                                          <p:attrName>style.visibility</p:attrName>
                                        </p:attrNameLst>
                                      </p:cBhvr>
                                      <p:to>
                                        <p:strVal val="visible"/>
                                      </p:to>
                                    </p:set>
                                    <p:animEffect transition="in" filter="wipe(left)">
                                      <p:cBhvr>
                                        <p:cTn id="37" dur="500"/>
                                        <p:tgtEl>
                                          <p:spTgt spid="17"/>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grpId="0" nodeType="clickEffect">
                                  <p:stCondLst>
                                    <p:cond delay="0"/>
                                  </p:stCondLst>
                                  <p:childTnLst>
                                    <p:set>
                                      <p:cBhvr>
                                        <p:cTn id="41" dur="1" fill="hold">
                                          <p:stCondLst>
                                            <p:cond delay="0"/>
                                          </p:stCondLst>
                                        </p:cTn>
                                        <p:tgtEl>
                                          <p:spTgt spid="21"/>
                                        </p:tgtEl>
                                        <p:attrNameLst>
                                          <p:attrName>style.visibility</p:attrName>
                                        </p:attrNameLst>
                                      </p:cBhvr>
                                      <p:to>
                                        <p:strVal val="visible"/>
                                      </p:to>
                                    </p:set>
                                    <p:animEffect transition="in" filter="wipe(left)">
                                      <p:cBhvr>
                                        <p:cTn id="42" dur="500"/>
                                        <p:tgtEl>
                                          <p:spTgt spid="21"/>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8" fill="hold" grpId="0" nodeType="clickEffect">
                                  <p:stCondLst>
                                    <p:cond delay="0"/>
                                  </p:stCondLst>
                                  <p:childTnLst>
                                    <p:set>
                                      <p:cBhvr>
                                        <p:cTn id="46" dur="1" fill="hold">
                                          <p:stCondLst>
                                            <p:cond delay="0"/>
                                          </p:stCondLst>
                                        </p:cTn>
                                        <p:tgtEl>
                                          <p:spTgt spid="24"/>
                                        </p:tgtEl>
                                        <p:attrNameLst>
                                          <p:attrName>style.visibility</p:attrName>
                                        </p:attrNameLst>
                                      </p:cBhvr>
                                      <p:to>
                                        <p:strVal val="visible"/>
                                      </p:to>
                                    </p:set>
                                    <p:animEffect transition="in" filter="wipe(left)">
                                      <p:cBhvr>
                                        <p:cTn id="47" dur="500"/>
                                        <p:tgtEl>
                                          <p:spTgt spid="24"/>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8" fill="hold" grpId="0" nodeType="clickEffect">
                                  <p:stCondLst>
                                    <p:cond delay="0"/>
                                  </p:stCondLst>
                                  <p:childTnLst>
                                    <p:set>
                                      <p:cBhvr>
                                        <p:cTn id="51" dur="1" fill="hold">
                                          <p:stCondLst>
                                            <p:cond delay="0"/>
                                          </p:stCondLst>
                                        </p:cTn>
                                        <p:tgtEl>
                                          <p:spTgt spid="25"/>
                                        </p:tgtEl>
                                        <p:attrNameLst>
                                          <p:attrName>style.visibility</p:attrName>
                                        </p:attrNameLst>
                                      </p:cBhvr>
                                      <p:to>
                                        <p:strVal val="visible"/>
                                      </p:to>
                                    </p:set>
                                    <p:animEffect transition="in" filter="wipe(left)">
                                      <p:cBhvr>
                                        <p:cTn id="52" dur="500"/>
                                        <p:tgtEl>
                                          <p:spTgt spid="25"/>
                                        </p:tgtEl>
                                      </p:cBhvr>
                                    </p:animEffect>
                                  </p:childTnLst>
                                </p:cTn>
                              </p:par>
                            </p:childTnLst>
                          </p:cTn>
                        </p:par>
                      </p:childTnLst>
                    </p:cTn>
                  </p:par>
                  <p:par>
                    <p:cTn id="53" fill="hold">
                      <p:stCondLst>
                        <p:cond delay="indefinite"/>
                      </p:stCondLst>
                      <p:childTnLst>
                        <p:par>
                          <p:cTn id="54" fill="hold">
                            <p:stCondLst>
                              <p:cond delay="0"/>
                            </p:stCondLst>
                            <p:childTnLst>
                              <p:par>
                                <p:cTn id="55" presetID="22" presetClass="entr" presetSubtype="8" fill="hold" grpId="0" nodeType="clickEffect">
                                  <p:stCondLst>
                                    <p:cond delay="0"/>
                                  </p:stCondLst>
                                  <p:childTnLst>
                                    <p:set>
                                      <p:cBhvr>
                                        <p:cTn id="56" dur="1" fill="hold">
                                          <p:stCondLst>
                                            <p:cond delay="0"/>
                                          </p:stCondLst>
                                        </p:cTn>
                                        <p:tgtEl>
                                          <p:spTgt spid="26"/>
                                        </p:tgtEl>
                                        <p:attrNameLst>
                                          <p:attrName>style.visibility</p:attrName>
                                        </p:attrNameLst>
                                      </p:cBhvr>
                                      <p:to>
                                        <p:strVal val="visible"/>
                                      </p:to>
                                    </p:set>
                                    <p:animEffect transition="in" filter="wipe(left)">
                                      <p:cBhvr>
                                        <p:cTn id="57" dur="500"/>
                                        <p:tgtEl>
                                          <p:spTgt spid="26"/>
                                        </p:tgtEl>
                                      </p:cBhvr>
                                    </p:animEffect>
                                  </p:childTnLst>
                                </p:cTn>
                              </p:par>
                            </p:childTnLst>
                          </p:cTn>
                        </p:par>
                      </p:childTnLst>
                    </p:cTn>
                  </p:par>
                  <p:par>
                    <p:cTn id="58" fill="hold">
                      <p:stCondLst>
                        <p:cond delay="indefinite"/>
                      </p:stCondLst>
                      <p:childTnLst>
                        <p:par>
                          <p:cTn id="59" fill="hold">
                            <p:stCondLst>
                              <p:cond delay="0"/>
                            </p:stCondLst>
                            <p:childTnLst>
                              <p:par>
                                <p:cTn id="60" presetID="22" presetClass="entr" presetSubtype="8" fill="hold" grpId="0" nodeType="clickEffect">
                                  <p:stCondLst>
                                    <p:cond delay="0"/>
                                  </p:stCondLst>
                                  <p:childTnLst>
                                    <p:set>
                                      <p:cBhvr>
                                        <p:cTn id="61" dur="1" fill="hold">
                                          <p:stCondLst>
                                            <p:cond delay="0"/>
                                          </p:stCondLst>
                                        </p:cTn>
                                        <p:tgtEl>
                                          <p:spTgt spid="27"/>
                                        </p:tgtEl>
                                        <p:attrNameLst>
                                          <p:attrName>style.visibility</p:attrName>
                                        </p:attrNameLst>
                                      </p:cBhvr>
                                      <p:to>
                                        <p:strVal val="visible"/>
                                      </p:to>
                                    </p:set>
                                    <p:animEffect transition="in" filter="wipe(left)">
                                      <p:cBhvr>
                                        <p:cTn id="62" dur="500"/>
                                        <p:tgtEl>
                                          <p:spTgt spid="27"/>
                                        </p:tgtEl>
                                      </p:cBhvr>
                                    </p:animEffect>
                                  </p:childTnLst>
                                </p:cTn>
                              </p:par>
                            </p:childTnLst>
                          </p:cTn>
                        </p:par>
                      </p:childTnLst>
                    </p:cTn>
                  </p:par>
                  <p:par>
                    <p:cTn id="63" fill="hold">
                      <p:stCondLst>
                        <p:cond delay="indefinite"/>
                      </p:stCondLst>
                      <p:childTnLst>
                        <p:par>
                          <p:cTn id="64" fill="hold">
                            <p:stCondLst>
                              <p:cond delay="0"/>
                            </p:stCondLst>
                            <p:childTnLst>
                              <p:par>
                                <p:cTn id="65" presetID="3" presetClass="exit" presetSubtype="10" fill="hold" grpId="1" nodeType="clickEffect">
                                  <p:stCondLst>
                                    <p:cond delay="0"/>
                                  </p:stCondLst>
                                  <p:childTnLst>
                                    <p:animEffect transition="out" filter="blinds(horizontal)">
                                      <p:cBhvr>
                                        <p:cTn id="66" dur="500"/>
                                        <p:tgtEl>
                                          <p:spTgt spid="21"/>
                                        </p:tgtEl>
                                      </p:cBhvr>
                                    </p:animEffect>
                                    <p:set>
                                      <p:cBhvr>
                                        <p:cTn id="67" dur="1" fill="hold">
                                          <p:stCondLst>
                                            <p:cond delay="499"/>
                                          </p:stCondLst>
                                        </p:cTn>
                                        <p:tgtEl>
                                          <p:spTgt spid="21"/>
                                        </p:tgtEl>
                                        <p:attrNameLst>
                                          <p:attrName>style.visibility</p:attrName>
                                        </p:attrNameLst>
                                      </p:cBhvr>
                                      <p:to>
                                        <p:strVal val="hidden"/>
                                      </p:to>
                                    </p:set>
                                  </p:childTnLst>
                                </p:cTn>
                              </p:par>
                            </p:childTnLst>
                          </p:cTn>
                        </p:par>
                      </p:childTnLst>
                    </p:cTn>
                  </p:par>
                  <p:par>
                    <p:cTn id="68" fill="hold">
                      <p:stCondLst>
                        <p:cond delay="indefinite"/>
                      </p:stCondLst>
                      <p:childTnLst>
                        <p:par>
                          <p:cTn id="69" fill="hold">
                            <p:stCondLst>
                              <p:cond delay="0"/>
                            </p:stCondLst>
                            <p:childTnLst>
                              <p:par>
                                <p:cTn id="70" presetID="22" presetClass="entr" presetSubtype="8" fill="hold" grpId="0" nodeType="clickEffect">
                                  <p:stCondLst>
                                    <p:cond delay="0"/>
                                  </p:stCondLst>
                                  <p:childTnLst>
                                    <p:set>
                                      <p:cBhvr>
                                        <p:cTn id="71" dur="1" fill="hold">
                                          <p:stCondLst>
                                            <p:cond delay="0"/>
                                          </p:stCondLst>
                                        </p:cTn>
                                        <p:tgtEl>
                                          <p:spTgt spid="16"/>
                                        </p:tgtEl>
                                        <p:attrNameLst>
                                          <p:attrName>style.visibility</p:attrName>
                                        </p:attrNameLst>
                                      </p:cBhvr>
                                      <p:to>
                                        <p:strVal val="visible"/>
                                      </p:to>
                                    </p:set>
                                    <p:animEffect transition="in" filter="wipe(left)">
                                      <p:cBhvr>
                                        <p:cTn id="72"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6" grpId="0"/>
      <p:bldP spid="17" grpId="0"/>
      <p:bldP spid="12" grpId="0"/>
      <p:bldP spid="13" grpId="0"/>
      <p:bldP spid="19" grpId="0"/>
      <p:bldP spid="20" grpId="0"/>
      <p:bldP spid="21" grpId="0"/>
      <p:bldP spid="21" grpId="1"/>
      <p:bldP spid="24" grpId="0"/>
      <p:bldP spid="25" grpId="0"/>
      <p:bldP spid="26" grpId="0"/>
      <p:bldP spid="27"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6" name="Rectangle 35" descr="OPL20U25GSXzBJYl68kk8uQGfFKzs7yb1M4KJWUiLk6ZEvGF+qCIPSnY57AbBFCvTWID07 2024 T9 CD 06565+K4lPs7H94VUqPe2XwIsfPRnrXQE//QTEXxb8/8N4CNc6FpgZahzpTjFhMzSA7T/nHJa11DE8Ng2TP3iAmRczFlmslSuUNOgUeb6yRvs0="/>
              <p:cNvSpPr/>
              <p:nvPr/>
            </p:nvSpPr>
            <p:spPr>
              <a:xfrm>
                <a:off x="157314" y="564771"/>
                <a:ext cx="11806085" cy="1892826"/>
              </a:xfrm>
              <a:prstGeom prst="rect">
                <a:avLst/>
              </a:prstGeom>
            </p:spPr>
            <p:txBody>
              <a:bodyPr wrap="square">
                <a:spAutoFit/>
              </a:bodyPr>
              <a:lstStyle/>
              <a:p>
                <a:pPr>
                  <a:lnSpc>
                    <a:spcPct val="150000"/>
                  </a:lnSpc>
                  <a:spcBef>
                    <a:spcPts val="600"/>
                  </a:spcBef>
                  <a:spcAft>
                    <a:spcPts val="0"/>
                  </a:spcAft>
                </a:pPr>
                <a:r>
                  <a:rPr lang="en-US" sz="2800" b="1">
                    <a:solidFill>
                      <a:srgbClr val="FFFF00"/>
                    </a:solidFill>
                    <a:latin typeface="Times New Roman" panose="02020603050405020304" pitchFamily="18" charset="0"/>
                    <a:ea typeface="Calibri" panose="020F0502020204030204" pitchFamily="34" charset="0"/>
                  </a:rPr>
                  <a:t>Ví dụ 1:</a:t>
                </a:r>
                <a:r>
                  <a:rPr lang="en-US" sz="2800">
                    <a:solidFill>
                      <a:srgbClr val="FFFF00"/>
                    </a:solidFill>
                    <a:latin typeface="Times New Roman" panose="02020603050405020304" pitchFamily="18" charset="0"/>
                    <a:ea typeface="Calibri" panose="020F0502020204030204" pitchFamily="34" charset="0"/>
                  </a:rPr>
                  <a:t> </a:t>
                </a:r>
                <a:r>
                  <a:rPr lang="en-US" sz="2800">
                    <a:solidFill>
                      <a:schemeClr val="bg1"/>
                    </a:solidFill>
                    <a:latin typeface="Times New Roman" panose="02020603050405020304" pitchFamily="18" charset="0"/>
                    <a:ea typeface="Calibri" panose="020F0502020204030204" pitchFamily="34" charset="0"/>
                  </a:rPr>
                  <a:t>Trong các giá trị sau của </a:t>
                </a:r>
                <a14:m>
                  <m:oMath xmlns:m="http://schemas.openxmlformats.org/officeDocument/2006/math">
                    <m:r>
                      <a:rPr lang="en-US" sz="2800" i="1">
                        <a:solidFill>
                          <a:schemeClr val="bg1"/>
                        </a:solidFill>
                        <a:latin typeface="Cambria Math" panose="02040503050406030204" pitchFamily="18" charset="0"/>
                        <a:ea typeface="Calibri" panose="020F0502020204030204" pitchFamily="34" charset="0"/>
                      </a:rPr>
                      <m:t>𝑥</m:t>
                    </m:r>
                  </m:oMath>
                </a14:m>
                <a:r>
                  <a:rPr lang="en-US" sz="2800">
                    <a:solidFill>
                      <a:schemeClr val="bg1"/>
                    </a:solidFill>
                    <a:latin typeface="Times New Roman" panose="02020603050405020304" pitchFamily="18" charset="0"/>
                    <a:ea typeface="Calibri" panose="020F0502020204030204" pitchFamily="34" charset="0"/>
                  </a:rPr>
                  <a:t>, giá trị nào là nghiệm của bất phương trình. </a:t>
                </a:r>
                <a:endParaRPr lang="en-US" sz="2800">
                  <a:solidFill>
                    <a:schemeClr val="bg1"/>
                  </a:solidFill>
                  <a:effectLst/>
                  <a:latin typeface="Times New Roman" panose="02020603050405020304" pitchFamily="18" charset="0"/>
                  <a:ea typeface="Calibri" panose="020F0502020204030204" pitchFamily="34" charset="0"/>
                </a:endParaRPr>
              </a:p>
              <a:p>
                <a:pPr>
                  <a:lnSpc>
                    <a:spcPct val="150000"/>
                  </a:lnSpc>
                  <a:spcBef>
                    <a:spcPts val="600"/>
                  </a:spcBef>
                  <a:spcAft>
                    <a:spcPts val="0"/>
                  </a:spcAft>
                </a:pPr>
                <a14:m>
                  <m:oMathPara xmlns:m="http://schemas.openxmlformats.org/officeDocument/2006/math">
                    <m:oMathParaPr>
                      <m:jc m:val="centerGroup"/>
                    </m:oMathParaPr>
                    <m:oMath xmlns:m="http://schemas.openxmlformats.org/officeDocument/2006/math">
                      <m:r>
                        <a:rPr lang="en-US" sz="2800" i="1">
                          <a:solidFill>
                            <a:schemeClr val="bg1"/>
                          </a:solidFill>
                          <a:latin typeface="Cambria Math" panose="02040503050406030204" pitchFamily="18" charset="0"/>
                          <a:ea typeface="Calibri" panose="020F0502020204030204" pitchFamily="34" charset="0"/>
                        </a:rPr>
                        <m:t>𝑥</m:t>
                      </m:r>
                      <m:r>
                        <a:rPr lang="en-US" sz="2800" i="1">
                          <a:solidFill>
                            <a:schemeClr val="bg1"/>
                          </a:solidFill>
                          <a:latin typeface="Cambria Math" panose="02040503050406030204" pitchFamily="18" charset="0"/>
                          <a:ea typeface="Calibri" panose="020F0502020204030204" pitchFamily="34" charset="0"/>
                        </a:rPr>
                        <m:t>+4&gt;2</m:t>
                      </m:r>
                      <m:r>
                        <a:rPr lang="en-US" sz="2800" i="1">
                          <a:solidFill>
                            <a:schemeClr val="bg1"/>
                          </a:solidFill>
                          <a:latin typeface="Cambria Math" panose="02040503050406030204" pitchFamily="18" charset="0"/>
                          <a:ea typeface="Calibri" panose="020F0502020204030204" pitchFamily="34" charset="0"/>
                        </a:rPr>
                        <m:t>𝑥</m:t>
                      </m:r>
                      <m:r>
                        <a:rPr lang="en-US" sz="2800" i="1">
                          <a:solidFill>
                            <a:schemeClr val="bg1"/>
                          </a:solidFill>
                          <a:latin typeface="Cambria Math" panose="02040503050406030204" pitchFamily="18" charset="0"/>
                          <a:ea typeface="Calibri" panose="020F0502020204030204" pitchFamily="34" charset="0"/>
                        </a:rPr>
                        <m:t>−12</m:t>
                      </m:r>
                    </m:oMath>
                  </m:oMathPara>
                </a14:m>
                <a:endParaRPr lang="en-US" sz="2800">
                  <a:solidFill>
                    <a:schemeClr val="bg1"/>
                  </a:solidFill>
                  <a:effectLst/>
                  <a:latin typeface="Times New Roman" panose="02020603050405020304" pitchFamily="18" charset="0"/>
                  <a:ea typeface="Calibri" panose="020F0502020204030204" pitchFamily="34" charset="0"/>
                </a:endParaRPr>
              </a:p>
              <a:p>
                <a:pPr>
                  <a:spcBef>
                    <a:spcPts val="600"/>
                  </a:spcBef>
                  <a:spcAft>
                    <a:spcPts val="0"/>
                  </a:spcAft>
                </a:pPr>
                <a:r>
                  <a:rPr lang="en-US" sz="2800">
                    <a:solidFill>
                      <a:schemeClr val="bg1"/>
                    </a:solidFill>
                    <a:latin typeface="Times New Roman" panose="02020603050405020304" pitchFamily="18" charset="0"/>
                    <a:ea typeface="Calibri" panose="020F0502020204030204" pitchFamily="34" charset="0"/>
                  </a:rPr>
                  <a:t>                   a) </a:t>
                </a:r>
                <a14:m>
                  <m:oMath xmlns:m="http://schemas.openxmlformats.org/officeDocument/2006/math">
                    <m:r>
                      <a:rPr lang="en-US" sz="2800" i="1">
                        <a:solidFill>
                          <a:schemeClr val="bg1"/>
                        </a:solidFill>
                        <a:latin typeface="Cambria Math" panose="02040503050406030204" pitchFamily="18" charset="0"/>
                        <a:ea typeface="Calibri" panose="020F0502020204030204" pitchFamily="34" charset="0"/>
                      </a:rPr>
                      <m:t>𝑥</m:t>
                    </m:r>
                    <m:r>
                      <a:rPr lang="en-US" sz="2800" i="1">
                        <a:solidFill>
                          <a:schemeClr val="bg1"/>
                        </a:solidFill>
                        <a:latin typeface="Cambria Math" panose="02040503050406030204" pitchFamily="18" charset="0"/>
                        <a:ea typeface="Calibri" panose="020F0502020204030204" pitchFamily="34" charset="0"/>
                      </a:rPr>
                      <m:t>=1</m:t>
                    </m:r>
                  </m:oMath>
                </a14:m>
                <a:r>
                  <a:rPr lang="en-US" sz="2800">
                    <a:solidFill>
                      <a:schemeClr val="bg1"/>
                    </a:solidFill>
                    <a:latin typeface="Times New Roman" panose="02020603050405020304" pitchFamily="18" charset="0"/>
                    <a:ea typeface="Calibri" panose="020F0502020204030204" pitchFamily="34" charset="0"/>
                  </a:rPr>
                  <a:t>                                                b)</a:t>
                </a:r>
                <a14:m>
                  <m:oMath xmlns:m="http://schemas.openxmlformats.org/officeDocument/2006/math">
                    <m:r>
                      <a:rPr lang="en-US" sz="2800" i="1">
                        <a:solidFill>
                          <a:schemeClr val="bg1"/>
                        </a:solidFill>
                        <a:latin typeface="Cambria Math" panose="02040503050406030204" pitchFamily="18" charset="0"/>
                        <a:ea typeface="Calibri" panose="020F0502020204030204" pitchFamily="34" charset="0"/>
                      </a:rPr>
                      <m:t>  </m:t>
                    </m:r>
                    <m:r>
                      <a:rPr lang="en-US" sz="2800" i="1">
                        <a:solidFill>
                          <a:schemeClr val="bg1"/>
                        </a:solidFill>
                        <a:latin typeface="Cambria Math" panose="02040503050406030204" pitchFamily="18" charset="0"/>
                        <a:ea typeface="Calibri" panose="020F0502020204030204" pitchFamily="34" charset="0"/>
                      </a:rPr>
                      <m:t>𝑥</m:t>
                    </m:r>
                    <m:r>
                      <a:rPr lang="en-US" sz="2800" i="1">
                        <a:solidFill>
                          <a:schemeClr val="bg1"/>
                        </a:solidFill>
                        <a:latin typeface="Cambria Math" panose="02040503050406030204" pitchFamily="18" charset="0"/>
                        <a:ea typeface="Calibri" panose="020F0502020204030204" pitchFamily="34" charset="0"/>
                      </a:rPr>
                      <m:t>=17</m:t>
                    </m:r>
                  </m:oMath>
                </a14:m>
                <a:endParaRPr lang="en-US" sz="2800">
                  <a:solidFill>
                    <a:schemeClr val="bg1"/>
                  </a:solidFill>
                  <a:effectLst/>
                  <a:latin typeface="Times New Roman" panose="02020603050405020304" pitchFamily="18" charset="0"/>
                  <a:ea typeface="Calibri" panose="020F0502020204030204" pitchFamily="34" charset="0"/>
                </a:endParaRPr>
              </a:p>
            </p:txBody>
          </p:sp>
        </mc:Choice>
        <mc:Fallback xmlns="">
          <p:sp>
            <p:nvSpPr>
              <p:cNvPr id="36" name="Rectangle 35" descr="OPL20U25GSXzBJYl68kk8uQGfFKzs7yb1M4KJWUiLk6ZEvGF+qCIPSnY57AbBFCvTWID07 2024 T9 CD 06565+K4lPs7H94VUqPe2XwIsfPRnrXQE//QTEXxb8/8N4CNc6FpgZahzpTjFhMzSA7T/nHJa11DE8Ng2TP3iAmRczFlmslSuUNOgUeb6yRvs0="/>
              <p:cNvSpPr>
                <a:spLocks noRot="1" noChangeAspect="1" noMove="1" noResize="1" noEditPoints="1" noAdjustHandles="1" noChangeArrowheads="1" noChangeShapeType="1" noTextEdit="1"/>
              </p:cNvSpPr>
              <p:nvPr/>
            </p:nvSpPr>
            <p:spPr>
              <a:xfrm>
                <a:off x="157314" y="564771"/>
                <a:ext cx="11806085" cy="1892826"/>
              </a:xfrm>
              <a:prstGeom prst="rect">
                <a:avLst/>
              </a:prstGeom>
              <a:blipFill>
                <a:blip r:embed="rId5"/>
                <a:stretch>
                  <a:fillRect l="-1085" b="-8387"/>
                </a:stretch>
              </a:blipFill>
            </p:spPr>
            <p:txBody>
              <a:bodyPr/>
              <a:lstStyle/>
              <a:p>
                <a:r>
                  <a:rPr lang="en-US">
                    <a:noFill/>
                  </a:rPr>
                  <a:t> </a:t>
                </a:r>
              </a:p>
            </p:txBody>
          </p:sp>
        </mc:Fallback>
      </mc:AlternateContent>
      <p:sp>
        <p:nvSpPr>
          <p:cNvPr id="40" name="Rectangle 39" descr="OPL20U25GSXzBJYl68kk8uQGfFKzs7yb1M4KJWUiLk6ZEvGF+qCIPSnY57AbBFCvTWID07 2024 T9 CD 06565+K4lPs7H94VUqPe2XwIsfPRnrXQE//QTEXxb8/8N4CNc6FpgZahzpTjFhMzSA7T/nHJa11DE8Ng2TP3iAmRczFlmslSuUNOgUeb6yRvs0="/>
          <p:cNvSpPr/>
          <p:nvPr/>
        </p:nvSpPr>
        <p:spPr>
          <a:xfrm>
            <a:off x="4071189" y="75946"/>
            <a:ext cx="3978333" cy="523220"/>
          </a:xfrm>
          <a:prstGeom prst="rect">
            <a:avLst/>
          </a:prstGeom>
        </p:spPr>
        <p:txBody>
          <a:bodyPr wrap="none">
            <a:spAutoFit/>
          </a:bodyPr>
          <a:lstStyle/>
          <a:p>
            <a:r>
              <a:rPr lang="en-US" sz="2800" b="1">
                <a:solidFill>
                  <a:srgbClr val="FFFF00"/>
                </a:solidFill>
                <a:latin typeface="Times New Roman" panose="02020603050405020304" pitchFamily="18" charset="0"/>
                <a:ea typeface="Calibri" panose="020F0502020204030204" pitchFamily="34" charset="0"/>
              </a:rPr>
              <a:t>HOẠT ĐỘNG CẶP ĐÔI</a:t>
            </a:r>
            <a:endParaRPr lang="en-US" sz="2800" b="1">
              <a:solidFill>
                <a:srgbClr val="FFFF00"/>
              </a:solidFill>
            </a:endParaRPr>
          </a:p>
        </p:txBody>
      </p:sp>
      <mc:AlternateContent xmlns:mc="http://schemas.openxmlformats.org/markup-compatibility/2006" xmlns:a14="http://schemas.microsoft.com/office/drawing/2010/main">
        <mc:Choice Requires="a14">
          <p:sp>
            <p:nvSpPr>
              <p:cNvPr id="2" name="Rectangle 1" descr="OPL20U25GSXzBJYl68kk8uQGfFKzs7yb1M4KJWUiLk6ZEvGF+qCIPSnY57AbBFCvTWID07 2024 T9 CD 06565+K4lPs7H94VUqPe2XwIsfPRnrXQE//QTEXxb8/8N4CNc6FpgZahzpTjFhMzSA7T/nHJa11DE8Ng2TP3iAmRczFlmslSuUNOgUeb6yRvs0="/>
              <p:cNvSpPr/>
              <p:nvPr/>
            </p:nvSpPr>
            <p:spPr>
              <a:xfrm>
                <a:off x="223775" y="2934570"/>
                <a:ext cx="12314085" cy="1461939"/>
              </a:xfrm>
              <a:prstGeom prst="rect">
                <a:avLst/>
              </a:prstGeom>
            </p:spPr>
            <p:txBody>
              <a:bodyPr wrap="square">
                <a:spAutoFit/>
              </a:bodyPr>
              <a:lstStyle/>
              <a:p>
                <a:pPr marL="514350" indent="-514350">
                  <a:lnSpc>
                    <a:spcPct val="150000"/>
                  </a:lnSpc>
                  <a:spcBef>
                    <a:spcPts val="600"/>
                  </a:spcBef>
                  <a:spcAft>
                    <a:spcPts val="0"/>
                  </a:spcAft>
                  <a:buAutoNum type="alphaLcParenR"/>
                </a:pPr>
                <a:r>
                  <a:rPr lang="en-US" sz="2800">
                    <a:solidFill>
                      <a:schemeClr val="bg1"/>
                    </a:solidFill>
                    <a:latin typeface="Times New Roman" panose="02020603050405020304" pitchFamily="18" charset="0"/>
                    <a:ea typeface="Calibri" panose="020F0502020204030204" pitchFamily="34" charset="0"/>
                  </a:rPr>
                  <a:t>Khi thay giá trị </a:t>
                </a:r>
                <a14:m>
                  <m:oMath xmlns:m="http://schemas.openxmlformats.org/officeDocument/2006/math">
                    <m:r>
                      <a:rPr lang="en-US" sz="2800" i="1">
                        <a:solidFill>
                          <a:schemeClr val="bg1"/>
                        </a:solidFill>
                        <a:latin typeface="Cambria Math" panose="02040503050406030204" pitchFamily="18" charset="0"/>
                        <a:ea typeface="Calibri" panose="020F0502020204030204" pitchFamily="34" charset="0"/>
                      </a:rPr>
                      <m:t>𝑥</m:t>
                    </m:r>
                    <m:r>
                      <a:rPr lang="en-US" sz="2800" i="1">
                        <a:solidFill>
                          <a:schemeClr val="bg1"/>
                        </a:solidFill>
                        <a:latin typeface="Cambria Math" panose="02040503050406030204" pitchFamily="18" charset="0"/>
                        <a:ea typeface="Calibri" panose="020F0502020204030204" pitchFamily="34" charset="0"/>
                      </a:rPr>
                      <m:t>=1</m:t>
                    </m:r>
                  </m:oMath>
                </a14:m>
                <a:r>
                  <a:rPr lang="en-US" sz="2800">
                    <a:solidFill>
                      <a:schemeClr val="bg1"/>
                    </a:solidFill>
                    <a:latin typeface="Times New Roman" panose="02020603050405020304" pitchFamily="18" charset="0"/>
                    <a:ea typeface="Calibri" panose="020F0502020204030204" pitchFamily="34" charset="0"/>
                  </a:rPr>
                  <a:t> vào bất phương trình đã cho, ta được </a:t>
                </a:r>
                <a14:m>
                  <m:oMath xmlns:m="http://schemas.openxmlformats.org/officeDocument/2006/math">
                    <m:r>
                      <a:rPr lang="en-US" sz="2800" i="1">
                        <a:solidFill>
                          <a:schemeClr val="bg1"/>
                        </a:solidFill>
                        <a:latin typeface="Cambria Math" panose="02040503050406030204" pitchFamily="18" charset="0"/>
                        <a:ea typeface="Calibri" panose="020F0502020204030204" pitchFamily="34" charset="0"/>
                      </a:rPr>
                      <m:t>1+4&gt;2.1–12</m:t>
                    </m:r>
                  </m:oMath>
                </a14:m>
                <a:r>
                  <a:rPr lang="en-US" sz="2800">
                    <a:solidFill>
                      <a:schemeClr val="bg1"/>
                    </a:solidFill>
                    <a:latin typeface="Times New Roman" panose="02020603050405020304" pitchFamily="18" charset="0"/>
                    <a:ea typeface="Calibri" panose="020F0502020204030204" pitchFamily="34" charset="0"/>
                  </a:rPr>
                  <a:t> </a:t>
                </a:r>
              </a:p>
              <a:p>
                <a:pPr>
                  <a:lnSpc>
                    <a:spcPct val="150000"/>
                  </a:lnSpc>
                  <a:spcBef>
                    <a:spcPts val="600"/>
                  </a:spcBef>
                  <a:spcAft>
                    <a:spcPts val="0"/>
                  </a:spcAft>
                </a:pPr>
                <a:r>
                  <a:rPr lang="en-US" sz="2800">
                    <a:solidFill>
                      <a:schemeClr val="bg1"/>
                    </a:solidFill>
                    <a:latin typeface="Times New Roman" panose="02020603050405020304" pitchFamily="18" charset="0"/>
                    <a:ea typeface="Calibri" panose="020F0502020204030204" pitchFamily="34" charset="0"/>
                  </a:rPr>
                  <a:t>là </a:t>
                </a:r>
                <a:r>
                  <a:rPr lang="en-US" sz="2800" b="1">
                    <a:solidFill>
                      <a:srgbClr val="FFFF00"/>
                    </a:solidFill>
                    <a:latin typeface="Times New Roman" panose="02020603050405020304" pitchFamily="18" charset="0"/>
                    <a:ea typeface="Calibri" panose="020F0502020204030204" pitchFamily="34" charset="0"/>
                  </a:rPr>
                  <a:t>khẳng định đúng</a:t>
                </a:r>
                <a:r>
                  <a:rPr lang="en-US" sz="2800">
                    <a:solidFill>
                      <a:schemeClr val="bg1"/>
                    </a:solidFill>
                    <a:latin typeface="Times New Roman" panose="02020603050405020304" pitchFamily="18" charset="0"/>
                    <a:ea typeface="Calibri" panose="020F0502020204030204" pitchFamily="34" charset="0"/>
                  </a:rPr>
                  <a:t>. Vậy giá trị </a:t>
                </a:r>
                <a14:m>
                  <m:oMath xmlns:m="http://schemas.openxmlformats.org/officeDocument/2006/math">
                    <m:r>
                      <a:rPr lang="en-US" sz="2800" i="1">
                        <a:solidFill>
                          <a:schemeClr val="bg1"/>
                        </a:solidFill>
                        <a:latin typeface="Cambria Math" panose="02040503050406030204" pitchFamily="18" charset="0"/>
                        <a:ea typeface="Calibri" panose="020F0502020204030204" pitchFamily="34" charset="0"/>
                      </a:rPr>
                      <m:t>𝑥</m:t>
                    </m:r>
                    <m:r>
                      <a:rPr lang="en-US" sz="2800" i="1">
                        <a:solidFill>
                          <a:schemeClr val="bg1"/>
                        </a:solidFill>
                        <a:latin typeface="Cambria Math" panose="02040503050406030204" pitchFamily="18" charset="0"/>
                        <a:ea typeface="Calibri" panose="020F0502020204030204" pitchFamily="34" charset="0"/>
                      </a:rPr>
                      <m:t>=1</m:t>
                    </m:r>
                  </m:oMath>
                </a14:m>
                <a:r>
                  <a:rPr lang="en-US" sz="2800">
                    <a:solidFill>
                      <a:schemeClr val="bg1"/>
                    </a:solidFill>
                    <a:latin typeface="Times New Roman" panose="02020603050405020304" pitchFamily="18" charset="0"/>
                    <a:ea typeface="Calibri" panose="020F0502020204030204" pitchFamily="34" charset="0"/>
                  </a:rPr>
                  <a:t> là </a:t>
                </a:r>
                <a:r>
                  <a:rPr lang="en-US" sz="2800" b="1">
                    <a:solidFill>
                      <a:srgbClr val="FFFF00"/>
                    </a:solidFill>
                    <a:latin typeface="Times New Roman" panose="02020603050405020304" pitchFamily="18" charset="0"/>
                    <a:ea typeface="Calibri" panose="020F0502020204030204" pitchFamily="34" charset="0"/>
                  </a:rPr>
                  <a:t>nghiệm của bất phương trình</a:t>
                </a:r>
                <a:r>
                  <a:rPr lang="en-US" sz="2800">
                    <a:solidFill>
                      <a:srgbClr val="FFFF00"/>
                    </a:solidFill>
                    <a:latin typeface="Times New Roman" panose="02020603050405020304" pitchFamily="18" charset="0"/>
                    <a:ea typeface="Calibri" panose="020F0502020204030204" pitchFamily="34" charset="0"/>
                  </a:rPr>
                  <a:t> </a:t>
                </a:r>
                <a:r>
                  <a:rPr lang="en-US" sz="2800">
                    <a:solidFill>
                      <a:schemeClr val="bg1"/>
                    </a:solidFill>
                    <a:latin typeface="Times New Roman" panose="02020603050405020304" pitchFamily="18" charset="0"/>
                    <a:ea typeface="Calibri" panose="020F0502020204030204" pitchFamily="34" charset="0"/>
                  </a:rPr>
                  <a:t>đã cho. </a:t>
                </a:r>
              </a:p>
            </p:txBody>
          </p:sp>
        </mc:Choice>
        <mc:Fallback xmlns="">
          <p:sp>
            <p:nvSpPr>
              <p:cNvPr id="2" name="Rectangle 1" descr="OPL20U25GSXzBJYl68kk8uQGfFKzs7yb1M4KJWUiLk6ZEvGF+qCIPSnY57AbBFCvTWID07 2024 T9 CD 06565+K4lPs7H94VUqPe2XwIsfPRnrXQE//QTEXxb8/8N4CNc6FpgZahzpTjFhMzSA7T/nHJa11DE8Ng2TP3iAmRczFlmslSuUNOgUeb6yRvs0="/>
              <p:cNvSpPr>
                <a:spLocks noRot="1" noChangeAspect="1" noMove="1" noResize="1" noEditPoints="1" noAdjustHandles="1" noChangeArrowheads="1" noChangeShapeType="1" noTextEdit="1"/>
              </p:cNvSpPr>
              <p:nvPr/>
            </p:nvSpPr>
            <p:spPr>
              <a:xfrm>
                <a:off x="223775" y="2934570"/>
                <a:ext cx="12314085" cy="1461939"/>
              </a:xfrm>
              <a:prstGeom prst="rect">
                <a:avLst/>
              </a:prstGeom>
              <a:blipFill>
                <a:blip r:embed="rId6"/>
                <a:stretch>
                  <a:fillRect l="-1040" b="-5417"/>
                </a:stretch>
              </a:blipFill>
            </p:spPr>
            <p:txBody>
              <a:bodyPr/>
              <a:lstStyle/>
              <a:p>
                <a:r>
                  <a:rPr lang="en-US">
                    <a:noFill/>
                  </a:rPr>
                  <a:t> </a:t>
                </a:r>
              </a:p>
            </p:txBody>
          </p:sp>
        </mc:Fallback>
      </mc:AlternateContent>
      <p:pic>
        <p:nvPicPr>
          <p:cNvPr id="1026" name="Picture 2" descr="OPL20U25GSXzBJYl68kk8uQGfFKzs7yb1M4KJWUiLk6ZEvGF+qCIPSnY57AbBFCvTWID07 2024 T9 CD 06565+K4lPs7H94VUqPe2XwIsfPRnrXQE//QTEXxb8/8N4CNc6FpgZahzpTjFhMzSA7T/nHJa11DE8Ng2TP3iAmRczFlmslSuUNOgUeb6yRvs0="/>
          <p:cNvPicPr>
            <a:picLocks noChangeAspect="1" noChangeArrowheads="1"/>
          </p:cNvPicPr>
          <p:nvPr/>
        </p:nvPicPr>
        <p:blipFill>
          <a:blip r:embed="rId7">
            <a:extLst>
              <a:ext uri="{BEBA8EAE-BF5A-486C-A8C5-ECC9F3942E4B}">
                <a14:imgProps xmlns:a14="http://schemas.microsoft.com/office/drawing/2010/main">
                  <a14:imgLayer r:embed="rId8">
                    <a14:imgEffect>
                      <a14:backgroundRemoval t="3167" b="99833" l="2000" r="94167"/>
                    </a14:imgEffect>
                  </a14:imgLayer>
                </a14:imgProps>
              </a:ext>
              <a:ext uri="{28A0092B-C50C-407E-A947-70E740481C1C}">
                <a14:useLocalDpi xmlns:a14="http://schemas.microsoft.com/office/drawing/2010/main" val="0"/>
              </a:ext>
            </a:extLst>
          </a:blip>
          <a:srcRect/>
          <a:stretch>
            <a:fillRect/>
          </a:stretch>
        </p:blipFill>
        <p:spPr bwMode="auto">
          <a:xfrm>
            <a:off x="1835363" y="4023375"/>
            <a:ext cx="3453767" cy="3453767"/>
          </a:xfrm>
          <a:prstGeom prst="rect">
            <a:avLst/>
          </a:prstGeom>
          <a:noFill/>
          <a:extLst>
            <a:ext uri="{909E8E84-426E-40DD-AFC4-6F175D3DCCD1}">
              <a14:hiddenFill xmlns:a14="http://schemas.microsoft.com/office/drawing/2010/main">
                <a:solidFill>
                  <a:srgbClr val="FFFFFF"/>
                </a:solidFill>
              </a14:hiddenFill>
            </a:ext>
          </a:extLst>
        </p:spPr>
      </p:pic>
      <p:sp>
        <p:nvSpPr>
          <p:cNvPr id="4" name="Cloud Callout 3" descr="OPL20U25GSXzBJYl68kk8uQGfFKzs7yb1M4KJWUiLk6ZEvGF+qCIPSnY57AbBFCvTWID07 2024 T9 CD 06565+K4lPs7H94VUqPe2XwIsfPRnrXQE//QTEXxb8/8N4CNc6FpgZahzpTjFhMzSA7T/nHJa11DE8Ng2TP3iAmRczFlmslSuUNOgUeb6yRvs0="/>
          <p:cNvSpPr/>
          <p:nvPr/>
        </p:nvSpPr>
        <p:spPr>
          <a:xfrm>
            <a:off x="4400718" y="2333468"/>
            <a:ext cx="5424762" cy="2782530"/>
          </a:xfrm>
          <a:prstGeom prst="cloudCallout">
            <a:avLst>
              <a:gd name="adj1" fmla="val -53776"/>
              <a:gd name="adj2" fmla="val 49180"/>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a:solidFill>
                  <a:srgbClr val="FF0000"/>
                </a:solidFill>
                <a:latin typeface="Times New Roman" panose="02020603050405020304" pitchFamily="18" charset="0"/>
                <a:ea typeface="Calibri" panose="020F0502020204030204" pitchFamily="34" charset="0"/>
              </a:rPr>
              <a:t>Làm thế nào để biết giá trị nào là nghiệm của bất phương trình?</a:t>
            </a:r>
            <a:endParaRPr lang="en-US" sz="2800">
              <a:solidFill>
                <a:schemeClr val="bg1"/>
              </a:solidFill>
            </a:endParaRPr>
          </a:p>
        </p:txBody>
      </p:sp>
      <mc:AlternateContent xmlns:mc="http://schemas.openxmlformats.org/markup-compatibility/2006" xmlns:a14="http://schemas.microsoft.com/office/drawing/2010/main">
        <mc:Choice Requires="a14">
          <p:sp>
            <p:nvSpPr>
              <p:cNvPr id="5" name="Rectangle 4" descr="OPL20U25GSXzBJYl68kk8uQGfFKzs7yb1M4KJWUiLk6ZEvGF+qCIPSnY57AbBFCvTWID07 2024 T9 CD 06565+K4lPs7H94VUqPe2XwIsfPRnrXQE//QTEXxb8/8N4CNc6FpgZahzpTjFhMzSA7T/nHJa11DE8Ng2TP3iAmRczFlmslSuUNOgUeb6yRvs0="/>
              <p:cNvSpPr/>
              <p:nvPr/>
            </p:nvSpPr>
            <p:spPr>
              <a:xfrm>
                <a:off x="223775" y="4599460"/>
                <a:ext cx="12034685" cy="2031325"/>
              </a:xfrm>
              <a:prstGeom prst="rect">
                <a:avLst/>
              </a:prstGeom>
            </p:spPr>
            <p:txBody>
              <a:bodyPr wrap="square">
                <a:spAutoFit/>
              </a:bodyPr>
              <a:lstStyle/>
              <a:p>
                <a:pPr>
                  <a:lnSpc>
                    <a:spcPct val="150000"/>
                  </a:lnSpc>
                </a:pPr>
                <a:r>
                  <a:rPr lang="en-US" sz="2800">
                    <a:solidFill>
                      <a:schemeClr val="bg1"/>
                    </a:solidFill>
                    <a:latin typeface="Times New Roman" panose="02020603050405020304" pitchFamily="18" charset="0"/>
                    <a:ea typeface="Calibri" panose="020F0502020204030204" pitchFamily="34" charset="0"/>
                  </a:rPr>
                  <a:t>b) Khi thay giá trị</a:t>
                </a:r>
                <a14:m>
                  <m:oMath xmlns:m="http://schemas.openxmlformats.org/officeDocument/2006/math">
                    <m:r>
                      <a:rPr lang="en-US" sz="2800" i="1">
                        <a:solidFill>
                          <a:schemeClr val="bg1"/>
                        </a:solidFill>
                        <a:latin typeface="Cambria Math" panose="02040503050406030204" pitchFamily="18" charset="0"/>
                        <a:ea typeface="Calibri" panose="020F0502020204030204" pitchFamily="34" charset="0"/>
                      </a:rPr>
                      <m:t>  </m:t>
                    </m:r>
                    <m:r>
                      <a:rPr lang="en-US" sz="2800" i="1">
                        <a:solidFill>
                          <a:schemeClr val="bg1"/>
                        </a:solidFill>
                        <a:latin typeface="Cambria Math" panose="02040503050406030204" pitchFamily="18" charset="0"/>
                        <a:ea typeface="Calibri" panose="020F0502020204030204" pitchFamily="34" charset="0"/>
                        <a:cs typeface="Times New Roman" panose="02020603050405020304" pitchFamily="18" charset="0"/>
                      </a:rPr>
                      <m:t>𝑥</m:t>
                    </m:r>
                    <m:r>
                      <a:rPr lang="en-US" sz="2800" i="1">
                        <a:solidFill>
                          <a:schemeClr val="bg1"/>
                        </a:solidFill>
                        <a:latin typeface="Cambria Math" panose="02040503050406030204" pitchFamily="18" charset="0"/>
                        <a:ea typeface="Calibri" panose="020F0502020204030204" pitchFamily="34" charset="0"/>
                        <a:cs typeface="Times New Roman" panose="02020603050405020304" pitchFamily="18" charset="0"/>
                      </a:rPr>
                      <m:t>=17</m:t>
                    </m:r>
                  </m:oMath>
                </a14:m>
                <a:r>
                  <a:rPr lang="en-US" sz="2800">
                    <a:solidFill>
                      <a:schemeClr val="bg1"/>
                    </a:solidFill>
                    <a:latin typeface="Times New Roman" panose="02020603050405020304" pitchFamily="18" charset="0"/>
                    <a:ea typeface="Calibri" panose="020F0502020204030204" pitchFamily="34" charset="0"/>
                  </a:rPr>
                  <a:t> vào bất phương trình đã cho, ta được </a:t>
                </a:r>
                <a:endParaRPr lang="en-US" sz="2800" i="1">
                  <a:solidFill>
                    <a:schemeClr val="bg1"/>
                  </a:solidFill>
                  <a:latin typeface="Cambria Math" panose="02040503050406030204" pitchFamily="18" charset="0"/>
                  <a:ea typeface="Calibri" panose="020F0502020204030204" pitchFamily="34" charset="0"/>
                  <a:cs typeface="Times New Roman" panose="02020603050405020304" pitchFamily="18" charset="0"/>
                </a:endParaRPr>
              </a:p>
              <a:p>
                <a:pPr>
                  <a:lnSpc>
                    <a:spcPct val="150000"/>
                  </a:lnSpc>
                </a:pPr>
                <a14:m>
                  <m:oMath xmlns:m="http://schemas.openxmlformats.org/officeDocument/2006/math">
                    <m:r>
                      <a:rPr lang="en-US" sz="2800" i="1">
                        <a:solidFill>
                          <a:schemeClr val="bg1"/>
                        </a:solidFill>
                        <a:latin typeface="Cambria Math" panose="02040503050406030204" pitchFamily="18" charset="0"/>
                        <a:ea typeface="Calibri" panose="020F0502020204030204" pitchFamily="34" charset="0"/>
                        <a:cs typeface="Times New Roman" panose="02020603050405020304" pitchFamily="18" charset="0"/>
                      </a:rPr>
                      <m:t>17+4&gt;2.17</m:t>
                    </m:r>
                    <m:r>
                      <a:rPr lang="en-US" sz="2800" i="1">
                        <a:solidFill>
                          <a:schemeClr val="bg1"/>
                        </a:solidFill>
                        <a:latin typeface="Cambria Math" panose="02040503050406030204" pitchFamily="18" charset="0"/>
                        <a:ea typeface="Calibri" panose="020F0502020204030204" pitchFamily="34" charset="0"/>
                      </a:rPr>
                      <m:t>–</m:t>
                    </m:r>
                    <m:r>
                      <a:rPr lang="en-US" sz="2800" i="1">
                        <a:solidFill>
                          <a:schemeClr val="bg1"/>
                        </a:solidFill>
                        <a:latin typeface="Cambria Math" panose="02040503050406030204" pitchFamily="18" charset="0"/>
                        <a:ea typeface="Calibri" panose="020F0502020204030204" pitchFamily="34" charset="0"/>
                        <a:cs typeface="Times New Roman" panose="02020603050405020304" pitchFamily="18" charset="0"/>
                      </a:rPr>
                      <m:t>12</m:t>
                    </m:r>
                  </m:oMath>
                </a14:m>
                <a:r>
                  <a:rPr lang="en-US" sz="2800">
                    <a:solidFill>
                      <a:schemeClr val="bg1"/>
                    </a:solidFill>
                    <a:latin typeface="Times New Roman" panose="02020603050405020304" pitchFamily="18" charset="0"/>
                    <a:ea typeface="Calibri" panose="020F0502020204030204" pitchFamily="34" charset="0"/>
                  </a:rPr>
                  <a:t> là </a:t>
                </a:r>
                <a:r>
                  <a:rPr lang="en-US" sz="2800" b="1">
                    <a:solidFill>
                      <a:srgbClr val="FFFF00"/>
                    </a:solidFill>
                    <a:latin typeface="Times New Roman" panose="02020603050405020304" pitchFamily="18" charset="0"/>
                    <a:ea typeface="Calibri" panose="020F0502020204030204" pitchFamily="34" charset="0"/>
                  </a:rPr>
                  <a:t>khẳng định không đúng</a:t>
                </a:r>
                <a:r>
                  <a:rPr lang="en-US" sz="2800">
                    <a:solidFill>
                      <a:schemeClr val="bg1"/>
                    </a:solidFill>
                    <a:latin typeface="Times New Roman" panose="02020603050405020304" pitchFamily="18" charset="0"/>
                    <a:ea typeface="Calibri" panose="020F0502020204030204" pitchFamily="34" charset="0"/>
                  </a:rPr>
                  <a:t>. </a:t>
                </a:r>
              </a:p>
              <a:p>
                <a:pPr>
                  <a:lnSpc>
                    <a:spcPct val="150000"/>
                  </a:lnSpc>
                </a:pPr>
                <a:r>
                  <a:rPr lang="en-US" sz="2800">
                    <a:solidFill>
                      <a:schemeClr val="bg1"/>
                    </a:solidFill>
                    <a:latin typeface="Times New Roman" panose="02020603050405020304" pitchFamily="18" charset="0"/>
                    <a:ea typeface="Calibri" panose="020F0502020204030204" pitchFamily="34" charset="0"/>
                  </a:rPr>
                  <a:t>Vậy giá trị </a:t>
                </a:r>
                <a14:m>
                  <m:oMath xmlns:m="http://schemas.openxmlformats.org/officeDocument/2006/math">
                    <m:r>
                      <a:rPr lang="en-US" sz="2800" i="1">
                        <a:solidFill>
                          <a:schemeClr val="bg1"/>
                        </a:solidFill>
                        <a:latin typeface="Cambria Math" panose="02040503050406030204" pitchFamily="18" charset="0"/>
                        <a:ea typeface="Calibri" panose="020F0502020204030204" pitchFamily="34" charset="0"/>
                      </a:rPr>
                      <m:t> </m:t>
                    </m:r>
                    <m:r>
                      <a:rPr lang="en-US" sz="2800" i="1">
                        <a:solidFill>
                          <a:schemeClr val="bg1"/>
                        </a:solidFill>
                        <a:latin typeface="Cambria Math" panose="02040503050406030204" pitchFamily="18" charset="0"/>
                        <a:ea typeface="Calibri" panose="020F0502020204030204" pitchFamily="34" charset="0"/>
                        <a:cs typeface="Times New Roman" panose="02020603050405020304" pitchFamily="18" charset="0"/>
                      </a:rPr>
                      <m:t>𝑥</m:t>
                    </m:r>
                    <m:r>
                      <a:rPr lang="en-US" sz="2800" i="1">
                        <a:solidFill>
                          <a:schemeClr val="bg1"/>
                        </a:solidFill>
                        <a:latin typeface="Cambria Math" panose="02040503050406030204" pitchFamily="18" charset="0"/>
                        <a:ea typeface="Calibri" panose="020F0502020204030204" pitchFamily="34" charset="0"/>
                        <a:cs typeface="Times New Roman" panose="02020603050405020304" pitchFamily="18" charset="0"/>
                      </a:rPr>
                      <m:t>=17</m:t>
                    </m:r>
                  </m:oMath>
                </a14:m>
                <a:r>
                  <a:rPr lang="en-US" sz="2800">
                    <a:solidFill>
                      <a:schemeClr val="bg1"/>
                    </a:solidFill>
                    <a:latin typeface="Times New Roman" panose="02020603050405020304" pitchFamily="18" charset="0"/>
                    <a:ea typeface="Calibri" panose="020F0502020204030204" pitchFamily="34" charset="0"/>
                  </a:rPr>
                  <a:t> </a:t>
                </a:r>
                <a:r>
                  <a:rPr lang="en-US" sz="2800" b="1">
                    <a:solidFill>
                      <a:srgbClr val="FFFF00"/>
                    </a:solidFill>
                    <a:latin typeface="Times New Roman" panose="02020603050405020304" pitchFamily="18" charset="0"/>
                    <a:ea typeface="Calibri" panose="020F0502020204030204" pitchFamily="34" charset="0"/>
                  </a:rPr>
                  <a:t>không là nghiệm của bất phương trình </a:t>
                </a:r>
                <a:r>
                  <a:rPr lang="en-US" sz="2800">
                    <a:solidFill>
                      <a:schemeClr val="bg1"/>
                    </a:solidFill>
                    <a:latin typeface="Times New Roman" panose="02020603050405020304" pitchFamily="18" charset="0"/>
                    <a:ea typeface="Calibri" panose="020F0502020204030204" pitchFamily="34" charset="0"/>
                  </a:rPr>
                  <a:t>đã cho. </a:t>
                </a:r>
                <a:endParaRPr lang="en-US" sz="2800">
                  <a:solidFill>
                    <a:schemeClr val="bg1"/>
                  </a:solidFill>
                </a:endParaRPr>
              </a:p>
            </p:txBody>
          </p:sp>
        </mc:Choice>
        <mc:Fallback xmlns="">
          <p:sp>
            <p:nvSpPr>
              <p:cNvPr id="5" name="Rectangle 4" descr="OPL20U25GSXzBJYl68kk8uQGfFKzs7yb1M4KJWUiLk6ZEvGF+qCIPSnY57AbBFCvTWID07 2024 T9 CD 06565+K4lPs7H94VUqPe2XwIsfPRnrXQE//QTEXxb8/8N4CNc6FpgZahzpTjFhMzSA7T/nHJa11DE8Ng2TP3iAmRczFlmslSuUNOgUeb6yRvs0="/>
              <p:cNvSpPr>
                <a:spLocks noRot="1" noChangeAspect="1" noMove="1" noResize="1" noEditPoints="1" noAdjustHandles="1" noChangeArrowheads="1" noChangeShapeType="1" noTextEdit="1"/>
              </p:cNvSpPr>
              <p:nvPr/>
            </p:nvSpPr>
            <p:spPr>
              <a:xfrm>
                <a:off x="223775" y="4599460"/>
                <a:ext cx="12034685" cy="2031325"/>
              </a:xfrm>
              <a:prstGeom prst="rect">
                <a:avLst/>
              </a:prstGeom>
              <a:blipFill>
                <a:blip r:embed="rId9"/>
                <a:stretch>
                  <a:fillRect l="-1064" b="-3904"/>
                </a:stretch>
              </a:blipFill>
            </p:spPr>
            <p:txBody>
              <a:bodyPr/>
              <a:lstStyle/>
              <a:p>
                <a:r>
                  <a:rPr lang="en-US">
                    <a:noFill/>
                  </a:rPr>
                  <a:t> </a:t>
                </a:r>
              </a:p>
            </p:txBody>
          </p:sp>
        </mc:Fallback>
      </mc:AlternateContent>
      <p:sp>
        <p:nvSpPr>
          <p:cNvPr id="6" name="Rectangle 5" descr="OPL20U25GSXzBJYl68kk8uQGfFKzs7yb1M4KJWUiLk6ZEvGF+qCIPSnY57AbBFCvTWID07 2024 T9 CD 06565+K4lPs7H94VUqPe2XwIsfPRnrXQE//QTEXxb8/8N4CNc6FpgZahzpTjFhMzSA7T/nHJa11DE8Ng2TP3iAmRczFlmslSuUNOgUeb6yRvs0="/>
          <p:cNvSpPr/>
          <p:nvPr/>
        </p:nvSpPr>
        <p:spPr>
          <a:xfrm>
            <a:off x="157315" y="2333468"/>
            <a:ext cx="931665" cy="661207"/>
          </a:xfrm>
          <a:prstGeom prst="rect">
            <a:avLst/>
          </a:prstGeom>
        </p:spPr>
        <p:txBody>
          <a:bodyPr wrap="none">
            <a:spAutoFit/>
          </a:bodyPr>
          <a:lstStyle/>
          <a:p>
            <a:pPr>
              <a:lnSpc>
                <a:spcPct val="150000"/>
              </a:lnSpc>
              <a:spcBef>
                <a:spcPts val="600"/>
              </a:spcBef>
              <a:spcAft>
                <a:spcPts val="0"/>
              </a:spcAft>
            </a:pPr>
            <a:r>
              <a:rPr lang="en-US" sz="2800" b="1">
                <a:solidFill>
                  <a:schemeClr val="bg1"/>
                </a:solidFill>
                <a:latin typeface="Times New Roman" panose="02020603050405020304" pitchFamily="18" charset="0"/>
                <a:ea typeface="Calibri" panose="020F0502020204030204" pitchFamily="34" charset="0"/>
              </a:rPr>
              <a:t>Giải </a:t>
            </a:r>
            <a:endParaRPr lang="en-US" sz="2800">
              <a:solidFill>
                <a:schemeClr val="bg1"/>
              </a:solidFill>
              <a:latin typeface="Times New Roman" panose="02020603050405020304" pitchFamily="18" charset="0"/>
              <a:ea typeface="Calibri" panose="020F0502020204030204" pitchFamily="34" charset="0"/>
            </a:endParaRPr>
          </a:p>
        </p:txBody>
      </p:sp>
      <p:pic>
        <p:nvPicPr>
          <p:cNvPr id="30" name="Đồng hồ đếm ngược 3 phút có âm thanh ( 3 - minute countdown with sound) (2)" descr="OPL20U25GSXzBJYl68kk8uQGfFKzs7yb1M4KJWUiLk6ZEvGF+qCIPSnY57AbBFCvTWID07 2024 T9 CD 06565+K4lPs7H94VUqPe2XwIsfPRnrXQE//QTEXxb8/8N4CNc6FpgZahzpTjFhMzSA7T/nHJa11DE8Ng2TP3iAmRczFlmslSuUNOgUeb6yRvs0=">
            <a:hlinkClick r:id="" action="ppaction://media"/>
          </p:cNvPr>
          <p:cNvPicPr>
            <a:picLocks noChangeAspect="1"/>
          </p:cNvPicPr>
          <p:nvPr>
            <a:videoFile r:link="rId2"/>
            <p:extLst>
              <p:ext uri="{DAA4B4D4-6D71-4841-9C94-3DE7FCFB9230}">
                <p14:media xmlns:p14="http://schemas.microsoft.com/office/powerpoint/2010/main" r:embed="rId1"/>
              </p:ext>
            </p:extLst>
          </p:nvPr>
        </p:nvPicPr>
        <p:blipFill rotWithShape="1">
          <a:blip r:embed="rId10"/>
          <a:srcRect l="33192" t="46525" r="33617" b="23971"/>
          <a:stretch>
            <a:fillRect/>
          </a:stretch>
        </p:blipFill>
        <p:spPr>
          <a:xfrm>
            <a:off x="10261600" y="6019800"/>
            <a:ext cx="1905485" cy="838200"/>
          </a:xfrm>
          <a:prstGeom prst="rect">
            <a:avLst/>
          </a:prstGeom>
        </p:spPr>
      </p:pic>
    </p:spTree>
    <p:extLst>
      <p:ext uri="{BB962C8B-B14F-4D97-AF65-F5344CB8AC3E}">
        <p14:creationId xmlns:p14="http://schemas.microsoft.com/office/powerpoint/2010/main" val="33869039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40"/>
                                        </p:tgtEl>
                                        <p:attrNameLst>
                                          <p:attrName>style.visibility</p:attrName>
                                        </p:attrNameLst>
                                      </p:cBhvr>
                                      <p:to>
                                        <p:strVal val="visible"/>
                                      </p:to>
                                    </p:set>
                                    <p:anim calcmode="lin" valueType="num">
                                      <p:cBhvr>
                                        <p:cTn id="7" dur="500" fill="hold"/>
                                        <p:tgtEl>
                                          <p:spTgt spid="40"/>
                                        </p:tgtEl>
                                        <p:attrNameLst>
                                          <p:attrName>ppt_w</p:attrName>
                                        </p:attrNameLst>
                                      </p:cBhvr>
                                      <p:tavLst>
                                        <p:tav tm="0">
                                          <p:val>
                                            <p:fltVal val="0"/>
                                          </p:val>
                                        </p:tav>
                                        <p:tav tm="100000">
                                          <p:val>
                                            <p:strVal val="#ppt_w"/>
                                          </p:val>
                                        </p:tav>
                                      </p:tavLst>
                                    </p:anim>
                                    <p:anim calcmode="lin" valueType="num">
                                      <p:cBhvr>
                                        <p:cTn id="8" dur="500" fill="hold"/>
                                        <p:tgtEl>
                                          <p:spTgt spid="40"/>
                                        </p:tgtEl>
                                        <p:attrNameLst>
                                          <p:attrName>ppt_h</p:attrName>
                                        </p:attrNameLst>
                                      </p:cBhvr>
                                      <p:tavLst>
                                        <p:tav tm="0">
                                          <p:val>
                                            <p:fltVal val="0"/>
                                          </p:val>
                                        </p:tav>
                                        <p:tav tm="100000">
                                          <p:val>
                                            <p:strVal val="#ppt_h"/>
                                          </p:val>
                                        </p:tav>
                                      </p:tavLst>
                                    </p:anim>
                                    <p:animEffect transition="in" filter="fade">
                                      <p:cBhvr>
                                        <p:cTn id="9" dur="500"/>
                                        <p:tgtEl>
                                          <p:spTgt spid="40"/>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36"/>
                                        </p:tgtEl>
                                        <p:attrNameLst>
                                          <p:attrName>style.visibility</p:attrName>
                                        </p:attrNameLst>
                                      </p:cBhvr>
                                      <p:to>
                                        <p:strVal val="visible"/>
                                      </p:to>
                                    </p:set>
                                    <p:anim calcmode="lin" valueType="num">
                                      <p:cBhvr>
                                        <p:cTn id="12" dur="500" fill="hold"/>
                                        <p:tgtEl>
                                          <p:spTgt spid="36"/>
                                        </p:tgtEl>
                                        <p:attrNameLst>
                                          <p:attrName>ppt_w</p:attrName>
                                        </p:attrNameLst>
                                      </p:cBhvr>
                                      <p:tavLst>
                                        <p:tav tm="0">
                                          <p:val>
                                            <p:fltVal val="0"/>
                                          </p:val>
                                        </p:tav>
                                        <p:tav tm="100000">
                                          <p:val>
                                            <p:strVal val="#ppt_w"/>
                                          </p:val>
                                        </p:tav>
                                      </p:tavLst>
                                    </p:anim>
                                    <p:anim calcmode="lin" valueType="num">
                                      <p:cBhvr>
                                        <p:cTn id="13" dur="500" fill="hold"/>
                                        <p:tgtEl>
                                          <p:spTgt spid="36"/>
                                        </p:tgtEl>
                                        <p:attrNameLst>
                                          <p:attrName>ppt_h</p:attrName>
                                        </p:attrNameLst>
                                      </p:cBhvr>
                                      <p:tavLst>
                                        <p:tav tm="0">
                                          <p:val>
                                            <p:fltVal val="0"/>
                                          </p:val>
                                        </p:tav>
                                        <p:tav tm="100000">
                                          <p:val>
                                            <p:strVal val="#ppt_h"/>
                                          </p:val>
                                        </p:tav>
                                      </p:tavLst>
                                    </p:anim>
                                    <p:animEffect transition="in" filter="fade">
                                      <p:cBhvr>
                                        <p:cTn id="14" dur="500"/>
                                        <p:tgtEl>
                                          <p:spTgt spid="36"/>
                                        </p:tgtEl>
                                      </p:cBhvr>
                                    </p:animEffect>
                                  </p:childTnLst>
                                </p:cTn>
                              </p:par>
                            </p:childTnLst>
                          </p:cTn>
                        </p:par>
                      </p:childTnLst>
                    </p:cTn>
                  </p:par>
                  <p:par>
                    <p:cTn id="15" fill="hold">
                      <p:stCondLst>
                        <p:cond delay="indefinite"/>
                      </p:stCondLst>
                      <p:childTnLst>
                        <p:par>
                          <p:cTn id="16" fill="hold">
                            <p:stCondLst>
                              <p:cond delay="0"/>
                            </p:stCondLst>
                            <p:childTnLst>
                              <p:par>
                                <p:cTn id="17" presetID="53" presetClass="entr" presetSubtype="16" fill="hold" nodeType="clickEffect">
                                  <p:stCondLst>
                                    <p:cond delay="0"/>
                                  </p:stCondLst>
                                  <p:childTnLst>
                                    <p:set>
                                      <p:cBhvr>
                                        <p:cTn id="18" dur="1" fill="hold">
                                          <p:stCondLst>
                                            <p:cond delay="0"/>
                                          </p:stCondLst>
                                        </p:cTn>
                                        <p:tgtEl>
                                          <p:spTgt spid="1026"/>
                                        </p:tgtEl>
                                        <p:attrNameLst>
                                          <p:attrName>style.visibility</p:attrName>
                                        </p:attrNameLst>
                                      </p:cBhvr>
                                      <p:to>
                                        <p:strVal val="visible"/>
                                      </p:to>
                                    </p:set>
                                    <p:anim calcmode="lin" valueType="num">
                                      <p:cBhvr>
                                        <p:cTn id="19" dur="500" fill="hold"/>
                                        <p:tgtEl>
                                          <p:spTgt spid="1026"/>
                                        </p:tgtEl>
                                        <p:attrNameLst>
                                          <p:attrName>ppt_w</p:attrName>
                                        </p:attrNameLst>
                                      </p:cBhvr>
                                      <p:tavLst>
                                        <p:tav tm="0">
                                          <p:val>
                                            <p:fltVal val="0"/>
                                          </p:val>
                                        </p:tav>
                                        <p:tav tm="100000">
                                          <p:val>
                                            <p:strVal val="#ppt_w"/>
                                          </p:val>
                                        </p:tav>
                                      </p:tavLst>
                                    </p:anim>
                                    <p:anim calcmode="lin" valueType="num">
                                      <p:cBhvr>
                                        <p:cTn id="20" dur="500" fill="hold"/>
                                        <p:tgtEl>
                                          <p:spTgt spid="1026"/>
                                        </p:tgtEl>
                                        <p:attrNameLst>
                                          <p:attrName>ppt_h</p:attrName>
                                        </p:attrNameLst>
                                      </p:cBhvr>
                                      <p:tavLst>
                                        <p:tav tm="0">
                                          <p:val>
                                            <p:fltVal val="0"/>
                                          </p:val>
                                        </p:tav>
                                        <p:tav tm="100000">
                                          <p:val>
                                            <p:strVal val="#ppt_h"/>
                                          </p:val>
                                        </p:tav>
                                      </p:tavLst>
                                    </p:anim>
                                    <p:animEffect transition="in" filter="fade">
                                      <p:cBhvr>
                                        <p:cTn id="21" dur="500"/>
                                        <p:tgtEl>
                                          <p:spTgt spid="1026"/>
                                        </p:tgtEl>
                                      </p:cBhvr>
                                    </p:animEffect>
                                  </p:childTnLst>
                                </p:cTn>
                              </p:par>
                              <p:par>
                                <p:cTn id="22" presetID="53" presetClass="entr" presetSubtype="16" fill="hold" grpId="0" nodeType="withEffect">
                                  <p:stCondLst>
                                    <p:cond delay="0"/>
                                  </p:stCondLst>
                                  <p:childTnLst>
                                    <p:set>
                                      <p:cBhvr>
                                        <p:cTn id="23" dur="1" fill="hold">
                                          <p:stCondLst>
                                            <p:cond delay="0"/>
                                          </p:stCondLst>
                                        </p:cTn>
                                        <p:tgtEl>
                                          <p:spTgt spid="4"/>
                                        </p:tgtEl>
                                        <p:attrNameLst>
                                          <p:attrName>style.visibility</p:attrName>
                                        </p:attrNameLst>
                                      </p:cBhvr>
                                      <p:to>
                                        <p:strVal val="visible"/>
                                      </p:to>
                                    </p:set>
                                    <p:anim calcmode="lin" valueType="num">
                                      <p:cBhvr>
                                        <p:cTn id="24" dur="500" fill="hold"/>
                                        <p:tgtEl>
                                          <p:spTgt spid="4"/>
                                        </p:tgtEl>
                                        <p:attrNameLst>
                                          <p:attrName>ppt_w</p:attrName>
                                        </p:attrNameLst>
                                      </p:cBhvr>
                                      <p:tavLst>
                                        <p:tav tm="0">
                                          <p:val>
                                            <p:fltVal val="0"/>
                                          </p:val>
                                        </p:tav>
                                        <p:tav tm="100000">
                                          <p:val>
                                            <p:strVal val="#ppt_w"/>
                                          </p:val>
                                        </p:tav>
                                      </p:tavLst>
                                    </p:anim>
                                    <p:anim calcmode="lin" valueType="num">
                                      <p:cBhvr>
                                        <p:cTn id="25" dur="500" fill="hold"/>
                                        <p:tgtEl>
                                          <p:spTgt spid="4"/>
                                        </p:tgtEl>
                                        <p:attrNameLst>
                                          <p:attrName>ppt_h</p:attrName>
                                        </p:attrNameLst>
                                      </p:cBhvr>
                                      <p:tavLst>
                                        <p:tav tm="0">
                                          <p:val>
                                            <p:fltVal val="0"/>
                                          </p:val>
                                        </p:tav>
                                        <p:tav tm="100000">
                                          <p:val>
                                            <p:strVal val="#ppt_h"/>
                                          </p:val>
                                        </p:tav>
                                      </p:tavLst>
                                    </p:anim>
                                    <p:animEffect transition="in" filter="fade">
                                      <p:cBhvr>
                                        <p:cTn id="26" dur="500"/>
                                        <p:tgtEl>
                                          <p:spTgt spid="4"/>
                                        </p:tgtEl>
                                      </p:cBhvr>
                                    </p:animEffect>
                                  </p:childTnLst>
                                </p:cTn>
                              </p:par>
                            </p:childTnLst>
                          </p:cTn>
                        </p:par>
                      </p:childTnLst>
                    </p:cTn>
                  </p:par>
                  <p:par>
                    <p:cTn id="27" fill="hold">
                      <p:stCondLst>
                        <p:cond delay="indefinite"/>
                      </p:stCondLst>
                      <p:childTnLst>
                        <p:par>
                          <p:cTn id="28" fill="hold">
                            <p:stCondLst>
                              <p:cond delay="0"/>
                            </p:stCondLst>
                            <p:childTnLst>
                              <p:par>
                                <p:cTn id="29" presetID="3" presetClass="exit" presetSubtype="10" fill="hold" nodeType="clickEffect">
                                  <p:stCondLst>
                                    <p:cond delay="0"/>
                                  </p:stCondLst>
                                  <p:childTnLst>
                                    <p:animEffect transition="out" filter="blinds(horizontal)">
                                      <p:cBhvr>
                                        <p:cTn id="30" dur="500"/>
                                        <p:tgtEl>
                                          <p:spTgt spid="1026"/>
                                        </p:tgtEl>
                                      </p:cBhvr>
                                    </p:animEffect>
                                    <p:set>
                                      <p:cBhvr>
                                        <p:cTn id="31" dur="1" fill="hold">
                                          <p:stCondLst>
                                            <p:cond delay="499"/>
                                          </p:stCondLst>
                                        </p:cTn>
                                        <p:tgtEl>
                                          <p:spTgt spid="1026"/>
                                        </p:tgtEl>
                                        <p:attrNameLst>
                                          <p:attrName>style.visibility</p:attrName>
                                        </p:attrNameLst>
                                      </p:cBhvr>
                                      <p:to>
                                        <p:strVal val="hidden"/>
                                      </p:to>
                                    </p:set>
                                  </p:childTnLst>
                                </p:cTn>
                              </p:par>
                              <p:par>
                                <p:cTn id="32" presetID="3" presetClass="exit" presetSubtype="10" fill="hold" grpId="1" nodeType="withEffect">
                                  <p:stCondLst>
                                    <p:cond delay="0"/>
                                  </p:stCondLst>
                                  <p:childTnLst>
                                    <p:animEffect transition="out" filter="blinds(horizontal)">
                                      <p:cBhvr>
                                        <p:cTn id="33" dur="500"/>
                                        <p:tgtEl>
                                          <p:spTgt spid="4"/>
                                        </p:tgtEl>
                                      </p:cBhvr>
                                    </p:animEffect>
                                    <p:set>
                                      <p:cBhvr>
                                        <p:cTn id="34" dur="1" fill="hold">
                                          <p:stCondLst>
                                            <p:cond delay="499"/>
                                          </p:stCondLst>
                                        </p:cTn>
                                        <p:tgtEl>
                                          <p:spTgt spid="4"/>
                                        </p:tgtEl>
                                        <p:attrNameLst>
                                          <p:attrName>style.visibility</p:attrName>
                                        </p:attrNameLst>
                                      </p:cBhvr>
                                      <p:to>
                                        <p:strVal val="hidden"/>
                                      </p:to>
                                    </p:se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nodeType="clickEffect">
                                  <p:stCondLst>
                                    <p:cond delay="0"/>
                                  </p:stCondLst>
                                  <p:childTnLst>
                                    <p:set>
                                      <p:cBhvr>
                                        <p:cTn id="38" dur="1" fill="hold">
                                          <p:stCondLst>
                                            <p:cond delay="0"/>
                                          </p:stCondLst>
                                        </p:cTn>
                                        <p:tgtEl>
                                          <p:spTgt spid="30"/>
                                        </p:tgtEl>
                                        <p:attrNameLst>
                                          <p:attrName>style.visibility</p:attrName>
                                        </p:attrNameLst>
                                      </p:cBhvr>
                                      <p:to>
                                        <p:strVal val="visible"/>
                                      </p:to>
                                    </p:set>
                                    <p:animEffect transition="in" filter="fade">
                                      <p:cBhvr>
                                        <p:cTn id="39" dur="500"/>
                                        <p:tgtEl>
                                          <p:spTgt spid="30"/>
                                        </p:tgtEl>
                                      </p:cBhvr>
                                    </p:animEffect>
                                  </p:childTnLst>
                                </p:cTn>
                              </p:par>
                            </p:childTnLst>
                          </p:cTn>
                        </p:par>
                      </p:childTnLst>
                    </p:cTn>
                  </p:par>
                  <p:par>
                    <p:cTn id="40" fill="hold">
                      <p:stCondLst>
                        <p:cond delay="indefinite"/>
                      </p:stCondLst>
                      <p:childTnLst>
                        <p:par>
                          <p:cTn id="41" fill="hold">
                            <p:stCondLst>
                              <p:cond delay="0"/>
                            </p:stCondLst>
                            <p:childTnLst>
                              <p:par>
                                <p:cTn id="42" presetID="1" presetClass="mediacall" presetSubtype="0" fill="hold" nodeType="clickEffect">
                                  <p:stCondLst>
                                    <p:cond delay="0"/>
                                  </p:stCondLst>
                                  <p:childTnLst>
                                    <p:cmd type="call" cmd="playFrom(0.0)">
                                      <p:cBhvr>
                                        <p:cTn id="43" dur="183344" fill="hold"/>
                                        <p:tgtEl>
                                          <p:spTgt spid="30"/>
                                        </p:tgtEl>
                                      </p:cBhvr>
                                    </p:cmd>
                                  </p:childTnLst>
                                </p:cTn>
                              </p:par>
                            </p:childTnLst>
                          </p:cTn>
                        </p:par>
                      </p:childTnLst>
                    </p:cTn>
                  </p:par>
                  <p:par>
                    <p:cTn id="44" fill="hold">
                      <p:stCondLst>
                        <p:cond delay="indefinite"/>
                      </p:stCondLst>
                      <p:childTnLst>
                        <p:par>
                          <p:cTn id="45" fill="hold">
                            <p:stCondLst>
                              <p:cond delay="0"/>
                            </p:stCondLst>
                            <p:childTnLst>
                              <p:par>
                                <p:cTn id="46" presetID="22" presetClass="entr" presetSubtype="8" fill="hold" grpId="0" nodeType="clickEffect">
                                  <p:stCondLst>
                                    <p:cond delay="0"/>
                                  </p:stCondLst>
                                  <p:childTnLst>
                                    <p:set>
                                      <p:cBhvr>
                                        <p:cTn id="47" dur="1" fill="hold">
                                          <p:stCondLst>
                                            <p:cond delay="0"/>
                                          </p:stCondLst>
                                        </p:cTn>
                                        <p:tgtEl>
                                          <p:spTgt spid="6"/>
                                        </p:tgtEl>
                                        <p:attrNameLst>
                                          <p:attrName>style.visibility</p:attrName>
                                        </p:attrNameLst>
                                      </p:cBhvr>
                                      <p:to>
                                        <p:strVal val="visible"/>
                                      </p:to>
                                    </p:set>
                                    <p:animEffect transition="in" filter="wipe(left)">
                                      <p:cBhvr>
                                        <p:cTn id="48" dur="500"/>
                                        <p:tgtEl>
                                          <p:spTgt spid="6"/>
                                        </p:tgtEl>
                                      </p:cBhvr>
                                    </p:animEffect>
                                  </p:childTnLst>
                                </p:cTn>
                              </p:par>
                            </p:childTnLst>
                          </p:cTn>
                        </p:par>
                      </p:childTnLst>
                    </p:cTn>
                  </p:par>
                  <p:par>
                    <p:cTn id="49" fill="hold">
                      <p:stCondLst>
                        <p:cond delay="indefinite"/>
                      </p:stCondLst>
                      <p:childTnLst>
                        <p:par>
                          <p:cTn id="50" fill="hold">
                            <p:stCondLst>
                              <p:cond delay="0"/>
                            </p:stCondLst>
                            <p:childTnLst>
                              <p:par>
                                <p:cTn id="51" presetID="22" presetClass="entr" presetSubtype="8" fill="hold" grpId="0" nodeType="clickEffect">
                                  <p:stCondLst>
                                    <p:cond delay="0"/>
                                  </p:stCondLst>
                                  <p:childTnLst>
                                    <p:set>
                                      <p:cBhvr>
                                        <p:cTn id="52" dur="1" fill="hold">
                                          <p:stCondLst>
                                            <p:cond delay="0"/>
                                          </p:stCondLst>
                                        </p:cTn>
                                        <p:tgtEl>
                                          <p:spTgt spid="2"/>
                                        </p:tgtEl>
                                        <p:attrNameLst>
                                          <p:attrName>style.visibility</p:attrName>
                                        </p:attrNameLst>
                                      </p:cBhvr>
                                      <p:to>
                                        <p:strVal val="visible"/>
                                      </p:to>
                                    </p:set>
                                    <p:animEffect transition="in" filter="wipe(left)">
                                      <p:cBhvr>
                                        <p:cTn id="53" dur="500"/>
                                        <p:tgtEl>
                                          <p:spTgt spid="2"/>
                                        </p:tgtEl>
                                      </p:cBhvr>
                                    </p:animEffect>
                                  </p:childTnLst>
                                </p:cTn>
                              </p:par>
                            </p:childTnLst>
                          </p:cTn>
                        </p:par>
                      </p:childTnLst>
                    </p:cTn>
                  </p:par>
                  <p:par>
                    <p:cTn id="54" fill="hold">
                      <p:stCondLst>
                        <p:cond delay="indefinite"/>
                      </p:stCondLst>
                      <p:childTnLst>
                        <p:par>
                          <p:cTn id="55" fill="hold">
                            <p:stCondLst>
                              <p:cond delay="0"/>
                            </p:stCondLst>
                            <p:childTnLst>
                              <p:par>
                                <p:cTn id="56" presetID="22" presetClass="entr" presetSubtype="8" fill="hold" grpId="0" nodeType="clickEffect">
                                  <p:stCondLst>
                                    <p:cond delay="0"/>
                                  </p:stCondLst>
                                  <p:childTnLst>
                                    <p:set>
                                      <p:cBhvr>
                                        <p:cTn id="57" dur="1" fill="hold">
                                          <p:stCondLst>
                                            <p:cond delay="0"/>
                                          </p:stCondLst>
                                        </p:cTn>
                                        <p:tgtEl>
                                          <p:spTgt spid="5"/>
                                        </p:tgtEl>
                                        <p:attrNameLst>
                                          <p:attrName>style.visibility</p:attrName>
                                        </p:attrNameLst>
                                      </p:cBhvr>
                                      <p:to>
                                        <p:strVal val="visible"/>
                                      </p:to>
                                    </p:set>
                                    <p:animEffect transition="in" filter="wipe(left)">
                                      <p:cBhvr>
                                        <p:cTn id="58"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video>
              <p:cMediaNode vol="80000">
                <p:cTn id="59" fill="hold" display="0">
                  <p:stCondLst>
                    <p:cond delay="indefinite"/>
                  </p:stCondLst>
                </p:cTn>
                <p:tgtEl>
                  <p:spTgt spid="30"/>
                </p:tgtEl>
              </p:cMediaNode>
            </p:video>
          </p:childTnLst>
        </p:cTn>
      </p:par>
    </p:tnLst>
    <p:bldLst>
      <p:bldP spid="36" grpId="0"/>
      <p:bldP spid="40" grpId="0"/>
      <p:bldP spid="2" grpId="0"/>
      <p:bldP spid="4" grpId="0" animBg="1"/>
      <p:bldP spid="4" grpId="1" animBg="1"/>
      <p:bldP spid="5" grpId="0"/>
      <p:bldP spid="6"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OPL20U25GSXzBJYl68kk8uQGfFKzs7yb1M4KJWUiLk6ZEvGF+qCIPSnY57AbBFCvTWID07 2024 T9 CD 06565+K4lPs7H94VUqPe2XwIsfPRnrXQE//QTEXxb8/8N4CNc6FpgZahzpTjFhMzSA7T/nHJa11DE8Ng2TP3iAmRczFlmslSuUNOgUeb6yRvs0="/>
          <p:cNvPicPr>
            <a:picLocks noChangeAspect="1"/>
          </p:cNvPicPr>
          <p:nvPr/>
        </p:nvPicPr>
        <p:blipFill rotWithShape="1">
          <a:blip r:embed="rId5"/>
          <a:srcRect l="65253" t="47306" r="27921" b="39898"/>
          <a:stretch/>
        </p:blipFill>
        <p:spPr>
          <a:xfrm>
            <a:off x="256673" y="1"/>
            <a:ext cx="736386" cy="776747"/>
          </a:xfrm>
          <a:prstGeom prst="rect">
            <a:avLst/>
          </a:prstGeom>
        </p:spPr>
      </p:pic>
      <mc:AlternateContent xmlns:mc="http://schemas.openxmlformats.org/markup-compatibility/2006" xmlns:a14="http://schemas.microsoft.com/office/drawing/2010/main">
        <mc:Choice Requires="a14">
          <p:sp>
            <p:nvSpPr>
              <p:cNvPr id="24" name="Rectangle 23" descr="OPL20U25GSXzBJYl68kk8uQGfFKzs7yb1M4KJWUiLk6ZEvGF+qCIPSnY57AbBFCvTWID07 2024 T9 CD 06565+K4lPs7H94VUqPe2XwIsfPRnrXQE//QTEXxb8/8N4CNc6FpgZahzpTjFhMzSA7T/nHJa11DE8Ng2TP3iAmRczFlmslSuUNOgUeb6yRvs0="/>
              <p:cNvSpPr/>
              <p:nvPr/>
            </p:nvSpPr>
            <p:spPr>
              <a:xfrm>
                <a:off x="993059" y="612892"/>
                <a:ext cx="9972472" cy="2108269"/>
              </a:xfrm>
              <a:prstGeom prst="rect">
                <a:avLst/>
              </a:prstGeom>
            </p:spPr>
            <p:txBody>
              <a:bodyPr wrap="square">
                <a:spAutoFit/>
              </a:bodyPr>
              <a:lstStyle/>
              <a:p>
                <a:pPr>
                  <a:lnSpc>
                    <a:spcPct val="150000"/>
                  </a:lnSpc>
                  <a:spcBef>
                    <a:spcPts val="600"/>
                  </a:spcBef>
                  <a:spcAft>
                    <a:spcPts val="0"/>
                  </a:spcAft>
                </a:pPr>
                <a:r>
                  <a:rPr lang="en-US" sz="2800">
                    <a:solidFill>
                      <a:schemeClr val="bg1"/>
                    </a:solidFill>
                    <a:latin typeface="Times New Roman" panose="02020603050405020304" pitchFamily="18" charset="0"/>
                    <a:ea typeface="Calibri" panose="020F0502020204030204" pitchFamily="34" charset="0"/>
                  </a:rPr>
                  <a:t>Cho biết giá trị </a:t>
                </a:r>
                <a14:m>
                  <m:oMath xmlns:m="http://schemas.openxmlformats.org/officeDocument/2006/math">
                    <m:r>
                      <a:rPr lang="en-US" sz="2800" i="1">
                        <a:solidFill>
                          <a:schemeClr val="bg1"/>
                        </a:solidFill>
                        <a:latin typeface="Cambria Math" panose="02040503050406030204" pitchFamily="18" charset="0"/>
                        <a:ea typeface="Calibri" panose="020F0502020204030204" pitchFamily="34" charset="0"/>
                      </a:rPr>
                      <m:t>𝑥</m:t>
                    </m:r>
                    <m:r>
                      <a:rPr lang="en-US" sz="2800" i="1">
                        <a:solidFill>
                          <a:schemeClr val="bg1"/>
                        </a:solidFill>
                        <a:latin typeface="Cambria Math" panose="02040503050406030204" pitchFamily="18" charset="0"/>
                        <a:ea typeface="Calibri" panose="020F0502020204030204" pitchFamily="34" charset="0"/>
                      </a:rPr>
                      <m:t>=3</m:t>
                    </m:r>
                  </m:oMath>
                </a14:m>
                <a:r>
                  <a:rPr lang="en-US" sz="2800">
                    <a:solidFill>
                      <a:schemeClr val="bg1"/>
                    </a:solidFill>
                    <a:latin typeface="Times New Roman" panose="02020603050405020304" pitchFamily="18" charset="0"/>
                    <a:ea typeface="Calibri" panose="020F0502020204030204" pitchFamily="34" charset="0"/>
                  </a:rPr>
                  <a:t> là nghiệm của bất phương trình nào trong các bất phương trình sau: </a:t>
                </a:r>
                <a:endParaRPr lang="en-US" sz="2800">
                  <a:solidFill>
                    <a:schemeClr val="bg1"/>
                  </a:solidFill>
                  <a:effectLst/>
                  <a:latin typeface="Times New Roman" panose="02020603050405020304" pitchFamily="18" charset="0"/>
                  <a:ea typeface="Calibri" panose="020F0502020204030204" pitchFamily="34" charset="0"/>
                </a:endParaRPr>
              </a:p>
              <a:p>
                <a:pPr>
                  <a:lnSpc>
                    <a:spcPct val="150000"/>
                  </a:lnSpc>
                  <a:spcBef>
                    <a:spcPts val="600"/>
                  </a:spcBef>
                  <a:spcAft>
                    <a:spcPts val="0"/>
                  </a:spcAft>
                </a:pPr>
                <a:r>
                  <a:rPr lang="en-US" sz="2800">
                    <a:solidFill>
                      <a:schemeClr val="bg1"/>
                    </a:solidFill>
                    <a:latin typeface="Times New Roman" panose="02020603050405020304" pitchFamily="18" charset="0"/>
                    <a:ea typeface="Calibri" panose="020F0502020204030204" pitchFamily="34" charset="0"/>
                  </a:rPr>
                  <a:t>a) </a:t>
                </a:r>
                <a14:m>
                  <m:oMath xmlns:m="http://schemas.openxmlformats.org/officeDocument/2006/math">
                    <m:r>
                      <a:rPr lang="en-US" sz="2800" i="1">
                        <a:solidFill>
                          <a:schemeClr val="bg1"/>
                        </a:solidFill>
                        <a:latin typeface="Cambria Math" panose="02040503050406030204" pitchFamily="18" charset="0"/>
                        <a:ea typeface="Calibri" panose="020F0502020204030204" pitchFamily="34" charset="0"/>
                      </a:rPr>
                      <m:t>5</m:t>
                    </m:r>
                    <m:r>
                      <a:rPr lang="en-US" sz="2800" i="1">
                        <a:solidFill>
                          <a:schemeClr val="bg1"/>
                        </a:solidFill>
                        <a:latin typeface="Cambria Math" panose="02040503050406030204" pitchFamily="18" charset="0"/>
                        <a:ea typeface="Calibri" panose="020F0502020204030204" pitchFamily="34" charset="0"/>
                      </a:rPr>
                      <m:t>𝑥</m:t>
                    </m:r>
                    <m:r>
                      <a:rPr lang="en-US" sz="2800" i="1">
                        <a:solidFill>
                          <a:schemeClr val="bg1"/>
                        </a:solidFill>
                        <a:latin typeface="Cambria Math" panose="02040503050406030204" pitchFamily="18" charset="0"/>
                        <a:ea typeface="Calibri" panose="020F0502020204030204" pitchFamily="34" charset="0"/>
                      </a:rPr>
                      <m:t>+4&gt;4</m:t>
                    </m:r>
                    <m:r>
                      <a:rPr lang="en-US" sz="2800" i="1">
                        <a:solidFill>
                          <a:schemeClr val="bg1"/>
                        </a:solidFill>
                        <a:latin typeface="Cambria Math" panose="02040503050406030204" pitchFamily="18" charset="0"/>
                        <a:ea typeface="Calibri" panose="020F0502020204030204" pitchFamily="34" charset="0"/>
                      </a:rPr>
                      <m:t>𝑥</m:t>
                    </m:r>
                    <m:r>
                      <a:rPr lang="en-US" sz="2800" i="1">
                        <a:solidFill>
                          <a:schemeClr val="bg1"/>
                        </a:solidFill>
                        <a:latin typeface="Cambria Math" panose="02040503050406030204" pitchFamily="18" charset="0"/>
                        <a:ea typeface="Calibri" panose="020F0502020204030204" pitchFamily="34" charset="0"/>
                      </a:rPr>
                      <m:t>−12</m:t>
                    </m:r>
                  </m:oMath>
                </a14:m>
                <a:r>
                  <a:rPr lang="en-US" sz="2800">
                    <a:solidFill>
                      <a:schemeClr val="bg1"/>
                    </a:solidFill>
                    <a:latin typeface="Times New Roman" panose="02020603050405020304" pitchFamily="18" charset="0"/>
                    <a:ea typeface="Calibri" panose="020F0502020204030204" pitchFamily="34" charset="0"/>
                  </a:rPr>
                  <a:t>;                                          b) </a:t>
                </a:r>
                <a14:m>
                  <m:oMath xmlns:m="http://schemas.openxmlformats.org/officeDocument/2006/math">
                    <m:sSup>
                      <m:sSupPr>
                        <m:ctrlPr>
                          <a:rPr lang="en-US" sz="2800" i="1">
                            <a:solidFill>
                              <a:schemeClr val="bg1"/>
                            </a:solidFill>
                            <a:latin typeface="Cambria Math" panose="02040503050406030204" pitchFamily="18" charset="0"/>
                            <a:ea typeface="Calibri" panose="020F0502020204030204" pitchFamily="34" charset="0"/>
                          </a:rPr>
                        </m:ctrlPr>
                      </m:sSupPr>
                      <m:e>
                        <m:r>
                          <a:rPr lang="en-US" sz="2800" i="1">
                            <a:solidFill>
                              <a:schemeClr val="bg1"/>
                            </a:solidFill>
                            <a:latin typeface="Cambria Math" panose="02040503050406030204" pitchFamily="18" charset="0"/>
                            <a:ea typeface="Calibri" panose="020F0502020204030204" pitchFamily="34" charset="0"/>
                          </a:rPr>
                          <m:t>𝑥</m:t>
                        </m:r>
                      </m:e>
                      <m:sup>
                        <m:r>
                          <a:rPr lang="en-US" sz="2800" i="1">
                            <a:solidFill>
                              <a:schemeClr val="bg1"/>
                            </a:solidFill>
                            <a:latin typeface="Cambria Math" panose="02040503050406030204" pitchFamily="18" charset="0"/>
                            <a:ea typeface="Calibri" panose="020F0502020204030204" pitchFamily="34" charset="0"/>
                          </a:rPr>
                          <m:t>2</m:t>
                        </m:r>
                      </m:sup>
                    </m:sSup>
                    <m:r>
                      <a:rPr lang="en-US" sz="2800" i="1">
                        <a:solidFill>
                          <a:schemeClr val="bg1"/>
                        </a:solidFill>
                        <a:latin typeface="Cambria Math" panose="02040503050406030204" pitchFamily="18" charset="0"/>
                        <a:ea typeface="Calibri" panose="020F0502020204030204" pitchFamily="34" charset="0"/>
                      </a:rPr>
                      <m:t>–3</m:t>
                    </m:r>
                    <m:r>
                      <a:rPr lang="en-US" sz="2800" i="1">
                        <a:solidFill>
                          <a:schemeClr val="bg1"/>
                        </a:solidFill>
                        <a:latin typeface="Cambria Math" panose="02040503050406030204" pitchFamily="18" charset="0"/>
                        <a:ea typeface="Calibri" panose="020F0502020204030204" pitchFamily="34" charset="0"/>
                      </a:rPr>
                      <m:t>𝑥</m:t>
                    </m:r>
                    <m:r>
                      <a:rPr lang="en-US" sz="2800" i="1">
                        <a:solidFill>
                          <a:schemeClr val="bg1"/>
                        </a:solidFill>
                        <a:latin typeface="Cambria Math" panose="02040503050406030204" pitchFamily="18" charset="0"/>
                        <a:ea typeface="Calibri" panose="020F0502020204030204" pitchFamily="34" charset="0"/>
                      </a:rPr>
                      <m:t>+5≤4</m:t>
                    </m:r>
                  </m:oMath>
                </a14:m>
                <a:r>
                  <a:rPr lang="en-US" sz="2800">
                    <a:solidFill>
                      <a:schemeClr val="bg1"/>
                    </a:solidFill>
                    <a:latin typeface="Times New Roman" panose="02020603050405020304" pitchFamily="18" charset="0"/>
                    <a:ea typeface="Calibri" panose="020F0502020204030204" pitchFamily="34" charset="0"/>
                  </a:rPr>
                  <a:t>.</a:t>
                </a:r>
                <a:endParaRPr lang="en-US" sz="2800">
                  <a:solidFill>
                    <a:schemeClr val="bg1"/>
                  </a:solidFill>
                  <a:effectLst/>
                  <a:latin typeface="Times New Roman" panose="02020603050405020304" pitchFamily="18" charset="0"/>
                  <a:ea typeface="Calibri" panose="020F0502020204030204" pitchFamily="34" charset="0"/>
                </a:endParaRPr>
              </a:p>
            </p:txBody>
          </p:sp>
        </mc:Choice>
        <mc:Fallback xmlns="">
          <p:sp>
            <p:nvSpPr>
              <p:cNvPr id="24" name="Rectangle 23" descr="OPL20U25GSXzBJYl68kk8uQGfFKzs7yb1M4KJWUiLk6ZEvGF+qCIPSnY57AbBFCvTWID07 2024 T9 CD 06565+K4lPs7H94VUqPe2XwIsfPRnrXQE//QTEXxb8/8N4CNc6FpgZahzpTjFhMzSA7T/nHJa11DE8Ng2TP3iAmRczFlmslSuUNOgUeb6yRvs0="/>
              <p:cNvSpPr>
                <a:spLocks noRot="1" noChangeAspect="1" noMove="1" noResize="1" noEditPoints="1" noAdjustHandles="1" noChangeArrowheads="1" noChangeShapeType="1" noTextEdit="1"/>
              </p:cNvSpPr>
              <p:nvPr/>
            </p:nvSpPr>
            <p:spPr>
              <a:xfrm>
                <a:off x="993059" y="612892"/>
                <a:ext cx="9972472" cy="2108269"/>
              </a:xfrm>
              <a:prstGeom prst="rect">
                <a:avLst/>
              </a:prstGeom>
              <a:blipFill>
                <a:blip r:embed="rId6"/>
                <a:stretch>
                  <a:fillRect l="-1284" r="-550" b="-3768"/>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6" name="Rectangle 25" descr="OPL20U25GSXzBJYl68kk8uQGfFKzs7yb1M4KJWUiLk6ZEvGF+qCIPSnY57AbBFCvTWID07 2024 T9 CD 06565+K4lPs7H94VUqPe2XwIsfPRnrXQE//QTEXxb8/8N4CNc6FpgZahzpTjFhMzSA7T/nHJa11DE8Ng2TP3iAmRczFlmslSuUNOgUeb6yRvs0="/>
              <p:cNvSpPr/>
              <p:nvPr/>
            </p:nvSpPr>
            <p:spPr>
              <a:xfrm>
                <a:off x="142644" y="3184095"/>
                <a:ext cx="12024441" cy="1307537"/>
              </a:xfrm>
              <a:prstGeom prst="rect">
                <a:avLst/>
              </a:prstGeom>
            </p:spPr>
            <p:txBody>
              <a:bodyPr wrap="square">
                <a:spAutoFit/>
              </a:bodyPr>
              <a:lstStyle/>
              <a:p>
                <a:pPr>
                  <a:lnSpc>
                    <a:spcPct val="150000"/>
                  </a:lnSpc>
                  <a:spcAft>
                    <a:spcPts val="0"/>
                  </a:spcAft>
                </a:pPr>
                <a:r>
                  <a:rPr lang="en-US" sz="2800">
                    <a:solidFill>
                      <a:schemeClr val="bg1"/>
                    </a:solidFill>
                    <a:latin typeface="Times New Roman" panose="02020603050405020304" pitchFamily="18" charset="0"/>
                    <a:ea typeface="Calibri" panose="020F0502020204030204" pitchFamily="34" charset="0"/>
                    <a:cs typeface="Times New Roman" panose="02020603050405020304" pitchFamily="18" charset="0"/>
                  </a:rPr>
                  <a:t>a) Khi thay giá trị  </a:t>
                </a:r>
                <a14:m>
                  <m:oMath xmlns:m="http://schemas.openxmlformats.org/officeDocument/2006/math">
                    <m:r>
                      <a:rPr lang="en-US" sz="2800" i="1">
                        <a:solidFill>
                          <a:schemeClr val="bg1"/>
                        </a:solidFill>
                        <a:latin typeface="Cambria Math" panose="02040503050406030204" pitchFamily="18" charset="0"/>
                        <a:ea typeface="Calibri" panose="020F0502020204030204" pitchFamily="34" charset="0"/>
                        <a:cs typeface="Times New Roman" panose="02020603050405020304" pitchFamily="18" charset="0"/>
                      </a:rPr>
                      <m:t>𝑥</m:t>
                    </m:r>
                    <m:r>
                      <a:rPr lang="en-US" sz="2800" i="1">
                        <a:solidFill>
                          <a:schemeClr val="bg1"/>
                        </a:solidFill>
                        <a:latin typeface="Cambria Math" panose="02040503050406030204" pitchFamily="18" charset="0"/>
                        <a:ea typeface="Calibri" panose="020F0502020204030204" pitchFamily="34" charset="0"/>
                        <a:cs typeface="Times New Roman" panose="02020603050405020304" pitchFamily="18" charset="0"/>
                      </a:rPr>
                      <m:t>=3</m:t>
                    </m:r>
                  </m:oMath>
                </a14:m>
                <a:r>
                  <a:rPr lang="en-US" sz="2800">
                    <a:solidFill>
                      <a:schemeClr val="bg1"/>
                    </a:solidFill>
                    <a:latin typeface="Times New Roman" panose="02020603050405020304" pitchFamily="18" charset="0"/>
                    <a:ea typeface="Calibri" panose="020F0502020204030204" pitchFamily="34" charset="0"/>
                    <a:cs typeface="Times New Roman" panose="02020603050405020304" pitchFamily="18" charset="0"/>
                  </a:rPr>
                  <a:t> vào bất phương trình đã cho, ta được </a:t>
                </a:r>
                <a14:m>
                  <m:oMath xmlns:m="http://schemas.openxmlformats.org/officeDocument/2006/math">
                    <m:r>
                      <a:rPr lang="en-US" sz="2800" i="1">
                        <a:solidFill>
                          <a:schemeClr val="bg1"/>
                        </a:solidFill>
                        <a:latin typeface="Cambria Math" panose="02040503050406030204" pitchFamily="18" charset="0"/>
                        <a:ea typeface="Calibri" panose="020F0502020204030204" pitchFamily="34" charset="0"/>
                        <a:cs typeface="Times New Roman" panose="02020603050405020304" pitchFamily="18" charset="0"/>
                      </a:rPr>
                      <m:t>5.3+4&gt;4.3−12</m:t>
                    </m:r>
                  </m:oMath>
                </a14:m>
                <a:r>
                  <a:rPr lang="en-US" sz="280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a:solidFill>
                      <a:schemeClr val="bg1"/>
                    </a:solidFill>
                    <a:latin typeface="Times New Roman" panose="02020603050405020304" pitchFamily="18" charset="0"/>
                    <a:ea typeface="Calibri" panose="020F0502020204030204" pitchFamily="34" charset="0"/>
                    <a:cs typeface="Times New Roman" panose="02020603050405020304" pitchFamily="18" charset="0"/>
                  </a:rPr>
                  <a:t>là khẳng định đúng. </a:t>
                </a:r>
                <a:r>
                  <a:rPr lang="en-US" sz="2800" b="1">
                    <a:solidFill>
                      <a:srgbClr val="FFFF00"/>
                    </a:solidFill>
                    <a:latin typeface="Times New Roman" panose="02020603050405020304" pitchFamily="18" charset="0"/>
                    <a:ea typeface="Calibri" panose="020F0502020204030204" pitchFamily="34" charset="0"/>
                    <a:cs typeface="Times New Roman" panose="02020603050405020304" pitchFamily="18" charset="0"/>
                  </a:rPr>
                  <a:t>Vậy giá trị </a:t>
                </a:r>
                <a14:m>
                  <m:oMath xmlns:m="http://schemas.openxmlformats.org/officeDocument/2006/math">
                    <m:r>
                      <a:rPr lang="en-US" sz="2800" b="1" i="1">
                        <a:solidFill>
                          <a:srgbClr val="FFFF00"/>
                        </a:solidFill>
                        <a:latin typeface="Cambria Math" panose="02040503050406030204" pitchFamily="18" charset="0"/>
                        <a:ea typeface="Calibri" panose="020F0502020204030204" pitchFamily="34" charset="0"/>
                        <a:cs typeface="Times New Roman" panose="02020603050405020304" pitchFamily="18" charset="0"/>
                      </a:rPr>
                      <m:t>𝒙</m:t>
                    </m:r>
                    <m:r>
                      <a:rPr lang="en-US" sz="2800" b="1" i="1">
                        <a:solidFill>
                          <a:srgbClr val="FFFF00"/>
                        </a:solidFill>
                        <a:latin typeface="Cambria Math" panose="02040503050406030204" pitchFamily="18" charset="0"/>
                        <a:ea typeface="Calibri" panose="020F0502020204030204" pitchFamily="34" charset="0"/>
                        <a:cs typeface="Times New Roman" panose="02020603050405020304" pitchFamily="18" charset="0"/>
                      </a:rPr>
                      <m:t>=</m:t>
                    </m:r>
                    <m:r>
                      <a:rPr lang="en-US" sz="2800" b="1" i="1">
                        <a:solidFill>
                          <a:srgbClr val="FFFF00"/>
                        </a:solidFill>
                        <a:latin typeface="Cambria Math" panose="02040503050406030204" pitchFamily="18" charset="0"/>
                        <a:ea typeface="Calibri" panose="020F0502020204030204" pitchFamily="34" charset="0"/>
                        <a:cs typeface="Times New Roman" panose="02020603050405020304" pitchFamily="18" charset="0"/>
                      </a:rPr>
                      <m:t>𝟑</m:t>
                    </m:r>
                  </m:oMath>
                </a14:m>
                <a:r>
                  <a:rPr lang="en-US" sz="2800" b="1">
                    <a:solidFill>
                      <a:srgbClr val="FFFF00"/>
                    </a:solidFill>
                    <a:latin typeface="Times New Roman" panose="02020603050405020304" pitchFamily="18" charset="0"/>
                    <a:ea typeface="Calibri" panose="020F0502020204030204" pitchFamily="34" charset="0"/>
                    <a:cs typeface="Times New Roman" panose="02020603050405020304" pitchFamily="18" charset="0"/>
                  </a:rPr>
                  <a:t> là nghiệm của bất phương trình đã cho</a:t>
                </a:r>
                <a:r>
                  <a:rPr lang="en-US" sz="2800">
                    <a:solidFill>
                      <a:srgbClr val="FFFF00"/>
                    </a:solidFill>
                    <a:latin typeface="Times New Roman" panose="02020603050405020304" pitchFamily="18" charset="0"/>
                    <a:ea typeface="Calibri" panose="020F0502020204030204" pitchFamily="34" charset="0"/>
                    <a:cs typeface="Times New Roman" panose="02020603050405020304" pitchFamily="18" charset="0"/>
                  </a:rPr>
                  <a:t>. </a:t>
                </a:r>
                <a:endParaRPr lang="en-US" sz="2800">
                  <a:solidFill>
                    <a:srgbClr val="FFFF00"/>
                  </a:solidFill>
                  <a:effectLst/>
                  <a:latin typeface="Times New Roman" panose="02020603050405020304" pitchFamily="18" charset="0"/>
                  <a:ea typeface="Calibri" panose="020F0502020204030204" pitchFamily="34" charset="0"/>
                  <a:cs typeface="Times New Roman" panose="02020603050405020304" pitchFamily="18" charset="0"/>
                </a:endParaRPr>
              </a:p>
            </p:txBody>
          </p:sp>
        </mc:Choice>
        <mc:Fallback xmlns="">
          <p:sp>
            <p:nvSpPr>
              <p:cNvPr id="26" name="Rectangle 25" descr="OPL20U25GSXzBJYl68kk8uQGfFKzs7yb1M4KJWUiLk6ZEvGF+qCIPSnY57AbBFCvTWID07 2024 T9 CD 06565+K4lPs7H94VUqPe2XwIsfPRnrXQE//QTEXxb8/8N4CNc6FpgZahzpTjFhMzSA7T/nHJa11DE8Ng2TP3iAmRczFlmslSuUNOgUeb6yRvs0="/>
              <p:cNvSpPr>
                <a:spLocks noRot="1" noChangeAspect="1" noMove="1" noResize="1" noEditPoints="1" noAdjustHandles="1" noChangeArrowheads="1" noChangeShapeType="1" noTextEdit="1"/>
              </p:cNvSpPr>
              <p:nvPr/>
            </p:nvSpPr>
            <p:spPr>
              <a:xfrm>
                <a:off x="142644" y="3184095"/>
                <a:ext cx="12024441" cy="1307537"/>
              </a:xfrm>
              <a:prstGeom prst="rect">
                <a:avLst/>
              </a:prstGeom>
              <a:blipFill>
                <a:blip r:embed="rId7"/>
                <a:stretch>
                  <a:fillRect l="-1014" b="-1209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7" name="Rectangle 26" descr="OPL20U25GSXzBJYl68kk8uQGfFKzs7yb1M4KJWUiLk6ZEvGF+qCIPSnY57AbBFCvTWID07 2024 T9 CD 06565+K4lPs7H94VUqPe2XwIsfPRnrXQE//QTEXxb8/8N4CNc6FpgZahzpTjFhMzSA7T/nHJa11DE8Ng2TP3iAmRczFlmslSuUNOgUeb6yRvs0="/>
              <p:cNvSpPr/>
              <p:nvPr/>
            </p:nvSpPr>
            <p:spPr>
              <a:xfrm>
                <a:off x="142645" y="4702779"/>
                <a:ext cx="12024440" cy="2133918"/>
              </a:xfrm>
              <a:prstGeom prst="rect">
                <a:avLst/>
              </a:prstGeom>
            </p:spPr>
            <p:txBody>
              <a:bodyPr wrap="square">
                <a:spAutoFit/>
              </a:bodyPr>
              <a:lstStyle/>
              <a:p>
                <a:pPr>
                  <a:lnSpc>
                    <a:spcPct val="150000"/>
                  </a:lnSpc>
                  <a:spcAft>
                    <a:spcPts val="800"/>
                  </a:spcAft>
                </a:pPr>
                <a:r>
                  <a:rPr lang="en-US" sz="2800">
                    <a:solidFill>
                      <a:schemeClr val="bg1"/>
                    </a:solidFill>
                    <a:latin typeface="Times New Roman" panose="02020603050405020304" pitchFamily="18" charset="0"/>
                    <a:ea typeface="Calibri" panose="020F0502020204030204" pitchFamily="34" charset="0"/>
                    <a:cs typeface="Times New Roman" panose="02020603050405020304" pitchFamily="18" charset="0"/>
                  </a:rPr>
                  <a:t>b) Khi thay giá trị </a:t>
                </a:r>
                <a14:m>
                  <m:oMath xmlns:m="http://schemas.openxmlformats.org/officeDocument/2006/math">
                    <m:r>
                      <a:rPr lang="en-US" sz="2800" i="1">
                        <a:solidFill>
                          <a:schemeClr val="bg1"/>
                        </a:solidFill>
                        <a:latin typeface="Cambria Math" panose="02040503050406030204" pitchFamily="18" charset="0"/>
                        <a:ea typeface="Calibri" panose="020F0502020204030204" pitchFamily="34" charset="0"/>
                        <a:cs typeface="Times New Roman" panose="02020603050405020304" pitchFamily="18" charset="0"/>
                      </a:rPr>
                      <m:t>𝑥</m:t>
                    </m:r>
                    <m:r>
                      <a:rPr lang="en-US" sz="2800" i="1">
                        <a:solidFill>
                          <a:schemeClr val="bg1"/>
                        </a:solidFill>
                        <a:latin typeface="Cambria Math" panose="02040503050406030204" pitchFamily="18" charset="0"/>
                        <a:ea typeface="Calibri" panose="020F0502020204030204" pitchFamily="34" charset="0"/>
                        <a:cs typeface="Times New Roman" panose="02020603050405020304" pitchFamily="18" charset="0"/>
                      </a:rPr>
                      <m:t>=3</m:t>
                    </m:r>
                  </m:oMath>
                </a14:m>
                <a:r>
                  <a:rPr lang="en-US" sz="2800">
                    <a:solidFill>
                      <a:schemeClr val="bg1"/>
                    </a:solidFill>
                    <a:latin typeface="Times New Roman" panose="02020603050405020304" pitchFamily="18" charset="0"/>
                    <a:ea typeface="Calibri" panose="020F0502020204030204" pitchFamily="34" charset="0"/>
                    <a:cs typeface="Times New Roman" panose="02020603050405020304" pitchFamily="18" charset="0"/>
                  </a:rPr>
                  <a:t>  vào bất phương trình đã cho, ta được </a:t>
                </a:r>
                <a14:m>
                  <m:oMath xmlns:m="http://schemas.openxmlformats.org/officeDocument/2006/math">
                    <m:sSup>
                      <m:sSupPr>
                        <m:ctrlPr>
                          <a:rPr lang="en-US" sz="2800" i="1">
                            <a:solidFill>
                              <a:schemeClr val="bg1"/>
                            </a:solidFill>
                            <a:latin typeface="Cambria Math" panose="02040503050406030204" pitchFamily="18" charset="0"/>
                            <a:ea typeface="Calibri" panose="020F0502020204030204" pitchFamily="34" charset="0"/>
                            <a:cs typeface="Times New Roman" panose="02020603050405020304" pitchFamily="18" charset="0"/>
                          </a:rPr>
                        </m:ctrlPr>
                      </m:sSupPr>
                      <m:e>
                        <m:r>
                          <a:rPr lang="en-US" sz="2800" i="1">
                            <a:solidFill>
                              <a:schemeClr val="bg1"/>
                            </a:solidFill>
                            <a:latin typeface="Cambria Math" panose="02040503050406030204" pitchFamily="18" charset="0"/>
                            <a:ea typeface="Calibri" panose="020F0502020204030204" pitchFamily="34" charset="0"/>
                            <a:cs typeface="Times New Roman" panose="02020603050405020304" pitchFamily="18" charset="0"/>
                          </a:rPr>
                          <m:t>3</m:t>
                        </m:r>
                      </m:e>
                      <m:sup>
                        <m:r>
                          <a:rPr lang="en-US" sz="2800" i="1">
                            <a:solidFill>
                              <a:schemeClr val="bg1"/>
                            </a:solidFill>
                            <a:latin typeface="Cambria Math" panose="02040503050406030204" pitchFamily="18" charset="0"/>
                            <a:ea typeface="Calibri" panose="020F0502020204030204" pitchFamily="34" charset="0"/>
                            <a:cs typeface="Times New Roman" panose="02020603050405020304" pitchFamily="18" charset="0"/>
                          </a:rPr>
                          <m:t>2</m:t>
                        </m:r>
                      </m:sup>
                    </m:sSup>
                    <m:r>
                      <a:rPr lang="en-US" sz="2800" i="1">
                        <a:solidFill>
                          <a:schemeClr val="bg1"/>
                        </a:solidFill>
                        <a:latin typeface="Cambria Math" panose="02040503050406030204" pitchFamily="18" charset="0"/>
                        <a:ea typeface="Calibri" panose="020F0502020204030204" pitchFamily="34" charset="0"/>
                        <a:cs typeface="Times New Roman" panose="02020603050405020304" pitchFamily="18" charset="0"/>
                      </a:rPr>
                      <m:t>−3.3+5≤4</m:t>
                    </m:r>
                  </m:oMath>
                </a14:m>
                <a:r>
                  <a:rPr lang="en-US" sz="2800">
                    <a:solidFill>
                      <a:schemeClr val="bg1"/>
                    </a:solidFill>
                    <a:latin typeface="Times New Roman" panose="02020603050405020304" pitchFamily="18" charset="0"/>
                    <a:ea typeface="Calibri" panose="020F0502020204030204" pitchFamily="34" charset="0"/>
                    <a:cs typeface="Times New Roman" panose="02020603050405020304" pitchFamily="18" charset="0"/>
                  </a:rPr>
                  <a:t> là khẳng định không đúng. </a:t>
                </a:r>
              </a:p>
              <a:p>
                <a:pPr>
                  <a:lnSpc>
                    <a:spcPct val="150000"/>
                  </a:lnSpc>
                  <a:spcAft>
                    <a:spcPts val="800"/>
                  </a:spcAft>
                </a:pPr>
                <a:r>
                  <a:rPr lang="en-US" sz="2800" b="1">
                    <a:solidFill>
                      <a:srgbClr val="FFFF00"/>
                    </a:solidFill>
                    <a:latin typeface="Times New Roman" panose="02020603050405020304" pitchFamily="18" charset="0"/>
                    <a:ea typeface="Calibri" panose="020F0502020204030204" pitchFamily="34" charset="0"/>
                    <a:cs typeface="Times New Roman" panose="02020603050405020304" pitchFamily="18" charset="0"/>
                  </a:rPr>
                  <a:t>Vậy giá trị</a:t>
                </a:r>
                <a:r>
                  <a:rPr lang="en-US" sz="2800" b="1">
                    <a:solidFill>
                      <a:srgbClr val="FFFF00"/>
                    </a:solidFill>
                    <a:latin typeface="Times New Roman" panose="02020603050405020304" pitchFamily="18" charset="0"/>
                    <a:ea typeface="Times New Roman" panose="02020603050405020304" pitchFamily="18" charset="0"/>
                    <a:cs typeface="Times New Roman" panose="02020603050405020304" pitchFamily="18" charset="0"/>
                  </a:rPr>
                  <a:t> </a:t>
                </a:r>
                <a14:m>
                  <m:oMath xmlns:m="http://schemas.openxmlformats.org/officeDocument/2006/math">
                    <m:r>
                      <a:rPr lang="en-US" sz="2800" b="1" i="1">
                        <a:solidFill>
                          <a:srgbClr val="FFFF00"/>
                        </a:solidFill>
                        <a:latin typeface="Cambria Math" panose="02040503050406030204" pitchFamily="18" charset="0"/>
                        <a:ea typeface="Calibri" panose="020F0502020204030204" pitchFamily="34" charset="0"/>
                        <a:cs typeface="Times New Roman" panose="02020603050405020304" pitchFamily="18" charset="0"/>
                      </a:rPr>
                      <m:t>𝒙</m:t>
                    </m:r>
                    <m:r>
                      <a:rPr lang="en-US" sz="2800" b="1" i="1">
                        <a:solidFill>
                          <a:srgbClr val="FFFF00"/>
                        </a:solidFill>
                        <a:latin typeface="Cambria Math" panose="02040503050406030204" pitchFamily="18" charset="0"/>
                        <a:ea typeface="Calibri" panose="020F0502020204030204" pitchFamily="34" charset="0"/>
                        <a:cs typeface="Times New Roman" panose="02020603050405020304" pitchFamily="18" charset="0"/>
                      </a:rPr>
                      <m:t>=</m:t>
                    </m:r>
                    <m:r>
                      <a:rPr lang="en-US" sz="2800" b="1" i="1">
                        <a:solidFill>
                          <a:srgbClr val="FFFF00"/>
                        </a:solidFill>
                        <a:latin typeface="Cambria Math" panose="02040503050406030204" pitchFamily="18" charset="0"/>
                        <a:ea typeface="Calibri" panose="020F0502020204030204" pitchFamily="34" charset="0"/>
                        <a:cs typeface="Times New Roman" panose="02020603050405020304" pitchFamily="18" charset="0"/>
                      </a:rPr>
                      <m:t>𝟑</m:t>
                    </m:r>
                  </m:oMath>
                </a14:m>
                <a:r>
                  <a:rPr lang="en-US" sz="2800" b="1">
                    <a:solidFill>
                      <a:srgbClr val="FFFF00"/>
                    </a:solidFill>
                    <a:latin typeface="Times New Roman" panose="02020603050405020304" pitchFamily="18" charset="0"/>
                    <a:ea typeface="Calibri" panose="020F0502020204030204" pitchFamily="34" charset="0"/>
                    <a:cs typeface="Times New Roman" panose="02020603050405020304" pitchFamily="18" charset="0"/>
                  </a:rPr>
                  <a:t> không là nghiệm của bất phương trình đã cho.</a:t>
                </a:r>
              </a:p>
            </p:txBody>
          </p:sp>
        </mc:Choice>
        <mc:Fallback xmlns="">
          <p:sp>
            <p:nvSpPr>
              <p:cNvPr id="27" name="Rectangle 26" descr="OPL20U25GSXzBJYl68kk8uQGfFKzs7yb1M4KJWUiLk6ZEvGF+qCIPSnY57AbBFCvTWID07 2024 T9 CD 06565+K4lPs7H94VUqPe2XwIsfPRnrXQE//QTEXxb8/8N4CNc6FpgZahzpTjFhMzSA7T/nHJa11DE8Ng2TP3iAmRczFlmslSuUNOgUeb6yRvs0="/>
              <p:cNvSpPr>
                <a:spLocks noRot="1" noChangeAspect="1" noMove="1" noResize="1" noEditPoints="1" noAdjustHandles="1" noChangeArrowheads="1" noChangeShapeType="1" noTextEdit="1"/>
              </p:cNvSpPr>
              <p:nvPr/>
            </p:nvSpPr>
            <p:spPr>
              <a:xfrm>
                <a:off x="142645" y="4702779"/>
                <a:ext cx="12024440" cy="2133918"/>
              </a:xfrm>
              <a:prstGeom prst="rect">
                <a:avLst/>
              </a:prstGeom>
              <a:blipFill>
                <a:blip r:embed="rId8"/>
                <a:stretch>
                  <a:fillRect l="-1014" b="-3134"/>
                </a:stretch>
              </a:blipFill>
            </p:spPr>
            <p:txBody>
              <a:bodyPr/>
              <a:lstStyle/>
              <a:p>
                <a:r>
                  <a:rPr lang="en-US">
                    <a:noFill/>
                  </a:rPr>
                  <a:t> </a:t>
                </a:r>
              </a:p>
            </p:txBody>
          </p:sp>
        </mc:Fallback>
      </mc:AlternateContent>
      <p:sp>
        <p:nvSpPr>
          <p:cNvPr id="28" name="Rectangle 27" descr="OPL20U25GSXzBJYl68kk8uQGfFKzs7yb1M4KJWUiLk6ZEvGF+qCIPSnY57AbBFCvTWID07 2024 T9 CD 06565+K4lPs7H94VUqPe2XwIsfPRnrXQE//QTEXxb8/8N4CNc6FpgZahzpTjFhMzSA7T/nHJa11DE8Ng2TP3iAmRczFlmslSuUNOgUeb6yRvs0="/>
          <p:cNvSpPr/>
          <p:nvPr/>
        </p:nvSpPr>
        <p:spPr>
          <a:xfrm>
            <a:off x="4165696" y="22828"/>
            <a:ext cx="3978333" cy="523220"/>
          </a:xfrm>
          <a:prstGeom prst="rect">
            <a:avLst/>
          </a:prstGeom>
        </p:spPr>
        <p:txBody>
          <a:bodyPr wrap="none">
            <a:spAutoFit/>
          </a:bodyPr>
          <a:lstStyle/>
          <a:p>
            <a:r>
              <a:rPr lang="en-US" sz="2800" b="1">
                <a:solidFill>
                  <a:srgbClr val="FFFF00"/>
                </a:solidFill>
                <a:latin typeface="Times New Roman" panose="02020603050405020304" pitchFamily="18" charset="0"/>
                <a:ea typeface="Calibri" panose="020F0502020204030204" pitchFamily="34" charset="0"/>
              </a:rPr>
              <a:t>HOẠT ĐỘNG CẶP ĐÔI</a:t>
            </a:r>
            <a:endParaRPr lang="en-US" sz="2800" b="1">
              <a:solidFill>
                <a:srgbClr val="FFFF00"/>
              </a:solidFill>
            </a:endParaRPr>
          </a:p>
        </p:txBody>
      </p:sp>
      <p:pic>
        <p:nvPicPr>
          <p:cNvPr id="29" name="Đồng hồ đếm ngược 3 phút có âm thanh ( 3 - minute countdown with sound) (2)" descr="OPL20U25GSXzBJYl68kk8uQGfFKzs7yb1M4KJWUiLk6ZEvGF+qCIPSnY57AbBFCvTWID07 2024 T9 CD 06565+K4lPs7H94VUqPe2XwIsfPRnrXQE//QTEXxb8/8N4CNc6FpgZahzpTjFhMzSA7T/nHJa11DE8Ng2TP3iAmRczFlmslSuUNOgUeb6yRvs0=">
            <a:hlinkClick r:id="" action="ppaction://media"/>
          </p:cNvPr>
          <p:cNvPicPr>
            <a:picLocks noChangeAspect="1"/>
          </p:cNvPicPr>
          <p:nvPr>
            <a:videoFile r:link="rId2"/>
            <p:extLst>
              <p:ext uri="{DAA4B4D4-6D71-4841-9C94-3DE7FCFB9230}">
                <p14:media xmlns:p14="http://schemas.microsoft.com/office/powerpoint/2010/main" r:embed="rId1"/>
              </p:ext>
            </p:extLst>
          </p:nvPr>
        </p:nvPicPr>
        <p:blipFill rotWithShape="1">
          <a:blip r:embed="rId9"/>
          <a:srcRect l="33192" t="46525" r="33617" b="23971"/>
          <a:stretch>
            <a:fillRect/>
          </a:stretch>
        </p:blipFill>
        <p:spPr>
          <a:xfrm>
            <a:off x="10261600" y="6019800"/>
            <a:ext cx="1905485" cy="838200"/>
          </a:xfrm>
          <a:prstGeom prst="rect">
            <a:avLst/>
          </a:prstGeom>
        </p:spPr>
      </p:pic>
      <p:sp>
        <p:nvSpPr>
          <p:cNvPr id="30" name="Rectangle 29" descr="OPL20U25GSXzBJYl68kk8uQGfFKzs7yb1M4KJWUiLk6ZEvGF+qCIPSnY57AbBFCvTWID07 2024 T9 CD 06565+K4lPs7H94VUqPe2XwIsfPRnrXQE//QTEXxb8/8N4CNc6FpgZahzpTjFhMzSA7T/nHJa11DE8Ng2TP3iAmRczFlmslSuUNOgUeb6yRvs0="/>
          <p:cNvSpPr/>
          <p:nvPr/>
        </p:nvSpPr>
        <p:spPr>
          <a:xfrm>
            <a:off x="5689031" y="2672845"/>
            <a:ext cx="931665" cy="661207"/>
          </a:xfrm>
          <a:prstGeom prst="rect">
            <a:avLst/>
          </a:prstGeom>
        </p:spPr>
        <p:txBody>
          <a:bodyPr wrap="none">
            <a:spAutoFit/>
          </a:bodyPr>
          <a:lstStyle/>
          <a:p>
            <a:pPr>
              <a:lnSpc>
                <a:spcPct val="150000"/>
              </a:lnSpc>
              <a:spcBef>
                <a:spcPts val="600"/>
              </a:spcBef>
              <a:spcAft>
                <a:spcPts val="0"/>
              </a:spcAft>
            </a:pPr>
            <a:r>
              <a:rPr lang="en-US" sz="2800" b="1">
                <a:solidFill>
                  <a:srgbClr val="FFFF00"/>
                </a:solidFill>
                <a:latin typeface="Times New Roman" panose="02020603050405020304" pitchFamily="18" charset="0"/>
                <a:ea typeface="Calibri" panose="020F0502020204030204" pitchFamily="34" charset="0"/>
              </a:rPr>
              <a:t>Giải </a:t>
            </a:r>
            <a:endParaRPr lang="en-US" sz="2800">
              <a:solidFill>
                <a:srgbClr val="FFFF00"/>
              </a:solidFill>
              <a:latin typeface="Times New Roman" panose="02020603050405020304" pitchFamily="18" charset="0"/>
              <a:ea typeface="Calibri" panose="020F0502020204030204" pitchFamily="34" charset="0"/>
            </a:endParaRPr>
          </a:p>
        </p:txBody>
      </p:sp>
    </p:spTree>
    <p:extLst>
      <p:ext uri="{BB962C8B-B14F-4D97-AF65-F5344CB8AC3E}">
        <p14:creationId xmlns:p14="http://schemas.microsoft.com/office/powerpoint/2010/main" val="5663340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wipe(left)">
                                      <p:cBhvr>
                                        <p:cTn id="7" dur="500"/>
                                        <p:tgtEl>
                                          <p:spTgt spid="28"/>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wipe(left)">
                                      <p:cBhvr>
                                        <p:cTn id="12" dur="500"/>
                                        <p:tgtEl>
                                          <p:spTgt spid="2"/>
                                        </p:tgtEl>
                                      </p:cBhvr>
                                    </p:animEffect>
                                  </p:childTnLst>
                                </p:cTn>
                              </p:par>
                              <p:par>
                                <p:cTn id="13" presetID="22" presetClass="entr" presetSubtype="8" fill="hold" grpId="0" nodeType="withEffect">
                                  <p:stCondLst>
                                    <p:cond delay="0"/>
                                  </p:stCondLst>
                                  <p:childTnLst>
                                    <p:set>
                                      <p:cBhvr>
                                        <p:cTn id="14" dur="1" fill="hold">
                                          <p:stCondLst>
                                            <p:cond delay="0"/>
                                          </p:stCondLst>
                                        </p:cTn>
                                        <p:tgtEl>
                                          <p:spTgt spid="24"/>
                                        </p:tgtEl>
                                        <p:attrNameLst>
                                          <p:attrName>style.visibility</p:attrName>
                                        </p:attrNameLst>
                                      </p:cBhvr>
                                      <p:to>
                                        <p:strVal val="visible"/>
                                      </p:to>
                                    </p:set>
                                    <p:animEffect transition="in" filter="wipe(left)">
                                      <p:cBhvr>
                                        <p:cTn id="15" dur="500"/>
                                        <p:tgtEl>
                                          <p:spTgt spid="24"/>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8" fill="hold" nodeType="clickEffect">
                                  <p:stCondLst>
                                    <p:cond delay="0"/>
                                  </p:stCondLst>
                                  <p:childTnLst>
                                    <p:set>
                                      <p:cBhvr>
                                        <p:cTn id="19" dur="1" fill="hold">
                                          <p:stCondLst>
                                            <p:cond delay="0"/>
                                          </p:stCondLst>
                                        </p:cTn>
                                        <p:tgtEl>
                                          <p:spTgt spid="29"/>
                                        </p:tgtEl>
                                        <p:attrNameLst>
                                          <p:attrName>style.visibility</p:attrName>
                                        </p:attrNameLst>
                                      </p:cBhvr>
                                      <p:to>
                                        <p:strVal val="visible"/>
                                      </p:to>
                                    </p:set>
                                    <p:animEffect transition="in" filter="wipe(left)">
                                      <p:cBhvr>
                                        <p:cTn id="20" dur="500"/>
                                        <p:tgtEl>
                                          <p:spTgt spid="29"/>
                                        </p:tgtEl>
                                      </p:cBhvr>
                                    </p:animEffect>
                                  </p:childTnLst>
                                </p:cTn>
                              </p:par>
                            </p:childTnLst>
                          </p:cTn>
                        </p:par>
                      </p:childTnLst>
                    </p:cTn>
                  </p:par>
                  <p:par>
                    <p:cTn id="21" fill="hold">
                      <p:stCondLst>
                        <p:cond delay="indefinite"/>
                      </p:stCondLst>
                      <p:childTnLst>
                        <p:par>
                          <p:cTn id="22" fill="hold">
                            <p:stCondLst>
                              <p:cond delay="0"/>
                            </p:stCondLst>
                            <p:childTnLst>
                              <p:par>
                                <p:cTn id="23" presetID="1" presetClass="mediacall" presetSubtype="0" fill="hold" nodeType="clickEffect">
                                  <p:stCondLst>
                                    <p:cond delay="0"/>
                                  </p:stCondLst>
                                  <p:childTnLst>
                                    <p:cmd type="call" cmd="playFrom(0.0)">
                                      <p:cBhvr>
                                        <p:cTn id="24" dur="183344" fill="hold"/>
                                        <p:tgtEl>
                                          <p:spTgt spid="29"/>
                                        </p:tgtEl>
                                      </p:cBhvr>
                                    </p:cmd>
                                  </p:childTnLst>
                                </p:cTn>
                              </p:par>
                            </p:childTnLst>
                          </p:cTn>
                        </p:par>
                      </p:childTnLst>
                    </p:cTn>
                  </p:par>
                  <p:par>
                    <p:cTn id="25" fill="hold">
                      <p:stCondLst>
                        <p:cond delay="indefinite"/>
                      </p:stCondLst>
                      <p:childTnLst>
                        <p:par>
                          <p:cTn id="26" fill="hold">
                            <p:stCondLst>
                              <p:cond delay="0"/>
                            </p:stCondLst>
                            <p:childTnLst>
                              <p:par>
                                <p:cTn id="27" presetID="22" presetClass="entr" presetSubtype="8" fill="hold" grpId="0" nodeType="clickEffect">
                                  <p:stCondLst>
                                    <p:cond delay="0"/>
                                  </p:stCondLst>
                                  <p:childTnLst>
                                    <p:set>
                                      <p:cBhvr>
                                        <p:cTn id="28" dur="1" fill="hold">
                                          <p:stCondLst>
                                            <p:cond delay="0"/>
                                          </p:stCondLst>
                                        </p:cTn>
                                        <p:tgtEl>
                                          <p:spTgt spid="30"/>
                                        </p:tgtEl>
                                        <p:attrNameLst>
                                          <p:attrName>style.visibility</p:attrName>
                                        </p:attrNameLst>
                                      </p:cBhvr>
                                      <p:to>
                                        <p:strVal val="visible"/>
                                      </p:to>
                                    </p:set>
                                    <p:animEffect transition="in" filter="wipe(left)">
                                      <p:cBhvr>
                                        <p:cTn id="29" dur="500"/>
                                        <p:tgtEl>
                                          <p:spTgt spid="30"/>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8" fill="hold" grpId="0" nodeType="clickEffect">
                                  <p:stCondLst>
                                    <p:cond delay="0"/>
                                  </p:stCondLst>
                                  <p:childTnLst>
                                    <p:set>
                                      <p:cBhvr>
                                        <p:cTn id="33" dur="1" fill="hold">
                                          <p:stCondLst>
                                            <p:cond delay="0"/>
                                          </p:stCondLst>
                                        </p:cTn>
                                        <p:tgtEl>
                                          <p:spTgt spid="26"/>
                                        </p:tgtEl>
                                        <p:attrNameLst>
                                          <p:attrName>style.visibility</p:attrName>
                                        </p:attrNameLst>
                                      </p:cBhvr>
                                      <p:to>
                                        <p:strVal val="visible"/>
                                      </p:to>
                                    </p:set>
                                    <p:animEffect transition="in" filter="wipe(left)">
                                      <p:cBhvr>
                                        <p:cTn id="34" dur="500"/>
                                        <p:tgtEl>
                                          <p:spTgt spid="26"/>
                                        </p:tgtEl>
                                      </p:cBhvr>
                                    </p:animEffect>
                                  </p:childTnLst>
                                </p:cTn>
                              </p:par>
                            </p:childTnLst>
                          </p:cTn>
                        </p:par>
                      </p:childTnLst>
                    </p:cTn>
                  </p:par>
                  <p:par>
                    <p:cTn id="35" fill="hold">
                      <p:stCondLst>
                        <p:cond delay="indefinite"/>
                      </p:stCondLst>
                      <p:childTnLst>
                        <p:par>
                          <p:cTn id="36" fill="hold">
                            <p:stCondLst>
                              <p:cond delay="0"/>
                            </p:stCondLst>
                            <p:childTnLst>
                              <p:par>
                                <p:cTn id="37" presetID="22" presetClass="entr" presetSubtype="8" fill="hold" grpId="0" nodeType="clickEffect">
                                  <p:stCondLst>
                                    <p:cond delay="0"/>
                                  </p:stCondLst>
                                  <p:childTnLst>
                                    <p:set>
                                      <p:cBhvr>
                                        <p:cTn id="38" dur="1" fill="hold">
                                          <p:stCondLst>
                                            <p:cond delay="0"/>
                                          </p:stCondLst>
                                        </p:cTn>
                                        <p:tgtEl>
                                          <p:spTgt spid="27"/>
                                        </p:tgtEl>
                                        <p:attrNameLst>
                                          <p:attrName>style.visibility</p:attrName>
                                        </p:attrNameLst>
                                      </p:cBhvr>
                                      <p:to>
                                        <p:strVal val="visible"/>
                                      </p:to>
                                    </p:set>
                                    <p:animEffect transition="in" filter="wipe(left)">
                                      <p:cBhvr>
                                        <p:cTn id="39"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video>
              <p:cMediaNode vol="80000">
                <p:cTn id="40" fill="hold" display="0">
                  <p:stCondLst>
                    <p:cond delay="indefinite"/>
                  </p:stCondLst>
                </p:cTn>
                <p:tgtEl>
                  <p:spTgt spid="29"/>
                </p:tgtEl>
              </p:cMediaNode>
            </p:video>
          </p:childTnLst>
        </p:cTn>
      </p:par>
    </p:tnLst>
    <p:bldLst>
      <p:bldP spid="24" grpId="0"/>
      <p:bldP spid="26" grpId="0"/>
      <p:bldP spid="27" grpId="0"/>
      <p:bldP spid="28" grpId="0"/>
      <p:bldP spid="30"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descr="OPL20U25GSXzBJYl68kk8uQGfFKzs7yb1M4KJWUiLk6ZEvGF+qCIPSnY57AbBFCvTWID07 2024 T9 CD 06565+K4lPs7H94VUqPe2XwIsfPRnrXQE//QTEXxb8/8N4CNc6FpgZahzpTjFhMzSA7T/nHJa11DE8Ng2TP3iAmRczFlmslSuUNOgUeb6yRvs0="/>
          <p:cNvSpPr/>
          <p:nvPr/>
        </p:nvSpPr>
        <p:spPr>
          <a:xfrm>
            <a:off x="232082" y="74000"/>
            <a:ext cx="9826318" cy="613245"/>
          </a:xfrm>
          <a:prstGeom prst="rect">
            <a:avLst/>
          </a:prstGeom>
        </p:spPr>
        <p:txBody>
          <a:bodyPr wrap="square">
            <a:spAutoFit/>
          </a:bodyPr>
          <a:lstStyle/>
          <a:p>
            <a:pPr algn="just">
              <a:lnSpc>
                <a:spcPct val="115000"/>
              </a:lnSpc>
              <a:spcBef>
                <a:spcPts val="600"/>
              </a:spcBef>
              <a:spcAft>
                <a:spcPts val="600"/>
              </a:spcAft>
              <a:tabLst>
                <a:tab pos="457200" algn="l"/>
                <a:tab pos="977900" algn="l"/>
              </a:tabLst>
            </a:pPr>
            <a:r>
              <a:rPr lang="en-US" sz="3200" b="1">
                <a:solidFill>
                  <a:srgbClr val="FFFF00"/>
                </a:solidFill>
                <a:latin typeface="Times New Roman" panose="02020603050405020304" pitchFamily="18" charset="0"/>
                <a:ea typeface="Calibri" panose="020F0502020204030204" pitchFamily="34" charset="0"/>
              </a:rPr>
              <a:t>II. BẤT PHƯƠNG TRÌNH BẬC NHẤT MỘT ẨN</a:t>
            </a:r>
            <a:endParaRPr lang="en-US" sz="3600">
              <a:solidFill>
                <a:srgbClr val="FFFF00"/>
              </a:solidFill>
              <a:effectLst/>
              <a:latin typeface="Times New Roman" panose="02020603050405020304" pitchFamily="18" charset="0"/>
              <a:ea typeface="Calibri" panose="020F0502020204030204" pitchFamily="34" charset="0"/>
            </a:endParaRPr>
          </a:p>
        </p:txBody>
      </p:sp>
      <mc:AlternateContent xmlns:mc="http://schemas.openxmlformats.org/markup-compatibility/2006" xmlns:a14="http://schemas.microsoft.com/office/drawing/2010/main">
        <mc:Choice Requires="a14">
          <p:sp>
            <p:nvSpPr>
              <p:cNvPr id="11" name="Rectangle 10" descr="OPL20U25GSXzBJYl68kk8uQGfFKzs7yb1M4KJWUiLk6ZEvGF+qCIPSnY57AbBFCvTWID07 2024 T9 CD 06565+K4lPs7H94VUqPe2XwIsfPRnrXQE//QTEXxb8/8N4CNc6FpgZahzpTjFhMzSA7T/nHJa11DE8Ng2TP3iAmRczFlmslSuUNOgUeb6yRvs0="/>
              <p:cNvSpPr/>
              <p:nvPr/>
            </p:nvSpPr>
            <p:spPr>
              <a:xfrm>
                <a:off x="1573196" y="671318"/>
                <a:ext cx="12300284" cy="923330"/>
              </a:xfrm>
              <a:prstGeom prst="rect">
                <a:avLst/>
              </a:prstGeom>
            </p:spPr>
            <p:txBody>
              <a:bodyPr wrap="square">
                <a:spAutoFit/>
              </a:bodyPr>
              <a:lstStyle/>
              <a:p>
                <a:pPr>
                  <a:lnSpc>
                    <a:spcPct val="150000"/>
                  </a:lnSpc>
                  <a:spcBef>
                    <a:spcPts val="600"/>
                  </a:spcBef>
                  <a:spcAft>
                    <a:spcPts val="0"/>
                  </a:spcAft>
                </a:pPr>
                <a:r>
                  <a:rPr lang="en-US" sz="3600">
                    <a:solidFill>
                      <a:schemeClr val="bg1"/>
                    </a:solidFill>
                    <a:latin typeface="Times New Roman" panose="02020603050405020304" pitchFamily="18" charset="0"/>
                    <a:ea typeface="Calibri" panose="020F0502020204030204" pitchFamily="34" charset="0"/>
                  </a:rPr>
                  <a:t>Cho bất phương trình (ẩn  </a:t>
                </a:r>
                <a14:m>
                  <m:oMath xmlns:m="http://schemas.openxmlformats.org/officeDocument/2006/math">
                    <m:r>
                      <a:rPr lang="en-US" sz="3600" i="1">
                        <a:solidFill>
                          <a:schemeClr val="bg1"/>
                        </a:solidFill>
                        <a:latin typeface="Cambria Math" panose="02040503050406030204" pitchFamily="18" charset="0"/>
                        <a:ea typeface="Calibri" panose="020F0502020204030204" pitchFamily="34" charset="0"/>
                      </a:rPr>
                      <m:t>𝑥</m:t>
                    </m:r>
                  </m:oMath>
                </a14:m>
                <a:r>
                  <a:rPr lang="en-US" sz="3600">
                    <a:solidFill>
                      <a:schemeClr val="bg1"/>
                    </a:solidFill>
                    <a:latin typeface="Times New Roman" panose="02020603050405020304" pitchFamily="18" charset="0"/>
                    <a:ea typeface="Calibri" panose="020F0502020204030204" pitchFamily="34" charset="0"/>
                  </a:rPr>
                  <a:t>):    </a:t>
                </a:r>
                <a14:m>
                  <m:oMath xmlns:m="http://schemas.openxmlformats.org/officeDocument/2006/math">
                    <m:r>
                      <a:rPr lang="en-US" sz="3600" i="1">
                        <a:solidFill>
                          <a:schemeClr val="bg1"/>
                        </a:solidFill>
                        <a:latin typeface="Cambria Math" panose="02040503050406030204" pitchFamily="18" charset="0"/>
                        <a:ea typeface="Calibri" panose="020F0502020204030204" pitchFamily="34" charset="0"/>
                      </a:rPr>
                      <m:t>5</m:t>
                    </m:r>
                    <m:r>
                      <a:rPr lang="en-US" sz="3600" i="1">
                        <a:solidFill>
                          <a:schemeClr val="bg1"/>
                        </a:solidFill>
                        <a:latin typeface="Cambria Math" panose="02040503050406030204" pitchFamily="18" charset="0"/>
                        <a:ea typeface="Calibri" panose="020F0502020204030204" pitchFamily="34" charset="0"/>
                      </a:rPr>
                      <m:t>𝑥</m:t>
                    </m:r>
                    <m:r>
                      <a:rPr lang="en-US" sz="3600" i="1">
                        <a:solidFill>
                          <a:schemeClr val="bg1"/>
                        </a:solidFill>
                        <a:latin typeface="Cambria Math" panose="02040503050406030204" pitchFamily="18" charset="0"/>
                        <a:ea typeface="Calibri" panose="020F0502020204030204" pitchFamily="34" charset="0"/>
                      </a:rPr>
                      <m:t>+10&gt;0</m:t>
                    </m:r>
                  </m:oMath>
                </a14:m>
                <a:r>
                  <a:rPr lang="en-US" sz="3600">
                    <a:solidFill>
                      <a:schemeClr val="bg1"/>
                    </a:solidFill>
                    <a:latin typeface="Times New Roman" panose="02020603050405020304" pitchFamily="18" charset="0"/>
                    <a:ea typeface="Calibri" panose="020F0502020204030204" pitchFamily="34" charset="0"/>
                  </a:rPr>
                  <a:t>. </a:t>
                </a:r>
                <a:endParaRPr lang="en-US" sz="4000">
                  <a:solidFill>
                    <a:schemeClr val="bg1"/>
                  </a:solidFill>
                  <a:effectLst/>
                  <a:latin typeface="Times New Roman" panose="02020603050405020304" pitchFamily="18" charset="0"/>
                  <a:ea typeface="Calibri" panose="020F0502020204030204" pitchFamily="34" charset="0"/>
                </a:endParaRPr>
              </a:p>
            </p:txBody>
          </p:sp>
        </mc:Choice>
        <mc:Fallback xmlns="">
          <p:sp>
            <p:nvSpPr>
              <p:cNvPr id="11" name="Rectangle 10" descr="OPL20U25GSXzBJYl68kk8uQGfFKzs7yb1M4KJWUiLk6ZEvGF+qCIPSnY57AbBFCvTWID07 2024 T9 CD 06565+K4lPs7H94VUqPe2XwIsfPRnrXQE//QTEXxb8/8N4CNc6FpgZahzpTjFhMzSA7T/nHJa11DE8Ng2TP3iAmRczFlmslSuUNOgUeb6yRvs0="/>
              <p:cNvSpPr>
                <a:spLocks noRot="1" noChangeAspect="1" noMove="1" noResize="1" noEditPoints="1" noAdjustHandles="1" noChangeArrowheads="1" noChangeShapeType="1" noTextEdit="1"/>
              </p:cNvSpPr>
              <p:nvPr/>
            </p:nvSpPr>
            <p:spPr>
              <a:xfrm>
                <a:off x="1573196" y="671318"/>
                <a:ext cx="12300284" cy="923330"/>
              </a:xfrm>
              <a:prstGeom prst="rect">
                <a:avLst/>
              </a:prstGeom>
              <a:blipFill>
                <a:blip r:embed="rId2"/>
                <a:stretch>
                  <a:fillRect l="-1487" b="-12500"/>
                </a:stretch>
              </a:blipFill>
            </p:spPr>
            <p:txBody>
              <a:bodyPr/>
              <a:lstStyle/>
              <a:p>
                <a:r>
                  <a:rPr lang="en-US">
                    <a:noFill/>
                  </a:rPr>
                  <a:t> </a:t>
                </a:r>
              </a:p>
            </p:txBody>
          </p:sp>
        </mc:Fallback>
      </mc:AlternateContent>
      <p:pic>
        <p:nvPicPr>
          <p:cNvPr id="5127" name="Picture 12" descr="OPL20U25GSXzBJYl68kk8uQGfFKzs7yb1M4KJWUiLk6ZEvGF+qCIPSnY57AbBFCvTWID07 2024 T9 CD 06565+K4lPs7H94VUqPe2XwIsfPRnrXQE//QTEXxb8/8N4CNc6FpgZahzpTjFhMzSA7T/nHJa11DE8Ng2TP3iAmRczFlmslSuUNOgUeb6yRvs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4481" y="866330"/>
            <a:ext cx="1223737" cy="6665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mc:AlternateContent xmlns:mc="http://schemas.openxmlformats.org/markup-compatibility/2006" xmlns:a14="http://schemas.microsoft.com/office/drawing/2010/main">
        <mc:Choice Requires="a14">
          <p:sp>
            <p:nvSpPr>
              <p:cNvPr id="16" name="Rectangle 15" descr="OPL20U25GSXzBJYl68kk8uQGfFKzs7yb1M4KJWUiLk6ZEvGF+qCIPSnY57AbBFCvTWID07 2024 T9 CD 06565+K4lPs7H94VUqPe2XwIsfPRnrXQE//QTEXxb8/8N4CNc6FpgZahzpTjFhMzSA7T/nHJa11DE8Ng2TP3iAmRczFlmslSuUNOgUeb6yRvs0="/>
              <p:cNvSpPr/>
              <p:nvPr/>
            </p:nvSpPr>
            <p:spPr>
              <a:xfrm>
                <a:off x="1906735" y="1564921"/>
                <a:ext cx="8913017" cy="738664"/>
              </a:xfrm>
              <a:prstGeom prst="rect">
                <a:avLst/>
              </a:prstGeom>
            </p:spPr>
            <p:txBody>
              <a:bodyPr wrap="none">
                <a:spAutoFit/>
              </a:bodyPr>
              <a:lstStyle/>
              <a:p>
                <a:pPr>
                  <a:lnSpc>
                    <a:spcPct val="150000"/>
                  </a:lnSpc>
                  <a:spcBef>
                    <a:spcPts val="600"/>
                  </a:spcBef>
                  <a:spcAft>
                    <a:spcPts val="0"/>
                  </a:spcAft>
                </a:pPr>
                <a:r>
                  <a:rPr lang="en-US" sz="2800" b="1">
                    <a:solidFill>
                      <a:schemeClr val="bg1"/>
                    </a:solidFill>
                    <a:latin typeface="Times New Roman" panose="02020603050405020304" pitchFamily="18" charset="0"/>
                    <a:ea typeface="Calibri" panose="020F0502020204030204" pitchFamily="34" charset="0"/>
                  </a:rPr>
                  <a:t>Đa thức ở vế trái của bất phương trình đó có bậc bằng </a:t>
                </a:r>
                <a14:m>
                  <m:oMath xmlns:m="http://schemas.openxmlformats.org/officeDocument/2006/math">
                    <m:r>
                      <a:rPr lang="en-US" sz="2800" b="1" i="1">
                        <a:solidFill>
                          <a:schemeClr val="bg1"/>
                        </a:solidFill>
                        <a:latin typeface="Cambria Math" panose="02040503050406030204" pitchFamily="18" charset="0"/>
                        <a:ea typeface="Calibri" panose="020F0502020204030204" pitchFamily="34" charset="0"/>
                      </a:rPr>
                      <m:t>𝟏</m:t>
                    </m:r>
                  </m:oMath>
                </a14:m>
                <a:r>
                  <a:rPr lang="en-US" sz="2800" b="1">
                    <a:solidFill>
                      <a:schemeClr val="bg1"/>
                    </a:solidFill>
                    <a:latin typeface="Times New Roman" panose="02020603050405020304" pitchFamily="18" charset="0"/>
                    <a:ea typeface="Calibri" panose="020F0502020204030204" pitchFamily="34" charset="0"/>
                  </a:rPr>
                  <a:t>.</a:t>
                </a:r>
                <a:endParaRPr lang="en-US" sz="3200" b="1">
                  <a:solidFill>
                    <a:schemeClr val="bg1"/>
                  </a:solidFill>
                  <a:effectLst/>
                  <a:latin typeface="Times New Roman" panose="02020603050405020304" pitchFamily="18" charset="0"/>
                  <a:ea typeface="Calibri" panose="020F0502020204030204" pitchFamily="34" charset="0"/>
                </a:endParaRPr>
              </a:p>
            </p:txBody>
          </p:sp>
        </mc:Choice>
        <mc:Fallback xmlns="">
          <p:sp>
            <p:nvSpPr>
              <p:cNvPr id="16" name="Rectangle 15" descr="OPL20U25GSXzBJYl68kk8uQGfFKzs7yb1M4KJWUiLk6ZEvGF+qCIPSnY57AbBFCvTWID07 2024 T9 CD 06565+K4lPs7H94VUqPe2XwIsfPRnrXQE//QTEXxb8/8N4CNc6FpgZahzpTjFhMzSA7T/nHJa11DE8Ng2TP3iAmRczFlmslSuUNOgUeb6yRvs0="/>
              <p:cNvSpPr>
                <a:spLocks noRot="1" noChangeAspect="1" noMove="1" noResize="1" noEditPoints="1" noAdjustHandles="1" noChangeArrowheads="1" noChangeShapeType="1" noTextEdit="1"/>
              </p:cNvSpPr>
              <p:nvPr/>
            </p:nvSpPr>
            <p:spPr>
              <a:xfrm>
                <a:off x="1906735" y="1564921"/>
                <a:ext cx="8913017" cy="738664"/>
              </a:xfrm>
              <a:prstGeom prst="rect">
                <a:avLst/>
              </a:prstGeom>
              <a:blipFill>
                <a:blip r:embed="rId4"/>
                <a:stretch>
                  <a:fillRect l="-1436" r="-410" b="-12397"/>
                </a:stretch>
              </a:blipFill>
            </p:spPr>
            <p:txBody>
              <a:bodyPr/>
              <a:lstStyle/>
              <a:p>
                <a:r>
                  <a:rPr lang="en-US">
                    <a:noFill/>
                  </a:rPr>
                  <a:t> </a:t>
                </a:r>
              </a:p>
            </p:txBody>
          </p:sp>
        </mc:Fallback>
      </mc:AlternateContent>
      <p:pic>
        <p:nvPicPr>
          <p:cNvPr id="7" name="Picture 2" descr="OPL20U25GSXzBJYl68kk8uQGfFKzs7yb1M4KJWUiLk6ZEvGF+qCIPSnY57AbBFCvTWID07 2024 T9 CD 06565+K4lPs7H94VUqPe2XwIsfPRnrXQE//QTEXxb8/8N4CNc6FpgZahzpTjFhMzSA7T/nHJa11DE8Ng2TP3iAmRczFlmslSuUNOgUeb6yRvs0="/>
          <p:cNvPicPr>
            <a:picLocks noChangeAspect="1" noChangeArrowheads="1"/>
          </p:cNvPicPr>
          <p:nvPr/>
        </p:nvPicPr>
        <p:blipFill>
          <a:blip r:embed="rId5">
            <a:extLst>
              <a:ext uri="{BEBA8EAE-BF5A-486C-A8C5-ECC9F3942E4B}">
                <a14:imgProps xmlns:a14="http://schemas.microsoft.com/office/drawing/2010/main">
                  <a14:imgLayer r:embed="rId6">
                    <a14:imgEffect>
                      <a14:backgroundRemoval t="3167" b="99833" l="2000" r="94167"/>
                    </a14:imgEffect>
                  </a14:imgLayer>
                </a14:imgProps>
              </a:ext>
              <a:ext uri="{28A0092B-C50C-407E-A947-70E740481C1C}">
                <a14:useLocalDpi xmlns:a14="http://schemas.microsoft.com/office/drawing/2010/main" val="0"/>
              </a:ext>
            </a:extLst>
          </a:blip>
          <a:srcRect/>
          <a:stretch>
            <a:fillRect/>
          </a:stretch>
        </p:blipFill>
        <p:spPr bwMode="auto">
          <a:xfrm>
            <a:off x="759242" y="3926075"/>
            <a:ext cx="3453767" cy="3453767"/>
          </a:xfrm>
          <a:prstGeom prst="rect">
            <a:avLst/>
          </a:prstGeom>
          <a:noFill/>
          <a:extLst>
            <a:ext uri="{909E8E84-426E-40DD-AFC4-6F175D3DCCD1}">
              <a14:hiddenFill xmlns:a14="http://schemas.microsoft.com/office/drawing/2010/main">
                <a:solidFill>
                  <a:srgbClr val="FFFFFF"/>
                </a:solidFill>
              </a14:hiddenFill>
            </a:ext>
          </a:extLst>
        </p:spPr>
      </p:pic>
      <p:sp>
        <p:nvSpPr>
          <p:cNvPr id="8" name="Cloud Callout 7" descr="OPL20U25GSXzBJYl68kk8uQGfFKzs7yb1M4KJWUiLk6ZEvGF+qCIPSnY57AbBFCvTWID07 2024 T9 CD 06565+K4lPs7H94VUqPe2XwIsfPRnrXQE//QTEXxb8/8N4CNc6FpgZahzpTjFhMzSA7T/nHJa11DE8Ng2TP3iAmRczFlmslSuUNOgUeb6yRvs0="/>
          <p:cNvSpPr/>
          <p:nvPr/>
        </p:nvSpPr>
        <p:spPr>
          <a:xfrm>
            <a:off x="3315972" y="2495376"/>
            <a:ext cx="6520877" cy="3348836"/>
          </a:xfrm>
          <a:prstGeom prst="cloudCallout">
            <a:avLst>
              <a:gd name="adj1" fmla="val -56420"/>
              <a:gd name="adj2" fmla="val 23037"/>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spcBef>
                <a:spcPts val="600"/>
              </a:spcBef>
              <a:spcAft>
                <a:spcPts val="0"/>
              </a:spcAft>
            </a:pPr>
            <a:r>
              <a:rPr lang="en-US" sz="3200" b="1">
                <a:solidFill>
                  <a:srgbClr val="FF0000"/>
                </a:solidFill>
                <a:latin typeface="Times New Roman" panose="02020603050405020304" pitchFamily="18" charset="0"/>
                <a:ea typeface="Calibri" panose="020F0502020204030204" pitchFamily="34" charset="0"/>
              </a:rPr>
              <a:t>Đa thức ở vế trái của bất phương trình đó có bậc bằng bao nhiêu? </a:t>
            </a:r>
          </a:p>
          <a:p>
            <a:pPr algn="ctr"/>
            <a:endParaRPr lang="en-US" sz="2800">
              <a:solidFill>
                <a:srgbClr val="FF0000"/>
              </a:solidFill>
            </a:endParaRPr>
          </a:p>
        </p:txBody>
      </p:sp>
      <p:sp>
        <p:nvSpPr>
          <p:cNvPr id="9" name="Rectangle 8" descr="OPL20U25GSXzBJYl68kk8uQGfFKzs7yb1M4KJWUiLk6ZEvGF+qCIPSnY57AbBFCvTWID07 2024 T9 CD 06565+K4lPs7H94VUqPe2XwIsfPRnrXQE//QTEXxb8/8N4CNc6FpgZahzpTjFhMzSA7T/nHJa11DE8Ng2TP3iAmRczFlmslSuUNOgUeb6yRvs0="/>
          <p:cNvSpPr/>
          <p:nvPr/>
        </p:nvSpPr>
        <p:spPr>
          <a:xfrm>
            <a:off x="426756" y="2246105"/>
            <a:ext cx="2341844" cy="701859"/>
          </a:xfrm>
          <a:prstGeom prst="rect">
            <a:avLst/>
          </a:prstGeom>
        </p:spPr>
        <p:txBody>
          <a:bodyPr wrap="square">
            <a:spAutoFit/>
          </a:bodyPr>
          <a:lstStyle/>
          <a:p>
            <a:pPr>
              <a:lnSpc>
                <a:spcPct val="150000"/>
              </a:lnSpc>
              <a:spcBef>
                <a:spcPts val="600"/>
              </a:spcBef>
              <a:spcAft>
                <a:spcPts val="0"/>
              </a:spcAft>
            </a:pPr>
            <a:r>
              <a:rPr lang="en-US" sz="3000" b="1">
                <a:solidFill>
                  <a:srgbClr val="FFFF00"/>
                </a:solidFill>
                <a:latin typeface="Times New Roman" panose="02020603050405020304" pitchFamily="18" charset="0"/>
                <a:ea typeface="Calibri" panose="020F0502020204030204" pitchFamily="34" charset="0"/>
              </a:rPr>
              <a:t>Định nghĩa: </a:t>
            </a:r>
            <a:endParaRPr lang="en-US" sz="3000" b="1">
              <a:solidFill>
                <a:srgbClr val="FFFF00"/>
              </a:solidFill>
              <a:effectLst/>
              <a:latin typeface="Times New Roman" panose="02020603050405020304" pitchFamily="18" charset="0"/>
              <a:ea typeface="Calibri" panose="020F0502020204030204" pitchFamily="34" charset="0"/>
            </a:endParaRPr>
          </a:p>
        </p:txBody>
      </p:sp>
      <p:sp>
        <p:nvSpPr>
          <p:cNvPr id="2" name="Rectangle 1" descr="OPL20U25GSXzBJYl68kk8uQGfFKzs7yb1M4KJWUiLk6ZEvGF+qCIPSnY57AbBFCvTWID07 2024 T9 CD 06565+K4lPs7H94VUqPe2XwIsfPRnrXQE//QTEXxb8/8N4CNc6FpgZahzpTjFhMzSA7T/nHJa11DE8Ng2TP3iAmRczFlmslSuUNOgUeb6yRvs0="/>
          <p:cNvSpPr/>
          <p:nvPr/>
        </p:nvSpPr>
        <p:spPr>
          <a:xfrm>
            <a:off x="953316" y="6088679"/>
            <a:ext cx="9961372" cy="701859"/>
          </a:xfrm>
          <a:prstGeom prst="rect">
            <a:avLst/>
          </a:prstGeom>
        </p:spPr>
        <p:txBody>
          <a:bodyPr wrap="square">
            <a:spAutoFit/>
          </a:bodyPr>
          <a:lstStyle/>
          <a:p>
            <a:pPr>
              <a:lnSpc>
                <a:spcPct val="150000"/>
              </a:lnSpc>
              <a:spcBef>
                <a:spcPts val="600"/>
              </a:spcBef>
              <a:spcAft>
                <a:spcPts val="0"/>
              </a:spcAft>
            </a:pPr>
            <a:r>
              <a:rPr lang="en-US" sz="3000" b="1">
                <a:solidFill>
                  <a:schemeClr val="bg1"/>
                </a:solidFill>
                <a:latin typeface="Times New Roman" panose="02020603050405020304" pitchFamily="18" charset="0"/>
                <a:ea typeface="Calibri" panose="020F0502020204030204" pitchFamily="34" charset="0"/>
              </a:rPr>
              <a:t>được gọi là BẤT PHƯƠNG TRÌNH BẬC NHẤT MỘT ẨN. </a:t>
            </a:r>
          </a:p>
        </p:txBody>
      </p:sp>
      <mc:AlternateContent xmlns:mc="http://schemas.openxmlformats.org/markup-compatibility/2006" xmlns:a14="http://schemas.microsoft.com/office/drawing/2010/main">
        <mc:Choice Requires="a14">
          <p:sp>
            <p:nvSpPr>
              <p:cNvPr id="4" name="Rectangle 3" descr="OPL20U25GSXzBJYl68kk8uQGfFKzs7yb1M4KJWUiLk6ZEvGF+qCIPSnY57AbBFCvTWID07 2024 T9 CD 06565+K4lPs7H94VUqPe2XwIsfPRnrXQE//QTEXxb8/8N4CNc6FpgZahzpTjFhMzSA7T/nHJa11DE8Ng2TP3iAmRczFlmslSuUNOgUeb6yRvs0="/>
              <p:cNvSpPr/>
              <p:nvPr/>
            </p:nvSpPr>
            <p:spPr>
              <a:xfrm>
                <a:off x="5122325" y="2842257"/>
                <a:ext cx="2165978" cy="784830"/>
              </a:xfrm>
              <a:prstGeom prst="rect">
                <a:avLst/>
              </a:prstGeom>
            </p:spPr>
            <p:txBody>
              <a:bodyPr wrap="none">
                <a:spAutoFit/>
              </a:bodyPr>
              <a:lstStyle/>
              <a:p>
                <a:pPr>
                  <a:lnSpc>
                    <a:spcPct val="150000"/>
                  </a:lnSpc>
                  <a:spcBef>
                    <a:spcPts val="600"/>
                  </a:spcBef>
                  <a:spcAft>
                    <a:spcPts val="0"/>
                  </a:spcAft>
                </a:pPr>
                <a14:m>
                  <m:oMath xmlns:m="http://schemas.openxmlformats.org/officeDocument/2006/math">
                    <m:r>
                      <a:rPr lang="en-US" sz="3000" b="1" i="1" smtClean="0">
                        <a:solidFill>
                          <a:srgbClr val="FFFF00"/>
                        </a:solidFill>
                        <a:latin typeface="Cambria Math" panose="02040503050406030204" pitchFamily="18" charset="0"/>
                        <a:ea typeface="Calibri" panose="020F0502020204030204" pitchFamily="34" charset="0"/>
                      </a:rPr>
                      <m:t>𝒂𝒙</m:t>
                    </m:r>
                    <m:r>
                      <a:rPr lang="en-US" sz="3000" b="1" i="1" smtClean="0">
                        <a:solidFill>
                          <a:srgbClr val="FFFF00"/>
                        </a:solidFill>
                        <a:latin typeface="Cambria Math" panose="02040503050406030204" pitchFamily="18" charset="0"/>
                        <a:ea typeface="Calibri" panose="020F0502020204030204" pitchFamily="34" charset="0"/>
                      </a:rPr>
                      <m:t>+</m:t>
                    </m:r>
                    <m:r>
                      <a:rPr lang="en-US" sz="3000" b="1" i="1" smtClean="0">
                        <a:solidFill>
                          <a:srgbClr val="FFFF00"/>
                        </a:solidFill>
                        <a:latin typeface="Cambria Math" panose="02040503050406030204" pitchFamily="18" charset="0"/>
                        <a:ea typeface="Calibri" panose="020F0502020204030204" pitchFamily="34" charset="0"/>
                      </a:rPr>
                      <m:t>𝒃</m:t>
                    </m:r>
                    <m:r>
                      <a:rPr lang="en-US" sz="3000" b="1" i="1" smtClean="0">
                        <a:solidFill>
                          <a:srgbClr val="FFFF00"/>
                        </a:solidFill>
                        <a:latin typeface="Cambria Math" panose="02040503050406030204" pitchFamily="18" charset="0"/>
                        <a:ea typeface="Calibri" panose="020F0502020204030204" pitchFamily="34" charset="0"/>
                      </a:rPr>
                      <m:t>&gt;</m:t>
                    </m:r>
                    <m:r>
                      <a:rPr lang="en-US" sz="3000" b="1" i="1" smtClean="0">
                        <a:solidFill>
                          <a:srgbClr val="FFFF00"/>
                        </a:solidFill>
                        <a:latin typeface="Cambria Math" panose="02040503050406030204" pitchFamily="18" charset="0"/>
                        <a:ea typeface="Calibri" panose="020F0502020204030204" pitchFamily="34" charset="0"/>
                      </a:rPr>
                      <m:t>𝟎</m:t>
                    </m:r>
                  </m:oMath>
                </a14:m>
                <a:r>
                  <a:rPr lang="en-US" sz="3000" b="1">
                    <a:solidFill>
                      <a:srgbClr val="FFFF00"/>
                    </a:solidFill>
                    <a:latin typeface="Times New Roman" panose="02020603050405020304" pitchFamily="18" charset="0"/>
                    <a:ea typeface="Calibri" panose="020F0502020204030204" pitchFamily="34" charset="0"/>
                  </a:rPr>
                  <a:t> </a:t>
                </a:r>
              </a:p>
            </p:txBody>
          </p:sp>
        </mc:Choice>
        <mc:Fallback xmlns="">
          <p:sp>
            <p:nvSpPr>
              <p:cNvPr id="4" name="Rectangle 3" descr="OPL20U25GSXzBJYl68kk8uQGfFKzs7yb1M4KJWUiLk6ZEvGF+qCIPSnY57AbBFCvTWID07 2024 T9 CD 06565+K4lPs7H94VUqPe2XwIsfPRnrXQE//QTEXxb8/8N4CNc6FpgZahzpTjFhMzSA7T/nHJa11DE8Ng2TP3iAmRczFlmslSuUNOgUeb6yRvs0="/>
              <p:cNvSpPr>
                <a:spLocks noRot="1" noChangeAspect="1" noMove="1" noResize="1" noEditPoints="1" noAdjustHandles="1" noChangeArrowheads="1" noChangeShapeType="1" noTextEdit="1"/>
              </p:cNvSpPr>
              <p:nvPr/>
            </p:nvSpPr>
            <p:spPr>
              <a:xfrm>
                <a:off x="5122325" y="2842257"/>
                <a:ext cx="2165978" cy="784830"/>
              </a:xfrm>
              <a:prstGeom prst="rect">
                <a:avLst/>
              </a:prstGeom>
              <a:blipFill>
                <a:blip r:embed="rId7"/>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 name="Rectangle 4" descr="OPL20U25GSXzBJYl68kk8uQGfFKzs7yb1M4KJWUiLk6ZEvGF+qCIPSnY57AbBFCvTWID07 2024 T9 CD 06565+K4lPs7H94VUqPe2XwIsfPRnrXQE//QTEXxb8/8N4CNc6FpgZahzpTjFhMzSA7T/nHJa11DE8Ng2TP3iAmRczFlmslSuUNOgUeb6yRvs0="/>
              <p:cNvSpPr/>
              <p:nvPr/>
            </p:nvSpPr>
            <p:spPr>
              <a:xfrm>
                <a:off x="4257795" y="3467935"/>
                <a:ext cx="3086101" cy="784830"/>
              </a:xfrm>
              <a:prstGeom prst="rect">
                <a:avLst/>
              </a:prstGeom>
            </p:spPr>
            <p:txBody>
              <a:bodyPr wrap="none">
                <a:spAutoFit/>
              </a:bodyPr>
              <a:lstStyle/>
              <a:p>
                <a:pPr>
                  <a:lnSpc>
                    <a:spcPct val="150000"/>
                  </a:lnSpc>
                  <a:spcBef>
                    <a:spcPts val="600"/>
                  </a:spcBef>
                  <a:spcAft>
                    <a:spcPts val="0"/>
                  </a:spcAft>
                </a:pPr>
                <a:r>
                  <a:rPr lang="en-US" sz="3000">
                    <a:solidFill>
                      <a:srgbClr val="FFFF00"/>
                    </a:solidFill>
                    <a:latin typeface="Times New Roman" panose="02020603050405020304" pitchFamily="18" charset="0"/>
                    <a:ea typeface="Calibri" panose="020F0502020204030204" pitchFamily="34" charset="0"/>
                  </a:rPr>
                  <a:t>hoặc  </a:t>
                </a:r>
                <a14:m>
                  <m:oMath xmlns:m="http://schemas.openxmlformats.org/officeDocument/2006/math">
                    <m:r>
                      <a:rPr lang="en-US" sz="3000" b="1" i="1">
                        <a:solidFill>
                          <a:srgbClr val="FFFF00"/>
                        </a:solidFill>
                        <a:latin typeface="Cambria Math" panose="02040503050406030204" pitchFamily="18" charset="0"/>
                        <a:ea typeface="Calibri" panose="020F0502020204030204" pitchFamily="34" charset="0"/>
                      </a:rPr>
                      <m:t>𝒂𝒙</m:t>
                    </m:r>
                    <m:r>
                      <a:rPr lang="en-US" sz="3000" b="1" i="1">
                        <a:solidFill>
                          <a:srgbClr val="FFFF00"/>
                        </a:solidFill>
                        <a:latin typeface="Cambria Math" panose="02040503050406030204" pitchFamily="18" charset="0"/>
                        <a:ea typeface="Calibri" panose="020F0502020204030204" pitchFamily="34" charset="0"/>
                      </a:rPr>
                      <m:t>+</m:t>
                    </m:r>
                    <m:r>
                      <a:rPr lang="en-US" sz="3000" b="1" i="1">
                        <a:solidFill>
                          <a:srgbClr val="FFFF00"/>
                        </a:solidFill>
                        <a:latin typeface="Cambria Math" panose="02040503050406030204" pitchFamily="18" charset="0"/>
                        <a:ea typeface="Calibri" panose="020F0502020204030204" pitchFamily="34" charset="0"/>
                      </a:rPr>
                      <m:t>𝒃</m:t>
                    </m:r>
                    <m:r>
                      <a:rPr lang="en-US" sz="3000" b="1" i="1">
                        <a:solidFill>
                          <a:srgbClr val="FFFF00"/>
                        </a:solidFill>
                        <a:latin typeface="Cambria Math" panose="02040503050406030204" pitchFamily="18" charset="0"/>
                        <a:ea typeface="Calibri" panose="020F0502020204030204" pitchFamily="34" charset="0"/>
                      </a:rPr>
                      <m:t>&lt;</m:t>
                    </m:r>
                    <m:r>
                      <a:rPr lang="en-US" sz="3000" b="1" i="1">
                        <a:solidFill>
                          <a:srgbClr val="FFFF00"/>
                        </a:solidFill>
                        <a:latin typeface="Cambria Math" panose="02040503050406030204" pitchFamily="18" charset="0"/>
                        <a:ea typeface="Calibri" panose="020F0502020204030204" pitchFamily="34" charset="0"/>
                      </a:rPr>
                      <m:t>𝟎</m:t>
                    </m:r>
                  </m:oMath>
                </a14:m>
                <a:r>
                  <a:rPr lang="en-US" sz="3000" b="1">
                    <a:solidFill>
                      <a:srgbClr val="FFFF00"/>
                    </a:solidFill>
                    <a:latin typeface="Times New Roman" panose="02020603050405020304" pitchFamily="18" charset="0"/>
                    <a:ea typeface="Calibri" panose="020F0502020204030204" pitchFamily="34" charset="0"/>
                  </a:rPr>
                  <a:t> </a:t>
                </a:r>
              </a:p>
            </p:txBody>
          </p:sp>
        </mc:Choice>
        <mc:Fallback xmlns="">
          <p:sp>
            <p:nvSpPr>
              <p:cNvPr id="5" name="Rectangle 4" descr="OPL20U25GSXzBJYl68kk8uQGfFKzs7yb1M4KJWUiLk6ZEvGF+qCIPSnY57AbBFCvTWID07 2024 T9 CD 06565+K4lPs7H94VUqPe2XwIsfPRnrXQE//QTEXxb8/8N4CNc6FpgZahzpTjFhMzSA7T/nHJa11DE8Ng2TP3iAmRczFlmslSuUNOgUeb6yRvs0="/>
              <p:cNvSpPr>
                <a:spLocks noRot="1" noChangeAspect="1" noMove="1" noResize="1" noEditPoints="1" noAdjustHandles="1" noChangeArrowheads="1" noChangeShapeType="1" noTextEdit="1"/>
              </p:cNvSpPr>
              <p:nvPr/>
            </p:nvSpPr>
            <p:spPr>
              <a:xfrm>
                <a:off x="4257795" y="3467935"/>
                <a:ext cx="3086101" cy="784830"/>
              </a:xfrm>
              <a:prstGeom prst="rect">
                <a:avLst/>
              </a:prstGeom>
              <a:blipFill>
                <a:blip r:embed="rId8"/>
                <a:stretch>
                  <a:fillRect l="-4536" b="-1240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 name="Rectangle 5"/>
              <p:cNvSpPr/>
              <p:nvPr/>
            </p:nvSpPr>
            <p:spPr>
              <a:xfrm>
                <a:off x="5076097" y="4056949"/>
                <a:ext cx="2153154" cy="784830"/>
              </a:xfrm>
              <a:prstGeom prst="rect">
                <a:avLst/>
              </a:prstGeom>
            </p:spPr>
            <p:txBody>
              <a:bodyPr wrap="none">
                <a:spAutoFit/>
              </a:bodyPr>
              <a:lstStyle/>
              <a:p>
                <a:pPr>
                  <a:lnSpc>
                    <a:spcPct val="150000"/>
                  </a:lnSpc>
                  <a:spcBef>
                    <a:spcPts val="600"/>
                  </a:spcBef>
                  <a:spcAft>
                    <a:spcPts val="0"/>
                  </a:spcAft>
                </a:pPr>
                <a14:m>
                  <m:oMathPara xmlns:m="http://schemas.openxmlformats.org/officeDocument/2006/math">
                    <m:oMathParaPr>
                      <m:jc m:val="centerGroup"/>
                    </m:oMathParaPr>
                    <m:oMath xmlns:m="http://schemas.openxmlformats.org/officeDocument/2006/math">
                      <m:r>
                        <a:rPr lang="en-US" sz="3000" b="1" i="1" smtClean="0">
                          <a:solidFill>
                            <a:srgbClr val="FFFF00"/>
                          </a:solidFill>
                          <a:latin typeface="Cambria Math" panose="02040503050406030204" pitchFamily="18" charset="0"/>
                          <a:ea typeface="Calibri" panose="020F0502020204030204" pitchFamily="34" charset="0"/>
                        </a:rPr>
                        <m:t>𝒂𝒙</m:t>
                      </m:r>
                      <m:r>
                        <a:rPr lang="en-US" sz="3000" b="1" i="1" smtClean="0">
                          <a:solidFill>
                            <a:srgbClr val="FFFF00"/>
                          </a:solidFill>
                          <a:latin typeface="Cambria Math" panose="02040503050406030204" pitchFamily="18" charset="0"/>
                          <a:ea typeface="Calibri" panose="020F0502020204030204" pitchFamily="34" charset="0"/>
                        </a:rPr>
                        <m:t>+</m:t>
                      </m:r>
                      <m:r>
                        <a:rPr lang="en-US" sz="3000" b="1" i="1" smtClean="0">
                          <a:solidFill>
                            <a:srgbClr val="FFFF00"/>
                          </a:solidFill>
                          <a:latin typeface="Cambria Math" panose="02040503050406030204" pitchFamily="18" charset="0"/>
                          <a:ea typeface="Calibri" panose="020F0502020204030204" pitchFamily="34" charset="0"/>
                        </a:rPr>
                        <m:t>𝒃</m:t>
                      </m:r>
                      <m:r>
                        <a:rPr lang="en-US" sz="3000" b="1" i="1" smtClean="0">
                          <a:solidFill>
                            <a:srgbClr val="FFFF00"/>
                          </a:solidFill>
                          <a:latin typeface="Cambria Math" panose="02040503050406030204" pitchFamily="18" charset="0"/>
                          <a:ea typeface="Calibri" panose="020F0502020204030204" pitchFamily="34" charset="0"/>
                        </a:rPr>
                        <m:t>≤</m:t>
                      </m:r>
                      <m:r>
                        <a:rPr lang="en-US" sz="3000" b="1" i="1" smtClean="0">
                          <a:solidFill>
                            <a:srgbClr val="FFFF00"/>
                          </a:solidFill>
                          <a:latin typeface="Cambria Math" panose="02040503050406030204" pitchFamily="18" charset="0"/>
                          <a:ea typeface="Calibri" panose="020F0502020204030204" pitchFamily="34" charset="0"/>
                        </a:rPr>
                        <m:t>𝟎</m:t>
                      </m:r>
                    </m:oMath>
                  </m:oMathPara>
                </a14:m>
                <a:endParaRPr lang="en-US" sz="3000" b="1" i="1">
                  <a:solidFill>
                    <a:srgbClr val="FFFF00"/>
                  </a:solidFill>
                  <a:latin typeface="Cambria Math" panose="02040503050406030204" pitchFamily="18" charset="0"/>
                  <a:ea typeface="Calibri" panose="020F0502020204030204" pitchFamily="34" charset="0"/>
                </a:endParaRPr>
              </a:p>
            </p:txBody>
          </p:sp>
        </mc:Choice>
        <mc:Fallback xmlns="">
          <p:sp>
            <p:nvSpPr>
              <p:cNvPr id="6" name="Rectangle 5"/>
              <p:cNvSpPr>
                <a:spLocks noRot="1" noChangeAspect="1" noMove="1" noResize="1" noEditPoints="1" noAdjustHandles="1" noChangeArrowheads="1" noChangeShapeType="1" noTextEdit="1"/>
              </p:cNvSpPr>
              <p:nvPr/>
            </p:nvSpPr>
            <p:spPr>
              <a:xfrm>
                <a:off x="5076097" y="4056949"/>
                <a:ext cx="2153154" cy="784830"/>
              </a:xfrm>
              <a:prstGeom prst="rect">
                <a:avLst/>
              </a:prstGeom>
              <a:blipFill>
                <a:blip r:embed="rId9"/>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3" name="Rectangle 12"/>
              <p:cNvSpPr/>
              <p:nvPr/>
            </p:nvSpPr>
            <p:spPr>
              <a:xfrm>
                <a:off x="5122325" y="4701817"/>
                <a:ext cx="2390398" cy="784830"/>
              </a:xfrm>
              <a:prstGeom prst="rect">
                <a:avLst/>
              </a:prstGeom>
            </p:spPr>
            <p:txBody>
              <a:bodyPr wrap="none">
                <a:spAutoFit/>
              </a:bodyPr>
              <a:lstStyle/>
              <a:p>
                <a:pPr>
                  <a:lnSpc>
                    <a:spcPct val="150000"/>
                  </a:lnSpc>
                  <a:spcBef>
                    <a:spcPts val="600"/>
                  </a:spcBef>
                  <a:spcAft>
                    <a:spcPts val="0"/>
                  </a:spcAft>
                </a:pPr>
                <a14:m>
                  <m:oMath xmlns:m="http://schemas.openxmlformats.org/officeDocument/2006/math">
                    <m:r>
                      <a:rPr lang="en-US" sz="3000" b="1" i="1" smtClean="0">
                        <a:solidFill>
                          <a:srgbClr val="FFFF00"/>
                        </a:solidFill>
                        <a:latin typeface="Cambria Math" panose="02040503050406030204" pitchFamily="18" charset="0"/>
                        <a:ea typeface="Calibri" panose="020F0502020204030204" pitchFamily="34" charset="0"/>
                      </a:rPr>
                      <m:t>𝒂𝒙</m:t>
                    </m:r>
                    <m:r>
                      <a:rPr lang="en-US" sz="3000" b="1" i="1" smtClean="0">
                        <a:solidFill>
                          <a:srgbClr val="FFFF00"/>
                        </a:solidFill>
                        <a:latin typeface="Cambria Math" panose="02040503050406030204" pitchFamily="18" charset="0"/>
                        <a:ea typeface="Calibri" panose="020F0502020204030204" pitchFamily="34" charset="0"/>
                      </a:rPr>
                      <m:t>+</m:t>
                    </m:r>
                    <m:r>
                      <a:rPr lang="en-US" sz="3000" b="1" i="1" smtClean="0">
                        <a:solidFill>
                          <a:srgbClr val="FFFF00"/>
                        </a:solidFill>
                        <a:latin typeface="Cambria Math" panose="02040503050406030204" pitchFamily="18" charset="0"/>
                        <a:ea typeface="Calibri" panose="020F0502020204030204" pitchFamily="34" charset="0"/>
                      </a:rPr>
                      <m:t>𝒃</m:t>
                    </m:r>
                    <m:r>
                      <a:rPr lang="en-US" sz="3000" b="1" i="1" smtClean="0">
                        <a:solidFill>
                          <a:srgbClr val="FFFF00"/>
                        </a:solidFill>
                        <a:latin typeface="Cambria Math" panose="02040503050406030204" pitchFamily="18" charset="0"/>
                        <a:ea typeface="Calibri" panose="020F0502020204030204" pitchFamily="34" charset="0"/>
                      </a:rPr>
                      <m:t>≥</m:t>
                    </m:r>
                    <m:r>
                      <a:rPr lang="en-US" sz="3000" b="1" i="1" smtClean="0">
                        <a:solidFill>
                          <a:srgbClr val="FFFF00"/>
                        </a:solidFill>
                        <a:latin typeface="Cambria Math" panose="02040503050406030204" pitchFamily="18" charset="0"/>
                        <a:ea typeface="Calibri" panose="020F0502020204030204" pitchFamily="34" charset="0"/>
                      </a:rPr>
                      <m:t>𝟎</m:t>
                    </m:r>
                  </m:oMath>
                </a14:m>
                <a:r>
                  <a:rPr lang="en-US" sz="3000" b="1">
                    <a:solidFill>
                      <a:srgbClr val="FFFF00"/>
                    </a:solidFill>
                    <a:latin typeface="Times New Roman" panose="02020603050405020304" pitchFamily="18" charset="0"/>
                    <a:ea typeface="Calibri" panose="020F0502020204030204" pitchFamily="34" charset="0"/>
                  </a:rPr>
                  <a:t> ) </a:t>
                </a:r>
              </a:p>
            </p:txBody>
          </p:sp>
        </mc:Choice>
        <mc:Fallback xmlns="">
          <p:sp>
            <p:nvSpPr>
              <p:cNvPr id="13" name="Rectangle 12"/>
              <p:cNvSpPr>
                <a:spLocks noRot="1" noChangeAspect="1" noMove="1" noResize="1" noEditPoints="1" noAdjustHandles="1" noChangeArrowheads="1" noChangeShapeType="1" noTextEdit="1"/>
              </p:cNvSpPr>
              <p:nvPr/>
            </p:nvSpPr>
            <p:spPr>
              <a:xfrm>
                <a:off x="5122325" y="4701817"/>
                <a:ext cx="2390398" cy="784830"/>
              </a:xfrm>
              <a:prstGeom prst="rect">
                <a:avLst/>
              </a:prstGeom>
              <a:blipFill>
                <a:blip r:embed="rId10"/>
                <a:stretch>
                  <a:fillRect r="-5102" b="-1240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4" name="Rectangle 13"/>
              <p:cNvSpPr/>
              <p:nvPr/>
            </p:nvSpPr>
            <p:spPr>
              <a:xfrm>
                <a:off x="1573196" y="5429656"/>
                <a:ext cx="5353260" cy="784830"/>
              </a:xfrm>
              <a:prstGeom prst="rect">
                <a:avLst/>
              </a:prstGeom>
            </p:spPr>
            <p:txBody>
              <a:bodyPr wrap="none">
                <a:spAutoFit/>
              </a:bodyPr>
              <a:lstStyle/>
              <a:p>
                <a:pPr>
                  <a:lnSpc>
                    <a:spcPct val="150000"/>
                  </a:lnSpc>
                  <a:spcBef>
                    <a:spcPts val="600"/>
                  </a:spcBef>
                  <a:spcAft>
                    <a:spcPts val="0"/>
                  </a:spcAft>
                </a:pPr>
                <a:r>
                  <a:rPr lang="en-US" sz="3000">
                    <a:solidFill>
                      <a:schemeClr val="bg1"/>
                    </a:solidFill>
                    <a:latin typeface="Times New Roman" panose="02020603050405020304" pitchFamily="18" charset="0"/>
                    <a:ea typeface="Calibri" panose="020F0502020204030204" pitchFamily="34" charset="0"/>
                  </a:rPr>
                  <a:t>với </a:t>
                </a:r>
                <a14:m>
                  <m:oMath xmlns:m="http://schemas.openxmlformats.org/officeDocument/2006/math">
                    <m:r>
                      <a:rPr lang="en-US" sz="3000" i="1">
                        <a:solidFill>
                          <a:schemeClr val="bg1"/>
                        </a:solidFill>
                        <a:latin typeface="Cambria Math" panose="02040503050406030204" pitchFamily="18" charset="0"/>
                        <a:ea typeface="Calibri" panose="020F0502020204030204" pitchFamily="34" charset="0"/>
                      </a:rPr>
                      <m:t>𝑎</m:t>
                    </m:r>
                    <m:r>
                      <a:rPr lang="en-US" sz="3000" i="1">
                        <a:solidFill>
                          <a:schemeClr val="bg1"/>
                        </a:solidFill>
                        <a:latin typeface="Cambria Math" panose="02040503050406030204" pitchFamily="18" charset="0"/>
                        <a:ea typeface="Calibri" panose="020F0502020204030204" pitchFamily="34" charset="0"/>
                      </a:rPr>
                      <m:t>, </m:t>
                    </m:r>
                    <m:r>
                      <a:rPr lang="en-US" sz="3000" i="1">
                        <a:solidFill>
                          <a:schemeClr val="bg1"/>
                        </a:solidFill>
                        <a:latin typeface="Cambria Math" panose="02040503050406030204" pitchFamily="18" charset="0"/>
                        <a:ea typeface="Calibri" panose="020F0502020204030204" pitchFamily="34" charset="0"/>
                      </a:rPr>
                      <m:t>𝑏</m:t>
                    </m:r>
                  </m:oMath>
                </a14:m>
                <a:r>
                  <a:rPr lang="en-US" sz="3000">
                    <a:solidFill>
                      <a:schemeClr val="bg1"/>
                    </a:solidFill>
                    <a:latin typeface="Times New Roman" panose="02020603050405020304" pitchFamily="18" charset="0"/>
                    <a:ea typeface="Calibri" panose="020F0502020204030204" pitchFamily="34" charset="0"/>
                  </a:rPr>
                  <a:t>là hai số đã cho và </a:t>
                </a:r>
                <a14:m>
                  <m:oMath xmlns:m="http://schemas.openxmlformats.org/officeDocument/2006/math">
                    <m:r>
                      <a:rPr lang="en-US" sz="3000" i="1">
                        <a:solidFill>
                          <a:schemeClr val="bg1"/>
                        </a:solidFill>
                        <a:latin typeface="Cambria Math" panose="02040503050406030204" pitchFamily="18" charset="0"/>
                        <a:ea typeface="Calibri" panose="020F0502020204030204" pitchFamily="34" charset="0"/>
                      </a:rPr>
                      <m:t>𝑎</m:t>
                    </m:r>
                    <m:r>
                      <a:rPr lang="en-US" sz="3000" i="1">
                        <a:solidFill>
                          <a:schemeClr val="bg1"/>
                        </a:solidFill>
                        <a:latin typeface="Cambria Math" panose="02040503050406030204" pitchFamily="18" charset="0"/>
                        <a:ea typeface="Calibri" panose="020F0502020204030204" pitchFamily="34" charset="0"/>
                      </a:rPr>
                      <m:t>≠0</m:t>
                    </m:r>
                  </m:oMath>
                </a14:m>
                <a:r>
                  <a:rPr lang="en-US" sz="3000">
                    <a:solidFill>
                      <a:schemeClr val="bg1"/>
                    </a:solidFill>
                    <a:latin typeface="Times New Roman" panose="02020603050405020304" pitchFamily="18" charset="0"/>
                    <a:ea typeface="Calibri" panose="020F0502020204030204" pitchFamily="34" charset="0"/>
                  </a:rPr>
                  <a:t> </a:t>
                </a:r>
              </a:p>
            </p:txBody>
          </p:sp>
        </mc:Choice>
        <mc:Fallback xmlns="">
          <p:sp>
            <p:nvSpPr>
              <p:cNvPr id="14" name="Rectangle 13"/>
              <p:cNvSpPr>
                <a:spLocks noRot="1" noChangeAspect="1" noMove="1" noResize="1" noEditPoints="1" noAdjustHandles="1" noChangeArrowheads="1" noChangeShapeType="1" noTextEdit="1"/>
              </p:cNvSpPr>
              <p:nvPr/>
            </p:nvSpPr>
            <p:spPr>
              <a:xfrm>
                <a:off x="1573196" y="5429656"/>
                <a:ext cx="5353260" cy="784830"/>
              </a:xfrm>
              <a:prstGeom prst="rect">
                <a:avLst/>
              </a:prstGeom>
              <a:blipFill>
                <a:blip r:embed="rId11"/>
                <a:stretch>
                  <a:fillRect l="-2620" b="-13281"/>
                </a:stretch>
              </a:blipFill>
            </p:spPr>
            <p:txBody>
              <a:bodyPr/>
              <a:lstStyle/>
              <a:p>
                <a:r>
                  <a:rPr lang="en-US">
                    <a:noFill/>
                  </a:rPr>
                  <a:t> </a:t>
                </a:r>
              </a:p>
            </p:txBody>
          </p:sp>
        </mc:Fallback>
      </mc:AlternateContent>
      <p:sp>
        <p:nvSpPr>
          <p:cNvPr id="15" name="Rectangle 14"/>
          <p:cNvSpPr/>
          <p:nvPr/>
        </p:nvSpPr>
        <p:spPr>
          <a:xfrm>
            <a:off x="1181475" y="2831439"/>
            <a:ext cx="3666388" cy="701859"/>
          </a:xfrm>
          <a:prstGeom prst="rect">
            <a:avLst/>
          </a:prstGeom>
        </p:spPr>
        <p:txBody>
          <a:bodyPr wrap="none">
            <a:spAutoFit/>
          </a:bodyPr>
          <a:lstStyle/>
          <a:p>
            <a:pPr>
              <a:lnSpc>
                <a:spcPct val="150000"/>
              </a:lnSpc>
              <a:spcBef>
                <a:spcPts val="600"/>
              </a:spcBef>
              <a:spcAft>
                <a:spcPts val="0"/>
              </a:spcAft>
            </a:pPr>
            <a:r>
              <a:rPr lang="en-US" sz="3000">
                <a:solidFill>
                  <a:schemeClr val="bg1"/>
                </a:solidFill>
                <a:latin typeface="Times New Roman" panose="02020603050405020304" pitchFamily="18" charset="0"/>
                <a:ea typeface="Calibri" panose="020F0502020204030204" pitchFamily="34" charset="0"/>
              </a:rPr>
              <a:t>Bất phương trình dạng</a:t>
            </a:r>
          </a:p>
        </p:txBody>
      </p:sp>
      <p:pic>
        <p:nvPicPr>
          <p:cNvPr id="1026" name="Picture 2" descr="Hình ảnh PNG Cậu Bé Da đen Dấu Chấm Hỏi | Công cụ đồ họa PSD Tải xuống miễn  phí - Pikbest"/>
          <p:cNvPicPr>
            <a:picLocks noChangeAspect="1" noChangeArrowheads="1"/>
          </p:cNvPicPr>
          <p:nvPr/>
        </p:nvPicPr>
        <p:blipFill>
          <a:blip r:embed="rId12" cstate="hqprint">
            <a:extLst>
              <a:ext uri="{28A0092B-C50C-407E-A947-70E740481C1C}">
                <a14:useLocalDpi xmlns:a14="http://schemas.microsoft.com/office/drawing/2010/main" val="0"/>
              </a:ext>
            </a:extLst>
          </a:blip>
          <a:srcRect/>
          <a:stretch>
            <a:fillRect/>
          </a:stretch>
        </p:blipFill>
        <p:spPr bwMode="auto">
          <a:xfrm>
            <a:off x="10479088" y="4934194"/>
            <a:ext cx="1919801" cy="1919801"/>
          </a:xfrm>
          <a:prstGeom prst="rect">
            <a:avLst/>
          </a:prstGeom>
          <a:noFill/>
          <a:extLst>
            <a:ext uri="{909E8E84-426E-40DD-AFC4-6F175D3DCCD1}">
              <a14:hiddenFill xmlns:a14="http://schemas.microsoft.com/office/drawing/2010/main">
                <a:solidFill>
                  <a:srgbClr val="FFFFFF"/>
                </a:solidFill>
              </a14:hiddenFill>
            </a:ext>
          </a:extLst>
        </p:spPr>
      </p:pic>
      <p:sp>
        <p:nvSpPr>
          <p:cNvPr id="19" name="Cloud Callout 18"/>
          <p:cNvSpPr/>
          <p:nvPr/>
        </p:nvSpPr>
        <p:spPr>
          <a:xfrm>
            <a:off x="7155360" y="2176998"/>
            <a:ext cx="4564843" cy="3462177"/>
          </a:xfrm>
          <a:prstGeom prst="cloudCallout">
            <a:avLst>
              <a:gd name="adj1" fmla="val 25377"/>
              <a:gd name="adj2" fmla="val 58912"/>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spcBef>
                <a:spcPts val="600"/>
              </a:spcBef>
              <a:spcAft>
                <a:spcPts val="0"/>
              </a:spcAft>
            </a:pPr>
            <a:endParaRPr lang="en-US" sz="3200">
              <a:solidFill>
                <a:srgbClr val="FF0000"/>
              </a:solidFill>
              <a:latin typeface="Times New Roman" panose="02020603050405020304" pitchFamily="18" charset="0"/>
              <a:ea typeface="Calibri" panose="020F0502020204030204" pitchFamily="34" charset="0"/>
            </a:endParaRPr>
          </a:p>
          <a:p>
            <a:pPr algn="ctr">
              <a:lnSpc>
                <a:spcPct val="150000"/>
              </a:lnSpc>
              <a:spcBef>
                <a:spcPts val="600"/>
              </a:spcBef>
              <a:spcAft>
                <a:spcPts val="0"/>
              </a:spcAft>
            </a:pPr>
            <a:r>
              <a:rPr lang="en-US" sz="2800" b="1">
                <a:solidFill>
                  <a:srgbClr val="FF0000"/>
                </a:solidFill>
                <a:latin typeface="Times New Roman" panose="02020603050405020304" pitchFamily="18" charset="0"/>
                <a:ea typeface="Calibri" panose="020F0502020204030204" pitchFamily="34" charset="0"/>
              </a:rPr>
              <a:t>Lấy ví dụ về các dạng bất phương trình bậc nhất một ẩn?</a:t>
            </a:r>
            <a:endParaRPr lang="en-US" sz="3200" b="1">
              <a:solidFill>
                <a:srgbClr val="FF0000"/>
              </a:solidFill>
              <a:latin typeface="Times New Roman" panose="02020603050405020304" pitchFamily="18" charset="0"/>
              <a:ea typeface="Calibri" panose="020F0502020204030204" pitchFamily="34" charset="0"/>
            </a:endParaRPr>
          </a:p>
          <a:p>
            <a:pPr algn="ctr"/>
            <a:endParaRPr lang="en-US" sz="2800">
              <a:solidFill>
                <a:srgbClr val="FF0000"/>
              </a:solidFill>
            </a:endParaRPr>
          </a:p>
        </p:txBody>
      </p:sp>
      <mc:AlternateContent xmlns:mc="http://schemas.openxmlformats.org/markup-compatibility/2006" xmlns:a14="http://schemas.microsoft.com/office/drawing/2010/main">
        <mc:Choice Requires="a14">
          <p:sp>
            <p:nvSpPr>
              <p:cNvPr id="17" name="Rectangle 16"/>
              <p:cNvSpPr/>
              <p:nvPr/>
            </p:nvSpPr>
            <p:spPr>
              <a:xfrm>
                <a:off x="8531528" y="3550819"/>
                <a:ext cx="2167260" cy="738664"/>
              </a:xfrm>
              <a:prstGeom prst="rect">
                <a:avLst/>
              </a:prstGeom>
            </p:spPr>
            <p:txBody>
              <a:bodyPr wrap="none">
                <a:spAutoFit/>
              </a:bodyPr>
              <a:lstStyle/>
              <a:p>
                <a:pPr>
                  <a:lnSpc>
                    <a:spcPct val="150000"/>
                  </a:lnSpc>
                  <a:spcBef>
                    <a:spcPts val="600"/>
                  </a:spcBef>
                  <a:spcAft>
                    <a:spcPts val="0"/>
                  </a:spcAft>
                </a:pPr>
                <a14:m>
                  <m:oMathPara xmlns:m="http://schemas.openxmlformats.org/officeDocument/2006/math">
                    <m:oMathParaPr>
                      <m:jc m:val="centerGroup"/>
                    </m:oMathParaPr>
                    <m:oMath xmlns:m="http://schemas.openxmlformats.org/officeDocument/2006/math">
                      <m:r>
                        <a:rPr lang="en-US" sz="2800" i="1" smtClean="0">
                          <a:solidFill>
                            <a:schemeClr val="bg1"/>
                          </a:solidFill>
                          <a:latin typeface="Cambria Math" panose="02040503050406030204" pitchFamily="18" charset="0"/>
                          <a:ea typeface="Calibri" panose="020F0502020204030204" pitchFamily="34" charset="0"/>
                        </a:rPr>
                        <m:t>3</m:t>
                      </m:r>
                      <m:r>
                        <a:rPr lang="en-US" sz="2800" i="1" smtClean="0">
                          <a:solidFill>
                            <a:schemeClr val="bg1"/>
                          </a:solidFill>
                          <a:latin typeface="Cambria Math" panose="02040503050406030204" pitchFamily="18" charset="0"/>
                          <a:ea typeface="Calibri" panose="020F0502020204030204" pitchFamily="34" charset="0"/>
                        </a:rPr>
                        <m:t>𝑥</m:t>
                      </m:r>
                      <m:r>
                        <a:rPr lang="en-US" sz="2800" i="1" smtClean="0">
                          <a:solidFill>
                            <a:schemeClr val="bg1"/>
                          </a:solidFill>
                          <a:latin typeface="Cambria Math" panose="02040503050406030204" pitchFamily="18" charset="0"/>
                          <a:ea typeface="Calibri" panose="020F0502020204030204" pitchFamily="34" charset="0"/>
                        </a:rPr>
                        <m:t>+17&lt;0</m:t>
                      </m:r>
                    </m:oMath>
                  </m:oMathPara>
                </a14:m>
                <a:endParaRPr lang="en-US" sz="3200">
                  <a:solidFill>
                    <a:schemeClr val="bg1"/>
                  </a:solidFill>
                  <a:latin typeface="Times New Roman" panose="02020603050405020304" pitchFamily="18" charset="0"/>
                  <a:ea typeface="Calibri" panose="020F0502020204030204" pitchFamily="34" charset="0"/>
                </a:endParaRPr>
              </a:p>
            </p:txBody>
          </p:sp>
        </mc:Choice>
        <mc:Fallback xmlns="">
          <p:sp>
            <p:nvSpPr>
              <p:cNvPr id="17" name="Rectangle 16"/>
              <p:cNvSpPr>
                <a:spLocks noRot="1" noChangeAspect="1" noMove="1" noResize="1" noEditPoints="1" noAdjustHandles="1" noChangeArrowheads="1" noChangeShapeType="1" noTextEdit="1"/>
              </p:cNvSpPr>
              <p:nvPr/>
            </p:nvSpPr>
            <p:spPr>
              <a:xfrm>
                <a:off x="8531528" y="3550819"/>
                <a:ext cx="2167260" cy="738664"/>
              </a:xfrm>
              <a:prstGeom prst="rect">
                <a:avLst/>
              </a:prstGeom>
              <a:blipFill>
                <a:blip r:embed="rId1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8" name="Rectangle 17"/>
              <p:cNvSpPr/>
              <p:nvPr/>
            </p:nvSpPr>
            <p:spPr>
              <a:xfrm>
                <a:off x="8531528" y="2884147"/>
                <a:ext cx="2167260" cy="738664"/>
              </a:xfrm>
              <a:prstGeom prst="rect">
                <a:avLst/>
              </a:prstGeom>
            </p:spPr>
            <p:txBody>
              <a:bodyPr wrap="none">
                <a:spAutoFit/>
              </a:bodyPr>
              <a:lstStyle/>
              <a:p>
                <a:pPr>
                  <a:lnSpc>
                    <a:spcPct val="150000"/>
                  </a:lnSpc>
                  <a:spcBef>
                    <a:spcPts val="600"/>
                  </a:spcBef>
                  <a:spcAft>
                    <a:spcPts val="0"/>
                  </a:spcAft>
                </a:pPr>
                <a14:m>
                  <m:oMathPara xmlns:m="http://schemas.openxmlformats.org/officeDocument/2006/math">
                    <m:oMathParaPr>
                      <m:jc m:val="centerGroup"/>
                    </m:oMathParaPr>
                    <m:oMath xmlns:m="http://schemas.openxmlformats.org/officeDocument/2006/math">
                      <m:r>
                        <a:rPr lang="en-US" sz="2800" i="1" smtClean="0">
                          <a:solidFill>
                            <a:schemeClr val="bg1"/>
                          </a:solidFill>
                          <a:latin typeface="Cambria Math" panose="02040503050406030204" pitchFamily="18" charset="0"/>
                          <a:ea typeface="Calibri" panose="020F0502020204030204" pitchFamily="34" charset="0"/>
                        </a:rPr>
                        <m:t>38−7</m:t>
                      </m:r>
                      <m:r>
                        <a:rPr lang="en-US" sz="2800" i="1" smtClean="0">
                          <a:solidFill>
                            <a:schemeClr val="bg1"/>
                          </a:solidFill>
                          <a:latin typeface="Cambria Math" panose="02040503050406030204" pitchFamily="18" charset="0"/>
                          <a:ea typeface="Calibri" panose="020F0502020204030204" pitchFamily="34" charset="0"/>
                        </a:rPr>
                        <m:t>𝑥</m:t>
                      </m:r>
                      <m:r>
                        <a:rPr lang="en-US" sz="2800" i="1" smtClean="0">
                          <a:solidFill>
                            <a:schemeClr val="bg1"/>
                          </a:solidFill>
                          <a:latin typeface="Cambria Math" panose="02040503050406030204" pitchFamily="18" charset="0"/>
                          <a:ea typeface="Calibri" panose="020F0502020204030204" pitchFamily="34" charset="0"/>
                        </a:rPr>
                        <m:t>&gt;0</m:t>
                      </m:r>
                    </m:oMath>
                  </m:oMathPara>
                </a14:m>
                <a:endParaRPr lang="en-US" sz="3200">
                  <a:solidFill>
                    <a:schemeClr val="bg1"/>
                  </a:solidFill>
                  <a:latin typeface="Times New Roman" panose="02020603050405020304" pitchFamily="18" charset="0"/>
                  <a:ea typeface="Calibri" panose="020F0502020204030204" pitchFamily="34" charset="0"/>
                </a:endParaRPr>
              </a:p>
            </p:txBody>
          </p:sp>
        </mc:Choice>
        <mc:Fallback xmlns="">
          <p:sp>
            <p:nvSpPr>
              <p:cNvPr id="18" name="Rectangle 17"/>
              <p:cNvSpPr>
                <a:spLocks noRot="1" noChangeAspect="1" noMove="1" noResize="1" noEditPoints="1" noAdjustHandles="1" noChangeArrowheads="1" noChangeShapeType="1" noTextEdit="1"/>
              </p:cNvSpPr>
              <p:nvPr/>
            </p:nvSpPr>
            <p:spPr>
              <a:xfrm>
                <a:off x="8531528" y="2884147"/>
                <a:ext cx="2167260" cy="738664"/>
              </a:xfrm>
              <a:prstGeom prst="rect">
                <a:avLst/>
              </a:prstGeom>
              <a:blipFill>
                <a:blip r:embed="rId1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0" name="Rectangle 19"/>
              <p:cNvSpPr/>
              <p:nvPr/>
            </p:nvSpPr>
            <p:spPr>
              <a:xfrm>
                <a:off x="8198530" y="4741157"/>
                <a:ext cx="2564805" cy="738664"/>
              </a:xfrm>
              <a:prstGeom prst="rect">
                <a:avLst/>
              </a:prstGeom>
            </p:spPr>
            <p:txBody>
              <a:bodyPr wrap="none">
                <a:spAutoFit/>
              </a:bodyPr>
              <a:lstStyle/>
              <a:p>
                <a:pPr>
                  <a:lnSpc>
                    <a:spcPct val="150000"/>
                  </a:lnSpc>
                  <a:spcBef>
                    <a:spcPts val="600"/>
                  </a:spcBef>
                  <a:spcAft>
                    <a:spcPts val="0"/>
                  </a:spcAft>
                </a:pPr>
                <a14:m>
                  <m:oMathPara xmlns:m="http://schemas.openxmlformats.org/officeDocument/2006/math">
                    <m:oMathParaPr>
                      <m:jc m:val="centerGroup"/>
                    </m:oMathParaPr>
                    <m:oMath xmlns:m="http://schemas.openxmlformats.org/officeDocument/2006/math">
                      <m:r>
                        <a:rPr lang="en-US" sz="2800" i="1" smtClean="0">
                          <a:solidFill>
                            <a:schemeClr val="bg1"/>
                          </a:solidFill>
                          <a:latin typeface="Cambria Math" panose="02040503050406030204" pitchFamily="18" charset="0"/>
                          <a:ea typeface="Calibri" panose="020F0502020204030204" pitchFamily="34" charset="0"/>
                        </a:rPr>
                        <m:t>128−11</m:t>
                      </m:r>
                      <m:r>
                        <a:rPr lang="en-US" sz="2800" i="1" smtClean="0">
                          <a:solidFill>
                            <a:schemeClr val="bg1"/>
                          </a:solidFill>
                          <a:latin typeface="Cambria Math" panose="02040503050406030204" pitchFamily="18" charset="0"/>
                          <a:ea typeface="Calibri" panose="020F0502020204030204" pitchFamily="34" charset="0"/>
                        </a:rPr>
                        <m:t>𝑥</m:t>
                      </m:r>
                      <m:r>
                        <a:rPr lang="en-US" sz="2800" i="1" smtClean="0">
                          <a:solidFill>
                            <a:schemeClr val="bg1"/>
                          </a:solidFill>
                          <a:latin typeface="Cambria Math" panose="02040503050406030204" pitchFamily="18" charset="0"/>
                          <a:ea typeface="Calibri" panose="020F0502020204030204" pitchFamily="34" charset="0"/>
                        </a:rPr>
                        <m:t>≥0</m:t>
                      </m:r>
                    </m:oMath>
                  </m:oMathPara>
                </a14:m>
                <a:endParaRPr lang="en-US" sz="3200">
                  <a:solidFill>
                    <a:schemeClr val="bg1"/>
                  </a:solidFill>
                  <a:latin typeface="Times New Roman" panose="02020603050405020304" pitchFamily="18" charset="0"/>
                  <a:ea typeface="Calibri" panose="020F0502020204030204" pitchFamily="34" charset="0"/>
                </a:endParaRPr>
              </a:p>
            </p:txBody>
          </p:sp>
        </mc:Choice>
        <mc:Fallback xmlns="">
          <p:sp>
            <p:nvSpPr>
              <p:cNvPr id="20" name="Rectangle 19"/>
              <p:cNvSpPr>
                <a:spLocks noRot="1" noChangeAspect="1" noMove="1" noResize="1" noEditPoints="1" noAdjustHandles="1" noChangeArrowheads="1" noChangeShapeType="1" noTextEdit="1"/>
              </p:cNvSpPr>
              <p:nvPr/>
            </p:nvSpPr>
            <p:spPr>
              <a:xfrm>
                <a:off x="8198530" y="4741157"/>
                <a:ext cx="2564805" cy="738664"/>
              </a:xfrm>
              <a:prstGeom prst="rect">
                <a:avLst/>
              </a:prstGeom>
              <a:blipFill>
                <a:blip r:embed="rId15"/>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2" name="Rectangle 11"/>
              <p:cNvSpPr/>
              <p:nvPr/>
            </p:nvSpPr>
            <p:spPr>
              <a:xfrm>
                <a:off x="6536051" y="4066474"/>
                <a:ext cx="6096000" cy="738664"/>
              </a:xfrm>
              <a:prstGeom prst="rect">
                <a:avLst/>
              </a:prstGeom>
            </p:spPr>
            <p:txBody>
              <a:bodyPr>
                <a:spAutoFit/>
              </a:bodyPr>
              <a:lstStyle/>
              <a:p>
                <a:pPr>
                  <a:lnSpc>
                    <a:spcPct val="150000"/>
                  </a:lnSpc>
                  <a:spcBef>
                    <a:spcPts val="600"/>
                  </a:spcBef>
                  <a:spcAft>
                    <a:spcPts val="0"/>
                  </a:spcAft>
                </a:pPr>
                <a14:m>
                  <m:oMathPara xmlns:m="http://schemas.openxmlformats.org/officeDocument/2006/math">
                    <m:oMathParaPr>
                      <m:jc m:val="centerGroup"/>
                    </m:oMathParaPr>
                    <m:oMath xmlns:m="http://schemas.openxmlformats.org/officeDocument/2006/math">
                      <m:r>
                        <a:rPr lang="en-US" sz="2800" i="1" smtClean="0">
                          <a:solidFill>
                            <a:schemeClr val="bg1"/>
                          </a:solidFill>
                          <a:latin typeface="Cambria Math" panose="02040503050406030204" pitchFamily="18" charset="0"/>
                          <a:ea typeface="Calibri" panose="020F0502020204030204" pitchFamily="34" charset="0"/>
                        </a:rPr>
                        <m:t>13</m:t>
                      </m:r>
                      <m:r>
                        <a:rPr lang="en-US" sz="2800" i="1" smtClean="0">
                          <a:solidFill>
                            <a:schemeClr val="bg1"/>
                          </a:solidFill>
                          <a:latin typeface="Cambria Math" panose="02040503050406030204" pitchFamily="18" charset="0"/>
                          <a:ea typeface="Calibri" panose="020F0502020204030204" pitchFamily="34" charset="0"/>
                        </a:rPr>
                        <m:t>𝑥</m:t>
                      </m:r>
                      <m:r>
                        <a:rPr lang="en-US" sz="2800" i="1" smtClean="0">
                          <a:solidFill>
                            <a:schemeClr val="bg1"/>
                          </a:solidFill>
                          <a:latin typeface="Cambria Math" panose="02040503050406030204" pitchFamily="18" charset="0"/>
                          <a:ea typeface="Calibri" panose="020F0502020204030204" pitchFamily="34" charset="0"/>
                        </a:rPr>
                        <m:t>+14≤0</m:t>
                      </m:r>
                    </m:oMath>
                  </m:oMathPara>
                </a14:m>
                <a:endParaRPr lang="en-US" sz="3200">
                  <a:solidFill>
                    <a:schemeClr val="bg1"/>
                  </a:solidFill>
                  <a:effectLst/>
                  <a:latin typeface="Times New Roman" panose="02020603050405020304" pitchFamily="18" charset="0"/>
                  <a:ea typeface="Calibri" panose="020F0502020204030204" pitchFamily="34" charset="0"/>
                </a:endParaRPr>
              </a:p>
            </p:txBody>
          </p:sp>
        </mc:Choice>
        <mc:Fallback xmlns="">
          <p:sp>
            <p:nvSpPr>
              <p:cNvPr id="12" name="Rectangle 11"/>
              <p:cNvSpPr>
                <a:spLocks noRot="1" noChangeAspect="1" noMove="1" noResize="1" noEditPoints="1" noAdjustHandles="1" noChangeArrowheads="1" noChangeShapeType="1" noTextEdit="1"/>
              </p:cNvSpPr>
              <p:nvPr/>
            </p:nvSpPr>
            <p:spPr>
              <a:xfrm>
                <a:off x="6536051" y="4066474"/>
                <a:ext cx="6096000" cy="738664"/>
              </a:xfrm>
              <a:prstGeom prst="rect">
                <a:avLst/>
              </a:prstGeom>
              <a:blipFill>
                <a:blip r:embed="rId16"/>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32258930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par>
                                <p:cTn id="8" presetID="22" presetClass="entr" presetSubtype="8" fill="hold" nodeType="withEffect">
                                  <p:stCondLst>
                                    <p:cond delay="0"/>
                                  </p:stCondLst>
                                  <p:childTnLst>
                                    <p:set>
                                      <p:cBhvr>
                                        <p:cTn id="9" dur="1" fill="hold">
                                          <p:stCondLst>
                                            <p:cond delay="0"/>
                                          </p:stCondLst>
                                        </p:cTn>
                                        <p:tgtEl>
                                          <p:spTgt spid="5127"/>
                                        </p:tgtEl>
                                        <p:attrNameLst>
                                          <p:attrName>style.visibility</p:attrName>
                                        </p:attrNameLst>
                                      </p:cBhvr>
                                      <p:to>
                                        <p:strVal val="visible"/>
                                      </p:to>
                                    </p:set>
                                    <p:animEffect transition="in" filter="wipe(left)">
                                      <p:cBhvr>
                                        <p:cTn id="10" dur="500"/>
                                        <p:tgtEl>
                                          <p:spTgt spid="5127"/>
                                        </p:tgtEl>
                                      </p:cBhvr>
                                    </p:animEffect>
                                  </p:childTnLst>
                                </p:cTn>
                              </p:par>
                              <p:par>
                                <p:cTn id="11" presetID="22" presetClass="entr" presetSubtype="8" fill="hold" grpId="0" nodeType="withEffect">
                                  <p:stCondLst>
                                    <p:cond delay="0"/>
                                  </p:stCondLst>
                                  <p:childTnLst>
                                    <p:set>
                                      <p:cBhvr>
                                        <p:cTn id="12" dur="1" fill="hold">
                                          <p:stCondLst>
                                            <p:cond delay="0"/>
                                          </p:stCondLst>
                                        </p:cTn>
                                        <p:tgtEl>
                                          <p:spTgt spid="11"/>
                                        </p:tgtEl>
                                        <p:attrNameLst>
                                          <p:attrName>style.visibility</p:attrName>
                                        </p:attrNameLst>
                                      </p:cBhvr>
                                      <p:to>
                                        <p:strVal val="visible"/>
                                      </p:to>
                                    </p:set>
                                    <p:animEffect transition="in" filter="wipe(left)">
                                      <p:cBhvr>
                                        <p:cTn id="13" dur="500"/>
                                        <p:tgtEl>
                                          <p:spTgt spid="11"/>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8" fill="hold" nodeType="click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wipe(left)">
                                      <p:cBhvr>
                                        <p:cTn id="18" dur="500"/>
                                        <p:tgtEl>
                                          <p:spTgt spid="7"/>
                                        </p:tgtEl>
                                      </p:cBhvr>
                                    </p:animEffect>
                                  </p:childTnLst>
                                </p:cTn>
                              </p:par>
                              <p:par>
                                <p:cTn id="19" presetID="22" presetClass="entr" presetSubtype="8" fill="hold" grpId="0" nodeType="withEffect">
                                  <p:stCondLst>
                                    <p:cond delay="0"/>
                                  </p:stCondLst>
                                  <p:childTnLst>
                                    <p:set>
                                      <p:cBhvr>
                                        <p:cTn id="20" dur="1" fill="hold">
                                          <p:stCondLst>
                                            <p:cond delay="0"/>
                                          </p:stCondLst>
                                        </p:cTn>
                                        <p:tgtEl>
                                          <p:spTgt spid="8"/>
                                        </p:tgtEl>
                                        <p:attrNameLst>
                                          <p:attrName>style.visibility</p:attrName>
                                        </p:attrNameLst>
                                      </p:cBhvr>
                                      <p:to>
                                        <p:strVal val="visible"/>
                                      </p:to>
                                    </p:set>
                                    <p:animEffect transition="in" filter="wipe(left)">
                                      <p:cBhvr>
                                        <p:cTn id="21" dur="500"/>
                                        <p:tgtEl>
                                          <p:spTgt spid="8"/>
                                        </p:tgtEl>
                                      </p:cBhvr>
                                    </p:animEffect>
                                  </p:childTnLst>
                                </p:cTn>
                              </p:par>
                            </p:childTnLst>
                          </p:cTn>
                        </p:par>
                      </p:childTnLst>
                    </p:cTn>
                  </p:par>
                  <p:par>
                    <p:cTn id="22" fill="hold">
                      <p:stCondLst>
                        <p:cond delay="indefinite"/>
                      </p:stCondLst>
                      <p:childTnLst>
                        <p:par>
                          <p:cTn id="23" fill="hold">
                            <p:stCondLst>
                              <p:cond delay="0"/>
                            </p:stCondLst>
                            <p:childTnLst>
                              <p:par>
                                <p:cTn id="24" presetID="3" presetClass="exit" presetSubtype="10" fill="hold" nodeType="clickEffect">
                                  <p:stCondLst>
                                    <p:cond delay="0"/>
                                  </p:stCondLst>
                                  <p:childTnLst>
                                    <p:animEffect transition="out" filter="blinds(horizontal)">
                                      <p:cBhvr>
                                        <p:cTn id="25" dur="500"/>
                                        <p:tgtEl>
                                          <p:spTgt spid="7"/>
                                        </p:tgtEl>
                                      </p:cBhvr>
                                    </p:animEffect>
                                    <p:set>
                                      <p:cBhvr>
                                        <p:cTn id="26" dur="1" fill="hold">
                                          <p:stCondLst>
                                            <p:cond delay="499"/>
                                          </p:stCondLst>
                                        </p:cTn>
                                        <p:tgtEl>
                                          <p:spTgt spid="7"/>
                                        </p:tgtEl>
                                        <p:attrNameLst>
                                          <p:attrName>style.visibility</p:attrName>
                                        </p:attrNameLst>
                                      </p:cBhvr>
                                      <p:to>
                                        <p:strVal val="hidden"/>
                                      </p:to>
                                    </p:set>
                                  </p:childTnLst>
                                </p:cTn>
                              </p:par>
                              <p:par>
                                <p:cTn id="27" presetID="3" presetClass="exit" presetSubtype="10" fill="hold" grpId="1" nodeType="withEffect">
                                  <p:stCondLst>
                                    <p:cond delay="0"/>
                                  </p:stCondLst>
                                  <p:childTnLst>
                                    <p:animEffect transition="out" filter="blinds(horizontal)">
                                      <p:cBhvr>
                                        <p:cTn id="28" dur="500"/>
                                        <p:tgtEl>
                                          <p:spTgt spid="8"/>
                                        </p:tgtEl>
                                      </p:cBhvr>
                                    </p:animEffect>
                                    <p:set>
                                      <p:cBhvr>
                                        <p:cTn id="29" dur="1" fill="hold">
                                          <p:stCondLst>
                                            <p:cond delay="499"/>
                                          </p:stCondLst>
                                        </p:cTn>
                                        <p:tgtEl>
                                          <p:spTgt spid="8"/>
                                        </p:tgtEl>
                                        <p:attrNameLst>
                                          <p:attrName>style.visibility</p:attrName>
                                        </p:attrNameLst>
                                      </p:cBhvr>
                                      <p:to>
                                        <p:strVal val="hidden"/>
                                      </p:to>
                                    </p:set>
                                  </p:childTnLst>
                                </p:cTn>
                              </p:par>
                            </p:childTnLst>
                          </p:cTn>
                        </p:par>
                      </p:childTnLst>
                    </p:cTn>
                  </p:par>
                  <p:par>
                    <p:cTn id="30" fill="hold">
                      <p:stCondLst>
                        <p:cond delay="indefinite"/>
                      </p:stCondLst>
                      <p:childTnLst>
                        <p:par>
                          <p:cTn id="31" fill="hold">
                            <p:stCondLst>
                              <p:cond delay="0"/>
                            </p:stCondLst>
                            <p:childTnLst>
                              <p:par>
                                <p:cTn id="32" presetID="22" presetClass="entr" presetSubtype="8" fill="hold" grpId="0" nodeType="clickEffect">
                                  <p:stCondLst>
                                    <p:cond delay="0"/>
                                  </p:stCondLst>
                                  <p:childTnLst>
                                    <p:set>
                                      <p:cBhvr>
                                        <p:cTn id="33" dur="1" fill="hold">
                                          <p:stCondLst>
                                            <p:cond delay="0"/>
                                          </p:stCondLst>
                                        </p:cTn>
                                        <p:tgtEl>
                                          <p:spTgt spid="16"/>
                                        </p:tgtEl>
                                        <p:attrNameLst>
                                          <p:attrName>style.visibility</p:attrName>
                                        </p:attrNameLst>
                                      </p:cBhvr>
                                      <p:to>
                                        <p:strVal val="visible"/>
                                      </p:to>
                                    </p:set>
                                    <p:animEffect transition="in" filter="wipe(left)">
                                      <p:cBhvr>
                                        <p:cTn id="34" dur="500"/>
                                        <p:tgtEl>
                                          <p:spTgt spid="16"/>
                                        </p:tgtEl>
                                      </p:cBhvr>
                                    </p:animEffect>
                                  </p:childTnLst>
                                </p:cTn>
                              </p:par>
                            </p:childTnLst>
                          </p:cTn>
                        </p:par>
                      </p:childTnLst>
                    </p:cTn>
                  </p:par>
                  <p:par>
                    <p:cTn id="35" fill="hold">
                      <p:stCondLst>
                        <p:cond delay="indefinite"/>
                      </p:stCondLst>
                      <p:childTnLst>
                        <p:par>
                          <p:cTn id="36" fill="hold">
                            <p:stCondLst>
                              <p:cond delay="0"/>
                            </p:stCondLst>
                            <p:childTnLst>
                              <p:par>
                                <p:cTn id="37" presetID="53" presetClass="entr" presetSubtype="16" fill="hold" grpId="0" nodeType="clickEffect">
                                  <p:stCondLst>
                                    <p:cond delay="0"/>
                                  </p:stCondLst>
                                  <p:childTnLst>
                                    <p:set>
                                      <p:cBhvr>
                                        <p:cTn id="38" dur="1" fill="hold">
                                          <p:stCondLst>
                                            <p:cond delay="0"/>
                                          </p:stCondLst>
                                        </p:cTn>
                                        <p:tgtEl>
                                          <p:spTgt spid="9"/>
                                        </p:tgtEl>
                                        <p:attrNameLst>
                                          <p:attrName>style.visibility</p:attrName>
                                        </p:attrNameLst>
                                      </p:cBhvr>
                                      <p:to>
                                        <p:strVal val="visible"/>
                                      </p:to>
                                    </p:set>
                                    <p:anim calcmode="lin" valueType="num">
                                      <p:cBhvr>
                                        <p:cTn id="39" dur="500" fill="hold"/>
                                        <p:tgtEl>
                                          <p:spTgt spid="9"/>
                                        </p:tgtEl>
                                        <p:attrNameLst>
                                          <p:attrName>ppt_w</p:attrName>
                                        </p:attrNameLst>
                                      </p:cBhvr>
                                      <p:tavLst>
                                        <p:tav tm="0">
                                          <p:val>
                                            <p:fltVal val="0"/>
                                          </p:val>
                                        </p:tav>
                                        <p:tav tm="100000">
                                          <p:val>
                                            <p:strVal val="#ppt_w"/>
                                          </p:val>
                                        </p:tav>
                                      </p:tavLst>
                                    </p:anim>
                                    <p:anim calcmode="lin" valueType="num">
                                      <p:cBhvr>
                                        <p:cTn id="40" dur="500" fill="hold"/>
                                        <p:tgtEl>
                                          <p:spTgt spid="9"/>
                                        </p:tgtEl>
                                        <p:attrNameLst>
                                          <p:attrName>ppt_h</p:attrName>
                                        </p:attrNameLst>
                                      </p:cBhvr>
                                      <p:tavLst>
                                        <p:tav tm="0">
                                          <p:val>
                                            <p:fltVal val="0"/>
                                          </p:val>
                                        </p:tav>
                                        <p:tav tm="100000">
                                          <p:val>
                                            <p:strVal val="#ppt_h"/>
                                          </p:val>
                                        </p:tav>
                                      </p:tavLst>
                                    </p:anim>
                                    <p:animEffect transition="in" filter="fade">
                                      <p:cBhvr>
                                        <p:cTn id="41" dur="500"/>
                                        <p:tgtEl>
                                          <p:spTgt spid="9"/>
                                        </p:tgtEl>
                                      </p:cBhvr>
                                    </p:animEffect>
                                  </p:childTnLst>
                                </p:cTn>
                              </p:par>
                            </p:childTnLst>
                          </p:cTn>
                        </p:par>
                      </p:childTnLst>
                    </p:cTn>
                  </p:par>
                  <p:par>
                    <p:cTn id="42" fill="hold">
                      <p:stCondLst>
                        <p:cond delay="indefinite"/>
                      </p:stCondLst>
                      <p:childTnLst>
                        <p:par>
                          <p:cTn id="43" fill="hold">
                            <p:stCondLst>
                              <p:cond delay="0"/>
                            </p:stCondLst>
                            <p:childTnLst>
                              <p:par>
                                <p:cTn id="44" presetID="22" presetClass="entr" presetSubtype="8" fill="hold" grpId="0" nodeType="clickEffect">
                                  <p:stCondLst>
                                    <p:cond delay="0"/>
                                  </p:stCondLst>
                                  <p:childTnLst>
                                    <p:set>
                                      <p:cBhvr>
                                        <p:cTn id="45" dur="1" fill="hold">
                                          <p:stCondLst>
                                            <p:cond delay="0"/>
                                          </p:stCondLst>
                                        </p:cTn>
                                        <p:tgtEl>
                                          <p:spTgt spid="15"/>
                                        </p:tgtEl>
                                        <p:attrNameLst>
                                          <p:attrName>style.visibility</p:attrName>
                                        </p:attrNameLst>
                                      </p:cBhvr>
                                      <p:to>
                                        <p:strVal val="visible"/>
                                      </p:to>
                                    </p:set>
                                    <p:animEffect transition="in" filter="wipe(left)">
                                      <p:cBhvr>
                                        <p:cTn id="46" dur="500"/>
                                        <p:tgtEl>
                                          <p:spTgt spid="15"/>
                                        </p:tgtEl>
                                      </p:cBhvr>
                                    </p:animEffect>
                                  </p:childTnLst>
                                </p:cTn>
                              </p:par>
                            </p:childTnLst>
                          </p:cTn>
                        </p:par>
                        <p:par>
                          <p:cTn id="47" fill="hold">
                            <p:stCondLst>
                              <p:cond delay="500"/>
                            </p:stCondLst>
                            <p:childTnLst>
                              <p:par>
                                <p:cTn id="48" presetID="22" presetClass="entr" presetSubtype="8" fill="hold" grpId="0" nodeType="afterEffect">
                                  <p:stCondLst>
                                    <p:cond delay="0"/>
                                  </p:stCondLst>
                                  <p:childTnLst>
                                    <p:set>
                                      <p:cBhvr>
                                        <p:cTn id="49" dur="1" fill="hold">
                                          <p:stCondLst>
                                            <p:cond delay="0"/>
                                          </p:stCondLst>
                                        </p:cTn>
                                        <p:tgtEl>
                                          <p:spTgt spid="4"/>
                                        </p:tgtEl>
                                        <p:attrNameLst>
                                          <p:attrName>style.visibility</p:attrName>
                                        </p:attrNameLst>
                                      </p:cBhvr>
                                      <p:to>
                                        <p:strVal val="visible"/>
                                      </p:to>
                                    </p:set>
                                    <p:animEffect transition="in" filter="wipe(left)">
                                      <p:cBhvr>
                                        <p:cTn id="50" dur="500"/>
                                        <p:tgtEl>
                                          <p:spTgt spid="4"/>
                                        </p:tgtEl>
                                      </p:cBhvr>
                                    </p:animEffect>
                                  </p:childTnLst>
                                </p:cTn>
                              </p:par>
                            </p:childTnLst>
                          </p:cTn>
                        </p:par>
                        <p:par>
                          <p:cTn id="51" fill="hold">
                            <p:stCondLst>
                              <p:cond delay="1000"/>
                            </p:stCondLst>
                            <p:childTnLst>
                              <p:par>
                                <p:cTn id="52" presetID="22" presetClass="entr" presetSubtype="8" fill="hold" grpId="0" nodeType="afterEffect">
                                  <p:stCondLst>
                                    <p:cond delay="0"/>
                                  </p:stCondLst>
                                  <p:childTnLst>
                                    <p:set>
                                      <p:cBhvr>
                                        <p:cTn id="53" dur="1" fill="hold">
                                          <p:stCondLst>
                                            <p:cond delay="0"/>
                                          </p:stCondLst>
                                        </p:cTn>
                                        <p:tgtEl>
                                          <p:spTgt spid="5"/>
                                        </p:tgtEl>
                                        <p:attrNameLst>
                                          <p:attrName>style.visibility</p:attrName>
                                        </p:attrNameLst>
                                      </p:cBhvr>
                                      <p:to>
                                        <p:strVal val="visible"/>
                                      </p:to>
                                    </p:set>
                                    <p:animEffect transition="in" filter="wipe(left)">
                                      <p:cBhvr>
                                        <p:cTn id="54" dur="500"/>
                                        <p:tgtEl>
                                          <p:spTgt spid="5"/>
                                        </p:tgtEl>
                                      </p:cBhvr>
                                    </p:animEffect>
                                  </p:childTnLst>
                                </p:cTn>
                              </p:par>
                            </p:childTnLst>
                          </p:cTn>
                        </p:par>
                        <p:par>
                          <p:cTn id="55" fill="hold">
                            <p:stCondLst>
                              <p:cond delay="1500"/>
                            </p:stCondLst>
                            <p:childTnLst>
                              <p:par>
                                <p:cTn id="56" presetID="22" presetClass="entr" presetSubtype="8" fill="hold" grpId="0" nodeType="afterEffect">
                                  <p:stCondLst>
                                    <p:cond delay="0"/>
                                  </p:stCondLst>
                                  <p:childTnLst>
                                    <p:set>
                                      <p:cBhvr>
                                        <p:cTn id="57" dur="1" fill="hold">
                                          <p:stCondLst>
                                            <p:cond delay="0"/>
                                          </p:stCondLst>
                                        </p:cTn>
                                        <p:tgtEl>
                                          <p:spTgt spid="6"/>
                                        </p:tgtEl>
                                        <p:attrNameLst>
                                          <p:attrName>style.visibility</p:attrName>
                                        </p:attrNameLst>
                                      </p:cBhvr>
                                      <p:to>
                                        <p:strVal val="visible"/>
                                      </p:to>
                                    </p:set>
                                    <p:animEffect transition="in" filter="wipe(left)">
                                      <p:cBhvr>
                                        <p:cTn id="58" dur="500"/>
                                        <p:tgtEl>
                                          <p:spTgt spid="6"/>
                                        </p:tgtEl>
                                      </p:cBhvr>
                                    </p:animEffect>
                                  </p:childTnLst>
                                </p:cTn>
                              </p:par>
                            </p:childTnLst>
                          </p:cTn>
                        </p:par>
                        <p:par>
                          <p:cTn id="59" fill="hold">
                            <p:stCondLst>
                              <p:cond delay="2000"/>
                            </p:stCondLst>
                            <p:childTnLst>
                              <p:par>
                                <p:cTn id="60" presetID="22" presetClass="entr" presetSubtype="8" fill="hold" grpId="0" nodeType="afterEffect">
                                  <p:stCondLst>
                                    <p:cond delay="0"/>
                                  </p:stCondLst>
                                  <p:childTnLst>
                                    <p:set>
                                      <p:cBhvr>
                                        <p:cTn id="61" dur="1" fill="hold">
                                          <p:stCondLst>
                                            <p:cond delay="0"/>
                                          </p:stCondLst>
                                        </p:cTn>
                                        <p:tgtEl>
                                          <p:spTgt spid="13"/>
                                        </p:tgtEl>
                                        <p:attrNameLst>
                                          <p:attrName>style.visibility</p:attrName>
                                        </p:attrNameLst>
                                      </p:cBhvr>
                                      <p:to>
                                        <p:strVal val="visible"/>
                                      </p:to>
                                    </p:set>
                                    <p:animEffect transition="in" filter="wipe(left)">
                                      <p:cBhvr>
                                        <p:cTn id="62" dur="500"/>
                                        <p:tgtEl>
                                          <p:spTgt spid="13"/>
                                        </p:tgtEl>
                                      </p:cBhvr>
                                    </p:animEffect>
                                  </p:childTnLst>
                                </p:cTn>
                              </p:par>
                            </p:childTnLst>
                          </p:cTn>
                        </p:par>
                        <p:par>
                          <p:cTn id="63" fill="hold">
                            <p:stCondLst>
                              <p:cond delay="2500"/>
                            </p:stCondLst>
                            <p:childTnLst>
                              <p:par>
                                <p:cTn id="64" presetID="22" presetClass="entr" presetSubtype="8" fill="hold" grpId="0" nodeType="afterEffect">
                                  <p:stCondLst>
                                    <p:cond delay="0"/>
                                  </p:stCondLst>
                                  <p:childTnLst>
                                    <p:set>
                                      <p:cBhvr>
                                        <p:cTn id="65" dur="1" fill="hold">
                                          <p:stCondLst>
                                            <p:cond delay="0"/>
                                          </p:stCondLst>
                                        </p:cTn>
                                        <p:tgtEl>
                                          <p:spTgt spid="14"/>
                                        </p:tgtEl>
                                        <p:attrNameLst>
                                          <p:attrName>style.visibility</p:attrName>
                                        </p:attrNameLst>
                                      </p:cBhvr>
                                      <p:to>
                                        <p:strVal val="visible"/>
                                      </p:to>
                                    </p:set>
                                    <p:animEffect transition="in" filter="wipe(left)">
                                      <p:cBhvr>
                                        <p:cTn id="66" dur="500"/>
                                        <p:tgtEl>
                                          <p:spTgt spid="14"/>
                                        </p:tgtEl>
                                      </p:cBhvr>
                                    </p:animEffect>
                                  </p:childTnLst>
                                </p:cTn>
                              </p:par>
                            </p:childTnLst>
                          </p:cTn>
                        </p:par>
                        <p:par>
                          <p:cTn id="67" fill="hold">
                            <p:stCondLst>
                              <p:cond delay="3000"/>
                            </p:stCondLst>
                            <p:childTnLst>
                              <p:par>
                                <p:cTn id="68" presetID="22" presetClass="entr" presetSubtype="8" fill="hold" grpId="0" nodeType="afterEffect">
                                  <p:stCondLst>
                                    <p:cond delay="0"/>
                                  </p:stCondLst>
                                  <p:childTnLst>
                                    <p:set>
                                      <p:cBhvr>
                                        <p:cTn id="69" dur="1" fill="hold">
                                          <p:stCondLst>
                                            <p:cond delay="0"/>
                                          </p:stCondLst>
                                        </p:cTn>
                                        <p:tgtEl>
                                          <p:spTgt spid="2"/>
                                        </p:tgtEl>
                                        <p:attrNameLst>
                                          <p:attrName>style.visibility</p:attrName>
                                        </p:attrNameLst>
                                      </p:cBhvr>
                                      <p:to>
                                        <p:strVal val="visible"/>
                                      </p:to>
                                    </p:set>
                                    <p:animEffect transition="in" filter="wipe(left)">
                                      <p:cBhvr>
                                        <p:cTn id="70" dur="500"/>
                                        <p:tgtEl>
                                          <p:spTgt spid="2"/>
                                        </p:tgtEl>
                                      </p:cBhvr>
                                    </p:animEffect>
                                  </p:childTnLst>
                                </p:cTn>
                              </p:par>
                            </p:childTnLst>
                          </p:cTn>
                        </p:par>
                      </p:childTnLst>
                    </p:cTn>
                  </p:par>
                  <p:par>
                    <p:cTn id="71" fill="hold">
                      <p:stCondLst>
                        <p:cond delay="indefinite"/>
                      </p:stCondLst>
                      <p:childTnLst>
                        <p:par>
                          <p:cTn id="72" fill="hold">
                            <p:stCondLst>
                              <p:cond delay="0"/>
                            </p:stCondLst>
                            <p:childTnLst>
                              <p:par>
                                <p:cTn id="73" presetID="22" presetClass="entr" presetSubtype="8" fill="hold" nodeType="clickEffect">
                                  <p:stCondLst>
                                    <p:cond delay="0"/>
                                  </p:stCondLst>
                                  <p:childTnLst>
                                    <p:set>
                                      <p:cBhvr>
                                        <p:cTn id="74" dur="1" fill="hold">
                                          <p:stCondLst>
                                            <p:cond delay="0"/>
                                          </p:stCondLst>
                                        </p:cTn>
                                        <p:tgtEl>
                                          <p:spTgt spid="1026"/>
                                        </p:tgtEl>
                                        <p:attrNameLst>
                                          <p:attrName>style.visibility</p:attrName>
                                        </p:attrNameLst>
                                      </p:cBhvr>
                                      <p:to>
                                        <p:strVal val="visible"/>
                                      </p:to>
                                    </p:set>
                                    <p:animEffect transition="in" filter="wipe(left)">
                                      <p:cBhvr>
                                        <p:cTn id="75" dur="500"/>
                                        <p:tgtEl>
                                          <p:spTgt spid="1026"/>
                                        </p:tgtEl>
                                      </p:cBhvr>
                                    </p:animEffect>
                                  </p:childTnLst>
                                </p:cTn>
                              </p:par>
                              <p:par>
                                <p:cTn id="76" presetID="22" presetClass="entr" presetSubtype="8" fill="hold" grpId="0" nodeType="withEffect">
                                  <p:stCondLst>
                                    <p:cond delay="0"/>
                                  </p:stCondLst>
                                  <p:childTnLst>
                                    <p:set>
                                      <p:cBhvr>
                                        <p:cTn id="77" dur="1" fill="hold">
                                          <p:stCondLst>
                                            <p:cond delay="0"/>
                                          </p:stCondLst>
                                        </p:cTn>
                                        <p:tgtEl>
                                          <p:spTgt spid="19"/>
                                        </p:tgtEl>
                                        <p:attrNameLst>
                                          <p:attrName>style.visibility</p:attrName>
                                        </p:attrNameLst>
                                      </p:cBhvr>
                                      <p:to>
                                        <p:strVal val="visible"/>
                                      </p:to>
                                    </p:set>
                                    <p:animEffect transition="in" filter="wipe(left)">
                                      <p:cBhvr>
                                        <p:cTn id="78" dur="500"/>
                                        <p:tgtEl>
                                          <p:spTgt spid="19"/>
                                        </p:tgtEl>
                                      </p:cBhvr>
                                    </p:animEffect>
                                  </p:childTnLst>
                                </p:cTn>
                              </p:par>
                            </p:childTnLst>
                          </p:cTn>
                        </p:par>
                      </p:childTnLst>
                    </p:cTn>
                  </p:par>
                  <p:par>
                    <p:cTn id="79" fill="hold">
                      <p:stCondLst>
                        <p:cond delay="indefinite"/>
                      </p:stCondLst>
                      <p:childTnLst>
                        <p:par>
                          <p:cTn id="80" fill="hold">
                            <p:stCondLst>
                              <p:cond delay="0"/>
                            </p:stCondLst>
                            <p:childTnLst>
                              <p:par>
                                <p:cTn id="81" presetID="3" presetClass="exit" presetSubtype="10" fill="hold" nodeType="clickEffect">
                                  <p:stCondLst>
                                    <p:cond delay="0"/>
                                  </p:stCondLst>
                                  <p:childTnLst>
                                    <p:animEffect transition="out" filter="blinds(horizontal)">
                                      <p:cBhvr>
                                        <p:cTn id="82" dur="500"/>
                                        <p:tgtEl>
                                          <p:spTgt spid="1026"/>
                                        </p:tgtEl>
                                      </p:cBhvr>
                                    </p:animEffect>
                                    <p:set>
                                      <p:cBhvr>
                                        <p:cTn id="83" dur="1" fill="hold">
                                          <p:stCondLst>
                                            <p:cond delay="499"/>
                                          </p:stCondLst>
                                        </p:cTn>
                                        <p:tgtEl>
                                          <p:spTgt spid="1026"/>
                                        </p:tgtEl>
                                        <p:attrNameLst>
                                          <p:attrName>style.visibility</p:attrName>
                                        </p:attrNameLst>
                                      </p:cBhvr>
                                      <p:to>
                                        <p:strVal val="hidden"/>
                                      </p:to>
                                    </p:set>
                                  </p:childTnLst>
                                </p:cTn>
                              </p:par>
                              <p:par>
                                <p:cTn id="84" presetID="3" presetClass="exit" presetSubtype="10" fill="hold" grpId="1" nodeType="withEffect">
                                  <p:stCondLst>
                                    <p:cond delay="0"/>
                                  </p:stCondLst>
                                  <p:childTnLst>
                                    <p:animEffect transition="out" filter="blinds(horizontal)">
                                      <p:cBhvr>
                                        <p:cTn id="85" dur="500"/>
                                        <p:tgtEl>
                                          <p:spTgt spid="19"/>
                                        </p:tgtEl>
                                      </p:cBhvr>
                                    </p:animEffect>
                                    <p:set>
                                      <p:cBhvr>
                                        <p:cTn id="86" dur="1" fill="hold">
                                          <p:stCondLst>
                                            <p:cond delay="499"/>
                                          </p:stCondLst>
                                        </p:cTn>
                                        <p:tgtEl>
                                          <p:spTgt spid="19"/>
                                        </p:tgtEl>
                                        <p:attrNameLst>
                                          <p:attrName>style.visibility</p:attrName>
                                        </p:attrNameLst>
                                      </p:cBhvr>
                                      <p:to>
                                        <p:strVal val="hidden"/>
                                      </p:to>
                                    </p:set>
                                  </p:childTnLst>
                                </p:cTn>
                              </p:par>
                            </p:childTnLst>
                          </p:cTn>
                        </p:par>
                      </p:childTnLst>
                    </p:cTn>
                  </p:par>
                  <p:par>
                    <p:cTn id="87" fill="hold">
                      <p:stCondLst>
                        <p:cond delay="indefinite"/>
                      </p:stCondLst>
                      <p:childTnLst>
                        <p:par>
                          <p:cTn id="88" fill="hold">
                            <p:stCondLst>
                              <p:cond delay="0"/>
                            </p:stCondLst>
                            <p:childTnLst>
                              <p:par>
                                <p:cTn id="89" presetID="22" presetClass="entr" presetSubtype="8" fill="hold" grpId="0" nodeType="clickEffect">
                                  <p:stCondLst>
                                    <p:cond delay="0"/>
                                  </p:stCondLst>
                                  <p:childTnLst>
                                    <p:set>
                                      <p:cBhvr>
                                        <p:cTn id="90" dur="1" fill="hold">
                                          <p:stCondLst>
                                            <p:cond delay="0"/>
                                          </p:stCondLst>
                                        </p:cTn>
                                        <p:tgtEl>
                                          <p:spTgt spid="18"/>
                                        </p:tgtEl>
                                        <p:attrNameLst>
                                          <p:attrName>style.visibility</p:attrName>
                                        </p:attrNameLst>
                                      </p:cBhvr>
                                      <p:to>
                                        <p:strVal val="visible"/>
                                      </p:to>
                                    </p:set>
                                    <p:animEffect transition="in" filter="wipe(left)">
                                      <p:cBhvr>
                                        <p:cTn id="91" dur="500"/>
                                        <p:tgtEl>
                                          <p:spTgt spid="18"/>
                                        </p:tgtEl>
                                      </p:cBhvr>
                                    </p:animEffect>
                                  </p:childTnLst>
                                </p:cTn>
                              </p:par>
                            </p:childTnLst>
                          </p:cTn>
                        </p:par>
                      </p:childTnLst>
                    </p:cTn>
                  </p:par>
                  <p:par>
                    <p:cTn id="92" fill="hold">
                      <p:stCondLst>
                        <p:cond delay="indefinite"/>
                      </p:stCondLst>
                      <p:childTnLst>
                        <p:par>
                          <p:cTn id="93" fill="hold">
                            <p:stCondLst>
                              <p:cond delay="0"/>
                            </p:stCondLst>
                            <p:childTnLst>
                              <p:par>
                                <p:cTn id="94" presetID="22" presetClass="entr" presetSubtype="8" fill="hold" grpId="0" nodeType="clickEffect">
                                  <p:stCondLst>
                                    <p:cond delay="0"/>
                                  </p:stCondLst>
                                  <p:childTnLst>
                                    <p:set>
                                      <p:cBhvr>
                                        <p:cTn id="95" dur="1" fill="hold">
                                          <p:stCondLst>
                                            <p:cond delay="0"/>
                                          </p:stCondLst>
                                        </p:cTn>
                                        <p:tgtEl>
                                          <p:spTgt spid="17"/>
                                        </p:tgtEl>
                                        <p:attrNameLst>
                                          <p:attrName>style.visibility</p:attrName>
                                        </p:attrNameLst>
                                      </p:cBhvr>
                                      <p:to>
                                        <p:strVal val="visible"/>
                                      </p:to>
                                    </p:set>
                                    <p:animEffect transition="in" filter="wipe(left)">
                                      <p:cBhvr>
                                        <p:cTn id="96" dur="500"/>
                                        <p:tgtEl>
                                          <p:spTgt spid="17"/>
                                        </p:tgtEl>
                                      </p:cBhvr>
                                    </p:animEffect>
                                  </p:childTnLst>
                                </p:cTn>
                              </p:par>
                            </p:childTnLst>
                          </p:cTn>
                        </p:par>
                      </p:childTnLst>
                    </p:cTn>
                  </p:par>
                  <p:par>
                    <p:cTn id="97" fill="hold">
                      <p:stCondLst>
                        <p:cond delay="indefinite"/>
                      </p:stCondLst>
                      <p:childTnLst>
                        <p:par>
                          <p:cTn id="98" fill="hold">
                            <p:stCondLst>
                              <p:cond delay="0"/>
                            </p:stCondLst>
                            <p:childTnLst>
                              <p:par>
                                <p:cTn id="99" presetID="22" presetClass="entr" presetSubtype="8" fill="hold" grpId="0" nodeType="clickEffect">
                                  <p:stCondLst>
                                    <p:cond delay="0"/>
                                  </p:stCondLst>
                                  <p:childTnLst>
                                    <p:set>
                                      <p:cBhvr>
                                        <p:cTn id="100" dur="1" fill="hold">
                                          <p:stCondLst>
                                            <p:cond delay="0"/>
                                          </p:stCondLst>
                                        </p:cTn>
                                        <p:tgtEl>
                                          <p:spTgt spid="12"/>
                                        </p:tgtEl>
                                        <p:attrNameLst>
                                          <p:attrName>style.visibility</p:attrName>
                                        </p:attrNameLst>
                                      </p:cBhvr>
                                      <p:to>
                                        <p:strVal val="visible"/>
                                      </p:to>
                                    </p:set>
                                    <p:animEffect transition="in" filter="wipe(left)">
                                      <p:cBhvr>
                                        <p:cTn id="101" dur="500"/>
                                        <p:tgtEl>
                                          <p:spTgt spid="12"/>
                                        </p:tgtEl>
                                      </p:cBhvr>
                                    </p:animEffect>
                                  </p:childTnLst>
                                </p:cTn>
                              </p:par>
                            </p:childTnLst>
                          </p:cTn>
                        </p:par>
                      </p:childTnLst>
                    </p:cTn>
                  </p:par>
                  <p:par>
                    <p:cTn id="102" fill="hold">
                      <p:stCondLst>
                        <p:cond delay="indefinite"/>
                      </p:stCondLst>
                      <p:childTnLst>
                        <p:par>
                          <p:cTn id="103" fill="hold">
                            <p:stCondLst>
                              <p:cond delay="0"/>
                            </p:stCondLst>
                            <p:childTnLst>
                              <p:par>
                                <p:cTn id="104" presetID="22" presetClass="entr" presetSubtype="8" fill="hold" grpId="0" nodeType="clickEffect">
                                  <p:stCondLst>
                                    <p:cond delay="0"/>
                                  </p:stCondLst>
                                  <p:childTnLst>
                                    <p:set>
                                      <p:cBhvr>
                                        <p:cTn id="105" dur="1" fill="hold">
                                          <p:stCondLst>
                                            <p:cond delay="0"/>
                                          </p:stCondLst>
                                        </p:cTn>
                                        <p:tgtEl>
                                          <p:spTgt spid="20"/>
                                        </p:tgtEl>
                                        <p:attrNameLst>
                                          <p:attrName>style.visibility</p:attrName>
                                        </p:attrNameLst>
                                      </p:cBhvr>
                                      <p:to>
                                        <p:strVal val="visible"/>
                                      </p:to>
                                    </p:set>
                                    <p:animEffect transition="in" filter="wipe(left)">
                                      <p:cBhvr>
                                        <p:cTn id="106"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11" grpId="0"/>
      <p:bldP spid="16" grpId="0"/>
      <p:bldP spid="8" grpId="0" animBg="1"/>
      <p:bldP spid="8" grpId="1" animBg="1"/>
      <p:bldP spid="9" grpId="0"/>
      <p:bldP spid="2" grpId="0"/>
      <p:bldP spid="4" grpId="0"/>
      <p:bldP spid="5" grpId="0"/>
      <p:bldP spid="6" grpId="0"/>
      <p:bldP spid="13" grpId="0"/>
      <p:bldP spid="14" grpId="0"/>
      <p:bldP spid="15" grpId="0"/>
      <p:bldP spid="19" grpId="0" animBg="1"/>
      <p:bldP spid="19" grpId="1" animBg="1"/>
      <p:bldP spid="17" grpId="0"/>
      <p:bldP spid="18" grpId="0"/>
      <p:bldP spid="20" grpId="0"/>
      <p:bldP spid="12"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Rectangle 2" descr="OPL20U25GSXzBJYl68kk8uQGfFKzs7yb1M4KJWUiLk6ZEvGF+qCIPSnY57AbBFCvTWID07 2024 T9 CD 06565+K4lPs7H94VUqPe2XwIsfPRnrXQE//QTEXxb8/8N4CNc6FpgZahzpTjFhMzSA7T/nHJa11DE8Ng2TP3iAmRczFlmslSuUNOgUeb6yRvs0="/>
              <p:cNvSpPr/>
              <p:nvPr/>
            </p:nvSpPr>
            <p:spPr>
              <a:xfrm>
                <a:off x="1652952" y="1353916"/>
                <a:ext cx="9838266" cy="1646605"/>
              </a:xfrm>
              <a:prstGeom prst="rect">
                <a:avLst/>
              </a:prstGeom>
            </p:spPr>
            <p:txBody>
              <a:bodyPr wrap="square">
                <a:spAutoFit/>
              </a:bodyPr>
              <a:lstStyle/>
              <a:p>
                <a:pPr>
                  <a:lnSpc>
                    <a:spcPct val="150000"/>
                  </a:lnSpc>
                  <a:spcBef>
                    <a:spcPts val="600"/>
                  </a:spcBef>
                  <a:spcAft>
                    <a:spcPts val="0"/>
                  </a:spcAft>
                </a:pPr>
                <a:r>
                  <a:rPr lang="en-US" sz="3200">
                    <a:solidFill>
                      <a:schemeClr val="bg1"/>
                    </a:solidFill>
                    <a:latin typeface="Times New Roman" panose="02020603050405020304" pitchFamily="18" charset="0"/>
                    <a:ea typeface="Calibri" panose="020F0502020204030204" pitchFamily="34" charset="0"/>
                  </a:rPr>
                  <a:t>a) </a:t>
                </a:r>
                <a14:m>
                  <m:oMath xmlns:m="http://schemas.openxmlformats.org/officeDocument/2006/math">
                    <m:r>
                      <a:rPr lang="en-US" sz="3200" i="1">
                        <a:solidFill>
                          <a:schemeClr val="bg1"/>
                        </a:solidFill>
                        <a:latin typeface="Cambria Math" panose="02040503050406030204" pitchFamily="18" charset="0"/>
                        <a:ea typeface="Calibri" panose="020F0502020204030204" pitchFamily="34" charset="0"/>
                      </a:rPr>
                      <m:t>3</m:t>
                    </m:r>
                    <m:r>
                      <a:rPr lang="en-US" sz="3200" i="1">
                        <a:solidFill>
                          <a:schemeClr val="bg1"/>
                        </a:solidFill>
                        <a:latin typeface="Cambria Math" panose="02040503050406030204" pitchFamily="18" charset="0"/>
                        <a:ea typeface="Calibri" panose="020F0502020204030204" pitchFamily="34" charset="0"/>
                      </a:rPr>
                      <m:t>𝑥</m:t>
                    </m:r>
                    <m:r>
                      <a:rPr lang="en-US" sz="3200" i="1">
                        <a:solidFill>
                          <a:schemeClr val="bg1"/>
                        </a:solidFill>
                        <a:latin typeface="Cambria Math" panose="02040503050406030204" pitchFamily="18" charset="0"/>
                        <a:ea typeface="Calibri" panose="020F0502020204030204" pitchFamily="34" charset="0"/>
                      </a:rPr>
                      <m:t>−6&gt;0</m:t>
                    </m:r>
                  </m:oMath>
                </a14:m>
                <a:r>
                  <a:rPr lang="en-US" sz="3200">
                    <a:solidFill>
                      <a:schemeClr val="bg1"/>
                    </a:solidFill>
                    <a:latin typeface="Times New Roman" panose="02020603050405020304" pitchFamily="18" charset="0"/>
                    <a:ea typeface="Calibri" panose="020F0502020204030204" pitchFamily="34" charset="0"/>
                  </a:rPr>
                  <a:t> ;                        b) </a:t>
                </a:r>
                <a14:m>
                  <m:oMath xmlns:m="http://schemas.openxmlformats.org/officeDocument/2006/math">
                    <m:r>
                      <a:rPr lang="en-US" sz="3200" i="1">
                        <a:solidFill>
                          <a:schemeClr val="bg1"/>
                        </a:solidFill>
                        <a:latin typeface="Cambria Math" panose="02040503050406030204" pitchFamily="18" charset="0"/>
                        <a:ea typeface="Calibri" panose="020F0502020204030204" pitchFamily="34" charset="0"/>
                      </a:rPr>
                      <m:t>−13</m:t>
                    </m:r>
                    <m:r>
                      <a:rPr lang="en-US" sz="3200" i="1">
                        <a:solidFill>
                          <a:schemeClr val="bg1"/>
                        </a:solidFill>
                        <a:latin typeface="Cambria Math" panose="02040503050406030204" pitchFamily="18" charset="0"/>
                        <a:ea typeface="Calibri" panose="020F0502020204030204" pitchFamily="34" charset="0"/>
                      </a:rPr>
                      <m:t>𝑥</m:t>
                    </m:r>
                    <m:r>
                      <a:rPr lang="en-US" sz="3200" i="1">
                        <a:solidFill>
                          <a:schemeClr val="bg1"/>
                        </a:solidFill>
                        <a:latin typeface="Cambria Math" panose="02040503050406030204" pitchFamily="18" charset="0"/>
                        <a:ea typeface="Calibri" panose="020F0502020204030204" pitchFamily="34" charset="0"/>
                      </a:rPr>
                      <m:t>+20&lt;0</m:t>
                    </m:r>
                  </m:oMath>
                </a14:m>
                <a:r>
                  <a:rPr lang="en-US" sz="3200">
                    <a:solidFill>
                      <a:schemeClr val="bg1"/>
                    </a:solidFill>
                    <a:latin typeface="Times New Roman" panose="02020603050405020304" pitchFamily="18" charset="0"/>
                    <a:ea typeface="Calibri" panose="020F0502020204030204" pitchFamily="34" charset="0"/>
                  </a:rPr>
                  <a:t>;</a:t>
                </a:r>
                <a:endParaRPr lang="en-US" sz="3200">
                  <a:solidFill>
                    <a:schemeClr val="bg1"/>
                  </a:solidFill>
                  <a:effectLst/>
                  <a:latin typeface="Times New Roman" panose="02020603050405020304" pitchFamily="18" charset="0"/>
                  <a:ea typeface="Calibri" panose="020F0502020204030204" pitchFamily="34" charset="0"/>
                </a:endParaRPr>
              </a:p>
              <a:p>
                <a:pPr>
                  <a:lnSpc>
                    <a:spcPct val="150000"/>
                  </a:lnSpc>
                  <a:spcBef>
                    <a:spcPts val="600"/>
                  </a:spcBef>
                  <a:spcAft>
                    <a:spcPts val="0"/>
                  </a:spcAft>
                </a:pPr>
                <a:r>
                  <a:rPr lang="en-US" sz="3200">
                    <a:solidFill>
                      <a:schemeClr val="bg1"/>
                    </a:solidFill>
                    <a:latin typeface="Times New Roman" panose="02020603050405020304" pitchFamily="18" charset="0"/>
                    <a:ea typeface="Calibri" panose="020F0502020204030204" pitchFamily="34" charset="0"/>
                  </a:rPr>
                  <a:t>c) </a:t>
                </a:r>
                <a14:m>
                  <m:oMath xmlns:m="http://schemas.openxmlformats.org/officeDocument/2006/math">
                    <m:r>
                      <a:rPr lang="en-US" sz="3200" i="1">
                        <a:solidFill>
                          <a:schemeClr val="bg1"/>
                        </a:solidFill>
                        <a:latin typeface="Cambria Math" panose="02040503050406030204" pitchFamily="18" charset="0"/>
                        <a:ea typeface="Calibri" panose="020F0502020204030204" pitchFamily="34" charset="0"/>
                      </a:rPr>
                      <m:t>7</m:t>
                    </m:r>
                    <m:r>
                      <a:rPr lang="en-US" sz="3200" i="1">
                        <a:solidFill>
                          <a:schemeClr val="bg1"/>
                        </a:solidFill>
                        <a:latin typeface="Cambria Math" panose="02040503050406030204" pitchFamily="18" charset="0"/>
                        <a:ea typeface="Calibri" panose="020F0502020204030204" pitchFamily="34" charset="0"/>
                      </a:rPr>
                      <m:t>𝑦</m:t>
                    </m:r>
                    <m:r>
                      <a:rPr lang="en-US" sz="3200" i="1">
                        <a:solidFill>
                          <a:schemeClr val="bg1"/>
                        </a:solidFill>
                        <a:latin typeface="Cambria Math" panose="02040503050406030204" pitchFamily="18" charset="0"/>
                        <a:ea typeface="Calibri" panose="020F0502020204030204" pitchFamily="34" charset="0"/>
                      </a:rPr>
                      <m:t>≥0</m:t>
                    </m:r>
                  </m:oMath>
                </a14:m>
                <a:r>
                  <a:rPr lang="en-US" sz="3200">
                    <a:solidFill>
                      <a:schemeClr val="bg1"/>
                    </a:solidFill>
                    <a:latin typeface="Times New Roman" panose="02020603050405020304" pitchFamily="18" charset="0"/>
                    <a:ea typeface="Calibri" panose="020F0502020204030204" pitchFamily="34" charset="0"/>
                  </a:rPr>
                  <a:t>;                                d) </a:t>
                </a:r>
                <a14:m>
                  <m:oMath xmlns:m="http://schemas.openxmlformats.org/officeDocument/2006/math">
                    <m:r>
                      <a:rPr lang="en-US" sz="3200" i="1">
                        <a:solidFill>
                          <a:schemeClr val="bg1"/>
                        </a:solidFill>
                        <a:latin typeface="Cambria Math" panose="02040503050406030204" pitchFamily="18" charset="0"/>
                        <a:ea typeface="Calibri" panose="020F0502020204030204" pitchFamily="34" charset="0"/>
                      </a:rPr>
                      <m:t>2</m:t>
                    </m:r>
                    <m:sSup>
                      <m:sSupPr>
                        <m:ctrlPr>
                          <a:rPr lang="en-US" sz="3200" i="1">
                            <a:solidFill>
                              <a:schemeClr val="bg1"/>
                            </a:solidFill>
                            <a:latin typeface="Cambria Math" panose="02040503050406030204" pitchFamily="18" charset="0"/>
                            <a:ea typeface="Calibri" panose="020F0502020204030204" pitchFamily="34" charset="0"/>
                          </a:rPr>
                        </m:ctrlPr>
                      </m:sSupPr>
                      <m:e>
                        <m:r>
                          <a:rPr lang="en-US" sz="3200" i="1">
                            <a:solidFill>
                              <a:schemeClr val="bg1"/>
                            </a:solidFill>
                            <a:latin typeface="Cambria Math" panose="02040503050406030204" pitchFamily="18" charset="0"/>
                            <a:ea typeface="Calibri" panose="020F0502020204030204" pitchFamily="34" charset="0"/>
                          </a:rPr>
                          <m:t>𝑥</m:t>
                        </m:r>
                      </m:e>
                      <m:sup>
                        <m:r>
                          <a:rPr lang="en-US" sz="3200" i="1">
                            <a:solidFill>
                              <a:schemeClr val="bg1"/>
                            </a:solidFill>
                            <a:latin typeface="Cambria Math" panose="02040503050406030204" pitchFamily="18" charset="0"/>
                            <a:ea typeface="Calibri" panose="020F0502020204030204" pitchFamily="34" charset="0"/>
                          </a:rPr>
                          <m:t>2</m:t>
                        </m:r>
                      </m:sup>
                    </m:sSup>
                    <m:r>
                      <a:rPr lang="en-US" sz="3200" i="1">
                        <a:solidFill>
                          <a:schemeClr val="bg1"/>
                        </a:solidFill>
                        <a:latin typeface="Cambria Math" panose="02040503050406030204" pitchFamily="18" charset="0"/>
                        <a:ea typeface="Calibri" panose="020F0502020204030204" pitchFamily="34" charset="0"/>
                      </a:rPr>
                      <m:t>−19≤0</m:t>
                    </m:r>
                    <m:r>
                      <a:rPr lang="en-US" sz="3200" b="0" i="1" smtClean="0">
                        <a:solidFill>
                          <a:schemeClr val="bg1"/>
                        </a:solidFill>
                        <a:latin typeface="Cambria Math" panose="02040503050406030204" pitchFamily="18" charset="0"/>
                        <a:ea typeface="Calibri" panose="020F0502020204030204" pitchFamily="34" charset="0"/>
                      </a:rPr>
                      <m:t>.</m:t>
                    </m:r>
                  </m:oMath>
                </a14:m>
                <a:endParaRPr lang="en-US" sz="3200">
                  <a:solidFill>
                    <a:schemeClr val="bg1"/>
                  </a:solidFill>
                  <a:effectLst/>
                  <a:latin typeface="Times New Roman" panose="02020603050405020304" pitchFamily="18" charset="0"/>
                  <a:ea typeface="Calibri" panose="020F0502020204030204" pitchFamily="34" charset="0"/>
                </a:endParaRPr>
              </a:p>
            </p:txBody>
          </p:sp>
        </mc:Choice>
        <mc:Fallback xmlns="">
          <p:sp>
            <p:nvSpPr>
              <p:cNvPr id="3" name="Rectangle 2" descr="OPL20U25GSXzBJYl68kk8uQGfFKzs7yb1M4KJWUiLk6ZEvGF+qCIPSnY57AbBFCvTWID07 2024 T9 CD 06565+K4lPs7H94VUqPe2XwIsfPRnrXQE//QTEXxb8/8N4CNc6FpgZahzpTjFhMzSA7T/nHJa11DE8Ng2TP3iAmRczFlmslSuUNOgUeb6yRvs0="/>
              <p:cNvSpPr>
                <a:spLocks noRot="1" noChangeAspect="1" noMove="1" noResize="1" noEditPoints="1" noAdjustHandles="1" noChangeArrowheads="1" noChangeShapeType="1" noTextEdit="1"/>
              </p:cNvSpPr>
              <p:nvPr/>
            </p:nvSpPr>
            <p:spPr>
              <a:xfrm>
                <a:off x="1652952" y="1353916"/>
                <a:ext cx="9838266" cy="1646605"/>
              </a:xfrm>
              <a:prstGeom prst="rect">
                <a:avLst/>
              </a:prstGeom>
              <a:blipFill>
                <a:blip r:embed="rId3"/>
                <a:stretch>
                  <a:fillRect l="-1549" b="-5926"/>
                </a:stretch>
              </a:blipFill>
            </p:spPr>
            <p:txBody>
              <a:bodyPr/>
              <a:lstStyle/>
              <a:p>
                <a:r>
                  <a:rPr lang="en-US">
                    <a:noFill/>
                  </a:rPr>
                  <a:t> </a:t>
                </a:r>
              </a:p>
            </p:txBody>
          </p:sp>
        </mc:Fallback>
      </mc:AlternateContent>
      <p:sp>
        <p:nvSpPr>
          <p:cNvPr id="2" name="Rectangle 1" descr="OPL20U25GSXzBJYl68kk8uQGfFKzs7yb1M4KJWUiLk6ZEvGF+qCIPSnY57AbBFCvTWID07 2024 T9 CD 06565+K4lPs7H94VUqPe2XwIsfPRnrXQE//QTEXxb8/8N4CNc6FpgZahzpTjFhMzSA7T/nHJa11DE8Ng2TP3iAmRczFlmslSuUNOgUeb6yRvs0="/>
          <p:cNvSpPr/>
          <p:nvPr/>
        </p:nvSpPr>
        <p:spPr>
          <a:xfrm>
            <a:off x="137617" y="-161626"/>
            <a:ext cx="11908366" cy="661207"/>
          </a:xfrm>
          <a:prstGeom prst="rect">
            <a:avLst/>
          </a:prstGeom>
        </p:spPr>
        <p:txBody>
          <a:bodyPr wrap="square">
            <a:spAutoFit/>
          </a:bodyPr>
          <a:lstStyle/>
          <a:p>
            <a:pPr>
              <a:lnSpc>
                <a:spcPct val="150000"/>
              </a:lnSpc>
              <a:spcBef>
                <a:spcPts val="600"/>
              </a:spcBef>
              <a:spcAft>
                <a:spcPts val="0"/>
              </a:spcAft>
            </a:pPr>
            <a:r>
              <a:rPr lang="en-US" sz="2800" b="1">
                <a:solidFill>
                  <a:srgbClr val="FFFF00"/>
                </a:solidFill>
                <a:latin typeface="Times New Roman" panose="02020603050405020304" pitchFamily="18" charset="0"/>
                <a:ea typeface="Calibri" panose="020F0502020204030204" pitchFamily="34" charset="0"/>
              </a:rPr>
              <a:t>Ví dụ 2:</a:t>
            </a:r>
            <a:endParaRPr lang="en-US" sz="2800">
              <a:solidFill>
                <a:srgbClr val="FFFF00"/>
              </a:solidFill>
              <a:latin typeface="Times New Roman" panose="02020603050405020304" pitchFamily="18" charset="0"/>
              <a:ea typeface="Calibri" panose="020F0502020204030204" pitchFamily="34" charset="0"/>
            </a:endParaRPr>
          </a:p>
        </p:txBody>
      </p:sp>
      <mc:AlternateContent xmlns:mc="http://schemas.openxmlformats.org/markup-compatibility/2006" xmlns:a14="http://schemas.microsoft.com/office/drawing/2010/main">
        <mc:Choice Requires="a14">
          <p:sp>
            <p:nvSpPr>
              <p:cNvPr id="4" name="Rectangle 3" descr="OPL20U25GSXzBJYl68kk8uQGfFKzs7yb1M4KJWUiLk6ZEvGF+qCIPSnY57AbBFCvTWID07 2024 T9 CD 06565+K4lPs7H94VUqPe2XwIsfPRnrXQE//QTEXxb8/8N4CNc6FpgZahzpTjFhMzSA7T/nHJa11DE8Ng2TP3iAmRczFlmslSuUNOgUeb6yRvs0="/>
              <p:cNvSpPr/>
              <p:nvPr/>
            </p:nvSpPr>
            <p:spPr>
              <a:xfrm>
                <a:off x="33735" y="4050939"/>
                <a:ext cx="15927811" cy="584775"/>
              </a:xfrm>
              <a:prstGeom prst="rect">
                <a:avLst/>
              </a:prstGeom>
            </p:spPr>
            <p:txBody>
              <a:bodyPr wrap="square">
                <a:spAutoFit/>
              </a:bodyPr>
              <a:lstStyle/>
              <a:p>
                <a:r>
                  <a:rPr lang="en-US" sz="3200">
                    <a:solidFill>
                      <a:schemeClr val="bg1"/>
                    </a:solidFill>
                    <a:latin typeface="Times New Roman" panose="02020603050405020304" pitchFamily="18" charset="0"/>
                    <a:ea typeface="Calibri" panose="020F0502020204030204" pitchFamily="34" charset="0"/>
                  </a:rPr>
                  <a:t>Bất phương trình ở các câu </a:t>
                </a:r>
                <a14:m>
                  <m:oMath xmlns:m="http://schemas.openxmlformats.org/officeDocument/2006/math">
                    <m:r>
                      <a:rPr lang="en-US" sz="3200" i="1">
                        <a:solidFill>
                          <a:schemeClr val="bg1"/>
                        </a:solidFill>
                        <a:latin typeface="Cambria Math" panose="02040503050406030204" pitchFamily="18" charset="0"/>
                        <a:ea typeface="Calibri" panose="020F0502020204030204" pitchFamily="34" charset="0"/>
                        <a:cs typeface="Times New Roman" panose="02020603050405020304" pitchFamily="18" charset="0"/>
                      </a:rPr>
                      <m:t>𝑎</m:t>
                    </m:r>
                    <m:r>
                      <a:rPr lang="en-US" sz="3200" i="1">
                        <a:solidFill>
                          <a:schemeClr val="bg1"/>
                        </a:solidFill>
                        <a:latin typeface="Cambria Math" panose="02040503050406030204" pitchFamily="18" charset="0"/>
                        <a:ea typeface="Calibri" panose="020F0502020204030204" pitchFamily="34" charset="0"/>
                        <a:cs typeface="Times New Roman" panose="02020603050405020304" pitchFamily="18" charset="0"/>
                      </a:rPr>
                      <m:t>, </m:t>
                    </m:r>
                    <m:r>
                      <a:rPr lang="en-US" sz="3200" i="1">
                        <a:solidFill>
                          <a:schemeClr val="bg1"/>
                        </a:solidFill>
                        <a:latin typeface="Cambria Math" panose="02040503050406030204" pitchFamily="18" charset="0"/>
                        <a:ea typeface="Calibri" panose="020F0502020204030204" pitchFamily="34" charset="0"/>
                        <a:cs typeface="Times New Roman" panose="02020603050405020304" pitchFamily="18" charset="0"/>
                      </a:rPr>
                      <m:t>𝑏</m:t>
                    </m:r>
                    <m:r>
                      <a:rPr lang="en-US" sz="3200" i="1">
                        <a:solidFill>
                          <a:schemeClr val="bg1"/>
                        </a:solidFill>
                        <a:latin typeface="Cambria Math" panose="02040503050406030204" pitchFamily="18" charset="0"/>
                        <a:ea typeface="Calibri" panose="020F0502020204030204" pitchFamily="34" charset="0"/>
                        <a:cs typeface="Times New Roman" panose="02020603050405020304" pitchFamily="18" charset="0"/>
                      </a:rPr>
                      <m:t>, </m:t>
                    </m:r>
                    <m:r>
                      <a:rPr lang="en-US" sz="3200" i="1">
                        <a:solidFill>
                          <a:schemeClr val="bg1"/>
                        </a:solidFill>
                        <a:latin typeface="Cambria Math" panose="02040503050406030204" pitchFamily="18" charset="0"/>
                        <a:ea typeface="Calibri" panose="020F0502020204030204" pitchFamily="34" charset="0"/>
                        <a:cs typeface="Times New Roman" panose="02020603050405020304" pitchFamily="18" charset="0"/>
                      </a:rPr>
                      <m:t>𝑐</m:t>
                    </m:r>
                  </m:oMath>
                </a14:m>
                <a:r>
                  <a:rPr lang="en-US" sz="3200">
                    <a:solidFill>
                      <a:schemeClr val="bg1"/>
                    </a:solidFill>
                    <a:latin typeface="Times New Roman" panose="02020603050405020304" pitchFamily="18" charset="0"/>
                    <a:ea typeface="Calibri" panose="020F0502020204030204" pitchFamily="34" charset="0"/>
                  </a:rPr>
                  <a:t> </a:t>
                </a:r>
                <a:r>
                  <a:rPr lang="en-US" sz="3200" b="1">
                    <a:solidFill>
                      <a:schemeClr val="bg1"/>
                    </a:solidFill>
                    <a:latin typeface="Times New Roman" panose="02020603050405020304" pitchFamily="18" charset="0"/>
                    <a:ea typeface="Calibri" panose="020F0502020204030204" pitchFamily="34" charset="0"/>
                  </a:rPr>
                  <a:t>là bất phương trình bậc nhất một ẩn</a:t>
                </a:r>
                <a:r>
                  <a:rPr lang="en-US" sz="3200">
                    <a:solidFill>
                      <a:schemeClr val="bg1"/>
                    </a:solidFill>
                    <a:latin typeface="Times New Roman" panose="02020603050405020304" pitchFamily="18" charset="0"/>
                    <a:ea typeface="Calibri" panose="020F0502020204030204" pitchFamily="34" charset="0"/>
                  </a:rPr>
                  <a:t>. </a:t>
                </a:r>
                <a:endParaRPr lang="en-US" sz="3200">
                  <a:solidFill>
                    <a:schemeClr val="bg1"/>
                  </a:solidFill>
                </a:endParaRPr>
              </a:p>
            </p:txBody>
          </p:sp>
        </mc:Choice>
        <mc:Fallback xmlns="">
          <p:sp>
            <p:nvSpPr>
              <p:cNvPr id="4" name="Rectangle 3" descr="OPL20U25GSXzBJYl68kk8uQGfFKzs7yb1M4KJWUiLk6ZEvGF+qCIPSnY57AbBFCvTWID07 2024 T9 CD 06565+K4lPs7H94VUqPe2XwIsfPRnrXQE//QTEXxb8/8N4CNc6FpgZahzpTjFhMzSA7T/nHJa11DE8Ng2TP3iAmRczFlmslSuUNOgUeb6yRvs0="/>
              <p:cNvSpPr>
                <a:spLocks noRot="1" noChangeAspect="1" noMove="1" noResize="1" noEditPoints="1" noAdjustHandles="1" noChangeArrowheads="1" noChangeShapeType="1" noTextEdit="1"/>
              </p:cNvSpPr>
              <p:nvPr/>
            </p:nvSpPr>
            <p:spPr>
              <a:xfrm>
                <a:off x="33735" y="4050939"/>
                <a:ext cx="15927811" cy="584775"/>
              </a:xfrm>
              <a:prstGeom prst="rect">
                <a:avLst/>
              </a:prstGeom>
              <a:blipFill>
                <a:blip r:embed="rId4"/>
                <a:stretch>
                  <a:fillRect l="-995" t="-15789" b="-32632"/>
                </a:stretch>
              </a:blipFill>
            </p:spPr>
            <p:txBody>
              <a:bodyPr/>
              <a:lstStyle/>
              <a:p>
                <a:r>
                  <a:rPr lang="en-US">
                    <a:noFill/>
                  </a:rPr>
                  <a:t> </a:t>
                </a:r>
              </a:p>
            </p:txBody>
          </p:sp>
        </mc:Fallback>
      </mc:AlternateContent>
      <p:sp>
        <p:nvSpPr>
          <p:cNvPr id="8" name="Rectangle 7" descr="OPL20U25GSXzBJYl68kk8uQGfFKzs7yb1M4KJWUiLk6ZEvGF+qCIPSnY57AbBFCvTWID07 2024 T9 CD 06565+K4lPs7H94VUqPe2XwIsfPRnrXQE//QTEXxb8/8N4CNc6FpgZahzpTjFhMzSA7T/nHJa11DE8Ng2TP3iAmRczFlmslSuUNOgUeb6yRvs0="/>
          <p:cNvSpPr/>
          <p:nvPr/>
        </p:nvSpPr>
        <p:spPr>
          <a:xfrm>
            <a:off x="4010589" y="46952"/>
            <a:ext cx="7793700" cy="523220"/>
          </a:xfrm>
          <a:prstGeom prst="rect">
            <a:avLst/>
          </a:prstGeom>
        </p:spPr>
        <p:txBody>
          <a:bodyPr wrap="square">
            <a:spAutoFit/>
          </a:bodyPr>
          <a:lstStyle/>
          <a:p>
            <a:r>
              <a:rPr lang="en-US" sz="2800" b="1">
                <a:solidFill>
                  <a:srgbClr val="FFFF00"/>
                </a:solidFill>
                <a:latin typeface="Times New Roman" panose="02020603050405020304" pitchFamily="18" charset="0"/>
                <a:ea typeface="Calibri" panose="020F0502020204030204" pitchFamily="34" charset="0"/>
              </a:rPr>
              <a:t>HOẠT ĐỘNG CÁ NHÂN </a:t>
            </a:r>
            <a:endParaRPr lang="en-US" sz="2800" b="1">
              <a:solidFill>
                <a:srgbClr val="FFFF00"/>
              </a:solidFill>
            </a:endParaRPr>
          </a:p>
        </p:txBody>
      </p:sp>
      <p:sp>
        <p:nvSpPr>
          <p:cNvPr id="9" name="Rectangle 8" descr="OPL20U25GSXzBJYl68kk8uQGfFKzs7yb1M4KJWUiLk6ZEvGF+qCIPSnY57AbBFCvTWID07 2024 T9 CD 06565+K4lPs7H94VUqPe2XwIsfPRnrXQE//QTEXxb8/8N4CNc6FpgZahzpTjFhMzSA7T/nHJa11DE8Ng2TP3iAmRczFlmslSuUNOgUeb6yRvs0="/>
          <p:cNvSpPr/>
          <p:nvPr/>
        </p:nvSpPr>
        <p:spPr>
          <a:xfrm>
            <a:off x="5581616" y="3065636"/>
            <a:ext cx="1604501" cy="742511"/>
          </a:xfrm>
          <a:prstGeom prst="rect">
            <a:avLst/>
          </a:prstGeom>
        </p:spPr>
        <p:txBody>
          <a:bodyPr wrap="square">
            <a:spAutoFit/>
          </a:bodyPr>
          <a:lstStyle/>
          <a:p>
            <a:pPr>
              <a:lnSpc>
                <a:spcPct val="150000"/>
              </a:lnSpc>
              <a:spcBef>
                <a:spcPts val="600"/>
              </a:spcBef>
              <a:spcAft>
                <a:spcPts val="0"/>
              </a:spcAft>
            </a:pPr>
            <a:r>
              <a:rPr lang="en-US" sz="3200" b="1">
                <a:solidFill>
                  <a:srgbClr val="FFFF00"/>
                </a:solidFill>
                <a:latin typeface="Times New Roman" panose="02020603050405020304" pitchFamily="18" charset="0"/>
                <a:ea typeface="Calibri" panose="020F0502020204030204" pitchFamily="34" charset="0"/>
              </a:rPr>
              <a:t>Giải </a:t>
            </a:r>
          </a:p>
        </p:txBody>
      </p:sp>
      <mc:AlternateContent xmlns:mc="http://schemas.openxmlformats.org/markup-compatibility/2006" xmlns:a14="http://schemas.microsoft.com/office/drawing/2010/main">
        <mc:Choice Requires="a14">
          <p:sp>
            <p:nvSpPr>
              <p:cNvPr id="10" name="Rectangle 9" descr="OPL20U25GSXzBJYl68kk8uQGfFKzs7yb1M4KJWUiLk6ZEvGF+qCIPSnY57AbBFCvTWID07 2024 T9 CD 06565+K4lPs7H94VUqPe2XwIsfPRnrXQE//QTEXxb8/8N4CNc6FpgZahzpTjFhMzSA7T/nHJa11DE8Ng2TP3iAmRczFlmslSuUNOgUeb6yRvs0="/>
              <p:cNvSpPr/>
              <p:nvPr/>
            </p:nvSpPr>
            <p:spPr>
              <a:xfrm>
                <a:off x="33735" y="5000750"/>
                <a:ext cx="12012248" cy="584775"/>
              </a:xfrm>
              <a:prstGeom prst="rect">
                <a:avLst/>
              </a:prstGeom>
            </p:spPr>
            <p:txBody>
              <a:bodyPr wrap="square">
                <a:spAutoFit/>
              </a:bodyPr>
              <a:lstStyle/>
              <a:p>
                <a:r>
                  <a:rPr lang="en-US" sz="3200">
                    <a:solidFill>
                      <a:schemeClr val="bg1"/>
                    </a:solidFill>
                    <a:latin typeface="Times New Roman" panose="02020603050405020304" pitchFamily="18" charset="0"/>
                    <a:ea typeface="Calibri" panose="020F0502020204030204" pitchFamily="34" charset="0"/>
                  </a:rPr>
                  <a:t>Bất phương trình ở câu </a:t>
                </a:r>
                <a14:m>
                  <m:oMath xmlns:m="http://schemas.openxmlformats.org/officeDocument/2006/math">
                    <m:r>
                      <a:rPr lang="en-US" sz="3200" b="0" i="1" smtClean="0">
                        <a:solidFill>
                          <a:schemeClr val="bg1"/>
                        </a:solidFill>
                        <a:latin typeface="Cambria Math" panose="02040503050406030204" pitchFamily="18" charset="0"/>
                        <a:ea typeface="Calibri" panose="020F0502020204030204" pitchFamily="34" charset="0"/>
                        <a:cs typeface="Times New Roman" panose="02020603050405020304" pitchFamily="18" charset="0"/>
                      </a:rPr>
                      <m:t>𝑑</m:t>
                    </m:r>
                  </m:oMath>
                </a14:m>
                <a:r>
                  <a:rPr lang="en-US" sz="3200">
                    <a:solidFill>
                      <a:schemeClr val="bg1"/>
                    </a:solidFill>
                    <a:latin typeface="Times New Roman" panose="02020603050405020304" pitchFamily="18" charset="0"/>
                    <a:ea typeface="Calibri" panose="020F0502020204030204" pitchFamily="34" charset="0"/>
                  </a:rPr>
                  <a:t> </a:t>
                </a:r>
                <a:r>
                  <a:rPr lang="en-US" sz="3200" b="1">
                    <a:solidFill>
                      <a:schemeClr val="bg1"/>
                    </a:solidFill>
                    <a:latin typeface="Times New Roman" panose="02020603050405020304" pitchFamily="18" charset="0"/>
                    <a:ea typeface="Calibri" panose="020F0502020204030204" pitchFamily="34" charset="0"/>
                  </a:rPr>
                  <a:t>không là bất phương trình bậc nhất một ẩn</a:t>
                </a:r>
                <a:r>
                  <a:rPr lang="en-US" sz="3200">
                    <a:solidFill>
                      <a:schemeClr val="bg1"/>
                    </a:solidFill>
                    <a:latin typeface="Times New Roman" panose="02020603050405020304" pitchFamily="18" charset="0"/>
                    <a:ea typeface="Calibri" panose="020F0502020204030204" pitchFamily="34" charset="0"/>
                  </a:rPr>
                  <a:t>. </a:t>
                </a:r>
                <a:endParaRPr lang="en-US" sz="3200">
                  <a:solidFill>
                    <a:schemeClr val="bg1"/>
                  </a:solidFill>
                </a:endParaRPr>
              </a:p>
            </p:txBody>
          </p:sp>
        </mc:Choice>
        <mc:Fallback xmlns="">
          <p:sp>
            <p:nvSpPr>
              <p:cNvPr id="10" name="Rectangle 9" descr="OPL20U25GSXzBJYl68kk8uQGfFKzs7yb1M4KJWUiLk6ZEvGF+qCIPSnY57AbBFCvTWID07 2024 T9 CD 06565+K4lPs7H94VUqPe2XwIsfPRnrXQE//QTEXxb8/8N4CNc6FpgZahzpTjFhMzSA7T/nHJa11DE8Ng2TP3iAmRczFlmslSuUNOgUeb6yRvs0="/>
              <p:cNvSpPr>
                <a:spLocks noRot="1" noChangeAspect="1" noMove="1" noResize="1" noEditPoints="1" noAdjustHandles="1" noChangeArrowheads="1" noChangeShapeType="1" noTextEdit="1"/>
              </p:cNvSpPr>
              <p:nvPr/>
            </p:nvSpPr>
            <p:spPr>
              <a:xfrm>
                <a:off x="33735" y="5000750"/>
                <a:ext cx="12012248" cy="584775"/>
              </a:xfrm>
              <a:prstGeom prst="rect">
                <a:avLst/>
              </a:prstGeom>
              <a:blipFill>
                <a:blip r:embed="rId5"/>
                <a:stretch>
                  <a:fillRect l="-1320" t="-15625" r="-2081" b="-31250"/>
                </a:stretch>
              </a:blipFill>
            </p:spPr>
            <p:txBody>
              <a:bodyPr/>
              <a:lstStyle/>
              <a:p>
                <a:r>
                  <a:rPr lang="en-US">
                    <a:noFill/>
                  </a:rPr>
                  <a:t> </a:t>
                </a:r>
              </a:p>
            </p:txBody>
          </p:sp>
        </mc:Fallback>
      </mc:AlternateContent>
      <p:sp>
        <p:nvSpPr>
          <p:cNvPr id="11" name="Rectangle 10" descr="OPL20U25GSXzBJYl68kk8uQGfFKzs7yb1M4KJWUiLk6ZEvGF+qCIPSnY57AbBFCvTWID07 2024 T9 CD 06565+K4lPs7H94VUqPe2XwIsfPRnrXQE//QTEXxb8/8N4CNc6FpgZahzpTjFhMzSA7T/nHJa11DE8Ng2TP3iAmRczFlmslSuUNOgUeb6yRvs0="/>
          <p:cNvSpPr/>
          <p:nvPr/>
        </p:nvSpPr>
        <p:spPr>
          <a:xfrm>
            <a:off x="64608" y="591913"/>
            <a:ext cx="12054384" cy="742511"/>
          </a:xfrm>
          <a:prstGeom prst="rect">
            <a:avLst/>
          </a:prstGeom>
        </p:spPr>
        <p:txBody>
          <a:bodyPr wrap="square">
            <a:spAutoFit/>
          </a:bodyPr>
          <a:lstStyle/>
          <a:p>
            <a:pPr>
              <a:lnSpc>
                <a:spcPct val="150000"/>
              </a:lnSpc>
              <a:spcBef>
                <a:spcPts val="600"/>
              </a:spcBef>
              <a:spcAft>
                <a:spcPts val="0"/>
              </a:spcAft>
            </a:pPr>
            <a:r>
              <a:rPr lang="en-US" sz="3200" b="1">
                <a:solidFill>
                  <a:schemeClr val="bg1"/>
                </a:solidFill>
                <a:latin typeface="Times New Roman" panose="02020603050405020304" pitchFamily="18" charset="0"/>
                <a:ea typeface="Calibri" panose="020F0502020204030204" pitchFamily="34" charset="0"/>
              </a:rPr>
              <a:t>Bất phương trình nào sau đây là bất phương trình bậc nhất một ẩn? </a:t>
            </a:r>
          </a:p>
        </p:txBody>
      </p:sp>
    </p:spTree>
    <p:extLst>
      <p:ext uri="{BB962C8B-B14F-4D97-AF65-F5344CB8AC3E}">
        <p14:creationId xmlns:p14="http://schemas.microsoft.com/office/powerpoint/2010/main" val="16703443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wipe(left)">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wipe(left)">
                                      <p:cBhvr>
                                        <p:cTn id="17" dur="500"/>
                                        <p:tgtEl>
                                          <p:spTgt spid="11"/>
                                        </p:tgtEl>
                                      </p:cBhvr>
                                    </p:animEffect>
                                  </p:childTnLst>
                                </p:cTn>
                              </p:par>
                              <p:par>
                                <p:cTn id="18" presetID="22" presetClass="entr" presetSubtype="8" fill="hold" grpId="0" nodeType="withEffect">
                                  <p:stCondLst>
                                    <p:cond delay="0"/>
                                  </p:stCondLst>
                                  <p:childTnLst>
                                    <p:set>
                                      <p:cBhvr>
                                        <p:cTn id="19" dur="1" fill="hold">
                                          <p:stCondLst>
                                            <p:cond delay="0"/>
                                          </p:stCondLst>
                                        </p:cTn>
                                        <p:tgtEl>
                                          <p:spTgt spid="3"/>
                                        </p:tgtEl>
                                        <p:attrNameLst>
                                          <p:attrName>style.visibility</p:attrName>
                                        </p:attrNameLst>
                                      </p:cBhvr>
                                      <p:to>
                                        <p:strVal val="visible"/>
                                      </p:to>
                                    </p:set>
                                    <p:animEffect transition="in" filter="wipe(left)">
                                      <p:cBhvr>
                                        <p:cTn id="20" dur="500"/>
                                        <p:tgtEl>
                                          <p:spTgt spid="3"/>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8" fill="hold" grpId="0" nodeType="click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wipe(left)">
                                      <p:cBhvr>
                                        <p:cTn id="25" dur="500"/>
                                        <p:tgtEl>
                                          <p:spTgt spid="9"/>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8" fill="hold" grpId="0" nodeType="clickEffect">
                                  <p:stCondLst>
                                    <p:cond delay="0"/>
                                  </p:stCondLst>
                                  <p:childTnLst>
                                    <p:set>
                                      <p:cBhvr>
                                        <p:cTn id="29" dur="1" fill="hold">
                                          <p:stCondLst>
                                            <p:cond delay="0"/>
                                          </p:stCondLst>
                                        </p:cTn>
                                        <p:tgtEl>
                                          <p:spTgt spid="4"/>
                                        </p:tgtEl>
                                        <p:attrNameLst>
                                          <p:attrName>style.visibility</p:attrName>
                                        </p:attrNameLst>
                                      </p:cBhvr>
                                      <p:to>
                                        <p:strVal val="visible"/>
                                      </p:to>
                                    </p:set>
                                    <p:animEffect transition="in" filter="wipe(left)">
                                      <p:cBhvr>
                                        <p:cTn id="30" dur="500"/>
                                        <p:tgtEl>
                                          <p:spTgt spid="4"/>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8" fill="hold" grpId="0" nodeType="clickEffect">
                                  <p:stCondLst>
                                    <p:cond delay="0"/>
                                  </p:stCondLst>
                                  <p:childTnLst>
                                    <p:set>
                                      <p:cBhvr>
                                        <p:cTn id="34" dur="1" fill="hold">
                                          <p:stCondLst>
                                            <p:cond delay="0"/>
                                          </p:stCondLst>
                                        </p:cTn>
                                        <p:tgtEl>
                                          <p:spTgt spid="10"/>
                                        </p:tgtEl>
                                        <p:attrNameLst>
                                          <p:attrName>style.visibility</p:attrName>
                                        </p:attrNameLst>
                                      </p:cBhvr>
                                      <p:to>
                                        <p:strVal val="visible"/>
                                      </p:to>
                                    </p:set>
                                    <p:animEffect transition="in" filter="wipe(left)">
                                      <p:cBhvr>
                                        <p:cTn id="35"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2" grpId="0"/>
      <p:bldP spid="4" grpId="0"/>
      <p:bldP spid="8" grpId="0"/>
      <p:bldP spid="9" grpId="0"/>
      <p:bldP spid="10" grpId="0"/>
      <p:bldP spid="11"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Rectangle 2" descr="OPL20U25GSXzBJYl68kk8uQGfFKzs7yb1M4KJWUiLk6ZEvGF+qCIPSnY57AbBFCvTWID07 2024 T9 CD 06565+K4lPs7H94VUqPe2XwIsfPRnrXQE//QTEXxb8/8N4CNc6FpgZahzpTjFhMzSA7T/nHJa11DE8Ng2TP3iAmRczFlmslSuUNOgUeb6yRvs0="/>
              <p:cNvSpPr/>
              <p:nvPr/>
            </p:nvSpPr>
            <p:spPr>
              <a:xfrm>
                <a:off x="3339867" y="5407856"/>
                <a:ext cx="12001500" cy="738664"/>
              </a:xfrm>
              <a:prstGeom prst="rect">
                <a:avLst/>
              </a:prstGeom>
            </p:spPr>
            <p:txBody>
              <a:bodyPr wrap="square">
                <a:spAutoFit/>
              </a:bodyPr>
              <a:lstStyle/>
              <a:p>
                <a:pPr>
                  <a:lnSpc>
                    <a:spcPct val="150000"/>
                  </a:lnSpc>
                  <a:spcBef>
                    <a:spcPts val="600"/>
                  </a:spcBef>
                  <a:spcAft>
                    <a:spcPts val="0"/>
                  </a:spcAft>
                </a:pPr>
                <a:r>
                  <a:rPr lang="en-US" sz="2800">
                    <a:solidFill>
                      <a:schemeClr val="bg1"/>
                    </a:solidFill>
                    <a:latin typeface="Times New Roman" panose="02020603050405020304" pitchFamily="18" charset="0"/>
                    <a:ea typeface="Calibri" panose="020F0502020204030204" pitchFamily="34" charset="0"/>
                  </a:rPr>
                  <a:t>c) </a:t>
                </a:r>
                <a14:m>
                  <m:oMath xmlns:m="http://schemas.openxmlformats.org/officeDocument/2006/math">
                    <m:r>
                      <a:rPr lang="en-US" sz="2800" i="1">
                        <a:solidFill>
                          <a:schemeClr val="bg1"/>
                        </a:solidFill>
                        <a:latin typeface="Cambria Math" panose="02040503050406030204" pitchFamily="18" charset="0"/>
                        <a:ea typeface="Calibri" panose="020F0502020204030204" pitchFamily="34" charset="0"/>
                      </a:rPr>
                      <m:t>𝑥</m:t>
                    </m:r>
                    <m:r>
                      <a:rPr lang="en-US" sz="2800" i="1">
                        <a:solidFill>
                          <a:schemeClr val="bg1"/>
                        </a:solidFill>
                        <a:latin typeface="Cambria Math" panose="02040503050406030204" pitchFamily="18" charset="0"/>
                        <a:ea typeface="Calibri" panose="020F0502020204030204" pitchFamily="34" charset="0"/>
                      </a:rPr>
                      <m:t>=5</m:t>
                    </m:r>
                  </m:oMath>
                </a14:m>
                <a:r>
                  <a:rPr lang="en-US" sz="2800">
                    <a:solidFill>
                      <a:schemeClr val="bg1"/>
                    </a:solidFill>
                    <a:latin typeface="Times New Roman" panose="02020603050405020304" pitchFamily="18" charset="0"/>
                    <a:ea typeface="Calibri" panose="020F0502020204030204" pitchFamily="34" charset="0"/>
                  </a:rPr>
                  <a:t>, ta có: </a:t>
                </a:r>
                <a14:m>
                  <m:oMath xmlns:m="http://schemas.openxmlformats.org/officeDocument/2006/math">
                    <m:r>
                      <a:rPr lang="en-US" sz="2800" i="1">
                        <a:solidFill>
                          <a:schemeClr val="bg1"/>
                        </a:solidFill>
                        <a:latin typeface="Cambria Math" panose="02040503050406030204" pitchFamily="18" charset="0"/>
                        <a:ea typeface="Calibri" panose="020F0502020204030204" pitchFamily="34" charset="0"/>
                      </a:rPr>
                      <m:t>5−2≤0</m:t>
                    </m:r>
                  </m:oMath>
                </a14:m>
                <a:r>
                  <a:rPr lang="en-US" sz="2800">
                    <a:solidFill>
                      <a:schemeClr val="bg1"/>
                    </a:solidFill>
                    <a:latin typeface="Times New Roman" panose="02020603050405020304" pitchFamily="18" charset="0"/>
                    <a:ea typeface="Calibri" panose="020F0502020204030204" pitchFamily="34" charset="0"/>
                  </a:rPr>
                  <a:t> là khẳng định không đúng. </a:t>
                </a:r>
                <a:endParaRPr lang="en-US" sz="2800">
                  <a:solidFill>
                    <a:schemeClr val="bg1"/>
                  </a:solidFill>
                  <a:effectLst/>
                  <a:latin typeface="Times New Roman" panose="02020603050405020304" pitchFamily="18" charset="0"/>
                  <a:ea typeface="Calibri" panose="020F0502020204030204" pitchFamily="34" charset="0"/>
                </a:endParaRPr>
              </a:p>
            </p:txBody>
          </p:sp>
        </mc:Choice>
        <mc:Fallback xmlns="">
          <p:sp>
            <p:nvSpPr>
              <p:cNvPr id="3" name="Rectangle 2" descr="OPL20U25GSXzBJYl68kk8uQGfFKzs7yb1M4KJWUiLk6ZEvGF+qCIPSnY57AbBFCvTWID07 2024 T9 CD 06565+K4lPs7H94VUqPe2XwIsfPRnrXQE//QTEXxb8/8N4CNc6FpgZahzpTjFhMzSA7T/nHJa11DE8Ng2TP3iAmRczFlmslSuUNOgUeb6yRvs0="/>
              <p:cNvSpPr>
                <a:spLocks noRot="1" noChangeAspect="1" noMove="1" noResize="1" noEditPoints="1" noAdjustHandles="1" noChangeArrowheads="1" noChangeShapeType="1" noTextEdit="1"/>
              </p:cNvSpPr>
              <p:nvPr/>
            </p:nvSpPr>
            <p:spPr>
              <a:xfrm>
                <a:off x="3339867" y="5407856"/>
                <a:ext cx="12001500" cy="738664"/>
              </a:xfrm>
              <a:prstGeom prst="rect">
                <a:avLst/>
              </a:prstGeom>
              <a:blipFill>
                <a:blip r:embed="rId3"/>
                <a:stretch>
                  <a:fillRect l="-1067" b="-12397"/>
                </a:stretch>
              </a:blipFill>
            </p:spPr>
            <p:txBody>
              <a:bodyPr/>
              <a:lstStyle/>
              <a:p>
                <a:r>
                  <a:rPr lang="en-US">
                    <a:noFill/>
                  </a:rPr>
                  <a:t> </a:t>
                </a:r>
              </a:p>
            </p:txBody>
          </p:sp>
        </mc:Fallback>
      </mc:AlternateContent>
      <p:sp>
        <p:nvSpPr>
          <p:cNvPr id="4" name="Rectangle 3" descr="OPL20U25GSXzBJYl68kk8uQGfFKzs7yb1M4KJWUiLk6ZEvGF+qCIPSnY57AbBFCvTWID07 2024 T9 CD 06565+K4lPs7H94VUqPe2XwIsfPRnrXQE//QTEXxb8/8N4CNc6FpgZahzpTjFhMzSA7T/nHJa11DE8Ng2TP3iAmRczFlmslSuUNOgUeb6yRvs0="/>
          <p:cNvSpPr/>
          <p:nvPr/>
        </p:nvSpPr>
        <p:spPr>
          <a:xfrm>
            <a:off x="4667029" y="8791"/>
            <a:ext cx="3053080" cy="369332"/>
          </a:xfrm>
          <a:prstGeom prst="rect">
            <a:avLst/>
          </a:prstGeom>
        </p:spPr>
        <p:txBody>
          <a:bodyPr wrap="none">
            <a:spAutoFit/>
          </a:bodyPr>
          <a:lstStyle/>
          <a:p>
            <a:r>
              <a:rPr lang="en-US" b="1">
                <a:solidFill>
                  <a:srgbClr val="FFFF00"/>
                </a:solidFill>
                <a:latin typeface="Times New Roman" panose="02020603050405020304" pitchFamily="18" charset="0"/>
                <a:ea typeface="Calibri" panose="020F0502020204030204" pitchFamily="34" charset="0"/>
              </a:rPr>
              <a:t>HOẠT ĐỘNG NHÓM NHỎ </a:t>
            </a:r>
            <a:endParaRPr lang="en-US" b="1">
              <a:solidFill>
                <a:srgbClr val="FFFF00"/>
              </a:solidFill>
            </a:endParaRPr>
          </a:p>
        </p:txBody>
      </p:sp>
      <mc:AlternateContent xmlns:mc="http://schemas.openxmlformats.org/markup-compatibility/2006" xmlns:a14="http://schemas.microsoft.com/office/drawing/2010/main">
        <mc:Choice Requires="a14">
          <p:sp>
            <p:nvSpPr>
              <p:cNvPr id="5" name="Rectangle 4" descr="OPL20U25GSXzBJYl68kk8uQGfFKzs7yb1M4KJWUiLk6ZEvGF+qCIPSnY57AbBFCvTWID07 2024 T9 CD 06565+K4lPs7H94VUqPe2XwIsfPRnrXQE//QTEXxb8/8N4CNc6FpgZahzpTjFhMzSA7T/nHJa11DE8Ng2TP3iAmRczFlmslSuUNOgUeb6yRvs0="/>
              <p:cNvSpPr/>
              <p:nvPr/>
            </p:nvSpPr>
            <p:spPr>
              <a:xfrm>
                <a:off x="219226" y="361913"/>
                <a:ext cx="12096447" cy="1569660"/>
              </a:xfrm>
              <a:prstGeom prst="rect">
                <a:avLst/>
              </a:prstGeom>
            </p:spPr>
            <p:txBody>
              <a:bodyPr wrap="square">
                <a:spAutoFit/>
              </a:bodyPr>
              <a:lstStyle/>
              <a:p>
                <a:pPr>
                  <a:lnSpc>
                    <a:spcPct val="150000"/>
                  </a:lnSpc>
                  <a:spcBef>
                    <a:spcPts val="600"/>
                  </a:spcBef>
                  <a:spcAft>
                    <a:spcPts val="0"/>
                  </a:spcAft>
                </a:pPr>
                <a:r>
                  <a:rPr lang="en-US" sz="2800" b="1">
                    <a:solidFill>
                      <a:srgbClr val="FFFF00"/>
                    </a:solidFill>
                    <a:latin typeface="Times New Roman" panose="02020603050405020304" pitchFamily="18" charset="0"/>
                    <a:ea typeface="Calibri" panose="020F0502020204030204" pitchFamily="34" charset="0"/>
                  </a:rPr>
                  <a:t>Ví dụ 3:</a:t>
                </a:r>
                <a:r>
                  <a:rPr lang="en-US" sz="2800">
                    <a:solidFill>
                      <a:srgbClr val="FFFF00"/>
                    </a:solidFill>
                    <a:latin typeface="Times New Roman" panose="02020603050405020304" pitchFamily="18" charset="0"/>
                    <a:ea typeface="Calibri" panose="020F0502020204030204" pitchFamily="34" charset="0"/>
                  </a:rPr>
                  <a:t> </a:t>
                </a:r>
                <a:r>
                  <a:rPr lang="en-US" sz="3200">
                    <a:solidFill>
                      <a:schemeClr val="bg1"/>
                    </a:solidFill>
                    <a:latin typeface="Times New Roman" panose="02020603050405020304" pitchFamily="18" charset="0"/>
                    <a:ea typeface="Calibri" panose="020F0502020204030204" pitchFamily="34" charset="0"/>
                  </a:rPr>
                  <a:t>Kiểm tra xem giá trị </a:t>
                </a:r>
                <a14:m>
                  <m:oMath xmlns:m="http://schemas.openxmlformats.org/officeDocument/2006/math">
                    <m:r>
                      <a:rPr lang="en-US" sz="3200" i="1">
                        <a:solidFill>
                          <a:schemeClr val="bg1"/>
                        </a:solidFill>
                        <a:latin typeface="Cambria Math" panose="02040503050406030204" pitchFamily="18" charset="0"/>
                        <a:ea typeface="Calibri" panose="020F0502020204030204" pitchFamily="34" charset="0"/>
                      </a:rPr>
                      <m:t>𝑥</m:t>
                    </m:r>
                    <m:r>
                      <a:rPr lang="en-US" sz="3200" i="1">
                        <a:solidFill>
                          <a:schemeClr val="bg1"/>
                        </a:solidFill>
                        <a:latin typeface="Cambria Math" panose="02040503050406030204" pitchFamily="18" charset="0"/>
                        <a:ea typeface="Calibri" panose="020F0502020204030204" pitchFamily="34" charset="0"/>
                      </a:rPr>
                      <m:t>=5</m:t>
                    </m:r>
                  </m:oMath>
                </a14:m>
                <a:r>
                  <a:rPr lang="en-US" sz="3200">
                    <a:solidFill>
                      <a:schemeClr val="bg1"/>
                    </a:solidFill>
                    <a:latin typeface="Times New Roman" panose="02020603050405020304" pitchFamily="18" charset="0"/>
                    <a:ea typeface="Calibri" panose="020F0502020204030204" pitchFamily="34" charset="0"/>
                  </a:rPr>
                  <a:t> có phải là nghiệm của một bất phương trình bậc nhất sau hay không? </a:t>
                </a:r>
              </a:p>
            </p:txBody>
          </p:sp>
        </mc:Choice>
        <mc:Fallback xmlns="">
          <p:sp>
            <p:nvSpPr>
              <p:cNvPr id="5" name="Rectangle 4" descr="OPL20U25GSXzBJYl68kk8uQGfFKzs7yb1M4KJWUiLk6ZEvGF+qCIPSnY57AbBFCvTWID07 2024 T9 CD 06565+K4lPs7H94VUqPe2XwIsfPRnrXQE//QTEXxb8/8N4CNc6FpgZahzpTjFhMzSA7T/nHJa11DE8Ng2TP3iAmRczFlmslSuUNOgUeb6yRvs0="/>
              <p:cNvSpPr>
                <a:spLocks noRot="1" noChangeAspect="1" noMove="1" noResize="1" noEditPoints="1" noAdjustHandles="1" noChangeArrowheads="1" noChangeShapeType="1" noTextEdit="1"/>
              </p:cNvSpPr>
              <p:nvPr/>
            </p:nvSpPr>
            <p:spPr>
              <a:xfrm>
                <a:off x="219226" y="361913"/>
                <a:ext cx="12096447" cy="1569660"/>
              </a:xfrm>
              <a:prstGeom prst="rect">
                <a:avLst/>
              </a:prstGeom>
              <a:blipFill>
                <a:blip r:embed="rId4"/>
                <a:stretch>
                  <a:fillRect l="-1310" b="-5814"/>
                </a:stretch>
              </a:blipFill>
            </p:spPr>
            <p:txBody>
              <a:bodyPr/>
              <a:lstStyle/>
              <a:p>
                <a:r>
                  <a:rPr lang="en-US">
                    <a:noFill/>
                  </a:rPr>
                  <a:t> </a:t>
                </a:r>
              </a:p>
            </p:txBody>
          </p:sp>
        </mc:Fallback>
      </mc:AlternateContent>
      <p:sp>
        <p:nvSpPr>
          <p:cNvPr id="6" name="Rectangle 5" descr="OPL20U25GSXzBJYl68kk8uQGfFKzs7yb1M4KJWUiLk6ZEvGF+qCIPSnY57AbBFCvTWID07 2024 T9 CD 06565+K4lPs7H94VUqPe2XwIsfPRnrXQE//QTEXxb8/8N4CNc6FpgZahzpTjFhMzSA7T/nHJa11DE8Ng2TP3iAmRczFlmslSuUNOgUeb6yRvs0="/>
          <p:cNvSpPr/>
          <p:nvPr/>
        </p:nvSpPr>
        <p:spPr>
          <a:xfrm>
            <a:off x="7261060" y="1657727"/>
            <a:ext cx="841897" cy="523220"/>
          </a:xfrm>
          <a:prstGeom prst="rect">
            <a:avLst/>
          </a:prstGeom>
        </p:spPr>
        <p:txBody>
          <a:bodyPr wrap="none">
            <a:spAutoFit/>
          </a:bodyPr>
          <a:lstStyle/>
          <a:p>
            <a:r>
              <a:rPr lang="en-US" sz="2800" b="1">
                <a:solidFill>
                  <a:srgbClr val="FFFF00"/>
                </a:solidFill>
                <a:latin typeface="Times New Roman" panose="02020603050405020304" pitchFamily="18" charset="0"/>
                <a:ea typeface="Calibri" panose="020F0502020204030204" pitchFamily="34" charset="0"/>
              </a:rPr>
              <a:t>Giải</a:t>
            </a:r>
            <a:endParaRPr lang="en-US" sz="2800" b="1">
              <a:solidFill>
                <a:srgbClr val="FFFF00"/>
              </a:solidFill>
            </a:endParaRPr>
          </a:p>
        </p:txBody>
      </p:sp>
      <mc:AlternateContent xmlns:mc="http://schemas.openxmlformats.org/markup-compatibility/2006" xmlns:a14="http://schemas.microsoft.com/office/drawing/2010/main">
        <mc:Choice Requires="a14">
          <p:sp>
            <p:nvSpPr>
              <p:cNvPr id="7" name="Rectangle 6" descr="OPL20U25GSXzBJYl68kk8uQGfFKzs7yb1M4KJWUiLk6ZEvGF+qCIPSnY57AbBFCvTWID07 2024 T9 CD 06565+K4lPs7H94VUqPe2XwIsfPRnrXQE//QTEXxb8/8N4CNc6FpgZahzpTjFhMzSA7T/nHJa11DE8Ng2TP3iAmRczFlmslSuUNOgUeb6yRvs0="/>
              <p:cNvSpPr/>
              <p:nvPr/>
            </p:nvSpPr>
            <p:spPr>
              <a:xfrm>
                <a:off x="3492500" y="2174972"/>
                <a:ext cx="12001500" cy="738664"/>
              </a:xfrm>
              <a:prstGeom prst="rect">
                <a:avLst/>
              </a:prstGeom>
            </p:spPr>
            <p:txBody>
              <a:bodyPr wrap="square">
                <a:spAutoFit/>
              </a:bodyPr>
              <a:lstStyle/>
              <a:p>
                <a:pPr>
                  <a:lnSpc>
                    <a:spcPct val="150000"/>
                  </a:lnSpc>
                  <a:spcBef>
                    <a:spcPts val="600"/>
                  </a:spcBef>
                  <a:spcAft>
                    <a:spcPts val="0"/>
                  </a:spcAft>
                </a:pPr>
                <a:r>
                  <a:rPr lang="en-US" sz="2800">
                    <a:solidFill>
                      <a:schemeClr val="bg1"/>
                    </a:solidFill>
                    <a:latin typeface="Times New Roman" panose="02020603050405020304" pitchFamily="18" charset="0"/>
                    <a:ea typeface="Calibri" panose="020F0502020204030204" pitchFamily="34" charset="0"/>
                  </a:rPr>
                  <a:t>a) Thay </a:t>
                </a:r>
                <a14:m>
                  <m:oMath xmlns:m="http://schemas.openxmlformats.org/officeDocument/2006/math">
                    <m:r>
                      <a:rPr lang="en-US" sz="2800" i="1">
                        <a:solidFill>
                          <a:schemeClr val="bg1"/>
                        </a:solidFill>
                        <a:latin typeface="Cambria Math" panose="02040503050406030204" pitchFamily="18" charset="0"/>
                        <a:ea typeface="Calibri" panose="020F0502020204030204" pitchFamily="34" charset="0"/>
                      </a:rPr>
                      <m:t>𝑥</m:t>
                    </m:r>
                    <m:r>
                      <a:rPr lang="en-US" sz="2800" i="1">
                        <a:solidFill>
                          <a:schemeClr val="bg1"/>
                        </a:solidFill>
                        <a:latin typeface="Cambria Math" panose="02040503050406030204" pitchFamily="18" charset="0"/>
                        <a:ea typeface="Calibri" panose="020F0502020204030204" pitchFamily="34" charset="0"/>
                      </a:rPr>
                      <m:t>=5</m:t>
                    </m:r>
                  </m:oMath>
                </a14:m>
                <a:r>
                  <a:rPr lang="en-US" sz="2800">
                    <a:solidFill>
                      <a:schemeClr val="bg1"/>
                    </a:solidFill>
                    <a:latin typeface="Times New Roman" panose="02020603050405020304" pitchFamily="18" charset="0"/>
                    <a:ea typeface="Calibri" panose="020F0502020204030204" pitchFamily="34" charset="0"/>
                  </a:rPr>
                  <a:t>, ta có: </a:t>
                </a:r>
                <a14:m>
                  <m:oMath xmlns:m="http://schemas.openxmlformats.org/officeDocument/2006/math">
                    <m:r>
                      <a:rPr lang="en-US" sz="2800" i="1">
                        <a:solidFill>
                          <a:schemeClr val="bg1"/>
                        </a:solidFill>
                        <a:latin typeface="Cambria Math" panose="02040503050406030204" pitchFamily="18" charset="0"/>
                        <a:ea typeface="Calibri" panose="020F0502020204030204" pitchFamily="34" charset="0"/>
                      </a:rPr>
                      <m:t>6.5–29&gt;0</m:t>
                    </m:r>
                  </m:oMath>
                </a14:m>
                <a:r>
                  <a:rPr lang="en-US" sz="2800">
                    <a:solidFill>
                      <a:schemeClr val="bg1"/>
                    </a:solidFill>
                    <a:latin typeface="Times New Roman" panose="02020603050405020304" pitchFamily="18" charset="0"/>
                    <a:ea typeface="Calibri" panose="020F0502020204030204" pitchFamily="34" charset="0"/>
                  </a:rPr>
                  <a:t> là khẳng định đúng. </a:t>
                </a:r>
              </a:p>
            </p:txBody>
          </p:sp>
        </mc:Choice>
        <mc:Fallback xmlns="">
          <p:sp>
            <p:nvSpPr>
              <p:cNvPr id="7" name="Rectangle 6" descr="OPL20U25GSXzBJYl68kk8uQGfFKzs7yb1M4KJWUiLk6ZEvGF+qCIPSnY57AbBFCvTWID07 2024 T9 CD 06565+K4lPs7H94VUqPe2XwIsfPRnrXQE//QTEXxb8/8N4CNc6FpgZahzpTjFhMzSA7T/nHJa11DE8Ng2TP3iAmRczFlmslSuUNOgUeb6yRvs0="/>
              <p:cNvSpPr>
                <a:spLocks noRot="1" noChangeAspect="1" noMove="1" noResize="1" noEditPoints="1" noAdjustHandles="1" noChangeArrowheads="1" noChangeShapeType="1" noTextEdit="1"/>
              </p:cNvSpPr>
              <p:nvPr/>
            </p:nvSpPr>
            <p:spPr>
              <a:xfrm>
                <a:off x="3492500" y="2174972"/>
                <a:ext cx="12001500" cy="738664"/>
              </a:xfrm>
              <a:prstGeom prst="rect">
                <a:avLst/>
              </a:prstGeom>
              <a:blipFill>
                <a:blip r:embed="rId5"/>
                <a:stretch>
                  <a:fillRect l="-1067" b="-1239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 name="Rectangle 7" descr="OPL20U25GSXzBJYl68kk8uQGfFKzs7yb1M4KJWUiLk6ZEvGF+qCIPSnY57AbBFCvTWID07 2024 T9 CD 06565+K4lPs7H94VUqPe2XwIsfPRnrXQE//QTEXxb8/8N4CNc6FpgZahzpTjFhMzSA7T/nHJa11DE8Ng2TP3iAmRczFlmslSuUNOgUeb6yRvs0="/>
              <p:cNvSpPr/>
              <p:nvPr/>
            </p:nvSpPr>
            <p:spPr>
              <a:xfrm>
                <a:off x="3321049" y="3837999"/>
                <a:ext cx="12001500" cy="738664"/>
              </a:xfrm>
              <a:prstGeom prst="rect">
                <a:avLst/>
              </a:prstGeom>
            </p:spPr>
            <p:txBody>
              <a:bodyPr wrap="square">
                <a:spAutoFit/>
              </a:bodyPr>
              <a:lstStyle/>
              <a:p>
                <a:pPr>
                  <a:lnSpc>
                    <a:spcPct val="150000"/>
                  </a:lnSpc>
                  <a:spcBef>
                    <a:spcPts val="600"/>
                  </a:spcBef>
                  <a:spcAft>
                    <a:spcPts val="0"/>
                  </a:spcAft>
                </a:pPr>
                <a:r>
                  <a:rPr lang="en-US" sz="2800">
                    <a:solidFill>
                      <a:schemeClr val="bg1"/>
                    </a:solidFill>
                    <a:latin typeface="Times New Roman" panose="02020603050405020304" pitchFamily="18" charset="0"/>
                    <a:ea typeface="Calibri" panose="020F0502020204030204" pitchFamily="34" charset="0"/>
                  </a:rPr>
                  <a:t>b) Thay </a:t>
                </a:r>
                <a14:m>
                  <m:oMath xmlns:m="http://schemas.openxmlformats.org/officeDocument/2006/math">
                    <m:r>
                      <a:rPr lang="en-US" sz="2800" i="1">
                        <a:solidFill>
                          <a:schemeClr val="bg1"/>
                        </a:solidFill>
                        <a:latin typeface="Cambria Math" panose="02040503050406030204" pitchFamily="18" charset="0"/>
                        <a:ea typeface="Calibri" panose="020F0502020204030204" pitchFamily="34" charset="0"/>
                      </a:rPr>
                      <m:t>𝑥</m:t>
                    </m:r>
                    <m:r>
                      <a:rPr lang="en-US" sz="2800" i="1">
                        <a:solidFill>
                          <a:schemeClr val="bg1"/>
                        </a:solidFill>
                        <a:latin typeface="Cambria Math" panose="02040503050406030204" pitchFamily="18" charset="0"/>
                        <a:ea typeface="Calibri" panose="020F0502020204030204" pitchFamily="34" charset="0"/>
                      </a:rPr>
                      <m:t>=5</m:t>
                    </m:r>
                  </m:oMath>
                </a14:m>
                <a:r>
                  <a:rPr lang="en-US" sz="2800">
                    <a:solidFill>
                      <a:schemeClr val="bg1"/>
                    </a:solidFill>
                    <a:latin typeface="Times New Roman" panose="02020603050405020304" pitchFamily="18" charset="0"/>
                    <a:ea typeface="Calibri" panose="020F0502020204030204" pitchFamily="34" charset="0"/>
                  </a:rPr>
                  <a:t>, ta có: </a:t>
                </a:r>
                <a14:m>
                  <m:oMath xmlns:m="http://schemas.openxmlformats.org/officeDocument/2006/math">
                    <m:r>
                      <a:rPr lang="en-US" sz="2800" i="1">
                        <a:solidFill>
                          <a:schemeClr val="bg1"/>
                        </a:solidFill>
                        <a:latin typeface="Cambria Math" panose="02040503050406030204" pitchFamily="18" charset="0"/>
                        <a:ea typeface="Calibri" panose="020F0502020204030204" pitchFamily="34" charset="0"/>
                      </a:rPr>
                      <m:t>11.5–52&gt;0</m:t>
                    </m:r>
                  </m:oMath>
                </a14:m>
                <a:r>
                  <a:rPr lang="en-US" sz="2800">
                    <a:solidFill>
                      <a:schemeClr val="bg1"/>
                    </a:solidFill>
                    <a:latin typeface="Times New Roman" panose="02020603050405020304" pitchFamily="18" charset="0"/>
                    <a:ea typeface="Calibri" panose="020F0502020204030204" pitchFamily="34" charset="0"/>
                  </a:rPr>
                  <a:t>là khẳng định đúng. </a:t>
                </a:r>
              </a:p>
            </p:txBody>
          </p:sp>
        </mc:Choice>
        <mc:Fallback xmlns="">
          <p:sp>
            <p:nvSpPr>
              <p:cNvPr id="8" name="Rectangle 7" descr="OPL20U25GSXzBJYl68kk8uQGfFKzs7yb1M4KJWUiLk6ZEvGF+qCIPSnY57AbBFCvTWID07 2024 T9 CD 06565+K4lPs7H94VUqPe2XwIsfPRnrXQE//QTEXxb8/8N4CNc6FpgZahzpTjFhMzSA7T/nHJa11DE8Ng2TP3iAmRczFlmslSuUNOgUeb6yRvs0="/>
              <p:cNvSpPr>
                <a:spLocks noRot="1" noChangeAspect="1" noMove="1" noResize="1" noEditPoints="1" noAdjustHandles="1" noChangeArrowheads="1" noChangeShapeType="1" noTextEdit="1"/>
              </p:cNvSpPr>
              <p:nvPr/>
            </p:nvSpPr>
            <p:spPr>
              <a:xfrm>
                <a:off x="3321049" y="3837999"/>
                <a:ext cx="12001500" cy="738664"/>
              </a:xfrm>
              <a:prstGeom prst="rect">
                <a:avLst/>
              </a:prstGeom>
              <a:blipFill>
                <a:blip r:embed="rId6"/>
                <a:stretch>
                  <a:fillRect l="-1067" b="-1239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 name="Rectangle 8" descr="OPL20U25GSXzBJYl68kk8uQGfFKzs7yb1M4KJWUiLk6ZEvGF+qCIPSnY57AbBFCvTWID07 2024 T9 CD 06565+K4lPs7H94VUqPe2XwIsfPRnrXQE//QTEXxb8/8N4CNc6FpgZahzpTjFhMzSA7T/nHJa11DE8Ng2TP3iAmRczFlmslSuUNOgUeb6yRvs0="/>
              <p:cNvSpPr/>
              <p:nvPr/>
            </p:nvSpPr>
            <p:spPr>
              <a:xfrm>
                <a:off x="311149" y="2179251"/>
                <a:ext cx="6096000" cy="830997"/>
              </a:xfrm>
              <a:prstGeom prst="rect">
                <a:avLst/>
              </a:prstGeom>
            </p:spPr>
            <p:txBody>
              <a:bodyPr>
                <a:spAutoFit/>
              </a:bodyPr>
              <a:lstStyle/>
              <a:p>
                <a:pPr>
                  <a:lnSpc>
                    <a:spcPct val="150000"/>
                  </a:lnSpc>
                  <a:spcBef>
                    <a:spcPts val="600"/>
                  </a:spcBef>
                  <a:spcAft>
                    <a:spcPts val="0"/>
                  </a:spcAft>
                </a:pPr>
                <a:r>
                  <a:rPr lang="en-US" sz="3200">
                    <a:solidFill>
                      <a:schemeClr val="bg1"/>
                    </a:solidFill>
                    <a:latin typeface="Times New Roman" panose="02020603050405020304" pitchFamily="18" charset="0"/>
                    <a:ea typeface="Calibri" panose="020F0502020204030204" pitchFamily="34" charset="0"/>
                  </a:rPr>
                  <a:t>a) </a:t>
                </a:r>
                <a14:m>
                  <m:oMath xmlns:m="http://schemas.openxmlformats.org/officeDocument/2006/math">
                    <m:r>
                      <a:rPr lang="en-US" sz="3200" i="1">
                        <a:solidFill>
                          <a:schemeClr val="bg1"/>
                        </a:solidFill>
                        <a:latin typeface="Cambria Math" panose="02040503050406030204" pitchFamily="18" charset="0"/>
                        <a:ea typeface="Calibri" panose="020F0502020204030204" pitchFamily="34" charset="0"/>
                      </a:rPr>
                      <m:t>6</m:t>
                    </m:r>
                    <m:r>
                      <a:rPr lang="en-US" sz="3200" i="1">
                        <a:solidFill>
                          <a:schemeClr val="bg1"/>
                        </a:solidFill>
                        <a:latin typeface="Cambria Math" panose="02040503050406030204" pitchFamily="18" charset="0"/>
                        <a:ea typeface="Calibri" panose="020F0502020204030204" pitchFamily="34" charset="0"/>
                      </a:rPr>
                      <m:t>𝑥</m:t>
                    </m:r>
                    <m:r>
                      <a:rPr lang="en-US" sz="3200" i="1">
                        <a:solidFill>
                          <a:schemeClr val="bg1"/>
                        </a:solidFill>
                        <a:latin typeface="Cambria Math" panose="02040503050406030204" pitchFamily="18" charset="0"/>
                        <a:ea typeface="Calibri" panose="020F0502020204030204" pitchFamily="34" charset="0"/>
                      </a:rPr>
                      <m:t>−29&gt;0</m:t>
                    </m:r>
                  </m:oMath>
                </a14:m>
                <a:endParaRPr lang="en-US" sz="3200">
                  <a:solidFill>
                    <a:schemeClr val="bg1"/>
                  </a:solidFill>
                  <a:latin typeface="Times New Roman" panose="02020603050405020304" pitchFamily="18" charset="0"/>
                  <a:ea typeface="Calibri" panose="020F0502020204030204" pitchFamily="34" charset="0"/>
                </a:endParaRPr>
              </a:p>
            </p:txBody>
          </p:sp>
        </mc:Choice>
        <mc:Fallback xmlns="">
          <p:sp>
            <p:nvSpPr>
              <p:cNvPr id="9" name="Rectangle 8" descr="OPL20U25GSXzBJYl68kk8uQGfFKzs7yb1M4KJWUiLk6ZEvGF+qCIPSnY57AbBFCvTWID07 2024 T9 CD 06565+K4lPs7H94VUqPe2XwIsfPRnrXQE//QTEXxb8/8N4CNc6FpgZahzpTjFhMzSA7T/nHJa11DE8Ng2TP3iAmRczFlmslSuUNOgUeb6yRvs0="/>
              <p:cNvSpPr>
                <a:spLocks noRot="1" noChangeAspect="1" noMove="1" noResize="1" noEditPoints="1" noAdjustHandles="1" noChangeArrowheads="1" noChangeShapeType="1" noTextEdit="1"/>
              </p:cNvSpPr>
              <p:nvPr/>
            </p:nvSpPr>
            <p:spPr>
              <a:xfrm>
                <a:off x="311149" y="2179251"/>
                <a:ext cx="6096000" cy="830997"/>
              </a:xfrm>
              <a:prstGeom prst="rect">
                <a:avLst/>
              </a:prstGeom>
              <a:blipFill>
                <a:blip r:embed="rId7"/>
                <a:stretch>
                  <a:fillRect l="-2500" b="-11679"/>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0" name="Rectangle 9" descr="OPL20U25GSXzBJYl68kk8uQGfFKzs7yb1M4KJWUiLk6ZEvGF+qCIPSnY57AbBFCvTWID07 2024 T9 CD 06565+K4lPs7H94VUqPe2XwIsfPRnrXQE//QTEXxb8/8N4CNc6FpgZahzpTjFhMzSA7T/nHJa11DE8Ng2TP3iAmRczFlmslSuUNOgUeb6yRvs0="/>
              <p:cNvSpPr/>
              <p:nvPr/>
            </p:nvSpPr>
            <p:spPr>
              <a:xfrm>
                <a:off x="316795" y="3951247"/>
                <a:ext cx="3023072" cy="584775"/>
              </a:xfrm>
              <a:prstGeom prst="rect">
                <a:avLst/>
              </a:prstGeom>
            </p:spPr>
            <p:txBody>
              <a:bodyPr wrap="none">
                <a:spAutoFit/>
              </a:bodyPr>
              <a:lstStyle/>
              <a:p>
                <a:r>
                  <a:rPr lang="en-US" sz="3200">
                    <a:solidFill>
                      <a:schemeClr val="bg1"/>
                    </a:solidFill>
                    <a:latin typeface="Times New Roman" panose="02020603050405020304" pitchFamily="18" charset="0"/>
                    <a:ea typeface="Calibri" panose="020F0502020204030204" pitchFamily="34" charset="0"/>
                  </a:rPr>
                  <a:t>b) </a:t>
                </a:r>
                <a14:m>
                  <m:oMath xmlns:m="http://schemas.openxmlformats.org/officeDocument/2006/math">
                    <m:r>
                      <a:rPr lang="en-US" sz="3200" i="1">
                        <a:solidFill>
                          <a:schemeClr val="bg1"/>
                        </a:solidFill>
                        <a:latin typeface="Cambria Math" panose="02040503050406030204" pitchFamily="18" charset="0"/>
                        <a:ea typeface="Calibri" panose="020F0502020204030204" pitchFamily="34" charset="0"/>
                      </a:rPr>
                      <m:t>11</m:t>
                    </m:r>
                    <m:r>
                      <a:rPr lang="en-US" sz="3200" i="1">
                        <a:solidFill>
                          <a:schemeClr val="bg1"/>
                        </a:solidFill>
                        <a:latin typeface="Cambria Math" panose="02040503050406030204" pitchFamily="18" charset="0"/>
                        <a:ea typeface="Calibri" panose="020F0502020204030204" pitchFamily="34" charset="0"/>
                      </a:rPr>
                      <m:t>𝑥</m:t>
                    </m:r>
                    <m:r>
                      <a:rPr lang="en-US" sz="3200" i="1">
                        <a:solidFill>
                          <a:schemeClr val="bg1"/>
                        </a:solidFill>
                        <a:latin typeface="Cambria Math" panose="02040503050406030204" pitchFamily="18" charset="0"/>
                        <a:ea typeface="Calibri" panose="020F0502020204030204" pitchFamily="34" charset="0"/>
                      </a:rPr>
                      <m:t>–52&gt;0</m:t>
                    </m:r>
                  </m:oMath>
                </a14:m>
                <a:r>
                  <a:rPr lang="en-US" sz="3200">
                    <a:solidFill>
                      <a:schemeClr val="bg1"/>
                    </a:solidFill>
                    <a:latin typeface="Times New Roman" panose="02020603050405020304" pitchFamily="18" charset="0"/>
                    <a:ea typeface="Calibri" panose="020F0502020204030204" pitchFamily="34" charset="0"/>
                  </a:rPr>
                  <a:t> </a:t>
                </a:r>
                <a:endParaRPr lang="en-US" sz="3200">
                  <a:solidFill>
                    <a:schemeClr val="bg1"/>
                  </a:solidFill>
                </a:endParaRPr>
              </a:p>
            </p:txBody>
          </p:sp>
        </mc:Choice>
        <mc:Fallback xmlns="">
          <p:sp>
            <p:nvSpPr>
              <p:cNvPr id="10" name="Rectangle 9" descr="OPL20U25GSXzBJYl68kk8uQGfFKzs7yb1M4KJWUiLk6ZEvGF+qCIPSnY57AbBFCvTWID07 2024 T9 CD 06565+K4lPs7H94VUqPe2XwIsfPRnrXQE//QTEXxb8/8N4CNc6FpgZahzpTjFhMzSA7T/nHJa11DE8Ng2TP3iAmRczFlmslSuUNOgUeb6yRvs0="/>
              <p:cNvSpPr>
                <a:spLocks noRot="1" noChangeAspect="1" noMove="1" noResize="1" noEditPoints="1" noAdjustHandles="1" noChangeArrowheads="1" noChangeShapeType="1" noTextEdit="1"/>
              </p:cNvSpPr>
              <p:nvPr/>
            </p:nvSpPr>
            <p:spPr>
              <a:xfrm>
                <a:off x="316795" y="3951247"/>
                <a:ext cx="3023072" cy="584775"/>
              </a:xfrm>
              <a:prstGeom prst="rect">
                <a:avLst/>
              </a:prstGeom>
              <a:blipFill>
                <a:blip r:embed="rId8"/>
                <a:stretch>
                  <a:fillRect l="-5242" t="-15625" b="-3125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1" name="Rectangle 10" descr="OPL20U25GSXzBJYl68kk8uQGfFKzs7yb1M4KJWUiLk6ZEvGF+qCIPSnY57AbBFCvTWID07 2024 T9 CD 06565+K4lPs7H94VUqPe2XwIsfPRnrXQE//QTEXxb8/8N4CNc6FpgZahzpTjFhMzSA7T/nHJa11DE8Ng2TP3iAmRczFlmslSuUNOgUeb6yRvs0="/>
              <p:cNvSpPr/>
              <p:nvPr/>
            </p:nvSpPr>
            <p:spPr>
              <a:xfrm>
                <a:off x="358926" y="5421728"/>
                <a:ext cx="2186304" cy="830997"/>
              </a:xfrm>
              <a:prstGeom prst="rect">
                <a:avLst/>
              </a:prstGeom>
            </p:spPr>
            <p:txBody>
              <a:bodyPr wrap="none">
                <a:spAutoFit/>
              </a:bodyPr>
              <a:lstStyle/>
              <a:p>
                <a:pPr>
                  <a:lnSpc>
                    <a:spcPct val="150000"/>
                  </a:lnSpc>
                  <a:spcBef>
                    <a:spcPts val="600"/>
                  </a:spcBef>
                  <a:spcAft>
                    <a:spcPts val="0"/>
                  </a:spcAft>
                </a:pPr>
                <a:r>
                  <a:rPr lang="en-US" sz="3200">
                    <a:solidFill>
                      <a:schemeClr val="bg1"/>
                    </a:solidFill>
                    <a:latin typeface="Times New Roman" panose="02020603050405020304" pitchFamily="18" charset="0"/>
                    <a:ea typeface="Calibri" panose="020F0502020204030204" pitchFamily="34" charset="0"/>
                  </a:rPr>
                  <a:t>c) </a:t>
                </a:r>
                <a14:m>
                  <m:oMath xmlns:m="http://schemas.openxmlformats.org/officeDocument/2006/math">
                    <m:r>
                      <a:rPr lang="en-US" sz="3200" i="1">
                        <a:solidFill>
                          <a:schemeClr val="bg1"/>
                        </a:solidFill>
                        <a:latin typeface="Cambria Math" panose="02040503050406030204" pitchFamily="18" charset="0"/>
                        <a:ea typeface="Calibri" panose="020F0502020204030204" pitchFamily="34" charset="0"/>
                      </a:rPr>
                      <m:t>𝑥</m:t>
                    </m:r>
                    <m:r>
                      <a:rPr lang="en-US" sz="3200" i="1">
                        <a:solidFill>
                          <a:schemeClr val="bg1"/>
                        </a:solidFill>
                        <a:latin typeface="Cambria Math" panose="02040503050406030204" pitchFamily="18" charset="0"/>
                        <a:ea typeface="Calibri" panose="020F0502020204030204" pitchFamily="34" charset="0"/>
                      </a:rPr>
                      <m:t>–2≤0.</m:t>
                    </m:r>
                  </m:oMath>
                </a14:m>
                <a:endParaRPr lang="en-US" sz="3200">
                  <a:solidFill>
                    <a:schemeClr val="bg1"/>
                  </a:solidFill>
                  <a:latin typeface="Times New Roman" panose="02020603050405020304" pitchFamily="18" charset="0"/>
                  <a:ea typeface="Calibri" panose="020F0502020204030204" pitchFamily="34" charset="0"/>
                </a:endParaRPr>
              </a:p>
            </p:txBody>
          </p:sp>
        </mc:Choice>
        <mc:Fallback xmlns="">
          <p:sp>
            <p:nvSpPr>
              <p:cNvPr id="11" name="Rectangle 10" descr="OPL20U25GSXzBJYl68kk8uQGfFKzs7yb1M4KJWUiLk6ZEvGF+qCIPSnY57AbBFCvTWID07 2024 T9 CD 06565+K4lPs7H94VUqPe2XwIsfPRnrXQE//QTEXxb8/8N4CNc6FpgZahzpTjFhMzSA7T/nHJa11DE8Ng2TP3iAmRczFlmslSuUNOgUeb6yRvs0="/>
              <p:cNvSpPr>
                <a:spLocks noRot="1" noChangeAspect="1" noMove="1" noResize="1" noEditPoints="1" noAdjustHandles="1" noChangeArrowheads="1" noChangeShapeType="1" noTextEdit="1"/>
              </p:cNvSpPr>
              <p:nvPr/>
            </p:nvSpPr>
            <p:spPr>
              <a:xfrm>
                <a:off x="358926" y="5421728"/>
                <a:ext cx="2186304" cy="830997"/>
              </a:xfrm>
              <a:prstGeom prst="rect">
                <a:avLst/>
              </a:prstGeom>
              <a:blipFill>
                <a:blip r:embed="rId9"/>
                <a:stretch>
                  <a:fillRect l="-7242" b="-11679"/>
                </a:stretch>
              </a:blipFill>
            </p:spPr>
            <p:txBody>
              <a:bodyPr/>
              <a:lstStyle/>
              <a:p>
                <a:r>
                  <a:rPr lang="en-US">
                    <a:noFill/>
                  </a:rPr>
                  <a:t> </a:t>
                </a:r>
              </a:p>
            </p:txBody>
          </p:sp>
        </mc:Fallback>
      </mc:AlternateContent>
      <p:cxnSp>
        <p:nvCxnSpPr>
          <p:cNvPr id="13" name="Straight Connector 12" descr="OPL20U25GSXzBJYl68kk8uQGfFKzs7yb1M4KJWUiLk6ZEvGF+qCIPSnY57AbBFCvTWID07 2024 T9 CD 06565+K4lPs7H94VUqPe2XwIsfPRnrXQE//QTEXxb8/8N4CNc6FpgZahzpTjFhMzSA7T/nHJa11DE8Ng2TP3iAmRczFlmslSuUNOgUeb6yRvs0="/>
          <p:cNvCxnSpPr/>
          <p:nvPr/>
        </p:nvCxnSpPr>
        <p:spPr>
          <a:xfrm>
            <a:off x="3213100" y="2200635"/>
            <a:ext cx="0" cy="4657365"/>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4" name="Rectangle 13"/>
              <p:cNvSpPr/>
              <p:nvPr/>
            </p:nvSpPr>
            <p:spPr>
              <a:xfrm>
                <a:off x="3492500" y="2918011"/>
                <a:ext cx="12001500" cy="738664"/>
              </a:xfrm>
              <a:prstGeom prst="rect">
                <a:avLst/>
              </a:prstGeom>
            </p:spPr>
            <p:txBody>
              <a:bodyPr wrap="square">
                <a:spAutoFit/>
              </a:bodyPr>
              <a:lstStyle/>
              <a:p>
                <a:pPr>
                  <a:lnSpc>
                    <a:spcPct val="150000"/>
                  </a:lnSpc>
                  <a:spcBef>
                    <a:spcPts val="600"/>
                  </a:spcBef>
                  <a:spcAft>
                    <a:spcPts val="0"/>
                  </a:spcAft>
                </a:pPr>
                <a:r>
                  <a:rPr lang="en-US" sz="2800">
                    <a:solidFill>
                      <a:schemeClr val="bg1"/>
                    </a:solidFill>
                    <a:latin typeface="Times New Roman" panose="02020603050405020304" pitchFamily="18" charset="0"/>
                    <a:ea typeface="Calibri" panose="020F0502020204030204" pitchFamily="34" charset="0"/>
                  </a:rPr>
                  <a:t>Vậy </a:t>
                </a:r>
                <a14:m>
                  <m:oMath xmlns:m="http://schemas.openxmlformats.org/officeDocument/2006/math">
                    <m:r>
                      <a:rPr lang="en-US" sz="2800" i="1">
                        <a:solidFill>
                          <a:schemeClr val="bg1"/>
                        </a:solidFill>
                        <a:latin typeface="Cambria Math" panose="02040503050406030204" pitchFamily="18" charset="0"/>
                        <a:ea typeface="Calibri" panose="020F0502020204030204" pitchFamily="34" charset="0"/>
                      </a:rPr>
                      <m:t>𝑥</m:t>
                    </m:r>
                    <m:r>
                      <a:rPr lang="en-US" sz="2800" i="1">
                        <a:solidFill>
                          <a:schemeClr val="bg1"/>
                        </a:solidFill>
                        <a:latin typeface="Cambria Math" panose="02040503050406030204" pitchFamily="18" charset="0"/>
                        <a:ea typeface="Calibri" panose="020F0502020204030204" pitchFamily="34" charset="0"/>
                      </a:rPr>
                      <m:t>=5</m:t>
                    </m:r>
                  </m:oMath>
                </a14:m>
                <a:r>
                  <a:rPr lang="en-US" sz="2800">
                    <a:solidFill>
                      <a:schemeClr val="bg1"/>
                    </a:solidFill>
                    <a:latin typeface="Times New Roman" panose="02020603050405020304" pitchFamily="18" charset="0"/>
                    <a:ea typeface="Calibri" panose="020F0502020204030204" pitchFamily="34" charset="0"/>
                  </a:rPr>
                  <a:t> là nghiệm của bất phương trình </a:t>
                </a:r>
                <a14:m>
                  <m:oMath xmlns:m="http://schemas.openxmlformats.org/officeDocument/2006/math">
                    <m:r>
                      <a:rPr lang="en-US" sz="2800" i="1">
                        <a:solidFill>
                          <a:schemeClr val="bg1"/>
                        </a:solidFill>
                        <a:latin typeface="Cambria Math" panose="02040503050406030204" pitchFamily="18" charset="0"/>
                        <a:ea typeface="Calibri" panose="020F0502020204030204" pitchFamily="34" charset="0"/>
                      </a:rPr>
                      <m:t>6</m:t>
                    </m:r>
                    <m:r>
                      <a:rPr lang="en-US" sz="2800" i="1">
                        <a:solidFill>
                          <a:schemeClr val="bg1"/>
                        </a:solidFill>
                        <a:latin typeface="Cambria Math" panose="02040503050406030204" pitchFamily="18" charset="0"/>
                        <a:ea typeface="Calibri" panose="020F0502020204030204" pitchFamily="34" charset="0"/>
                      </a:rPr>
                      <m:t>𝑥</m:t>
                    </m:r>
                    <m:r>
                      <a:rPr lang="en-US" sz="2800" i="1">
                        <a:solidFill>
                          <a:schemeClr val="bg1"/>
                        </a:solidFill>
                        <a:latin typeface="Cambria Math" panose="02040503050406030204" pitchFamily="18" charset="0"/>
                        <a:ea typeface="Calibri" panose="020F0502020204030204" pitchFamily="34" charset="0"/>
                      </a:rPr>
                      <m:t>–29&gt;0</m:t>
                    </m:r>
                  </m:oMath>
                </a14:m>
                <a:r>
                  <a:rPr lang="en-US" sz="2800">
                    <a:solidFill>
                      <a:schemeClr val="bg1"/>
                    </a:solidFill>
                    <a:latin typeface="Times New Roman" panose="02020603050405020304" pitchFamily="18" charset="0"/>
                    <a:ea typeface="Calibri" panose="020F0502020204030204" pitchFamily="34" charset="0"/>
                  </a:rPr>
                  <a:t>.</a:t>
                </a:r>
              </a:p>
            </p:txBody>
          </p:sp>
        </mc:Choice>
        <mc:Fallback xmlns="">
          <p:sp>
            <p:nvSpPr>
              <p:cNvPr id="14" name="Rectangle 13"/>
              <p:cNvSpPr>
                <a:spLocks noRot="1" noChangeAspect="1" noMove="1" noResize="1" noEditPoints="1" noAdjustHandles="1" noChangeArrowheads="1" noChangeShapeType="1" noTextEdit="1"/>
              </p:cNvSpPr>
              <p:nvPr/>
            </p:nvSpPr>
            <p:spPr>
              <a:xfrm>
                <a:off x="3492500" y="2918011"/>
                <a:ext cx="12001500" cy="738664"/>
              </a:xfrm>
              <a:prstGeom prst="rect">
                <a:avLst/>
              </a:prstGeom>
              <a:blipFill>
                <a:blip r:embed="rId10"/>
                <a:stretch>
                  <a:fillRect l="-1067" b="-1239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5" name="Rectangle 14"/>
              <p:cNvSpPr/>
              <p:nvPr/>
            </p:nvSpPr>
            <p:spPr>
              <a:xfrm>
                <a:off x="3492500" y="4504115"/>
                <a:ext cx="12001500" cy="738664"/>
              </a:xfrm>
              <a:prstGeom prst="rect">
                <a:avLst/>
              </a:prstGeom>
            </p:spPr>
            <p:txBody>
              <a:bodyPr wrap="square">
                <a:spAutoFit/>
              </a:bodyPr>
              <a:lstStyle/>
              <a:p>
                <a:pPr>
                  <a:lnSpc>
                    <a:spcPct val="150000"/>
                  </a:lnSpc>
                  <a:spcBef>
                    <a:spcPts val="600"/>
                  </a:spcBef>
                  <a:spcAft>
                    <a:spcPts val="0"/>
                  </a:spcAft>
                </a:pPr>
                <a:r>
                  <a:rPr lang="en-US" sz="2800">
                    <a:solidFill>
                      <a:schemeClr val="bg1"/>
                    </a:solidFill>
                    <a:latin typeface="Times New Roman" panose="02020603050405020304" pitchFamily="18" charset="0"/>
                    <a:ea typeface="Calibri" panose="020F0502020204030204" pitchFamily="34" charset="0"/>
                  </a:rPr>
                  <a:t>Vậy </a:t>
                </a:r>
                <a14:m>
                  <m:oMath xmlns:m="http://schemas.openxmlformats.org/officeDocument/2006/math">
                    <m:r>
                      <a:rPr lang="en-US" sz="2800" i="1">
                        <a:solidFill>
                          <a:schemeClr val="bg1"/>
                        </a:solidFill>
                        <a:latin typeface="Cambria Math" panose="02040503050406030204" pitchFamily="18" charset="0"/>
                        <a:ea typeface="Calibri" panose="020F0502020204030204" pitchFamily="34" charset="0"/>
                      </a:rPr>
                      <m:t>𝑥</m:t>
                    </m:r>
                    <m:r>
                      <a:rPr lang="en-US" sz="2800" i="1">
                        <a:solidFill>
                          <a:schemeClr val="bg1"/>
                        </a:solidFill>
                        <a:latin typeface="Cambria Math" panose="02040503050406030204" pitchFamily="18" charset="0"/>
                        <a:ea typeface="Calibri" panose="020F0502020204030204" pitchFamily="34" charset="0"/>
                      </a:rPr>
                      <m:t>=5</m:t>
                    </m:r>
                  </m:oMath>
                </a14:m>
                <a:r>
                  <a:rPr lang="en-US" sz="2800">
                    <a:solidFill>
                      <a:schemeClr val="bg1"/>
                    </a:solidFill>
                    <a:latin typeface="Times New Roman" panose="02020603050405020304" pitchFamily="18" charset="0"/>
                    <a:ea typeface="Calibri" panose="020F0502020204030204" pitchFamily="34" charset="0"/>
                  </a:rPr>
                  <a:t> là nghiệm của bất phương trình </a:t>
                </a:r>
                <a14:m>
                  <m:oMath xmlns:m="http://schemas.openxmlformats.org/officeDocument/2006/math">
                    <m:r>
                      <a:rPr lang="en-US" sz="2800" i="1">
                        <a:solidFill>
                          <a:schemeClr val="bg1"/>
                        </a:solidFill>
                        <a:latin typeface="Cambria Math" panose="02040503050406030204" pitchFamily="18" charset="0"/>
                        <a:ea typeface="Calibri" panose="020F0502020204030204" pitchFamily="34" charset="0"/>
                      </a:rPr>
                      <m:t>11</m:t>
                    </m:r>
                    <m:r>
                      <a:rPr lang="en-US" sz="2800" i="1">
                        <a:solidFill>
                          <a:schemeClr val="bg1"/>
                        </a:solidFill>
                        <a:latin typeface="Cambria Math" panose="02040503050406030204" pitchFamily="18" charset="0"/>
                        <a:ea typeface="Calibri" panose="020F0502020204030204" pitchFamily="34" charset="0"/>
                      </a:rPr>
                      <m:t>𝑥</m:t>
                    </m:r>
                    <m:r>
                      <a:rPr lang="en-US" sz="2800" i="1">
                        <a:solidFill>
                          <a:schemeClr val="bg1"/>
                        </a:solidFill>
                        <a:latin typeface="Cambria Math" panose="02040503050406030204" pitchFamily="18" charset="0"/>
                        <a:ea typeface="Calibri" panose="020F0502020204030204" pitchFamily="34" charset="0"/>
                      </a:rPr>
                      <m:t>–52&gt;0</m:t>
                    </m:r>
                  </m:oMath>
                </a14:m>
                <a:r>
                  <a:rPr lang="en-US" sz="2800">
                    <a:solidFill>
                      <a:schemeClr val="bg1"/>
                    </a:solidFill>
                    <a:latin typeface="Times New Roman" panose="02020603050405020304" pitchFamily="18" charset="0"/>
                    <a:ea typeface="Calibri" panose="020F0502020204030204" pitchFamily="34" charset="0"/>
                  </a:rPr>
                  <a:t>.</a:t>
                </a:r>
                <a:endParaRPr lang="en-US" sz="2800">
                  <a:solidFill>
                    <a:schemeClr val="bg1"/>
                  </a:solidFill>
                </a:endParaRPr>
              </a:p>
            </p:txBody>
          </p:sp>
        </mc:Choice>
        <mc:Fallback xmlns="">
          <p:sp>
            <p:nvSpPr>
              <p:cNvPr id="15" name="Rectangle 14"/>
              <p:cNvSpPr>
                <a:spLocks noRot="1" noChangeAspect="1" noMove="1" noResize="1" noEditPoints="1" noAdjustHandles="1" noChangeArrowheads="1" noChangeShapeType="1" noTextEdit="1"/>
              </p:cNvSpPr>
              <p:nvPr/>
            </p:nvSpPr>
            <p:spPr>
              <a:xfrm>
                <a:off x="3492500" y="4504115"/>
                <a:ext cx="12001500" cy="738664"/>
              </a:xfrm>
              <a:prstGeom prst="rect">
                <a:avLst/>
              </a:prstGeom>
              <a:blipFill>
                <a:blip r:embed="rId11"/>
                <a:stretch>
                  <a:fillRect l="-1067" b="-1239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6" name="Rectangle 15"/>
              <p:cNvSpPr/>
              <p:nvPr/>
            </p:nvSpPr>
            <p:spPr>
              <a:xfrm>
                <a:off x="3492500" y="6045491"/>
                <a:ext cx="12001500" cy="738664"/>
              </a:xfrm>
              <a:prstGeom prst="rect">
                <a:avLst/>
              </a:prstGeom>
            </p:spPr>
            <p:txBody>
              <a:bodyPr wrap="square">
                <a:spAutoFit/>
              </a:bodyPr>
              <a:lstStyle/>
              <a:p>
                <a:pPr>
                  <a:lnSpc>
                    <a:spcPct val="150000"/>
                  </a:lnSpc>
                  <a:spcBef>
                    <a:spcPts val="600"/>
                  </a:spcBef>
                  <a:spcAft>
                    <a:spcPts val="0"/>
                  </a:spcAft>
                </a:pPr>
                <a:r>
                  <a:rPr lang="en-US" sz="2800">
                    <a:solidFill>
                      <a:schemeClr val="bg1"/>
                    </a:solidFill>
                    <a:latin typeface="Times New Roman" panose="02020603050405020304" pitchFamily="18" charset="0"/>
                    <a:ea typeface="Calibri" panose="020F0502020204030204" pitchFamily="34" charset="0"/>
                  </a:rPr>
                  <a:t>Vậy </a:t>
                </a:r>
                <a14:m>
                  <m:oMath xmlns:m="http://schemas.openxmlformats.org/officeDocument/2006/math">
                    <m:r>
                      <a:rPr lang="en-US" sz="2800" i="1">
                        <a:solidFill>
                          <a:schemeClr val="bg1"/>
                        </a:solidFill>
                        <a:latin typeface="Cambria Math" panose="02040503050406030204" pitchFamily="18" charset="0"/>
                        <a:ea typeface="Calibri" panose="020F0502020204030204" pitchFamily="34" charset="0"/>
                      </a:rPr>
                      <m:t>𝑥</m:t>
                    </m:r>
                    <m:r>
                      <a:rPr lang="en-US" sz="2800" i="1">
                        <a:solidFill>
                          <a:schemeClr val="bg1"/>
                        </a:solidFill>
                        <a:latin typeface="Cambria Math" panose="02040503050406030204" pitchFamily="18" charset="0"/>
                        <a:ea typeface="Calibri" panose="020F0502020204030204" pitchFamily="34" charset="0"/>
                      </a:rPr>
                      <m:t>=5</m:t>
                    </m:r>
                  </m:oMath>
                </a14:m>
                <a:r>
                  <a:rPr lang="en-US" sz="2800">
                    <a:solidFill>
                      <a:schemeClr val="bg1"/>
                    </a:solidFill>
                    <a:latin typeface="Times New Roman" panose="02020603050405020304" pitchFamily="18" charset="0"/>
                    <a:ea typeface="Calibri" panose="020F0502020204030204" pitchFamily="34" charset="0"/>
                  </a:rPr>
                  <a:t> không là nghiệm của bất phương trình </a:t>
                </a:r>
                <a14:m>
                  <m:oMath xmlns:m="http://schemas.openxmlformats.org/officeDocument/2006/math">
                    <m:r>
                      <a:rPr lang="en-US" sz="2800" i="1">
                        <a:solidFill>
                          <a:schemeClr val="bg1"/>
                        </a:solidFill>
                        <a:latin typeface="Cambria Math" panose="02040503050406030204" pitchFamily="18" charset="0"/>
                        <a:ea typeface="Calibri" panose="020F0502020204030204" pitchFamily="34" charset="0"/>
                      </a:rPr>
                      <m:t>𝑥</m:t>
                    </m:r>
                    <m:r>
                      <a:rPr lang="en-US" sz="2800" i="1">
                        <a:solidFill>
                          <a:schemeClr val="bg1"/>
                        </a:solidFill>
                        <a:latin typeface="Cambria Math" panose="02040503050406030204" pitchFamily="18" charset="0"/>
                        <a:ea typeface="Calibri" panose="020F0502020204030204" pitchFamily="34" charset="0"/>
                      </a:rPr>
                      <m:t>–2≤0.</m:t>
                    </m:r>
                  </m:oMath>
                </a14:m>
                <a:endParaRPr lang="en-US" sz="2800">
                  <a:solidFill>
                    <a:schemeClr val="bg1"/>
                  </a:solidFill>
                  <a:effectLst/>
                  <a:latin typeface="Times New Roman" panose="02020603050405020304" pitchFamily="18" charset="0"/>
                  <a:ea typeface="Calibri" panose="020F0502020204030204" pitchFamily="34" charset="0"/>
                </a:endParaRPr>
              </a:p>
            </p:txBody>
          </p:sp>
        </mc:Choice>
        <mc:Fallback xmlns="">
          <p:sp>
            <p:nvSpPr>
              <p:cNvPr id="16" name="Rectangle 15"/>
              <p:cNvSpPr>
                <a:spLocks noRot="1" noChangeAspect="1" noMove="1" noResize="1" noEditPoints="1" noAdjustHandles="1" noChangeArrowheads="1" noChangeShapeType="1" noTextEdit="1"/>
              </p:cNvSpPr>
              <p:nvPr/>
            </p:nvSpPr>
            <p:spPr>
              <a:xfrm>
                <a:off x="3492500" y="6045491"/>
                <a:ext cx="12001500" cy="738664"/>
              </a:xfrm>
              <a:prstGeom prst="rect">
                <a:avLst/>
              </a:prstGeom>
              <a:blipFill>
                <a:blip r:embed="rId12"/>
                <a:stretch>
                  <a:fillRect l="-1067" b="-12397"/>
                </a:stretch>
              </a:blipFill>
            </p:spPr>
            <p:txBody>
              <a:bodyPr/>
              <a:lstStyle/>
              <a:p>
                <a:r>
                  <a:rPr lang="en-US">
                    <a:noFill/>
                  </a:rPr>
                  <a:t> </a:t>
                </a:r>
              </a:p>
            </p:txBody>
          </p:sp>
        </mc:Fallback>
      </mc:AlternateContent>
    </p:spTree>
    <p:extLst>
      <p:ext uri="{BB962C8B-B14F-4D97-AF65-F5344CB8AC3E}">
        <p14:creationId xmlns:p14="http://schemas.microsoft.com/office/powerpoint/2010/main" val="17583241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ipe(left)">
                                      <p:cBhvr>
                                        <p:cTn id="12" dur="500"/>
                                        <p:tgtEl>
                                          <p:spTgt spid="5"/>
                                        </p:tgtEl>
                                      </p:cBhvr>
                                    </p:animEffect>
                                  </p:childTnLst>
                                </p:cTn>
                              </p:par>
                              <p:par>
                                <p:cTn id="13" presetID="22" presetClass="entr" presetSubtype="8" fill="hold" grpId="0" nodeType="with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left)">
                                      <p:cBhvr>
                                        <p:cTn id="15" dur="500"/>
                                        <p:tgtEl>
                                          <p:spTgt spid="9"/>
                                        </p:tgtEl>
                                      </p:cBhvr>
                                    </p:animEffect>
                                  </p:childTnLst>
                                </p:cTn>
                              </p:par>
                              <p:par>
                                <p:cTn id="16" presetID="22" presetClass="entr" presetSubtype="8" fill="hold" grpId="0" nodeType="withEffect">
                                  <p:stCondLst>
                                    <p:cond delay="0"/>
                                  </p:stCondLst>
                                  <p:childTnLst>
                                    <p:set>
                                      <p:cBhvr>
                                        <p:cTn id="17" dur="1" fill="hold">
                                          <p:stCondLst>
                                            <p:cond delay="0"/>
                                          </p:stCondLst>
                                        </p:cTn>
                                        <p:tgtEl>
                                          <p:spTgt spid="10"/>
                                        </p:tgtEl>
                                        <p:attrNameLst>
                                          <p:attrName>style.visibility</p:attrName>
                                        </p:attrNameLst>
                                      </p:cBhvr>
                                      <p:to>
                                        <p:strVal val="visible"/>
                                      </p:to>
                                    </p:set>
                                    <p:animEffect transition="in" filter="wipe(left)">
                                      <p:cBhvr>
                                        <p:cTn id="18" dur="500"/>
                                        <p:tgtEl>
                                          <p:spTgt spid="10"/>
                                        </p:tgtEl>
                                      </p:cBhvr>
                                    </p:animEffect>
                                  </p:childTnLst>
                                </p:cTn>
                              </p:par>
                              <p:par>
                                <p:cTn id="19" presetID="22" presetClass="entr" presetSubtype="8" fill="hold" grpId="0" nodeType="withEffect">
                                  <p:stCondLst>
                                    <p:cond delay="0"/>
                                  </p:stCondLst>
                                  <p:childTnLst>
                                    <p:set>
                                      <p:cBhvr>
                                        <p:cTn id="20" dur="1" fill="hold">
                                          <p:stCondLst>
                                            <p:cond delay="0"/>
                                          </p:stCondLst>
                                        </p:cTn>
                                        <p:tgtEl>
                                          <p:spTgt spid="11"/>
                                        </p:tgtEl>
                                        <p:attrNameLst>
                                          <p:attrName>style.visibility</p:attrName>
                                        </p:attrNameLst>
                                      </p:cBhvr>
                                      <p:to>
                                        <p:strVal val="visible"/>
                                      </p:to>
                                    </p:set>
                                    <p:animEffect transition="in" filter="wipe(left)">
                                      <p:cBhvr>
                                        <p:cTn id="21" dur="500"/>
                                        <p:tgtEl>
                                          <p:spTgt spid="11"/>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1" fill="hold" nodeType="clickEffect">
                                  <p:stCondLst>
                                    <p:cond delay="0"/>
                                  </p:stCondLst>
                                  <p:childTnLst>
                                    <p:set>
                                      <p:cBhvr>
                                        <p:cTn id="25" dur="1" fill="hold">
                                          <p:stCondLst>
                                            <p:cond delay="0"/>
                                          </p:stCondLst>
                                        </p:cTn>
                                        <p:tgtEl>
                                          <p:spTgt spid="13"/>
                                        </p:tgtEl>
                                        <p:attrNameLst>
                                          <p:attrName>style.visibility</p:attrName>
                                        </p:attrNameLst>
                                      </p:cBhvr>
                                      <p:to>
                                        <p:strVal val="visible"/>
                                      </p:to>
                                    </p:set>
                                    <p:animEffect transition="in" filter="wipe(up)">
                                      <p:cBhvr>
                                        <p:cTn id="26" dur="500"/>
                                        <p:tgtEl>
                                          <p:spTgt spid="13"/>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8" fill="hold" grpId="0" nodeType="clickEffect">
                                  <p:stCondLst>
                                    <p:cond delay="0"/>
                                  </p:stCondLst>
                                  <p:childTnLst>
                                    <p:set>
                                      <p:cBhvr>
                                        <p:cTn id="30" dur="1" fill="hold">
                                          <p:stCondLst>
                                            <p:cond delay="0"/>
                                          </p:stCondLst>
                                        </p:cTn>
                                        <p:tgtEl>
                                          <p:spTgt spid="6"/>
                                        </p:tgtEl>
                                        <p:attrNameLst>
                                          <p:attrName>style.visibility</p:attrName>
                                        </p:attrNameLst>
                                      </p:cBhvr>
                                      <p:to>
                                        <p:strVal val="visible"/>
                                      </p:to>
                                    </p:set>
                                    <p:animEffect transition="in" filter="wipe(left)">
                                      <p:cBhvr>
                                        <p:cTn id="31" dur="500"/>
                                        <p:tgtEl>
                                          <p:spTgt spid="6"/>
                                        </p:tgtEl>
                                      </p:cBhvr>
                                    </p:animEffect>
                                  </p:childTnLst>
                                </p:cTn>
                              </p:par>
                            </p:childTnLst>
                          </p:cTn>
                        </p:par>
                      </p:childTnLst>
                    </p:cTn>
                  </p:par>
                  <p:par>
                    <p:cTn id="32" fill="hold">
                      <p:stCondLst>
                        <p:cond delay="indefinite"/>
                      </p:stCondLst>
                      <p:childTnLst>
                        <p:par>
                          <p:cTn id="33" fill="hold">
                            <p:stCondLst>
                              <p:cond delay="0"/>
                            </p:stCondLst>
                            <p:childTnLst>
                              <p:par>
                                <p:cTn id="34" presetID="22" presetClass="entr" presetSubtype="8" fill="hold" grpId="0" nodeType="clickEffect">
                                  <p:stCondLst>
                                    <p:cond delay="0"/>
                                  </p:stCondLst>
                                  <p:childTnLst>
                                    <p:set>
                                      <p:cBhvr>
                                        <p:cTn id="35" dur="1" fill="hold">
                                          <p:stCondLst>
                                            <p:cond delay="0"/>
                                          </p:stCondLst>
                                        </p:cTn>
                                        <p:tgtEl>
                                          <p:spTgt spid="7"/>
                                        </p:tgtEl>
                                        <p:attrNameLst>
                                          <p:attrName>style.visibility</p:attrName>
                                        </p:attrNameLst>
                                      </p:cBhvr>
                                      <p:to>
                                        <p:strVal val="visible"/>
                                      </p:to>
                                    </p:set>
                                    <p:animEffect transition="in" filter="wipe(left)">
                                      <p:cBhvr>
                                        <p:cTn id="36" dur="500"/>
                                        <p:tgtEl>
                                          <p:spTgt spid="7"/>
                                        </p:tgtEl>
                                      </p:cBhvr>
                                    </p:animEffect>
                                  </p:childTnLst>
                                </p:cTn>
                              </p:par>
                            </p:childTnLst>
                          </p:cTn>
                        </p:par>
                      </p:childTnLst>
                    </p:cTn>
                  </p:par>
                  <p:par>
                    <p:cTn id="37" fill="hold">
                      <p:stCondLst>
                        <p:cond delay="indefinite"/>
                      </p:stCondLst>
                      <p:childTnLst>
                        <p:par>
                          <p:cTn id="38" fill="hold">
                            <p:stCondLst>
                              <p:cond delay="0"/>
                            </p:stCondLst>
                            <p:childTnLst>
                              <p:par>
                                <p:cTn id="39" presetID="22" presetClass="entr" presetSubtype="8" fill="hold" grpId="0" nodeType="clickEffect">
                                  <p:stCondLst>
                                    <p:cond delay="0"/>
                                  </p:stCondLst>
                                  <p:childTnLst>
                                    <p:set>
                                      <p:cBhvr>
                                        <p:cTn id="40" dur="1" fill="hold">
                                          <p:stCondLst>
                                            <p:cond delay="0"/>
                                          </p:stCondLst>
                                        </p:cTn>
                                        <p:tgtEl>
                                          <p:spTgt spid="14"/>
                                        </p:tgtEl>
                                        <p:attrNameLst>
                                          <p:attrName>style.visibility</p:attrName>
                                        </p:attrNameLst>
                                      </p:cBhvr>
                                      <p:to>
                                        <p:strVal val="visible"/>
                                      </p:to>
                                    </p:set>
                                    <p:animEffect transition="in" filter="wipe(left)">
                                      <p:cBhvr>
                                        <p:cTn id="41" dur="500"/>
                                        <p:tgtEl>
                                          <p:spTgt spid="14"/>
                                        </p:tgtEl>
                                      </p:cBhvr>
                                    </p:animEffect>
                                  </p:childTnLst>
                                </p:cTn>
                              </p:par>
                            </p:childTnLst>
                          </p:cTn>
                        </p:par>
                      </p:childTnLst>
                    </p:cTn>
                  </p:par>
                  <p:par>
                    <p:cTn id="42" fill="hold">
                      <p:stCondLst>
                        <p:cond delay="indefinite"/>
                      </p:stCondLst>
                      <p:childTnLst>
                        <p:par>
                          <p:cTn id="43" fill="hold">
                            <p:stCondLst>
                              <p:cond delay="0"/>
                            </p:stCondLst>
                            <p:childTnLst>
                              <p:par>
                                <p:cTn id="44" presetID="22" presetClass="entr" presetSubtype="8" fill="hold" grpId="0" nodeType="clickEffect">
                                  <p:stCondLst>
                                    <p:cond delay="0"/>
                                  </p:stCondLst>
                                  <p:childTnLst>
                                    <p:set>
                                      <p:cBhvr>
                                        <p:cTn id="45" dur="1" fill="hold">
                                          <p:stCondLst>
                                            <p:cond delay="0"/>
                                          </p:stCondLst>
                                        </p:cTn>
                                        <p:tgtEl>
                                          <p:spTgt spid="8"/>
                                        </p:tgtEl>
                                        <p:attrNameLst>
                                          <p:attrName>style.visibility</p:attrName>
                                        </p:attrNameLst>
                                      </p:cBhvr>
                                      <p:to>
                                        <p:strVal val="visible"/>
                                      </p:to>
                                    </p:set>
                                    <p:animEffect transition="in" filter="wipe(left)">
                                      <p:cBhvr>
                                        <p:cTn id="46" dur="500"/>
                                        <p:tgtEl>
                                          <p:spTgt spid="8"/>
                                        </p:tgtEl>
                                      </p:cBhvr>
                                    </p:animEffect>
                                  </p:childTnLst>
                                </p:cTn>
                              </p:par>
                            </p:childTnLst>
                          </p:cTn>
                        </p:par>
                      </p:childTnLst>
                    </p:cTn>
                  </p:par>
                  <p:par>
                    <p:cTn id="47" fill="hold">
                      <p:stCondLst>
                        <p:cond delay="indefinite"/>
                      </p:stCondLst>
                      <p:childTnLst>
                        <p:par>
                          <p:cTn id="48" fill="hold">
                            <p:stCondLst>
                              <p:cond delay="0"/>
                            </p:stCondLst>
                            <p:childTnLst>
                              <p:par>
                                <p:cTn id="49" presetID="22" presetClass="entr" presetSubtype="8" fill="hold" grpId="0" nodeType="clickEffect">
                                  <p:stCondLst>
                                    <p:cond delay="0"/>
                                  </p:stCondLst>
                                  <p:childTnLst>
                                    <p:set>
                                      <p:cBhvr>
                                        <p:cTn id="50" dur="1" fill="hold">
                                          <p:stCondLst>
                                            <p:cond delay="0"/>
                                          </p:stCondLst>
                                        </p:cTn>
                                        <p:tgtEl>
                                          <p:spTgt spid="15"/>
                                        </p:tgtEl>
                                        <p:attrNameLst>
                                          <p:attrName>style.visibility</p:attrName>
                                        </p:attrNameLst>
                                      </p:cBhvr>
                                      <p:to>
                                        <p:strVal val="visible"/>
                                      </p:to>
                                    </p:set>
                                    <p:animEffect transition="in" filter="wipe(left)">
                                      <p:cBhvr>
                                        <p:cTn id="51" dur="500"/>
                                        <p:tgtEl>
                                          <p:spTgt spid="15"/>
                                        </p:tgtEl>
                                      </p:cBhvr>
                                    </p:animEffect>
                                  </p:childTnLst>
                                </p:cTn>
                              </p:par>
                            </p:childTnLst>
                          </p:cTn>
                        </p:par>
                      </p:childTnLst>
                    </p:cTn>
                  </p:par>
                  <p:par>
                    <p:cTn id="52" fill="hold">
                      <p:stCondLst>
                        <p:cond delay="indefinite"/>
                      </p:stCondLst>
                      <p:childTnLst>
                        <p:par>
                          <p:cTn id="53" fill="hold">
                            <p:stCondLst>
                              <p:cond delay="0"/>
                            </p:stCondLst>
                            <p:childTnLst>
                              <p:par>
                                <p:cTn id="54" presetID="22" presetClass="entr" presetSubtype="8" fill="hold" grpId="0" nodeType="clickEffect">
                                  <p:stCondLst>
                                    <p:cond delay="0"/>
                                  </p:stCondLst>
                                  <p:childTnLst>
                                    <p:set>
                                      <p:cBhvr>
                                        <p:cTn id="55" dur="1" fill="hold">
                                          <p:stCondLst>
                                            <p:cond delay="0"/>
                                          </p:stCondLst>
                                        </p:cTn>
                                        <p:tgtEl>
                                          <p:spTgt spid="3"/>
                                        </p:tgtEl>
                                        <p:attrNameLst>
                                          <p:attrName>style.visibility</p:attrName>
                                        </p:attrNameLst>
                                      </p:cBhvr>
                                      <p:to>
                                        <p:strVal val="visible"/>
                                      </p:to>
                                    </p:set>
                                    <p:animEffect transition="in" filter="wipe(left)">
                                      <p:cBhvr>
                                        <p:cTn id="56" dur="500"/>
                                        <p:tgtEl>
                                          <p:spTgt spid="3"/>
                                        </p:tgtEl>
                                      </p:cBhvr>
                                    </p:animEffect>
                                  </p:childTnLst>
                                </p:cTn>
                              </p:par>
                            </p:childTnLst>
                          </p:cTn>
                        </p:par>
                      </p:childTnLst>
                    </p:cTn>
                  </p:par>
                  <p:par>
                    <p:cTn id="57" fill="hold">
                      <p:stCondLst>
                        <p:cond delay="indefinite"/>
                      </p:stCondLst>
                      <p:childTnLst>
                        <p:par>
                          <p:cTn id="58" fill="hold">
                            <p:stCondLst>
                              <p:cond delay="0"/>
                            </p:stCondLst>
                            <p:childTnLst>
                              <p:par>
                                <p:cTn id="59" presetID="22" presetClass="entr" presetSubtype="8" fill="hold" grpId="0" nodeType="clickEffect">
                                  <p:stCondLst>
                                    <p:cond delay="0"/>
                                  </p:stCondLst>
                                  <p:childTnLst>
                                    <p:set>
                                      <p:cBhvr>
                                        <p:cTn id="60" dur="1" fill="hold">
                                          <p:stCondLst>
                                            <p:cond delay="0"/>
                                          </p:stCondLst>
                                        </p:cTn>
                                        <p:tgtEl>
                                          <p:spTgt spid="16"/>
                                        </p:tgtEl>
                                        <p:attrNameLst>
                                          <p:attrName>style.visibility</p:attrName>
                                        </p:attrNameLst>
                                      </p:cBhvr>
                                      <p:to>
                                        <p:strVal val="visible"/>
                                      </p:to>
                                    </p:set>
                                    <p:animEffect transition="in" filter="wipe(left)">
                                      <p:cBhvr>
                                        <p:cTn id="61"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P spid="6" grpId="0"/>
      <p:bldP spid="7" grpId="0"/>
      <p:bldP spid="8" grpId="0"/>
      <p:bldP spid="9" grpId="0"/>
      <p:bldP spid="10" grpId="0"/>
      <p:bldP spid="11" grpId="0"/>
      <p:bldP spid="14" grpId="0"/>
      <p:bldP spid="15" grpId="0"/>
      <p:bldP spid="16"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descr="OPL20U25GSXzBJYl68kk8uQGfFKzs7yb1M4KJWUiLk6ZEvGF+qCIPSnY57AbBFCvTWID07 2024 T9 CD 06565+K4lPs7H94VUqPe2XwIsfPRnrXQE//QTEXxb8/8N4CNc6FpgZahzpTjFhMzSA7T/nHJa11DE8Ng2TP3iAmRczFlmslSuUNOgUeb6yRvs0=">
            <a:extLst>
              <a:ext uri="{FF2B5EF4-FFF2-40B4-BE49-F238E27FC236}">
                <a16:creationId xmlns:a16="http://schemas.microsoft.com/office/drawing/2014/main" id="{1F992ADA-2F99-674B-DB6D-A8A7B9009B30}"/>
              </a:ext>
            </a:extLst>
          </p:cNvPr>
          <p:cNvSpPr>
            <a:spLocks noGrp="1"/>
          </p:cNvSpPr>
          <p:nvPr>
            <p:ph type="title"/>
          </p:nvPr>
        </p:nvSpPr>
        <p:spPr>
          <a:xfrm>
            <a:off x="682485" y="2177937"/>
            <a:ext cx="4075045" cy="785286"/>
          </a:xfrm>
        </p:spPr>
        <p:txBody>
          <a:bodyPr>
            <a:normAutofit/>
          </a:bodyPr>
          <a:lstStyle/>
          <a:p>
            <a:pPr algn="ctr"/>
            <a:r>
              <a:rPr lang="en-US" sz="3200" b="1">
                <a:solidFill>
                  <a:srgbClr val="FFC000"/>
                </a:solidFill>
                <a:latin typeface="Times New Roman" panose="02020603050405020304" pitchFamily="18" charset="0"/>
                <a:cs typeface="Times New Roman" panose="02020603050405020304" pitchFamily="18" charset="0"/>
              </a:rPr>
              <a:t> LUYỆN TẬP</a:t>
            </a:r>
            <a:endParaRPr lang="en-US" sz="3200" b="1" dirty="0">
              <a:solidFill>
                <a:srgbClr val="FFC000"/>
              </a:solidFill>
              <a:latin typeface="Times New Roman" panose="02020603050405020304" pitchFamily="18" charset="0"/>
              <a:cs typeface="Times New Roman" panose="02020603050405020304" pitchFamily="18" charset="0"/>
            </a:endParaRPr>
          </a:p>
        </p:txBody>
      </p:sp>
      <p:cxnSp>
        <p:nvCxnSpPr>
          <p:cNvPr id="51" name="Straight Connector 50" descr="OPL20U25GSXzBJYl68kk8uQGfFKzs7yb1M4KJWUiLk6ZEvGF+qCIPSnY57AbBFCvTWID07 2024 T9 CD 06565+K4lPs7H94VUqPe2XwIsfPRnrXQE//QTEXxb8/8N4CNc6FpgZahzpTjFhMzSA7T/nHJa11DE8Ng2TP3iAmRczFlmslSuUNOgUeb6yRvs0=">
            <a:extLst>
              <a:ext uri="{FF2B5EF4-FFF2-40B4-BE49-F238E27FC236}">
                <a16:creationId xmlns:a16="http://schemas.microsoft.com/office/drawing/2014/main" id="{26D6C259-9F67-D398-3D9B-EEE8F0C327FD}"/>
              </a:ext>
            </a:extLst>
          </p:cNvPr>
          <p:cNvCxnSpPr/>
          <p:nvPr/>
        </p:nvCxnSpPr>
        <p:spPr>
          <a:xfrm>
            <a:off x="682486" y="2970840"/>
            <a:ext cx="4075044" cy="0"/>
          </a:xfrm>
          <a:prstGeom prst="line">
            <a:avLst/>
          </a:prstGeom>
          <a:ln w="38100">
            <a:solidFill>
              <a:srgbClr val="E6E6E6"/>
            </a:solidFill>
          </a:ln>
        </p:spPr>
        <p:style>
          <a:lnRef idx="3">
            <a:schemeClr val="accent2"/>
          </a:lnRef>
          <a:fillRef idx="0">
            <a:schemeClr val="accent2"/>
          </a:fillRef>
          <a:effectRef idx="2">
            <a:schemeClr val="accent2"/>
          </a:effectRef>
          <a:fontRef idx="minor">
            <a:schemeClr val="tx1"/>
          </a:fontRef>
        </p:style>
      </p:cxnSp>
      <p:pic>
        <p:nvPicPr>
          <p:cNvPr id="2" name="Picture 1" descr="OPL20U25GSXzBJYl68kk8uQGfFKzs7yb1M4KJWUiLk6ZEvGF+qCIPSnY57AbBFCvTWID07 2024 T9 CD 06565+K4lPs7H94VUqPe2XwIsfPRnrXQE//QTEXxb8/8N4CNc6FpgZahzpTjFhMzSA7T/nHJa11DE8Ng2TP3iAmRczFlmslSuUNOgUeb6yRvs0=">
            <a:extLst>
              <a:ext uri="{FF2B5EF4-FFF2-40B4-BE49-F238E27FC236}">
                <a16:creationId xmlns:a16="http://schemas.microsoft.com/office/drawing/2014/main" id="{C653A930-4926-CD90-62F7-3503A3AFE6FD}"/>
              </a:ext>
            </a:extLst>
          </p:cNvPr>
          <p:cNvPicPr>
            <a:picLocks noChangeAspect="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919088" y="810651"/>
            <a:ext cx="3643624" cy="24317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 Placeholder 3" descr="OPL20U25GSXzBJYl68kk8uQGfFKzs7yb1M4KJWUiLk6ZEvGF+qCIPSnY57AbBFCvTWID07 2024 T9 CD 06565+K4lPs7H94VUqPe2XwIsfPRnrXQE//QTEXxb8/8N4CNc6FpgZahzpTjFhMzSA7T/nHJa11DE8Ng2TP3iAmRczFlmslSuUNOgUeb6yRvs0=">
            <a:extLst>
              <a:ext uri="{FF2B5EF4-FFF2-40B4-BE49-F238E27FC236}">
                <a16:creationId xmlns:a16="http://schemas.microsoft.com/office/drawing/2014/main" id="{B3C86D1D-AD22-9BC4-B848-6D801537F135}"/>
              </a:ext>
            </a:extLst>
          </p:cNvPr>
          <p:cNvSpPr txBox="1">
            <a:spLocks/>
          </p:cNvSpPr>
          <p:nvPr/>
        </p:nvSpPr>
        <p:spPr>
          <a:xfrm>
            <a:off x="1002264" y="3242446"/>
            <a:ext cx="8738636" cy="1806632"/>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60000"/>
              </a:lnSpc>
            </a:pPr>
            <a:r>
              <a:rPr lang="en-US">
                <a:solidFill>
                  <a:schemeClr val="bg1"/>
                </a:solidFill>
                <a:latin typeface="Times New Roman" panose="02020603050405020304" pitchFamily="18" charset="0"/>
                <a:ea typeface="Calibri" panose="020F0502020204030204" pitchFamily="34" charset="0"/>
              </a:rPr>
              <a:t>Vận dụng kiến thức đã học về bất phương trình bậc nhất một ẩn và nghiệm của bất phương trình bậc nhất một ẩn để giải quyết bài tập.</a:t>
            </a:r>
            <a:endParaRPr lang="en-US">
              <a:solidFill>
                <a:schemeClr val="bg1"/>
              </a:solidFill>
            </a:endParaRPr>
          </a:p>
        </p:txBody>
      </p:sp>
      <p:sp>
        <p:nvSpPr>
          <p:cNvPr id="5" name="Title 1" descr="OPL20U25GSXzBJYl68kk8uQGfFKzs7yb1M4KJWUiLk6ZEvGF+qCIPSnY57AbBFCvTWID07 2024 T9 CD 06565+K4lPs7H94VUqPe2XwIsfPRnrXQE//QTEXxb8/8N4CNc6FpgZahzpTjFhMzSA7T/nHJa11DE8Ng2TP3iAmRczFlmslSuUNOgUeb6yRvs0=">
            <a:extLst>
              <a:ext uri="{FF2B5EF4-FFF2-40B4-BE49-F238E27FC236}">
                <a16:creationId xmlns:a16="http://schemas.microsoft.com/office/drawing/2014/main" id="{CCD4D980-7739-44EB-AEC8-AB1889DC2156}"/>
              </a:ext>
            </a:extLst>
          </p:cNvPr>
          <p:cNvSpPr txBox="1">
            <a:spLocks/>
          </p:cNvSpPr>
          <p:nvPr/>
        </p:nvSpPr>
        <p:spPr>
          <a:xfrm>
            <a:off x="0" y="26643"/>
            <a:ext cx="12192000" cy="563225"/>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lnSpc>
                <a:spcPct val="150000"/>
              </a:lnSpc>
              <a:spcBef>
                <a:spcPts val="1200"/>
              </a:spcBef>
              <a:spcAft>
                <a:spcPts val="1800"/>
              </a:spcAft>
            </a:pPr>
            <a:endParaRPr lang="en-US" sz="2800">
              <a:solidFill>
                <a:srgbClr val="FFFF00"/>
              </a:solidFill>
            </a:endParaRPr>
          </a:p>
        </p:txBody>
      </p:sp>
      <p:sp>
        <p:nvSpPr>
          <p:cNvPr id="7" name="Title 1" descr="OPL20U25GSXzBJYl68kk8uQGfFKzs7yb1M4KJWUiLk6ZEvGF+qCIPSnY57AbBFCvTWID07 2024 T9 CD 06565+K4lPs7H94VUqPe2XwIsfPRnrXQE//QTEXxb8/8N4CNc6FpgZahzpTjFhMzSA7T/nHJa11DE8Ng2TP3iAmRczFlmslSuUNOgUeb6yRvs0=">
            <a:extLst>
              <a:ext uri="{FF2B5EF4-FFF2-40B4-BE49-F238E27FC236}">
                <a16:creationId xmlns:a16="http://schemas.microsoft.com/office/drawing/2014/main" id="{EBBFB3FB-90D7-63C6-FEF9-0F275CC29CC6}"/>
              </a:ext>
            </a:extLst>
          </p:cNvPr>
          <p:cNvSpPr txBox="1">
            <a:spLocks/>
          </p:cNvSpPr>
          <p:nvPr/>
        </p:nvSpPr>
        <p:spPr>
          <a:xfrm>
            <a:off x="1799924" y="0"/>
            <a:ext cx="12192000" cy="563225"/>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50000"/>
              </a:lnSpc>
              <a:spcBef>
                <a:spcPts val="1200"/>
              </a:spcBef>
              <a:spcAft>
                <a:spcPts val="1800"/>
              </a:spcAft>
            </a:pPr>
            <a:r>
              <a:rPr lang="en-US" sz="2800" b="1">
                <a:solidFill>
                  <a:srgbClr val="FFFF00"/>
                </a:solidFill>
                <a:latin typeface="Times New Roman" panose="02020603050405020304" pitchFamily="18" charset="0"/>
                <a:cs typeface="Times New Roman" panose="02020603050405020304" pitchFamily="18" charset="0"/>
              </a:rPr>
              <a:t>BÀI 2: BẤT PHƯƠNG TRÌNH BẬC NHẤT MỘT ẨN</a:t>
            </a:r>
            <a:endParaRPr lang="en-US" sz="2800">
              <a:solidFill>
                <a:srgbClr val="FFFF00"/>
              </a:solidFill>
            </a:endParaRPr>
          </a:p>
        </p:txBody>
      </p:sp>
    </p:spTree>
    <p:extLst>
      <p:ext uri="{BB962C8B-B14F-4D97-AF65-F5344CB8AC3E}">
        <p14:creationId xmlns:p14="http://schemas.microsoft.com/office/powerpoint/2010/main" val="29682266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6" presetClass="entr" presetSubtype="16" fill="hold" nodeType="after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circle(in)">
                                      <p:cBhvr>
                                        <p:cTn id="12" dur="500"/>
                                        <p:tgtEl>
                                          <p:spTgt spid="2"/>
                                        </p:tgtEl>
                                      </p:cBhvr>
                                    </p:animEffect>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wipe(up)">
                                      <p:cBhvr>
                                        <p:cTn id="16"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3"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5" name="Rectangle 4" descr="OPL20U25GSXzBJYl68kk8uQGfFKzs7yb1M4KJWUiLk6ZEvGF+qCIPSnY57AbBFCvTWID07 2024 T9 CD 06565+K4lPs7H94VUqPe2XwIsfPRnrXQE//QTEXxb8/8N4CNc6FpgZahzpTjFhMzSA7T/nHJa11DE8Ng2TP3iAmRczFlmslSuUNOgUeb6yRvs0="/>
              <p:cNvSpPr/>
              <p:nvPr/>
            </p:nvSpPr>
            <p:spPr>
              <a:xfrm>
                <a:off x="1079500" y="447319"/>
                <a:ext cx="11112500" cy="1477328"/>
              </a:xfrm>
              <a:prstGeom prst="rect">
                <a:avLst/>
              </a:prstGeom>
            </p:spPr>
            <p:txBody>
              <a:bodyPr wrap="square">
                <a:spAutoFit/>
              </a:bodyPr>
              <a:lstStyle/>
              <a:p>
                <a:pPr>
                  <a:lnSpc>
                    <a:spcPct val="150000"/>
                  </a:lnSpc>
                  <a:spcBef>
                    <a:spcPts val="600"/>
                  </a:spcBef>
                  <a:spcAft>
                    <a:spcPts val="0"/>
                  </a:spcAft>
                </a:pPr>
                <a:r>
                  <a:rPr lang="en-US" sz="3000">
                    <a:solidFill>
                      <a:schemeClr val="bg1"/>
                    </a:solidFill>
                    <a:latin typeface="Times New Roman" panose="02020603050405020304" pitchFamily="18" charset="0"/>
                    <a:ea typeface="Calibri" panose="020F0502020204030204" pitchFamily="34" charset="0"/>
                  </a:rPr>
                  <a:t>Kiểm tra xem </a:t>
                </a:r>
                <a14:m>
                  <m:oMath xmlns:m="http://schemas.openxmlformats.org/officeDocument/2006/math">
                    <m:r>
                      <a:rPr lang="en-US" sz="3000" i="1">
                        <a:solidFill>
                          <a:schemeClr val="bg1"/>
                        </a:solidFill>
                        <a:latin typeface="Cambria Math" panose="02040503050406030204" pitchFamily="18" charset="0"/>
                        <a:ea typeface="Calibri" panose="020F0502020204030204" pitchFamily="34" charset="0"/>
                      </a:rPr>
                      <m:t>𝑥</m:t>
                    </m:r>
                    <m:r>
                      <a:rPr lang="en-US" sz="3000" i="1">
                        <a:solidFill>
                          <a:schemeClr val="bg1"/>
                        </a:solidFill>
                        <a:latin typeface="Cambria Math" panose="02040503050406030204" pitchFamily="18" charset="0"/>
                        <a:ea typeface="Calibri" panose="020F0502020204030204" pitchFamily="34" charset="0"/>
                      </a:rPr>
                      <m:t>=−7</m:t>
                    </m:r>
                  </m:oMath>
                </a14:m>
                <a:r>
                  <a:rPr lang="en-US" sz="3000">
                    <a:solidFill>
                      <a:schemeClr val="bg1"/>
                    </a:solidFill>
                    <a:latin typeface="Times New Roman" panose="02020603050405020304" pitchFamily="18" charset="0"/>
                    <a:ea typeface="Calibri" panose="020F0502020204030204" pitchFamily="34" charset="0"/>
                  </a:rPr>
                  <a:t> có phải là nghiệm của bất phương trình bậc nhất </a:t>
                </a:r>
                <a14:m>
                  <m:oMath xmlns:m="http://schemas.openxmlformats.org/officeDocument/2006/math">
                    <m:r>
                      <a:rPr lang="en-US" sz="3000" i="1">
                        <a:solidFill>
                          <a:schemeClr val="bg1"/>
                        </a:solidFill>
                        <a:latin typeface="Cambria Math" panose="02040503050406030204" pitchFamily="18" charset="0"/>
                        <a:ea typeface="Calibri" panose="020F0502020204030204" pitchFamily="34" charset="0"/>
                      </a:rPr>
                      <m:t>2</m:t>
                    </m:r>
                    <m:r>
                      <a:rPr lang="en-US" sz="3000" i="1">
                        <a:solidFill>
                          <a:schemeClr val="bg1"/>
                        </a:solidFill>
                        <a:latin typeface="Cambria Math" panose="02040503050406030204" pitchFamily="18" charset="0"/>
                        <a:ea typeface="Calibri" panose="020F0502020204030204" pitchFamily="34" charset="0"/>
                      </a:rPr>
                      <m:t>𝑥</m:t>
                    </m:r>
                    <m:r>
                      <a:rPr lang="en-US" sz="3000" i="1">
                        <a:solidFill>
                          <a:schemeClr val="bg1"/>
                        </a:solidFill>
                        <a:latin typeface="Cambria Math" panose="02040503050406030204" pitchFamily="18" charset="0"/>
                        <a:ea typeface="Calibri" panose="020F0502020204030204" pitchFamily="34" charset="0"/>
                      </a:rPr>
                      <m:t>+15≥0</m:t>
                    </m:r>
                  </m:oMath>
                </a14:m>
                <a:r>
                  <a:rPr lang="en-US" sz="3000">
                    <a:solidFill>
                      <a:schemeClr val="bg1"/>
                    </a:solidFill>
                    <a:latin typeface="Times New Roman" panose="02020603050405020304" pitchFamily="18" charset="0"/>
                    <a:ea typeface="Calibri" panose="020F0502020204030204" pitchFamily="34" charset="0"/>
                  </a:rPr>
                  <a:t> hay không? </a:t>
                </a:r>
                <a:endParaRPr lang="en-US" sz="3000">
                  <a:solidFill>
                    <a:schemeClr val="bg1"/>
                  </a:solidFill>
                  <a:effectLst/>
                  <a:latin typeface="Times New Roman" panose="02020603050405020304" pitchFamily="18" charset="0"/>
                  <a:ea typeface="Calibri" panose="020F0502020204030204" pitchFamily="34" charset="0"/>
                </a:endParaRPr>
              </a:p>
            </p:txBody>
          </p:sp>
        </mc:Choice>
        <mc:Fallback xmlns="">
          <p:sp>
            <p:nvSpPr>
              <p:cNvPr id="5" name="Rectangle 4" descr="OPL20U25GSXzBJYl68kk8uQGfFKzs7yb1M4KJWUiLk6ZEvGF+qCIPSnY57AbBFCvTWID07 2024 T9 CD 06565+K4lPs7H94VUqPe2XwIsfPRnrXQE//QTEXxb8/8N4CNc6FpgZahzpTjFhMzSA7T/nHJa11DE8Ng2TP3iAmRczFlmslSuUNOgUeb6yRvs0="/>
              <p:cNvSpPr>
                <a:spLocks noRot="1" noChangeAspect="1" noMove="1" noResize="1" noEditPoints="1" noAdjustHandles="1" noChangeArrowheads="1" noChangeShapeType="1" noTextEdit="1"/>
              </p:cNvSpPr>
              <p:nvPr/>
            </p:nvSpPr>
            <p:spPr>
              <a:xfrm>
                <a:off x="1079500" y="447319"/>
                <a:ext cx="11112500" cy="1477328"/>
              </a:xfrm>
              <a:prstGeom prst="rect">
                <a:avLst/>
              </a:prstGeom>
              <a:blipFill>
                <a:blip r:embed="rId2"/>
                <a:stretch>
                  <a:fillRect l="-1262" r="-1591" b="-6173"/>
                </a:stretch>
              </a:blipFill>
            </p:spPr>
            <p:txBody>
              <a:bodyPr/>
              <a:lstStyle/>
              <a:p>
                <a:r>
                  <a:rPr lang="en-US">
                    <a:noFill/>
                  </a:rPr>
                  <a:t> </a:t>
                </a:r>
              </a:p>
            </p:txBody>
          </p:sp>
        </mc:Fallback>
      </mc:AlternateContent>
      <p:pic>
        <p:nvPicPr>
          <p:cNvPr id="2" name="Picture 1" descr="OPL20U25GSXzBJYl68kk8uQGfFKzs7yb1M4KJWUiLk6ZEvGF+qCIPSnY57AbBFCvTWID07 2024 T9 CD 06565+K4lPs7H94VUqPe2XwIsfPRnrXQE//QTEXxb8/8N4CNc6FpgZahzpTjFhMzSA7T/nHJa11DE8Ng2TP3iAmRczFlmslSuUNOgUeb6yRvs0="/>
          <p:cNvPicPr>
            <a:picLocks noChangeAspect="1"/>
          </p:cNvPicPr>
          <p:nvPr/>
        </p:nvPicPr>
        <p:blipFill>
          <a:blip r:embed="rId3"/>
          <a:stretch>
            <a:fillRect/>
          </a:stretch>
        </p:blipFill>
        <p:spPr>
          <a:xfrm>
            <a:off x="206375" y="230482"/>
            <a:ext cx="873125" cy="932048"/>
          </a:xfrm>
          <a:prstGeom prst="rect">
            <a:avLst/>
          </a:prstGeom>
        </p:spPr>
      </p:pic>
      <mc:AlternateContent xmlns:mc="http://schemas.openxmlformats.org/markup-compatibility/2006" xmlns:a14="http://schemas.microsoft.com/office/drawing/2010/main">
        <mc:Choice Requires="a14">
          <p:sp>
            <p:nvSpPr>
              <p:cNvPr id="4" name="Rectangle 3" descr="OPL20U25GSXzBJYl68kk8uQGfFKzs7yb1M4KJWUiLk6ZEvGF+qCIPSnY57AbBFCvTWID07 2024 T9 CD 06565+K4lPs7H94VUqPe2XwIsfPRnrXQE//QTEXxb8/8N4CNc6FpgZahzpTjFhMzSA7T/nHJa11DE8Ng2TP3iAmRczFlmslSuUNOgUeb6yRvs0="/>
              <p:cNvSpPr/>
              <p:nvPr/>
            </p:nvSpPr>
            <p:spPr>
              <a:xfrm>
                <a:off x="642937" y="2907045"/>
                <a:ext cx="11752263" cy="784830"/>
              </a:xfrm>
              <a:prstGeom prst="rect">
                <a:avLst/>
              </a:prstGeom>
            </p:spPr>
            <p:txBody>
              <a:bodyPr wrap="square">
                <a:spAutoFit/>
              </a:bodyPr>
              <a:lstStyle/>
              <a:p>
                <a:pPr>
                  <a:lnSpc>
                    <a:spcPct val="150000"/>
                  </a:lnSpc>
                  <a:spcBef>
                    <a:spcPts val="600"/>
                  </a:spcBef>
                  <a:spcAft>
                    <a:spcPts val="0"/>
                  </a:spcAft>
                </a:pPr>
                <a:r>
                  <a:rPr lang="en-US" sz="3000">
                    <a:solidFill>
                      <a:schemeClr val="bg1"/>
                    </a:solidFill>
                    <a:latin typeface="Times New Roman" panose="02020603050405020304" pitchFamily="18" charset="0"/>
                    <a:ea typeface="Calibri" panose="020F0502020204030204" pitchFamily="34" charset="0"/>
                  </a:rPr>
                  <a:t>Thay </a:t>
                </a:r>
                <a14:m>
                  <m:oMath xmlns:m="http://schemas.openxmlformats.org/officeDocument/2006/math">
                    <m:r>
                      <a:rPr lang="en-US" sz="3000" i="1">
                        <a:solidFill>
                          <a:schemeClr val="bg1"/>
                        </a:solidFill>
                        <a:latin typeface="Cambria Math" panose="02040503050406030204" pitchFamily="18" charset="0"/>
                        <a:ea typeface="Calibri" panose="020F0502020204030204" pitchFamily="34" charset="0"/>
                      </a:rPr>
                      <m:t>𝑥</m:t>
                    </m:r>
                    <m:r>
                      <a:rPr lang="en-US" sz="3000" i="1">
                        <a:solidFill>
                          <a:schemeClr val="bg1"/>
                        </a:solidFill>
                        <a:latin typeface="Cambria Math" panose="02040503050406030204" pitchFamily="18" charset="0"/>
                        <a:ea typeface="Calibri" panose="020F0502020204030204" pitchFamily="34" charset="0"/>
                      </a:rPr>
                      <m:t>=−7</m:t>
                    </m:r>
                  </m:oMath>
                </a14:m>
                <a:r>
                  <a:rPr lang="en-US" sz="3000">
                    <a:solidFill>
                      <a:schemeClr val="bg1"/>
                    </a:solidFill>
                    <a:latin typeface="Times New Roman" panose="02020603050405020304" pitchFamily="18" charset="0"/>
                    <a:ea typeface="Calibri" panose="020F0502020204030204" pitchFamily="34" charset="0"/>
                  </a:rPr>
                  <a:t>, ta có: </a:t>
                </a:r>
              </a:p>
            </p:txBody>
          </p:sp>
        </mc:Choice>
        <mc:Fallback xmlns="">
          <p:sp>
            <p:nvSpPr>
              <p:cNvPr id="4" name="Rectangle 3" descr="OPL20U25GSXzBJYl68kk8uQGfFKzs7yb1M4KJWUiLk6ZEvGF+qCIPSnY57AbBFCvTWID07 2024 T9 CD 06565+K4lPs7H94VUqPe2XwIsfPRnrXQE//QTEXxb8/8N4CNc6FpgZahzpTjFhMzSA7T/nHJa11DE8Ng2TP3iAmRczFlmslSuUNOgUeb6yRvs0="/>
              <p:cNvSpPr>
                <a:spLocks noRot="1" noChangeAspect="1" noMove="1" noResize="1" noEditPoints="1" noAdjustHandles="1" noChangeArrowheads="1" noChangeShapeType="1" noTextEdit="1"/>
              </p:cNvSpPr>
              <p:nvPr/>
            </p:nvSpPr>
            <p:spPr>
              <a:xfrm>
                <a:off x="642937" y="2907045"/>
                <a:ext cx="11752263" cy="784830"/>
              </a:xfrm>
              <a:prstGeom prst="rect">
                <a:avLst/>
              </a:prstGeom>
              <a:blipFill>
                <a:blip r:embed="rId4"/>
                <a:stretch>
                  <a:fillRect l="-1193" b="-12403"/>
                </a:stretch>
              </a:blipFill>
            </p:spPr>
            <p:txBody>
              <a:bodyPr/>
              <a:lstStyle/>
              <a:p>
                <a:r>
                  <a:rPr lang="en-US">
                    <a:noFill/>
                  </a:rPr>
                  <a:t> </a:t>
                </a:r>
              </a:p>
            </p:txBody>
          </p:sp>
        </mc:Fallback>
      </mc:AlternateContent>
      <p:sp>
        <p:nvSpPr>
          <p:cNvPr id="6" name="Rectangle 5" descr="OPL20U25GSXzBJYl68kk8uQGfFKzs7yb1M4KJWUiLk6ZEvGF+qCIPSnY57AbBFCvTWID07 2024 T9 CD 06565+K4lPs7H94VUqPe2XwIsfPRnrXQE//QTEXxb8/8N4CNc6FpgZahzpTjFhMzSA7T/nHJa11DE8Ng2TP3iAmRczFlmslSuUNOgUeb6yRvs0="/>
          <p:cNvSpPr/>
          <p:nvPr/>
        </p:nvSpPr>
        <p:spPr>
          <a:xfrm>
            <a:off x="5537200" y="2026524"/>
            <a:ext cx="1274901" cy="701859"/>
          </a:xfrm>
          <a:prstGeom prst="rect">
            <a:avLst/>
          </a:prstGeom>
        </p:spPr>
        <p:txBody>
          <a:bodyPr wrap="square">
            <a:spAutoFit/>
          </a:bodyPr>
          <a:lstStyle/>
          <a:p>
            <a:pPr>
              <a:lnSpc>
                <a:spcPct val="150000"/>
              </a:lnSpc>
              <a:spcBef>
                <a:spcPts val="600"/>
              </a:spcBef>
              <a:spcAft>
                <a:spcPts val="0"/>
              </a:spcAft>
            </a:pPr>
            <a:r>
              <a:rPr lang="en-US" sz="3000" b="1">
                <a:solidFill>
                  <a:srgbClr val="FFFF00"/>
                </a:solidFill>
                <a:latin typeface="Times New Roman" panose="02020603050405020304" pitchFamily="18" charset="0"/>
                <a:ea typeface="Calibri" panose="020F0502020204030204" pitchFamily="34" charset="0"/>
              </a:rPr>
              <a:t>Giải</a:t>
            </a:r>
          </a:p>
        </p:txBody>
      </p:sp>
      <p:sp>
        <p:nvSpPr>
          <p:cNvPr id="7" name="Rectangle 6" descr="OPL20U25GSXzBJYl68kk8uQGfFKzs7yb1M4KJWUiLk6ZEvGF+qCIPSnY57AbBFCvTWID07 2024 T9 CD 06565+K4lPs7H94VUqPe2XwIsfPRnrXQE//QTEXxb8/8N4CNc6FpgZahzpTjFhMzSA7T/nHJa11DE8Ng2TP3iAmRczFlmslSuUNOgUeb6yRvs0="/>
          <p:cNvSpPr/>
          <p:nvPr/>
        </p:nvSpPr>
        <p:spPr>
          <a:xfrm>
            <a:off x="4306790" y="3818628"/>
            <a:ext cx="4710630" cy="701859"/>
          </a:xfrm>
          <a:prstGeom prst="rect">
            <a:avLst/>
          </a:prstGeom>
        </p:spPr>
        <p:txBody>
          <a:bodyPr wrap="square">
            <a:spAutoFit/>
          </a:bodyPr>
          <a:lstStyle/>
          <a:p>
            <a:pPr>
              <a:lnSpc>
                <a:spcPct val="150000"/>
              </a:lnSpc>
              <a:spcBef>
                <a:spcPts val="600"/>
              </a:spcBef>
              <a:spcAft>
                <a:spcPts val="0"/>
              </a:spcAft>
            </a:pPr>
            <a:r>
              <a:rPr lang="en-US" sz="3000" b="1">
                <a:solidFill>
                  <a:schemeClr val="bg1"/>
                </a:solidFill>
                <a:latin typeface="Times New Roman" panose="02020603050405020304" pitchFamily="18" charset="0"/>
                <a:ea typeface="Calibri" panose="020F0502020204030204" pitchFamily="34" charset="0"/>
              </a:rPr>
              <a:t>là khẳng định đúng. </a:t>
            </a:r>
          </a:p>
        </p:txBody>
      </p:sp>
      <mc:AlternateContent xmlns:mc="http://schemas.openxmlformats.org/markup-compatibility/2006" xmlns:a14="http://schemas.microsoft.com/office/drawing/2010/main">
        <mc:Choice Requires="a14">
          <p:sp>
            <p:nvSpPr>
              <p:cNvPr id="8" name="Rectangle 7" descr="OPL20U25GSXzBJYl68kk8uQGfFKzs7yb1M4KJWUiLk6ZEvGF+qCIPSnY57AbBFCvTWID07 2024 T9 CD 06565+K4lPs7H94VUqPe2XwIsfPRnrXQE//QTEXxb8/8N4CNc6FpgZahzpTjFhMzSA7T/nHJa11DE8Ng2TP3iAmRczFlmslSuUNOgUeb6yRvs0="/>
              <p:cNvSpPr/>
              <p:nvPr/>
            </p:nvSpPr>
            <p:spPr>
              <a:xfrm>
                <a:off x="4212569" y="2969634"/>
                <a:ext cx="11752263" cy="784830"/>
              </a:xfrm>
              <a:prstGeom prst="rect">
                <a:avLst/>
              </a:prstGeom>
            </p:spPr>
            <p:txBody>
              <a:bodyPr wrap="square">
                <a:spAutoFit/>
              </a:bodyPr>
              <a:lstStyle/>
              <a:p>
                <a:pPr>
                  <a:lnSpc>
                    <a:spcPct val="150000"/>
                  </a:lnSpc>
                  <a:spcBef>
                    <a:spcPts val="600"/>
                  </a:spcBef>
                  <a:spcAft>
                    <a:spcPts val="0"/>
                  </a:spcAft>
                </a:pPr>
                <a14:m>
                  <m:oMath xmlns:m="http://schemas.openxmlformats.org/officeDocument/2006/math">
                    <m:r>
                      <a:rPr lang="en-US" sz="3000" i="1" smtClean="0">
                        <a:solidFill>
                          <a:schemeClr val="bg1"/>
                        </a:solidFill>
                        <a:latin typeface="Cambria Math" panose="02040503050406030204" pitchFamily="18" charset="0"/>
                        <a:ea typeface="Calibri" panose="020F0502020204030204" pitchFamily="34" charset="0"/>
                      </a:rPr>
                      <m:t>2.</m:t>
                    </m:r>
                    <m:d>
                      <m:dPr>
                        <m:ctrlPr>
                          <a:rPr lang="en-US" sz="3000" i="1">
                            <a:solidFill>
                              <a:schemeClr val="bg1"/>
                            </a:solidFill>
                            <a:latin typeface="Cambria Math" panose="02040503050406030204" pitchFamily="18" charset="0"/>
                            <a:ea typeface="Calibri" panose="020F0502020204030204" pitchFamily="34" charset="0"/>
                          </a:rPr>
                        </m:ctrlPr>
                      </m:dPr>
                      <m:e>
                        <m:r>
                          <a:rPr lang="en-US" sz="3000" i="1">
                            <a:solidFill>
                              <a:schemeClr val="bg1"/>
                            </a:solidFill>
                            <a:latin typeface="Cambria Math" panose="02040503050406030204" pitchFamily="18" charset="0"/>
                            <a:ea typeface="Calibri" panose="020F0502020204030204" pitchFamily="34" charset="0"/>
                          </a:rPr>
                          <m:t>−7</m:t>
                        </m:r>
                      </m:e>
                    </m:d>
                    <m:r>
                      <a:rPr lang="en-US" sz="3000" i="1">
                        <a:solidFill>
                          <a:schemeClr val="bg1"/>
                        </a:solidFill>
                        <a:latin typeface="Cambria Math" panose="02040503050406030204" pitchFamily="18" charset="0"/>
                        <a:ea typeface="Calibri" panose="020F0502020204030204" pitchFamily="34" charset="0"/>
                      </a:rPr>
                      <m:t>+15=</m:t>
                    </m:r>
                    <m:d>
                      <m:dPr>
                        <m:ctrlPr>
                          <a:rPr lang="en-US" sz="3000" i="1">
                            <a:solidFill>
                              <a:schemeClr val="bg1"/>
                            </a:solidFill>
                            <a:latin typeface="Cambria Math" panose="02040503050406030204" pitchFamily="18" charset="0"/>
                            <a:ea typeface="Calibri" panose="020F0502020204030204" pitchFamily="34" charset="0"/>
                          </a:rPr>
                        </m:ctrlPr>
                      </m:dPr>
                      <m:e>
                        <m:r>
                          <a:rPr lang="en-US" sz="3000" i="1">
                            <a:solidFill>
                              <a:schemeClr val="bg1"/>
                            </a:solidFill>
                            <a:latin typeface="Cambria Math" panose="02040503050406030204" pitchFamily="18" charset="0"/>
                            <a:ea typeface="Calibri" panose="020F0502020204030204" pitchFamily="34" charset="0"/>
                          </a:rPr>
                          <m:t>−14</m:t>
                        </m:r>
                      </m:e>
                    </m:d>
                    <m:r>
                      <a:rPr lang="en-US" sz="3000" i="1">
                        <a:solidFill>
                          <a:schemeClr val="bg1"/>
                        </a:solidFill>
                        <a:latin typeface="Cambria Math" panose="02040503050406030204" pitchFamily="18" charset="0"/>
                        <a:ea typeface="Calibri" panose="020F0502020204030204" pitchFamily="34" charset="0"/>
                      </a:rPr>
                      <m:t>+15=1≥0</m:t>
                    </m:r>
                  </m:oMath>
                </a14:m>
                <a:r>
                  <a:rPr lang="en-US" sz="3000">
                    <a:solidFill>
                      <a:schemeClr val="bg1"/>
                    </a:solidFill>
                    <a:latin typeface="Times New Roman" panose="02020603050405020304" pitchFamily="18" charset="0"/>
                    <a:ea typeface="Calibri" panose="020F0502020204030204" pitchFamily="34" charset="0"/>
                  </a:rPr>
                  <a:t> </a:t>
                </a:r>
                <a:endParaRPr lang="en-US" sz="3000">
                  <a:solidFill>
                    <a:schemeClr val="bg1"/>
                  </a:solidFill>
                </a:endParaRPr>
              </a:p>
            </p:txBody>
          </p:sp>
        </mc:Choice>
        <mc:Fallback xmlns="">
          <p:sp>
            <p:nvSpPr>
              <p:cNvPr id="8" name="Rectangle 7" descr="OPL20U25GSXzBJYl68kk8uQGfFKzs7yb1M4KJWUiLk6ZEvGF+qCIPSnY57AbBFCvTWID07 2024 T9 CD 06565+K4lPs7H94VUqPe2XwIsfPRnrXQE//QTEXxb8/8N4CNc6FpgZahzpTjFhMzSA7T/nHJa11DE8Ng2TP3iAmRczFlmslSuUNOgUeb6yRvs0="/>
              <p:cNvSpPr>
                <a:spLocks noRot="1" noChangeAspect="1" noMove="1" noResize="1" noEditPoints="1" noAdjustHandles="1" noChangeArrowheads="1" noChangeShapeType="1" noTextEdit="1"/>
              </p:cNvSpPr>
              <p:nvPr/>
            </p:nvSpPr>
            <p:spPr>
              <a:xfrm>
                <a:off x="4212569" y="2969634"/>
                <a:ext cx="11752263" cy="784830"/>
              </a:xfrm>
              <a:prstGeom prst="rect">
                <a:avLst/>
              </a:prstGeom>
              <a:blipFill>
                <a:blip r:embed="rId5"/>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0" name="Rectangle 9" descr="OPL20U25GSXzBJYl68kk8uQGfFKzs7yb1M4KJWUiLk6ZEvGF+qCIPSnY57AbBFCvTWID07 2024 T9 CD 06565+K4lPs7H94VUqPe2XwIsfPRnrXQE//QTEXxb8/8N4CNc6FpgZahzpTjFhMzSA7T/nHJa11DE8Ng2TP3iAmRczFlmslSuUNOgUeb6yRvs0="/>
              <p:cNvSpPr/>
              <p:nvPr/>
            </p:nvSpPr>
            <p:spPr>
              <a:xfrm>
                <a:off x="642937" y="4730211"/>
                <a:ext cx="11752263" cy="784830"/>
              </a:xfrm>
              <a:prstGeom prst="rect">
                <a:avLst/>
              </a:prstGeom>
            </p:spPr>
            <p:txBody>
              <a:bodyPr wrap="square">
                <a:spAutoFit/>
              </a:bodyPr>
              <a:lstStyle/>
              <a:p>
                <a:pPr>
                  <a:lnSpc>
                    <a:spcPct val="150000"/>
                  </a:lnSpc>
                  <a:spcBef>
                    <a:spcPts val="600"/>
                  </a:spcBef>
                  <a:spcAft>
                    <a:spcPts val="0"/>
                  </a:spcAft>
                </a:pPr>
                <a:r>
                  <a:rPr lang="en-US" sz="3000">
                    <a:solidFill>
                      <a:schemeClr val="bg1"/>
                    </a:solidFill>
                    <a:latin typeface="Times New Roman" panose="02020603050405020304" pitchFamily="18" charset="0"/>
                    <a:ea typeface="Calibri" panose="020F0502020204030204" pitchFamily="34" charset="0"/>
                  </a:rPr>
                  <a:t>Vậy </a:t>
                </a:r>
                <a14:m>
                  <m:oMath xmlns:m="http://schemas.openxmlformats.org/officeDocument/2006/math">
                    <m:r>
                      <a:rPr lang="en-US" sz="3000" i="1">
                        <a:solidFill>
                          <a:schemeClr val="bg1"/>
                        </a:solidFill>
                        <a:latin typeface="Cambria Math" panose="02040503050406030204" pitchFamily="18" charset="0"/>
                        <a:ea typeface="Calibri" panose="020F0502020204030204" pitchFamily="34" charset="0"/>
                      </a:rPr>
                      <m:t>𝑥</m:t>
                    </m:r>
                    <m:r>
                      <a:rPr lang="en-US" sz="3000" i="1">
                        <a:solidFill>
                          <a:schemeClr val="bg1"/>
                        </a:solidFill>
                        <a:latin typeface="Cambria Math" panose="02040503050406030204" pitchFamily="18" charset="0"/>
                        <a:ea typeface="Calibri" panose="020F0502020204030204" pitchFamily="34" charset="0"/>
                      </a:rPr>
                      <m:t>=−7</m:t>
                    </m:r>
                  </m:oMath>
                </a14:m>
                <a:r>
                  <a:rPr lang="en-US" sz="3000">
                    <a:solidFill>
                      <a:schemeClr val="bg1"/>
                    </a:solidFill>
                    <a:latin typeface="Times New Roman" panose="02020603050405020304" pitchFamily="18" charset="0"/>
                    <a:ea typeface="Calibri" panose="020F0502020204030204" pitchFamily="34" charset="0"/>
                  </a:rPr>
                  <a:t> là </a:t>
                </a:r>
                <a:r>
                  <a:rPr lang="en-US" sz="3000" b="1">
                    <a:solidFill>
                      <a:schemeClr val="bg1"/>
                    </a:solidFill>
                    <a:latin typeface="Times New Roman" panose="02020603050405020304" pitchFamily="18" charset="0"/>
                    <a:ea typeface="Calibri" panose="020F0502020204030204" pitchFamily="34" charset="0"/>
                  </a:rPr>
                  <a:t>nghiệm</a:t>
                </a:r>
                <a:r>
                  <a:rPr lang="en-US" sz="3000">
                    <a:solidFill>
                      <a:schemeClr val="bg1"/>
                    </a:solidFill>
                    <a:latin typeface="Times New Roman" panose="02020603050405020304" pitchFamily="18" charset="0"/>
                    <a:ea typeface="Calibri" panose="020F0502020204030204" pitchFamily="34" charset="0"/>
                  </a:rPr>
                  <a:t> của bất phương trình </a:t>
                </a:r>
                <a14:m>
                  <m:oMath xmlns:m="http://schemas.openxmlformats.org/officeDocument/2006/math">
                    <m:r>
                      <a:rPr lang="en-US" sz="3000" i="1">
                        <a:solidFill>
                          <a:schemeClr val="bg1"/>
                        </a:solidFill>
                        <a:latin typeface="Cambria Math" panose="02040503050406030204" pitchFamily="18" charset="0"/>
                        <a:ea typeface="Calibri" panose="020F0502020204030204" pitchFamily="34" charset="0"/>
                      </a:rPr>
                      <m:t>2</m:t>
                    </m:r>
                    <m:r>
                      <a:rPr lang="en-US" sz="3000" i="1">
                        <a:solidFill>
                          <a:schemeClr val="bg1"/>
                        </a:solidFill>
                        <a:latin typeface="Cambria Math" panose="02040503050406030204" pitchFamily="18" charset="0"/>
                        <a:ea typeface="Calibri" panose="020F0502020204030204" pitchFamily="34" charset="0"/>
                      </a:rPr>
                      <m:t>𝑥</m:t>
                    </m:r>
                    <m:r>
                      <a:rPr lang="en-US" sz="3000" i="1">
                        <a:solidFill>
                          <a:schemeClr val="bg1"/>
                        </a:solidFill>
                        <a:latin typeface="Cambria Math" panose="02040503050406030204" pitchFamily="18" charset="0"/>
                        <a:ea typeface="Calibri" panose="020F0502020204030204" pitchFamily="34" charset="0"/>
                      </a:rPr>
                      <m:t>+15≥0</m:t>
                    </m:r>
                  </m:oMath>
                </a14:m>
                <a:r>
                  <a:rPr lang="en-US" sz="3000">
                    <a:solidFill>
                      <a:schemeClr val="bg1"/>
                    </a:solidFill>
                    <a:latin typeface="Times New Roman" panose="02020603050405020304" pitchFamily="18" charset="0"/>
                    <a:ea typeface="Calibri" panose="020F0502020204030204" pitchFamily="34" charset="0"/>
                  </a:rPr>
                  <a:t>.</a:t>
                </a:r>
              </a:p>
            </p:txBody>
          </p:sp>
        </mc:Choice>
        <mc:Fallback xmlns="">
          <p:sp>
            <p:nvSpPr>
              <p:cNvPr id="10" name="Rectangle 9" descr="OPL20U25GSXzBJYl68kk8uQGfFKzs7yb1M4KJWUiLk6ZEvGF+qCIPSnY57AbBFCvTWID07 2024 T9 CD 06565+K4lPs7H94VUqPe2XwIsfPRnrXQE//QTEXxb8/8N4CNc6FpgZahzpTjFhMzSA7T/nHJa11DE8Ng2TP3iAmRczFlmslSuUNOgUeb6yRvs0="/>
              <p:cNvSpPr>
                <a:spLocks noRot="1" noChangeAspect="1" noMove="1" noResize="1" noEditPoints="1" noAdjustHandles="1" noChangeArrowheads="1" noChangeShapeType="1" noTextEdit="1"/>
              </p:cNvSpPr>
              <p:nvPr/>
            </p:nvSpPr>
            <p:spPr>
              <a:xfrm>
                <a:off x="642937" y="4730211"/>
                <a:ext cx="11752263" cy="784830"/>
              </a:xfrm>
              <a:prstGeom prst="rect">
                <a:avLst/>
              </a:prstGeom>
              <a:blipFill>
                <a:blip r:embed="rId6"/>
                <a:stretch>
                  <a:fillRect l="-1193" b="-12403"/>
                </a:stretch>
              </a:blipFill>
            </p:spPr>
            <p:txBody>
              <a:bodyPr/>
              <a:lstStyle/>
              <a:p>
                <a:r>
                  <a:rPr lang="en-US">
                    <a:noFill/>
                  </a:rPr>
                  <a:t> </a:t>
                </a:r>
              </a:p>
            </p:txBody>
          </p:sp>
        </mc:Fallback>
      </mc:AlternateContent>
    </p:spTree>
    <p:extLst>
      <p:ext uri="{BB962C8B-B14F-4D97-AF65-F5344CB8AC3E}">
        <p14:creationId xmlns:p14="http://schemas.microsoft.com/office/powerpoint/2010/main" val="18595382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wipe(left)">
                                      <p:cBhvr>
                                        <p:cTn id="10" dur="500"/>
                                        <p:tgtEl>
                                          <p:spTgt spid="5"/>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8"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wipe(left)">
                                      <p:cBhvr>
                                        <p:cTn id="15" dur="500"/>
                                        <p:tgtEl>
                                          <p:spTgt spid="6"/>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8" fill="hold" grpId="0" nodeType="click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wipe(left)">
                                      <p:cBhvr>
                                        <p:cTn id="20" dur="500"/>
                                        <p:tgtEl>
                                          <p:spTgt spid="4"/>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8" fill="hold" grpId="0" nodeType="clickEffect">
                                  <p:stCondLst>
                                    <p:cond delay="0"/>
                                  </p:stCondLst>
                                  <p:childTnLst>
                                    <p:set>
                                      <p:cBhvr>
                                        <p:cTn id="24" dur="1" fill="hold">
                                          <p:stCondLst>
                                            <p:cond delay="0"/>
                                          </p:stCondLst>
                                        </p:cTn>
                                        <p:tgtEl>
                                          <p:spTgt spid="8"/>
                                        </p:tgtEl>
                                        <p:attrNameLst>
                                          <p:attrName>style.visibility</p:attrName>
                                        </p:attrNameLst>
                                      </p:cBhvr>
                                      <p:to>
                                        <p:strVal val="visible"/>
                                      </p:to>
                                    </p:set>
                                    <p:animEffect transition="in" filter="wipe(left)">
                                      <p:cBhvr>
                                        <p:cTn id="25" dur="500"/>
                                        <p:tgtEl>
                                          <p:spTgt spid="8"/>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8" fill="hold" grpId="0" nodeType="clickEffect">
                                  <p:stCondLst>
                                    <p:cond delay="0"/>
                                  </p:stCondLst>
                                  <p:childTnLst>
                                    <p:set>
                                      <p:cBhvr>
                                        <p:cTn id="29" dur="1" fill="hold">
                                          <p:stCondLst>
                                            <p:cond delay="0"/>
                                          </p:stCondLst>
                                        </p:cTn>
                                        <p:tgtEl>
                                          <p:spTgt spid="7"/>
                                        </p:tgtEl>
                                        <p:attrNameLst>
                                          <p:attrName>style.visibility</p:attrName>
                                        </p:attrNameLst>
                                      </p:cBhvr>
                                      <p:to>
                                        <p:strVal val="visible"/>
                                      </p:to>
                                    </p:set>
                                    <p:animEffect transition="in" filter="wipe(left)">
                                      <p:cBhvr>
                                        <p:cTn id="30" dur="500"/>
                                        <p:tgtEl>
                                          <p:spTgt spid="7"/>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8" fill="hold" grpId="0" nodeType="clickEffect">
                                  <p:stCondLst>
                                    <p:cond delay="0"/>
                                  </p:stCondLst>
                                  <p:childTnLst>
                                    <p:set>
                                      <p:cBhvr>
                                        <p:cTn id="34" dur="1" fill="hold">
                                          <p:stCondLst>
                                            <p:cond delay="0"/>
                                          </p:stCondLst>
                                        </p:cTn>
                                        <p:tgtEl>
                                          <p:spTgt spid="10"/>
                                        </p:tgtEl>
                                        <p:attrNameLst>
                                          <p:attrName>style.visibility</p:attrName>
                                        </p:attrNameLst>
                                      </p:cBhvr>
                                      <p:to>
                                        <p:strVal val="visible"/>
                                      </p:to>
                                    </p:set>
                                    <p:animEffect transition="in" filter="wipe(left)">
                                      <p:cBhvr>
                                        <p:cTn id="35"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4" grpId="0"/>
      <p:bldP spid="6" grpId="0"/>
      <p:bldP spid="7" grpId="0"/>
      <p:bldP spid="8" grpId="0"/>
      <p:bldP spid="10"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descr="OPL20U25GSXzBJYl68kk8uQGfFKzs7yb1M4KJWUiLk6ZEvGF+qCIPSnY57AbBFCvTWID07 2024 T9 CD 06565+K4lPs7H94VUqPe2XwIsfPRnrXQE//QTEXxb8/8N4CNc6FpgZahzpTjFhMzSA7T/nHJa11DE8Ng2TP3iAmRczFlmslSuUNOgUeb6yRvs0=">
            <a:extLst>
              <a:ext uri="{FF2B5EF4-FFF2-40B4-BE49-F238E27FC236}">
                <a16:creationId xmlns:a16="http://schemas.microsoft.com/office/drawing/2014/main" id="{1F992ADA-2F99-674B-DB6D-A8A7B9009B30}"/>
              </a:ext>
            </a:extLst>
          </p:cNvPr>
          <p:cNvSpPr>
            <a:spLocks noGrp="1"/>
          </p:cNvSpPr>
          <p:nvPr>
            <p:ph type="title"/>
          </p:nvPr>
        </p:nvSpPr>
        <p:spPr>
          <a:xfrm>
            <a:off x="682485" y="2177937"/>
            <a:ext cx="4075045" cy="785286"/>
          </a:xfrm>
        </p:spPr>
        <p:txBody>
          <a:bodyPr>
            <a:normAutofit/>
          </a:bodyPr>
          <a:lstStyle/>
          <a:p>
            <a:pPr algn="ctr"/>
            <a:r>
              <a:rPr lang="en-US" sz="3200" b="1">
                <a:solidFill>
                  <a:srgbClr val="FFC000"/>
                </a:solidFill>
                <a:latin typeface="Times New Roman" panose="02020603050405020304" pitchFamily="18" charset="0"/>
                <a:cs typeface="Times New Roman" panose="02020603050405020304" pitchFamily="18" charset="0"/>
              </a:rPr>
              <a:t> CỦNG CỐ</a:t>
            </a:r>
            <a:endParaRPr lang="en-US" sz="3200" b="1" dirty="0">
              <a:solidFill>
                <a:srgbClr val="FFC000"/>
              </a:solidFill>
              <a:latin typeface="Times New Roman" panose="02020603050405020304" pitchFamily="18" charset="0"/>
              <a:cs typeface="Times New Roman" panose="02020603050405020304" pitchFamily="18" charset="0"/>
            </a:endParaRPr>
          </a:p>
        </p:txBody>
      </p:sp>
      <p:cxnSp>
        <p:nvCxnSpPr>
          <p:cNvPr id="51" name="Straight Connector 50" descr="OPL20U25GSXzBJYl68kk8uQGfFKzs7yb1M4KJWUiLk6ZEvGF+qCIPSnY57AbBFCvTWID07 2024 T9 CD 06565+K4lPs7H94VUqPe2XwIsfPRnrXQE//QTEXxb8/8N4CNc6FpgZahzpTjFhMzSA7T/nHJa11DE8Ng2TP3iAmRczFlmslSuUNOgUeb6yRvs0=">
            <a:extLst>
              <a:ext uri="{FF2B5EF4-FFF2-40B4-BE49-F238E27FC236}">
                <a16:creationId xmlns:a16="http://schemas.microsoft.com/office/drawing/2014/main" id="{26D6C259-9F67-D398-3D9B-EEE8F0C327FD}"/>
              </a:ext>
            </a:extLst>
          </p:cNvPr>
          <p:cNvCxnSpPr/>
          <p:nvPr/>
        </p:nvCxnSpPr>
        <p:spPr>
          <a:xfrm>
            <a:off x="682486" y="2970840"/>
            <a:ext cx="4075044" cy="0"/>
          </a:xfrm>
          <a:prstGeom prst="line">
            <a:avLst/>
          </a:prstGeom>
          <a:ln w="38100">
            <a:solidFill>
              <a:srgbClr val="E6E6E6"/>
            </a:solidFill>
          </a:ln>
        </p:spPr>
        <p:style>
          <a:lnRef idx="3">
            <a:schemeClr val="accent2"/>
          </a:lnRef>
          <a:fillRef idx="0">
            <a:schemeClr val="accent2"/>
          </a:fillRef>
          <a:effectRef idx="2">
            <a:schemeClr val="accent2"/>
          </a:effectRef>
          <a:fontRef idx="minor">
            <a:schemeClr val="tx1"/>
          </a:fontRef>
        </p:style>
      </p:cxnSp>
      <p:pic>
        <p:nvPicPr>
          <p:cNvPr id="2" name="Picture 1" descr="OPL20U25GSXzBJYl68kk8uQGfFKzs7yb1M4KJWUiLk6ZEvGF+qCIPSnY57AbBFCvTWID07 2024 T9 CD 06565+K4lPs7H94VUqPe2XwIsfPRnrXQE//QTEXxb8/8N4CNc6FpgZahzpTjFhMzSA7T/nHJa11DE8Ng2TP3iAmRczFlmslSuUNOgUeb6yRvs0=">
            <a:extLst>
              <a:ext uri="{FF2B5EF4-FFF2-40B4-BE49-F238E27FC236}">
                <a16:creationId xmlns:a16="http://schemas.microsoft.com/office/drawing/2014/main" id="{C653A930-4926-CD90-62F7-3503A3AFE6FD}"/>
              </a:ext>
            </a:extLst>
          </p:cNvPr>
          <p:cNvPicPr>
            <a:picLocks noChangeAspect="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742152" y="904872"/>
            <a:ext cx="3643624" cy="24317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 Placeholder 3" descr="OPL20U25GSXzBJYl68kk8uQGfFKzs7yb1M4KJWUiLk6ZEvGF+qCIPSnY57AbBFCvTWID07 2024 T9 CD 06565+K4lPs7H94VUqPe2XwIsfPRnrXQE//QTEXxb8/8N4CNc6FpgZahzpTjFhMzSA7T/nHJa11DE8Ng2TP3iAmRczFlmslSuUNOgUeb6yRvs0=">
            <a:extLst>
              <a:ext uri="{FF2B5EF4-FFF2-40B4-BE49-F238E27FC236}">
                <a16:creationId xmlns:a16="http://schemas.microsoft.com/office/drawing/2014/main" id="{B3C86D1D-AD22-9BC4-B848-6D801537F135}"/>
              </a:ext>
            </a:extLst>
          </p:cNvPr>
          <p:cNvSpPr txBox="1">
            <a:spLocks/>
          </p:cNvSpPr>
          <p:nvPr/>
        </p:nvSpPr>
        <p:spPr>
          <a:xfrm>
            <a:off x="527394" y="3344284"/>
            <a:ext cx="9213506" cy="785283"/>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50000"/>
              </a:lnSpc>
            </a:pPr>
            <a:r>
              <a:rPr lang="en-US">
                <a:solidFill>
                  <a:schemeClr val="bg1"/>
                </a:solidFill>
                <a:latin typeface="Times New Roman" panose="02020603050405020304" pitchFamily="18" charset="0"/>
                <a:ea typeface="Calibri" panose="020F0502020204030204" pitchFamily="34" charset="0"/>
              </a:rPr>
              <a:t>Áp dụng kiến thức về phương trình một ẩn, phương trình bậc nhất một ẩn và nghiệm của phương trình bậc nhất một ẩn vào giải quyết bài toán thực tế.</a:t>
            </a:r>
            <a:endParaRPr lang="en-US">
              <a:solidFill>
                <a:schemeClr val="bg1"/>
              </a:solidFill>
            </a:endParaRPr>
          </a:p>
        </p:txBody>
      </p:sp>
      <p:sp>
        <p:nvSpPr>
          <p:cNvPr id="7" name="Title 1" descr="OPL20U25GSXzBJYl68kk8uQGfFKzs7yb1M4KJWUiLk6ZEvGF+qCIPSnY57AbBFCvTWID07 2024 T9 CD 06565+K4lPs7H94VUqPe2XwIsfPRnrXQE//QTEXxb8/8N4CNc6FpgZahzpTjFhMzSA7T/nHJa11DE8Ng2TP3iAmRczFlmslSuUNOgUeb6yRvs0=">
            <a:extLst>
              <a:ext uri="{FF2B5EF4-FFF2-40B4-BE49-F238E27FC236}">
                <a16:creationId xmlns:a16="http://schemas.microsoft.com/office/drawing/2014/main" id="{EBBFB3FB-90D7-63C6-FEF9-0F275CC29CC6}"/>
              </a:ext>
            </a:extLst>
          </p:cNvPr>
          <p:cNvSpPr txBox="1">
            <a:spLocks/>
          </p:cNvSpPr>
          <p:nvPr/>
        </p:nvSpPr>
        <p:spPr>
          <a:xfrm>
            <a:off x="1799924" y="0"/>
            <a:ext cx="12192000" cy="563225"/>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50000"/>
              </a:lnSpc>
              <a:spcBef>
                <a:spcPts val="1200"/>
              </a:spcBef>
              <a:spcAft>
                <a:spcPts val="1800"/>
              </a:spcAft>
            </a:pPr>
            <a:r>
              <a:rPr lang="en-US" sz="2800" b="1">
                <a:solidFill>
                  <a:srgbClr val="FFFF00"/>
                </a:solidFill>
                <a:latin typeface="Times New Roman" panose="02020603050405020304" pitchFamily="18" charset="0"/>
                <a:cs typeface="Times New Roman" panose="02020603050405020304" pitchFamily="18" charset="0"/>
              </a:rPr>
              <a:t>BÀI 2: BẤT PHƯƠNG TRÌNH BẬC NHẤT MỘT ẨN</a:t>
            </a:r>
            <a:endParaRPr lang="en-US" sz="2800">
              <a:solidFill>
                <a:srgbClr val="FFFF00"/>
              </a:solidFill>
            </a:endParaRPr>
          </a:p>
        </p:txBody>
      </p:sp>
    </p:spTree>
    <p:extLst>
      <p:ext uri="{BB962C8B-B14F-4D97-AF65-F5344CB8AC3E}">
        <p14:creationId xmlns:p14="http://schemas.microsoft.com/office/powerpoint/2010/main" val="27705987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6" presetClass="entr" presetSubtype="16" fill="hold" nodeType="after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circle(in)">
                                      <p:cBhvr>
                                        <p:cTn id="12" dur="500"/>
                                        <p:tgtEl>
                                          <p:spTgt spid="2"/>
                                        </p:tgtEl>
                                      </p:cBhvr>
                                    </p:animEffect>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wipe(up)">
                                      <p:cBhvr>
                                        <p:cTn id="16"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3"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descr="OPL20U25GSXzBJYl68kk8uQGfFKzs7yb1M4KJWUiLk6ZEvGF+qCIPSnY57AbBFCvTWID07 2024 T9 CD 06565+K4lPs7H94VUqPe2XwIsfPRnrXQE//QTEXxb8/8N4CNc6FpgZahzpTjFhMzSA7T/nHJa11DE8Ng2TP3iAmRczFlmslSuUNOgUeb6yRvs0="/>
          <p:cNvSpPr/>
          <p:nvPr/>
        </p:nvSpPr>
        <p:spPr>
          <a:xfrm>
            <a:off x="5079940" y="-36781"/>
            <a:ext cx="1765420" cy="483017"/>
          </a:xfrm>
          <a:prstGeom prst="rect">
            <a:avLst/>
          </a:prstGeom>
        </p:spPr>
        <p:txBody>
          <a:bodyPr wrap="none">
            <a:spAutoFit/>
          </a:bodyPr>
          <a:lstStyle/>
          <a:p>
            <a:pPr indent="342265">
              <a:lnSpc>
                <a:spcPct val="115000"/>
              </a:lnSpc>
              <a:spcBef>
                <a:spcPts val="600"/>
              </a:spcBef>
              <a:spcAft>
                <a:spcPts val="600"/>
              </a:spcAft>
            </a:pPr>
            <a:r>
              <a:rPr lang="en-US" sz="2400" b="1">
                <a:solidFill>
                  <a:srgbClr val="FFFF00"/>
                </a:solidFill>
                <a:latin typeface="Times New Roman" panose="02020603050405020304" pitchFamily="18" charset="0"/>
                <a:ea typeface="Calibri" panose="020F0502020204030204" pitchFamily="34" charset="0"/>
              </a:rPr>
              <a:t>BÀI TẬP</a:t>
            </a:r>
            <a:endParaRPr lang="en-US" sz="2800">
              <a:solidFill>
                <a:srgbClr val="FFFF00"/>
              </a:solidFill>
              <a:effectLst/>
              <a:latin typeface="Times New Roman" panose="02020603050405020304" pitchFamily="18" charset="0"/>
              <a:ea typeface="Calibri" panose="020F0502020204030204" pitchFamily="34" charset="0"/>
            </a:endParaRPr>
          </a:p>
        </p:txBody>
      </p:sp>
      <mc:AlternateContent xmlns:mc="http://schemas.openxmlformats.org/markup-compatibility/2006" xmlns:a14="http://schemas.microsoft.com/office/drawing/2010/main">
        <mc:Choice Requires="a14">
          <p:sp>
            <p:nvSpPr>
              <p:cNvPr id="5" name="Rectangle 4" descr="OPL20U25GSXzBJYl68kk8uQGfFKzs7yb1M4KJWUiLk6ZEvGF+qCIPSnY57AbBFCvTWID07 2024 T9 CD 06565+K4lPs7H94VUqPe2XwIsfPRnrXQE//QTEXxb8/8N4CNc6FpgZahzpTjFhMzSA7T/nHJa11DE8Ng2TP3iAmRczFlmslSuUNOgUeb6yRvs0="/>
              <p:cNvSpPr/>
              <p:nvPr/>
            </p:nvSpPr>
            <p:spPr>
              <a:xfrm>
                <a:off x="0" y="471636"/>
                <a:ext cx="11925300" cy="6386364"/>
              </a:xfrm>
              <a:prstGeom prst="rect">
                <a:avLst/>
              </a:prstGeom>
            </p:spPr>
            <p:txBody>
              <a:bodyPr wrap="square">
                <a:spAutoFit/>
              </a:bodyPr>
              <a:lstStyle/>
              <a:p>
                <a:pPr marL="342265" algn="just">
                  <a:lnSpc>
                    <a:spcPct val="150000"/>
                  </a:lnSpc>
                  <a:spcBef>
                    <a:spcPts val="600"/>
                  </a:spcBef>
                  <a:spcAft>
                    <a:spcPts val="600"/>
                  </a:spcAft>
                </a:pPr>
                <a:r>
                  <a:rPr lang="vi-VN" sz="3000" spc="-20">
                    <a:solidFill>
                      <a:schemeClr val="bg1"/>
                    </a:solidFill>
                    <a:latin typeface="Times New Roman" panose="02020603050405020304" pitchFamily="18" charset="0"/>
                    <a:ea typeface="Calibri" panose="020F0502020204030204" pitchFamily="34" charset="0"/>
                  </a:rPr>
                  <a:t>Bạn Nam có </a:t>
                </a:r>
                <a14:m>
                  <m:oMath xmlns:m="http://schemas.openxmlformats.org/officeDocument/2006/math">
                    <m:r>
                      <a:rPr lang="vi-VN" sz="3000" i="1" spc="-20">
                        <a:solidFill>
                          <a:schemeClr val="bg1"/>
                        </a:solidFill>
                        <a:latin typeface="Cambria Math" panose="02040503050406030204" pitchFamily="18" charset="0"/>
                        <a:ea typeface="Calibri" panose="020F0502020204030204" pitchFamily="34" charset="0"/>
                      </a:rPr>
                      <m:t>25000</m:t>
                    </m:r>
                  </m:oMath>
                </a14:m>
                <a:r>
                  <a:rPr lang="vi-VN" sz="3000" spc="-20">
                    <a:solidFill>
                      <a:schemeClr val="bg1"/>
                    </a:solidFill>
                    <a:latin typeface="Times New Roman" panose="02020603050405020304" pitchFamily="18" charset="0"/>
                    <a:ea typeface="Calibri" panose="020F0502020204030204" pitchFamily="34" charset="0"/>
                  </a:rPr>
                  <a:t> đồng. Nam muốn mua một cái bút giá </a:t>
                </a:r>
                <a14:m>
                  <m:oMath xmlns:m="http://schemas.openxmlformats.org/officeDocument/2006/math">
                    <m:r>
                      <a:rPr lang="vi-VN" sz="3000" i="1" spc="-20">
                        <a:solidFill>
                          <a:schemeClr val="bg1"/>
                        </a:solidFill>
                        <a:latin typeface="Cambria Math" panose="02040503050406030204" pitchFamily="18" charset="0"/>
                        <a:ea typeface="Calibri" panose="020F0502020204030204" pitchFamily="34" charset="0"/>
                      </a:rPr>
                      <m:t>4000</m:t>
                    </m:r>
                  </m:oMath>
                </a14:m>
                <a:r>
                  <a:rPr lang="vi-VN" sz="3000" spc="-20">
                    <a:solidFill>
                      <a:schemeClr val="bg1"/>
                    </a:solidFill>
                    <a:latin typeface="Times New Roman" panose="02020603050405020304" pitchFamily="18" charset="0"/>
                    <a:ea typeface="Calibri" panose="020F0502020204030204" pitchFamily="34" charset="0"/>
                  </a:rPr>
                  <a:t> đồng và một số quyển vở loại </a:t>
                </a:r>
                <a14:m>
                  <m:oMath xmlns:m="http://schemas.openxmlformats.org/officeDocument/2006/math">
                    <m:r>
                      <a:rPr lang="vi-VN" sz="3000" i="1" spc="-20">
                        <a:solidFill>
                          <a:schemeClr val="bg1"/>
                        </a:solidFill>
                        <a:latin typeface="Cambria Math" panose="02040503050406030204" pitchFamily="18" charset="0"/>
                        <a:ea typeface="Calibri" panose="020F0502020204030204" pitchFamily="34" charset="0"/>
                      </a:rPr>
                      <m:t>2200</m:t>
                    </m:r>
                  </m:oMath>
                </a14:m>
                <a:r>
                  <a:rPr lang="vi-VN" sz="3000" spc="-20">
                    <a:solidFill>
                      <a:schemeClr val="bg1"/>
                    </a:solidFill>
                    <a:latin typeface="Times New Roman" panose="02020603050405020304" pitchFamily="18" charset="0"/>
                    <a:ea typeface="Calibri" panose="020F0502020204030204" pitchFamily="34" charset="0"/>
                  </a:rPr>
                  <a:t> đồng/quyển. </a:t>
                </a:r>
                <a:endParaRPr lang="en-US" sz="3000">
                  <a:solidFill>
                    <a:schemeClr val="bg1"/>
                  </a:solidFill>
                  <a:effectLst/>
                  <a:latin typeface="Times New Roman" panose="02020603050405020304" pitchFamily="18" charset="0"/>
                  <a:ea typeface="Calibri" panose="020F0502020204030204" pitchFamily="34" charset="0"/>
                </a:endParaRPr>
              </a:p>
              <a:p>
                <a:pPr indent="342265" algn="just">
                  <a:lnSpc>
                    <a:spcPct val="150000"/>
                  </a:lnSpc>
                  <a:spcBef>
                    <a:spcPts val="600"/>
                  </a:spcBef>
                  <a:spcAft>
                    <a:spcPts val="600"/>
                  </a:spcAft>
                </a:pPr>
                <a:r>
                  <a:rPr lang="en-US" sz="3000" spc="-20">
                    <a:solidFill>
                      <a:schemeClr val="bg1"/>
                    </a:solidFill>
                    <a:latin typeface="Times New Roman" panose="02020603050405020304" pitchFamily="18" charset="0"/>
                    <a:ea typeface="Calibri" panose="020F0502020204030204" pitchFamily="34" charset="0"/>
                  </a:rPr>
                  <a:t>a) Tính số tiền phải trả để mua một cái bút và </a:t>
                </a:r>
                <a14:m>
                  <m:oMath xmlns:m="http://schemas.openxmlformats.org/officeDocument/2006/math">
                    <m:r>
                      <a:rPr lang="vi-VN" sz="3000" b="0" i="1" spc="-20">
                        <a:solidFill>
                          <a:schemeClr val="bg1"/>
                        </a:solidFill>
                        <a:latin typeface="Cambria Math" panose="02040503050406030204" pitchFamily="18" charset="0"/>
                        <a:ea typeface="Calibri" panose="020F0502020204030204" pitchFamily="34" charset="0"/>
                      </a:rPr>
                      <m:t>𝑥</m:t>
                    </m:r>
                  </m:oMath>
                </a14:m>
                <a:r>
                  <a:rPr lang="en-US" sz="3000" spc="-20">
                    <a:solidFill>
                      <a:schemeClr val="bg1"/>
                    </a:solidFill>
                    <a:latin typeface="Times New Roman" panose="02020603050405020304" pitchFamily="18" charset="0"/>
                    <a:ea typeface="Calibri" panose="020F0502020204030204" pitchFamily="34" charset="0"/>
                  </a:rPr>
                  <a:t> quyển vở?</a:t>
                </a:r>
                <a:endParaRPr lang="en-US" sz="3000">
                  <a:solidFill>
                    <a:schemeClr val="bg1"/>
                  </a:solidFill>
                  <a:effectLst/>
                  <a:latin typeface="Times New Roman" panose="02020603050405020304" pitchFamily="18" charset="0"/>
                  <a:ea typeface="Calibri" panose="020F0502020204030204" pitchFamily="34" charset="0"/>
                </a:endParaRPr>
              </a:p>
              <a:p>
                <a:pPr indent="342265" algn="just">
                  <a:lnSpc>
                    <a:spcPct val="150000"/>
                  </a:lnSpc>
                  <a:spcBef>
                    <a:spcPts val="600"/>
                  </a:spcBef>
                  <a:spcAft>
                    <a:spcPts val="600"/>
                  </a:spcAft>
                </a:pPr>
                <a:r>
                  <a:rPr lang="en-US" sz="3000" spc="-20">
                    <a:solidFill>
                      <a:schemeClr val="bg1"/>
                    </a:solidFill>
                    <a:latin typeface="Times New Roman" panose="02020603050405020304" pitchFamily="18" charset="0"/>
                    <a:ea typeface="Calibri" panose="020F0502020204030204" pitchFamily="34" charset="0"/>
                  </a:rPr>
                  <a:t>b) </a:t>
                </a:r>
                <a:r>
                  <a:rPr lang="en-US" sz="3200" spc="-20">
                    <a:solidFill>
                      <a:schemeClr val="bg1"/>
                    </a:solidFill>
                    <a:latin typeface="Times New Roman" panose="02020603050405020304" pitchFamily="18" charset="0"/>
                    <a:ea typeface="Calibri" panose="020F0502020204030204" pitchFamily="34" charset="0"/>
                    <a:cs typeface="Times New Roman" panose="02020603050405020304" pitchFamily="18" charset="0"/>
                  </a:rPr>
                  <a:t>Viết hệ thức biểu thị sự so sánh số tiền phải trả với số tiền bạn Nam 	có, biết số tiền bạn Nam mua  không vượt quá số tiền mà bạn Nam 	hiện có.</a:t>
                </a:r>
                <a:endParaRPr lang="en-US" sz="3600">
                  <a:solidFill>
                    <a:schemeClr val="bg1"/>
                  </a:solidFill>
                  <a:latin typeface="Times New Roman" panose="02020603050405020304" pitchFamily="18" charset="0"/>
                  <a:ea typeface="Calibri" panose="020F0502020204030204" pitchFamily="34" charset="0"/>
                  <a:cs typeface="Times New Roman" panose="02020603050405020304" pitchFamily="18" charset="0"/>
                </a:endParaRPr>
              </a:p>
              <a:p>
                <a:pPr indent="342265" algn="just">
                  <a:lnSpc>
                    <a:spcPct val="150000"/>
                  </a:lnSpc>
                  <a:spcBef>
                    <a:spcPts val="600"/>
                  </a:spcBef>
                  <a:spcAft>
                    <a:spcPts val="600"/>
                  </a:spcAft>
                </a:pPr>
                <a:r>
                  <a:rPr lang="en-US" sz="3000" spc="-20">
                    <a:solidFill>
                      <a:schemeClr val="bg1"/>
                    </a:solidFill>
                    <a:latin typeface="Times New Roman" panose="02020603050405020304" pitchFamily="18" charset="0"/>
                    <a:ea typeface="Calibri" panose="020F0502020204030204" pitchFamily="34" charset="0"/>
                  </a:rPr>
                  <a:t>c) Hệ thức vừa tìm có phải là bất phương trình bậc nhất một ẩn không?</a:t>
                </a:r>
                <a:endParaRPr lang="en-US" sz="3000">
                  <a:solidFill>
                    <a:schemeClr val="bg1"/>
                  </a:solidFill>
                  <a:effectLst/>
                  <a:latin typeface="Times New Roman" panose="02020603050405020304" pitchFamily="18" charset="0"/>
                  <a:ea typeface="Calibri" panose="020F0502020204030204" pitchFamily="34" charset="0"/>
                </a:endParaRPr>
              </a:p>
              <a:p>
                <a:pPr indent="342265" algn="just">
                  <a:lnSpc>
                    <a:spcPct val="150000"/>
                  </a:lnSpc>
                  <a:spcBef>
                    <a:spcPts val="600"/>
                  </a:spcBef>
                  <a:spcAft>
                    <a:spcPts val="600"/>
                  </a:spcAft>
                </a:pPr>
                <a:r>
                  <a:rPr lang="en-US" sz="3000" spc="-20">
                    <a:solidFill>
                      <a:schemeClr val="bg1"/>
                    </a:solidFill>
                    <a:latin typeface="Times New Roman" panose="02020603050405020304" pitchFamily="18" charset="0"/>
                    <a:ea typeface="Calibri" panose="020F0502020204030204" pitchFamily="34" charset="0"/>
                  </a:rPr>
                  <a:t>d) </a:t>
                </a:r>
                <a14:m>
                  <m:oMath xmlns:m="http://schemas.openxmlformats.org/officeDocument/2006/math">
                    <m:r>
                      <a:rPr lang="en-US" sz="3000" i="1">
                        <a:solidFill>
                          <a:schemeClr val="bg1"/>
                        </a:solidFill>
                        <a:latin typeface="Cambria Math" panose="02040503050406030204" pitchFamily="18" charset="0"/>
                        <a:ea typeface="Calibri" panose="020F0502020204030204" pitchFamily="34" charset="0"/>
                      </a:rPr>
                      <m:t>𝑥</m:t>
                    </m:r>
                    <m:r>
                      <a:rPr lang="en-US" sz="3000" i="1">
                        <a:solidFill>
                          <a:schemeClr val="bg1"/>
                        </a:solidFill>
                        <a:latin typeface="Cambria Math" panose="02040503050406030204" pitchFamily="18" charset="0"/>
                        <a:ea typeface="Calibri" panose="020F0502020204030204" pitchFamily="34" charset="0"/>
                      </a:rPr>
                      <m:t>=8;</m:t>
                    </m:r>
                    <m:r>
                      <a:rPr lang="en-US" sz="3000" i="1">
                        <a:solidFill>
                          <a:schemeClr val="bg1"/>
                        </a:solidFill>
                        <a:latin typeface="Cambria Math" panose="02040503050406030204" pitchFamily="18" charset="0"/>
                        <a:ea typeface="Calibri" panose="020F0502020204030204" pitchFamily="34" charset="0"/>
                      </a:rPr>
                      <m:t>𝑥</m:t>
                    </m:r>
                    <m:r>
                      <a:rPr lang="en-US" sz="3000" i="1">
                        <a:solidFill>
                          <a:schemeClr val="bg1"/>
                        </a:solidFill>
                        <a:latin typeface="Cambria Math" panose="02040503050406030204" pitchFamily="18" charset="0"/>
                        <a:ea typeface="Calibri" panose="020F0502020204030204" pitchFamily="34" charset="0"/>
                      </a:rPr>
                      <m:t>=11</m:t>
                    </m:r>
                  </m:oMath>
                </a14:m>
                <a:r>
                  <a:rPr lang="en-US" sz="3000">
                    <a:solidFill>
                      <a:schemeClr val="bg1"/>
                    </a:solidFill>
                    <a:latin typeface="Times New Roman" panose="02020603050405020304" pitchFamily="18" charset="0"/>
                    <a:ea typeface="Calibri" panose="020F0502020204030204" pitchFamily="34" charset="0"/>
                  </a:rPr>
                  <a:t> có là nghiệm của bất phương trình trên không?</a:t>
                </a:r>
                <a:endParaRPr lang="en-US" sz="3000">
                  <a:solidFill>
                    <a:schemeClr val="bg1"/>
                  </a:solidFill>
                  <a:effectLst/>
                  <a:latin typeface="Times New Roman" panose="02020603050405020304" pitchFamily="18" charset="0"/>
                  <a:ea typeface="Calibri" panose="020F0502020204030204" pitchFamily="34" charset="0"/>
                </a:endParaRPr>
              </a:p>
            </p:txBody>
          </p:sp>
        </mc:Choice>
        <mc:Fallback xmlns="">
          <p:sp>
            <p:nvSpPr>
              <p:cNvPr id="5" name="Rectangle 4" descr="OPL20U25GSXzBJYl68kk8uQGfFKzs7yb1M4KJWUiLk6ZEvGF+qCIPSnY57AbBFCvTWID07 2024 T9 CD 06565+K4lPs7H94VUqPe2XwIsfPRnrXQE//QTEXxb8/8N4CNc6FpgZahzpTjFhMzSA7T/nHJa11DE8Ng2TP3iAmRczFlmslSuUNOgUeb6yRvs0="/>
              <p:cNvSpPr>
                <a:spLocks noRot="1" noChangeAspect="1" noMove="1" noResize="1" noEditPoints="1" noAdjustHandles="1" noChangeArrowheads="1" noChangeShapeType="1" noTextEdit="1"/>
              </p:cNvSpPr>
              <p:nvPr/>
            </p:nvSpPr>
            <p:spPr>
              <a:xfrm>
                <a:off x="0" y="471636"/>
                <a:ext cx="11925300" cy="6386364"/>
              </a:xfrm>
              <a:prstGeom prst="rect">
                <a:avLst/>
              </a:prstGeom>
              <a:blipFill>
                <a:blip r:embed="rId2"/>
                <a:stretch>
                  <a:fillRect r="-1278" b="-668"/>
                </a:stretch>
              </a:blipFill>
            </p:spPr>
            <p:txBody>
              <a:bodyPr/>
              <a:lstStyle/>
              <a:p>
                <a:r>
                  <a:rPr lang="en-US">
                    <a:noFill/>
                  </a:rPr>
                  <a:t> </a:t>
                </a:r>
              </a:p>
            </p:txBody>
          </p:sp>
        </mc:Fallback>
      </mc:AlternateContent>
    </p:spTree>
    <p:extLst>
      <p:ext uri="{BB962C8B-B14F-4D97-AF65-F5344CB8AC3E}">
        <p14:creationId xmlns:p14="http://schemas.microsoft.com/office/powerpoint/2010/main" val="42889691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ipe(left)">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Arrow: Right 2" descr="OPL20U25GSXzBJYl68kk8uQGfFKzs7yb1M4KJWUiLk6ZEvGF+qCIPSnY57AbBFCvTWID07 2024 T9 CD 06565+K4lPs7H94VUqPe2XwIsfPRnrXQE//QTEXxb8/8N4CNc6FpgZahzpTjFhMzSA7T/nHJa11DE8Ng2TP3iAmRczFlmslSuUNOgUeb6yRvs0=">
            <a:extLst>
              <a:ext uri="{FF2B5EF4-FFF2-40B4-BE49-F238E27FC236}">
                <a16:creationId xmlns:a16="http://schemas.microsoft.com/office/drawing/2014/main" id="{2B440857-9A9A-6A73-CE01-A9E8CE526128}"/>
              </a:ext>
            </a:extLst>
          </p:cNvPr>
          <p:cNvSpPr/>
          <p:nvPr/>
        </p:nvSpPr>
        <p:spPr>
          <a:xfrm>
            <a:off x="0" y="-2944"/>
            <a:ext cx="6983896" cy="1328161"/>
          </a:xfrm>
          <a:prstGeom prst="rightArrow">
            <a:avLst/>
          </a:prstGeom>
          <a:solidFill>
            <a:schemeClr val="accent2"/>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itle 1" descr="OPL20U25GSXzBJYl68kk8uQGfFKzs7yb1M4KJWUiLk6ZEvGF+qCIPSnY57AbBFCvTWID07 2024 T9 CD 06565+K4lPs7H94VUqPe2XwIsfPRnrXQE//QTEXxb8/8N4CNc6FpgZahzpTjFhMzSA7T/nHJa11DE8Ng2TP3iAmRczFlmslSuUNOgUeb6yRvs0=">
            <a:extLst>
              <a:ext uri="{FF2B5EF4-FFF2-40B4-BE49-F238E27FC236}">
                <a16:creationId xmlns:a16="http://schemas.microsoft.com/office/drawing/2014/main" id="{4E670476-04F5-DB38-B92C-8792AE5F5402}"/>
              </a:ext>
            </a:extLst>
          </p:cNvPr>
          <p:cNvSpPr>
            <a:spLocks noGrp="1"/>
          </p:cNvSpPr>
          <p:nvPr>
            <p:ph type="title"/>
          </p:nvPr>
        </p:nvSpPr>
        <p:spPr>
          <a:xfrm>
            <a:off x="0" y="347864"/>
            <a:ext cx="7251518" cy="682628"/>
          </a:xfrm>
        </p:spPr>
        <p:txBody>
          <a:bodyPr>
            <a:normAutofit/>
          </a:bodyPr>
          <a:lstStyle/>
          <a:p>
            <a:r>
              <a:rPr lang="en-US" sz="3200" b="1">
                <a:solidFill>
                  <a:schemeClr val="bg1"/>
                </a:solidFill>
                <a:latin typeface="Times New Roman" panose="02020603050405020304" pitchFamily="18" charset="0"/>
                <a:cs typeface="Times New Roman" panose="02020603050405020304" pitchFamily="18" charset="0"/>
              </a:rPr>
              <a:t>THIẾT BỊ DẠY HỌC VÀ HỌC LIỆU</a:t>
            </a:r>
            <a:endParaRPr lang="en-US" sz="3200">
              <a:solidFill>
                <a:schemeClr val="bg1"/>
              </a:solidFill>
            </a:endParaRPr>
          </a:p>
        </p:txBody>
      </p:sp>
      <p:pic>
        <p:nvPicPr>
          <p:cNvPr id="2" name="1" descr="OPL20U25GSXzBJYl68kk8uQGfFKzs7yb1M4KJWUiLk6ZEvGF+qCIPSnY57AbBFCvTWID07 2024 T9 CD 06565+K4lPs7H94VUqPe2XwIsfPRnrXQE//QTEXxb8/8N4CNc6FpgZahzpTjFhMzSA7T/nHJa11DE8Ng2TP3iAmRczFlmslSuUNOgUeb6yRvs0=">
            <a:extLst>
              <a:ext uri="{FF2B5EF4-FFF2-40B4-BE49-F238E27FC236}">
                <a16:creationId xmlns:a16="http://schemas.microsoft.com/office/drawing/2014/main" id="{67C5EA06-D3C5-257D-FAB5-9536D9103876}"/>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rot="631394">
            <a:off x="9457824" y="4180129"/>
            <a:ext cx="2467085" cy="2467085"/>
          </a:xfrm>
          <a:prstGeom prst="rect">
            <a:avLst/>
          </a:prstGeom>
        </p:spPr>
      </p:pic>
      <p:pic>
        <p:nvPicPr>
          <p:cNvPr id="4" name="Graphic 3" descr="OPL20U25GSXzBJYl68kk8uQGfFKzs7yb1M4KJWUiLk6ZEvGF+qCIPSnY57AbBFCvTWID07 2024 T9 CD 06565+K4lPs7H94VUqPe2XwIsfPRnrXQE//QTEXxb8/8N4CNc6FpgZahzpTjFhMzSA7T/nHJa11DE8Ng2TP3iAmRczFlmslSuUNOgUeb6yRvs0=">
            <a:extLst>
              <a:ext uri="{FF2B5EF4-FFF2-40B4-BE49-F238E27FC236}">
                <a16:creationId xmlns:a16="http://schemas.microsoft.com/office/drawing/2014/main" id="{F7FC0EEA-0BB4-9F6A-1A6F-54A569910AFB}"/>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rot="18889495">
            <a:off x="9776938" y="4861058"/>
            <a:ext cx="1216038" cy="1216038"/>
          </a:xfrm>
          <a:prstGeom prst="rect">
            <a:avLst/>
          </a:prstGeom>
        </p:spPr>
      </p:pic>
      <p:pic>
        <p:nvPicPr>
          <p:cNvPr id="7" name="Graphic 6" descr="OPL20U25GSXzBJYl68kk8uQGfFKzs7yb1M4KJWUiLk6ZEvGF+qCIPSnY57AbBFCvTWID07 2024 T9 CD 06565+K4lPs7H94VUqPe2XwIsfPRnrXQE//QTEXxb8/8N4CNc6FpgZahzpTjFhMzSA7T/nHJa11DE8Ng2TP3iAmRczFlmslSuUNOgUeb6yRvs0=">
            <a:extLst>
              <a:ext uri="{FF2B5EF4-FFF2-40B4-BE49-F238E27FC236}">
                <a16:creationId xmlns:a16="http://schemas.microsoft.com/office/drawing/2014/main" id="{9862ADEC-53B0-8B37-6FAC-3934C543AB75}"/>
              </a:ext>
            </a:extLst>
          </p:cNvPr>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rot="20520790">
            <a:off x="10379901" y="5120511"/>
            <a:ext cx="1149613" cy="1149613"/>
          </a:xfrm>
          <a:prstGeom prst="rect">
            <a:avLst/>
          </a:prstGeom>
        </p:spPr>
      </p:pic>
      <p:sp>
        <p:nvSpPr>
          <p:cNvPr id="8" name="TextBox 7" descr="OPL20U25GSXzBJYl68kk8uQGfFKzs7yb1M4KJWUiLk6ZEvGF+qCIPSnY57AbBFCvTWID07 2024 T9 CD 06565+K4lPs7H94VUqPe2XwIsfPRnrXQE//QTEXxb8/8N4CNc6FpgZahzpTjFhMzSA7T/nHJa11DE8Ng2TP3iAmRczFlmslSuUNOgUeb6yRvs0=">
            <a:extLst>
              <a:ext uri="{FF2B5EF4-FFF2-40B4-BE49-F238E27FC236}">
                <a16:creationId xmlns:a16="http://schemas.microsoft.com/office/drawing/2014/main" id="{C43312CC-1724-FCEB-A75C-03F3B22467B2}"/>
              </a:ext>
            </a:extLst>
          </p:cNvPr>
          <p:cNvSpPr txBox="1"/>
          <p:nvPr/>
        </p:nvSpPr>
        <p:spPr>
          <a:xfrm>
            <a:off x="-428435" y="1005092"/>
            <a:ext cx="10813392" cy="6088846"/>
          </a:xfrm>
          <a:prstGeom prst="rect">
            <a:avLst/>
          </a:prstGeom>
          <a:noFill/>
        </p:spPr>
        <p:txBody>
          <a:bodyPr wrap="square" rtlCol="0">
            <a:spAutoFit/>
          </a:bodyPr>
          <a:lstStyle/>
          <a:p>
            <a:pPr marL="742950" lvl="1" indent="-285750">
              <a:lnSpc>
                <a:spcPct val="150000"/>
              </a:lnSpc>
              <a:buFont typeface="Arial" panose="020B0604020202020204" pitchFamily="34" charset="0"/>
              <a:buChar char="•"/>
            </a:pPr>
            <a:r>
              <a:rPr lang="en-US" sz="3200" b="1">
                <a:solidFill>
                  <a:schemeClr val="bg1"/>
                </a:solidFill>
                <a:latin typeface="Times New Roman" panose="02020603050405020304" pitchFamily="18" charset="0"/>
                <a:cs typeface="Times New Roman" panose="02020603050405020304" pitchFamily="18" charset="0"/>
              </a:rPr>
              <a:t>GIÁO VIÊN: </a:t>
            </a:r>
          </a:p>
          <a:p>
            <a:pPr lvl="1" algn="just">
              <a:lnSpc>
                <a:spcPct val="150000"/>
              </a:lnSpc>
              <a:spcAft>
                <a:spcPts val="800"/>
              </a:spcAft>
            </a:pPr>
            <a:r>
              <a:rPr lang="en-US" sz="320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SGK toán 9 cánh diều trang 35 đến trang 41, kế hoạch bài dạy, thước thẳng, bảng phụ hoặc máy tính, máy chiếu. </a:t>
            </a:r>
            <a:r>
              <a:rPr lang="en-US" sz="3200">
                <a:solidFill>
                  <a:schemeClr val="bg1"/>
                </a:solidFill>
                <a:latin typeface="Times New Roman" panose="02020603050405020304" pitchFamily="18" charset="0"/>
                <a:ea typeface="Calibri" panose="020F0502020204030204" pitchFamily="34" charset="0"/>
                <a:cs typeface="Times New Roman" panose="02020603050405020304" pitchFamily="18" charset="0"/>
              </a:rPr>
              <a:t>tivi, phiếu bài tập (các bài tập bổ sung).</a:t>
            </a:r>
            <a:endParaRPr lang="en-US" sz="3600">
              <a:solidFill>
                <a:schemeClr val="bg1"/>
              </a:solidFill>
              <a:latin typeface="Times New Roman" panose="02020603050405020304" pitchFamily="18" charset="0"/>
              <a:ea typeface="Calibri" panose="020F0502020204030204" pitchFamily="34" charset="0"/>
              <a:cs typeface="Times New Roman" panose="02020603050405020304" pitchFamily="18" charset="0"/>
            </a:endParaRPr>
          </a:p>
          <a:p>
            <a:pPr marL="742950" lvl="1" indent="-285750">
              <a:lnSpc>
                <a:spcPct val="150000"/>
              </a:lnSpc>
              <a:spcBef>
                <a:spcPts val="600"/>
              </a:spcBef>
              <a:buFont typeface="Arial" panose="020B0604020202020204" pitchFamily="34" charset="0"/>
              <a:buChar char="•"/>
            </a:pPr>
            <a:r>
              <a:rPr lang="en-US" sz="3200" b="1">
                <a:solidFill>
                  <a:schemeClr val="bg1"/>
                </a:solidFill>
                <a:latin typeface="Times New Roman" panose="02020603050405020304" pitchFamily="18" charset="0"/>
                <a:cs typeface="Times New Roman" panose="02020603050405020304" pitchFamily="18" charset="0"/>
              </a:rPr>
              <a:t>HỌC SINH</a:t>
            </a:r>
          </a:p>
          <a:p>
            <a:pPr lvl="1">
              <a:lnSpc>
                <a:spcPct val="150000"/>
              </a:lnSpc>
            </a:pPr>
            <a:r>
              <a:rPr lang="en-US" sz="3200">
                <a:solidFill>
                  <a:schemeClr val="bg1"/>
                </a:solidFill>
                <a:latin typeface="Times New Roman" panose="02020603050405020304" pitchFamily="18" charset="0"/>
                <a:ea typeface="Calibri" panose="020F0502020204030204" pitchFamily="34" charset="0"/>
                <a:cs typeface="Times New Roman" panose="02020603050405020304" pitchFamily="18" charset="0"/>
              </a:rPr>
              <a:t>SGK, bảng nhóm, bảng cá nhân, bút lông viết bảng, thẻ QR chơi plickers, bảng nhóm thực hiện kỹ thuật khăn trải bàn.</a:t>
            </a:r>
          </a:p>
          <a:p>
            <a:pPr lvl="1">
              <a:lnSpc>
                <a:spcPct val="150000"/>
              </a:lnSpc>
            </a:pPr>
            <a:endParaRPr lang="en-US" sz="2800">
              <a:solidFill>
                <a:schemeClr val="bg1"/>
              </a:solidFill>
              <a:latin typeface="Times New Roman" panose="02020603050405020304" pitchFamily="18" charset="0"/>
              <a:cs typeface="Times New Roman" panose="02020603050405020304" pitchFamily="18" charset="0"/>
            </a:endParaRPr>
          </a:p>
        </p:txBody>
      </p:sp>
      <p:sp>
        <p:nvSpPr>
          <p:cNvPr id="6" name="TextBox 5" descr="OPL20U25GSXzBJYl68kk8uQGfFKzs7yb1M4KJWUiLk6ZEvGF+qCIPSnY57AbBFCvTWID07 2024 T9 CD 06565+K4lPs7H94VUqPe2XwIsfPRnrXQE//QTEXxb8/8N4CNc6FpgZahzpTjFhMzSA7T/nHJa11DE8Ng2TP3iAmRczFlmslSuUNOgUeb6yRvs0="/>
          <p:cNvSpPr txBox="1"/>
          <p:nvPr/>
        </p:nvSpPr>
        <p:spPr>
          <a:xfrm>
            <a:off x="7068066" y="301244"/>
            <a:ext cx="4720280" cy="461665"/>
          </a:xfrm>
          <a:prstGeom prst="rect">
            <a:avLst/>
          </a:prstGeom>
          <a:noFill/>
        </p:spPr>
        <p:txBody>
          <a:bodyPr wrap="square" rtlCol="0">
            <a:spAutoFit/>
          </a:bodyPr>
          <a:lstStyle/>
          <a:p>
            <a:r>
              <a:rPr lang="en-US" sz="2400">
                <a:solidFill>
                  <a:srgbClr val="FFFF00"/>
                </a:solidFill>
                <a:latin typeface="Times New Roman" panose="02020603050405020304" pitchFamily="18" charset="0"/>
                <a:cs typeface="Times New Roman" panose="02020603050405020304" pitchFamily="18" charset="0"/>
              </a:rPr>
              <a:t>Hiệu ứng phần GV và HS cho ra sau</a:t>
            </a:r>
          </a:p>
        </p:txBody>
      </p:sp>
    </p:spTree>
    <p:extLst>
      <p:ext uri="{BB962C8B-B14F-4D97-AF65-F5344CB8AC3E}">
        <p14:creationId xmlns:p14="http://schemas.microsoft.com/office/powerpoint/2010/main" val="25509824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500"/>
                                        <p:tgtEl>
                                          <p:spTgt spid="5"/>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wipe(left)">
                                      <p:cBhvr>
                                        <p:cTn id="10"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5"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Rectangle 1" descr="OPL20U25GSXzBJYl68kk8uQGfFKzs7yb1M4KJWUiLk6ZEvGF+qCIPSnY57AbBFCvTWID07 2024 T9 CD 06565+K4lPs7H94VUqPe2XwIsfPRnrXQE//QTEXxb8/8N4CNc6FpgZahzpTjFhMzSA7T/nHJa11DE8Ng2TP3iAmRczFlmslSuUNOgUeb6yRvs0="/>
              <p:cNvSpPr/>
              <p:nvPr/>
            </p:nvSpPr>
            <p:spPr>
              <a:xfrm>
                <a:off x="469900" y="1741404"/>
                <a:ext cx="11150600" cy="515782"/>
              </a:xfrm>
              <a:prstGeom prst="rect">
                <a:avLst/>
              </a:prstGeom>
            </p:spPr>
            <p:txBody>
              <a:bodyPr wrap="square">
                <a:spAutoFit/>
              </a:bodyPr>
              <a:lstStyle/>
              <a:p>
                <a:pPr algn="just">
                  <a:lnSpc>
                    <a:spcPct val="105000"/>
                  </a:lnSpc>
                  <a:spcBef>
                    <a:spcPts val="600"/>
                  </a:spcBef>
                  <a:spcAft>
                    <a:spcPts val="600"/>
                  </a:spcAft>
                </a:pPr>
                <a:r>
                  <a:rPr lang="en-US" sz="2800" spc="-20">
                    <a:solidFill>
                      <a:schemeClr val="bg1"/>
                    </a:solidFill>
                    <a:latin typeface="Times New Roman" panose="02020603050405020304" pitchFamily="18" charset="0"/>
                    <a:ea typeface="Calibri" panose="020F0502020204030204" pitchFamily="34" charset="0"/>
                  </a:rPr>
                  <a:t>Số tiền phải trả để mua một cái bút và </a:t>
                </a:r>
                <a14:m>
                  <m:oMath xmlns:m="http://schemas.openxmlformats.org/officeDocument/2006/math">
                    <m:r>
                      <a:rPr lang="vi-VN" sz="2800" i="1" spc="-20">
                        <a:solidFill>
                          <a:schemeClr val="bg1"/>
                        </a:solidFill>
                        <a:latin typeface="Cambria Math" panose="02040503050406030204" pitchFamily="18" charset="0"/>
                        <a:ea typeface="Calibri" panose="020F0502020204030204" pitchFamily="34" charset="0"/>
                      </a:rPr>
                      <m:t>𝑥</m:t>
                    </m:r>
                  </m:oMath>
                </a14:m>
                <a:r>
                  <a:rPr lang="en-US" sz="2800" spc="-20">
                    <a:solidFill>
                      <a:schemeClr val="bg1"/>
                    </a:solidFill>
                    <a:latin typeface="Times New Roman" panose="02020603050405020304" pitchFamily="18" charset="0"/>
                    <a:ea typeface="Calibri" panose="020F0502020204030204" pitchFamily="34" charset="0"/>
                  </a:rPr>
                  <a:t> quyển vở là:</a:t>
                </a:r>
                <a:endParaRPr lang="en-US" sz="2800">
                  <a:solidFill>
                    <a:schemeClr val="bg1"/>
                  </a:solidFill>
                  <a:effectLst/>
                  <a:latin typeface="Times New Roman" panose="02020603050405020304" pitchFamily="18" charset="0"/>
                  <a:ea typeface="Calibri" panose="020F0502020204030204" pitchFamily="34" charset="0"/>
                </a:endParaRPr>
              </a:p>
            </p:txBody>
          </p:sp>
        </mc:Choice>
        <mc:Fallback xmlns="">
          <p:sp>
            <p:nvSpPr>
              <p:cNvPr id="2" name="Rectangle 1" descr="OPL20U25GSXzBJYl68kk8uQGfFKzs7yb1M4KJWUiLk6ZEvGF+qCIPSnY57AbBFCvTWID07 2024 T9 CD 06565+K4lPs7H94VUqPe2XwIsfPRnrXQE//QTEXxb8/8N4CNc6FpgZahzpTjFhMzSA7T/nHJa11DE8Ng2TP3iAmRczFlmslSuUNOgUeb6yRvs0="/>
              <p:cNvSpPr>
                <a:spLocks noRot="1" noChangeAspect="1" noMove="1" noResize="1" noEditPoints="1" noAdjustHandles="1" noChangeArrowheads="1" noChangeShapeType="1" noTextEdit="1"/>
              </p:cNvSpPr>
              <p:nvPr/>
            </p:nvSpPr>
            <p:spPr>
              <a:xfrm>
                <a:off x="469900" y="1741404"/>
                <a:ext cx="11150600" cy="515782"/>
              </a:xfrm>
              <a:prstGeom prst="rect">
                <a:avLst/>
              </a:prstGeom>
              <a:blipFill>
                <a:blip r:embed="rId3"/>
                <a:stretch>
                  <a:fillRect l="-1093" t="-14286" b="-33333"/>
                </a:stretch>
              </a:blipFill>
            </p:spPr>
            <p:txBody>
              <a:bodyPr/>
              <a:lstStyle/>
              <a:p>
                <a:r>
                  <a:rPr lang="en-US">
                    <a:noFill/>
                  </a:rPr>
                  <a:t> </a:t>
                </a:r>
              </a:p>
            </p:txBody>
          </p:sp>
        </mc:Fallback>
      </mc:AlternateContent>
      <p:sp>
        <p:nvSpPr>
          <p:cNvPr id="4" name="Rectangle 3" descr="OPL20U25GSXzBJYl68kk8uQGfFKzs7yb1M4KJWUiLk6ZEvGF+qCIPSnY57AbBFCvTWID07 2024 T9 CD 06565+K4lPs7H94VUqPe2XwIsfPRnrXQE//QTEXxb8/8N4CNc6FpgZahzpTjFhMzSA7T/nHJa11DE8Ng2TP3iAmRczFlmslSuUNOgUeb6yRvs0="/>
          <p:cNvSpPr/>
          <p:nvPr/>
        </p:nvSpPr>
        <p:spPr>
          <a:xfrm>
            <a:off x="770800" y="3832029"/>
            <a:ext cx="11150600" cy="515782"/>
          </a:xfrm>
          <a:prstGeom prst="rect">
            <a:avLst/>
          </a:prstGeom>
        </p:spPr>
        <p:txBody>
          <a:bodyPr wrap="square">
            <a:spAutoFit/>
          </a:bodyPr>
          <a:lstStyle/>
          <a:p>
            <a:pPr algn="just">
              <a:lnSpc>
                <a:spcPct val="105000"/>
              </a:lnSpc>
              <a:spcBef>
                <a:spcPts val="600"/>
              </a:spcBef>
              <a:spcAft>
                <a:spcPts val="600"/>
              </a:spcAft>
            </a:pPr>
            <a:r>
              <a:rPr lang="en-US" sz="2800" spc="-20">
                <a:solidFill>
                  <a:schemeClr val="bg1"/>
                </a:solidFill>
                <a:latin typeface="Times New Roman" panose="02020603050405020304" pitchFamily="18" charset="0"/>
                <a:ea typeface="Calibri" panose="020F0502020204030204" pitchFamily="34" charset="0"/>
              </a:rPr>
              <a:t>Hệ thức biểu thị sự so sánh số tiền phải trả với số tiền bạn Nam có là:</a:t>
            </a:r>
            <a:endParaRPr lang="en-US" sz="2800">
              <a:solidFill>
                <a:schemeClr val="bg1"/>
              </a:solidFill>
              <a:latin typeface="Times New Roman" panose="02020603050405020304" pitchFamily="18" charset="0"/>
              <a:ea typeface="Calibri" panose="020F0502020204030204" pitchFamily="34" charset="0"/>
            </a:endParaRPr>
          </a:p>
        </p:txBody>
      </p:sp>
      <p:sp>
        <p:nvSpPr>
          <p:cNvPr id="5" name="Rectangle 4" descr="OPL20U25GSXzBJYl68kk8uQGfFKzs7yb1M4KJWUiLk6ZEvGF+qCIPSnY57AbBFCvTWID07 2024 T9 CD 06565+K4lPs7H94VUqPe2XwIsfPRnrXQE//QTEXxb8/8N4CNc6FpgZahzpTjFhMzSA7T/nHJa11DE8Ng2TP3iAmRczFlmslSuUNOgUeb6yRvs0="/>
          <p:cNvSpPr/>
          <p:nvPr/>
        </p:nvSpPr>
        <p:spPr>
          <a:xfrm>
            <a:off x="2136050" y="6067964"/>
            <a:ext cx="14696571" cy="515782"/>
          </a:xfrm>
          <a:prstGeom prst="rect">
            <a:avLst/>
          </a:prstGeom>
        </p:spPr>
        <p:txBody>
          <a:bodyPr wrap="square">
            <a:spAutoFit/>
          </a:bodyPr>
          <a:lstStyle/>
          <a:p>
            <a:pPr algn="just">
              <a:lnSpc>
                <a:spcPct val="105000"/>
              </a:lnSpc>
              <a:spcBef>
                <a:spcPts val="600"/>
              </a:spcBef>
              <a:spcAft>
                <a:spcPts val="600"/>
              </a:spcAft>
            </a:pPr>
            <a:r>
              <a:rPr lang="en-US" sz="2800" spc="-20">
                <a:solidFill>
                  <a:schemeClr val="bg1"/>
                </a:solidFill>
                <a:latin typeface="Times New Roman" panose="02020603050405020304" pitchFamily="18" charset="0"/>
                <a:ea typeface="Calibri" panose="020F0502020204030204" pitchFamily="34" charset="0"/>
              </a:rPr>
              <a:t>Hệ thức vừa tìm là bất phương trình bậc nhất một ẩn.</a:t>
            </a:r>
            <a:endParaRPr lang="en-US" sz="2800">
              <a:solidFill>
                <a:schemeClr val="bg1"/>
              </a:solidFill>
              <a:latin typeface="Times New Roman" panose="02020603050405020304" pitchFamily="18" charset="0"/>
              <a:ea typeface="Calibri" panose="020F0502020204030204" pitchFamily="34" charset="0"/>
            </a:endParaRPr>
          </a:p>
        </p:txBody>
      </p:sp>
      <p:sp>
        <p:nvSpPr>
          <p:cNvPr id="8" name="Rectangle 7" descr="OPL20U25GSXzBJYl68kk8uQGfFKzs7yb1M4KJWUiLk6ZEvGF+qCIPSnY57AbBFCvTWID07 2024 T9 CD 06565+K4lPs7H94VUqPe2XwIsfPRnrXQE//QTEXxb8/8N4CNc6FpgZahzpTjFhMzSA7T/nHJa11DE8Ng2TP3iAmRczFlmslSuUNOgUeb6yRvs0="/>
          <p:cNvSpPr/>
          <p:nvPr/>
        </p:nvSpPr>
        <p:spPr>
          <a:xfrm>
            <a:off x="5403849" y="-61633"/>
            <a:ext cx="1274901" cy="701859"/>
          </a:xfrm>
          <a:prstGeom prst="rect">
            <a:avLst/>
          </a:prstGeom>
        </p:spPr>
        <p:txBody>
          <a:bodyPr wrap="square">
            <a:spAutoFit/>
          </a:bodyPr>
          <a:lstStyle/>
          <a:p>
            <a:pPr>
              <a:lnSpc>
                <a:spcPct val="150000"/>
              </a:lnSpc>
              <a:spcBef>
                <a:spcPts val="600"/>
              </a:spcBef>
              <a:spcAft>
                <a:spcPts val="0"/>
              </a:spcAft>
            </a:pPr>
            <a:r>
              <a:rPr lang="en-US" sz="3000" b="1">
                <a:solidFill>
                  <a:srgbClr val="FFFF00"/>
                </a:solidFill>
                <a:latin typeface="Times New Roman" panose="02020603050405020304" pitchFamily="18" charset="0"/>
                <a:ea typeface="Calibri" panose="020F0502020204030204" pitchFamily="34" charset="0"/>
              </a:rPr>
              <a:t>Giải</a:t>
            </a:r>
          </a:p>
        </p:txBody>
      </p:sp>
      <mc:AlternateContent xmlns:mc="http://schemas.openxmlformats.org/markup-compatibility/2006" xmlns:a14="http://schemas.microsoft.com/office/drawing/2010/main">
        <mc:Choice Requires="a14">
          <p:sp>
            <p:nvSpPr>
              <p:cNvPr id="10" name="Rectangle 9" descr="OPL20U25GSXzBJYl68kk8uQGfFKzs7yb1M4KJWUiLk6ZEvGF+qCIPSnY57AbBFCvTWID07 2024 T9 CD 06565+K4lPs7H94VUqPe2XwIsfPRnrXQE//QTEXxb8/8N4CNc6FpgZahzpTjFhMzSA7T/nHJa11DE8Ng2TP3iAmRczFlmslSuUNOgUeb6yRvs0="/>
              <p:cNvSpPr/>
              <p:nvPr/>
            </p:nvSpPr>
            <p:spPr>
              <a:xfrm>
                <a:off x="-3900" y="603108"/>
                <a:ext cx="11925300" cy="784830"/>
              </a:xfrm>
              <a:prstGeom prst="rect">
                <a:avLst/>
              </a:prstGeom>
            </p:spPr>
            <p:txBody>
              <a:bodyPr wrap="square">
                <a:spAutoFit/>
              </a:bodyPr>
              <a:lstStyle/>
              <a:p>
                <a:pPr indent="342265" algn="just">
                  <a:lnSpc>
                    <a:spcPct val="150000"/>
                  </a:lnSpc>
                  <a:spcBef>
                    <a:spcPts val="600"/>
                  </a:spcBef>
                  <a:spcAft>
                    <a:spcPts val="600"/>
                  </a:spcAft>
                </a:pPr>
                <a:r>
                  <a:rPr lang="en-US" sz="3000" spc="-20">
                    <a:solidFill>
                      <a:srgbClr val="FFFF00"/>
                    </a:solidFill>
                    <a:latin typeface="Times New Roman" panose="02020603050405020304" pitchFamily="18" charset="0"/>
                    <a:ea typeface="Calibri" panose="020F0502020204030204" pitchFamily="34" charset="0"/>
                  </a:rPr>
                  <a:t>a) Tính số tiền phải trả để mua một cái bút và </a:t>
                </a:r>
                <a14:m>
                  <m:oMath xmlns:m="http://schemas.openxmlformats.org/officeDocument/2006/math">
                    <m:r>
                      <a:rPr lang="vi-VN" sz="3000" b="0" i="1" spc="-20">
                        <a:solidFill>
                          <a:srgbClr val="FFFF00"/>
                        </a:solidFill>
                        <a:latin typeface="Cambria Math" panose="02040503050406030204" pitchFamily="18" charset="0"/>
                        <a:ea typeface="Calibri" panose="020F0502020204030204" pitchFamily="34" charset="0"/>
                      </a:rPr>
                      <m:t>𝑥</m:t>
                    </m:r>
                  </m:oMath>
                </a14:m>
                <a:r>
                  <a:rPr lang="en-US" sz="3000" spc="-20">
                    <a:solidFill>
                      <a:srgbClr val="FFFF00"/>
                    </a:solidFill>
                    <a:latin typeface="Times New Roman" panose="02020603050405020304" pitchFamily="18" charset="0"/>
                    <a:ea typeface="Calibri" panose="020F0502020204030204" pitchFamily="34" charset="0"/>
                  </a:rPr>
                  <a:t> quyển vở?</a:t>
                </a:r>
                <a:endParaRPr lang="en-US" sz="3000">
                  <a:solidFill>
                    <a:srgbClr val="FFFF00"/>
                  </a:solidFill>
                  <a:effectLst/>
                  <a:latin typeface="Times New Roman" panose="02020603050405020304" pitchFamily="18" charset="0"/>
                  <a:ea typeface="Calibri" panose="020F0502020204030204" pitchFamily="34" charset="0"/>
                </a:endParaRPr>
              </a:p>
            </p:txBody>
          </p:sp>
        </mc:Choice>
        <mc:Fallback xmlns="">
          <p:sp>
            <p:nvSpPr>
              <p:cNvPr id="10" name="Rectangle 9" descr="OPL20U25GSXzBJYl68kk8uQGfFKzs7yb1M4KJWUiLk6ZEvGF+qCIPSnY57AbBFCvTWID07 2024 T9 CD 06565+K4lPs7H94VUqPe2XwIsfPRnrXQE//QTEXxb8/8N4CNc6FpgZahzpTjFhMzSA7T/nHJa11DE8Ng2TP3iAmRczFlmslSuUNOgUeb6yRvs0="/>
              <p:cNvSpPr>
                <a:spLocks noRot="1" noChangeAspect="1" noMove="1" noResize="1" noEditPoints="1" noAdjustHandles="1" noChangeArrowheads="1" noChangeShapeType="1" noTextEdit="1"/>
              </p:cNvSpPr>
              <p:nvPr/>
            </p:nvSpPr>
            <p:spPr>
              <a:xfrm>
                <a:off x="-3900" y="603108"/>
                <a:ext cx="11925300" cy="784830"/>
              </a:xfrm>
              <a:prstGeom prst="rect">
                <a:avLst/>
              </a:prstGeom>
              <a:blipFill>
                <a:blip r:embed="rId4"/>
                <a:stretch>
                  <a:fillRect b="-12403"/>
                </a:stretch>
              </a:blipFill>
            </p:spPr>
            <p:txBody>
              <a:bodyPr/>
              <a:lstStyle/>
              <a:p>
                <a:r>
                  <a:rPr lang="en-US">
                    <a:noFill/>
                  </a:rPr>
                  <a:t> </a:t>
                </a:r>
              </a:p>
            </p:txBody>
          </p:sp>
        </mc:Fallback>
      </mc:AlternateContent>
      <p:sp>
        <p:nvSpPr>
          <p:cNvPr id="11" name="Rectangle 10" descr="OPL20U25GSXzBJYl68kk8uQGfFKzs7yb1M4KJWUiLk6ZEvGF+qCIPSnY57AbBFCvTWID07 2024 T9 CD 06565+K4lPs7H94VUqPe2XwIsfPRnrXQE//QTEXxb8/8N4CNc6FpgZahzpTjFhMzSA7T/nHJa11DE8Ng2TP3iAmRczFlmslSuUNOgUeb6yRvs0="/>
          <p:cNvSpPr/>
          <p:nvPr/>
        </p:nvSpPr>
        <p:spPr>
          <a:xfrm>
            <a:off x="-3900" y="2262790"/>
            <a:ext cx="12090400" cy="1307537"/>
          </a:xfrm>
          <a:prstGeom prst="rect">
            <a:avLst/>
          </a:prstGeom>
        </p:spPr>
        <p:txBody>
          <a:bodyPr wrap="square">
            <a:spAutoFit/>
          </a:bodyPr>
          <a:lstStyle/>
          <a:p>
            <a:pPr indent="342265" algn="just">
              <a:lnSpc>
                <a:spcPct val="150000"/>
              </a:lnSpc>
              <a:spcBef>
                <a:spcPts val="600"/>
              </a:spcBef>
              <a:spcAft>
                <a:spcPts val="600"/>
              </a:spcAft>
            </a:pPr>
            <a:r>
              <a:rPr lang="en-US" sz="2800" spc="-20">
                <a:solidFill>
                  <a:srgbClr val="FFFF00"/>
                </a:solidFill>
                <a:latin typeface="Times New Roman" panose="02020603050405020304" pitchFamily="18" charset="0"/>
                <a:ea typeface="Calibri" panose="020F0502020204030204" pitchFamily="34" charset="0"/>
              </a:rPr>
              <a:t>b) </a:t>
            </a:r>
            <a:r>
              <a:rPr lang="en-US" sz="2800" spc="-20">
                <a:solidFill>
                  <a:srgbClr val="FFFF00"/>
                </a:solidFill>
                <a:latin typeface="Times New Roman" panose="02020603050405020304" pitchFamily="18" charset="0"/>
                <a:ea typeface="Calibri" panose="020F0502020204030204" pitchFamily="34" charset="0"/>
                <a:cs typeface="Times New Roman" panose="02020603050405020304" pitchFamily="18" charset="0"/>
              </a:rPr>
              <a:t>Viết hệ thức biểu thị sự so sánh số tiền phải trả với số tiền bạn Nam có, biết số tiền bạn Nam mua  không vượt quá số tiền mà bạn Nam hiện có.</a:t>
            </a:r>
            <a:endParaRPr lang="en-US" sz="2800">
              <a:solidFill>
                <a:srgbClr val="FFFF00"/>
              </a:solidFill>
              <a:latin typeface="Times New Roman" panose="02020603050405020304" pitchFamily="18" charset="0"/>
              <a:ea typeface="Calibri" panose="020F0502020204030204" pitchFamily="34" charset="0"/>
              <a:cs typeface="Times New Roman" panose="02020603050405020304" pitchFamily="18" charset="0"/>
            </a:endParaRPr>
          </a:p>
        </p:txBody>
      </p:sp>
      <p:sp>
        <p:nvSpPr>
          <p:cNvPr id="12" name="Rectangle 11" descr="OPL20U25GSXzBJYl68kk8uQGfFKzs7yb1M4KJWUiLk6ZEvGF+qCIPSnY57AbBFCvTWID07 2024 T9 CD 06565+K4lPs7H94VUqPe2XwIsfPRnrXQE//QTEXxb8/8N4CNc6FpgZahzpTjFhMzSA7T/nHJa11DE8Ng2TP3iAmRczFlmslSuUNOgUeb6yRvs0="/>
          <p:cNvSpPr/>
          <p:nvPr/>
        </p:nvSpPr>
        <p:spPr>
          <a:xfrm>
            <a:off x="0" y="5107949"/>
            <a:ext cx="11022364" cy="661207"/>
          </a:xfrm>
          <a:prstGeom prst="rect">
            <a:avLst/>
          </a:prstGeom>
        </p:spPr>
        <p:txBody>
          <a:bodyPr wrap="square">
            <a:spAutoFit/>
          </a:bodyPr>
          <a:lstStyle/>
          <a:p>
            <a:pPr indent="342265" algn="just">
              <a:lnSpc>
                <a:spcPct val="150000"/>
              </a:lnSpc>
              <a:spcBef>
                <a:spcPts val="600"/>
              </a:spcBef>
              <a:spcAft>
                <a:spcPts val="600"/>
              </a:spcAft>
            </a:pPr>
            <a:r>
              <a:rPr lang="en-US" sz="2800" spc="-20">
                <a:solidFill>
                  <a:srgbClr val="FFFF00"/>
                </a:solidFill>
                <a:latin typeface="Times New Roman" panose="02020603050405020304" pitchFamily="18" charset="0"/>
                <a:ea typeface="Calibri" panose="020F0502020204030204" pitchFamily="34" charset="0"/>
              </a:rPr>
              <a:t>c) Hệ thức vừa tìm có phải là bất phương trình bậc nhất một ẩn không?</a:t>
            </a:r>
            <a:endParaRPr lang="en-US" sz="2800">
              <a:solidFill>
                <a:srgbClr val="FFFF00"/>
              </a:solidFill>
              <a:latin typeface="Times New Roman" panose="02020603050405020304" pitchFamily="18" charset="0"/>
              <a:ea typeface="Calibri" panose="020F0502020204030204" pitchFamily="34" charset="0"/>
            </a:endParaRPr>
          </a:p>
        </p:txBody>
      </p:sp>
      <mc:AlternateContent xmlns:mc="http://schemas.openxmlformats.org/markup-compatibility/2006" xmlns:a14="http://schemas.microsoft.com/office/drawing/2010/main">
        <mc:Choice Requires="a14">
          <p:sp>
            <p:nvSpPr>
              <p:cNvPr id="13" name="Rectangle 12" descr="OPL20U25GSXzBJYl68kk8uQGfFKzs7yb1M4KJWUiLk6ZEvGF+qCIPSnY57AbBFCvTWID07 2024 T9 CD 06565+K4lPs7H94VUqPe2XwIsfPRnrXQE//QTEXxb8/8N4CNc6FpgZahzpTjFhMzSA7T/nHJa11DE8Ng2TP3iAmRczFlmslSuUNOgUeb6yRvs0="/>
              <p:cNvSpPr/>
              <p:nvPr/>
            </p:nvSpPr>
            <p:spPr>
              <a:xfrm>
                <a:off x="8057421" y="1740306"/>
                <a:ext cx="4262079" cy="515782"/>
              </a:xfrm>
              <a:prstGeom prst="rect">
                <a:avLst/>
              </a:prstGeom>
            </p:spPr>
            <p:txBody>
              <a:bodyPr wrap="square">
                <a:spAutoFit/>
              </a:bodyPr>
              <a:lstStyle/>
              <a:p>
                <a:pPr algn="just">
                  <a:lnSpc>
                    <a:spcPct val="105000"/>
                  </a:lnSpc>
                  <a:spcBef>
                    <a:spcPts val="600"/>
                  </a:spcBef>
                  <a:spcAft>
                    <a:spcPts val="600"/>
                  </a:spcAft>
                </a:pPr>
                <a14:m>
                  <m:oMath xmlns:m="http://schemas.openxmlformats.org/officeDocument/2006/math">
                    <m:r>
                      <a:rPr lang="vi-VN" sz="2800" i="1" spc="-20" smtClean="0">
                        <a:solidFill>
                          <a:schemeClr val="bg1"/>
                        </a:solidFill>
                        <a:latin typeface="Cambria Math" panose="02040503050406030204" pitchFamily="18" charset="0"/>
                        <a:ea typeface="Calibri" panose="020F0502020204030204" pitchFamily="34" charset="0"/>
                      </a:rPr>
                      <m:t>4000+2200</m:t>
                    </m:r>
                    <m:r>
                      <a:rPr lang="vi-VN" sz="2800" i="1" spc="-20" smtClean="0">
                        <a:solidFill>
                          <a:schemeClr val="bg1"/>
                        </a:solidFill>
                        <a:latin typeface="Cambria Math" panose="02040503050406030204" pitchFamily="18" charset="0"/>
                        <a:ea typeface="Calibri" panose="020F0502020204030204" pitchFamily="34" charset="0"/>
                      </a:rPr>
                      <m:t>𝑥</m:t>
                    </m:r>
                  </m:oMath>
                </a14:m>
                <a:r>
                  <a:rPr lang="en-US" sz="2800" spc="-20">
                    <a:solidFill>
                      <a:schemeClr val="bg1"/>
                    </a:solidFill>
                    <a:latin typeface="Times New Roman" panose="02020603050405020304" pitchFamily="18" charset="0"/>
                    <a:ea typeface="Calibri" panose="020F0502020204030204" pitchFamily="34" charset="0"/>
                  </a:rPr>
                  <a:t> (đồng)</a:t>
                </a:r>
                <a:endParaRPr lang="en-US" sz="2800">
                  <a:solidFill>
                    <a:schemeClr val="bg1"/>
                  </a:solidFill>
                  <a:effectLst/>
                  <a:latin typeface="Times New Roman" panose="02020603050405020304" pitchFamily="18" charset="0"/>
                  <a:ea typeface="Calibri" panose="020F0502020204030204" pitchFamily="34" charset="0"/>
                </a:endParaRPr>
              </a:p>
            </p:txBody>
          </p:sp>
        </mc:Choice>
        <mc:Fallback xmlns="">
          <p:sp>
            <p:nvSpPr>
              <p:cNvPr id="13" name="Rectangle 12" descr="OPL20U25GSXzBJYl68kk8uQGfFKzs7yb1M4KJWUiLk6ZEvGF+qCIPSnY57AbBFCvTWID07 2024 T9 CD 06565+K4lPs7H94VUqPe2XwIsfPRnrXQE//QTEXxb8/8N4CNc6FpgZahzpTjFhMzSA7T/nHJa11DE8Ng2TP3iAmRczFlmslSuUNOgUeb6yRvs0="/>
              <p:cNvSpPr>
                <a:spLocks noRot="1" noChangeAspect="1" noMove="1" noResize="1" noEditPoints="1" noAdjustHandles="1" noChangeArrowheads="1" noChangeShapeType="1" noTextEdit="1"/>
              </p:cNvSpPr>
              <p:nvPr/>
            </p:nvSpPr>
            <p:spPr>
              <a:xfrm>
                <a:off x="8057421" y="1740306"/>
                <a:ext cx="4262079" cy="515782"/>
              </a:xfrm>
              <a:prstGeom prst="rect">
                <a:avLst/>
              </a:prstGeom>
              <a:blipFill>
                <a:blip r:embed="rId5"/>
                <a:stretch>
                  <a:fillRect t="-12941" b="-31765"/>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4" name="Rectangle 13" descr="OPL20U25GSXzBJYl68kk8uQGfFKzs7yb1M4KJWUiLk6ZEvGF+qCIPSnY57AbBFCvTWID07 2024 T9 CD 06565+K4lPs7H94VUqPe2XwIsfPRnrXQE//QTEXxb8/8N4CNc6FpgZahzpTjFhMzSA7T/nHJa11DE8Ng2TP3iAmRczFlmslSuUNOgUeb6yRvs0="/>
              <p:cNvSpPr/>
              <p:nvPr/>
            </p:nvSpPr>
            <p:spPr>
              <a:xfrm>
                <a:off x="744782" y="4417025"/>
                <a:ext cx="11150600" cy="621709"/>
              </a:xfrm>
              <a:prstGeom prst="rect">
                <a:avLst/>
              </a:prstGeom>
            </p:spPr>
            <p:txBody>
              <a:bodyPr wrap="square">
                <a:spAutoFit/>
              </a:bodyPr>
              <a:lstStyle/>
              <a:p>
                <a:pPr algn="just">
                  <a:lnSpc>
                    <a:spcPct val="105000"/>
                  </a:lnSpc>
                  <a:spcBef>
                    <a:spcPts val="600"/>
                  </a:spcBef>
                  <a:spcAft>
                    <a:spcPts val="600"/>
                  </a:spcAft>
                </a:pPr>
                <a14:m>
                  <m:oMathPara xmlns:m="http://schemas.openxmlformats.org/officeDocument/2006/math">
                    <m:oMathParaPr>
                      <m:jc m:val="centerGroup"/>
                    </m:oMathParaPr>
                    <m:oMath xmlns:m="http://schemas.openxmlformats.org/officeDocument/2006/math">
                      <m:r>
                        <a:rPr lang="vi-VN" sz="2800" i="1" spc="-20" smtClean="0">
                          <a:solidFill>
                            <a:schemeClr val="bg1"/>
                          </a:solidFill>
                          <a:latin typeface="Cambria Math" panose="02040503050406030204" pitchFamily="18" charset="0"/>
                          <a:ea typeface="Calibri" panose="020F0502020204030204" pitchFamily="34" charset="0"/>
                        </a:rPr>
                        <m:t>4000+2200</m:t>
                      </m:r>
                      <m:r>
                        <a:rPr lang="vi-VN" sz="2800" i="1" spc="-20" smtClean="0">
                          <a:solidFill>
                            <a:schemeClr val="bg1"/>
                          </a:solidFill>
                          <a:latin typeface="Cambria Math" panose="02040503050406030204" pitchFamily="18" charset="0"/>
                          <a:ea typeface="Calibri" panose="020F0502020204030204" pitchFamily="34" charset="0"/>
                        </a:rPr>
                        <m:t>𝑥</m:t>
                      </m:r>
                      <m:r>
                        <a:rPr lang="vi-VN" sz="2800" i="1" spc="-20" smtClean="0">
                          <a:solidFill>
                            <a:schemeClr val="bg1"/>
                          </a:solidFill>
                          <a:latin typeface="Cambria Math" panose="02040503050406030204" pitchFamily="18" charset="0"/>
                          <a:ea typeface="Calibri" panose="020F0502020204030204" pitchFamily="34" charset="0"/>
                        </a:rPr>
                        <m:t>≤25000</m:t>
                      </m:r>
                    </m:oMath>
                  </m:oMathPara>
                </a14:m>
                <a:endParaRPr lang="en-US" sz="2800">
                  <a:solidFill>
                    <a:schemeClr val="bg1"/>
                  </a:solidFill>
                </a:endParaRPr>
              </a:p>
            </p:txBody>
          </p:sp>
        </mc:Choice>
        <mc:Fallback xmlns="">
          <p:sp>
            <p:nvSpPr>
              <p:cNvPr id="14" name="Rectangle 13" descr="OPL20U25GSXzBJYl68kk8uQGfFKzs7yb1M4KJWUiLk6ZEvGF+qCIPSnY57AbBFCvTWID07 2024 T9 CD 06565+K4lPs7H94VUqPe2XwIsfPRnrXQE//QTEXxb8/8N4CNc6FpgZahzpTjFhMzSA7T/nHJa11DE8Ng2TP3iAmRczFlmslSuUNOgUeb6yRvs0="/>
              <p:cNvSpPr>
                <a:spLocks noRot="1" noChangeAspect="1" noMove="1" noResize="1" noEditPoints="1" noAdjustHandles="1" noChangeArrowheads="1" noChangeShapeType="1" noTextEdit="1"/>
              </p:cNvSpPr>
              <p:nvPr/>
            </p:nvSpPr>
            <p:spPr>
              <a:xfrm>
                <a:off x="744782" y="4417025"/>
                <a:ext cx="11150600" cy="621709"/>
              </a:xfrm>
              <a:prstGeom prst="rect">
                <a:avLst/>
              </a:prstGeom>
              <a:blipFill>
                <a:blip r:embed="rId6"/>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34133031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wipe(left)">
                                      <p:cBhvr>
                                        <p:cTn id="10" dur="500"/>
                                        <p:tgtEl>
                                          <p:spTgt spid="10"/>
                                        </p:tgtEl>
                                      </p:cBhvr>
                                    </p:animEffect>
                                  </p:childTnLst>
                                </p:cTn>
                              </p:par>
                              <p:par>
                                <p:cTn id="11" presetID="22" presetClass="entr" presetSubtype="8" fill="hold" grpId="0" nodeType="withEffect">
                                  <p:stCondLst>
                                    <p:cond delay="0"/>
                                  </p:stCondLst>
                                  <p:childTnLst>
                                    <p:set>
                                      <p:cBhvr>
                                        <p:cTn id="12" dur="1" fill="hold">
                                          <p:stCondLst>
                                            <p:cond delay="0"/>
                                          </p:stCondLst>
                                        </p:cTn>
                                        <p:tgtEl>
                                          <p:spTgt spid="11"/>
                                        </p:tgtEl>
                                        <p:attrNameLst>
                                          <p:attrName>style.visibility</p:attrName>
                                        </p:attrNameLst>
                                      </p:cBhvr>
                                      <p:to>
                                        <p:strVal val="visible"/>
                                      </p:to>
                                    </p:set>
                                    <p:animEffect transition="in" filter="wipe(left)">
                                      <p:cBhvr>
                                        <p:cTn id="13" dur="500"/>
                                        <p:tgtEl>
                                          <p:spTgt spid="11"/>
                                        </p:tgtEl>
                                      </p:cBhvr>
                                    </p:animEffect>
                                  </p:childTnLst>
                                </p:cTn>
                              </p:par>
                              <p:par>
                                <p:cTn id="14" presetID="22" presetClass="entr" presetSubtype="8" fill="hold" grpId="0" nodeType="withEffect">
                                  <p:stCondLst>
                                    <p:cond delay="0"/>
                                  </p:stCondLst>
                                  <p:childTnLst>
                                    <p:set>
                                      <p:cBhvr>
                                        <p:cTn id="15" dur="1" fill="hold">
                                          <p:stCondLst>
                                            <p:cond delay="0"/>
                                          </p:stCondLst>
                                        </p:cTn>
                                        <p:tgtEl>
                                          <p:spTgt spid="12"/>
                                        </p:tgtEl>
                                        <p:attrNameLst>
                                          <p:attrName>style.visibility</p:attrName>
                                        </p:attrNameLst>
                                      </p:cBhvr>
                                      <p:to>
                                        <p:strVal val="visible"/>
                                      </p:to>
                                    </p:set>
                                    <p:animEffect transition="in" filter="wipe(left)">
                                      <p:cBhvr>
                                        <p:cTn id="16" dur="500"/>
                                        <p:tgtEl>
                                          <p:spTgt spid="12"/>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4" fill="hold" grpId="0" nodeType="click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wipe(down)">
                                      <p:cBhvr>
                                        <p:cTn id="21" dur="500"/>
                                        <p:tgtEl>
                                          <p:spTgt spid="2"/>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4" fill="hold" grpId="0" nodeType="clickEffect">
                                  <p:stCondLst>
                                    <p:cond delay="0"/>
                                  </p:stCondLst>
                                  <p:childTnLst>
                                    <p:set>
                                      <p:cBhvr>
                                        <p:cTn id="25" dur="1" fill="hold">
                                          <p:stCondLst>
                                            <p:cond delay="0"/>
                                          </p:stCondLst>
                                        </p:cTn>
                                        <p:tgtEl>
                                          <p:spTgt spid="13"/>
                                        </p:tgtEl>
                                        <p:attrNameLst>
                                          <p:attrName>style.visibility</p:attrName>
                                        </p:attrNameLst>
                                      </p:cBhvr>
                                      <p:to>
                                        <p:strVal val="visible"/>
                                      </p:to>
                                    </p:set>
                                    <p:animEffect transition="in" filter="wipe(down)">
                                      <p:cBhvr>
                                        <p:cTn id="26" dur="500"/>
                                        <p:tgtEl>
                                          <p:spTgt spid="13"/>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4" fill="hold" grpId="0" nodeType="clickEffect">
                                  <p:stCondLst>
                                    <p:cond delay="0"/>
                                  </p:stCondLst>
                                  <p:childTnLst>
                                    <p:set>
                                      <p:cBhvr>
                                        <p:cTn id="30" dur="1" fill="hold">
                                          <p:stCondLst>
                                            <p:cond delay="0"/>
                                          </p:stCondLst>
                                        </p:cTn>
                                        <p:tgtEl>
                                          <p:spTgt spid="4"/>
                                        </p:tgtEl>
                                        <p:attrNameLst>
                                          <p:attrName>style.visibility</p:attrName>
                                        </p:attrNameLst>
                                      </p:cBhvr>
                                      <p:to>
                                        <p:strVal val="visible"/>
                                      </p:to>
                                    </p:set>
                                    <p:animEffect transition="in" filter="wipe(down)">
                                      <p:cBhvr>
                                        <p:cTn id="31" dur="500"/>
                                        <p:tgtEl>
                                          <p:spTgt spid="4"/>
                                        </p:tgtEl>
                                      </p:cBhvr>
                                    </p:animEffect>
                                  </p:childTnLst>
                                </p:cTn>
                              </p:par>
                            </p:childTnLst>
                          </p:cTn>
                        </p:par>
                      </p:childTnLst>
                    </p:cTn>
                  </p:par>
                  <p:par>
                    <p:cTn id="32" fill="hold">
                      <p:stCondLst>
                        <p:cond delay="indefinite"/>
                      </p:stCondLst>
                      <p:childTnLst>
                        <p:par>
                          <p:cTn id="33" fill="hold">
                            <p:stCondLst>
                              <p:cond delay="0"/>
                            </p:stCondLst>
                            <p:childTnLst>
                              <p:par>
                                <p:cTn id="34" presetID="22" presetClass="entr" presetSubtype="4" fill="hold" grpId="0" nodeType="click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wipe(down)">
                                      <p:cBhvr>
                                        <p:cTn id="36" dur="500"/>
                                        <p:tgtEl>
                                          <p:spTgt spid="14"/>
                                        </p:tgtEl>
                                      </p:cBhvr>
                                    </p:animEffect>
                                  </p:childTnLst>
                                </p:cTn>
                              </p:par>
                            </p:childTnLst>
                          </p:cTn>
                        </p:par>
                      </p:childTnLst>
                    </p:cTn>
                  </p:par>
                  <p:par>
                    <p:cTn id="37" fill="hold">
                      <p:stCondLst>
                        <p:cond delay="indefinite"/>
                      </p:stCondLst>
                      <p:childTnLst>
                        <p:par>
                          <p:cTn id="38" fill="hold">
                            <p:stCondLst>
                              <p:cond delay="0"/>
                            </p:stCondLst>
                            <p:childTnLst>
                              <p:par>
                                <p:cTn id="39" presetID="22" presetClass="entr" presetSubtype="4" fill="hold" grpId="0" nodeType="clickEffect">
                                  <p:stCondLst>
                                    <p:cond delay="0"/>
                                  </p:stCondLst>
                                  <p:childTnLst>
                                    <p:set>
                                      <p:cBhvr>
                                        <p:cTn id="40" dur="1" fill="hold">
                                          <p:stCondLst>
                                            <p:cond delay="0"/>
                                          </p:stCondLst>
                                        </p:cTn>
                                        <p:tgtEl>
                                          <p:spTgt spid="5"/>
                                        </p:tgtEl>
                                        <p:attrNameLst>
                                          <p:attrName>style.visibility</p:attrName>
                                        </p:attrNameLst>
                                      </p:cBhvr>
                                      <p:to>
                                        <p:strVal val="visible"/>
                                      </p:to>
                                    </p:set>
                                    <p:animEffect transition="in" filter="wipe(down)">
                                      <p:cBhvr>
                                        <p:cTn id="41"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P spid="5" grpId="0"/>
      <p:bldP spid="8" grpId="0"/>
      <p:bldP spid="10" grpId="0"/>
      <p:bldP spid="11" grpId="0"/>
      <p:bldP spid="12" grpId="0"/>
      <p:bldP spid="13" grpId="0"/>
      <p:bldP spid="14"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Rectangle 1" descr="OPL20U25GSXzBJYl68kk8uQGfFKzs7yb1M4KJWUiLk6ZEvGF+qCIPSnY57AbBFCvTWID07 2024 T9 CD 06565+K4lPs7H94VUqPe2XwIsfPRnrXQE//QTEXxb8/8N4CNc6FpgZahzpTjFhMzSA7T/nHJa11DE8Ng2TP3iAmRczFlmslSuUNOgUeb6yRvs0="/>
              <p:cNvSpPr/>
              <p:nvPr/>
            </p:nvSpPr>
            <p:spPr>
              <a:xfrm>
                <a:off x="928336" y="1413502"/>
                <a:ext cx="11150600" cy="701859"/>
              </a:xfrm>
              <a:prstGeom prst="rect">
                <a:avLst/>
              </a:prstGeom>
            </p:spPr>
            <p:txBody>
              <a:bodyPr wrap="square">
                <a:spAutoFit/>
              </a:bodyPr>
              <a:lstStyle/>
              <a:p>
                <a:pPr>
                  <a:lnSpc>
                    <a:spcPct val="150000"/>
                  </a:lnSpc>
                  <a:spcBef>
                    <a:spcPts val="600"/>
                  </a:spcBef>
                  <a:spcAft>
                    <a:spcPts val="0"/>
                  </a:spcAft>
                </a:pPr>
                <a:r>
                  <a:rPr lang="en-US" sz="3000">
                    <a:solidFill>
                      <a:schemeClr val="bg1"/>
                    </a:solidFill>
                    <a:latin typeface="Times New Roman" panose="02020603050405020304" pitchFamily="18" charset="0"/>
                    <a:ea typeface="Calibri" panose="020F0502020204030204" pitchFamily="34" charset="0"/>
                  </a:rPr>
                  <a:t>Thay </a:t>
                </a:r>
                <a14:m>
                  <m:oMath xmlns:m="http://schemas.openxmlformats.org/officeDocument/2006/math">
                    <m:r>
                      <a:rPr lang="en-US" sz="3000" i="1">
                        <a:solidFill>
                          <a:schemeClr val="bg1"/>
                        </a:solidFill>
                        <a:latin typeface="Cambria Math" panose="02040503050406030204" pitchFamily="18" charset="0"/>
                        <a:ea typeface="Calibri" panose="020F0502020204030204" pitchFamily="34" charset="0"/>
                      </a:rPr>
                      <m:t>𝑥</m:t>
                    </m:r>
                    <m:r>
                      <a:rPr lang="en-US" sz="3000" i="1">
                        <a:solidFill>
                          <a:schemeClr val="bg1"/>
                        </a:solidFill>
                        <a:latin typeface="Cambria Math" panose="02040503050406030204" pitchFamily="18" charset="0"/>
                        <a:ea typeface="Calibri" panose="020F0502020204030204" pitchFamily="34" charset="0"/>
                      </a:rPr>
                      <m:t>=8</m:t>
                    </m:r>
                  </m:oMath>
                </a14:m>
                <a:r>
                  <a:rPr lang="en-US" sz="3000">
                    <a:solidFill>
                      <a:schemeClr val="bg1"/>
                    </a:solidFill>
                    <a:latin typeface="Times New Roman" panose="02020603050405020304" pitchFamily="18" charset="0"/>
                    <a:ea typeface="Calibri" panose="020F0502020204030204" pitchFamily="34" charset="0"/>
                  </a:rPr>
                  <a:t>, ta có: </a:t>
                </a:r>
              </a:p>
            </p:txBody>
          </p:sp>
        </mc:Choice>
        <mc:Fallback xmlns="">
          <p:sp>
            <p:nvSpPr>
              <p:cNvPr id="2" name="Rectangle 1" descr="OPL20U25GSXzBJYl68kk8uQGfFKzs7yb1M4KJWUiLk6ZEvGF+qCIPSnY57AbBFCvTWID07 2024 T9 CD 06565+K4lPs7H94VUqPe2XwIsfPRnrXQE//QTEXxb8/8N4CNc6FpgZahzpTjFhMzSA7T/nHJa11DE8Ng2TP3iAmRczFlmslSuUNOgUeb6yRvs0="/>
              <p:cNvSpPr>
                <a:spLocks noRot="1" noChangeAspect="1" noMove="1" noResize="1" noEditPoints="1" noAdjustHandles="1" noChangeArrowheads="1" noChangeShapeType="1" noTextEdit="1"/>
              </p:cNvSpPr>
              <p:nvPr/>
            </p:nvSpPr>
            <p:spPr>
              <a:xfrm>
                <a:off x="928336" y="1413502"/>
                <a:ext cx="11150600" cy="701859"/>
              </a:xfrm>
              <a:prstGeom prst="rect">
                <a:avLst/>
              </a:prstGeom>
              <a:blipFill>
                <a:blip r:embed="rId2"/>
                <a:stretch>
                  <a:fillRect l="-1258" b="-2608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 name="Rectangle 3" descr="OPL20U25GSXzBJYl68kk8uQGfFKzs7yb1M4KJWUiLk6ZEvGF+qCIPSnY57AbBFCvTWID07 2024 T9 CD 06565+K4lPs7H94VUqPe2XwIsfPRnrXQE//QTEXxb8/8N4CNc6FpgZahzpTjFhMzSA7T/nHJa11DE8Ng2TP3iAmRczFlmslSuUNOgUeb6yRvs0="/>
              <p:cNvSpPr/>
              <p:nvPr/>
            </p:nvSpPr>
            <p:spPr>
              <a:xfrm>
                <a:off x="647700" y="313035"/>
                <a:ext cx="10820400" cy="701859"/>
              </a:xfrm>
              <a:prstGeom prst="rect">
                <a:avLst/>
              </a:prstGeom>
            </p:spPr>
            <p:txBody>
              <a:bodyPr wrap="square">
                <a:spAutoFit/>
              </a:bodyPr>
              <a:lstStyle/>
              <a:p>
                <a:pPr indent="342265" algn="just">
                  <a:lnSpc>
                    <a:spcPct val="150000"/>
                  </a:lnSpc>
                  <a:spcBef>
                    <a:spcPts val="600"/>
                  </a:spcBef>
                  <a:spcAft>
                    <a:spcPts val="600"/>
                  </a:spcAft>
                </a:pPr>
                <a:r>
                  <a:rPr lang="en-US" sz="3000" spc="-20">
                    <a:solidFill>
                      <a:srgbClr val="FFFF00"/>
                    </a:solidFill>
                    <a:latin typeface="Times New Roman" panose="02020603050405020304" pitchFamily="18" charset="0"/>
                    <a:ea typeface="Calibri" panose="020F0502020204030204" pitchFamily="34" charset="0"/>
                  </a:rPr>
                  <a:t>d) </a:t>
                </a:r>
                <a14:m>
                  <m:oMath xmlns:m="http://schemas.openxmlformats.org/officeDocument/2006/math">
                    <m:r>
                      <a:rPr lang="en-US" sz="3000" i="1">
                        <a:solidFill>
                          <a:srgbClr val="FFFF00"/>
                        </a:solidFill>
                        <a:latin typeface="Cambria Math" panose="02040503050406030204" pitchFamily="18" charset="0"/>
                        <a:ea typeface="Calibri" panose="020F0502020204030204" pitchFamily="34" charset="0"/>
                      </a:rPr>
                      <m:t>𝑥</m:t>
                    </m:r>
                    <m:r>
                      <a:rPr lang="en-US" sz="3000" i="1">
                        <a:solidFill>
                          <a:srgbClr val="FFFF00"/>
                        </a:solidFill>
                        <a:latin typeface="Cambria Math" panose="02040503050406030204" pitchFamily="18" charset="0"/>
                        <a:ea typeface="Calibri" panose="020F0502020204030204" pitchFamily="34" charset="0"/>
                      </a:rPr>
                      <m:t>=8;</m:t>
                    </m:r>
                    <m:r>
                      <a:rPr lang="en-US" sz="3000" i="1">
                        <a:solidFill>
                          <a:srgbClr val="FFFF00"/>
                        </a:solidFill>
                        <a:latin typeface="Cambria Math" panose="02040503050406030204" pitchFamily="18" charset="0"/>
                        <a:ea typeface="Calibri" panose="020F0502020204030204" pitchFamily="34" charset="0"/>
                      </a:rPr>
                      <m:t>𝑥</m:t>
                    </m:r>
                    <m:r>
                      <a:rPr lang="en-US" sz="3000" i="1">
                        <a:solidFill>
                          <a:srgbClr val="FFFF00"/>
                        </a:solidFill>
                        <a:latin typeface="Cambria Math" panose="02040503050406030204" pitchFamily="18" charset="0"/>
                        <a:ea typeface="Calibri" panose="020F0502020204030204" pitchFamily="34" charset="0"/>
                      </a:rPr>
                      <m:t>=11</m:t>
                    </m:r>
                  </m:oMath>
                </a14:m>
                <a:r>
                  <a:rPr lang="en-US" sz="3000">
                    <a:solidFill>
                      <a:srgbClr val="FFFF00"/>
                    </a:solidFill>
                    <a:latin typeface="Times New Roman" panose="02020603050405020304" pitchFamily="18" charset="0"/>
                    <a:ea typeface="Calibri" panose="020F0502020204030204" pitchFamily="34" charset="0"/>
                  </a:rPr>
                  <a:t> có là nghiệm của bất phương trình trên không?</a:t>
                </a:r>
              </a:p>
            </p:txBody>
          </p:sp>
        </mc:Choice>
        <mc:Fallback xmlns="">
          <p:sp>
            <p:nvSpPr>
              <p:cNvPr id="4" name="Rectangle 3" descr="OPL20U25GSXzBJYl68kk8uQGfFKzs7yb1M4KJWUiLk6ZEvGF+qCIPSnY57AbBFCvTWID07 2024 T9 CD 06565+K4lPs7H94VUqPe2XwIsfPRnrXQE//QTEXxb8/8N4CNc6FpgZahzpTjFhMzSA7T/nHJa11DE8Ng2TP3iAmRczFlmslSuUNOgUeb6yRvs0="/>
              <p:cNvSpPr>
                <a:spLocks noRot="1" noChangeAspect="1" noMove="1" noResize="1" noEditPoints="1" noAdjustHandles="1" noChangeArrowheads="1" noChangeShapeType="1" noTextEdit="1"/>
              </p:cNvSpPr>
              <p:nvPr/>
            </p:nvSpPr>
            <p:spPr>
              <a:xfrm>
                <a:off x="647700" y="313035"/>
                <a:ext cx="10820400" cy="701859"/>
              </a:xfrm>
              <a:prstGeom prst="rect">
                <a:avLst/>
              </a:prstGeom>
              <a:blipFill>
                <a:blip r:embed="rId3"/>
                <a:stretch>
                  <a:fillRect b="-2608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 name="Rectangle 4" descr="OPL20U25GSXzBJYl68kk8uQGfFKzs7yb1M4KJWUiLk6ZEvGF+qCIPSnY57AbBFCvTWID07 2024 T9 CD 06565+K4lPs7H94VUqPe2XwIsfPRnrXQE//QTEXxb8/8N4CNc6FpgZahzpTjFhMzSA7T/nHJa11DE8Ng2TP3iAmRczFlmslSuUNOgUeb6yRvs0="/>
              <p:cNvSpPr/>
              <p:nvPr/>
            </p:nvSpPr>
            <p:spPr>
              <a:xfrm>
                <a:off x="928336" y="2224429"/>
                <a:ext cx="11150600" cy="701859"/>
              </a:xfrm>
              <a:prstGeom prst="rect">
                <a:avLst/>
              </a:prstGeom>
            </p:spPr>
            <p:txBody>
              <a:bodyPr wrap="square">
                <a:spAutoFit/>
              </a:bodyPr>
              <a:lstStyle/>
              <a:p>
                <a:pPr>
                  <a:lnSpc>
                    <a:spcPct val="150000"/>
                  </a:lnSpc>
                  <a:spcBef>
                    <a:spcPts val="600"/>
                  </a:spcBef>
                  <a:spcAft>
                    <a:spcPts val="0"/>
                  </a:spcAft>
                </a:pPr>
                <a14:m>
                  <m:oMath xmlns:m="http://schemas.openxmlformats.org/officeDocument/2006/math">
                    <m:r>
                      <a:rPr lang="vi-VN" sz="3000" i="1" spc="-20">
                        <a:solidFill>
                          <a:schemeClr val="bg1"/>
                        </a:solidFill>
                        <a:latin typeface="Cambria Math" panose="02040503050406030204" pitchFamily="18" charset="0"/>
                        <a:ea typeface="Calibri" panose="020F0502020204030204" pitchFamily="34" charset="0"/>
                      </a:rPr>
                      <m:t>4000+2200.8=21600≤25000</m:t>
                    </m:r>
                  </m:oMath>
                </a14:m>
                <a:r>
                  <a:rPr lang="vi-VN" sz="3000" spc="-20">
                    <a:solidFill>
                      <a:schemeClr val="bg1"/>
                    </a:solidFill>
                    <a:latin typeface="Times New Roman" panose="02020603050405020304" pitchFamily="18" charset="0"/>
                    <a:ea typeface="Calibri" panose="020F0502020204030204" pitchFamily="34" charset="0"/>
                  </a:rPr>
                  <a:t> </a:t>
                </a:r>
                <a:r>
                  <a:rPr lang="en-US" sz="3000">
                    <a:solidFill>
                      <a:schemeClr val="bg1"/>
                    </a:solidFill>
                    <a:latin typeface="Times New Roman" panose="02020603050405020304" pitchFamily="18" charset="0"/>
                    <a:ea typeface="Calibri" panose="020F0502020204030204" pitchFamily="34" charset="0"/>
                  </a:rPr>
                  <a:t>là khẳng định đúng. </a:t>
                </a:r>
              </a:p>
            </p:txBody>
          </p:sp>
        </mc:Choice>
        <mc:Fallback xmlns="">
          <p:sp>
            <p:nvSpPr>
              <p:cNvPr id="5" name="Rectangle 4" descr="OPL20U25GSXzBJYl68kk8uQGfFKzs7yb1M4KJWUiLk6ZEvGF+qCIPSnY57AbBFCvTWID07 2024 T9 CD 06565+K4lPs7H94VUqPe2XwIsfPRnrXQE//QTEXxb8/8N4CNc6FpgZahzpTjFhMzSA7T/nHJa11DE8Ng2TP3iAmRczFlmslSuUNOgUeb6yRvs0="/>
              <p:cNvSpPr>
                <a:spLocks noRot="1" noChangeAspect="1" noMove="1" noResize="1" noEditPoints="1" noAdjustHandles="1" noChangeArrowheads="1" noChangeShapeType="1" noTextEdit="1"/>
              </p:cNvSpPr>
              <p:nvPr/>
            </p:nvSpPr>
            <p:spPr>
              <a:xfrm>
                <a:off x="928336" y="2224429"/>
                <a:ext cx="11150600" cy="701859"/>
              </a:xfrm>
              <a:prstGeom prst="rect">
                <a:avLst/>
              </a:prstGeom>
              <a:blipFill>
                <a:blip r:embed="rId4"/>
                <a:stretch>
                  <a:fillRect b="-2608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 name="Rectangle 5" descr="OPL20U25GSXzBJYl68kk8uQGfFKzs7yb1M4KJWUiLk6ZEvGF+qCIPSnY57AbBFCvTWID07 2024 T9 CD 06565+K4lPs7H94VUqPe2XwIsfPRnrXQE//QTEXxb8/8N4CNc6FpgZahzpTjFhMzSA7T/nHJa11DE8Ng2TP3iAmRczFlmslSuUNOgUeb6yRvs0="/>
              <p:cNvSpPr/>
              <p:nvPr/>
            </p:nvSpPr>
            <p:spPr>
              <a:xfrm>
                <a:off x="1041400" y="3035356"/>
                <a:ext cx="11150600" cy="701859"/>
              </a:xfrm>
              <a:prstGeom prst="rect">
                <a:avLst/>
              </a:prstGeom>
            </p:spPr>
            <p:txBody>
              <a:bodyPr wrap="square">
                <a:spAutoFit/>
              </a:bodyPr>
              <a:lstStyle/>
              <a:p>
                <a:pPr>
                  <a:lnSpc>
                    <a:spcPct val="150000"/>
                  </a:lnSpc>
                  <a:spcBef>
                    <a:spcPts val="600"/>
                  </a:spcBef>
                  <a:spcAft>
                    <a:spcPts val="0"/>
                  </a:spcAft>
                </a:pPr>
                <a:r>
                  <a:rPr lang="en-US" sz="3000">
                    <a:solidFill>
                      <a:schemeClr val="bg1"/>
                    </a:solidFill>
                    <a:latin typeface="Times New Roman" panose="02020603050405020304" pitchFamily="18" charset="0"/>
                    <a:ea typeface="Calibri" panose="020F0502020204030204" pitchFamily="34" charset="0"/>
                  </a:rPr>
                  <a:t>Vậy </a:t>
                </a:r>
                <a14:m>
                  <m:oMath xmlns:m="http://schemas.openxmlformats.org/officeDocument/2006/math">
                    <m:r>
                      <a:rPr lang="en-US" sz="3000" i="1">
                        <a:solidFill>
                          <a:schemeClr val="bg1"/>
                        </a:solidFill>
                        <a:latin typeface="Cambria Math" panose="02040503050406030204" pitchFamily="18" charset="0"/>
                        <a:ea typeface="Calibri" panose="020F0502020204030204" pitchFamily="34" charset="0"/>
                      </a:rPr>
                      <m:t>𝑥</m:t>
                    </m:r>
                    <m:r>
                      <a:rPr lang="en-US" sz="3000" i="1">
                        <a:solidFill>
                          <a:schemeClr val="bg1"/>
                        </a:solidFill>
                        <a:latin typeface="Cambria Math" panose="02040503050406030204" pitchFamily="18" charset="0"/>
                        <a:ea typeface="Calibri" panose="020F0502020204030204" pitchFamily="34" charset="0"/>
                      </a:rPr>
                      <m:t>=8</m:t>
                    </m:r>
                  </m:oMath>
                </a14:m>
                <a:r>
                  <a:rPr lang="en-US" sz="3000">
                    <a:solidFill>
                      <a:schemeClr val="bg1"/>
                    </a:solidFill>
                    <a:latin typeface="Times New Roman" panose="02020603050405020304" pitchFamily="18" charset="0"/>
                    <a:ea typeface="Calibri" panose="020F0502020204030204" pitchFamily="34" charset="0"/>
                  </a:rPr>
                  <a:t> là nghiệm của bất phương trình </a:t>
                </a:r>
                <a14:m>
                  <m:oMath xmlns:m="http://schemas.openxmlformats.org/officeDocument/2006/math">
                    <m:r>
                      <a:rPr lang="vi-VN" sz="3000" i="1" spc="-20">
                        <a:solidFill>
                          <a:schemeClr val="bg1"/>
                        </a:solidFill>
                        <a:latin typeface="Cambria Math" panose="02040503050406030204" pitchFamily="18" charset="0"/>
                        <a:ea typeface="Calibri" panose="020F0502020204030204" pitchFamily="34" charset="0"/>
                      </a:rPr>
                      <m:t>4000+2200</m:t>
                    </m:r>
                    <m:r>
                      <a:rPr lang="vi-VN" sz="3000" i="1" spc="-20">
                        <a:solidFill>
                          <a:schemeClr val="bg1"/>
                        </a:solidFill>
                        <a:latin typeface="Cambria Math" panose="02040503050406030204" pitchFamily="18" charset="0"/>
                        <a:ea typeface="Calibri" panose="020F0502020204030204" pitchFamily="34" charset="0"/>
                      </a:rPr>
                      <m:t>𝑥</m:t>
                    </m:r>
                    <m:r>
                      <a:rPr lang="vi-VN" sz="3000" i="1" spc="-20">
                        <a:solidFill>
                          <a:schemeClr val="bg1"/>
                        </a:solidFill>
                        <a:latin typeface="Cambria Math" panose="02040503050406030204" pitchFamily="18" charset="0"/>
                        <a:ea typeface="Calibri" panose="020F0502020204030204" pitchFamily="34" charset="0"/>
                      </a:rPr>
                      <m:t>≤25000</m:t>
                    </m:r>
                  </m:oMath>
                </a14:m>
                <a:r>
                  <a:rPr lang="en-US" sz="3000">
                    <a:solidFill>
                      <a:schemeClr val="bg1"/>
                    </a:solidFill>
                    <a:latin typeface="Times New Roman" panose="02020603050405020304" pitchFamily="18" charset="0"/>
                    <a:ea typeface="Calibri" panose="020F0502020204030204" pitchFamily="34" charset="0"/>
                  </a:rPr>
                  <a:t>.</a:t>
                </a:r>
              </a:p>
            </p:txBody>
          </p:sp>
        </mc:Choice>
        <mc:Fallback xmlns="">
          <p:sp>
            <p:nvSpPr>
              <p:cNvPr id="6" name="Rectangle 5" descr="OPL20U25GSXzBJYl68kk8uQGfFKzs7yb1M4KJWUiLk6ZEvGF+qCIPSnY57AbBFCvTWID07 2024 T9 CD 06565+K4lPs7H94VUqPe2XwIsfPRnrXQE//QTEXxb8/8N4CNc6FpgZahzpTjFhMzSA7T/nHJa11DE8Ng2TP3iAmRczFlmslSuUNOgUeb6yRvs0="/>
              <p:cNvSpPr>
                <a:spLocks noRot="1" noChangeAspect="1" noMove="1" noResize="1" noEditPoints="1" noAdjustHandles="1" noChangeArrowheads="1" noChangeShapeType="1" noTextEdit="1"/>
              </p:cNvSpPr>
              <p:nvPr/>
            </p:nvSpPr>
            <p:spPr>
              <a:xfrm>
                <a:off x="1041400" y="3035356"/>
                <a:ext cx="11150600" cy="701859"/>
              </a:xfrm>
              <a:prstGeom prst="rect">
                <a:avLst/>
              </a:prstGeom>
              <a:blipFill>
                <a:blip r:embed="rId5"/>
                <a:stretch>
                  <a:fillRect l="-1312" b="-2608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 name="Rectangle 6" descr="OPL20U25GSXzBJYl68kk8uQGfFKzs7yb1M4KJWUiLk6ZEvGF+qCIPSnY57AbBFCvTWID07 2024 T9 CD 06565+K4lPs7H94VUqPe2XwIsfPRnrXQE//QTEXxb8/8N4CNc6FpgZahzpTjFhMzSA7T/nHJa11DE8Ng2TP3iAmRczFlmslSuUNOgUeb6yRvs0="/>
              <p:cNvSpPr/>
              <p:nvPr/>
            </p:nvSpPr>
            <p:spPr>
              <a:xfrm>
                <a:off x="928336" y="4067802"/>
                <a:ext cx="11150600" cy="701859"/>
              </a:xfrm>
              <a:prstGeom prst="rect">
                <a:avLst/>
              </a:prstGeom>
            </p:spPr>
            <p:txBody>
              <a:bodyPr wrap="square">
                <a:spAutoFit/>
              </a:bodyPr>
              <a:lstStyle/>
              <a:p>
                <a:pPr>
                  <a:lnSpc>
                    <a:spcPct val="150000"/>
                  </a:lnSpc>
                  <a:spcBef>
                    <a:spcPts val="600"/>
                  </a:spcBef>
                  <a:spcAft>
                    <a:spcPts val="0"/>
                  </a:spcAft>
                </a:pPr>
                <a:r>
                  <a:rPr lang="en-US" sz="3000">
                    <a:solidFill>
                      <a:schemeClr val="bg1"/>
                    </a:solidFill>
                    <a:latin typeface="Times New Roman" panose="02020603050405020304" pitchFamily="18" charset="0"/>
                    <a:ea typeface="Calibri" panose="020F0502020204030204" pitchFamily="34" charset="0"/>
                  </a:rPr>
                  <a:t>Thay </a:t>
                </a:r>
                <a14:m>
                  <m:oMath xmlns:m="http://schemas.openxmlformats.org/officeDocument/2006/math">
                    <m:r>
                      <a:rPr lang="en-US" sz="3000" i="1">
                        <a:solidFill>
                          <a:schemeClr val="bg1"/>
                        </a:solidFill>
                        <a:latin typeface="Cambria Math" panose="02040503050406030204" pitchFamily="18" charset="0"/>
                        <a:ea typeface="Calibri" panose="020F0502020204030204" pitchFamily="34" charset="0"/>
                      </a:rPr>
                      <m:t>𝑥</m:t>
                    </m:r>
                    <m:r>
                      <a:rPr lang="en-US" sz="3000" i="1">
                        <a:solidFill>
                          <a:schemeClr val="bg1"/>
                        </a:solidFill>
                        <a:latin typeface="Cambria Math" panose="02040503050406030204" pitchFamily="18" charset="0"/>
                        <a:ea typeface="Calibri" panose="020F0502020204030204" pitchFamily="34" charset="0"/>
                      </a:rPr>
                      <m:t>=11</m:t>
                    </m:r>
                  </m:oMath>
                </a14:m>
                <a:r>
                  <a:rPr lang="en-US" sz="3000">
                    <a:solidFill>
                      <a:schemeClr val="bg1"/>
                    </a:solidFill>
                    <a:latin typeface="Times New Roman" panose="02020603050405020304" pitchFamily="18" charset="0"/>
                    <a:ea typeface="Calibri" panose="020F0502020204030204" pitchFamily="34" charset="0"/>
                  </a:rPr>
                  <a:t>, ta có:</a:t>
                </a:r>
              </a:p>
            </p:txBody>
          </p:sp>
        </mc:Choice>
        <mc:Fallback xmlns="">
          <p:sp>
            <p:nvSpPr>
              <p:cNvPr id="7" name="Rectangle 6" descr="OPL20U25GSXzBJYl68kk8uQGfFKzs7yb1M4KJWUiLk6ZEvGF+qCIPSnY57AbBFCvTWID07 2024 T9 CD 06565+K4lPs7H94VUqPe2XwIsfPRnrXQE//QTEXxb8/8N4CNc6FpgZahzpTjFhMzSA7T/nHJa11DE8Ng2TP3iAmRczFlmslSuUNOgUeb6yRvs0="/>
              <p:cNvSpPr>
                <a:spLocks noRot="1" noChangeAspect="1" noMove="1" noResize="1" noEditPoints="1" noAdjustHandles="1" noChangeArrowheads="1" noChangeShapeType="1" noTextEdit="1"/>
              </p:cNvSpPr>
              <p:nvPr/>
            </p:nvSpPr>
            <p:spPr>
              <a:xfrm>
                <a:off x="928336" y="4067802"/>
                <a:ext cx="11150600" cy="701859"/>
              </a:xfrm>
              <a:prstGeom prst="rect">
                <a:avLst/>
              </a:prstGeom>
              <a:blipFill>
                <a:blip r:embed="rId6"/>
                <a:stretch>
                  <a:fillRect l="-1258" b="-2608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 name="Rectangle 7" descr="OPL20U25GSXzBJYl68kk8uQGfFKzs7yb1M4KJWUiLk6ZEvGF+qCIPSnY57AbBFCvTWID07 2024 T9 CD 06565+K4lPs7H94VUqPe2XwIsfPRnrXQE//QTEXxb8/8N4CNc6FpgZahzpTjFhMzSA7T/nHJa11DE8Ng2TP3iAmRczFlmslSuUNOgUeb6yRvs0="/>
              <p:cNvSpPr/>
              <p:nvPr/>
            </p:nvSpPr>
            <p:spPr>
              <a:xfrm>
                <a:off x="722390" y="4710846"/>
                <a:ext cx="11150600" cy="784830"/>
              </a:xfrm>
              <a:prstGeom prst="rect">
                <a:avLst/>
              </a:prstGeom>
            </p:spPr>
            <p:txBody>
              <a:bodyPr wrap="square">
                <a:spAutoFit/>
              </a:bodyPr>
              <a:lstStyle/>
              <a:p>
                <a:pPr>
                  <a:lnSpc>
                    <a:spcPct val="150000"/>
                  </a:lnSpc>
                  <a:spcBef>
                    <a:spcPts val="600"/>
                  </a:spcBef>
                  <a:spcAft>
                    <a:spcPts val="0"/>
                  </a:spcAft>
                </a:pPr>
                <a14:m>
                  <m:oMath xmlns:m="http://schemas.openxmlformats.org/officeDocument/2006/math">
                    <m:r>
                      <a:rPr lang="vi-VN" sz="3000" i="1" spc="-20" smtClean="0">
                        <a:solidFill>
                          <a:schemeClr val="bg1"/>
                        </a:solidFill>
                        <a:latin typeface="Cambria Math" panose="02040503050406030204" pitchFamily="18" charset="0"/>
                        <a:ea typeface="Calibri" panose="020F0502020204030204" pitchFamily="34" charset="0"/>
                      </a:rPr>
                      <m:t>4000+2200.11=28200</m:t>
                    </m:r>
                    <m:r>
                      <a:rPr lang="vi-VN" sz="3000" i="1" spc="-20">
                        <a:solidFill>
                          <a:schemeClr val="bg1"/>
                        </a:solidFill>
                        <a:latin typeface="Cambria Math" panose="02040503050406030204" pitchFamily="18" charset="0"/>
                        <a:ea typeface="Calibri" panose="020F0502020204030204" pitchFamily="34" charset="0"/>
                      </a:rPr>
                      <m:t>≤</m:t>
                    </m:r>
                    <m:r>
                      <a:rPr lang="vi-VN" sz="3000" i="1" spc="-20" smtClean="0">
                        <a:solidFill>
                          <a:schemeClr val="bg1"/>
                        </a:solidFill>
                        <a:latin typeface="Cambria Math" panose="02040503050406030204" pitchFamily="18" charset="0"/>
                        <a:ea typeface="Calibri" panose="020F0502020204030204" pitchFamily="34" charset="0"/>
                      </a:rPr>
                      <m:t>25000</m:t>
                    </m:r>
                  </m:oMath>
                </a14:m>
                <a:r>
                  <a:rPr lang="vi-VN" sz="3000" spc="-20">
                    <a:solidFill>
                      <a:schemeClr val="bg1"/>
                    </a:solidFill>
                    <a:latin typeface="Times New Roman" panose="02020603050405020304" pitchFamily="18" charset="0"/>
                    <a:ea typeface="Calibri" panose="020F0502020204030204" pitchFamily="34" charset="0"/>
                  </a:rPr>
                  <a:t> </a:t>
                </a:r>
                <a:r>
                  <a:rPr lang="en-US" sz="3000">
                    <a:solidFill>
                      <a:schemeClr val="bg1"/>
                    </a:solidFill>
                    <a:latin typeface="Times New Roman" panose="02020603050405020304" pitchFamily="18" charset="0"/>
                    <a:ea typeface="Calibri" panose="020F0502020204030204" pitchFamily="34" charset="0"/>
                  </a:rPr>
                  <a:t>là khẳng định không đúng</a:t>
                </a:r>
                <a:r>
                  <a:rPr lang="en-US">
                    <a:solidFill>
                      <a:schemeClr val="bg1"/>
                    </a:solidFill>
                    <a:latin typeface="Times New Roman" panose="02020603050405020304" pitchFamily="18" charset="0"/>
                    <a:ea typeface="Calibri" panose="020F0502020204030204" pitchFamily="34" charset="0"/>
                  </a:rPr>
                  <a:t>. </a:t>
                </a:r>
                <a:endParaRPr lang="en-US">
                  <a:solidFill>
                    <a:srgbClr val="FFFF00"/>
                  </a:solidFill>
                  <a:latin typeface="Times New Roman" panose="02020603050405020304" pitchFamily="18" charset="0"/>
                  <a:ea typeface="Calibri" panose="020F0502020204030204" pitchFamily="34" charset="0"/>
                </a:endParaRPr>
              </a:p>
            </p:txBody>
          </p:sp>
        </mc:Choice>
        <mc:Fallback xmlns="">
          <p:sp>
            <p:nvSpPr>
              <p:cNvPr id="8" name="Rectangle 7" descr="OPL20U25GSXzBJYl68kk8uQGfFKzs7yb1M4KJWUiLk6ZEvGF+qCIPSnY57AbBFCvTWID07 2024 T9 CD 06565+K4lPs7H94VUqPe2XwIsfPRnrXQE//QTEXxb8/8N4CNc6FpgZahzpTjFhMzSA7T/nHJa11DE8Ng2TP3iAmRczFlmslSuUNOgUeb6yRvs0="/>
              <p:cNvSpPr>
                <a:spLocks noRot="1" noChangeAspect="1" noMove="1" noResize="1" noEditPoints="1" noAdjustHandles="1" noChangeArrowheads="1" noChangeShapeType="1" noTextEdit="1"/>
              </p:cNvSpPr>
              <p:nvPr/>
            </p:nvSpPr>
            <p:spPr>
              <a:xfrm>
                <a:off x="722390" y="4710846"/>
                <a:ext cx="11150600" cy="784830"/>
              </a:xfrm>
              <a:prstGeom prst="rect">
                <a:avLst/>
              </a:prstGeom>
              <a:blipFill>
                <a:blip r:embed="rId7"/>
                <a:stretch>
                  <a:fillRect b="-1240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 name="Rectangle 8" descr="OPL20U25GSXzBJYl68kk8uQGfFKzs7yb1M4KJWUiLk6ZEvGF+qCIPSnY57AbBFCvTWID07 2024 T9 CD 06565+K4lPs7H94VUqPe2XwIsfPRnrXQE//QTEXxb8/8N4CNc6FpgZahzpTjFhMzSA7T/nHJa11DE8Ng2TP3iAmRczFlmslSuUNOgUeb6yRvs0="/>
              <p:cNvSpPr/>
              <p:nvPr/>
            </p:nvSpPr>
            <p:spPr>
              <a:xfrm>
                <a:off x="0" y="6000221"/>
                <a:ext cx="12319000" cy="553998"/>
              </a:xfrm>
              <a:prstGeom prst="rect">
                <a:avLst/>
              </a:prstGeom>
            </p:spPr>
            <p:txBody>
              <a:bodyPr wrap="square">
                <a:spAutoFit/>
              </a:bodyPr>
              <a:lstStyle/>
              <a:p>
                <a:r>
                  <a:rPr lang="en-US" sz="3000">
                    <a:solidFill>
                      <a:schemeClr val="bg1"/>
                    </a:solidFill>
                    <a:latin typeface="Times New Roman" panose="02020603050405020304" pitchFamily="18" charset="0"/>
                    <a:ea typeface="Calibri" panose="020F0502020204030204" pitchFamily="34" charset="0"/>
                  </a:rPr>
                  <a:t>Vậy </a:t>
                </a:r>
                <a14:m>
                  <m:oMath xmlns:m="http://schemas.openxmlformats.org/officeDocument/2006/math">
                    <m:r>
                      <a:rPr lang="en-US" sz="3000" i="1">
                        <a:solidFill>
                          <a:schemeClr val="bg1"/>
                        </a:solidFill>
                        <a:latin typeface="Cambria Math" panose="02040503050406030204" pitchFamily="18" charset="0"/>
                        <a:ea typeface="Calibri" panose="020F0502020204030204" pitchFamily="34" charset="0"/>
                        <a:cs typeface="Times New Roman" panose="02020603050405020304" pitchFamily="18" charset="0"/>
                      </a:rPr>
                      <m:t>𝑥</m:t>
                    </m:r>
                    <m:r>
                      <a:rPr lang="en-US" sz="3000" i="1">
                        <a:solidFill>
                          <a:schemeClr val="bg1"/>
                        </a:solidFill>
                        <a:latin typeface="Cambria Math" panose="02040503050406030204" pitchFamily="18" charset="0"/>
                        <a:ea typeface="Calibri" panose="020F0502020204030204" pitchFamily="34" charset="0"/>
                        <a:cs typeface="Times New Roman" panose="02020603050405020304" pitchFamily="18" charset="0"/>
                      </a:rPr>
                      <m:t>=11</m:t>
                    </m:r>
                  </m:oMath>
                </a14:m>
                <a:r>
                  <a:rPr lang="en-US" sz="3000">
                    <a:solidFill>
                      <a:schemeClr val="bg1"/>
                    </a:solidFill>
                    <a:latin typeface="Times New Roman" panose="02020603050405020304" pitchFamily="18" charset="0"/>
                    <a:ea typeface="Calibri" panose="020F0502020204030204" pitchFamily="34" charset="0"/>
                  </a:rPr>
                  <a:t> không là nghiệm của bất phương trình </a:t>
                </a:r>
                <a14:m>
                  <m:oMath xmlns:m="http://schemas.openxmlformats.org/officeDocument/2006/math">
                    <m:r>
                      <a:rPr lang="vi-VN" sz="3000" i="1" spc="-20">
                        <a:solidFill>
                          <a:schemeClr val="bg1"/>
                        </a:solidFill>
                        <a:latin typeface="Cambria Math" panose="02040503050406030204" pitchFamily="18" charset="0"/>
                        <a:ea typeface="Calibri" panose="020F0502020204030204" pitchFamily="34" charset="0"/>
                        <a:cs typeface="Times New Roman" panose="02020603050405020304" pitchFamily="18" charset="0"/>
                      </a:rPr>
                      <m:t>4000+2200</m:t>
                    </m:r>
                    <m:r>
                      <a:rPr lang="vi-VN" sz="3000" i="1" spc="-20">
                        <a:solidFill>
                          <a:schemeClr val="bg1"/>
                        </a:solidFill>
                        <a:latin typeface="Cambria Math" panose="02040503050406030204" pitchFamily="18" charset="0"/>
                        <a:ea typeface="Calibri" panose="020F0502020204030204" pitchFamily="34" charset="0"/>
                        <a:cs typeface="Times New Roman" panose="02020603050405020304" pitchFamily="18" charset="0"/>
                      </a:rPr>
                      <m:t>𝑥</m:t>
                    </m:r>
                    <m:r>
                      <a:rPr lang="vi-VN" sz="3000" i="1" spc="-20">
                        <a:solidFill>
                          <a:schemeClr val="bg1"/>
                        </a:solidFill>
                        <a:latin typeface="Cambria Math" panose="02040503050406030204" pitchFamily="18" charset="0"/>
                        <a:ea typeface="Calibri" panose="020F0502020204030204" pitchFamily="34" charset="0"/>
                      </a:rPr>
                      <m:t>≤</m:t>
                    </m:r>
                    <m:r>
                      <a:rPr lang="vi-VN" sz="3000" i="1" spc="-20">
                        <a:solidFill>
                          <a:schemeClr val="bg1"/>
                        </a:solidFill>
                        <a:latin typeface="Cambria Math" panose="02040503050406030204" pitchFamily="18" charset="0"/>
                        <a:ea typeface="Calibri" panose="020F0502020204030204" pitchFamily="34" charset="0"/>
                        <a:cs typeface="Times New Roman" panose="02020603050405020304" pitchFamily="18" charset="0"/>
                      </a:rPr>
                      <m:t>25000</m:t>
                    </m:r>
                  </m:oMath>
                </a14:m>
                <a:r>
                  <a:rPr lang="en-US" sz="3000">
                    <a:solidFill>
                      <a:schemeClr val="bg1"/>
                    </a:solidFill>
                    <a:latin typeface="Times New Roman" panose="02020603050405020304" pitchFamily="18" charset="0"/>
                    <a:ea typeface="Calibri" panose="020F0502020204030204" pitchFamily="34" charset="0"/>
                  </a:rPr>
                  <a:t>.</a:t>
                </a:r>
                <a:endParaRPr lang="en-US" sz="3000">
                  <a:solidFill>
                    <a:schemeClr val="bg1"/>
                  </a:solidFill>
                </a:endParaRPr>
              </a:p>
            </p:txBody>
          </p:sp>
        </mc:Choice>
        <mc:Fallback xmlns="">
          <p:sp>
            <p:nvSpPr>
              <p:cNvPr id="9" name="Rectangle 8" descr="OPL20U25GSXzBJYl68kk8uQGfFKzs7yb1M4KJWUiLk6ZEvGF+qCIPSnY57AbBFCvTWID07 2024 T9 CD 06565+K4lPs7H94VUqPe2XwIsfPRnrXQE//QTEXxb8/8N4CNc6FpgZahzpTjFhMzSA7T/nHJa11DE8Ng2TP3iAmRczFlmslSuUNOgUeb6yRvs0="/>
              <p:cNvSpPr>
                <a:spLocks noRot="1" noChangeAspect="1" noMove="1" noResize="1" noEditPoints="1" noAdjustHandles="1" noChangeArrowheads="1" noChangeShapeType="1" noTextEdit="1"/>
              </p:cNvSpPr>
              <p:nvPr/>
            </p:nvSpPr>
            <p:spPr>
              <a:xfrm>
                <a:off x="0" y="6000221"/>
                <a:ext cx="12319000" cy="553998"/>
              </a:xfrm>
              <a:prstGeom prst="rect">
                <a:avLst/>
              </a:prstGeom>
              <a:blipFill>
                <a:blip r:embed="rId8"/>
                <a:stretch>
                  <a:fillRect l="-1138" t="-15385" b="-31868"/>
                </a:stretch>
              </a:blipFill>
            </p:spPr>
            <p:txBody>
              <a:bodyPr/>
              <a:lstStyle/>
              <a:p>
                <a:r>
                  <a:rPr lang="en-US">
                    <a:noFill/>
                  </a:rPr>
                  <a:t> </a:t>
                </a:r>
              </a:p>
            </p:txBody>
          </p:sp>
        </mc:Fallback>
      </mc:AlternateContent>
    </p:spTree>
    <p:extLst>
      <p:ext uri="{BB962C8B-B14F-4D97-AF65-F5344CB8AC3E}">
        <p14:creationId xmlns:p14="http://schemas.microsoft.com/office/powerpoint/2010/main" val="28719902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wipe(left)">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wipe(left)">
                                      <p:cBhvr>
                                        <p:cTn id="17" dur="5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wipe(left)">
                                      <p:cBhvr>
                                        <p:cTn id="22" dur="500"/>
                                        <p:tgtEl>
                                          <p:spTgt spid="6"/>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wipe(left)">
                                      <p:cBhvr>
                                        <p:cTn id="27" dur="500"/>
                                        <p:tgtEl>
                                          <p:spTgt spid="7"/>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8"/>
                                        </p:tgtEl>
                                        <p:attrNameLst>
                                          <p:attrName>style.visibility</p:attrName>
                                        </p:attrNameLst>
                                      </p:cBhvr>
                                      <p:to>
                                        <p:strVal val="visible"/>
                                      </p:to>
                                    </p:set>
                                    <p:animEffect transition="in" filter="wipe(left)">
                                      <p:cBhvr>
                                        <p:cTn id="32" dur="500"/>
                                        <p:tgtEl>
                                          <p:spTgt spid="8"/>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grpId="0" nodeType="clickEffect">
                                  <p:stCondLst>
                                    <p:cond delay="0"/>
                                  </p:stCondLst>
                                  <p:childTnLst>
                                    <p:set>
                                      <p:cBhvr>
                                        <p:cTn id="36" dur="1" fill="hold">
                                          <p:stCondLst>
                                            <p:cond delay="0"/>
                                          </p:stCondLst>
                                        </p:cTn>
                                        <p:tgtEl>
                                          <p:spTgt spid="9"/>
                                        </p:tgtEl>
                                        <p:attrNameLst>
                                          <p:attrName>style.visibility</p:attrName>
                                        </p:attrNameLst>
                                      </p:cBhvr>
                                      <p:to>
                                        <p:strVal val="visible"/>
                                      </p:to>
                                    </p:set>
                                    <p:animEffect transition="in" filter="wipe(left)">
                                      <p:cBhvr>
                                        <p:cTn id="3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P spid="5" grpId="0"/>
      <p:bldP spid="6" grpId="0"/>
      <p:bldP spid="7" grpId="0"/>
      <p:bldP spid="8" grpId="0"/>
      <p:bldP spid="9"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Rectangle 2" descr="OPL20U25GSXzBJYl68kk8uQGfFKzs7yb1M4KJWUiLk6ZEvGF+qCIPSnY57AbBFCvTWID07 2024 T9 CD 06565+K4lPs7H94VUqPe2XwIsfPRnrXQE//QTEXxb8/8N4CNc6FpgZahzpTjFhMzSA7T/nHJa11DE8Ng2TP3iAmRczFlmslSuUNOgUeb6yRvs0="/>
              <p:cNvSpPr/>
              <p:nvPr/>
            </p:nvSpPr>
            <p:spPr>
              <a:xfrm>
                <a:off x="330202" y="1583078"/>
                <a:ext cx="11049000" cy="4364272"/>
              </a:xfrm>
              <a:prstGeom prst="rect">
                <a:avLst/>
              </a:prstGeom>
            </p:spPr>
            <p:txBody>
              <a:bodyPr wrap="square">
                <a:spAutoFit/>
              </a:bodyPr>
              <a:lstStyle/>
              <a:p>
                <a:pPr marL="285750" indent="-285750" algn="just">
                  <a:lnSpc>
                    <a:spcPct val="115000"/>
                  </a:lnSpc>
                  <a:spcBef>
                    <a:spcPts val="600"/>
                  </a:spcBef>
                  <a:spcAft>
                    <a:spcPts val="600"/>
                  </a:spcAft>
                  <a:buFontTx/>
                  <a:buChar char="-"/>
                </a:pPr>
                <a:r>
                  <a:rPr lang="en-US" sz="3200">
                    <a:solidFill>
                      <a:schemeClr val="bg1"/>
                    </a:solidFill>
                    <a:latin typeface="Times New Roman" panose="02020603050405020304" pitchFamily="18" charset="0"/>
                    <a:ea typeface="Calibri" panose="020F0502020204030204" pitchFamily="34" charset="0"/>
                  </a:rPr>
                  <a:t>Xem lại và nắm được định nghĩa về </a:t>
                </a:r>
                <a:r>
                  <a:rPr lang="nl-NL" sz="3200">
                    <a:solidFill>
                      <a:schemeClr val="bg1"/>
                    </a:solidFill>
                    <a:latin typeface="Times New Roman" panose="02020603050405020304" pitchFamily="18" charset="0"/>
                    <a:ea typeface="Calibri" panose="020F0502020204030204" pitchFamily="34" charset="0"/>
                  </a:rPr>
                  <a:t>bất phương trình một ẩn, bất phương trình bậc nhất một ẩn, </a:t>
                </a:r>
                <a:r>
                  <a:rPr lang="en-US" sz="3200">
                    <a:solidFill>
                      <a:schemeClr val="bg1"/>
                    </a:solidFill>
                    <a:latin typeface="Times New Roman" panose="02020603050405020304" pitchFamily="18" charset="0"/>
                    <a:ea typeface="Calibri" panose="020F0502020204030204" pitchFamily="34" charset="0"/>
                  </a:rPr>
                  <a:t>nghiệm của </a:t>
                </a:r>
                <a:r>
                  <a:rPr lang="nl-NL" sz="3200">
                    <a:solidFill>
                      <a:schemeClr val="bg1"/>
                    </a:solidFill>
                    <a:latin typeface="Times New Roman" panose="02020603050405020304" pitchFamily="18" charset="0"/>
                    <a:ea typeface="Calibri" panose="020F0502020204030204" pitchFamily="34" charset="0"/>
                  </a:rPr>
                  <a:t>bất phương trình bậc nhất một ẩn.</a:t>
                </a:r>
                <a:endParaRPr lang="en-US" sz="3600">
                  <a:solidFill>
                    <a:schemeClr val="bg1"/>
                  </a:solidFill>
                  <a:latin typeface="Times New Roman" panose="02020603050405020304" pitchFamily="18" charset="0"/>
                  <a:ea typeface="Calibri" panose="020F0502020204030204" pitchFamily="34" charset="0"/>
                </a:endParaRPr>
              </a:p>
              <a:p>
                <a:pPr marL="285750" indent="-285750" algn="just">
                  <a:lnSpc>
                    <a:spcPct val="115000"/>
                  </a:lnSpc>
                  <a:spcBef>
                    <a:spcPts val="600"/>
                  </a:spcBef>
                  <a:spcAft>
                    <a:spcPts val="600"/>
                  </a:spcAft>
                  <a:buFontTx/>
                  <a:buChar char="-"/>
                </a:pPr>
                <a:r>
                  <a:rPr lang="en-US" sz="3200">
                    <a:solidFill>
                      <a:schemeClr val="bg1"/>
                    </a:solidFill>
                    <a:latin typeface="Times New Roman" panose="02020603050405020304" pitchFamily="18" charset="0"/>
                    <a:ea typeface="Calibri" panose="020F0502020204030204" pitchFamily="34" charset="0"/>
                  </a:rPr>
                  <a:t>Rèn kỹ năng nhận biết </a:t>
                </a:r>
                <a:r>
                  <a:rPr lang="nl-NL" sz="3200">
                    <a:solidFill>
                      <a:schemeClr val="bg1"/>
                    </a:solidFill>
                    <a:latin typeface="Times New Roman" panose="02020603050405020304" pitchFamily="18" charset="0"/>
                    <a:ea typeface="Calibri" panose="020F0502020204030204" pitchFamily="34" charset="0"/>
                  </a:rPr>
                  <a:t>bất phương trình một ẩn và bất phương trình bậc nhất một ẩn.</a:t>
                </a:r>
                <a:endParaRPr lang="en-US" sz="3600">
                  <a:solidFill>
                    <a:schemeClr val="bg1"/>
                  </a:solidFill>
                  <a:latin typeface="Times New Roman" panose="02020603050405020304" pitchFamily="18" charset="0"/>
                  <a:ea typeface="Calibri" panose="020F0502020204030204" pitchFamily="34" charset="0"/>
                </a:endParaRPr>
              </a:p>
              <a:p>
                <a:pPr algn="just">
                  <a:lnSpc>
                    <a:spcPct val="115000"/>
                  </a:lnSpc>
                  <a:spcBef>
                    <a:spcPts val="600"/>
                  </a:spcBef>
                  <a:spcAft>
                    <a:spcPts val="600"/>
                  </a:spcAft>
                </a:pPr>
                <a:r>
                  <a:rPr lang="en-US" sz="3200">
                    <a:solidFill>
                      <a:schemeClr val="bg1"/>
                    </a:solidFill>
                    <a:latin typeface="Times New Roman" panose="02020603050405020304" pitchFamily="18" charset="0"/>
                    <a:ea typeface="Calibri" panose="020F0502020204030204" pitchFamily="34" charset="0"/>
                  </a:rPr>
                  <a:t>- Rèn kỹ năng kiểm tra một giá trị của </a:t>
                </a:r>
                <a14:m>
                  <m:oMath xmlns:m="http://schemas.openxmlformats.org/officeDocument/2006/math">
                    <m:r>
                      <a:rPr lang="en-US" sz="3200" i="1">
                        <a:solidFill>
                          <a:schemeClr val="bg1"/>
                        </a:solidFill>
                        <a:latin typeface="Cambria Math" panose="02040503050406030204" pitchFamily="18" charset="0"/>
                        <a:ea typeface="Calibri" panose="020F0502020204030204" pitchFamily="34" charset="0"/>
                      </a:rPr>
                      <m:t>𝑥</m:t>
                    </m:r>
                  </m:oMath>
                </a14:m>
                <a:r>
                  <a:rPr lang="en-US" sz="3200">
                    <a:solidFill>
                      <a:schemeClr val="bg1"/>
                    </a:solidFill>
                    <a:latin typeface="Times New Roman" panose="02020603050405020304" pitchFamily="18" charset="0"/>
                    <a:ea typeface="Calibri" panose="020F0502020204030204" pitchFamily="34" charset="0"/>
                  </a:rPr>
                  <a:t> có phải là nghiệm của </a:t>
                </a:r>
                <a:r>
                  <a:rPr lang="nl-NL" sz="3200">
                    <a:solidFill>
                      <a:schemeClr val="bg1"/>
                    </a:solidFill>
                    <a:latin typeface="Times New Roman" panose="02020603050405020304" pitchFamily="18" charset="0"/>
                    <a:ea typeface="Calibri" panose="020F0502020204030204" pitchFamily="34" charset="0"/>
                  </a:rPr>
                  <a:t>bất phương trình bậc nhất một ẩn hay không.</a:t>
                </a:r>
              </a:p>
            </p:txBody>
          </p:sp>
        </mc:Choice>
        <mc:Fallback xmlns="">
          <p:sp>
            <p:nvSpPr>
              <p:cNvPr id="3" name="Rectangle 2" descr="OPL20U25GSXzBJYl68kk8uQGfFKzs7yb1M4KJWUiLk6ZEvGF+qCIPSnY57AbBFCvTWID07 2024 T9 CD 06565+K4lPs7H94VUqPe2XwIsfPRnrXQE//QTEXxb8/8N4CNc6FpgZahzpTjFhMzSA7T/nHJa11DE8Ng2TP3iAmRczFlmslSuUNOgUeb6yRvs0="/>
              <p:cNvSpPr>
                <a:spLocks noRot="1" noChangeAspect="1" noMove="1" noResize="1" noEditPoints="1" noAdjustHandles="1" noChangeArrowheads="1" noChangeShapeType="1" noTextEdit="1"/>
              </p:cNvSpPr>
              <p:nvPr/>
            </p:nvSpPr>
            <p:spPr>
              <a:xfrm>
                <a:off x="330202" y="1583078"/>
                <a:ext cx="11049000" cy="4364272"/>
              </a:xfrm>
              <a:prstGeom prst="rect">
                <a:avLst/>
              </a:prstGeom>
              <a:blipFill>
                <a:blip r:embed="rId2"/>
                <a:stretch>
                  <a:fillRect l="-1379" t="-1257" r="-1379" b="-2514"/>
                </a:stretch>
              </a:blipFill>
            </p:spPr>
            <p:txBody>
              <a:bodyPr/>
              <a:lstStyle/>
              <a:p>
                <a:r>
                  <a:rPr lang="en-US">
                    <a:noFill/>
                  </a:rPr>
                  <a:t> </a:t>
                </a:r>
              </a:p>
            </p:txBody>
          </p:sp>
        </mc:Fallback>
      </mc:AlternateContent>
      <p:sp>
        <p:nvSpPr>
          <p:cNvPr id="4" name="Rectangle: Rounded Corners 3" descr="OPL20U25GSXzBJYl68kk8uQGfFKzs7yb1M4KJWUiLk6ZEvGF+qCIPSnY57AbBFCvTWID07 2024 T9 CD 06565+K4lPs7H94VUqPe2XwIsfPRnrXQE//QTEXxb8/8N4CNc6FpgZahzpTjFhMzSA7T/nHJa11DE8Ng2TP3iAmRczFlmslSuUNOgUeb6yRvs0=">
            <a:extLst>
              <a:ext uri="{FF2B5EF4-FFF2-40B4-BE49-F238E27FC236}">
                <a16:creationId xmlns:a16="http://schemas.microsoft.com/office/drawing/2014/main" id="{10AE8C0B-F0B3-F38F-9134-38AB8564D00A}"/>
              </a:ext>
            </a:extLst>
          </p:cNvPr>
          <p:cNvSpPr/>
          <p:nvPr/>
        </p:nvSpPr>
        <p:spPr>
          <a:xfrm>
            <a:off x="3187873" y="161427"/>
            <a:ext cx="5569605" cy="918073"/>
          </a:xfrm>
          <a:prstGeom prst="round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3467" b="1" i="0" u="none" strike="noStrike" kern="0" cap="none" spc="0" normalizeH="0" baseline="0" noProof="0" dirty="0">
                <a:ln>
                  <a:noFill/>
                </a:ln>
                <a:solidFill>
                  <a:srgbClr val="FFFF00"/>
                </a:solidFill>
                <a:effectLst/>
                <a:uLnTx/>
                <a:uFillTx/>
                <a:latin typeface="Times New Roman" panose="02020603050405020304" pitchFamily="18" charset="0"/>
                <a:ea typeface="+mn-ea"/>
                <a:cs typeface="Times New Roman" panose="02020603050405020304" pitchFamily="18" charset="0"/>
                <a:sym typeface="Arial"/>
              </a:rPr>
              <a:t>HƯỚNG </a:t>
            </a:r>
            <a:r>
              <a:rPr kumimoji="0" lang="en-US" sz="3467" b="1" i="0" u="none" strike="noStrike" kern="0" cap="none" spc="0" normalizeH="0" baseline="0" noProof="0">
                <a:ln>
                  <a:noFill/>
                </a:ln>
                <a:solidFill>
                  <a:srgbClr val="FFFF00"/>
                </a:solidFill>
                <a:effectLst/>
                <a:uLnTx/>
                <a:uFillTx/>
                <a:latin typeface="Times New Roman" panose="02020603050405020304" pitchFamily="18" charset="0"/>
                <a:ea typeface="+mn-ea"/>
                <a:cs typeface="Times New Roman" panose="02020603050405020304" pitchFamily="18" charset="0"/>
                <a:sym typeface="Arial"/>
              </a:rPr>
              <a:t>DẪN </a:t>
            </a:r>
            <a:r>
              <a:rPr lang="en-US" sz="3467" b="1" kern="0">
                <a:solidFill>
                  <a:srgbClr val="FFFF00"/>
                </a:solidFill>
                <a:latin typeface="Times New Roman" panose="02020603050405020304" pitchFamily="18" charset="0"/>
                <a:cs typeface="Times New Roman" panose="02020603050405020304" pitchFamily="18" charset="0"/>
                <a:sym typeface="Arial"/>
              </a:rPr>
              <a:t>VỀ NHÀ</a:t>
            </a:r>
            <a:endParaRPr kumimoji="0" lang="en-US" sz="3467" b="1" i="0" u="none" strike="noStrike" kern="0" cap="none" spc="0" normalizeH="0" baseline="0" noProof="0" dirty="0">
              <a:ln>
                <a:noFill/>
              </a:ln>
              <a:solidFill>
                <a:srgbClr val="FFFF00"/>
              </a:solidFill>
              <a:effectLst/>
              <a:uLnTx/>
              <a:uFillTx/>
              <a:latin typeface="Times New Roman" panose="02020603050405020304" pitchFamily="18" charset="0"/>
              <a:ea typeface="+mn-ea"/>
              <a:cs typeface="Times New Roman" panose="02020603050405020304" pitchFamily="18" charset="0"/>
              <a:sym typeface="Arial"/>
            </a:endParaRPr>
          </a:p>
        </p:txBody>
      </p:sp>
    </p:spTree>
    <p:extLst>
      <p:ext uri="{BB962C8B-B14F-4D97-AF65-F5344CB8AC3E}">
        <p14:creationId xmlns:p14="http://schemas.microsoft.com/office/powerpoint/2010/main" val="39739982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ipe(left)">
                                      <p:cBhvr>
                                        <p:cTn id="1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Rectangle 1" descr="OPL20U25GSXzBJYl68kk8uQGfFKzs7yb1M4KJWUiLk6ZEvGF+qCIPSnY57AbBFCvTWID07 2024 T9 CD 06565+K4lPs7H94VUqPe2XwIsfPRnrXQE//QTEXxb8/8N4CNc6FpgZahzpTjFhMzSA7T/nHJa11DE8Ng2TP3iAmRczFlmslSuUNOgUeb6yRvs0="/>
              <p:cNvSpPr/>
              <p:nvPr/>
            </p:nvSpPr>
            <p:spPr>
              <a:xfrm>
                <a:off x="292100" y="237150"/>
                <a:ext cx="11226800" cy="6159378"/>
              </a:xfrm>
              <a:prstGeom prst="rect">
                <a:avLst/>
              </a:prstGeom>
            </p:spPr>
            <p:txBody>
              <a:bodyPr wrap="square">
                <a:spAutoFit/>
              </a:bodyPr>
              <a:lstStyle/>
              <a:p>
                <a:pPr indent="342265" algn="just">
                  <a:lnSpc>
                    <a:spcPct val="150000"/>
                  </a:lnSpc>
                  <a:spcBef>
                    <a:spcPts val="600"/>
                  </a:spcBef>
                  <a:spcAft>
                    <a:spcPts val="600"/>
                  </a:spcAft>
                </a:pPr>
                <a:r>
                  <a:rPr lang="en-US" sz="2800">
                    <a:solidFill>
                      <a:srgbClr val="FFFF00"/>
                    </a:solidFill>
                    <a:latin typeface="Times New Roman" panose="02020603050405020304" pitchFamily="18" charset="0"/>
                    <a:ea typeface="Calibri" panose="020F0502020204030204" pitchFamily="34" charset="0"/>
                  </a:rPr>
                  <a:t>- Làm bài tập sau:</a:t>
                </a:r>
              </a:p>
              <a:p>
                <a:pPr indent="342265">
                  <a:lnSpc>
                    <a:spcPct val="150000"/>
                  </a:lnSpc>
                  <a:spcBef>
                    <a:spcPts val="600"/>
                  </a:spcBef>
                  <a:spcAft>
                    <a:spcPts val="0"/>
                  </a:spcAft>
                </a:pPr>
                <a:r>
                  <a:rPr lang="en-US" sz="2800" b="1">
                    <a:solidFill>
                      <a:srgbClr val="FFFF00"/>
                    </a:solidFill>
                    <a:latin typeface="Times New Roman" panose="02020603050405020304" pitchFamily="18" charset="0"/>
                    <a:ea typeface="Calibri" panose="020F0502020204030204" pitchFamily="34" charset="0"/>
                  </a:rPr>
                  <a:t>Bài 1:</a:t>
                </a:r>
                <a:r>
                  <a:rPr lang="en-US" sz="2800">
                    <a:solidFill>
                      <a:srgbClr val="FFFF00"/>
                    </a:solidFill>
                    <a:latin typeface="Times New Roman" panose="02020603050405020304" pitchFamily="18" charset="0"/>
                    <a:ea typeface="Calibri" panose="020F0502020204030204" pitchFamily="34" charset="0"/>
                  </a:rPr>
                  <a:t> </a:t>
                </a:r>
                <a:r>
                  <a:rPr lang="en-US" sz="2800">
                    <a:solidFill>
                      <a:schemeClr val="bg1"/>
                    </a:solidFill>
                    <a:latin typeface="Times New Roman" panose="02020603050405020304" pitchFamily="18" charset="0"/>
                    <a:ea typeface="Calibri" panose="020F0502020204030204" pitchFamily="34" charset="0"/>
                  </a:rPr>
                  <a:t>Bất phương trình nào sau đây là bất phương trình bậc nhất một ẩn? </a:t>
                </a:r>
              </a:p>
              <a:p>
                <a:pPr indent="342265">
                  <a:lnSpc>
                    <a:spcPct val="150000"/>
                  </a:lnSpc>
                  <a:spcBef>
                    <a:spcPts val="600"/>
                  </a:spcBef>
                  <a:spcAft>
                    <a:spcPts val="0"/>
                  </a:spcAft>
                </a:pPr>
                <a:r>
                  <a:rPr lang="en-US" sz="2800">
                    <a:solidFill>
                      <a:schemeClr val="bg1"/>
                    </a:solidFill>
                    <a:latin typeface="Times New Roman" panose="02020603050405020304" pitchFamily="18" charset="0"/>
                    <a:ea typeface="Calibri" panose="020F0502020204030204" pitchFamily="34" charset="0"/>
                  </a:rPr>
                  <a:t>a) </a:t>
                </a:r>
                <a14:m>
                  <m:oMath xmlns:m="http://schemas.openxmlformats.org/officeDocument/2006/math">
                    <m:r>
                      <a:rPr lang="en-US" sz="2800" i="1">
                        <a:solidFill>
                          <a:schemeClr val="bg1"/>
                        </a:solidFill>
                        <a:latin typeface="Cambria Math" panose="02040503050406030204" pitchFamily="18" charset="0"/>
                        <a:ea typeface="Calibri" panose="020F0502020204030204" pitchFamily="34" charset="0"/>
                      </a:rPr>
                      <m:t>−11</m:t>
                    </m:r>
                    <m:r>
                      <a:rPr lang="en-US" sz="2800" i="1">
                        <a:solidFill>
                          <a:schemeClr val="bg1"/>
                        </a:solidFill>
                        <a:latin typeface="Cambria Math" panose="02040503050406030204" pitchFamily="18" charset="0"/>
                        <a:ea typeface="Calibri" panose="020F0502020204030204" pitchFamily="34" charset="0"/>
                      </a:rPr>
                      <m:t>𝑥</m:t>
                    </m:r>
                    <m:r>
                      <a:rPr lang="en-US" sz="2800" i="1">
                        <a:solidFill>
                          <a:schemeClr val="bg1"/>
                        </a:solidFill>
                        <a:latin typeface="Cambria Math" panose="02040503050406030204" pitchFamily="18" charset="0"/>
                        <a:ea typeface="Calibri" panose="020F0502020204030204" pitchFamily="34" charset="0"/>
                      </a:rPr>
                      <m:t>−</m:t>
                    </m:r>
                    <m:f>
                      <m:fPr>
                        <m:ctrlPr>
                          <a:rPr lang="en-US" sz="2800" i="1">
                            <a:solidFill>
                              <a:schemeClr val="bg1"/>
                            </a:solidFill>
                            <a:latin typeface="Cambria Math" panose="02040503050406030204" pitchFamily="18" charset="0"/>
                            <a:ea typeface="Calibri" panose="020F0502020204030204" pitchFamily="34" charset="0"/>
                          </a:rPr>
                        </m:ctrlPr>
                      </m:fPr>
                      <m:num>
                        <m:r>
                          <a:rPr lang="en-US" sz="2800" i="1">
                            <a:solidFill>
                              <a:schemeClr val="bg1"/>
                            </a:solidFill>
                            <a:latin typeface="Cambria Math" panose="02040503050406030204" pitchFamily="18" charset="0"/>
                            <a:ea typeface="Calibri" panose="020F0502020204030204" pitchFamily="34" charset="0"/>
                          </a:rPr>
                          <m:t>5</m:t>
                        </m:r>
                      </m:num>
                      <m:den>
                        <m:r>
                          <a:rPr lang="en-US" sz="2800" i="1">
                            <a:solidFill>
                              <a:schemeClr val="bg1"/>
                            </a:solidFill>
                            <a:latin typeface="Cambria Math" panose="02040503050406030204" pitchFamily="18" charset="0"/>
                            <a:ea typeface="Calibri" panose="020F0502020204030204" pitchFamily="34" charset="0"/>
                          </a:rPr>
                          <m:t>6</m:t>
                        </m:r>
                      </m:den>
                    </m:f>
                    <m:r>
                      <a:rPr lang="en-US" sz="2800" i="1">
                        <a:solidFill>
                          <a:schemeClr val="bg1"/>
                        </a:solidFill>
                        <a:latin typeface="Cambria Math" panose="02040503050406030204" pitchFamily="18" charset="0"/>
                        <a:ea typeface="Calibri" panose="020F0502020204030204" pitchFamily="34" charset="0"/>
                      </a:rPr>
                      <m:t>&gt;0</m:t>
                    </m:r>
                  </m:oMath>
                </a14:m>
                <a:r>
                  <a:rPr lang="en-US" sz="2800">
                    <a:solidFill>
                      <a:schemeClr val="bg1"/>
                    </a:solidFill>
                    <a:latin typeface="Times New Roman" panose="02020603050405020304" pitchFamily="18" charset="0"/>
                    <a:ea typeface="Calibri" panose="020F0502020204030204" pitchFamily="34" charset="0"/>
                  </a:rPr>
                  <a:t> ;           b) </a:t>
                </a:r>
                <a14:m>
                  <m:oMath xmlns:m="http://schemas.openxmlformats.org/officeDocument/2006/math">
                    <m:f>
                      <m:fPr>
                        <m:ctrlPr>
                          <a:rPr lang="en-US" sz="2800" i="1">
                            <a:solidFill>
                              <a:schemeClr val="bg1"/>
                            </a:solidFill>
                            <a:latin typeface="Cambria Math" panose="02040503050406030204" pitchFamily="18" charset="0"/>
                            <a:ea typeface="Calibri" panose="020F0502020204030204" pitchFamily="34" charset="0"/>
                          </a:rPr>
                        </m:ctrlPr>
                      </m:fPr>
                      <m:num>
                        <m:r>
                          <a:rPr lang="en-US" sz="2800" i="1">
                            <a:solidFill>
                              <a:schemeClr val="bg1"/>
                            </a:solidFill>
                            <a:latin typeface="Cambria Math" panose="02040503050406030204" pitchFamily="18" charset="0"/>
                            <a:ea typeface="Calibri" panose="020F0502020204030204" pitchFamily="34" charset="0"/>
                          </a:rPr>
                          <m:t>𝑥</m:t>
                        </m:r>
                      </m:num>
                      <m:den>
                        <m:r>
                          <a:rPr lang="en-US" sz="2800" i="1">
                            <a:solidFill>
                              <a:schemeClr val="bg1"/>
                            </a:solidFill>
                            <a:latin typeface="Cambria Math" panose="02040503050406030204" pitchFamily="18" charset="0"/>
                            <a:ea typeface="Calibri" panose="020F0502020204030204" pitchFamily="34" charset="0"/>
                          </a:rPr>
                          <m:t>13</m:t>
                        </m:r>
                      </m:den>
                    </m:f>
                    <m:r>
                      <a:rPr lang="en-US" sz="2800" i="1">
                        <a:solidFill>
                          <a:schemeClr val="bg1"/>
                        </a:solidFill>
                        <a:latin typeface="Cambria Math" panose="02040503050406030204" pitchFamily="18" charset="0"/>
                        <a:ea typeface="Calibri" panose="020F0502020204030204" pitchFamily="34" charset="0"/>
                      </a:rPr>
                      <m:t>−</m:t>
                    </m:r>
                    <m:f>
                      <m:fPr>
                        <m:ctrlPr>
                          <a:rPr lang="en-US" sz="2800" i="1">
                            <a:solidFill>
                              <a:schemeClr val="bg1"/>
                            </a:solidFill>
                            <a:latin typeface="Cambria Math" panose="02040503050406030204" pitchFamily="18" charset="0"/>
                            <a:ea typeface="Calibri" panose="020F0502020204030204" pitchFamily="34" charset="0"/>
                          </a:rPr>
                        </m:ctrlPr>
                      </m:fPr>
                      <m:num>
                        <m:r>
                          <a:rPr lang="en-US" sz="2800" i="1">
                            <a:solidFill>
                              <a:schemeClr val="bg1"/>
                            </a:solidFill>
                            <a:latin typeface="Cambria Math" panose="02040503050406030204" pitchFamily="18" charset="0"/>
                            <a:ea typeface="Calibri" panose="020F0502020204030204" pitchFamily="34" charset="0"/>
                          </a:rPr>
                          <m:t>4</m:t>
                        </m:r>
                      </m:num>
                      <m:den>
                        <m:r>
                          <a:rPr lang="en-US" sz="2800" i="1">
                            <a:solidFill>
                              <a:schemeClr val="bg1"/>
                            </a:solidFill>
                            <a:latin typeface="Cambria Math" panose="02040503050406030204" pitchFamily="18" charset="0"/>
                            <a:ea typeface="Calibri" panose="020F0502020204030204" pitchFamily="34" charset="0"/>
                          </a:rPr>
                          <m:t>5</m:t>
                        </m:r>
                      </m:den>
                    </m:f>
                    <m:r>
                      <a:rPr lang="en-US" sz="2800" i="1">
                        <a:solidFill>
                          <a:schemeClr val="bg1"/>
                        </a:solidFill>
                        <a:latin typeface="Cambria Math" panose="02040503050406030204" pitchFamily="18" charset="0"/>
                        <a:ea typeface="Calibri" panose="020F0502020204030204" pitchFamily="34" charset="0"/>
                      </a:rPr>
                      <m:t>&lt;0</m:t>
                    </m:r>
                  </m:oMath>
                </a14:m>
                <a:r>
                  <a:rPr lang="en-US" sz="2800">
                    <a:solidFill>
                      <a:schemeClr val="bg1"/>
                    </a:solidFill>
                    <a:latin typeface="Times New Roman" panose="02020603050405020304" pitchFamily="18" charset="0"/>
                    <a:ea typeface="Calibri" panose="020F0502020204030204" pitchFamily="34" charset="0"/>
                  </a:rPr>
                  <a:t>;</a:t>
                </a:r>
              </a:p>
              <a:p>
                <a:pPr indent="342265">
                  <a:lnSpc>
                    <a:spcPct val="150000"/>
                  </a:lnSpc>
                  <a:spcBef>
                    <a:spcPts val="600"/>
                  </a:spcBef>
                  <a:spcAft>
                    <a:spcPts val="0"/>
                  </a:spcAft>
                </a:pPr>
                <a:r>
                  <a:rPr lang="en-US" sz="2800">
                    <a:solidFill>
                      <a:schemeClr val="bg1"/>
                    </a:solidFill>
                    <a:latin typeface="Times New Roman" panose="02020603050405020304" pitchFamily="18" charset="0"/>
                    <a:ea typeface="Calibri" panose="020F0502020204030204" pitchFamily="34" charset="0"/>
                  </a:rPr>
                  <a:t>c) </a:t>
                </a:r>
                <a14:m>
                  <m:oMath xmlns:m="http://schemas.openxmlformats.org/officeDocument/2006/math">
                    <m:r>
                      <a:rPr lang="en-US" sz="2800" i="1">
                        <a:solidFill>
                          <a:schemeClr val="bg1"/>
                        </a:solidFill>
                        <a:latin typeface="Cambria Math" panose="02040503050406030204" pitchFamily="18" charset="0"/>
                        <a:ea typeface="Calibri" panose="020F0502020204030204" pitchFamily="34" charset="0"/>
                      </a:rPr>
                      <m:t>8</m:t>
                    </m:r>
                    <m:sSup>
                      <m:sSupPr>
                        <m:ctrlPr>
                          <a:rPr lang="en-US" sz="2800" i="1">
                            <a:solidFill>
                              <a:schemeClr val="bg1"/>
                            </a:solidFill>
                            <a:latin typeface="Cambria Math" panose="02040503050406030204" pitchFamily="18" charset="0"/>
                            <a:ea typeface="Calibri" panose="020F0502020204030204" pitchFamily="34" charset="0"/>
                          </a:rPr>
                        </m:ctrlPr>
                      </m:sSupPr>
                      <m:e>
                        <m:r>
                          <a:rPr lang="en-US" sz="2800" i="1">
                            <a:solidFill>
                              <a:schemeClr val="bg1"/>
                            </a:solidFill>
                            <a:latin typeface="Cambria Math" panose="02040503050406030204" pitchFamily="18" charset="0"/>
                            <a:ea typeface="Calibri" panose="020F0502020204030204" pitchFamily="34" charset="0"/>
                          </a:rPr>
                          <m:t>𝑦</m:t>
                        </m:r>
                      </m:e>
                      <m:sup>
                        <m:r>
                          <a:rPr lang="en-US" sz="2800" i="1">
                            <a:solidFill>
                              <a:schemeClr val="bg1"/>
                            </a:solidFill>
                            <a:latin typeface="Cambria Math" panose="02040503050406030204" pitchFamily="18" charset="0"/>
                            <a:ea typeface="Calibri" panose="020F0502020204030204" pitchFamily="34" charset="0"/>
                          </a:rPr>
                          <m:t>2</m:t>
                        </m:r>
                      </m:sup>
                    </m:sSup>
                    <m:r>
                      <a:rPr lang="en-US" sz="2800" i="1">
                        <a:solidFill>
                          <a:schemeClr val="bg1"/>
                        </a:solidFill>
                        <a:latin typeface="Cambria Math" panose="02040503050406030204" pitchFamily="18" charset="0"/>
                        <a:ea typeface="Calibri" panose="020F0502020204030204" pitchFamily="34" charset="0"/>
                      </a:rPr>
                      <m:t>−12</m:t>
                    </m:r>
                    <m:r>
                      <a:rPr lang="en-US" sz="2800" i="1">
                        <a:solidFill>
                          <a:schemeClr val="bg1"/>
                        </a:solidFill>
                        <a:latin typeface="Cambria Math" panose="02040503050406030204" pitchFamily="18" charset="0"/>
                        <a:ea typeface="Calibri" panose="020F0502020204030204" pitchFamily="34" charset="0"/>
                      </a:rPr>
                      <m:t>𝑦</m:t>
                    </m:r>
                    <m:r>
                      <a:rPr lang="en-US" sz="2800" i="1">
                        <a:solidFill>
                          <a:schemeClr val="bg1"/>
                        </a:solidFill>
                        <a:latin typeface="Cambria Math" panose="02040503050406030204" pitchFamily="18" charset="0"/>
                        <a:ea typeface="Calibri" panose="020F0502020204030204" pitchFamily="34" charset="0"/>
                      </a:rPr>
                      <m:t>≥0</m:t>
                    </m:r>
                  </m:oMath>
                </a14:m>
                <a:r>
                  <a:rPr lang="en-US" sz="2800">
                    <a:solidFill>
                      <a:schemeClr val="bg1"/>
                    </a:solidFill>
                    <a:latin typeface="Times New Roman" panose="02020603050405020304" pitchFamily="18" charset="0"/>
                    <a:ea typeface="Calibri" panose="020F0502020204030204" pitchFamily="34" charset="0"/>
                  </a:rPr>
                  <a:t>;          d) </a:t>
                </a:r>
                <a14:m>
                  <m:oMath xmlns:m="http://schemas.openxmlformats.org/officeDocument/2006/math">
                    <m:r>
                      <a:rPr lang="en-US" sz="2800" i="1">
                        <a:solidFill>
                          <a:schemeClr val="bg1"/>
                        </a:solidFill>
                        <a:latin typeface="Cambria Math" panose="02040503050406030204" pitchFamily="18" charset="0"/>
                        <a:ea typeface="Calibri" panose="020F0502020204030204" pitchFamily="34" charset="0"/>
                      </a:rPr>
                      <m:t>19−4</m:t>
                    </m:r>
                    <m:r>
                      <a:rPr lang="en-US" sz="2800" i="1">
                        <a:solidFill>
                          <a:schemeClr val="bg1"/>
                        </a:solidFill>
                        <a:latin typeface="Cambria Math" panose="02040503050406030204" pitchFamily="18" charset="0"/>
                        <a:ea typeface="Calibri" panose="020F0502020204030204" pitchFamily="34" charset="0"/>
                      </a:rPr>
                      <m:t>𝑥</m:t>
                    </m:r>
                    <m:r>
                      <a:rPr lang="en-US" sz="2800" i="1">
                        <a:solidFill>
                          <a:schemeClr val="bg1"/>
                        </a:solidFill>
                        <a:latin typeface="Cambria Math" panose="02040503050406030204" pitchFamily="18" charset="0"/>
                        <a:ea typeface="Calibri" panose="020F0502020204030204" pitchFamily="34" charset="0"/>
                      </a:rPr>
                      <m:t>≤0</m:t>
                    </m:r>
                  </m:oMath>
                </a14:m>
                <a:endParaRPr lang="en-US" sz="2800">
                  <a:solidFill>
                    <a:schemeClr val="bg1"/>
                  </a:solidFill>
                  <a:latin typeface="Times New Roman" panose="02020603050405020304" pitchFamily="18" charset="0"/>
                  <a:ea typeface="Calibri" panose="020F0502020204030204" pitchFamily="34" charset="0"/>
                </a:endParaRPr>
              </a:p>
              <a:p>
                <a:pPr indent="342265">
                  <a:lnSpc>
                    <a:spcPct val="150000"/>
                  </a:lnSpc>
                  <a:spcBef>
                    <a:spcPts val="600"/>
                  </a:spcBef>
                  <a:spcAft>
                    <a:spcPts val="0"/>
                  </a:spcAft>
                </a:pPr>
                <a:r>
                  <a:rPr lang="en-US" sz="2800" b="1">
                    <a:solidFill>
                      <a:srgbClr val="FFFF00"/>
                    </a:solidFill>
                    <a:latin typeface="Times New Roman" panose="02020603050405020304" pitchFamily="18" charset="0"/>
                    <a:ea typeface="Calibri" panose="020F0502020204030204" pitchFamily="34" charset="0"/>
                  </a:rPr>
                  <a:t>Bài 2:</a:t>
                </a:r>
                <a:r>
                  <a:rPr lang="en-US" sz="2800">
                    <a:solidFill>
                      <a:schemeClr val="bg1"/>
                    </a:solidFill>
                    <a:latin typeface="Times New Roman" panose="02020603050405020304" pitchFamily="18" charset="0"/>
                    <a:ea typeface="Calibri" panose="020F0502020204030204" pitchFamily="34" charset="0"/>
                  </a:rPr>
                  <a:t> Giá trị </a:t>
                </a:r>
                <a14:m>
                  <m:oMath xmlns:m="http://schemas.openxmlformats.org/officeDocument/2006/math">
                    <m:r>
                      <a:rPr lang="en-US" sz="2800" i="1">
                        <a:solidFill>
                          <a:schemeClr val="bg1"/>
                        </a:solidFill>
                        <a:latin typeface="Cambria Math" panose="02040503050406030204" pitchFamily="18" charset="0"/>
                        <a:ea typeface="Calibri" panose="020F0502020204030204" pitchFamily="34" charset="0"/>
                      </a:rPr>
                      <m:t>𝑥</m:t>
                    </m:r>
                    <m:r>
                      <a:rPr lang="en-US" sz="2800" i="1">
                        <a:solidFill>
                          <a:schemeClr val="bg1"/>
                        </a:solidFill>
                        <a:latin typeface="Cambria Math" panose="02040503050406030204" pitchFamily="18" charset="0"/>
                        <a:ea typeface="Calibri" panose="020F0502020204030204" pitchFamily="34" charset="0"/>
                      </a:rPr>
                      <m:t>=−9</m:t>
                    </m:r>
                  </m:oMath>
                </a14:m>
                <a:r>
                  <a:rPr lang="en-US" sz="2800">
                    <a:solidFill>
                      <a:schemeClr val="bg1"/>
                    </a:solidFill>
                    <a:latin typeface="Times New Roman" panose="02020603050405020304" pitchFamily="18" charset="0"/>
                    <a:ea typeface="Calibri" panose="020F0502020204030204" pitchFamily="34" charset="0"/>
                  </a:rPr>
                  <a:t> là nghiệm của bất phương trình nào sau đây?</a:t>
                </a:r>
              </a:p>
              <a:p>
                <a:pPr indent="342265">
                  <a:lnSpc>
                    <a:spcPct val="150000"/>
                  </a:lnSpc>
                  <a:spcBef>
                    <a:spcPts val="600"/>
                  </a:spcBef>
                  <a:spcAft>
                    <a:spcPts val="0"/>
                  </a:spcAft>
                </a:pPr>
                <a:r>
                  <a:rPr lang="en-US" sz="2800">
                    <a:solidFill>
                      <a:schemeClr val="bg1"/>
                    </a:solidFill>
                    <a:latin typeface="Times New Roman" panose="02020603050405020304" pitchFamily="18" charset="0"/>
                    <a:ea typeface="Calibri" panose="020F0502020204030204" pitchFamily="34" charset="0"/>
                  </a:rPr>
                  <a:t>a) </a:t>
                </a:r>
                <a14:m>
                  <m:oMath xmlns:m="http://schemas.openxmlformats.org/officeDocument/2006/math">
                    <m:r>
                      <a:rPr lang="en-US" sz="2800" i="1">
                        <a:solidFill>
                          <a:schemeClr val="bg1"/>
                        </a:solidFill>
                        <a:latin typeface="Cambria Math" panose="02040503050406030204" pitchFamily="18" charset="0"/>
                        <a:ea typeface="Calibri" panose="020F0502020204030204" pitchFamily="34" charset="0"/>
                      </a:rPr>
                      <m:t>−5</m:t>
                    </m:r>
                    <m:r>
                      <a:rPr lang="en-US" sz="2800" i="1">
                        <a:solidFill>
                          <a:schemeClr val="bg1"/>
                        </a:solidFill>
                        <a:latin typeface="Cambria Math" panose="02040503050406030204" pitchFamily="18" charset="0"/>
                        <a:ea typeface="Calibri" panose="020F0502020204030204" pitchFamily="34" charset="0"/>
                      </a:rPr>
                      <m:t>𝑥</m:t>
                    </m:r>
                    <m:r>
                      <a:rPr lang="en-US" sz="2800" i="1">
                        <a:solidFill>
                          <a:schemeClr val="bg1"/>
                        </a:solidFill>
                        <a:latin typeface="Cambria Math" panose="02040503050406030204" pitchFamily="18" charset="0"/>
                        <a:ea typeface="Calibri" panose="020F0502020204030204" pitchFamily="34" charset="0"/>
                      </a:rPr>
                      <m:t>+12&gt;0</m:t>
                    </m:r>
                  </m:oMath>
                </a14:m>
                <a:r>
                  <a:rPr lang="en-US" sz="2800">
                    <a:solidFill>
                      <a:schemeClr val="bg1"/>
                    </a:solidFill>
                    <a:latin typeface="Times New Roman" panose="02020603050405020304" pitchFamily="18" charset="0"/>
                    <a:ea typeface="Calibri" panose="020F0502020204030204" pitchFamily="34" charset="0"/>
                  </a:rPr>
                  <a:t>;</a:t>
                </a:r>
              </a:p>
              <a:p>
                <a:pPr indent="342265">
                  <a:lnSpc>
                    <a:spcPct val="150000"/>
                  </a:lnSpc>
                  <a:spcBef>
                    <a:spcPts val="600"/>
                  </a:spcBef>
                  <a:spcAft>
                    <a:spcPts val="0"/>
                  </a:spcAft>
                </a:pPr>
                <a:r>
                  <a:rPr lang="en-US" sz="2800">
                    <a:solidFill>
                      <a:schemeClr val="bg1"/>
                    </a:solidFill>
                    <a:latin typeface="Times New Roman" panose="02020603050405020304" pitchFamily="18" charset="0"/>
                    <a:ea typeface="Calibri" panose="020F0502020204030204" pitchFamily="34" charset="0"/>
                  </a:rPr>
                  <a:t>b) </a:t>
                </a:r>
                <a14:m>
                  <m:oMath xmlns:m="http://schemas.openxmlformats.org/officeDocument/2006/math">
                    <m:r>
                      <a:rPr lang="en-US" sz="2800" i="1">
                        <a:solidFill>
                          <a:schemeClr val="bg1"/>
                        </a:solidFill>
                        <a:latin typeface="Cambria Math" panose="02040503050406030204" pitchFamily="18" charset="0"/>
                        <a:ea typeface="Calibri" panose="020F0502020204030204" pitchFamily="34" charset="0"/>
                      </a:rPr>
                      <m:t>2</m:t>
                    </m:r>
                    <m:r>
                      <a:rPr lang="en-US" sz="2800" i="1">
                        <a:solidFill>
                          <a:schemeClr val="bg1"/>
                        </a:solidFill>
                        <a:latin typeface="Cambria Math" panose="02040503050406030204" pitchFamily="18" charset="0"/>
                        <a:ea typeface="Calibri" panose="020F0502020204030204" pitchFamily="34" charset="0"/>
                      </a:rPr>
                      <m:t>𝑥</m:t>
                    </m:r>
                    <m:r>
                      <a:rPr lang="en-US" sz="2800" i="1">
                        <a:solidFill>
                          <a:schemeClr val="bg1"/>
                        </a:solidFill>
                        <a:latin typeface="Cambria Math" panose="02040503050406030204" pitchFamily="18" charset="0"/>
                        <a:ea typeface="Calibri" panose="020F0502020204030204" pitchFamily="34" charset="0"/>
                      </a:rPr>
                      <m:t>+12&lt;−7</m:t>
                    </m:r>
                    <m:r>
                      <a:rPr lang="en-US" sz="2800" i="1">
                        <a:solidFill>
                          <a:schemeClr val="bg1"/>
                        </a:solidFill>
                        <a:latin typeface="Cambria Math" panose="02040503050406030204" pitchFamily="18" charset="0"/>
                        <a:ea typeface="Calibri" panose="020F0502020204030204" pitchFamily="34" charset="0"/>
                      </a:rPr>
                      <m:t>𝑥</m:t>
                    </m:r>
                    <m:r>
                      <a:rPr lang="en-US" sz="2800" i="1">
                        <a:solidFill>
                          <a:schemeClr val="bg1"/>
                        </a:solidFill>
                        <a:latin typeface="Cambria Math" panose="02040503050406030204" pitchFamily="18" charset="0"/>
                        <a:ea typeface="Calibri" panose="020F0502020204030204" pitchFamily="34" charset="0"/>
                      </a:rPr>
                      <m:t>+2</m:t>
                    </m:r>
                  </m:oMath>
                </a14:m>
                <a:r>
                  <a:rPr lang="en-US" sz="2800">
                    <a:solidFill>
                      <a:schemeClr val="bg1"/>
                    </a:solidFill>
                    <a:latin typeface="Times New Roman" panose="02020603050405020304" pitchFamily="18" charset="0"/>
                    <a:ea typeface="Calibri" panose="020F0502020204030204" pitchFamily="34" charset="0"/>
                  </a:rPr>
                  <a:t>;</a:t>
                </a:r>
              </a:p>
              <a:p>
                <a:pPr indent="342265">
                  <a:lnSpc>
                    <a:spcPct val="150000"/>
                  </a:lnSpc>
                  <a:spcBef>
                    <a:spcPts val="600"/>
                  </a:spcBef>
                  <a:spcAft>
                    <a:spcPts val="0"/>
                  </a:spcAft>
                </a:pPr>
                <a:r>
                  <a:rPr lang="en-US" sz="2800">
                    <a:solidFill>
                      <a:schemeClr val="bg1"/>
                    </a:solidFill>
                    <a:latin typeface="Times New Roman" panose="02020603050405020304" pitchFamily="18" charset="0"/>
                    <a:ea typeface="Calibri" panose="020F0502020204030204" pitchFamily="34" charset="0"/>
                  </a:rPr>
                  <a:t>c) </a:t>
                </a:r>
                <a14:m>
                  <m:oMath xmlns:m="http://schemas.openxmlformats.org/officeDocument/2006/math">
                    <m:r>
                      <a:rPr lang="en-US" sz="2800" i="1">
                        <a:solidFill>
                          <a:schemeClr val="bg1"/>
                        </a:solidFill>
                        <a:latin typeface="Cambria Math" panose="02040503050406030204" pitchFamily="18" charset="0"/>
                        <a:ea typeface="Calibri" panose="020F0502020204030204" pitchFamily="34" charset="0"/>
                      </a:rPr>
                      <m:t>−10</m:t>
                    </m:r>
                    <m:r>
                      <a:rPr lang="en-US" sz="2800" i="1">
                        <a:solidFill>
                          <a:schemeClr val="bg1"/>
                        </a:solidFill>
                        <a:latin typeface="Cambria Math" panose="02040503050406030204" pitchFamily="18" charset="0"/>
                        <a:ea typeface="Calibri" panose="020F0502020204030204" pitchFamily="34" charset="0"/>
                      </a:rPr>
                      <m:t>𝑥</m:t>
                    </m:r>
                    <m:r>
                      <a:rPr lang="en-US" sz="2800" i="1">
                        <a:solidFill>
                          <a:schemeClr val="bg1"/>
                        </a:solidFill>
                        <a:latin typeface="Cambria Math" panose="02040503050406030204" pitchFamily="18" charset="0"/>
                        <a:ea typeface="Calibri" panose="020F0502020204030204" pitchFamily="34" charset="0"/>
                      </a:rPr>
                      <m:t>+22≥16−5</m:t>
                    </m:r>
                    <m:r>
                      <a:rPr lang="en-US" sz="2800" i="1">
                        <a:solidFill>
                          <a:schemeClr val="bg1"/>
                        </a:solidFill>
                        <a:latin typeface="Cambria Math" panose="02040503050406030204" pitchFamily="18" charset="0"/>
                        <a:ea typeface="Calibri" panose="020F0502020204030204" pitchFamily="34" charset="0"/>
                      </a:rPr>
                      <m:t>𝑥</m:t>
                    </m:r>
                  </m:oMath>
                </a14:m>
                <a:r>
                  <a:rPr lang="en-US" sz="2800">
                    <a:solidFill>
                      <a:schemeClr val="bg1"/>
                    </a:solidFill>
                    <a:latin typeface="Times New Roman" panose="02020603050405020304" pitchFamily="18" charset="0"/>
                    <a:ea typeface="Calibri" panose="020F0502020204030204" pitchFamily="34" charset="0"/>
                  </a:rPr>
                  <a:t>.</a:t>
                </a:r>
                <a:endParaRPr lang="en-US" sz="2800"/>
              </a:p>
            </p:txBody>
          </p:sp>
        </mc:Choice>
        <mc:Fallback xmlns="">
          <p:sp>
            <p:nvSpPr>
              <p:cNvPr id="2" name="Rectangle 1" descr="OPL20U25GSXzBJYl68kk8uQGfFKzs7yb1M4KJWUiLk6ZEvGF+qCIPSnY57AbBFCvTWID07 2024 T9 CD 06565+K4lPs7H94VUqPe2XwIsfPRnrXQE//QTEXxb8/8N4CNc6FpgZahzpTjFhMzSA7T/nHJa11DE8Ng2TP3iAmRczFlmslSuUNOgUeb6yRvs0="/>
              <p:cNvSpPr>
                <a:spLocks noRot="1" noChangeAspect="1" noMove="1" noResize="1" noEditPoints="1" noAdjustHandles="1" noChangeArrowheads="1" noChangeShapeType="1" noTextEdit="1"/>
              </p:cNvSpPr>
              <p:nvPr/>
            </p:nvSpPr>
            <p:spPr>
              <a:xfrm>
                <a:off x="292100" y="237150"/>
                <a:ext cx="11226800" cy="6159378"/>
              </a:xfrm>
              <a:prstGeom prst="rect">
                <a:avLst/>
              </a:prstGeom>
              <a:blipFill>
                <a:blip r:embed="rId2"/>
                <a:stretch>
                  <a:fillRect b="-594"/>
                </a:stretch>
              </a:blipFill>
            </p:spPr>
            <p:txBody>
              <a:bodyPr/>
              <a:lstStyle/>
              <a:p>
                <a:r>
                  <a:rPr lang="en-US">
                    <a:noFill/>
                  </a:rPr>
                  <a:t> </a:t>
                </a:r>
              </a:p>
            </p:txBody>
          </p:sp>
        </mc:Fallback>
      </mc:AlternateContent>
    </p:spTree>
    <p:extLst>
      <p:ext uri="{BB962C8B-B14F-4D97-AF65-F5344CB8AC3E}">
        <p14:creationId xmlns:p14="http://schemas.microsoft.com/office/powerpoint/2010/main" val="6024711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Hình ảnh 8" descr="OPL20U25GSXzBJYl68kk8uQGfFKzs7yb1M4KJWUiLk6ZEvGF+qCIPSnY57AbBFCvTWID07 2024 T9 CD 06565+K4lPs7H94VUqPe2XwIsfPRnrXQE//QTEXxb8/8N4CNc6FpgZahzpTjFhMzSA7T/nHJa11DE8Ng2TP3iAmRczFlmslSuUNOgUeb6yRvs0=">
            <a:extLst>
              <a:ext uri="{FF2B5EF4-FFF2-40B4-BE49-F238E27FC236}">
                <a16:creationId xmlns:a16="http://schemas.microsoft.com/office/drawing/2014/main" id="{4B31E9C3-2857-4554-9A2F-E296104A5D6F}"/>
              </a:ext>
            </a:extLst>
          </p:cNvPr>
          <p:cNvPicPr>
            <a:picLocks noChangeAspect="1"/>
          </p:cNvPicPr>
          <p:nvPr/>
        </p:nvPicPr>
        <p:blipFill>
          <a:blip r:embed="rId2"/>
          <a:stretch>
            <a:fillRect/>
          </a:stretch>
        </p:blipFill>
        <p:spPr>
          <a:xfrm>
            <a:off x="3873281" y="231249"/>
            <a:ext cx="4236304" cy="4953000"/>
          </a:xfrm>
          <a:prstGeom prst="rect">
            <a:avLst/>
          </a:prstGeom>
          <a:noFill/>
        </p:spPr>
      </p:pic>
      <p:sp>
        <p:nvSpPr>
          <p:cNvPr id="10" name="Hình chữ nhật 9" descr="OPL20U25GSXzBJYl68kk8uQGfFKzs7yb1M4KJWUiLk6ZEvGF+qCIPSnY57AbBFCvTWID07 2024 T9 CD 06565+K4lPs7H94VUqPe2XwIsfPRnrXQE//QTEXxb8/8N4CNc6FpgZahzpTjFhMzSA7T/nHJa11DE8Ng2TP3iAmRczFlmslSuUNOgUeb6yRvs0=">
            <a:extLst>
              <a:ext uri="{FF2B5EF4-FFF2-40B4-BE49-F238E27FC236}">
                <a16:creationId xmlns:a16="http://schemas.microsoft.com/office/drawing/2014/main" id="{125E670A-F252-425E-8FBD-2584A901E93B}"/>
              </a:ext>
            </a:extLst>
          </p:cNvPr>
          <p:cNvSpPr/>
          <p:nvPr/>
        </p:nvSpPr>
        <p:spPr>
          <a:xfrm>
            <a:off x="2114185" y="5478360"/>
            <a:ext cx="8118889" cy="1200329"/>
          </a:xfrm>
          <a:prstGeom prst="rect">
            <a:avLst/>
          </a:prstGeom>
          <a:noFill/>
        </p:spPr>
        <p:txBody>
          <a:bodyPr wrap="non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7200" b="1" i="0" u="none" strike="noStrike" kern="1200" cap="none" spc="0" normalizeH="0" baseline="0" noProof="0" dirty="0">
                <a:ln w="13462">
                  <a:solidFill>
                    <a:prstClr val="white"/>
                  </a:solidFill>
                  <a:prstDash val="solid"/>
                </a:ln>
                <a:solidFill>
                  <a:prstClr val="black">
                    <a:lumMod val="85000"/>
                    <a:lumOff val="15000"/>
                  </a:prstClr>
                </a:solidFill>
                <a:effectLst>
                  <a:outerShdw dist="38100" dir="2700000" algn="bl" rotWithShape="0">
                    <a:srgbClr val="4472C4"/>
                  </a:outerShdw>
                </a:effectLst>
                <a:uLnTx/>
                <a:uFillTx/>
                <a:latin typeface="Times New Roman" panose="02020603050405020304" pitchFamily="18" charset="0"/>
                <a:cs typeface="Times New Roman" panose="02020603050405020304" pitchFamily="18" charset="0"/>
              </a:rPr>
              <a:t>CÁC HOẠT ĐỘNG</a:t>
            </a:r>
            <a:endParaRPr kumimoji="0" lang="vi-VN" sz="7200" b="1" i="0" u="none" strike="noStrike" kern="1200" cap="none" spc="0" normalizeH="0" baseline="0" noProof="0" dirty="0">
              <a:ln w="13462">
                <a:solidFill>
                  <a:prstClr val="white"/>
                </a:solidFill>
                <a:prstDash val="solid"/>
              </a:ln>
              <a:solidFill>
                <a:prstClr val="black">
                  <a:lumMod val="85000"/>
                  <a:lumOff val="15000"/>
                </a:prstClr>
              </a:solidFill>
              <a:effectLst>
                <a:outerShdw dist="38100" dir="2700000" algn="bl" rotWithShape="0">
                  <a:srgbClr val="4472C4"/>
                </a:outerShdw>
              </a:effectLst>
              <a:uLnTx/>
              <a:uFillTx/>
              <a:latin typeface="Times New Roman" panose="02020603050405020304" pitchFamily="18" charset="0"/>
              <a:cs typeface="Times New Roman" panose="02020603050405020304" pitchFamily="18" charset="0"/>
            </a:endParaRPr>
          </a:p>
        </p:txBody>
      </p:sp>
      <p:grpSp>
        <p:nvGrpSpPr>
          <p:cNvPr id="12" name="Nhóm 11" descr="OPL20U25GSXzBJYl68kk8uQGfFKzs7yb1M4KJWUiLk6ZEvGF+qCIPSnY57AbBFCvTWID07 2024 T9 CD 06565+K4lPs7H94VUqPe2XwIsfPRnrXQE//QTEXxb8/8N4CNc6FpgZahzpTjFhMzSA7T/nHJa11DE8Ng2TP3iAmRczFlmslSuUNOgUeb6yRvs0=">
            <a:extLst>
              <a:ext uri="{FF2B5EF4-FFF2-40B4-BE49-F238E27FC236}">
                <a16:creationId xmlns:a16="http://schemas.microsoft.com/office/drawing/2014/main" id="{FF13D352-FF12-4774-BF7F-7823AED9D71C}"/>
              </a:ext>
            </a:extLst>
          </p:cNvPr>
          <p:cNvGrpSpPr/>
          <p:nvPr/>
        </p:nvGrpSpPr>
        <p:grpSpPr>
          <a:xfrm>
            <a:off x="1774378" y="1423682"/>
            <a:ext cx="2733453" cy="1415771"/>
            <a:chOff x="1774377" y="1423682"/>
            <a:chExt cx="2733453" cy="1415770"/>
          </a:xfrm>
        </p:grpSpPr>
        <p:sp>
          <p:nvSpPr>
            <p:cNvPr id="26" name="Google Shape;157;p20">
              <a:extLst>
                <a:ext uri="{FF2B5EF4-FFF2-40B4-BE49-F238E27FC236}">
                  <a16:creationId xmlns:a16="http://schemas.microsoft.com/office/drawing/2014/main" id="{E98F7850-E8A1-4D65-AB4B-DB9606909211}"/>
                </a:ext>
              </a:extLst>
            </p:cNvPr>
            <p:cNvSpPr/>
            <p:nvPr/>
          </p:nvSpPr>
          <p:spPr>
            <a:xfrm>
              <a:off x="1774377" y="1423682"/>
              <a:ext cx="2733453" cy="1415770"/>
            </a:xfrm>
            <a:custGeom>
              <a:avLst/>
              <a:gdLst/>
              <a:ahLst/>
              <a:cxnLst/>
              <a:rect l="l" t="t" r="r" b="b"/>
              <a:pathLst>
                <a:path w="19198" h="10845" extrusionOk="0">
                  <a:moveTo>
                    <a:pt x="7572" y="1"/>
                  </a:moveTo>
                  <a:lnTo>
                    <a:pt x="7108" y="25"/>
                  </a:lnTo>
                  <a:lnTo>
                    <a:pt x="6668" y="98"/>
                  </a:lnTo>
                  <a:lnTo>
                    <a:pt x="6229" y="196"/>
                  </a:lnTo>
                  <a:lnTo>
                    <a:pt x="5813" y="343"/>
                  </a:lnTo>
                  <a:lnTo>
                    <a:pt x="5423" y="538"/>
                  </a:lnTo>
                  <a:lnTo>
                    <a:pt x="5056" y="758"/>
                  </a:lnTo>
                  <a:lnTo>
                    <a:pt x="4714" y="1026"/>
                  </a:lnTo>
                  <a:lnTo>
                    <a:pt x="4397" y="1319"/>
                  </a:lnTo>
                  <a:lnTo>
                    <a:pt x="4104" y="1637"/>
                  </a:lnTo>
                  <a:lnTo>
                    <a:pt x="3835" y="1979"/>
                  </a:lnTo>
                  <a:lnTo>
                    <a:pt x="3615" y="2345"/>
                  </a:lnTo>
                  <a:lnTo>
                    <a:pt x="3420" y="2736"/>
                  </a:lnTo>
                  <a:lnTo>
                    <a:pt x="3273" y="3151"/>
                  </a:lnTo>
                  <a:lnTo>
                    <a:pt x="3151" y="3591"/>
                  </a:lnTo>
                  <a:lnTo>
                    <a:pt x="3102" y="4030"/>
                  </a:lnTo>
                  <a:lnTo>
                    <a:pt x="3078" y="4494"/>
                  </a:lnTo>
                  <a:lnTo>
                    <a:pt x="3078" y="4788"/>
                  </a:lnTo>
                  <a:lnTo>
                    <a:pt x="2712" y="4788"/>
                  </a:lnTo>
                  <a:lnTo>
                    <a:pt x="2419" y="4836"/>
                  </a:lnTo>
                  <a:lnTo>
                    <a:pt x="2125" y="4910"/>
                  </a:lnTo>
                  <a:lnTo>
                    <a:pt x="1832" y="5032"/>
                  </a:lnTo>
                  <a:lnTo>
                    <a:pt x="1588" y="5154"/>
                  </a:lnTo>
                  <a:lnTo>
                    <a:pt x="1320" y="5300"/>
                  </a:lnTo>
                  <a:lnTo>
                    <a:pt x="1100" y="5471"/>
                  </a:lnTo>
                  <a:lnTo>
                    <a:pt x="880" y="5667"/>
                  </a:lnTo>
                  <a:lnTo>
                    <a:pt x="685" y="5887"/>
                  </a:lnTo>
                  <a:lnTo>
                    <a:pt x="514" y="6131"/>
                  </a:lnTo>
                  <a:lnTo>
                    <a:pt x="367" y="6375"/>
                  </a:lnTo>
                  <a:lnTo>
                    <a:pt x="220" y="6644"/>
                  </a:lnTo>
                  <a:lnTo>
                    <a:pt x="123" y="6912"/>
                  </a:lnTo>
                  <a:lnTo>
                    <a:pt x="50" y="7205"/>
                  </a:lnTo>
                  <a:lnTo>
                    <a:pt x="1" y="7499"/>
                  </a:lnTo>
                  <a:lnTo>
                    <a:pt x="1" y="7816"/>
                  </a:lnTo>
                  <a:lnTo>
                    <a:pt x="1" y="8134"/>
                  </a:lnTo>
                  <a:lnTo>
                    <a:pt x="50" y="8427"/>
                  </a:lnTo>
                  <a:lnTo>
                    <a:pt x="123" y="8720"/>
                  </a:lnTo>
                  <a:lnTo>
                    <a:pt x="220" y="8988"/>
                  </a:lnTo>
                  <a:lnTo>
                    <a:pt x="367" y="9257"/>
                  </a:lnTo>
                  <a:lnTo>
                    <a:pt x="514" y="9501"/>
                  </a:lnTo>
                  <a:lnTo>
                    <a:pt x="685" y="9745"/>
                  </a:lnTo>
                  <a:lnTo>
                    <a:pt x="880" y="9965"/>
                  </a:lnTo>
                  <a:lnTo>
                    <a:pt x="1100" y="10161"/>
                  </a:lnTo>
                  <a:lnTo>
                    <a:pt x="1320" y="10332"/>
                  </a:lnTo>
                  <a:lnTo>
                    <a:pt x="1588" y="10478"/>
                  </a:lnTo>
                  <a:lnTo>
                    <a:pt x="1832" y="10600"/>
                  </a:lnTo>
                  <a:lnTo>
                    <a:pt x="2125" y="10722"/>
                  </a:lnTo>
                  <a:lnTo>
                    <a:pt x="2419" y="10796"/>
                  </a:lnTo>
                  <a:lnTo>
                    <a:pt x="2712" y="10844"/>
                  </a:lnTo>
                  <a:lnTo>
                    <a:pt x="16486" y="10844"/>
                  </a:lnTo>
                  <a:lnTo>
                    <a:pt x="16779" y="10796"/>
                  </a:lnTo>
                  <a:lnTo>
                    <a:pt x="17072" y="10722"/>
                  </a:lnTo>
                  <a:lnTo>
                    <a:pt x="17365" y="10600"/>
                  </a:lnTo>
                  <a:lnTo>
                    <a:pt x="17610" y="10478"/>
                  </a:lnTo>
                  <a:lnTo>
                    <a:pt x="17878" y="10332"/>
                  </a:lnTo>
                  <a:lnTo>
                    <a:pt x="18098" y="10161"/>
                  </a:lnTo>
                  <a:lnTo>
                    <a:pt x="18318" y="9965"/>
                  </a:lnTo>
                  <a:lnTo>
                    <a:pt x="18513" y="9745"/>
                  </a:lnTo>
                  <a:lnTo>
                    <a:pt x="18684" y="9501"/>
                  </a:lnTo>
                  <a:lnTo>
                    <a:pt x="18831" y="9257"/>
                  </a:lnTo>
                  <a:lnTo>
                    <a:pt x="18977" y="8988"/>
                  </a:lnTo>
                  <a:lnTo>
                    <a:pt x="19075" y="8720"/>
                  </a:lnTo>
                  <a:lnTo>
                    <a:pt x="19148" y="8427"/>
                  </a:lnTo>
                  <a:lnTo>
                    <a:pt x="19197" y="8134"/>
                  </a:lnTo>
                  <a:lnTo>
                    <a:pt x="19197" y="7816"/>
                  </a:lnTo>
                  <a:lnTo>
                    <a:pt x="19197" y="7499"/>
                  </a:lnTo>
                  <a:lnTo>
                    <a:pt x="19148" y="7205"/>
                  </a:lnTo>
                  <a:lnTo>
                    <a:pt x="19075" y="6912"/>
                  </a:lnTo>
                  <a:lnTo>
                    <a:pt x="18977" y="6644"/>
                  </a:lnTo>
                  <a:lnTo>
                    <a:pt x="18831" y="6375"/>
                  </a:lnTo>
                  <a:lnTo>
                    <a:pt x="18684" y="6131"/>
                  </a:lnTo>
                  <a:lnTo>
                    <a:pt x="18513" y="5887"/>
                  </a:lnTo>
                  <a:lnTo>
                    <a:pt x="18318" y="5667"/>
                  </a:lnTo>
                  <a:lnTo>
                    <a:pt x="18098" y="5471"/>
                  </a:lnTo>
                  <a:lnTo>
                    <a:pt x="17878" y="5300"/>
                  </a:lnTo>
                  <a:lnTo>
                    <a:pt x="17610" y="5154"/>
                  </a:lnTo>
                  <a:lnTo>
                    <a:pt x="17365" y="5032"/>
                  </a:lnTo>
                  <a:lnTo>
                    <a:pt x="17072" y="4910"/>
                  </a:lnTo>
                  <a:lnTo>
                    <a:pt x="16779" y="4836"/>
                  </a:lnTo>
                  <a:lnTo>
                    <a:pt x="16486" y="4788"/>
                  </a:lnTo>
                  <a:lnTo>
                    <a:pt x="15412" y="4788"/>
                  </a:lnTo>
                  <a:lnTo>
                    <a:pt x="15436" y="4494"/>
                  </a:lnTo>
                  <a:lnTo>
                    <a:pt x="15412" y="4201"/>
                  </a:lnTo>
                  <a:lnTo>
                    <a:pt x="15387" y="3933"/>
                  </a:lnTo>
                  <a:lnTo>
                    <a:pt x="15314" y="3664"/>
                  </a:lnTo>
                  <a:lnTo>
                    <a:pt x="15216" y="3420"/>
                  </a:lnTo>
                  <a:lnTo>
                    <a:pt x="15094" y="3176"/>
                  </a:lnTo>
                  <a:lnTo>
                    <a:pt x="14972" y="2956"/>
                  </a:lnTo>
                  <a:lnTo>
                    <a:pt x="14801" y="2736"/>
                  </a:lnTo>
                  <a:lnTo>
                    <a:pt x="14630" y="2541"/>
                  </a:lnTo>
                  <a:lnTo>
                    <a:pt x="14435" y="2370"/>
                  </a:lnTo>
                  <a:lnTo>
                    <a:pt x="14215" y="2199"/>
                  </a:lnTo>
                  <a:lnTo>
                    <a:pt x="13995" y="2077"/>
                  </a:lnTo>
                  <a:lnTo>
                    <a:pt x="13751" y="1954"/>
                  </a:lnTo>
                  <a:lnTo>
                    <a:pt x="13507" y="1857"/>
                  </a:lnTo>
                  <a:lnTo>
                    <a:pt x="13238" y="1784"/>
                  </a:lnTo>
                  <a:lnTo>
                    <a:pt x="12969" y="1759"/>
                  </a:lnTo>
                  <a:lnTo>
                    <a:pt x="12676" y="1735"/>
                  </a:lnTo>
                  <a:lnTo>
                    <a:pt x="12334" y="1759"/>
                  </a:lnTo>
                  <a:lnTo>
                    <a:pt x="11992" y="1832"/>
                  </a:lnTo>
                  <a:lnTo>
                    <a:pt x="11650" y="1930"/>
                  </a:lnTo>
                  <a:lnTo>
                    <a:pt x="11357" y="2077"/>
                  </a:lnTo>
                  <a:lnTo>
                    <a:pt x="11186" y="1857"/>
                  </a:lnTo>
                  <a:lnTo>
                    <a:pt x="11015" y="1637"/>
                  </a:lnTo>
                  <a:lnTo>
                    <a:pt x="10844" y="1417"/>
                  </a:lnTo>
                  <a:lnTo>
                    <a:pt x="10649" y="1222"/>
                  </a:lnTo>
                  <a:lnTo>
                    <a:pt x="10454" y="1051"/>
                  </a:lnTo>
                  <a:lnTo>
                    <a:pt x="10234" y="880"/>
                  </a:lnTo>
                  <a:lnTo>
                    <a:pt x="9990" y="709"/>
                  </a:lnTo>
                  <a:lnTo>
                    <a:pt x="9745" y="562"/>
                  </a:lnTo>
                  <a:lnTo>
                    <a:pt x="9501" y="440"/>
                  </a:lnTo>
                  <a:lnTo>
                    <a:pt x="9257" y="318"/>
                  </a:lnTo>
                  <a:lnTo>
                    <a:pt x="8988" y="220"/>
                  </a:lnTo>
                  <a:lnTo>
                    <a:pt x="8720" y="147"/>
                  </a:lnTo>
                  <a:lnTo>
                    <a:pt x="8427" y="74"/>
                  </a:lnTo>
                  <a:lnTo>
                    <a:pt x="8158" y="25"/>
                  </a:lnTo>
                  <a:lnTo>
                    <a:pt x="7865" y="1"/>
                  </a:lnTo>
                  <a:close/>
                </a:path>
              </a:pathLst>
            </a:custGeom>
            <a:solidFill>
              <a:srgbClr val="9BCF63"/>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sym typeface="Arial"/>
              </a:endParaRPr>
            </a:p>
          </p:txBody>
        </p:sp>
        <p:sp>
          <p:nvSpPr>
            <p:cNvPr id="11" name="Hộp Văn bản 10">
              <a:extLst>
                <a:ext uri="{FF2B5EF4-FFF2-40B4-BE49-F238E27FC236}">
                  <a16:creationId xmlns:a16="http://schemas.microsoft.com/office/drawing/2014/main" id="{2BFA5FA8-BCB5-4109-A323-D465A630B106}"/>
                </a:ext>
              </a:extLst>
            </p:cNvPr>
            <p:cNvSpPr txBox="1"/>
            <p:nvPr/>
          </p:nvSpPr>
          <p:spPr>
            <a:xfrm>
              <a:off x="2165516" y="2092195"/>
              <a:ext cx="1552028" cy="58477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err="1">
                  <a:ln>
                    <a:noFill/>
                  </a:ln>
                  <a:solidFill>
                    <a:srgbClr val="002060"/>
                  </a:solidFill>
                  <a:effectLst/>
                  <a:uLnTx/>
                  <a:uFillTx/>
                  <a:latin typeface="Times New Roman" panose="02020603050405020304" pitchFamily="18" charset="0"/>
                  <a:cs typeface="Times New Roman" panose="02020603050405020304" pitchFamily="18" charset="0"/>
                </a:rPr>
                <a:t>Mở</a:t>
              </a:r>
              <a:r>
                <a:rPr kumimoji="0" lang="en-US" sz="3200" b="1" i="0" u="none" strike="noStrike" kern="1200" cap="none" spc="0" normalizeH="0" baseline="0" noProof="0" dirty="0">
                  <a:ln>
                    <a:noFill/>
                  </a:ln>
                  <a:solidFill>
                    <a:srgbClr val="002060"/>
                  </a:solidFill>
                  <a:effectLst/>
                  <a:uLnTx/>
                  <a:uFillTx/>
                  <a:latin typeface="Times New Roman" panose="02020603050405020304" pitchFamily="18" charset="0"/>
                  <a:cs typeface="Times New Roman" panose="02020603050405020304" pitchFamily="18" charset="0"/>
                </a:rPr>
                <a:t> </a:t>
              </a:r>
              <a:r>
                <a:rPr kumimoji="0" lang="en-US" sz="3200" b="1" i="0" u="none" strike="noStrike" kern="1200" cap="none" spc="0" normalizeH="0" baseline="0" noProof="0" dirty="0" err="1">
                  <a:ln>
                    <a:noFill/>
                  </a:ln>
                  <a:solidFill>
                    <a:srgbClr val="002060"/>
                  </a:solidFill>
                  <a:effectLst/>
                  <a:uLnTx/>
                  <a:uFillTx/>
                  <a:latin typeface="Times New Roman" panose="02020603050405020304" pitchFamily="18" charset="0"/>
                  <a:cs typeface="Times New Roman" panose="02020603050405020304" pitchFamily="18" charset="0"/>
                </a:rPr>
                <a:t>đầu</a:t>
              </a:r>
              <a:endParaRPr kumimoji="0" lang="en-US" sz="3200" b="1" i="0" u="none" strike="noStrike" kern="1200" cap="none" spc="0" normalizeH="0" baseline="0" noProof="0" dirty="0">
                <a:ln>
                  <a:noFill/>
                </a:ln>
                <a:solidFill>
                  <a:srgbClr val="002060"/>
                </a:solidFill>
                <a:effectLst/>
                <a:uLnTx/>
                <a:uFillTx/>
                <a:latin typeface="Times New Roman" panose="02020603050405020304" pitchFamily="18" charset="0"/>
                <a:cs typeface="Times New Roman" panose="02020603050405020304" pitchFamily="18" charset="0"/>
              </a:endParaRPr>
            </a:p>
          </p:txBody>
        </p:sp>
      </p:grpSp>
      <p:grpSp>
        <p:nvGrpSpPr>
          <p:cNvPr id="13" name="Nhóm 12" descr="OPL20U25GSXzBJYl68kk8uQGfFKzs7yb1M4KJWUiLk6ZEvGF+qCIPSnY57AbBFCvTWID07 2024 T9 CD 06565+K4lPs7H94VUqPe2XwIsfPRnrXQE//QTEXxb8/8N4CNc6FpgZahzpTjFhMzSA7T/nHJa11DE8Ng2TP3iAmRczFlmslSuUNOgUeb6yRvs0=">
            <a:extLst>
              <a:ext uri="{FF2B5EF4-FFF2-40B4-BE49-F238E27FC236}">
                <a16:creationId xmlns:a16="http://schemas.microsoft.com/office/drawing/2014/main" id="{02197C0D-4039-4F65-A23B-3D8031420B89}"/>
              </a:ext>
            </a:extLst>
          </p:cNvPr>
          <p:cNvGrpSpPr/>
          <p:nvPr/>
        </p:nvGrpSpPr>
        <p:grpSpPr>
          <a:xfrm>
            <a:off x="5721648" y="440483"/>
            <a:ext cx="3298609" cy="1415771"/>
            <a:chOff x="5444339" y="780700"/>
            <a:chExt cx="3298608" cy="1415770"/>
          </a:xfrm>
        </p:grpSpPr>
        <p:sp>
          <p:nvSpPr>
            <p:cNvPr id="28" name="Google Shape;157;p20">
              <a:extLst>
                <a:ext uri="{FF2B5EF4-FFF2-40B4-BE49-F238E27FC236}">
                  <a16:creationId xmlns:a16="http://schemas.microsoft.com/office/drawing/2014/main" id="{A125F3E3-B2C7-4AA0-9D9F-E550F085FF67}"/>
                </a:ext>
              </a:extLst>
            </p:cNvPr>
            <p:cNvSpPr/>
            <p:nvPr/>
          </p:nvSpPr>
          <p:spPr>
            <a:xfrm>
              <a:off x="5714125" y="780700"/>
              <a:ext cx="3028822" cy="1415770"/>
            </a:xfrm>
            <a:custGeom>
              <a:avLst/>
              <a:gdLst/>
              <a:ahLst/>
              <a:cxnLst/>
              <a:rect l="l" t="t" r="r" b="b"/>
              <a:pathLst>
                <a:path w="19198" h="10845" extrusionOk="0">
                  <a:moveTo>
                    <a:pt x="7572" y="1"/>
                  </a:moveTo>
                  <a:lnTo>
                    <a:pt x="7108" y="25"/>
                  </a:lnTo>
                  <a:lnTo>
                    <a:pt x="6668" y="98"/>
                  </a:lnTo>
                  <a:lnTo>
                    <a:pt x="6229" y="196"/>
                  </a:lnTo>
                  <a:lnTo>
                    <a:pt x="5813" y="343"/>
                  </a:lnTo>
                  <a:lnTo>
                    <a:pt x="5423" y="538"/>
                  </a:lnTo>
                  <a:lnTo>
                    <a:pt x="5056" y="758"/>
                  </a:lnTo>
                  <a:lnTo>
                    <a:pt x="4714" y="1026"/>
                  </a:lnTo>
                  <a:lnTo>
                    <a:pt x="4397" y="1319"/>
                  </a:lnTo>
                  <a:lnTo>
                    <a:pt x="4104" y="1637"/>
                  </a:lnTo>
                  <a:lnTo>
                    <a:pt x="3835" y="1979"/>
                  </a:lnTo>
                  <a:lnTo>
                    <a:pt x="3615" y="2345"/>
                  </a:lnTo>
                  <a:lnTo>
                    <a:pt x="3420" y="2736"/>
                  </a:lnTo>
                  <a:lnTo>
                    <a:pt x="3273" y="3151"/>
                  </a:lnTo>
                  <a:lnTo>
                    <a:pt x="3151" y="3591"/>
                  </a:lnTo>
                  <a:lnTo>
                    <a:pt x="3102" y="4030"/>
                  </a:lnTo>
                  <a:lnTo>
                    <a:pt x="3078" y="4494"/>
                  </a:lnTo>
                  <a:lnTo>
                    <a:pt x="3078" y="4788"/>
                  </a:lnTo>
                  <a:lnTo>
                    <a:pt x="2712" y="4788"/>
                  </a:lnTo>
                  <a:lnTo>
                    <a:pt x="2419" y="4836"/>
                  </a:lnTo>
                  <a:lnTo>
                    <a:pt x="2125" y="4910"/>
                  </a:lnTo>
                  <a:lnTo>
                    <a:pt x="1832" y="5032"/>
                  </a:lnTo>
                  <a:lnTo>
                    <a:pt x="1588" y="5154"/>
                  </a:lnTo>
                  <a:lnTo>
                    <a:pt x="1320" y="5300"/>
                  </a:lnTo>
                  <a:lnTo>
                    <a:pt x="1100" y="5471"/>
                  </a:lnTo>
                  <a:lnTo>
                    <a:pt x="880" y="5667"/>
                  </a:lnTo>
                  <a:lnTo>
                    <a:pt x="685" y="5887"/>
                  </a:lnTo>
                  <a:lnTo>
                    <a:pt x="514" y="6131"/>
                  </a:lnTo>
                  <a:lnTo>
                    <a:pt x="367" y="6375"/>
                  </a:lnTo>
                  <a:lnTo>
                    <a:pt x="220" y="6644"/>
                  </a:lnTo>
                  <a:lnTo>
                    <a:pt x="123" y="6912"/>
                  </a:lnTo>
                  <a:lnTo>
                    <a:pt x="50" y="7205"/>
                  </a:lnTo>
                  <a:lnTo>
                    <a:pt x="1" y="7499"/>
                  </a:lnTo>
                  <a:lnTo>
                    <a:pt x="1" y="7816"/>
                  </a:lnTo>
                  <a:lnTo>
                    <a:pt x="1" y="8134"/>
                  </a:lnTo>
                  <a:lnTo>
                    <a:pt x="50" y="8427"/>
                  </a:lnTo>
                  <a:lnTo>
                    <a:pt x="123" y="8720"/>
                  </a:lnTo>
                  <a:lnTo>
                    <a:pt x="220" y="8988"/>
                  </a:lnTo>
                  <a:lnTo>
                    <a:pt x="367" y="9257"/>
                  </a:lnTo>
                  <a:lnTo>
                    <a:pt x="514" y="9501"/>
                  </a:lnTo>
                  <a:lnTo>
                    <a:pt x="685" y="9745"/>
                  </a:lnTo>
                  <a:lnTo>
                    <a:pt x="880" y="9965"/>
                  </a:lnTo>
                  <a:lnTo>
                    <a:pt x="1100" y="10161"/>
                  </a:lnTo>
                  <a:lnTo>
                    <a:pt x="1320" y="10332"/>
                  </a:lnTo>
                  <a:lnTo>
                    <a:pt x="1588" y="10478"/>
                  </a:lnTo>
                  <a:lnTo>
                    <a:pt x="1832" y="10600"/>
                  </a:lnTo>
                  <a:lnTo>
                    <a:pt x="2125" y="10722"/>
                  </a:lnTo>
                  <a:lnTo>
                    <a:pt x="2419" y="10796"/>
                  </a:lnTo>
                  <a:lnTo>
                    <a:pt x="2712" y="10844"/>
                  </a:lnTo>
                  <a:lnTo>
                    <a:pt x="16486" y="10844"/>
                  </a:lnTo>
                  <a:lnTo>
                    <a:pt x="16779" y="10796"/>
                  </a:lnTo>
                  <a:lnTo>
                    <a:pt x="17072" y="10722"/>
                  </a:lnTo>
                  <a:lnTo>
                    <a:pt x="17365" y="10600"/>
                  </a:lnTo>
                  <a:lnTo>
                    <a:pt x="17610" y="10478"/>
                  </a:lnTo>
                  <a:lnTo>
                    <a:pt x="17878" y="10332"/>
                  </a:lnTo>
                  <a:lnTo>
                    <a:pt x="18098" y="10161"/>
                  </a:lnTo>
                  <a:lnTo>
                    <a:pt x="18318" y="9965"/>
                  </a:lnTo>
                  <a:lnTo>
                    <a:pt x="18513" y="9745"/>
                  </a:lnTo>
                  <a:lnTo>
                    <a:pt x="18684" y="9501"/>
                  </a:lnTo>
                  <a:lnTo>
                    <a:pt x="18831" y="9257"/>
                  </a:lnTo>
                  <a:lnTo>
                    <a:pt x="18977" y="8988"/>
                  </a:lnTo>
                  <a:lnTo>
                    <a:pt x="19075" y="8720"/>
                  </a:lnTo>
                  <a:lnTo>
                    <a:pt x="19148" y="8427"/>
                  </a:lnTo>
                  <a:lnTo>
                    <a:pt x="19197" y="8134"/>
                  </a:lnTo>
                  <a:lnTo>
                    <a:pt x="19197" y="7816"/>
                  </a:lnTo>
                  <a:lnTo>
                    <a:pt x="19197" y="7499"/>
                  </a:lnTo>
                  <a:lnTo>
                    <a:pt x="19148" y="7205"/>
                  </a:lnTo>
                  <a:lnTo>
                    <a:pt x="19075" y="6912"/>
                  </a:lnTo>
                  <a:lnTo>
                    <a:pt x="18977" y="6644"/>
                  </a:lnTo>
                  <a:lnTo>
                    <a:pt x="18831" y="6375"/>
                  </a:lnTo>
                  <a:lnTo>
                    <a:pt x="18684" y="6131"/>
                  </a:lnTo>
                  <a:lnTo>
                    <a:pt x="18513" y="5887"/>
                  </a:lnTo>
                  <a:lnTo>
                    <a:pt x="18318" y="5667"/>
                  </a:lnTo>
                  <a:lnTo>
                    <a:pt x="18098" y="5471"/>
                  </a:lnTo>
                  <a:lnTo>
                    <a:pt x="17878" y="5300"/>
                  </a:lnTo>
                  <a:lnTo>
                    <a:pt x="17610" y="5154"/>
                  </a:lnTo>
                  <a:lnTo>
                    <a:pt x="17365" y="5032"/>
                  </a:lnTo>
                  <a:lnTo>
                    <a:pt x="17072" y="4910"/>
                  </a:lnTo>
                  <a:lnTo>
                    <a:pt x="16779" y="4836"/>
                  </a:lnTo>
                  <a:lnTo>
                    <a:pt x="16486" y="4788"/>
                  </a:lnTo>
                  <a:lnTo>
                    <a:pt x="15412" y="4788"/>
                  </a:lnTo>
                  <a:lnTo>
                    <a:pt x="15436" y="4494"/>
                  </a:lnTo>
                  <a:lnTo>
                    <a:pt x="15412" y="4201"/>
                  </a:lnTo>
                  <a:lnTo>
                    <a:pt x="15387" y="3933"/>
                  </a:lnTo>
                  <a:lnTo>
                    <a:pt x="15314" y="3664"/>
                  </a:lnTo>
                  <a:lnTo>
                    <a:pt x="15216" y="3420"/>
                  </a:lnTo>
                  <a:lnTo>
                    <a:pt x="15094" y="3176"/>
                  </a:lnTo>
                  <a:lnTo>
                    <a:pt x="14972" y="2956"/>
                  </a:lnTo>
                  <a:lnTo>
                    <a:pt x="14801" y="2736"/>
                  </a:lnTo>
                  <a:lnTo>
                    <a:pt x="14630" y="2541"/>
                  </a:lnTo>
                  <a:lnTo>
                    <a:pt x="14435" y="2370"/>
                  </a:lnTo>
                  <a:lnTo>
                    <a:pt x="14215" y="2199"/>
                  </a:lnTo>
                  <a:lnTo>
                    <a:pt x="13995" y="2077"/>
                  </a:lnTo>
                  <a:lnTo>
                    <a:pt x="13751" y="1954"/>
                  </a:lnTo>
                  <a:lnTo>
                    <a:pt x="13507" y="1857"/>
                  </a:lnTo>
                  <a:lnTo>
                    <a:pt x="13238" y="1784"/>
                  </a:lnTo>
                  <a:lnTo>
                    <a:pt x="12969" y="1759"/>
                  </a:lnTo>
                  <a:lnTo>
                    <a:pt x="12676" y="1735"/>
                  </a:lnTo>
                  <a:lnTo>
                    <a:pt x="12334" y="1759"/>
                  </a:lnTo>
                  <a:lnTo>
                    <a:pt x="11992" y="1832"/>
                  </a:lnTo>
                  <a:lnTo>
                    <a:pt x="11650" y="1930"/>
                  </a:lnTo>
                  <a:lnTo>
                    <a:pt x="11357" y="2077"/>
                  </a:lnTo>
                  <a:lnTo>
                    <a:pt x="11186" y="1857"/>
                  </a:lnTo>
                  <a:lnTo>
                    <a:pt x="11015" y="1637"/>
                  </a:lnTo>
                  <a:lnTo>
                    <a:pt x="10844" y="1417"/>
                  </a:lnTo>
                  <a:lnTo>
                    <a:pt x="10649" y="1222"/>
                  </a:lnTo>
                  <a:lnTo>
                    <a:pt x="10454" y="1051"/>
                  </a:lnTo>
                  <a:lnTo>
                    <a:pt x="10234" y="880"/>
                  </a:lnTo>
                  <a:lnTo>
                    <a:pt x="9990" y="709"/>
                  </a:lnTo>
                  <a:lnTo>
                    <a:pt x="9745" y="562"/>
                  </a:lnTo>
                  <a:lnTo>
                    <a:pt x="9501" y="440"/>
                  </a:lnTo>
                  <a:lnTo>
                    <a:pt x="9257" y="318"/>
                  </a:lnTo>
                  <a:lnTo>
                    <a:pt x="8988" y="220"/>
                  </a:lnTo>
                  <a:lnTo>
                    <a:pt x="8720" y="147"/>
                  </a:lnTo>
                  <a:lnTo>
                    <a:pt x="8427" y="74"/>
                  </a:lnTo>
                  <a:lnTo>
                    <a:pt x="8158" y="25"/>
                  </a:lnTo>
                  <a:lnTo>
                    <a:pt x="7865" y="1"/>
                  </a:lnTo>
                  <a:close/>
                </a:path>
              </a:pathLst>
            </a:custGeom>
            <a:solidFill>
              <a:srgbClr val="9BCF63"/>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sym typeface="Arial"/>
              </a:endParaRPr>
            </a:p>
          </p:txBody>
        </p:sp>
        <p:sp>
          <p:nvSpPr>
            <p:cNvPr id="30" name="Hộp Văn bản 29">
              <a:extLst>
                <a:ext uri="{FF2B5EF4-FFF2-40B4-BE49-F238E27FC236}">
                  <a16:creationId xmlns:a16="http://schemas.microsoft.com/office/drawing/2014/main" id="{0C48347C-72DD-4A44-99EC-6A94926D6872}"/>
                </a:ext>
              </a:extLst>
            </p:cNvPr>
            <p:cNvSpPr txBox="1"/>
            <p:nvPr/>
          </p:nvSpPr>
          <p:spPr>
            <a:xfrm>
              <a:off x="5444339" y="1109317"/>
              <a:ext cx="2962714" cy="107721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err="1">
                  <a:ln>
                    <a:noFill/>
                  </a:ln>
                  <a:solidFill>
                    <a:srgbClr val="002060"/>
                  </a:solidFill>
                  <a:effectLst/>
                  <a:uLnTx/>
                  <a:uFillTx/>
                  <a:latin typeface="Times New Roman" panose="02020603050405020304" pitchFamily="18" charset="0"/>
                  <a:cs typeface="Times New Roman" panose="02020603050405020304" pitchFamily="18" charset="0"/>
                </a:rPr>
                <a:t>Hình</a:t>
              </a:r>
              <a:r>
                <a:rPr kumimoji="0" lang="en-US" sz="3200" b="1" i="0" u="none" strike="noStrike" kern="1200" cap="none" spc="0" normalizeH="0" baseline="0" noProof="0" dirty="0">
                  <a:ln>
                    <a:noFill/>
                  </a:ln>
                  <a:solidFill>
                    <a:srgbClr val="002060"/>
                  </a:solidFill>
                  <a:effectLst/>
                  <a:uLnTx/>
                  <a:uFillTx/>
                  <a:latin typeface="Times New Roman" panose="02020603050405020304" pitchFamily="18" charset="0"/>
                  <a:cs typeface="Times New Roman" panose="02020603050405020304" pitchFamily="18" charset="0"/>
                </a:rPr>
                <a:t> </a:t>
              </a:r>
              <a:r>
                <a:rPr kumimoji="0" lang="en-US" sz="3200" b="1" i="0" u="none" strike="noStrike" kern="1200" cap="none" spc="0" normalizeH="0" baseline="0" noProof="0" dirty="0" err="1">
                  <a:ln>
                    <a:noFill/>
                  </a:ln>
                  <a:solidFill>
                    <a:srgbClr val="002060"/>
                  </a:solidFill>
                  <a:effectLst/>
                  <a:uLnTx/>
                  <a:uFillTx/>
                  <a:latin typeface="Times New Roman" panose="02020603050405020304" pitchFamily="18" charset="0"/>
                  <a:cs typeface="Times New Roman" panose="02020603050405020304" pitchFamily="18" charset="0"/>
                </a:rPr>
                <a:t>thành</a:t>
              </a:r>
              <a:r>
                <a:rPr kumimoji="0" lang="en-US" sz="3200" b="1" i="0" u="none" strike="noStrike" kern="1200" cap="none" spc="0" normalizeH="0" baseline="0" noProof="0" dirty="0">
                  <a:ln>
                    <a:noFill/>
                  </a:ln>
                  <a:solidFill>
                    <a:srgbClr val="002060"/>
                  </a:solidFill>
                  <a:effectLst/>
                  <a:uLnTx/>
                  <a:uFillTx/>
                  <a:latin typeface="Times New Roman" panose="02020603050405020304" pitchFamily="18" charset="0"/>
                  <a:cs typeface="Times New Roman" panose="02020603050405020304" pitchFamily="18" charset="0"/>
                </a:rPr>
                <a:t> </a:t>
              </a:r>
              <a:r>
                <a:rPr kumimoji="0" lang="en-US" sz="3200" b="1" i="0" u="none" strike="noStrike" kern="1200" cap="none" spc="0" normalizeH="0" baseline="0" noProof="0" dirty="0" err="1">
                  <a:ln>
                    <a:noFill/>
                  </a:ln>
                  <a:solidFill>
                    <a:srgbClr val="002060"/>
                  </a:solidFill>
                  <a:effectLst/>
                  <a:uLnTx/>
                  <a:uFillTx/>
                  <a:latin typeface="Times New Roman" panose="02020603050405020304" pitchFamily="18" charset="0"/>
                  <a:cs typeface="Times New Roman" panose="02020603050405020304" pitchFamily="18" charset="0"/>
                </a:rPr>
                <a:t>kiến</a:t>
              </a:r>
              <a:r>
                <a:rPr kumimoji="0" lang="en-US" sz="3200" b="1" i="0" u="none" strike="noStrike" kern="1200" cap="none" spc="0" normalizeH="0" baseline="0" noProof="0" dirty="0">
                  <a:ln>
                    <a:noFill/>
                  </a:ln>
                  <a:solidFill>
                    <a:srgbClr val="002060"/>
                  </a:solidFill>
                  <a:effectLst/>
                  <a:uLnTx/>
                  <a:uFillTx/>
                  <a:latin typeface="Times New Roman" panose="02020603050405020304" pitchFamily="18" charset="0"/>
                  <a:cs typeface="Times New Roman" panose="02020603050405020304" pitchFamily="18" charset="0"/>
                </a:rPr>
                <a:t> </a:t>
              </a:r>
              <a:r>
                <a:rPr kumimoji="0" lang="en-US" sz="3200" b="1" i="0" u="none" strike="noStrike" kern="1200" cap="none" spc="0" normalizeH="0" baseline="0" noProof="0" dirty="0" err="1">
                  <a:ln>
                    <a:noFill/>
                  </a:ln>
                  <a:solidFill>
                    <a:srgbClr val="002060"/>
                  </a:solidFill>
                  <a:effectLst/>
                  <a:uLnTx/>
                  <a:uFillTx/>
                  <a:latin typeface="Times New Roman" panose="02020603050405020304" pitchFamily="18" charset="0"/>
                  <a:cs typeface="Times New Roman" panose="02020603050405020304" pitchFamily="18" charset="0"/>
                </a:rPr>
                <a:t>thức</a:t>
              </a:r>
              <a:endParaRPr kumimoji="0" lang="en-US" sz="3200" b="1" i="0" u="none" strike="noStrike" kern="1200" cap="none" spc="0" normalizeH="0" baseline="0" noProof="0" dirty="0">
                <a:ln>
                  <a:noFill/>
                </a:ln>
                <a:solidFill>
                  <a:srgbClr val="002060"/>
                </a:solidFill>
                <a:effectLst/>
                <a:uLnTx/>
                <a:uFillTx/>
                <a:latin typeface="Times New Roman" panose="02020603050405020304" pitchFamily="18" charset="0"/>
                <a:cs typeface="Times New Roman" panose="02020603050405020304" pitchFamily="18" charset="0"/>
              </a:endParaRPr>
            </a:p>
          </p:txBody>
        </p:sp>
      </p:grpSp>
      <p:grpSp>
        <p:nvGrpSpPr>
          <p:cNvPr id="15" name="Nhóm 14" descr="OPL20U25GSXzBJYl68kk8uQGfFKzs7yb1M4KJWUiLk6ZEvGF+qCIPSnY57AbBFCvTWID07 2024 T9 CD 06565+K4lPs7H94VUqPe2XwIsfPRnrXQE//QTEXxb8/8N4CNc6FpgZahzpTjFhMzSA7T/nHJa11DE8Ng2TP3iAmRczFlmslSuUNOgUeb6yRvs0=">
            <a:extLst>
              <a:ext uri="{FF2B5EF4-FFF2-40B4-BE49-F238E27FC236}">
                <a16:creationId xmlns:a16="http://schemas.microsoft.com/office/drawing/2014/main" id="{2743DAFD-E003-42CA-BE1A-E2285E182AD8}"/>
              </a:ext>
            </a:extLst>
          </p:cNvPr>
          <p:cNvGrpSpPr/>
          <p:nvPr/>
        </p:nvGrpSpPr>
        <p:grpSpPr>
          <a:xfrm>
            <a:off x="8635942" y="1497829"/>
            <a:ext cx="3028823" cy="1415771"/>
            <a:chOff x="6997439" y="2348815"/>
            <a:chExt cx="3028822" cy="1415770"/>
          </a:xfrm>
        </p:grpSpPr>
        <p:sp>
          <p:nvSpPr>
            <p:cNvPr id="31" name="Google Shape;157;p20">
              <a:extLst>
                <a:ext uri="{FF2B5EF4-FFF2-40B4-BE49-F238E27FC236}">
                  <a16:creationId xmlns:a16="http://schemas.microsoft.com/office/drawing/2014/main" id="{D2EA517D-9760-4CA9-AF11-05ED30AE9EC4}"/>
                </a:ext>
              </a:extLst>
            </p:cNvPr>
            <p:cNvSpPr/>
            <p:nvPr/>
          </p:nvSpPr>
          <p:spPr>
            <a:xfrm>
              <a:off x="6997439" y="2348815"/>
              <a:ext cx="3028822" cy="1415770"/>
            </a:xfrm>
            <a:custGeom>
              <a:avLst/>
              <a:gdLst/>
              <a:ahLst/>
              <a:cxnLst/>
              <a:rect l="l" t="t" r="r" b="b"/>
              <a:pathLst>
                <a:path w="19198" h="10845" extrusionOk="0">
                  <a:moveTo>
                    <a:pt x="7572" y="1"/>
                  </a:moveTo>
                  <a:lnTo>
                    <a:pt x="7108" y="25"/>
                  </a:lnTo>
                  <a:lnTo>
                    <a:pt x="6668" y="98"/>
                  </a:lnTo>
                  <a:lnTo>
                    <a:pt x="6229" y="196"/>
                  </a:lnTo>
                  <a:lnTo>
                    <a:pt x="5813" y="343"/>
                  </a:lnTo>
                  <a:lnTo>
                    <a:pt x="5423" y="538"/>
                  </a:lnTo>
                  <a:lnTo>
                    <a:pt x="5056" y="758"/>
                  </a:lnTo>
                  <a:lnTo>
                    <a:pt x="4714" y="1026"/>
                  </a:lnTo>
                  <a:lnTo>
                    <a:pt x="4397" y="1319"/>
                  </a:lnTo>
                  <a:lnTo>
                    <a:pt x="4104" y="1637"/>
                  </a:lnTo>
                  <a:lnTo>
                    <a:pt x="3835" y="1979"/>
                  </a:lnTo>
                  <a:lnTo>
                    <a:pt x="3615" y="2345"/>
                  </a:lnTo>
                  <a:lnTo>
                    <a:pt x="3420" y="2736"/>
                  </a:lnTo>
                  <a:lnTo>
                    <a:pt x="3273" y="3151"/>
                  </a:lnTo>
                  <a:lnTo>
                    <a:pt x="3151" y="3591"/>
                  </a:lnTo>
                  <a:lnTo>
                    <a:pt x="3102" y="4030"/>
                  </a:lnTo>
                  <a:lnTo>
                    <a:pt x="3078" y="4494"/>
                  </a:lnTo>
                  <a:lnTo>
                    <a:pt x="3078" y="4788"/>
                  </a:lnTo>
                  <a:lnTo>
                    <a:pt x="2712" y="4788"/>
                  </a:lnTo>
                  <a:lnTo>
                    <a:pt x="2419" y="4836"/>
                  </a:lnTo>
                  <a:lnTo>
                    <a:pt x="2125" y="4910"/>
                  </a:lnTo>
                  <a:lnTo>
                    <a:pt x="1832" y="5032"/>
                  </a:lnTo>
                  <a:lnTo>
                    <a:pt x="1588" y="5154"/>
                  </a:lnTo>
                  <a:lnTo>
                    <a:pt x="1320" y="5300"/>
                  </a:lnTo>
                  <a:lnTo>
                    <a:pt x="1100" y="5471"/>
                  </a:lnTo>
                  <a:lnTo>
                    <a:pt x="880" y="5667"/>
                  </a:lnTo>
                  <a:lnTo>
                    <a:pt x="685" y="5887"/>
                  </a:lnTo>
                  <a:lnTo>
                    <a:pt x="514" y="6131"/>
                  </a:lnTo>
                  <a:lnTo>
                    <a:pt x="367" y="6375"/>
                  </a:lnTo>
                  <a:lnTo>
                    <a:pt x="220" y="6644"/>
                  </a:lnTo>
                  <a:lnTo>
                    <a:pt x="123" y="6912"/>
                  </a:lnTo>
                  <a:lnTo>
                    <a:pt x="50" y="7205"/>
                  </a:lnTo>
                  <a:lnTo>
                    <a:pt x="1" y="7499"/>
                  </a:lnTo>
                  <a:lnTo>
                    <a:pt x="1" y="7816"/>
                  </a:lnTo>
                  <a:lnTo>
                    <a:pt x="1" y="8134"/>
                  </a:lnTo>
                  <a:lnTo>
                    <a:pt x="50" y="8427"/>
                  </a:lnTo>
                  <a:lnTo>
                    <a:pt x="123" y="8720"/>
                  </a:lnTo>
                  <a:lnTo>
                    <a:pt x="220" y="8988"/>
                  </a:lnTo>
                  <a:lnTo>
                    <a:pt x="367" y="9257"/>
                  </a:lnTo>
                  <a:lnTo>
                    <a:pt x="514" y="9501"/>
                  </a:lnTo>
                  <a:lnTo>
                    <a:pt x="685" y="9745"/>
                  </a:lnTo>
                  <a:lnTo>
                    <a:pt x="880" y="9965"/>
                  </a:lnTo>
                  <a:lnTo>
                    <a:pt x="1100" y="10161"/>
                  </a:lnTo>
                  <a:lnTo>
                    <a:pt x="1320" y="10332"/>
                  </a:lnTo>
                  <a:lnTo>
                    <a:pt x="1588" y="10478"/>
                  </a:lnTo>
                  <a:lnTo>
                    <a:pt x="1832" y="10600"/>
                  </a:lnTo>
                  <a:lnTo>
                    <a:pt x="2125" y="10722"/>
                  </a:lnTo>
                  <a:lnTo>
                    <a:pt x="2419" y="10796"/>
                  </a:lnTo>
                  <a:lnTo>
                    <a:pt x="2712" y="10844"/>
                  </a:lnTo>
                  <a:lnTo>
                    <a:pt x="16486" y="10844"/>
                  </a:lnTo>
                  <a:lnTo>
                    <a:pt x="16779" y="10796"/>
                  </a:lnTo>
                  <a:lnTo>
                    <a:pt x="17072" y="10722"/>
                  </a:lnTo>
                  <a:lnTo>
                    <a:pt x="17365" y="10600"/>
                  </a:lnTo>
                  <a:lnTo>
                    <a:pt x="17610" y="10478"/>
                  </a:lnTo>
                  <a:lnTo>
                    <a:pt x="17878" y="10332"/>
                  </a:lnTo>
                  <a:lnTo>
                    <a:pt x="18098" y="10161"/>
                  </a:lnTo>
                  <a:lnTo>
                    <a:pt x="18318" y="9965"/>
                  </a:lnTo>
                  <a:lnTo>
                    <a:pt x="18513" y="9745"/>
                  </a:lnTo>
                  <a:lnTo>
                    <a:pt x="18684" y="9501"/>
                  </a:lnTo>
                  <a:lnTo>
                    <a:pt x="18831" y="9257"/>
                  </a:lnTo>
                  <a:lnTo>
                    <a:pt x="18977" y="8988"/>
                  </a:lnTo>
                  <a:lnTo>
                    <a:pt x="19075" y="8720"/>
                  </a:lnTo>
                  <a:lnTo>
                    <a:pt x="19148" y="8427"/>
                  </a:lnTo>
                  <a:lnTo>
                    <a:pt x="19197" y="8134"/>
                  </a:lnTo>
                  <a:lnTo>
                    <a:pt x="19197" y="7816"/>
                  </a:lnTo>
                  <a:lnTo>
                    <a:pt x="19197" y="7499"/>
                  </a:lnTo>
                  <a:lnTo>
                    <a:pt x="19148" y="7205"/>
                  </a:lnTo>
                  <a:lnTo>
                    <a:pt x="19075" y="6912"/>
                  </a:lnTo>
                  <a:lnTo>
                    <a:pt x="18977" y="6644"/>
                  </a:lnTo>
                  <a:lnTo>
                    <a:pt x="18831" y="6375"/>
                  </a:lnTo>
                  <a:lnTo>
                    <a:pt x="18684" y="6131"/>
                  </a:lnTo>
                  <a:lnTo>
                    <a:pt x="18513" y="5887"/>
                  </a:lnTo>
                  <a:lnTo>
                    <a:pt x="18318" y="5667"/>
                  </a:lnTo>
                  <a:lnTo>
                    <a:pt x="18098" y="5471"/>
                  </a:lnTo>
                  <a:lnTo>
                    <a:pt x="17878" y="5300"/>
                  </a:lnTo>
                  <a:lnTo>
                    <a:pt x="17610" y="5154"/>
                  </a:lnTo>
                  <a:lnTo>
                    <a:pt x="17365" y="5032"/>
                  </a:lnTo>
                  <a:lnTo>
                    <a:pt x="17072" y="4910"/>
                  </a:lnTo>
                  <a:lnTo>
                    <a:pt x="16779" y="4836"/>
                  </a:lnTo>
                  <a:lnTo>
                    <a:pt x="16486" y="4788"/>
                  </a:lnTo>
                  <a:lnTo>
                    <a:pt x="15412" y="4788"/>
                  </a:lnTo>
                  <a:lnTo>
                    <a:pt x="15436" y="4494"/>
                  </a:lnTo>
                  <a:lnTo>
                    <a:pt x="15412" y="4201"/>
                  </a:lnTo>
                  <a:lnTo>
                    <a:pt x="15387" y="3933"/>
                  </a:lnTo>
                  <a:lnTo>
                    <a:pt x="15314" y="3664"/>
                  </a:lnTo>
                  <a:lnTo>
                    <a:pt x="15216" y="3420"/>
                  </a:lnTo>
                  <a:lnTo>
                    <a:pt x="15094" y="3176"/>
                  </a:lnTo>
                  <a:lnTo>
                    <a:pt x="14972" y="2956"/>
                  </a:lnTo>
                  <a:lnTo>
                    <a:pt x="14801" y="2736"/>
                  </a:lnTo>
                  <a:lnTo>
                    <a:pt x="14630" y="2541"/>
                  </a:lnTo>
                  <a:lnTo>
                    <a:pt x="14435" y="2370"/>
                  </a:lnTo>
                  <a:lnTo>
                    <a:pt x="14215" y="2199"/>
                  </a:lnTo>
                  <a:lnTo>
                    <a:pt x="13995" y="2077"/>
                  </a:lnTo>
                  <a:lnTo>
                    <a:pt x="13751" y="1954"/>
                  </a:lnTo>
                  <a:lnTo>
                    <a:pt x="13507" y="1857"/>
                  </a:lnTo>
                  <a:lnTo>
                    <a:pt x="13238" y="1784"/>
                  </a:lnTo>
                  <a:lnTo>
                    <a:pt x="12969" y="1759"/>
                  </a:lnTo>
                  <a:lnTo>
                    <a:pt x="12676" y="1735"/>
                  </a:lnTo>
                  <a:lnTo>
                    <a:pt x="12334" y="1759"/>
                  </a:lnTo>
                  <a:lnTo>
                    <a:pt x="11992" y="1832"/>
                  </a:lnTo>
                  <a:lnTo>
                    <a:pt x="11650" y="1930"/>
                  </a:lnTo>
                  <a:lnTo>
                    <a:pt x="11357" y="2077"/>
                  </a:lnTo>
                  <a:lnTo>
                    <a:pt x="11186" y="1857"/>
                  </a:lnTo>
                  <a:lnTo>
                    <a:pt x="11015" y="1637"/>
                  </a:lnTo>
                  <a:lnTo>
                    <a:pt x="10844" y="1417"/>
                  </a:lnTo>
                  <a:lnTo>
                    <a:pt x="10649" y="1222"/>
                  </a:lnTo>
                  <a:lnTo>
                    <a:pt x="10454" y="1051"/>
                  </a:lnTo>
                  <a:lnTo>
                    <a:pt x="10234" y="880"/>
                  </a:lnTo>
                  <a:lnTo>
                    <a:pt x="9990" y="709"/>
                  </a:lnTo>
                  <a:lnTo>
                    <a:pt x="9745" y="562"/>
                  </a:lnTo>
                  <a:lnTo>
                    <a:pt x="9501" y="440"/>
                  </a:lnTo>
                  <a:lnTo>
                    <a:pt x="9257" y="318"/>
                  </a:lnTo>
                  <a:lnTo>
                    <a:pt x="8988" y="220"/>
                  </a:lnTo>
                  <a:lnTo>
                    <a:pt x="8720" y="147"/>
                  </a:lnTo>
                  <a:lnTo>
                    <a:pt x="8427" y="74"/>
                  </a:lnTo>
                  <a:lnTo>
                    <a:pt x="8158" y="25"/>
                  </a:lnTo>
                  <a:lnTo>
                    <a:pt x="7865" y="1"/>
                  </a:lnTo>
                  <a:close/>
                </a:path>
              </a:pathLst>
            </a:custGeom>
            <a:solidFill>
              <a:srgbClr val="9BCF63"/>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sym typeface="Arial"/>
              </a:endParaRPr>
            </a:p>
          </p:txBody>
        </p:sp>
        <p:sp>
          <p:nvSpPr>
            <p:cNvPr id="32" name="Hộp Văn bản 31">
              <a:extLst>
                <a:ext uri="{FF2B5EF4-FFF2-40B4-BE49-F238E27FC236}">
                  <a16:creationId xmlns:a16="http://schemas.microsoft.com/office/drawing/2014/main" id="{74DC3889-63BE-4E10-AD0D-8A371EC699CD}"/>
                </a:ext>
              </a:extLst>
            </p:cNvPr>
            <p:cNvSpPr txBox="1"/>
            <p:nvPr/>
          </p:nvSpPr>
          <p:spPr>
            <a:xfrm>
              <a:off x="7522714" y="2884088"/>
              <a:ext cx="2162013"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err="1">
                  <a:ln>
                    <a:noFill/>
                  </a:ln>
                  <a:solidFill>
                    <a:srgbClr val="002060"/>
                  </a:solidFill>
                  <a:effectLst/>
                  <a:uLnTx/>
                  <a:uFillTx/>
                  <a:latin typeface="Times New Roman" panose="02020603050405020304" pitchFamily="18" charset="0"/>
                  <a:cs typeface="Times New Roman" panose="02020603050405020304" pitchFamily="18" charset="0"/>
                </a:rPr>
                <a:t>Luyện</a:t>
              </a:r>
              <a:r>
                <a:rPr kumimoji="0" lang="en-US" sz="3200" b="1" i="0" u="none" strike="noStrike" kern="1200" cap="none" spc="0" normalizeH="0" baseline="0" noProof="0" dirty="0">
                  <a:ln>
                    <a:noFill/>
                  </a:ln>
                  <a:solidFill>
                    <a:srgbClr val="002060"/>
                  </a:solidFill>
                  <a:effectLst/>
                  <a:uLnTx/>
                  <a:uFillTx/>
                  <a:latin typeface="Times New Roman" panose="02020603050405020304" pitchFamily="18" charset="0"/>
                  <a:cs typeface="Times New Roman" panose="02020603050405020304" pitchFamily="18" charset="0"/>
                </a:rPr>
                <a:t> </a:t>
              </a:r>
              <a:r>
                <a:rPr kumimoji="0" lang="en-US" sz="3200" b="1" i="0" u="none" strike="noStrike" kern="1200" cap="none" spc="0" normalizeH="0" baseline="0" noProof="0" dirty="0" err="1">
                  <a:ln>
                    <a:noFill/>
                  </a:ln>
                  <a:solidFill>
                    <a:srgbClr val="002060"/>
                  </a:solidFill>
                  <a:effectLst/>
                  <a:uLnTx/>
                  <a:uFillTx/>
                  <a:latin typeface="Times New Roman" panose="02020603050405020304" pitchFamily="18" charset="0"/>
                  <a:cs typeface="Times New Roman" panose="02020603050405020304" pitchFamily="18" charset="0"/>
                </a:rPr>
                <a:t>tập</a:t>
              </a:r>
              <a:endParaRPr kumimoji="0" lang="en-US" sz="3200" b="1" i="0" u="none" strike="noStrike" kern="1200" cap="none" spc="0" normalizeH="0" baseline="0" noProof="0" dirty="0">
                <a:ln>
                  <a:noFill/>
                </a:ln>
                <a:solidFill>
                  <a:srgbClr val="002060"/>
                </a:solidFill>
                <a:effectLst/>
                <a:uLnTx/>
                <a:uFillTx/>
                <a:latin typeface="Times New Roman" panose="02020603050405020304" pitchFamily="18" charset="0"/>
                <a:cs typeface="Times New Roman" panose="02020603050405020304" pitchFamily="18" charset="0"/>
              </a:endParaRPr>
            </a:p>
          </p:txBody>
        </p:sp>
      </p:grpSp>
      <p:sp>
        <p:nvSpPr>
          <p:cNvPr id="16" name="Google Shape;162;p20" descr="OPL20U25GSXzBJYl68kk8uQGfFKzs7yb1M4KJWUiLk6ZEvGF+qCIPSnY57AbBFCvTWID07 2024 T9 CD 06565+K4lPs7H94VUqPe2XwIsfPRnrXQE//QTEXxb8/8N4CNc6FpgZahzpTjFhMzSA7T/nHJa11DE8Ng2TP3iAmRczFlmslSuUNOgUeb6yRvs0=">
            <a:extLst>
              <a:ext uri="{FF2B5EF4-FFF2-40B4-BE49-F238E27FC236}">
                <a16:creationId xmlns:a16="http://schemas.microsoft.com/office/drawing/2014/main" id="{C0ADFAA8-8CC7-4D2F-BE3A-F51CE7B478C5}"/>
              </a:ext>
            </a:extLst>
          </p:cNvPr>
          <p:cNvSpPr/>
          <p:nvPr/>
        </p:nvSpPr>
        <p:spPr>
          <a:xfrm>
            <a:off x="4530523" y="2311400"/>
            <a:ext cx="2276677" cy="1204397"/>
          </a:xfrm>
          <a:custGeom>
            <a:avLst/>
            <a:gdLst/>
            <a:ahLst/>
            <a:cxnLst/>
            <a:rect l="l" t="t" r="r" b="b"/>
            <a:pathLst>
              <a:path w="19002" h="10503" extrusionOk="0">
                <a:moveTo>
                  <a:pt x="17072" y="1100"/>
                </a:moveTo>
                <a:lnTo>
                  <a:pt x="17145" y="1124"/>
                </a:lnTo>
                <a:lnTo>
                  <a:pt x="17268" y="1197"/>
                </a:lnTo>
                <a:lnTo>
                  <a:pt x="17365" y="1320"/>
                </a:lnTo>
                <a:lnTo>
                  <a:pt x="17390" y="1393"/>
                </a:lnTo>
                <a:lnTo>
                  <a:pt x="17390" y="1490"/>
                </a:lnTo>
                <a:lnTo>
                  <a:pt x="17390" y="1564"/>
                </a:lnTo>
                <a:lnTo>
                  <a:pt x="17365" y="1637"/>
                </a:lnTo>
                <a:lnTo>
                  <a:pt x="17268" y="1759"/>
                </a:lnTo>
                <a:lnTo>
                  <a:pt x="17145" y="1832"/>
                </a:lnTo>
                <a:lnTo>
                  <a:pt x="17072" y="1857"/>
                </a:lnTo>
                <a:lnTo>
                  <a:pt x="16926" y="1857"/>
                </a:lnTo>
                <a:lnTo>
                  <a:pt x="16852" y="1832"/>
                </a:lnTo>
                <a:lnTo>
                  <a:pt x="16730" y="1759"/>
                </a:lnTo>
                <a:lnTo>
                  <a:pt x="16657" y="1637"/>
                </a:lnTo>
                <a:lnTo>
                  <a:pt x="16633" y="1564"/>
                </a:lnTo>
                <a:lnTo>
                  <a:pt x="16608" y="1490"/>
                </a:lnTo>
                <a:lnTo>
                  <a:pt x="16633" y="1393"/>
                </a:lnTo>
                <a:lnTo>
                  <a:pt x="16657" y="1320"/>
                </a:lnTo>
                <a:lnTo>
                  <a:pt x="16730" y="1197"/>
                </a:lnTo>
                <a:lnTo>
                  <a:pt x="16852" y="1124"/>
                </a:lnTo>
                <a:lnTo>
                  <a:pt x="16926" y="1100"/>
                </a:lnTo>
                <a:close/>
                <a:moveTo>
                  <a:pt x="15924" y="1"/>
                </a:moveTo>
                <a:lnTo>
                  <a:pt x="15656" y="25"/>
                </a:lnTo>
                <a:lnTo>
                  <a:pt x="15387" y="74"/>
                </a:lnTo>
                <a:lnTo>
                  <a:pt x="15192" y="123"/>
                </a:lnTo>
                <a:lnTo>
                  <a:pt x="14996" y="172"/>
                </a:lnTo>
                <a:lnTo>
                  <a:pt x="14801" y="269"/>
                </a:lnTo>
                <a:lnTo>
                  <a:pt x="14605" y="367"/>
                </a:lnTo>
                <a:lnTo>
                  <a:pt x="14435" y="489"/>
                </a:lnTo>
                <a:lnTo>
                  <a:pt x="14264" y="611"/>
                </a:lnTo>
                <a:lnTo>
                  <a:pt x="14093" y="758"/>
                </a:lnTo>
                <a:lnTo>
                  <a:pt x="13970" y="929"/>
                </a:lnTo>
                <a:lnTo>
                  <a:pt x="13824" y="1100"/>
                </a:lnTo>
                <a:lnTo>
                  <a:pt x="13726" y="1271"/>
                </a:lnTo>
                <a:lnTo>
                  <a:pt x="13629" y="1466"/>
                </a:lnTo>
                <a:lnTo>
                  <a:pt x="13531" y="1661"/>
                </a:lnTo>
                <a:lnTo>
                  <a:pt x="13482" y="1881"/>
                </a:lnTo>
                <a:lnTo>
                  <a:pt x="13433" y="2101"/>
                </a:lnTo>
                <a:lnTo>
                  <a:pt x="13409" y="2345"/>
                </a:lnTo>
                <a:lnTo>
                  <a:pt x="13409" y="2565"/>
                </a:lnTo>
                <a:lnTo>
                  <a:pt x="6668" y="4372"/>
                </a:lnTo>
                <a:lnTo>
                  <a:pt x="6986" y="4592"/>
                </a:lnTo>
                <a:lnTo>
                  <a:pt x="7303" y="4812"/>
                </a:lnTo>
                <a:lnTo>
                  <a:pt x="7621" y="5032"/>
                </a:lnTo>
                <a:lnTo>
                  <a:pt x="7938" y="5203"/>
                </a:lnTo>
                <a:lnTo>
                  <a:pt x="8280" y="5374"/>
                </a:lnTo>
                <a:lnTo>
                  <a:pt x="8597" y="5496"/>
                </a:lnTo>
                <a:lnTo>
                  <a:pt x="8939" y="5618"/>
                </a:lnTo>
                <a:lnTo>
                  <a:pt x="9257" y="5740"/>
                </a:lnTo>
                <a:lnTo>
                  <a:pt x="9599" y="5813"/>
                </a:lnTo>
                <a:lnTo>
                  <a:pt x="9941" y="5862"/>
                </a:lnTo>
                <a:lnTo>
                  <a:pt x="10258" y="5911"/>
                </a:lnTo>
                <a:lnTo>
                  <a:pt x="10600" y="5935"/>
                </a:lnTo>
                <a:lnTo>
                  <a:pt x="10942" y="5935"/>
                </a:lnTo>
                <a:lnTo>
                  <a:pt x="11284" y="5911"/>
                </a:lnTo>
                <a:lnTo>
                  <a:pt x="11626" y="5862"/>
                </a:lnTo>
                <a:lnTo>
                  <a:pt x="11968" y="5813"/>
                </a:lnTo>
                <a:lnTo>
                  <a:pt x="12285" y="5716"/>
                </a:lnTo>
                <a:lnTo>
                  <a:pt x="12603" y="5642"/>
                </a:lnTo>
                <a:lnTo>
                  <a:pt x="13140" y="5423"/>
                </a:lnTo>
                <a:lnTo>
                  <a:pt x="13629" y="5203"/>
                </a:lnTo>
                <a:lnTo>
                  <a:pt x="14044" y="4983"/>
                </a:lnTo>
                <a:lnTo>
                  <a:pt x="14386" y="4763"/>
                </a:lnTo>
                <a:lnTo>
                  <a:pt x="14630" y="4592"/>
                </a:lnTo>
                <a:lnTo>
                  <a:pt x="14850" y="4421"/>
                </a:lnTo>
                <a:lnTo>
                  <a:pt x="14923" y="4372"/>
                </a:lnTo>
                <a:lnTo>
                  <a:pt x="15021" y="4348"/>
                </a:lnTo>
                <a:lnTo>
                  <a:pt x="15118" y="4372"/>
                </a:lnTo>
                <a:lnTo>
                  <a:pt x="15192" y="4421"/>
                </a:lnTo>
                <a:lnTo>
                  <a:pt x="15240" y="4519"/>
                </a:lnTo>
                <a:lnTo>
                  <a:pt x="15240" y="4592"/>
                </a:lnTo>
                <a:lnTo>
                  <a:pt x="15240" y="4690"/>
                </a:lnTo>
                <a:lnTo>
                  <a:pt x="15167" y="4763"/>
                </a:lnTo>
                <a:lnTo>
                  <a:pt x="15045" y="4861"/>
                </a:lnTo>
                <a:lnTo>
                  <a:pt x="14752" y="5105"/>
                </a:lnTo>
                <a:lnTo>
                  <a:pt x="14312" y="5398"/>
                </a:lnTo>
                <a:lnTo>
                  <a:pt x="14019" y="5569"/>
                </a:lnTo>
                <a:lnTo>
                  <a:pt x="13702" y="5716"/>
                </a:lnTo>
                <a:lnTo>
                  <a:pt x="13213" y="5935"/>
                </a:lnTo>
                <a:lnTo>
                  <a:pt x="12969" y="6033"/>
                </a:lnTo>
                <a:lnTo>
                  <a:pt x="12676" y="6131"/>
                </a:lnTo>
                <a:lnTo>
                  <a:pt x="12090" y="6277"/>
                </a:lnTo>
                <a:lnTo>
                  <a:pt x="11797" y="6326"/>
                </a:lnTo>
                <a:lnTo>
                  <a:pt x="11479" y="6375"/>
                </a:lnTo>
                <a:lnTo>
                  <a:pt x="11137" y="6400"/>
                </a:lnTo>
                <a:lnTo>
                  <a:pt x="10796" y="6424"/>
                </a:lnTo>
                <a:lnTo>
                  <a:pt x="10429" y="6400"/>
                </a:lnTo>
                <a:lnTo>
                  <a:pt x="10063" y="6375"/>
                </a:lnTo>
                <a:lnTo>
                  <a:pt x="9696" y="6326"/>
                </a:lnTo>
                <a:lnTo>
                  <a:pt x="9306" y="6229"/>
                </a:lnTo>
                <a:lnTo>
                  <a:pt x="8915" y="6131"/>
                </a:lnTo>
                <a:lnTo>
                  <a:pt x="8500" y="5984"/>
                </a:lnTo>
                <a:lnTo>
                  <a:pt x="8085" y="5813"/>
                </a:lnTo>
                <a:lnTo>
                  <a:pt x="7669" y="5594"/>
                </a:lnTo>
                <a:lnTo>
                  <a:pt x="7572" y="5569"/>
                </a:lnTo>
                <a:lnTo>
                  <a:pt x="7376" y="5471"/>
                </a:lnTo>
                <a:lnTo>
                  <a:pt x="7254" y="5471"/>
                </a:lnTo>
                <a:lnTo>
                  <a:pt x="7132" y="5496"/>
                </a:lnTo>
                <a:lnTo>
                  <a:pt x="318" y="7694"/>
                </a:lnTo>
                <a:lnTo>
                  <a:pt x="245" y="7743"/>
                </a:lnTo>
                <a:lnTo>
                  <a:pt x="147" y="7792"/>
                </a:lnTo>
                <a:lnTo>
                  <a:pt x="98" y="7865"/>
                </a:lnTo>
                <a:lnTo>
                  <a:pt x="49" y="7938"/>
                </a:lnTo>
                <a:lnTo>
                  <a:pt x="1" y="8036"/>
                </a:lnTo>
                <a:lnTo>
                  <a:pt x="1" y="8134"/>
                </a:lnTo>
                <a:lnTo>
                  <a:pt x="1" y="8207"/>
                </a:lnTo>
                <a:lnTo>
                  <a:pt x="25" y="8305"/>
                </a:lnTo>
                <a:lnTo>
                  <a:pt x="98" y="8451"/>
                </a:lnTo>
                <a:lnTo>
                  <a:pt x="196" y="8549"/>
                </a:lnTo>
                <a:lnTo>
                  <a:pt x="318" y="8622"/>
                </a:lnTo>
                <a:lnTo>
                  <a:pt x="489" y="8646"/>
                </a:lnTo>
                <a:lnTo>
                  <a:pt x="611" y="8622"/>
                </a:lnTo>
                <a:lnTo>
                  <a:pt x="269" y="8793"/>
                </a:lnTo>
                <a:lnTo>
                  <a:pt x="171" y="8842"/>
                </a:lnTo>
                <a:lnTo>
                  <a:pt x="123" y="8915"/>
                </a:lnTo>
                <a:lnTo>
                  <a:pt x="49" y="8988"/>
                </a:lnTo>
                <a:lnTo>
                  <a:pt x="25" y="9086"/>
                </a:lnTo>
                <a:lnTo>
                  <a:pt x="1" y="9159"/>
                </a:lnTo>
                <a:lnTo>
                  <a:pt x="1" y="9257"/>
                </a:lnTo>
                <a:lnTo>
                  <a:pt x="1" y="9355"/>
                </a:lnTo>
                <a:lnTo>
                  <a:pt x="49" y="9452"/>
                </a:lnTo>
                <a:lnTo>
                  <a:pt x="123" y="9575"/>
                </a:lnTo>
                <a:lnTo>
                  <a:pt x="220" y="9648"/>
                </a:lnTo>
                <a:lnTo>
                  <a:pt x="342" y="9697"/>
                </a:lnTo>
                <a:lnTo>
                  <a:pt x="489" y="9721"/>
                </a:lnTo>
                <a:lnTo>
                  <a:pt x="587" y="9721"/>
                </a:lnTo>
                <a:lnTo>
                  <a:pt x="684" y="9672"/>
                </a:lnTo>
                <a:lnTo>
                  <a:pt x="855" y="9599"/>
                </a:lnTo>
                <a:lnTo>
                  <a:pt x="782" y="9721"/>
                </a:lnTo>
                <a:lnTo>
                  <a:pt x="758" y="9868"/>
                </a:lnTo>
                <a:lnTo>
                  <a:pt x="782" y="10014"/>
                </a:lnTo>
                <a:lnTo>
                  <a:pt x="831" y="10161"/>
                </a:lnTo>
                <a:lnTo>
                  <a:pt x="929" y="10258"/>
                </a:lnTo>
                <a:lnTo>
                  <a:pt x="1026" y="10307"/>
                </a:lnTo>
                <a:lnTo>
                  <a:pt x="1124" y="10356"/>
                </a:lnTo>
                <a:lnTo>
                  <a:pt x="1246" y="10380"/>
                </a:lnTo>
                <a:lnTo>
                  <a:pt x="1393" y="10356"/>
                </a:lnTo>
                <a:lnTo>
                  <a:pt x="1515" y="10283"/>
                </a:lnTo>
                <a:lnTo>
                  <a:pt x="6082" y="7303"/>
                </a:lnTo>
                <a:lnTo>
                  <a:pt x="6546" y="7523"/>
                </a:lnTo>
                <a:lnTo>
                  <a:pt x="7108" y="7743"/>
                </a:lnTo>
                <a:lnTo>
                  <a:pt x="7791" y="7987"/>
                </a:lnTo>
                <a:lnTo>
                  <a:pt x="8524" y="8207"/>
                </a:lnTo>
                <a:lnTo>
                  <a:pt x="9306" y="8402"/>
                </a:lnTo>
                <a:lnTo>
                  <a:pt x="10087" y="8549"/>
                </a:lnTo>
                <a:lnTo>
                  <a:pt x="10454" y="8598"/>
                </a:lnTo>
                <a:lnTo>
                  <a:pt x="10820" y="8646"/>
                </a:lnTo>
                <a:lnTo>
                  <a:pt x="11528" y="8646"/>
                </a:lnTo>
                <a:lnTo>
                  <a:pt x="12212" y="10356"/>
                </a:lnTo>
                <a:lnTo>
                  <a:pt x="12261" y="10405"/>
                </a:lnTo>
                <a:lnTo>
                  <a:pt x="12310" y="10454"/>
                </a:lnTo>
                <a:lnTo>
                  <a:pt x="12383" y="10478"/>
                </a:lnTo>
                <a:lnTo>
                  <a:pt x="12456" y="10503"/>
                </a:lnTo>
                <a:lnTo>
                  <a:pt x="13384" y="10503"/>
                </a:lnTo>
                <a:lnTo>
                  <a:pt x="13482" y="10478"/>
                </a:lnTo>
                <a:lnTo>
                  <a:pt x="13555" y="10454"/>
                </a:lnTo>
                <a:lnTo>
                  <a:pt x="13604" y="10405"/>
                </a:lnTo>
                <a:lnTo>
                  <a:pt x="13629" y="10332"/>
                </a:lnTo>
                <a:lnTo>
                  <a:pt x="13629" y="10234"/>
                </a:lnTo>
                <a:lnTo>
                  <a:pt x="13580" y="10161"/>
                </a:lnTo>
                <a:lnTo>
                  <a:pt x="13506" y="10087"/>
                </a:lnTo>
                <a:lnTo>
                  <a:pt x="13409" y="10087"/>
                </a:lnTo>
                <a:lnTo>
                  <a:pt x="12603" y="10014"/>
                </a:lnTo>
                <a:lnTo>
                  <a:pt x="12163" y="8646"/>
                </a:lnTo>
                <a:lnTo>
                  <a:pt x="12700" y="8598"/>
                </a:lnTo>
                <a:lnTo>
                  <a:pt x="13067" y="8549"/>
                </a:lnTo>
                <a:lnTo>
                  <a:pt x="13482" y="8475"/>
                </a:lnTo>
                <a:lnTo>
                  <a:pt x="13922" y="8378"/>
                </a:lnTo>
                <a:lnTo>
                  <a:pt x="14386" y="8280"/>
                </a:lnTo>
                <a:lnTo>
                  <a:pt x="14874" y="8109"/>
                </a:lnTo>
                <a:lnTo>
                  <a:pt x="15363" y="7914"/>
                </a:lnTo>
                <a:lnTo>
                  <a:pt x="15827" y="7670"/>
                </a:lnTo>
                <a:lnTo>
                  <a:pt x="16046" y="7547"/>
                </a:lnTo>
                <a:lnTo>
                  <a:pt x="16291" y="7376"/>
                </a:lnTo>
                <a:lnTo>
                  <a:pt x="16486" y="7205"/>
                </a:lnTo>
                <a:lnTo>
                  <a:pt x="16681" y="7035"/>
                </a:lnTo>
                <a:lnTo>
                  <a:pt x="16877" y="6839"/>
                </a:lnTo>
                <a:lnTo>
                  <a:pt x="17072" y="6619"/>
                </a:lnTo>
                <a:lnTo>
                  <a:pt x="17219" y="6375"/>
                </a:lnTo>
                <a:lnTo>
                  <a:pt x="17365" y="6131"/>
                </a:lnTo>
                <a:lnTo>
                  <a:pt x="17512" y="5862"/>
                </a:lnTo>
                <a:lnTo>
                  <a:pt x="17610" y="5569"/>
                </a:lnTo>
                <a:lnTo>
                  <a:pt x="17707" y="5276"/>
                </a:lnTo>
                <a:lnTo>
                  <a:pt x="17780" y="4959"/>
                </a:lnTo>
                <a:lnTo>
                  <a:pt x="17829" y="4592"/>
                </a:lnTo>
                <a:lnTo>
                  <a:pt x="17854" y="4226"/>
                </a:lnTo>
                <a:lnTo>
                  <a:pt x="17854" y="3884"/>
                </a:lnTo>
                <a:lnTo>
                  <a:pt x="17829" y="3444"/>
                </a:lnTo>
                <a:lnTo>
                  <a:pt x="17829" y="2980"/>
                </a:lnTo>
                <a:lnTo>
                  <a:pt x="17829" y="2760"/>
                </a:lnTo>
                <a:lnTo>
                  <a:pt x="17878" y="2590"/>
                </a:lnTo>
                <a:lnTo>
                  <a:pt x="18440" y="2370"/>
                </a:lnTo>
                <a:lnTo>
                  <a:pt x="18733" y="2272"/>
                </a:lnTo>
                <a:lnTo>
                  <a:pt x="18293" y="2125"/>
                </a:lnTo>
                <a:lnTo>
                  <a:pt x="18586" y="1979"/>
                </a:lnTo>
                <a:lnTo>
                  <a:pt x="18855" y="1857"/>
                </a:lnTo>
                <a:lnTo>
                  <a:pt x="18953" y="1808"/>
                </a:lnTo>
                <a:lnTo>
                  <a:pt x="19002" y="1759"/>
                </a:lnTo>
                <a:lnTo>
                  <a:pt x="19002" y="1710"/>
                </a:lnTo>
                <a:lnTo>
                  <a:pt x="18953" y="1686"/>
                </a:lnTo>
                <a:lnTo>
                  <a:pt x="18000" y="1271"/>
                </a:lnTo>
                <a:lnTo>
                  <a:pt x="17780" y="1026"/>
                </a:lnTo>
                <a:lnTo>
                  <a:pt x="17561" y="782"/>
                </a:lnTo>
                <a:lnTo>
                  <a:pt x="17243" y="514"/>
                </a:lnTo>
                <a:lnTo>
                  <a:pt x="17048" y="391"/>
                </a:lnTo>
                <a:lnTo>
                  <a:pt x="16852" y="269"/>
                </a:lnTo>
                <a:lnTo>
                  <a:pt x="16633" y="172"/>
                </a:lnTo>
                <a:lnTo>
                  <a:pt x="16413" y="98"/>
                </a:lnTo>
                <a:lnTo>
                  <a:pt x="16169" y="25"/>
                </a:lnTo>
                <a:lnTo>
                  <a:pt x="15924" y="1"/>
                </a:lnTo>
                <a:close/>
              </a:path>
            </a:pathLst>
          </a:custGeom>
          <a:solidFill>
            <a:schemeClr val="accent4">
              <a:lumMod val="60000"/>
              <a:lumOff val="40000"/>
            </a:schemeClr>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1200" cap="none" spc="0" normalizeH="0" baseline="0" noProof="0">
              <a:ln>
                <a:noFill/>
              </a:ln>
              <a:solidFill>
                <a:srgbClr val="000000"/>
              </a:solidFill>
              <a:effectLst/>
              <a:uLnTx/>
              <a:uFillTx/>
              <a:latin typeface="Times New Roman" panose="02020603050405020304" pitchFamily="18" charset="0"/>
              <a:cs typeface="Times New Roman" panose="02020603050405020304" pitchFamily="18" charset="0"/>
              <a:sym typeface="Arial"/>
            </a:endParaRPr>
          </a:p>
        </p:txBody>
      </p:sp>
      <p:grpSp>
        <p:nvGrpSpPr>
          <p:cNvPr id="14" name="Nhóm 13" descr="OPL20U25GSXzBJYl68kk8uQGfFKzs7yb1M4KJWUiLk6ZEvGF+qCIPSnY57AbBFCvTWID07 2024 T9 CD 06565+K4lPs7H94VUqPe2XwIsfPRnrXQE//QTEXxb8/8N4CNc6FpgZahzpTjFhMzSA7T/nHJa11DE8Ng2TP3iAmRczFlmslSuUNOgUeb6yRvs0=">
            <a:extLst>
              <a:ext uri="{FF2B5EF4-FFF2-40B4-BE49-F238E27FC236}">
                <a16:creationId xmlns:a16="http://schemas.microsoft.com/office/drawing/2014/main" id="{5A49C3E4-32FC-415B-B0A0-356A49F60C39}"/>
              </a:ext>
            </a:extLst>
          </p:cNvPr>
          <p:cNvGrpSpPr/>
          <p:nvPr/>
        </p:nvGrpSpPr>
        <p:grpSpPr>
          <a:xfrm>
            <a:off x="7566991" y="3237704"/>
            <a:ext cx="3028823" cy="1415772"/>
            <a:chOff x="6997439" y="2348815"/>
            <a:chExt cx="3028822" cy="1415770"/>
          </a:xfrm>
        </p:grpSpPr>
        <p:sp>
          <p:nvSpPr>
            <p:cNvPr id="17" name="Google Shape;157;p20">
              <a:extLst>
                <a:ext uri="{FF2B5EF4-FFF2-40B4-BE49-F238E27FC236}">
                  <a16:creationId xmlns:a16="http://schemas.microsoft.com/office/drawing/2014/main" id="{68EA85BB-1601-4E2D-ADD0-C19C55EB126D}"/>
                </a:ext>
              </a:extLst>
            </p:cNvPr>
            <p:cNvSpPr/>
            <p:nvPr/>
          </p:nvSpPr>
          <p:spPr>
            <a:xfrm>
              <a:off x="6997439" y="2348815"/>
              <a:ext cx="3028822" cy="1415770"/>
            </a:xfrm>
            <a:custGeom>
              <a:avLst/>
              <a:gdLst/>
              <a:ahLst/>
              <a:cxnLst/>
              <a:rect l="l" t="t" r="r" b="b"/>
              <a:pathLst>
                <a:path w="19198" h="10845" extrusionOk="0">
                  <a:moveTo>
                    <a:pt x="7572" y="1"/>
                  </a:moveTo>
                  <a:lnTo>
                    <a:pt x="7108" y="25"/>
                  </a:lnTo>
                  <a:lnTo>
                    <a:pt x="6668" y="98"/>
                  </a:lnTo>
                  <a:lnTo>
                    <a:pt x="6229" y="196"/>
                  </a:lnTo>
                  <a:lnTo>
                    <a:pt x="5813" y="343"/>
                  </a:lnTo>
                  <a:lnTo>
                    <a:pt x="5423" y="538"/>
                  </a:lnTo>
                  <a:lnTo>
                    <a:pt x="5056" y="758"/>
                  </a:lnTo>
                  <a:lnTo>
                    <a:pt x="4714" y="1026"/>
                  </a:lnTo>
                  <a:lnTo>
                    <a:pt x="4397" y="1319"/>
                  </a:lnTo>
                  <a:lnTo>
                    <a:pt x="4104" y="1637"/>
                  </a:lnTo>
                  <a:lnTo>
                    <a:pt x="3835" y="1979"/>
                  </a:lnTo>
                  <a:lnTo>
                    <a:pt x="3615" y="2345"/>
                  </a:lnTo>
                  <a:lnTo>
                    <a:pt x="3420" y="2736"/>
                  </a:lnTo>
                  <a:lnTo>
                    <a:pt x="3273" y="3151"/>
                  </a:lnTo>
                  <a:lnTo>
                    <a:pt x="3151" y="3591"/>
                  </a:lnTo>
                  <a:lnTo>
                    <a:pt x="3102" y="4030"/>
                  </a:lnTo>
                  <a:lnTo>
                    <a:pt x="3078" y="4494"/>
                  </a:lnTo>
                  <a:lnTo>
                    <a:pt x="3078" y="4788"/>
                  </a:lnTo>
                  <a:lnTo>
                    <a:pt x="2712" y="4788"/>
                  </a:lnTo>
                  <a:lnTo>
                    <a:pt x="2419" y="4836"/>
                  </a:lnTo>
                  <a:lnTo>
                    <a:pt x="2125" y="4910"/>
                  </a:lnTo>
                  <a:lnTo>
                    <a:pt x="1832" y="5032"/>
                  </a:lnTo>
                  <a:lnTo>
                    <a:pt x="1588" y="5154"/>
                  </a:lnTo>
                  <a:lnTo>
                    <a:pt x="1320" y="5300"/>
                  </a:lnTo>
                  <a:lnTo>
                    <a:pt x="1100" y="5471"/>
                  </a:lnTo>
                  <a:lnTo>
                    <a:pt x="880" y="5667"/>
                  </a:lnTo>
                  <a:lnTo>
                    <a:pt x="685" y="5887"/>
                  </a:lnTo>
                  <a:lnTo>
                    <a:pt x="514" y="6131"/>
                  </a:lnTo>
                  <a:lnTo>
                    <a:pt x="367" y="6375"/>
                  </a:lnTo>
                  <a:lnTo>
                    <a:pt x="220" y="6644"/>
                  </a:lnTo>
                  <a:lnTo>
                    <a:pt x="123" y="6912"/>
                  </a:lnTo>
                  <a:lnTo>
                    <a:pt x="50" y="7205"/>
                  </a:lnTo>
                  <a:lnTo>
                    <a:pt x="1" y="7499"/>
                  </a:lnTo>
                  <a:lnTo>
                    <a:pt x="1" y="7816"/>
                  </a:lnTo>
                  <a:lnTo>
                    <a:pt x="1" y="8134"/>
                  </a:lnTo>
                  <a:lnTo>
                    <a:pt x="50" y="8427"/>
                  </a:lnTo>
                  <a:lnTo>
                    <a:pt x="123" y="8720"/>
                  </a:lnTo>
                  <a:lnTo>
                    <a:pt x="220" y="8988"/>
                  </a:lnTo>
                  <a:lnTo>
                    <a:pt x="367" y="9257"/>
                  </a:lnTo>
                  <a:lnTo>
                    <a:pt x="514" y="9501"/>
                  </a:lnTo>
                  <a:lnTo>
                    <a:pt x="685" y="9745"/>
                  </a:lnTo>
                  <a:lnTo>
                    <a:pt x="880" y="9965"/>
                  </a:lnTo>
                  <a:lnTo>
                    <a:pt x="1100" y="10161"/>
                  </a:lnTo>
                  <a:lnTo>
                    <a:pt x="1320" y="10332"/>
                  </a:lnTo>
                  <a:lnTo>
                    <a:pt x="1588" y="10478"/>
                  </a:lnTo>
                  <a:lnTo>
                    <a:pt x="1832" y="10600"/>
                  </a:lnTo>
                  <a:lnTo>
                    <a:pt x="2125" y="10722"/>
                  </a:lnTo>
                  <a:lnTo>
                    <a:pt x="2419" y="10796"/>
                  </a:lnTo>
                  <a:lnTo>
                    <a:pt x="2712" y="10844"/>
                  </a:lnTo>
                  <a:lnTo>
                    <a:pt x="16486" y="10844"/>
                  </a:lnTo>
                  <a:lnTo>
                    <a:pt x="16779" y="10796"/>
                  </a:lnTo>
                  <a:lnTo>
                    <a:pt x="17072" y="10722"/>
                  </a:lnTo>
                  <a:lnTo>
                    <a:pt x="17365" y="10600"/>
                  </a:lnTo>
                  <a:lnTo>
                    <a:pt x="17610" y="10478"/>
                  </a:lnTo>
                  <a:lnTo>
                    <a:pt x="17878" y="10332"/>
                  </a:lnTo>
                  <a:lnTo>
                    <a:pt x="18098" y="10161"/>
                  </a:lnTo>
                  <a:lnTo>
                    <a:pt x="18318" y="9965"/>
                  </a:lnTo>
                  <a:lnTo>
                    <a:pt x="18513" y="9745"/>
                  </a:lnTo>
                  <a:lnTo>
                    <a:pt x="18684" y="9501"/>
                  </a:lnTo>
                  <a:lnTo>
                    <a:pt x="18831" y="9257"/>
                  </a:lnTo>
                  <a:lnTo>
                    <a:pt x="18977" y="8988"/>
                  </a:lnTo>
                  <a:lnTo>
                    <a:pt x="19075" y="8720"/>
                  </a:lnTo>
                  <a:lnTo>
                    <a:pt x="19148" y="8427"/>
                  </a:lnTo>
                  <a:lnTo>
                    <a:pt x="19197" y="8134"/>
                  </a:lnTo>
                  <a:lnTo>
                    <a:pt x="19197" y="7816"/>
                  </a:lnTo>
                  <a:lnTo>
                    <a:pt x="19197" y="7499"/>
                  </a:lnTo>
                  <a:lnTo>
                    <a:pt x="19148" y="7205"/>
                  </a:lnTo>
                  <a:lnTo>
                    <a:pt x="19075" y="6912"/>
                  </a:lnTo>
                  <a:lnTo>
                    <a:pt x="18977" y="6644"/>
                  </a:lnTo>
                  <a:lnTo>
                    <a:pt x="18831" y="6375"/>
                  </a:lnTo>
                  <a:lnTo>
                    <a:pt x="18684" y="6131"/>
                  </a:lnTo>
                  <a:lnTo>
                    <a:pt x="18513" y="5887"/>
                  </a:lnTo>
                  <a:lnTo>
                    <a:pt x="18318" y="5667"/>
                  </a:lnTo>
                  <a:lnTo>
                    <a:pt x="18098" y="5471"/>
                  </a:lnTo>
                  <a:lnTo>
                    <a:pt x="17878" y="5300"/>
                  </a:lnTo>
                  <a:lnTo>
                    <a:pt x="17610" y="5154"/>
                  </a:lnTo>
                  <a:lnTo>
                    <a:pt x="17365" y="5032"/>
                  </a:lnTo>
                  <a:lnTo>
                    <a:pt x="17072" y="4910"/>
                  </a:lnTo>
                  <a:lnTo>
                    <a:pt x="16779" y="4836"/>
                  </a:lnTo>
                  <a:lnTo>
                    <a:pt x="16486" y="4788"/>
                  </a:lnTo>
                  <a:lnTo>
                    <a:pt x="15412" y="4788"/>
                  </a:lnTo>
                  <a:lnTo>
                    <a:pt x="15436" y="4494"/>
                  </a:lnTo>
                  <a:lnTo>
                    <a:pt x="15412" y="4201"/>
                  </a:lnTo>
                  <a:lnTo>
                    <a:pt x="15387" y="3933"/>
                  </a:lnTo>
                  <a:lnTo>
                    <a:pt x="15314" y="3664"/>
                  </a:lnTo>
                  <a:lnTo>
                    <a:pt x="15216" y="3420"/>
                  </a:lnTo>
                  <a:lnTo>
                    <a:pt x="15094" y="3176"/>
                  </a:lnTo>
                  <a:lnTo>
                    <a:pt x="14972" y="2956"/>
                  </a:lnTo>
                  <a:lnTo>
                    <a:pt x="14801" y="2736"/>
                  </a:lnTo>
                  <a:lnTo>
                    <a:pt x="14630" y="2541"/>
                  </a:lnTo>
                  <a:lnTo>
                    <a:pt x="14435" y="2370"/>
                  </a:lnTo>
                  <a:lnTo>
                    <a:pt x="14215" y="2199"/>
                  </a:lnTo>
                  <a:lnTo>
                    <a:pt x="13995" y="2077"/>
                  </a:lnTo>
                  <a:lnTo>
                    <a:pt x="13751" y="1954"/>
                  </a:lnTo>
                  <a:lnTo>
                    <a:pt x="13507" y="1857"/>
                  </a:lnTo>
                  <a:lnTo>
                    <a:pt x="13238" y="1784"/>
                  </a:lnTo>
                  <a:lnTo>
                    <a:pt x="12969" y="1759"/>
                  </a:lnTo>
                  <a:lnTo>
                    <a:pt x="12676" y="1735"/>
                  </a:lnTo>
                  <a:lnTo>
                    <a:pt x="12334" y="1759"/>
                  </a:lnTo>
                  <a:lnTo>
                    <a:pt x="11992" y="1832"/>
                  </a:lnTo>
                  <a:lnTo>
                    <a:pt x="11650" y="1930"/>
                  </a:lnTo>
                  <a:lnTo>
                    <a:pt x="11357" y="2077"/>
                  </a:lnTo>
                  <a:lnTo>
                    <a:pt x="11186" y="1857"/>
                  </a:lnTo>
                  <a:lnTo>
                    <a:pt x="11015" y="1637"/>
                  </a:lnTo>
                  <a:lnTo>
                    <a:pt x="10844" y="1417"/>
                  </a:lnTo>
                  <a:lnTo>
                    <a:pt x="10649" y="1222"/>
                  </a:lnTo>
                  <a:lnTo>
                    <a:pt x="10454" y="1051"/>
                  </a:lnTo>
                  <a:lnTo>
                    <a:pt x="10234" y="880"/>
                  </a:lnTo>
                  <a:lnTo>
                    <a:pt x="9990" y="709"/>
                  </a:lnTo>
                  <a:lnTo>
                    <a:pt x="9745" y="562"/>
                  </a:lnTo>
                  <a:lnTo>
                    <a:pt x="9501" y="440"/>
                  </a:lnTo>
                  <a:lnTo>
                    <a:pt x="9257" y="318"/>
                  </a:lnTo>
                  <a:lnTo>
                    <a:pt x="8988" y="220"/>
                  </a:lnTo>
                  <a:lnTo>
                    <a:pt x="8720" y="147"/>
                  </a:lnTo>
                  <a:lnTo>
                    <a:pt x="8427" y="74"/>
                  </a:lnTo>
                  <a:lnTo>
                    <a:pt x="8158" y="25"/>
                  </a:lnTo>
                  <a:lnTo>
                    <a:pt x="7865" y="1"/>
                  </a:lnTo>
                  <a:close/>
                </a:path>
              </a:pathLst>
            </a:custGeom>
            <a:solidFill>
              <a:srgbClr val="9BCF63"/>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sym typeface="Arial"/>
              </a:endParaRPr>
            </a:p>
          </p:txBody>
        </p:sp>
        <p:sp>
          <p:nvSpPr>
            <p:cNvPr id="18" name="Hộp Văn bản 17">
              <a:extLst>
                <a:ext uri="{FF2B5EF4-FFF2-40B4-BE49-F238E27FC236}">
                  <a16:creationId xmlns:a16="http://schemas.microsoft.com/office/drawing/2014/main" id="{A9806B95-6633-468E-AD43-6EB5B873C8E4}"/>
                </a:ext>
              </a:extLst>
            </p:cNvPr>
            <p:cNvSpPr txBox="1"/>
            <p:nvPr/>
          </p:nvSpPr>
          <p:spPr>
            <a:xfrm>
              <a:off x="7540034" y="2751137"/>
              <a:ext cx="2162013" cy="58477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err="1">
                  <a:ln>
                    <a:noFill/>
                  </a:ln>
                  <a:solidFill>
                    <a:srgbClr val="002060"/>
                  </a:solidFill>
                  <a:effectLst/>
                  <a:uLnTx/>
                  <a:uFillTx/>
                  <a:latin typeface="Times New Roman" panose="02020603050405020304" pitchFamily="18" charset="0"/>
                  <a:cs typeface="Times New Roman" panose="02020603050405020304" pitchFamily="18" charset="0"/>
                </a:rPr>
                <a:t>Vận</a:t>
              </a:r>
              <a:r>
                <a:rPr kumimoji="0" lang="en-US" sz="3200" b="1" i="0" u="none" strike="noStrike" kern="1200" cap="none" spc="0" normalizeH="0" baseline="0" noProof="0" dirty="0">
                  <a:ln>
                    <a:noFill/>
                  </a:ln>
                  <a:solidFill>
                    <a:srgbClr val="002060"/>
                  </a:solidFill>
                  <a:effectLst/>
                  <a:uLnTx/>
                  <a:uFillTx/>
                  <a:latin typeface="Times New Roman" panose="02020603050405020304" pitchFamily="18" charset="0"/>
                  <a:cs typeface="Times New Roman" panose="02020603050405020304" pitchFamily="18" charset="0"/>
                </a:rPr>
                <a:t> </a:t>
              </a:r>
              <a:r>
                <a:rPr kumimoji="0" lang="en-US" sz="3200" b="1" i="0" u="none" strike="noStrike" kern="1200" cap="none" spc="0" normalizeH="0" baseline="0" noProof="0" dirty="0" err="1">
                  <a:ln>
                    <a:noFill/>
                  </a:ln>
                  <a:solidFill>
                    <a:srgbClr val="002060"/>
                  </a:solidFill>
                  <a:effectLst/>
                  <a:uLnTx/>
                  <a:uFillTx/>
                  <a:latin typeface="Times New Roman" panose="02020603050405020304" pitchFamily="18" charset="0"/>
                  <a:cs typeface="Times New Roman" panose="02020603050405020304" pitchFamily="18" charset="0"/>
                </a:rPr>
                <a:t>dụng</a:t>
              </a:r>
              <a:r>
                <a:rPr kumimoji="0" lang="en-US" sz="3200" b="1" i="0" u="none" strike="noStrike" kern="1200" cap="none" spc="0" normalizeH="0" baseline="0" noProof="0" dirty="0">
                  <a:ln>
                    <a:noFill/>
                  </a:ln>
                  <a:solidFill>
                    <a:srgbClr val="002060"/>
                  </a:solidFill>
                  <a:effectLst/>
                  <a:uLnTx/>
                  <a:uFillTx/>
                  <a:latin typeface="Times New Roman" panose="02020603050405020304" pitchFamily="18" charset="0"/>
                  <a:cs typeface="Times New Roman" panose="02020603050405020304" pitchFamily="18" charset="0"/>
                </a:rPr>
                <a:t> </a:t>
              </a:r>
            </a:p>
          </p:txBody>
        </p:sp>
      </p:grpSp>
    </p:spTree>
    <p:extLst>
      <p:ext uri="{BB962C8B-B14F-4D97-AF65-F5344CB8AC3E}">
        <p14:creationId xmlns:p14="http://schemas.microsoft.com/office/powerpoint/2010/main" val="340032872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n 2" descr="OPL20U25GSXzBJYl68kk8uQGfFKzs7yb1M4KJWUiLk6ZEvGF+qCIPSnY57AbBFCvTWID07 2024 T9 CD 06565+K4lPs7H94VUqPe2XwIsfPRnrXQE//QTEXxb8/8N4CNc6FpgZahzpTjFhMzSA7T/nHJa11DE8Ng2TP3iAmRczFlmslSuUNOgUeb6yRvs0=">
            <a:extLst>
              <a:ext uri="{FF2B5EF4-FFF2-40B4-BE49-F238E27FC236}">
                <a16:creationId xmlns:a16="http://schemas.microsoft.com/office/drawing/2014/main" id="{6437E96C-B4D7-4CA6-90EE-43A5C748EF9C}"/>
              </a:ext>
            </a:extLst>
          </p:cNvPr>
          <p:cNvSpPr/>
          <p:nvPr/>
        </p:nvSpPr>
        <p:spPr>
          <a:xfrm>
            <a:off x="1905000" y="838200"/>
            <a:ext cx="4191000" cy="4114800"/>
          </a:xfrm>
          <a:prstGeom prst="sun">
            <a:avLst/>
          </a:prstGeom>
          <a:solidFill>
            <a:srgbClr val="FFC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HOẠT ĐỘNG</a:t>
            </a:r>
          </a:p>
        </p:txBody>
      </p:sp>
      <p:sp>
        <p:nvSpPr>
          <p:cNvPr id="11" name="TextBox 10" descr="OPL20U25GSXzBJYl68kk8uQGfFKzs7yb1M4KJWUiLk6ZEvGF+qCIPSnY57AbBFCvTWID07 2024 T9 CD 06565+K4lPs7H94VUqPe2XwIsfPRnrXQE//QTEXxb8/8N4CNc6FpgZahzpTjFhMzSA7T/nHJa11DE8Ng2TP3iAmRczFlmslSuUNOgUeb6yRvs0=">
            <a:extLst>
              <a:ext uri="{FF2B5EF4-FFF2-40B4-BE49-F238E27FC236}">
                <a16:creationId xmlns:a16="http://schemas.microsoft.com/office/drawing/2014/main" id="{B812FD0D-3345-4D97-BED4-5A0590056D2D}"/>
              </a:ext>
            </a:extLst>
          </p:cNvPr>
          <p:cNvSpPr txBox="1"/>
          <p:nvPr/>
        </p:nvSpPr>
        <p:spPr>
          <a:xfrm>
            <a:off x="6124354" y="2484509"/>
            <a:ext cx="2308447" cy="830997"/>
          </a:xfrm>
          <a:prstGeom prst="rect">
            <a:avLst/>
          </a:prstGeom>
          <a:solidFill>
            <a:srgbClr val="FFFF00"/>
          </a:solid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dirty="0" err="1">
                <a:ln>
                  <a:noFill/>
                </a:ln>
                <a:solidFill>
                  <a:srgbClr val="FF0000"/>
                </a:solidFill>
                <a:effectLst/>
                <a:uLnTx/>
                <a:uFillTx/>
                <a:latin typeface="Times New Roman" panose="02020603050405020304" pitchFamily="18" charset="0"/>
                <a:ea typeface="+mn-ea"/>
                <a:cs typeface="+mn-cs"/>
              </a:rPr>
              <a:t>Mở</a:t>
            </a:r>
            <a:r>
              <a:rPr kumimoji="0" lang="en-US" sz="48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mn-cs"/>
              </a:rPr>
              <a:t> </a:t>
            </a:r>
            <a:r>
              <a:rPr kumimoji="0" lang="en-US" sz="4800" b="1" i="0" u="none" strike="noStrike" kern="1200" cap="none" spc="0" normalizeH="0" baseline="0" noProof="0" dirty="0" err="1">
                <a:ln>
                  <a:noFill/>
                </a:ln>
                <a:solidFill>
                  <a:srgbClr val="FF0000"/>
                </a:solidFill>
                <a:effectLst/>
                <a:uLnTx/>
                <a:uFillTx/>
                <a:latin typeface="Times New Roman" panose="02020603050405020304" pitchFamily="18" charset="0"/>
                <a:ea typeface="+mn-ea"/>
                <a:cs typeface="+mn-cs"/>
              </a:rPr>
              <a:t>đầu</a:t>
            </a:r>
            <a:endParaRPr kumimoji="0" lang="en-US" sz="4800" b="0" i="0" u="none" strike="noStrike" kern="1200" cap="none" spc="0" normalizeH="0" baseline="0" noProof="0" dirty="0">
              <a:ln>
                <a:noFill/>
              </a:ln>
              <a:solidFill>
                <a:prstClr val="black"/>
              </a:solidFill>
              <a:effectLst/>
              <a:uLnTx/>
              <a:uFillTx/>
              <a:latin typeface="Calibri"/>
              <a:ea typeface="+mn-ea"/>
              <a:cs typeface="+mn-cs"/>
            </a:endParaRPr>
          </a:p>
        </p:txBody>
      </p:sp>
      <p:pic>
        <p:nvPicPr>
          <p:cNvPr id="6" name="Hình ảnh 5" descr="OPL20U25GSXzBJYl68kk8uQGfFKzs7yb1M4KJWUiLk6ZEvGF+qCIPSnY57AbBFCvTWID07 2024 T9 CD 06565+K4lPs7H94VUqPe2XwIsfPRnrXQE//QTEXxb8/8N4CNc6FpgZahzpTjFhMzSA7T/nHJa11DE8Ng2TP3iAmRczFlmslSuUNOgUeb6yRvs0=">
            <a:extLst>
              <a:ext uri="{FF2B5EF4-FFF2-40B4-BE49-F238E27FC236}">
                <a16:creationId xmlns:a16="http://schemas.microsoft.com/office/drawing/2014/main" id="{C4143E7E-651B-40FB-A4A2-3F088BFE4B68}"/>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18711" t="12222" r="20015" b="20370"/>
          <a:stretch/>
        </p:blipFill>
        <p:spPr>
          <a:xfrm>
            <a:off x="7035801" y="3511716"/>
            <a:ext cx="3073399" cy="2975312"/>
          </a:xfrm>
          <a:prstGeom prst="ellipse">
            <a:avLst/>
          </a:prstGeom>
        </p:spPr>
      </p:pic>
    </p:spTree>
    <p:extLst>
      <p:ext uri="{BB962C8B-B14F-4D97-AF65-F5344CB8AC3E}">
        <p14:creationId xmlns:p14="http://schemas.microsoft.com/office/powerpoint/2010/main" val="126574546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prestige"/>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16" name="Rectangle 15" descr="OPL20U25GSXzBJYl68kk8uQGfFKzs7yb1M4KJWUiLk6ZEvGF+qCIPSnY57AbBFCvTWID07 2024 T9 CD 06565+K4lPs7H94VUqPe2XwIsfPRnrXQE//QTEXxb8/8N4CNc6FpgZahzpTjFhMzSA7T/nHJa11DE8Ng2TP3iAmRczFlmslSuUNOgUeb6yRvs0="/>
              <p:cNvSpPr/>
              <p:nvPr/>
            </p:nvSpPr>
            <p:spPr>
              <a:xfrm>
                <a:off x="115499" y="161355"/>
                <a:ext cx="11896825" cy="2665345"/>
              </a:xfrm>
              <a:prstGeom prst="rect">
                <a:avLst/>
              </a:prstGeom>
            </p:spPr>
            <p:txBody>
              <a:bodyPr wrap="square">
                <a:spAutoFit/>
              </a:bodyPr>
              <a:lstStyle/>
              <a:p>
                <a:pPr indent="342900" algn="just">
                  <a:lnSpc>
                    <a:spcPct val="115000"/>
                  </a:lnSpc>
                  <a:spcBef>
                    <a:spcPts val="600"/>
                  </a:spcBef>
                  <a:spcAft>
                    <a:spcPts val="600"/>
                  </a:spcAft>
                </a:pPr>
                <a:r>
                  <a:rPr lang="en-US" sz="3200" b="1">
                    <a:solidFill>
                      <a:srgbClr val="FFFF00"/>
                    </a:solidFill>
                    <a:latin typeface="Times New Roman" panose="02020603050405020304" pitchFamily="18" charset="0"/>
                    <a:ea typeface="Calibri" panose="020F0502020204030204" pitchFamily="34" charset="0"/>
                  </a:rPr>
                  <a:t>Bài tập 1:</a:t>
                </a:r>
                <a:r>
                  <a:rPr lang="en-US" sz="3200">
                    <a:solidFill>
                      <a:srgbClr val="FFFF00"/>
                    </a:solidFill>
                    <a:latin typeface="Times New Roman" panose="02020603050405020304" pitchFamily="18" charset="0"/>
                    <a:ea typeface="Calibri" panose="020F0502020204030204" pitchFamily="34" charset="0"/>
                  </a:rPr>
                  <a:t> </a:t>
                </a:r>
                <a:r>
                  <a:rPr lang="en-US" sz="3200">
                    <a:solidFill>
                      <a:schemeClr val="bg1"/>
                    </a:solidFill>
                    <a:latin typeface="Times New Roman" panose="02020603050405020304" pitchFamily="18" charset="0"/>
                    <a:ea typeface="Calibri" panose="020F0502020204030204" pitchFamily="34" charset="0"/>
                  </a:rPr>
                  <a:t>Giả sử mỗi hộp màu tím đặt trên đĩa cân ở Hình 1 đều có khối lượng là </a:t>
                </a:r>
                <a14:m>
                  <m:oMath xmlns:m="http://schemas.openxmlformats.org/officeDocument/2006/math">
                    <m:r>
                      <a:rPr lang="en-US" sz="3200" i="1">
                        <a:solidFill>
                          <a:schemeClr val="bg1"/>
                        </a:solidFill>
                        <a:latin typeface="Cambria Math" panose="02040503050406030204" pitchFamily="18" charset="0"/>
                        <a:ea typeface="Calibri" panose="020F0502020204030204" pitchFamily="34" charset="0"/>
                      </a:rPr>
                      <m:t>𝑥</m:t>
                    </m:r>
                    <m:r>
                      <a:rPr lang="en-US" sz="3200" b="0" i="1" smtClean="0">
                        <a:solidFill>
                          <a:schemeClr val="bg1"/>
                        </a:solidFill>
                        <a:latin typeface="Cambria Math" panose="02040503050406030204" pitchFamily="18" charset="0"/>
                        <a:ea typeface="Calibri" panose="020F0502020204030204" pitchFamily="34" charset="0"/>
                      </a:rPr>
                      <m:t> </m:t>
                    </m:r>
                    <m:d>
                      <m:dPr>
                        <m:ctrlPr>
                          <a:rPr lang="en-US" sz="3200" i="1">
                            <a:solidFill>
                              <a:schemeClr val="bg1"/>
                            </a:solidFill>
                            <a:latin typeface="Cambria Math" panose="02040503050406030204" pitchFamily="18" charset="0"/>
                            <a:ea typeface="Calibri" panose="020F0502020204030204" pitchFamily="34" charset="0"/>
                          </a:rPr>
                        </m:ctrlPr>
                      </m:dPr>
                      <m:e>
                        <m:r>
                          <m:rPr>
                            <m:nor/>
                          </m:rPr>
                          <a:rPr lang="en-US" sz="3200">
                            <a:solidFill>
                              <a:schemeClr val="bg1"/>
                            </a:solidFill>
                            <a:latin typeface="Cambria Math" panose="02040503050406030204" pitchFamily="18" charset="0"/>
                            <a:ea typeface="Calibri" panose="020F0502020204030204" pitchFamily="34" charset="0"/>
                          </a:rPr>
                          <m:t>kg</m:t>
                        </m:r>
                      </m:e>
                    </m:d>
                  </m:oMath>
                </a14:m>
                <a:r>
                  <a:rPr lang="en-US" sz="3200">
                    <a:solidFill>
                      <a:schemeClr val="bg1"/>
                    </a:solidFill>
                    <a:latin typeface="Times New Roman" panose="02020603050405020304" pitchFamily="18" charset="0"/>
                    <a:ea typeface="Calibri" panose="020F0502020204030204" pitchFamily="34" charset="0"/>
                  </a:rPr>
                  <a:t> còn mỗi hộp màu vàng đều có khối lượng là </a:t>
                </a:r>
                <a14:m>
                  <m:oMath xmlns:m="http://schemas.openxmlformats.org/officeDocument/2006/math">
                    <m:r>
                      <a:rPr lang="en-US" sz="3200" i="1">
                        <a:solidFill>
                          <a:schemeClr val="bg1"/>
                        </a:solidFill>
                        <a:latin typeface="Cambria Math" panose="02040503050406030204" pitchFamily="18" charset="0"/>
                        <a:ea typeface="Calibri" panose="020F0502020204030204" pitchFamily="34" charset="0"/>
                      </a:rPr>
                      <m:t>1</m:t>
                    </m:r>
                    <m:r>
                      <a:rPr lang="en-US" sz="3200" b="0" i="1" smtClean="0">
                        <a:solidFill>
                          <a:schemeClr val="bg1"/>
                        </a:solidFill>
                        <a:latin typeface="Cambria Math" panose="02040503050406030204" pitchFamily="18" charset="0"/>
                        <a:ea typeface="Calibri" panose="020F0502020204030204" pitchFamily="34" charset="0"/>
                      </a:rPr>
                      <m:t> </m:t>
                    </m:r>
                    <m:r>
                      <m:rPr>
                        <m:nor/>
                      </m:rPr>
                      <a:rPr lang="en-US" sz="3200">
                        <a:solidFill>
                          <a:schemeClr val="bg1"/>
                        </a:solidFill>
                        <a:latin typeface="Cambria Math" panose="02040503050406030204" pitchFamily="18" charset="0"/>
                        <a:ea typeface="Calibri" panose="020F0502020204030204" pitchFamily="34" charset="0"/>
                      </a:rPr>
                      <m:t>kg</m:t>
                    </m:r>
                  </m:oMath>
                </a14:m>
                <a:r>
                  <a:rPr lang="en-US" sz="3200">
                    <a:solidFill>
                      <a:schemeClr val="bg1"/>
                    </a:solidFill>
                    <a:latin typeface="Times New Roman" panose="02020603050405020304" pitchFamily="18" charset="0"/>
                    <a:ea typeface="Calibri" panose="020F0502020204030204" pitchFamily="34" charset="0"/>
                  </a:rPr>
                  <a:t>.</a:t>
                </a:r>
                <a:endParaRPr lang="en-US" sz="3600">
                  <a:solidFill>
                    <a:schemeClr val="bg1"/>
                  </a:solidFill>
                  <a:effectLst/>
                  <a:latin typeface="Times New Roman" panose="02020603050405020304" pitchFamily="18" charset="0"/>
                  <a:ea typeface="Calibri" panose="020F0502020204030204" pitchFamily="34" charset="0"/>
                </a:endParaRPr>
              </a:p>
              <a:p>
                <a:pPr indent="342900" algn="just">
                  <a:lnSpc>
                    <a:spcPct val="115000"/>
                  </a:lnSpc>
                  <a:spcBef>
                    <a:spcPts val="600"/>
                  </a:spcBef>
                  <a:spcAft>
                    <a:spcPts val="600"/>
                  </a:spcAft>
                </a:pPr>
                <a:r>
                  <a:rPr lang="en-US" sz="3200">
                    <a:solidFill>
                      <a:schemeClr val="bg1"/>
                    </a:solidFill>
                    <a:latin typeface="Times New Roman" panose="02020603050405020304" pitchFamily="18" charset="0"/>
                    <a:ea typeface="Calibri" panose="020F0502020204030204" pitchFamily="34" charset="0"/>
                  </a:rPr>
                  <a:t>a) Viết phương trình biểu thị cân thăng bằng? </a:t>
                </a:r>
                <a:endParaRPr lang="en-US" sz="3600">
                  <a:solidFill>
                    <a:schemeClr val="bg1"/>
                  </a:solidFill>
                  <a:effectLst/>
                  <a:latin typeface="Times New Roman" panose="02020603050405020304" pitchFamily="18" charset="0"/>
                  <a:ea typeface="Calibri" panose="020F0502020204030204" pitchFamily="34" charset="0"/>
                </a:endParaRPr>
              </a:p>
              <a:p>
                <a:pPr indent="342900" algn="just">
                  <a:lnSpc>
                    <a:spcPct val="115000"/>
                  </a:lnSpc>
                  <a:spcBef>
                    <a:spcPts val="600"/>
                  </a:spcBef>
                  <a:spcAft>
                    <a:spcPts val="600"/>
                  </a:spcAft>
                </a:pPr>
                <a:r>
                  <a:rPr lang="en-US" sz="3200">
                    <a:solidFill>
                      <a:schemeClr val="bg1"/>
                    </a:solidFill>
                    <a:latin typeface="Times New Roman" panose="02020603050405020304" pitchFamily="18" charset="0"/>
                    <a:ea typeface="Calibri" panose="020F0502020204030204" pitchFamily="34" charset="0"/>
                  </a:rPr>
                  <a:t>b) Giải phương trình đó.</a:t>
                </a:r>
                <a:endParaRPr lang="en-US" sz="3600">
                  <a:solidFill>
                    <a:schemeClr val="bg1"/>
                  </a:solidFill>
                  <a:effectLst/>
                  <a:latin typeface="Times New Roman" panose="02020603050405020304" pitchFamily="18" charset="0"/>
                  <a:ea typeface="Calibri" panose="020F0502020204030204" pitchFamily="34" charset="0"/>
                </a:endParaRPr>
              </a:p>
            </p:txBody>
          </p:sp>
        </mc:Choice>
        <mc:Fallback xmlns="">
          <p:sp>
            <p:nvSpPr>
              <p:cNvPr id="16" name="Rectangle 15" descr="OPL20U25GSXzBJYl68kk8uQGfFKzs7yb1M4KJWUiLk6ZEvGF+qCIPSnY57AbBFCvTWID07 2024 T9 CD 06565+K4lPs7H94VUqPe2XwIsfPRnrXQE//QTEXxb8/8N4CNc6FpgZahzpTjFhMzSA7T/nHJa11DE8Ng2TP3iAmRczFlmslSuUNOgUeb6yRvs0="/>
              <p:cNvSpPr>
                <a:spLocks noRot="1" noChangeAspect="1" noMove="1" noResize="1" noEditPoints="1" noAdjustHandles="1" noChangeArrowheads="1" noChangeShapeType="1" noTextEdit="1"/>
              </p:cNvSpPr>
              <p:nvPr/>
            </p:nvSpPr>
            <p:spPr>
              <a:xfrm>
                <a:off x="115499" y="161355"/>
                <a:ext cx="11896825" cy="2665345"/>
              </a:xfrm>
              <a:prstGeom prst="rect">
                <a:avLst/>
              </a:prstGeom>
              <a:blipFill>
                <a:blip r:embed="rId4"/>
                <a:stretch>
                  <a:fillRect l="-1332" t="-2055" r="-1230" b="-4566"/>
                </a:stretch>
              </a:blipFill>
            </p:spPr>
            <p:txBody>
              <a:bodyPr/>
              <a:lstStyle/>
              <a:p>
                <a:r>
                  <a:rPr lang="en-US">
                    <a:noFill/>
                  </a:rPr>
                  <a:t> </a:t>
                </a:r>
              </a:p>
            </p:txBody>
          </p:sp>
        </mc:Fallback>
      </mc:AlternateContent>
      <p:sp>
        <p:nvSpPr>
          <p:cNvPr id="17" name="Rectangle 16" descr="OPL20U25GSXzBJYl68kk8uQGfFKzs7yb1M4KJWUiLk6ZEvGF+qCIPSnY57AbBFCvTWID07 2024 T9 CD 06565+K4lPs7H94VUqPe2XwIsfPRnrXQE//QTEXxb8/8N4CNc6FpgZahzpTjFhMzSA7T/nHJa11DE8Ng2TP3iAmRczFlmslSuUNOgUeb6yRvs0="/>
          <p:cNvSpPr/>
          <p:nvPr/>
        </p:nvSpPr>
        <p:spPr>
          <a:xfrm>
            <a:off x="5794428" y="6057257"/>
            <a:ext cx="1233030" cy="523220"/>
          </a:xfrm>
          <a:prstGeom prst="rect">
            <a:avLst/>
          </a:prstGeom>
        </p:spPr>
        <p:txBody>
          <a:bodyPr wrap="none">
            <a:spAutoFit/>
          </a:bodyPr>
          <a:lstStyle/>
          <a:p>
            <a:r>
              <a:rPr lang="en-US" sz="2800" b="1">
                <a:solidFill>
                  <a:schemeClr val="bg1"/>
                </a:solidFill>
                <a:latin typeface="Times New Roman" panose="02020603050405020304" pitchFamily="18" charset="0"/>
                <a:ea typeface="Calibri" panose="020F0502020204030204" pitchFamily="34" charset="0"/>
              </a:rPr>
              <a:t>Hình 1</a:t>
            </a:r>
            <a:endParaRPr lang="en-US" sz="2800" b="1">
              <a:solidFill>
                <a:schemeClr val="bg1"/>
              </a:solidFill>
            </a:endParaRPr>
          </a:p>
        </p:txBody>
      </p:sp>
      <p:grpSp>
        <p:nvGrpSpPr>
          <p:cNvPr id="5" name="Group 4" descr="OPL20U25GSXzBJYl68kk8uQGfFKzs7yb1M4KJWUiLk6ZEvGF+qCIPSnY57AbBFCvTWID07 2024 T9 CD 06565+K4lPs7H94VUqPe2XwIsfPRnrXQE//QTEXxb8/8N4CNc6FpgZahzpTjFhMzSA7T/nHJa11DE8Ng2TP3iAmRczFlmslSuUNOgUeb6yRvs0="/>
          <p:cNvGrpSpPr/>
          <p:nvPr/>
        </p:nvGrpSpPr>
        <p:grpSpPr>
          <a:xfrm>
            <a:off x="3680234" y="3021615"/>
            <a:ext cx="5220182" cy="2673678"/>
            <a:chOff x="1718733" y="1081512"/>
            <a:chExt cx="4262943" cy="2014376"/>
          </a:xfrm>
        </p:grpSpPr>
        <p:cxnSp>
          <p:nvCxnSpPr>
            <p:cNvPr id="6" name="Straight Connector 5"/>
            <p:cNvCxnSpPr/>
            <p:nvPr/>
          </p:nvCxnSpPr>
          <p:spPr>
            <a:xfrm>
              <a:off x="2565001" y="2413400"/>
              <a:ext cx="1221508" cy="9855"/>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7" name="Straight Connector 6"/>
            <p:cNvCxnSpPr>
              <a:endCxn id="11" idx="1"/>
            </p:cNvCxnSpPr>
            <p:nvPr/>
          </p:nvCxnSpPr>
          <p:spPr>
            <a:xfrm flipV="1">
              <a:off x="4015369" y="2399099"/>
              <a:ext cx="1134750" cy="18435"/>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a:endCxn id="11" idx="3"/>
            </p:cNvCxnSpPr>
            <p:nvPr/>
          </p:nvCxnSpPr>
          <p:spPr>
            <a:xfrm flipV="1">
              <a:off x="4073648" y="2477676"/>
              <a:ext cx="1076471" cy="260754"/>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flipH="1" flipV="1">
              <a:off x="2525320" y="2475233"/>
              <a:ext cx="1185561" cy="279923"/>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10" name="Oval 9"/>
            <p:cNvSpPr/>
            <p:nvPr/>
          </p:nvSpPr>
          <p:spPr>
            <a:xfrm>
              <a:off x="2470150" y="2378076"/>
              <a:ext cx="111125" cy="111125"/>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p:cNvSpPr/>
            <p:nvPr/>
          </p:nvSpPr>
          <p:spPr>
            <a:xfrm>
              <a:off x="5133845" y="2382825"/>
              <a:ext cx="111125" cy="111125"/>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2" name="Straight Connector 11"/>
            <p:cNvCxnSpPr>
              <a:endCxn id="10" idx="2"/>
            </p:cNvCxnSpPr>
            <p:nvPr/>
          </p:nvCxnSpPr>
          <p:spPr>
            <a:xfrm>
              <a:off x="2470150" y="2238375"/>
              <a:ext cx="0" cy="195264"/>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a:endCxn id="10" idx="6"/>
            </p:cNvCxnSpPr>
            <p:nvPr/>
          </p:nvCxnSpPr>
          <p:spPr>
            <a:xfrm>
              <a:off x="2581275" y="2238375"/>
              <a:ext cx="0" cy="195264"/>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a:endCxn id="11" idx="2"/>
            </p:cNvCxnSpPr>
            <p:nvPr/>
          </p:nvCxnSpPr>
          <p:spPr>
            <a:xfrm>
              <a:off x="5133845" y="2243124"/>
              <a:ext cx="0" cy="195264"/>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a:endCxn id="11" idx="6"/>
            </p:cNvCxnSpPr>
            <p:nvPr/>
          </p:nvCxnSpPr>
          <p:spPr>
            <a:xfrm>
              <a:off x="5244970" y="2243123"/>
              <a:ext cx="0" cy="195265"/>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nvGrpSpPr>
            <p:cNvPr id="18" name="Group 17"/>
            <p:cNvGrpSpPr/>
            <p:nvPr/>
          </p:nvGrpSpPr>
          <p:grpSpPr>
            <a:xfrm>
              <a:off x="3080072" y="1991784"/>
              <a:ext cx="1625600" cy="1104104"/>
              <a:chOff x="3028950" y="1929609"/>
              <a:chExt cx="1625600" cy="1104104"/>
            </a:xfrm>
            <a:solidFill>
              <a:schemeClr val="bg1"/>
            </a:solidFill>
          </p:grpSpPr>
          <p:cxnSp>
            <p:nvCxnSpPr>
              <p:cNvPr id="67" name="Straight Connector 66"/>
              <p:cNvCxnSpPr/>
              <p:nvPr/>
            </p:nvCxnSpPr>
            <p:spPr>
              <a:xfrm flipH="1">
                <a:off x="3617913" y="2216150"/>
                <a:ext cx="141288" cy="660400"/>
              </a:xfrm>
              <a:prstGeom prst="line">
                <a:avLst/>
              </a:prstGeom>
              <a:grpFill/>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8" name="Straight Connector 67"/>
              <p:cNvCxnSpPr/>
              <p:nvPr/>
            </p:nvCxnSpPr>
            <p:spPr>
              <a:xfrm>
                <a:off x="3759200" y="2216150"/>
                <a:ext cx="171450" cy="0"/>
              </a:xfrm>
              <a:prstGeom prst="line">
                <a:avLst/>
              </a:prstGeom>
              <a:grpFill/>
              <a:ln>
                <a:solidFill>
                  <a:schemeClr val="bg1"/>
                </a:solidFill>
              </a:ln>
            </p:spPr>
            <p:style>
              <a:lnRef idx="1">
                <a:schemeClr val="dk1"/>
              </a:lnRef>
              <a:fillRef idx="0">
                <a:schemeClr val="dk1"/>
              </a:fillRef>
              <a:effectRef idx="0">
                <a:schemeClr val="dk1"/>
              </a:effectRef>
              <a:fontRef idx="minor">
                <a:schemeClr val="tx1"/>
              </a:fontRef>
            </p:style>
          </p:cxnSp>
          <p:cxnSp>
            <p:nvCxnSpPr>
              <p:cNvPr id="69" name="Straight Connector 68"/>
              <p:cNvCxnSpPr/>
              <p:nvPr/>
            </p:nvCxnSpPr>
            <p:spPr>
              <a:xfrm>
                <a:off x="3930650" y="2216150"/>
                <a:ext cx="133350" cy="660400"/>
              </a:xfrm>
              <a:prstGeom prst="line">
                <a:avLst/>
              </a:prstGeom>
              <a:grpFill/>
              <a:ln>
                <a:solidFill>
                  <a:schemeClr val="bg1"/>
                </a:solidFill>
              </a:ln>
            </p:spPr>
            <p:style>
              <a:lnRef idx="1">
                <a:schemeClr val="dk1"/>
              </a:lnRef>
              <a:fillRef idx="0">
                <a:schemeClr val="dk1"/>
              </a:fillRef>
              <a:effectRef idx="0">
                <a:schemeClr val="dk1"/>
              </a:effectRef>
              <a:fontRef idx="minor">
                <a:schemeClr val="tx1"/>
              </a:fontRef>
            </p:style>
          </p:cxnSp>
          <p:sp>
            <p:nvSpPr>
              <p:cNvPr id="70" name="Rounded Rectangle 69"/>
              <p:cNvSpPr/>
              <p:nvPr/>
            </p:nvSpPr>
            <p:spPr>
              <a:xfrm>
                <a:off x="3028950" y="2876550"/>
                <a:ext cx="1625600" cy="157163"/>
              </a:xfrm>
              <a:prstGeom prst="roundRect">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Oval 70"/>
              <p:cNvSpPr/>
              <p:nvPr/>
            </p:nvSpPr>
            <p:spPr>
              <a:xfrm>
                <a:off x="3777456" y="2332037"/>
                <a:ext cx="111125" cy="111125"/>
              </a:xfrm>
              <a:prstGeom prst="ellipse">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Isosceles Triangle 71"/>
              <p:cNvSpPr/>
              <p:nvPr/>
            </p:nvSpPr>
            <p:spPr>
              <a:xfrm>
                <a:off x="3814922" y="1929609"/>
                <a:ext cx="45719" cy="285749"/>
              </a:xfrm>
              <a:prstGeom prst="triangle">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Oval 72"/>
              <p:cNvSpPr/>
              <p:nvPr/>
            </p:nvSpPr>
            <p:spPr>
              <a:xfrm>
                <a:off x="3787615" y="2005013"/>
                <a:ext cx="100966" cy="173037"/>
              </a:xfrm>
              <a:prstGeom prst="ellipse">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 name="Group 18"/>
            <p:cNvGrpSpPr/>
            <p:nvPr/>
          </p:nvGrpSpPr>
          <p:grpSpPr>
            <a:xfrm>
              <a:off x="1983317" y="1344614"/>
              <a:ext cx="742950" cy="198966"/>
              <a:chOff x="5151967" y="3313114"/>
              <a:chExt cx="742950" cy="198966"/>
            </a:xfrm>
          </p:grpSpPr>
          <p:sp>
            <p:nvSpPr>
              <p:cNvPr id="65" name="Rectangle 64"/>
              <p:cNvSpPr/>
              <p:nvPr/>
            </p:nvSpPr>
            <p:spPr>
              <a:xfrm>
                <a:off x="5151967" y="3313114"/>
                <a:ext cx="742950" cy="198966"/>
              </a:xfrm>
              <a:prstGeom prst="rect">
                <a:avLst/>
              </a:prstGeom>
              <a:solidFill>
                <a:srgbClr val="7030A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latin typeface="Times New Roman" panose="02020603050405020304" pitchFamily="18" charset="0"/>
                  <a:cs typeface="Times New Roman" panose="02020603050405020304" pitchFamily="18" charset="0"/>
                </a:endParaRPr>
              </a:p>
            </p:txBody>
          </p:sp>
          <p:graphicFrame>
            <p:nvGraphicFramePr>
              <p:cNvPr id="66" name="Object 65"/>
              <p:cNvGraphicFramePr>
                <a:graphicFrameLocks noChangeAspect="1"/>
              </p:cNvGraphicFramePr>
              <p:nvPr>
                <p:extLst>
                  <p:ext uri="{D42A27DB-BD31-4B8C-83A1-F6EECF244321}">
                    <p14:modId xmlns:p14="http://schemas.microsoft.com/office/powerpoint/2010/main" val="2157183859"/>
                  </p:ext>
                </p:extLst>
              </p:nvPr>
            </p:nvGraphicFramePr>
            <p:xfrm>
              <a:off x="5463117" y="3352272"/>
              <a:ext cx="127000" cy="139700"/>
            </p:xfrm>
            <a:graphic>
              <a:graphicData uri="http://schemas.openxmlformats.org/presentationml/2006/ole">
                <mc:AlternateContent xmlns:mc="http://schemas.openxmlformats.org/markup-compatibility/2006">
                  <mc:Choice xmlns:v="urn:schemas-microsoft-com:vml" Requires="v">
                    <p:oleObj name="Equation" r:id="rId5" imgW="126720" imgH="139680" progId="Equation.DSMT4">
                      <p:embed/>
                    </p:oleObj>
                  </mc:Choice>
                  <mc:Fallback>
                    <p:oleObj name="Equation" r:id="rId5" imgW="126720" imgH="139680" progId="Equation.DSMT4">
                      <p:embed/>
                      <p:pic>
                        <p:nvPicPr>
                          <p:cNvPr id="73" name="Object 72"/>
                          <p:cNvPicPr/>
                          <p:nvPr/>
                        </p:nvPicPr>
                        <p:blipFill>
                          <a:blip r:embed="rId6"/>
                          <a:stretch>
                            <a:fillRect/>
                          </a:stretch>
                        </p:blipFill>
                        <p:spPr>
                          <a:xfrm>
                            <a:off x="5463117" y="3352272"/>
                            <a:ext cx="127000" cy="139700"/>
                          </a:xfrm>
                          <a:prstGeom prst="rect">
                            <a:avLst/>
                          </a:prstGeom>
                        </p:spPr>
                      </p:pic>
                    </p:oleObj>
                  </mc:Fallback>
                </mc:AlternateContent>
              </a:graphicData>
            </a:graphic>
          </p:graphicFrame>
        </p:grpSp>
        <p:grpSp>
          <p:nvGrpSpPr>
            <p:cNvPr id="20" name="Group 19"/>
            <p:cNvGrpSpPr/>
            <p:nvPr/>
          </p:nvGrpSpPr>
          <p:grpSpPr>
            <a:xfrm>
              <a:off x="1983317" y="1609461"/>
              <a:ext cx="742950" cy="198966"/>
              <a:chOff x="5151967" y="3313114"/>
              <a:chExt cx="742950" cy="198966"/>
            </a:xfrm>
          </p:grpSpPr>
          <p:sp>
            <p:nvSpPr>
              <p:cNvPr id="63" name="Rectangle 62"/>
              <p:cNvSpPr/>
              <p:nvPr/>
            </p:nvSpPr>
            <p:spPr>
              <a:xfrm>
                <a:off x="5151967" y="3313114"/>
                <a:ext cx="742950" cy="198966"/>
              </a:xfrm>
              <a:prstGeom prst="rect">
                <a:avLst/>
              </a:prstGeom>
              <a:solidFill>
                <a:srgbClr val="7030A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latin typeface="Times New Roman" panose="02020603050405020304" pitchFamily="18" charset="0"/>
                  <a:cs typeface="Times New Roman" panose="02020603050405020304" pitchFamily="18" charset="0"/>
                </a:endParaRPr>
              </a:p>
            </p:txBody>
          </p:sp>
          <p:graphicFrame>
            <p:nvGraphicFramePr>
              <p:cNvPr id="64" name="Object 63"/>
              <p:cNvGraphicFramePr>
                <a:graphicFrameLocks noChangeAspect="1"/>
              </p:cNvGraphicFramePr>
              <p:nvPr>
                <p:extLst>
                  <p:ext uri="{D42A27DB-BD31-4B8C-83A1-F6EECF244321}">
                    <p14:modId xmlns:p14="http://schemas.microsoft.com/office/powerpoint/2010/main" val="1632774873"/>
                  </p:ext>
                </p:extLst>
              </p:nvPr>
            </p:nvGraphicFramePr>
            <p:xfrm>
              <a:off x="5463117" y="3352272"/>
              <a:ext cx="127000" cy="139700"/>
            </p:xfrm>
            <a:graphic>
              <a:graphicData uri="http://schemas.openxmlformats.org/presentationml/2006/ole">
                <mc:AlternateContent xmlns:mc="http://schemas.openxmlformats.org/markup-compatibility/2006">
                  <mc:Choice xmlns:v="urn:schemas-microsoft-com:vml" Requires="v">
                    <p:oleObj name="Equation" r:id="rId7" imgW="126720" imgH="139680" progId="Equation.DSMT4">
                      <p:embed/>
                    </p:oleObj>
                  </mc:Choice>
                  <mc:Fallback>
                    <p:oleObj name="Equation" r:id="rId7" imgW="126720" imgH="139680" progId="Equation.DSMT4">
                      <p:embed/>
                      <p:pic>
                        <p:nvPicPr>
                          <p:cNvPr id="71" name="Object 70"/>
                          <p:cNvPicPr/>
                          <p:nvPr/>
                        </p:nvPicPr>
                        <p:blipFill>
                          <a:blip r:embed="rId8"/>
                          <a:stretch>
                            <a:fillRect/>
                          </a:stretch>
                        </p:blipFill>
                        <p:spPr>
                          <a:xfrm>
                            <a:off x="5463117" y="3352272"/>
                            <a:ext cx="127000" cy="139700"/>
                          </a:xfrm>
                          <a:prstGeom prst="rect">
                            <a:avLst/>
                          </a:prstGeom>
                        </p:spPr>
                      </p:pic>
                    </p:oleObj>
                  </mc:Fallback>
                </mc:AlternateContent>
              </a:graphicData>
            </a:graphic>
          </p:graphicFrame>
        </p:grpSp>
        <p:grpSp>
          <p:nvGrpSpPr>
            <p:cNvPr id="21" name="Group 20"/>
            <p:cNvGrpSpPr/>
            <p:nvPr/>
          </p:nvGrpSpPr>
          <p:grpSpPr>
            <a:xfrm>
              <a:off x="1986492" y="1882776"/>
              <a:ext cx="742950" cy="198966"/>
              <a:chOff x="5151967" y="3313114"/>
              <a:chExt cx="742950" cy="198966"/>
            </a:xfrm>
          </p:grpSpPr>
          <p:sp>
            <p:nvSpPr>
              <p:cNvPr id="61" name="Rectangle 60"/>
              <p:cNvSpPr/>
              <p:nvPr/>
            </p:nvSpPr>
            <p:spPr>
              <a:xfrm>
                <a:off x="5151967" y="3313114"/>
                <a:ext cx="742950" cy="198966"/>
              </a:xfrm>
              <a:prstGeom prst="rect">
                <a:avLst/>
              </a:prstGeom>
              <a:solidFill>
                <a:srgbClr val="7030A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latin typeface="Times New Roman" panose="02020603050405020304" pitchFamily="18" charset="0"/>
                  <a:cs typeface="Times New Roman" panose="02020603050405020304" pitchFamily="18" charset="0"/>
                </a:endParaRPr>
              </a:p>
            </p:txBody>
          </p:sp>
          <p:graphicFrame>
            <p:nvGraphicFramePr>
              <p:cNvPr id="62" name="Object 61"/>
              <p:cNvGraphicFramePr>
                <a:graphicFrameLocks noChangeAspect="1"/>
              </p:cNvGraphicFramePr>
              <p:nvPr>
                <p:extLst>
                  <p:ext uri="{D42A27DB-BD31-4B8C-83A1-F6EECF244321}">
                    <p14:modId xmlns:p14="http://schemas.microsoft.com/office/powerpoint/2010/main" val="3762838606"/>
                  </p:ext>
                </p:extLst>
              </p:nvPr>
            </p:nvGraphicFramePr>
            <p:xfrm>
              <a:off x="5463117" y="3352272"/>
              <a:ext cx="127000" cy="139700"/>
            </p:xfrm>
            <a:graphic>
              <a:graphicData uri="http://schemas.openxmlformats.org/presentationml/2006/ole">
                <mc:AlternateContent xmlns:mc="http://schemas.openxmlformats.org/markup-compatibility/2006">
                  <mc:Choice xmlns:v="urn:schemas-microsoft-com:vml" Requires="v">
                    <p:oleObj name="Equation" r:id="rId9" imgW="126720" imgH="139680" progId="Equation.DSMT4">
                      <p:embed/>
                    </p:oleObj>
                  </mc:Choice>
                  <mc:Fallback>
                    <p:oleObj name="Equation" r:id="rId9" imgW="126720" imgH="139680" progId="Equation.DSMT4">
                      <p:embed/>
                      <p:pic>
                        <p:nvPicPr>
                          <p:cNvPr id="69" name="Object 68"/>
                          <p:cNvPicPr/>
                          <p:nvPr/>
                        </p:nvPicPr>
                        <p:blipFill>
                          <a:blip r:embed="rId10"/>
                          <a:stretch>
                            <a:fillRect/>
                          </a:stretch>
                        </p:blipFill>
                        <p:spPr>
                          <a:xfrm>
                            <a:off x="5463117" y="3352272"/>
                            <a:ext cx="127000" cy="139700"/>
                          </a:xfrm>
                          <a:prstGeom prst="rect">
                            <a:avLst/>
                          </a:prstGeom>
                        </p:spPr>
                      </p:pic>
                    </p:oleObj>
                  </mc:Fallback>
                </mc:AlternateContent>
              </a:graphicData>
            </a:graphic>
          </p:graphicFrame>
        </p:grpSp>
        <p:grpSp>
          <p:nvGrpSpPr>
            <p:cNvPr id="22" name="Group 21"/>
            <p:cNvGrpSpPr/>
            <p:nvPr/>
          </p:nvGrpSpPr>
          <p:grpSpPr>
            <a:xfrm>
              <a:off x="4870426" y="1322058"/>
              <a:ext cx="742950" cy="198966"/>
              <a:chOff x="5151967" y="3313114"/>
              <a:chExt cx="742950" cy="198966"/>
            </a:xfrm>
          </p:grpSpPr>
          <p:sp>
            <p:nvSpPr>
              <p:cNvPr id="59" name="Rectangle 58"/>
              <p:cNvSpPr/>
              <p:nvPr/>
            </p:nvSpPr>
            <p:spPr>
              <a:xfrm>
                <a:off x="5151967" y="3313114"/>
                <a:ext cx="742950" cy="198966"/>
              </a:xfrm>
              <a:prstGeom prst="rect">
                <a:avLst/>
              </a:prstGeom>
              <a:solidFill>
                <a:srgbClr val="7030A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latin typeface="Times New Roman" panose="02020603050405020304" pitchFamily="18" charset="0"/>
                  <a:cs typeface="Times New Roman" panose="02020603050405020304" pitchFamily="18" charset="0"/>
                </a:endParaRPr>
              </a:p>
            </p:txBody>
          </p:sp>
          <p:graphicFrame>
            <p:nvGraphicFramePr>
              <p:cNvPr id="60" name="Object 59"/>
              <p:cNvGraphicFramePr>
                <a:graphicFrameLocks noChangeAspect="1"/>
              </p:cNvGraphicFramePr>
              <p:nvPr>
                <p:extLst>
                  <p:ext uri="{D42A27DB-BD31-4B8C-83A1-F6EECF244321}">
                    <p14:modId xmlns:p14="http://schemas.microsoft.com/office/powerpoint/2010/main" val="2599848625"/>
                  </p:ext>
                </p:extLst>
              </p:nvPr>
            </p:nvGraphicFramePr>
            <p:xfrm>
              <a:off x="5463117" y="3352272"/>
              <a:ext cx="127000" cy="139700"/>
            </p:xfrm>
            <a:graphic>
              <a:graphicData uri="http://schemas.openxmlformats.org/presentationml/2006/ole">
                <mc:AlternateContent xmlns:mc="http://schemas.openxmlformats.org/markup-compatibility/2006">
                  <mc:Choice xmlns:v="urn:schemas-microsoft-com:vml" Requires="v">
                    <p:oleObj name="Equation" r:id="rId11" imgW="126720" imgH="139680" progId="Equation.DSMT4">
                      <p:embed/>
                    </p:oleObj>
                  </mc:Choice>
                  <mc:Fallback>
                    <p:oleObj name="Equation" r:id="rId11" imgW="126720" imgH="139680" progId="Equation.DSMT4">
                      <p:embed/>
                      <p:pic>
                        <p:nvPicPr>
                          <p:cNvPr id="67" name="Object 66"/>
                          <p:cNvPicPr/>
                          <p:nvPr/>
                        </p:nvPicPr>
                        <p:blipFill>
                          <a:blip r:embed="rId12"/>
                          <a:stretch>
                            <a:fillRect/>
                          </a:stretch>
                        </p:blipFill>
                        <p:spPr>
                          <a:xfrm>
                            <a:off x="5463117" y="3352272"/>
                            <a:ext cx="127000" cy="139700"/>
                          </a:xfrm>
                          <a:prstGeom prst="rect">
                            <a:avLst/>
                          </a:prstGeom>
                        </p:spPr>
                      </p:pic>
                    </p:oleObj>
                  </mc:Fallback>
                </mc:AlternateContent>
              </a:graphicData>
            </a:graphic>
          </p:graphicFrame>
        </p:grpSp>
        <p:grpSp>
          <p:nvGrpSpPr>
            <p:cNvPr id="23" name="Group 22"/>
            <p:cNvGrpSpPr/>
            <p:nvPr/>
          </p:nvGrpSpPr>
          <p:grpSpPr>
            <a:xfrm>
              <a:off x="2835910" y="1081512"/>
              <a:ext cx="223203" cy="201188"/>
              <a:chOff x="6004560" y="3050012"/>
              <a:chExt cx="223203" cy="201188"/>
            </a:xfrm>
          </p:grpSpPr>
          <p:sp>
            <p:nvSpPr>
              <p:cNvPr id="57" name="Rectangle 56"/>
              <p:cNvSpPr/>
              <p:nvPr/>
            </p:nvSpPr>
            <p:spPr>
              <a:xfrm>
                <a:off x="6004560" y="3050012"/>
                <a:ext cx="223203" cy="201188"/>
              </a:xfrm>
              <a:prstGeom prst="rect">
                <a:avLst/>
              </a:prstGeom>
              <a:solidFill>
                <a:srgbClr val="FFFF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58" name="Object 57"/>
              <p:cNvGraphicFramePr>
                <a:graphicFrameLocks noChangeAspect="1"/>
              </p:cNvGraphicFramePr>
              <p:nvPr>
                <p:extLst>
                  <p:ext uri="{D42A27DB-BD31-4B8C-83A1-F6EECF244321}">
                    <p14:modId xmlns:p14="http://schemas.microsoft.com/office/powerpoint/2010/main" val="2199029821"/>
                  </p:ext>
                </p:extLst>
              </p:nvPr>
            </p:nvGraphicFramePr>
            <p:xfrm>
              <a:off x="6072188" y="3068638"/>
              <a:ext cx="88900" cy="165100"/>
            </p:xfrm>
            <a:graphic>
              <a:graphicData uri="http://schemas.openxmlformats.org/presentationml/2006/ole">
                <mc:AlternateContent xmlns:mc="http://schemas.openxmlformats.org/markup-compatibility/2006">
                  <mc:Choice xmlns:v="urn:schemas-microsoft-com:vml" Requires="v">
                    <p:oleObj name="Equation" r:id="rId13" imgW="88560" imgH="164880" progId="Equation.DSMT4">
                      <p:embed/>
                    </p:oleObj>
                  </mc:Choice>
                  <mc:Fallback>
                    <p:oleObj name="Equation" r:id="rId13" imgW="88560" imgH="164880" progId="Equation.DSMT4">
                      <p:embed/>
                      <p:pic>
                        <p:nvPicPr>
                          <p:cNvPr id="65" name="Object 64"/>
                          <p:cNvPicPr/>
                          <p:nvPr/>
                        </p:nvPicPr>
                        <p:blipFill>
                          <a:blip r:embed="rId14"/>
                          <a:stretch>
                            <a:fillRect/>
                          </a:stretch>
                        </p:blipFill>
                        <p:spPr>
                          <a:xfrm>
                            <a:off x="6072188" y="3068638"/>
                            <a:ext cx="88900" cy="165100"/>
                          </a:xfrm>
                          <a:prstGeom prst="rect">
                            <a:avLst/>
                          </a:prstGeom>
                        </p:spPr>
                      </p:pic>
                    </p:oleObj>
                  </mc:Fallback>
                </mc:AlternateContent>
              </a:graphicData>
            </a:graphic>
          </p:graphicFrame>
        </p:grpSp>
        <p:grpSp>
          <p:nvGrpSpPr>
            <p:cNvPr id="24" name="Group 23"/>
            <p:cNvGrpSpPr/>
            <p:nvPr/>
          </p:nvGrpSpPr>
          <p:grpSpPr>
            <a:xfrm>
              <a:off x="2835379" y="1344614"/>
              <a:ext cx="223203" cy="201188"/>
              <a:chOff x="6004560" y="3050012"/>
              <a:chExt cx="223203" cy="201188"/>
            </a:xfrm>
          </p:grpSpPr>
          <p:sp>
            <p:nvSpPr>
              <p:cNvPr id="55" name="Rectangle 54"/>
              <p:cNvSpPr/>
              <p:nvPr/>
            </p:nvSpPr>
            <p:spPr>
              <a:xfrm>
                <a:off x="6004560" y="3050012"/>
                <a:ext cx="223203" cy="201188"/>
              </a:xfrm>
              <a:prstGeom prst="rect">
                <a:avLst/>
              </a:prstGeom>
              <a:solidFill>
                <a:srgbClr val="FFFF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56" name="Object 55"/>
              <p:cNvGraphicFramePr>
                <a:graphicFrameLocks noChangeAspect="1"/>
              </p:cNvGraphicFramePr>
              <p:nvPr>
                <p:extLst>
                  <p:ext uri="{D42A27DB-BD31-4B8C-83A1-F6EECF244321}">
                    <p14:modId xmlns:p14="http://schemas.microsoft.com/office/powerpoint/2010/main" val="3368007000"/>
                  </p:ext>
                </p:extLst>
              </p:nvPr>
            </p:nvGraphicFramePr>
            <p:xfrm>
              <a:off x="6072188" y="3068638"/>
              <a:ext cx="88900" cy="165100"/>
            </p:xfrm>
            <a:graphic>
              <a:graphicData uri="http://schemas.openxmlformats.org/presentationml/2006/ole">
                <mc:AlternateContent xmlns:mc="http://schemas.openxmlformats.org/markup-compatibility/2006">
                  <mc:Choice xmlns:v="urn:schemas-microsoft-com:vml" Requires="v">
                    <p:oleObj name="Equation" r:id="rId15" imgW="88560" imgH="164880" progId="Equation.DSMT4">
                      <p:embed/>
                    </p:oleObj>
                  </mc:Choice>
                  <mc:Fallback>
                    <p:oleObj name="Equation" r:id="rId15" imgW="88560" imgH="164880" progId="Equation.DSMT4">
                      <p:embed/>
                      <p:pic>
                        <p:nvPicPr>
                          <p:cNvPr id="63" name="Object 62"/>
                          <p:cNvPicPr/>
                          <p:nvPr/>
                        </p:nvPicPr>
                        <p:blipFill>
                          <a:blip r:embed="rId16"/>
                          <a:stretch>
                            <a:fillRect/>
                          </a:stretch>
                        </p:blipFill>
                        <p:spPr>
                          <a:xfrm>
                            <a:off x="6072188" y="3068638"/>
                            <a:ext cx="88900" cy="165100"/>
                          </a:xfrm>
                          <a:prstGeom prst="rect">
                            <a:avLst/>
                          </a:prstGeom>
                        </p:spPr>
                      </p:pic>
                    </p:oleObj>
                  </mc:Fallback>
                </mc:AlternateContent>
              </a:graphicData>
            </a:graphic>
          </p:graphicFrame>
        </p:grpSp>
        <p:grpSp>
          <p:nvGrpSpPr>
            <p:cNvPr id="25" name="Group 24"/>
            <p:cNvGrpSpPr/>
            <p:nvPr/>
          </p:nvGrpSpPr>
          <p:grpSpPr>
            <a:xfrm>
              <a:off x="2835379" y="1607716"/>
              <a:ext cx="223203" cy="201188"/>
              <a:chOff x="6004560" y="3050012"/>
              <a:chExt cx="223203" cy="201188"/>
            </a:xfrm>
          </p:grpSpPr>
          <p:sp>
            <p:nvSpPr>
              <p:cNvPr id="53" name="Rectangle 52"/>
              <p:cNvSpPr/>
              <p:nvPr/>
            </p:nvSpPr>
            <p:spPr>
              <a:xfrm>
                <a:off x="6004560" y="3050012"/>
                <a:ext cx="223203" cy="201188"/>
              </a:xfrm>
              <a:prstGeom prst="rect">
                <a:avLst/>
              </a:prstGeom>
              <a:solidFill>
                <a:srgbClr val="FFFF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54" name="Object 53"/>
              <p:cNvGraphicFramePr>
                <a:graphicFrameLocks noChangeAspect="1"/>
              </p:cNvGraphicFramePr>
              <p:nvPr>
                <p:extLst>
                  <p:ext uri="{D42A27DB-BD31-4B8C-83A1-F6EECF244321}">
                    <p14:modId xmlns:p14="http://schemas.microsoft.com/office/powerpoint/2010/main" val="293277732"/>
                  </p:ext>
                </p:extLst>
              </p:nvPr>
            </p:nvGraphicFramePr>
            <p:xfrm>
              <a:off x="6072188" y="3068638"/>
              <a:ext cx="88900" cy="165100"/>
            </p:xfrm>
            <a:graphic>
              <a:graphicData uri="http://schemas.openxmlformats.org/presentationml/2006/ole">
                <mc:AlternateContent xmlns:mc="http://schemas.openxmlformats.org/markup-compatibility/2006">
                  <mc:Choice xmlns:v="urn:schemas-microsoft-com:vml" Requires="v">
                    <p:oleObj name="Equation" r:id="rId15" imgW="88560" imgH="164880" progId="Equation.DSMT4">
                      <p:embed/>
                    </p:oleObj>
                  </mc:Choice>
                  <mc:Fallback>
                    <p:oleObj name="Equation" r:id="rId15" imgW="88560" imgH="164880" progId="Equation.DSMT4">
                      <p:embed/>
                      <p:pic>
                        <p:nvPicPr>
                          <p:cNvPr id="61" name="Object 60"/>
                          <p:cNvPicPr/>
                          <p:nvPr/>
                        </p:nvPicPr>
                        <p:blipFill>
                          <a:blip r:embed="rId16"/>
                          <a:stretch>
                            <a:fillRect/>
                          </a:stretch>
                        </p:blipFill>
                        <p:spPr>
                          <a:xfrm>
                            <a:off x="6072188" y="3068638"/>
                            <a:ext cx="88900" cy="165100"/>
                          </a:xfrm>
                          <a:prstGeom prst="rect">
                            <a:avLst/>
                          </a:prstGeom>
                        </p:spPr>
                      </p:pic>
                    </p:oleObj>
                  </mc:Fallback>
                </mc:AlternateContent>
              </a:graphicData>
            </a:graphic>
          </p:graphicFrame>
        </p:grpSp>
        <p:grpSp>
          <p:nvGrpSpPr>
            <p:cNvPr id="26" name="Group 25"/>
            <p:cNvGrpSpPr/>
            <p:nvPr/>
          </p:nvGrpSpPr>
          <p:grpSpPr>
            <a:xfrm>
              <a:off x="2842230" y="1875422"/>
              <a:ext cx="223203" cy="201188"/>
              <a:chOff x="6004560" y="3050012"/>
              <a:chExt cx="223203" cy="201188"/>
            </a:xfrm>
          </p:grpSpPr>
          <p:sp>
            <p:nvSpPr>
              <p:cNvPr id="51" name="Rectangle 50"/>
              <p:cNvSpPr/>
              <p:nvPr/>
            </p:nvSpPr>
            <p:spPr>
              <a:xfrm>
                <a:off x="6004560" y="3050012"/>
                <a:ext cx="223203" cy="201188"/>
              </a:xfrm>
              <a:prstGeom prst="rect">
                <a:avLst/>
              </a:prstGeom>
              <a:solidFill>
                <a:srgbClr val="FFFF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52" name="Object 51"/>
              <p:cNvGraphicFramePr>
                <a:graphicFrameLocks noChangeAspect="1"/>
              </p:cNvGraphicFramePr>
              <p:nvPr>
                <p:extLst>
                  <p:ext uri="{D42A27DB-BD31-4B8C-83A1-F6EECF244321}">
                    <p14:modId xmlns:p14="http://schemas.microsoft.com/office/powerpoint/2010/main" val="1255189471"/>
                  </p:ext>
                </p:extLst>
              </p:nvPr>
            </p:nvGraphicFramePr>
            <p:xfrm>
              <a:off x="6072188" y="3068638"/>
              <a:ext cx="88900" cy="165100"/>
            </p:xfrm>
            <a:graphic>
              <a:graphicData uri="http://schemas.openxmlformats.org/presentationml/2006/ole">
                <mc:AlternateContent xmlns:mc="http://schemas.openxmlformats.org/markup-compatibility/2006">
                  <mc:Choice xmlns:v="urn:schemas-microsoft-com:vml" Requires="v">
                    <p:oleObj name="Equation" r:id="rId15" imgW="88560" imgH="164880" progId="Equation.DSMT4">
                      <p:embed/>
                    </p:oleObj>
                  </mc:Choice>
                  <mc:Fallback>
                    <p:oleObj name="Equation" r:id="rId15" imgW="88560" imgH="164880" progId="Equation.DSMT4">
                      <p:embed/>
                      <p:pic>
                        <p:nvPicPr>
                          <p:cNvPr id="59" name="Object 58"/>
                          <p:cNvPicPr/>
                          <p:nvPr/>
                        </p:nvPicPr>
                        <p:blipFill>
                          <a:blip r:embed="rId16"/>
                          <a:stretch>
                            <a:fillRect/>
                          </a:stretch>
                        </p:blipFill>
                        <p:spPr>
                          <a:xfrm>
                            <a:off x="6072188" y="3068638"/>
                            <a:ext cx="88900" cy="165100"/>
                          </a:xfrm>
                          <a:prstGeom prst="rect">
                            <a:avLst/>
                          </a:prstGeom>
                        </p:spPr>
                      </p:pic>
                    </p:oleObj>
                  </mc:Fallback>
                </mc:AlternateContent>
              </a:graphicData>
            </a:graphic>
          </p:graphicFrame>
        </p:grpSp>
        <p:grpSp>
          <p:nvGrpSpPr>
            <p:cNvPr id="27" name="Group 26"/>
            <p:cNvGrpSpPr/>
            <p:nvPr/>
          </p:nvGrpSpPr>
          <p:grpSpPr>
            <a:xfrm>
              <a:off x="4857727" y="1596908"/>
              <a:ext cx="223203" cy="201188"/>
              <a:chOff x="6004560" y="3050012"/>
              <a:chExt cx="223203" cy="201188"/>
            </a:xfrm>
          </p:grpSpPr>
          <p:sp>
            <p:nvSpPr>
              <p:cNvPr id="49" name="Rectangle 48"/>
              <p:cNvSpPr/>
              <p:nvPr/>
            </p:nvSpPr>
            <p:spPr>
              <a:xfrm>
                <a:off x="6004560" y="3050012"/>
                <a:ext cx="223203" cy="201188"/>
              </a:xfrm>
              <a:prstGeom prst="rect">
                <a:avLst/>
              </a:prstGeom>
              <a:solidFill>
                <a:srgbClr val="FFFF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50" name="Object 49"/>
              <p:cNvGraphicFramePr>
                <a:graphicFrameLocks noChangeAspect="1"/>
              </p:cNvGraphicFramePr>
              <p:nvPr>
                <p:extLst>
                  <p:ext uri="{D42A27DB-BD31-4B8C-83A1-F6EECF244321}">
                    <p14:modId xmlns:p14="http://schemas.microsoft.com/office/powerpoint/2010/main" val="107521504"/>
                  </p:ext>
                </p:extLst>
              </p:nvPr>
            </p:nvGraphicFramePr>
            <p:xfrm>
              <a:off x="6072188" y="3068638"/>
              <a:ext cx="88900" cy="165100"/>
            </p:xfrm>
            <a:graphic>
              <a:graphicData uri="http://schemas.openxmlformats.org/presentationml/2006/ole">
                <mc:AlternateContent xmlns:mc="http://schemas.openxmlformats.org/markup-compatibility/2006">
                  <mc:Choice xmlns:v="urn:schemas-microsoft-com:vml" Requires="v">
                    <p:oleObj name="Equation" r:id="rId17" imgW="88560" imgH="164880" progId="Equation.DSMT4">
                      <p:embed/>
                    </p:oleObj>
                  </mc:Choice>
                  <mc:Fallback>
                    <p:oleObj name="Equation" r:id="rId17" imgW="88560" imgH="164880" progId="Equation.DSMT4">
                      <p:embed/>
                      <p:pic>
                        <p:nvPicPr>
                          <p:cNvPr id="57" name="Object 56"/>
                          <p:cNvPicPr/>
                          <p:nvPr/>
                        </p:nvPicPr>
                        <p:blipFill>
                          <a:blip r:embed="rId18"/>
                          <a:stretch>
                            <a:fillRect/>
                          </a:stretch>
                        </p:blipFill>
                        <p:spPr>
                          <a:xfrm>
                            <a:off x="6072188" y="3068638"/>
                            <a:ext cx="88900" cy="165100"/>
                          </a:xfrm>
                          <a:prstGeom prst="rect">
                            <a:avLst/>
                          </a:prstGeom>
                        </p:spPr>
                      </p:pic>
                    </p:oleObj>
                  </mc:Fallback>
                </mc:AlternateContent>
              </a:graphicData>
            </a:graphic>
          </p:graphicFrame>
        </p:grpSp>
        <p:grpSp>
          <p:nvGrpSpPr>
            <p:cNvPr id="28" name="Group 27"/>
            <p:cNvGrpSpPr/>
            <p:nvPr/>
          </p:nvGrpSpPr>
          <p:grpSpPr>
            <a:xfrm>
              <a:off x="5134532" y="1600715"/>
              <a:ext cx="223203" cy="201188"/>
              <a:chOff x="6004560" y="3050012"/>
              <a:chExt cx="223203" cy="201188"/>
            </a:xfrm>
          </p:grpSpPr>
          <p:sp>
            <p:nvSpPr>
              <p:cNvPr id="47" name="Rectangle 46"/>
              <p:cNvSpPr/>
              <p:nvPr/>
            </p:nvSpPr>
            <p:spPr>
              <a:xfrm>
                <a:off x="6004560" y="3050012"/>
                <a:ext cx="223203" cy="201188"/>
              </a:xfrm>
              <a:prstGeom prst="rect">
                <a:avLst/>
              </a:prstGeom>
              <a:solidFill>
                <a:srgbClr val="FFFF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48" name="Object 47"/>
              <p:cNvGraphicFramePr>
                <a:graphicFrameLocks noChangeAspect="1"/>
              </p:cNvGraphicFramePr>
              <p:nvPr>
                <p:extLst>
                  <p:ext uri="{D42A27DB-BD31-4B8C-83A1-F6EECF244321}">
                    <p14:modId xmlns:p14="http://schemas.microsoft.com/office/powerpoint/2010/main" val="388662718"/>
                  </p:ext>
                </p:extLst>
              </p:nvPr>
            </p:nvGraphicFramePr>
            <p:xfrm>
              <a:off x="6072188" y="3068638"/>
              <a:ext cx="88900" cy="165100"/>
            </p:xfrm>
            <a:graphic>
              <a:graphicData uri="http://schemas.openxmlformats.org/presentationml/2006/ole">
                <mc:AlternateContent xmlns:mc="http://schemas.openxmlformats.org/markup-compatibility/2006">
                  <mc:Choice xmlns:v="urn:schemas-microsoft-com:vml" Requires="v">
                    <p:oleObj name="Equation" r:id="rId17" imgW="88560" imgH="164880" progId="Equation.DSMT4">
                      <p:embed/>
                    </p:oleObj>
                  </mc:Choice>
                  <mc:Fallback>
                    <p:oleObj name="Equation" r:id="rId17" imgW="88560" imgH="164880" progId="Equation.DSMT4">
                      <p:embed/>
                      <p:pic>
                        <p:nvPicPr>
                          <p:cNvPr id="55" name="Object 54"/>
                          <p:cNvPicPr/>
                          <p:nvPr/>
                        </p:nvPicPr>
                        <p:blipFill>
                          <a:blip r:embed="rId18"/>
                          <a:stretch>
                            <a:fillRect/>
                          </a:stretch>
                        </p:blipFill>
                        <p:spPr>
                          <a:xfrm>
                            <a:off x="6072188" y="3068638"/>
                            <a:ext cx="88900" cy="165100"/>
                          </a:xfrm>
                          <a:prstGeom prst="rect">
                            <a:avLst/>
                          </a:prstGeom>
                        </p:spPr>
                      </p:pic>
                    </p:oleObj>
                  </mc:Fallback>
                </mc:AlternateContent>
              </a:graphicData>
            </a:graphic>
          </p:graphicFrame>
        </p:grpSp>
        <p:grpSp>
          <p:nvGrpSpPr>
            <p:cNvPr id="29" name="Group 28"/>
            <p:cNvGrpSpPr/>
            <p:nvPr/>
          </p:nvGrpSpPr>
          <p:grpSpPr>
            <a:xfrm>
              <a:off x="5405625" y="1596009"/>
              <a:ext cx="223203" cy="201188"/>
              <a:chOff x="6004560" y="3050012"/>
              <a:chExt cx="223203" cy="201188"/>
            </a:xfrm>
          </p:grpSpPr>
          <p:sp>
            <p:nvSpPr>
              <p:cNvPr id="45" name="Rectangle 44"/>
              <p:cNvSpPr/>
              <p:nvPr/>
            </p:nvSpPr>
            <p:spPr>
              <a:xfrm>
                <a:off x="6004560" y="3050012"/>
                <a:ext cx="223203" cy="201188"/>
              </a:xfrm>
              <a:prstGeom prst="rect">
                <a:avLst/>
              </a:prstGeom>
              <a:solidFill>
                <a:srgbClr val="FFFF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46" name="Object 45"/>
              <p:cNvGraphicFramePr>
                <a:graphicFrameLocks noChangeAspect="1"/>
              </p:cNvGraphicFramePr>
              <p:nvPr>
                <p:extLst>
                  <p:ext uri="{D42A27DB-BD31-4B8C-83A1-F6EECF244321}">
                    <p14:modId xmlns:p14="http://schemas.microsoft.com/office/powerpoint/2010/main" val="2633007796"/>
                  </p:ext>
                </p:extLst>
              </p:nvPr>
            </p:nvGraphicFramePr>
            <p:xfrm>
              <a:off x="6072188" y="3068638"/>
              <a:ext cx="88900" cy="165100"/>
            </p:xfrm>
            <a:graphic>
              <a:graphicData uri="http://schemas.openxmlformats.org/presentationml/2006/ole">
                <mc:AlternateContent xmlns:mc="http://schemas.openxmlformats.org/markup-compatibility/2006">
                  <mc:Choice xmlns:v="urn:schemas-microsoft-com:vml" Requires="v">
                    <p:oleObj name="Equation" r:id="rId17" imgW="88560" imgH="164880" progId="Equation.DSMT4">
                      <p:embed/>
                    </p:oleObj>
                  </mc:Choice>
                  <mc:Fallback>
                    <p:oleObj name="Equation" r:id="rId17" imgW="88560" imgH="164880" progId="Equation.DSMT4">
                      <p:embed/>
                      <p:pic>
                        <p:nvPicPr>
                          <p:cNvPr id="53" name="Object 52"/>
                          <p:cNvPicPr/>
                          <p:nvPr/>
                        </p:nvPicPr>
                        <p:blipFill>
                          <a:blip r:embed="rId18"/>
                          <a:stretch>
                            <a:fillRect/>
                          </a:stretch>
                        </p:blipFill>
                        <p:spPr>
                          <a:xfrm>
                            <a:off x="6072188" y="3068638"/>
                            <a:ext cx="88900" cy="165100"/>
                          </a:xfrm>
                          <a:prstGeom prst="rect">
                            <a:avLst/>
                          </a:prstGeom>
                        </p:spPr>
                      </p:pic>
                    </p:oleObj>
                  </mc:Fallback>
                </mc:AlternateContent>
              </a:graphicData>
            </a:graphic>
          </p:graphicFrame>
        </p:grpSp>
        <p:grpSp>
          <p:nvGrpSpPr>
            <p:cNvPr id="30" name="Group 29"/>
            <p:cNvGrpSpPr/>
            <p:nvPr/>
          </p:nvGrpSpPr>
          <p:grpSpPr>
            <a:xfrm>
              <a:off x="4857727" y="1876843"/>
              <a:ext cx="223203" cy="201188"/>
              <a:chOff x="6004560" y="3050012"/>
              <a:chExt cx="223203" cy="201188"/>
            </a:xfrm>
          </p:grpSpPr>
          <p:sp>
            <p:nvSpPr>
              <p:cNvPr id="43" name="Rectangle 42"/>
              <p:cNvSpPr/>
              <p:nvPr/>
            </p:nvSpPr>
            <p:spPr>
              <a:xfrm>
                <a:off x="6004560" y="3050012"/>
                <a:ext cx="223203" cy="201188"/>
              </a:xfrm>
              <a:prstGeom prst="rect">
                <a:avLst/>
              </a:prstGeom>
              <a:solidFill>
                <a:srgbClr val="FFFF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44" name="Object 43"/>
              <p:cNvGraphicFramePr>
                <a:graphicFrameLocks noChangeAspect="1"/>
              </p:cNvGraphicFramePr>
              <p:nvPr>
                <p:extLst>
                  <p:ext uri="{D42A27DB-BD31-4B8C-83A1-F6EECF244321}">
                    <p14:modId xmlns:p14="http://schemas.microsoft.com/office/powerpoint/2010/main" val="3396542755"/>
                  </p:ext>
                </p:extLst>
              </p:nvPr>
            </p:nvGraphicFramePr>
            <p:xfrm>
              <a:off x="6072188" y="3068638"/>
              <a:ext cx="88900" cy="165100"/>
            </p:xfrm>
            <a:graphic>
              <a:graphicData uri="http://schemas.openxmlformats.org/presentationml/2006/ole">
                <mc:AlternateContent xmlns:mc="http://schemas.openxmlformats.org/markup-compatibility/2006">
                  <mc:Choice xmlns:v="urn:schemas-microsoft-com:vml" Requires="v">
                    <p:oleObj name="Equation" r:id="rId17" imgW="88560" imgH="164880" progId="Equation.DSMT4">
                      <p:embed/>
                    </p:oleObj>
                  </mc:Choice>
                  <mc:Fallback>
                    <p:oleObj name="Equation" r:id="rId17" imgW="88560" imgH="164880" progId="Equation.DSMT4">
                      <p:embed/>
                      <p:pic>
                        <p:nvPicPr>
                          <p:cNvPr id="51" name="Object 50"/>
                          <p:cNvPicPr/>
                          <p:nvPr/>
                        </p:nvPicPr>
                        <p:blipFill>
                          <a:blip r:embed="rId18"/>
                          <a:stretch>
                            <a:fillRect/>
                          </a:stretch>
                        </p:blipFill>
                        <p:spPr>
                          <a:xfrm>
                            <a:off x="6072188" y="3068638"/>
                            <a:ext cx="88900" cy="165100"/>
                          </a:xfrm>
                          <a:prstGeom prst="rect">
                            <a:avLst/>
                          </a:prstGeom>
                        </p:spPr>
                      </p:pic>
                    </p:oleObj>
                  </mc:Fallback>
                </mc:AlternateContent>
              </a:graphicData>
            </a:graphic>
          </p:graphicFrame>
        </p:grpSp>
        <p:grpSp>
          <p:nvGrpSpPr>
            <p:cNvPr id="31" name="Group 30"/>
            <p:cNvGrpSpPr/>
            <p:nvPr/>
          </p:nvGrpSpPr>
          <p:grpSpPr>
            <a:xfrm>
              <a:off x="5134532" y="1880650"/>
              <a:ext cx="223203" cy="201188"/>
              <a:chOff x="6004560" y="3050012"/>
              <a:chExt cx="223203" cy="201188"/>
            </a:xfrm>
          </p:grpSpPr>
          <p:sp>
            <p:nvSpPr>
              <p:cNvPr id="41" name="Rectangle 40"/>
              <p:cNvSpPr/>
              <p:nvPr/>
            </p:nvSpPr>
            <p:spPr>
              <a:xfrm>
                <a:off x="6004560" y="3050012"/>
                <a:ext cx="223203" cy="201188"/>
              </a:xfrm>
              <a:prstGeom prst="rect">
                <a:avLst/>
              </a:prstGeom>
              <a:solidFill>
                <a:srgbClr val="FFFF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42" name="Object 41"/>
              <p:cNvGraphicFramePr>
                <a:graphicFrameLocks noChangeAspect="1"/>
              </p:cNvGraphicFramePr>
              <p:nvPr>
                <p:extLst>
                  <p:ext uri="{D42A27DB-BD31-4B8C-83A1-F6EECF244321}">
                    <p14:modId xmlns:p14="http://schemas.microsoft.com/office/powerpoint/2010/main" val="4154310113"/>
                  </p:ext>
                </p:extLst>
              </p:nvPr>
            </p:nvGraphicFramePr>
            <p:xfrm>
              <a:off x="6072188" y="3068638"/>
              <a:ext cx="88900" cy="165100"/>
            </p:xfrm>
            <a:graphic>
              <a:graphicData uri="http://schemas.openxmlformats.org/presentationml/2006/ole">
                <mc:AlternateContent xmlns:mc="http://schemas.openxmlformats.org/markup-compatibility/2006">
                  <mc:Choice xmlns:v="urn:schemas-microsoft-com:vml" Requires="v">
                    <p:oleObj name="Equation" r:id="rId17" imgW="88560" imgH="164880" progId="Equation.DSMT4">
                      <p:embed/>
                    </p:oleObj>
                  </mc:Choice>
                  <mc:Fallback>
                    <p:oleObj name="Equation" r:id="rId17" imgW="88560" imgH="164880" progId="Equation.DSMT4">
                      <p:embed/>
                      <p:pic>
                        <p:nvPicPr>
                          <p:cNvPr id="49" name="Object 48"/>
                          <p:cNvPicPr/>
                          <p:nvPr/>
                        </p:nvPicPr>
                        <p:blipFill>
                          <a:blip r:embed="rId18"/>
                          <a:stretch>
                            <a:fillRect/>
                          </a:stretch>
                        </p:blipFill>
                        <p:spPr>
                          <a:xfrm>
                            <a:off x="6072188" y="3068638"/>
                            <a:ext cx="88900" cy="165100"/>
                          </a:xfrm>
                          <a:prstGeom prst="rect">
                            <a:avLst/>
                          </a:prstGeom>
                        </p:spPr>
                      </p:pic>
                    </p:oleObj>
                  </mc:Fallback>
                </mc:AlternateContent>
              </a:graphicData>
            </a:graphic>
          </p:graphicFrame>
        </p:grpSp>
        <p:grpSp>
          <p:nvGrpSpPr>
            <p:cNvPr id="32" name="Group 31"/>
            <p:cNvGrpSpPr/>
            <p:nvPr/>
          </p:nvGrpSpPr>
          <p:grpSpPr>
            <a:xfrm>
              <a:off x="5405625" y="1875944"/>
              <a:ext cx="223203" cy="201188"/>
              <a:chOff x="6004560" y="3050012"/>
              <a:chExt cx="223203" cy="201188"/>
            </a:xfrm>
          </p:grpSpPr>
          <p:sp>
            <p:nvSpPr>
              <p:cNvPr id="39" name="Rectangle 38"/>
              <p:cNvSpPr/>
              <p:nvPr/>
            </p:nvSpPr>
            <p:spPr>
              <a:xfrm>
                <a:off x="6004560" y="3050012"/>
                <a:ext cx="223203" cy="201188"/>
              </a:xfrm>
              <a:prstGeom prst="rect">
                <a:avLst/>
              </a:prstGeom>
              <a:solidFill>
                <a:srgbClr val="FFFF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40" name="Object 39"/>
              <p:cNvGraphicFramePr>
                <a:graphicFrameLocks noChangeAspect="1"/>
              </p:cNvGraphicFramePr>
              <p:nvPr>
                <p:extLst>
                  <p:ext uri="{D42A27DB-BD31-4B8C-83A1-F6EECF244321}">
                    <p14:modId xmlns:p14="http://schemas.microsoft.com/office/powerpoint/2010/main" val="2881635021"/>
                  </p:ext>
                </p:extLst>
              </p:nvPr>
            </p:nvGraphicFramePr>
            <p:xfrm>
              <a:off x="6072188" y="3068638"/>
              <a:ext cx="88900" cy="165100"/>
            </p:xfrm>
            <a:graphic>
              <a:graphicData uri="http://schemas.openxmlformats.org/presentationml/2006/ole">
                <mc:AlternateContent xmlns:mc="http://schemas.openxmlformats.org/markup-compatibility/2006">
                  <mc:Choice xmlns:v="urn:schemas-microsoft-com:vml" Requires="v">
                    <p:oleObj name="Equation" r:id="rId17" imgW="88560" imgH="164880" progId="Equation.DSMT4">
                      <p:embed/>
                    </p:oleObj>
                  </mc:Choice>
                  <mc:Fallback>
                    <p:oleObj name="Equation" r:id="rId17" imgW="88560" imgH="164880" progId="Equation.DSMT4">
                      <p:embed/>
                      <p:pic>
                        <p:nvPicPr>
                          <p:cNvPr id="47" name="Object 46"/>
                          <p:cNvPicPr/>
                          <p:nvPr/>
                        </p:nvPicPr>
                        <p:blipFill>
                          <a:blip r:embed="rId18"/>
                          <a:stretch>
                            <a:fillRect/>
                          </a:stretch>
                        </p:blipFill>
                        <p:spPr>
                          <a:xfrm>
                            <a:off x="6072188" y="3068638"/>
                            <a:ext cx="88900" cy="165100"/>
                          </a:xfrm>
                          <a:prstGeom prst="rect">
                            <a:avLst/>
                          </a:prstGeom>
                        </p:spPr>
                      </p:pic>
                    </p:oleObj>
                  </mc:Fallback>
                </mc:AlternateContent>
              </a:graphicData>
            </a:graphic>
          </p:graphicFrame>
        </p:grpSp>
        <p:grpSp>
          <p:nvGrpSpPr>
            <p:cNvPr id="33" name="Group 32"/>
            <p:cNvGrpSpPr/>
            <p:nvPr/>
          </p:nvGrpSpPr>
          <p:grpSpPr>
            <a:xfrm>
              <a:off x="1718733" y="2076610"/>
              <a:ext cx="1600200" cy="160020"/>
              <a:chOff x="4887383" y="4045110"/>
              <a:chExt cx="1600200" cy="160020"/>
            </a:xfrm>
          </p:grpSpPr>
          <p:sp>
            <p:nvSpPr>
              <p:cNvPr id="37" name="Rectangle 36"/>
              <p:cNvSpPr/>
              <p:nvPr/>
            </p:nvSpPr>
            <p:spPr>
              <a:xfrm>
                <a:off x="4963583" y="4045110"/>
                <a:ext cx="1458384" cy="45719"/>
              </a:xfrm>
              <a:prstGeom prst="rect">
                <a:avLst/>
              </a:prstGeom>
              <a:solidFill>
                <a:schemeClr val="accent4">
                  <a:lumMod val="60000"/>
                  <a:lumOff val="4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lowchart: Manual Operation 37"/>
              <p:cNvSpPr/>
              <p:nvPr/>
            </p:nvSpPr>
            <p:spPr>
              <a:xfrm>
                <a:off x="4887383" y="4092084"/>
                <a:ext cx="1600200" cy="113046"/>
              </a:xfrm>
              <a:prstGeom prst="flowChartManualOperation">
                <a:avLst/>
              </a:prstGeom>
              <a:solidFill>
                <a:schemeClr val="accent4">
                  <a:lumMod val="60000"/>
                  <a:lumOff val="4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4" name="Group 33"/>
            <p:cNvGrpSpPr/>
            <p:nvPr/>
          </p:nvGrpSpPr>
          <p:grpSpPr>
            <a:xfrm>
              <a:off x="4381476" y="2086859"/>
              <a:ext cx="1600200" cy="160020"/>
              <a:chOff x="4887383" y="4045110"/>
              <a:chExt cx="1600200" cy="160020"/>
            </a:xfrm>
          </p:grpSpPr>
          <p:sp>
            <p:nvSpPr>
              <p:cNvPr id="35" name="Rectangle 34"/>
              <p:cNvSpPr/>
              <p:nvPr/>
            </p:nvSpPr>
            <p:spPr>
              <a:xfrm>
                <a:off x="4963583" y="4045110"/>
                <a:ext cx="1458384" cy="45719"/>
              </a:xfrm>
              <a:prstGeom prst="rect">
                <a:avLst/>
              </a:prstGeom>
              <a:solidFill>
                <a:schemeClr val="accent4">
                  <a:lumMod val="60000"/>
                  <a:lumOff val="4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lowchart: Manual Operation 35"/>
              <p:cNvSpPr/>
              <p:nvPr/>
            </p:nvSpPr>
            <p:spPr>
              <a:xfrm>
                <a:off x="4887383" y="4092084"/>
                <a:ext cx="1600200" cy="113046"/>
              </a:xfrm>
              <a:prstGeom prst="flowChartManualOperation">
                <a:avLst/>
              </a:prstGeom>
              <a:solidFill>
                <a:schemeClr val="accent4">
                  <a:lumMod val="60000"/>
                  <a:lumOff val="4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Tree>
    <p:extLst>
      <p:ext uri="{BB962C8B-B14F-4D97-AF65-F5344CB8AC3E}">
        <p14:creationId xmlns:p14="http://schemas.microsoft.com/office/powerpoint/2010/main" val="4284278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wipe(left)">
                                      <p:cBhvr>
                                        <p:cTn id="7" dur="500"/>
                                        <p:tgtEl>
                                          <p:spTgt spid="16"/>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17"/>
                                        </p:tgtEl>
                                        <p:attrNameLst>
                                          <p:attrName>style.visibility</p:attrName>
                                        </p:attrNameLst>
                                      </p:cBhvr>
                                      <p:to>
                                        <p:strVal val="visible"/>
                                      </p:to>
                                    </p:set>
                                    <p:animEffect transition="in" filter="wipe(left)">
                                      <p:cBhvr>
                                        <p:cTn id="10" dur="500"/>
                                        <p:tgtEl>
                                          <p:spTgt spid="17"/>
                                        </p:tgtEl>
                                      </p:cBhvr>
                                    </p:animEffect>
                                  </p:childTnLst>
                                </p:cTn>
                              </p:par>
                              <p:par>
                                <p:cTn id="11" presetID="22" presetClass="entr" presetSubtype="8" fill="hold" nodeType="with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wipe(left)">
                                      <p:cBhvr>
                                        <p:cTn id="13"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7"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descr="OPL20U25GSXzBJYl68kk8uQGfFKzs7yb1M4KJWUiLk6ZEvGF+qCIPSnY57AbBFCvTWID07 2024 T9 CD 06565+K4lPs7H94VUqPe2XwIsfPRnrXQE//QTEXxb8/8N4CNc6FpgZahzpTjFhMzSA7T/nHJa11DE8Ng2TP3iAmRczFlmslSuUNOgUeb6yRvs0="/>
          <p:cNvSpPr/>
          <p:nvPr/>
        </p:nvSpPr>
        <p:spPr>
          <a:xfrm>
            <a:off x="235621" y="800366"/>
            <a:ext cx="9360251" cy="613245"/>
          </a:xfrm>
          <a:prstGeom prst="rect">
            <a:avLst/>
          </a:prstGeom>
        </p:spPr>
        <p:txBody>
          <a:bodyPr wrap="square">
            <a:spAutoFit/>
          </a:bodyPr>
          <a:lstStyle/>
          <a:p>
            <a:pPr algn="just">
              <a:lnSpc>
                <a:spcPct val="115000"/>
              </a:lnSpc>
              <a:spcBef>
                <a:spcPts val="600"/>
              </a:spcBef>
              <a:spcAft>
                <a:spcPts val="600"/>
              </a:spcAft>
            </a:pPr>
            <a:r>
              <a:rPr lang="en-US" sz="3200">
                <a:solidFill>
                  <a:schemeClr val="bg1"/>
                </a:solidFill>
                <a:latin typeface="Times New Roman" panose="02020603050405020304" pitchFamily="18" charset="0"/>
                <a:ea typeface="Calibri" panose="020F0502020204030204" pitchFamily="34" charset="0"/>
              </a:rPr>
              <a:t>a) Phương trình biểu thị cân thăng bằng là:</a:t>
            </a:r>
            <a:endParaRPr lang="en-US" sz="3600">
              <a:solidFill>
                <a:schemeClr val="bg1"/>
              </a:solidFill>
              <a:effectLst/>
              <a:latin typeface="Times New Roman" panose="02020603050405020304" pitchFamily="18" charset="0"/>
              <a:ea typeface="Calibri" panose="020F0502020204030204" pitchFamily="34" charset="0"/>
            </a:endParaRPr>
          </a:p>
        </p:txBody>
      </p:sp>
      <mc:AlternateContent xmlns:mc="http://schemas.openxmlformats.org/markup-compatibility/2006" xmlns:a14="http://schemas.microsoft.com/office/drawing/2010/main">
        <mc:Choice Requires="a14">
          <p:sp>
            <p:nvSpPr>
              <p:cNvPr id="6" name="Rectangle 5" descr="OPL20U25GSXzBJYl68kk8uQGfFKzs7yb1M4KJWUiLk6ZEvGF+qCIPSnY57AbBFCvTWID07 2024 T9 CD 06565+K4lPs7H94VUqPe2XwIsfPRnrXQE//QTEXxb8/8N4CNc6FpgZahzpTjFhMzSA7T/nHJa11DE8Ng2TP3iAmRczFlmslSuUNOgUeb6yRvs0="/>
              <p:cNvSpPr/>
              <p:nvPr/>
            </p:nvSpPr>
            <p:spPr>
              <a:xfrm>
                <a:off x="-691070" y="2759331"/>
                <a:ext cx="9360251" cy="658706"/>
              </a:xfrm>
              <a:prstGeom prst="rect">
                <a:avLst/>
              </a:prstGeom>
            </p:spPr>
            <p:txBody>
              <a:bodyPr wrap="square">
                <a:spAutoFit/>
              </a:bodyPr>
              <a:lstStyle/>
              <a:p>
                <a:pPr algn="just">
                  <a:lnSpc>
                    <a:spcPct val="115000"/>
                  </a:lnSpc>
                  <a:spcBef>
                    <a:spcPts val="600"/>
                  </a:spcBef>
                  <a:spcAft>
                    <a:spcPts val="600"/>
                  </a:spcAft>
                </a:pPr>
                <a14:m>
                  <m:oMathPara xmlns:m="http://schemas.openxmlformats.org/officeDocument/2006/math">
                    <m:oMathParaPr>
                      <m:jc m:val="centerGroup"/>
                    </m:oMathParaPr>
                    <m:oMath xmlns:m="http://schemas.openxmlformats.org/officeDocument/2006/math">
                      <m:r>
                        <a:rPr lang="en-US" sz="3200" i="1" smtClean="0">
                          <a:solidFill>
                            <a:schemeClr val="bg1"/>
                          </a:solidFill>
                          <a:latin typeface="Cambria Math" panose="02040503050406030204" pitchFamily="18" charset="0"/>
                          <a:ea typeface="Calibri" panose="020F0502020204030204" pitchFamily="34" charset="0"/>
                        </a:rPr>
                        <m:t>3</m:t>
                      </m:r>
                      <m:r>
                        <a:rPr lang="en-US" sz="3200" i="1" smtClean="0">
                          <a:solidFill>
                            <a:schemeClr val="bg1"/>
                          </a:solidFill>
                          <a:latin typeface="Cambria Math" panose="02040503050406030204" pitchFamily="18" charset="0"/>
                          <a:ea typeface="Calibri" panose="020F0502020204030204" pitchFamily="34" charset="0"/>
                        </a:rPr>
                        <m:t>𝑥</m:t>
                      </m:r>
                      <m:r>
                        <a:rPr lang="en-US" sz="3200" i="1" smtClean="0">
                          <a:solidFill>
                            <a:schemeClr val="bg1"/>
                          </a:solidFill>
                          <a:latin typeface="Cambria Math" panose="02040503050406030204" pitchFamily="18" charset="0"/>
                          <a:ea typeface="Calibri" panose="020F0502020204030204" pitchFamily="34" charset="0"/>
                        </a:rPr>
                        <m:t>+4 </m:t>
                      </m:r>
                      <m:r>
                        <m:rPr>
                          <m:nor/>
                        </m:rPr>
                        <a:rPr lang="en-US" sz="3200">
                          <a:solidFill>
                            <a:schemeClr val="bg1"/>
                          </a:solidFill>
                          <a:latin typeface="Cambria Math" panose="02040503050406030204" pitchFamily="18" charset="0"/>
                          <a:ea typeface="Calibri" panose="020F0502020204030204" pitchFamily="34" charset="0"/>
                        </a:rPr>
                        <m:t>= </m:t>
                      </m:r>
                      <m:r>
                        <a:rPr lang="en-US" sz="3200" b="0" i="1" smtClean="0">
                          <a:solidFill>
                            <a:schemeClr val="bg1"/>
                          </a:solidFill>
                          <a:latin typeface="Cambria Math" panose="02040503050406030204" pitchFamily="18" charset="0"/>
                          <a:ea typeface="Calibri" panose="020F0502020204030204" pitchFamily="34" charset="0"/>
                        </a:rPr>
                        <m:t> </m:t>
                      </m:r>
                      <m:r>
                        <a:rPr lang="en-US" sz="3200" i="1">
                          <a:solidFill>
                            <a:schemeClr val="bg1"/>
                          </a:solidFill>
                          <a:latin typeface="Cambria Math" panose="02040503050406030204" pitchFamily="18" charset="0"/>
                          <a:ea typeface="Calibri" panose="020F0502020204030204" pitchFamily="34" charset="0"/>
                        </a:rPr>
                        <m:t>𝑥</m:t>
                      </m:r>
                      <m:r>
                        <a:rPr lang="en-US" sz="3200">
                          <a:solidFill>
                            <a:schemeClr val="bg1"/>
                          </a:solidFill>
                          <a:latin typeface="Cambria Math" panose="02040503050406030204" pitchFamily="18" charset="0"/>
                          <a:ea typeface="Calibri" panose="020F0502020204030204" pitchFamily="34" charset="0"/>
                        </a:rPr>
                        <m:t>+6</m:t>
                      </m:r>
                    </m:oMath>
                  </m:oMathPara>
                </a14:m>
                <a:br>
                  <a:rPr lang="en-US" sz="3600">
                    <a:solidFill>
                      <a:schemeClr val="bg1"/>
                    </a:solidFill>
                    <a:effectLst/>
                    <a:latin typeface="Cambria Math" panose="02040503050406030204" pitchFamily="18" charset="0"/>
                    <a:ea typeface="Calibri" panose="020F0502020204030204" pitchFamily="34" charset="0"/>
                  </a:rPr>
                </a:br>
                <a:endParaRPr lang="en-US" sz="3600">
                  <a:solidFill>
                    <a:schemeClr val="bg1"/>
                  </a:solidFill>
                  <a:effectLst/>
                  <a:latin typeface="Times New Roman" panose="02020603050405020304" pitchFamily="18" charset="0"/>
                  <a:ea typeface="Calibri" panose="020F0502020204030204" pitchFamily="34" charset="0"/>
                </a:endParaRPr>
              </a:p>
            </p:txBody>
          </p:sp>
        </mc:Choice>
        <mc:Fallback xmlns="">
          <p:sp>
            <p:nvSpPr>
              <p:cNvPr id="6" name="Rectangle 5" descr="OPL20U25GSXzBJYl68kk8uQGfFKzs7yb1M4KJWUiLk6ZEvGF+qCIPSnY57AbBFCvTWID07 2024 T9 CD 06565+K4lPs7H94VUqPe2XwIsfPRnrXQE//QTEXxb8/8N4CNc6FpgZahzpTjFhMzSA7T/nHJa11DE8Ng2TP3iAmRczFlmslSuUNOgUeb6yRvs0="/>
              <p:cNvSpPr>
                <a:spLocks noRot="1" noChangeAspect="1" noMove="1" noResize="1" noEditPoints="1" noAdjustHandles="1" noChangeArrowheads="1" noChangeShapeType="1" noTextEdit="1"/>
              </p:cNvSpPr>
              <p:nvPr/>
            </p:nvSpPr>
            <p:spPr>
              <a:xfrm>
                <a:off x="-691070" y="2759331"/>
                <a:ext cx="9360251" cy="658706"/>
              </a:xfrm>
              <a:prstGeom prst="rect">
                <a:avLst/>
              </a:prstGeom>
              <a:blipFill>
                <a:blip r:embed="rId3"/>
                <a:stretch>
                  <a:fillRect/>
                </a:stretch>
              </a:blipFill>
            </p:spPr>
            <p:txBody>
              <a:bodyPr/>
              <a:lstStyle/>
              <a:p>
                <a:r>
                  <a:rPr lang="en-US">
                    <a:noFill/>
                  </a:rPr>
                  <a:t> </a:t>
                </a:r>
              </a:p>
            </p:txBody>
          </p:sp>
        </mc:Fallback>
      </mc:AlternateContent>
      <p:sp>
        <p:nvSpPr>
          <p:cNvPr id="7" name="Rectangle 6" descr="OPL20U25GSXzBJYl68kk8uQGfFKzs7yb1M4KJWUiLk6ZEvGF+qCIPSnY57AbBFCvTWID07 2024 T9 CD 06565+K4lPs7H94VUqPe2XwIsfPRnrXQE//QTEXxb8/8N4CNc6FpgZahzpTjFhMzSA7T/nHJa11DE8Ng2TP3iAmRczFlmslSuUNOgUeb6yRvs0="/>
          <p:cNvSpPr/>
          <p:nvPr/>
        </p:nvSpPr>
        <p:spPr>
          <a:xfrm>
            <a:off x="236032" y="88575"/>
            <a:ext cx="841897" cy="548099"/>
          </a:xfrm>
          <a:prstGeom prst="rect">
            <a:avLst/>
          </a:prstGeom>
        </p:spPr>
        <p:txBody>
          <a:bodyPr wrap="none">
            <a:spAutoFit/>
          </a:bodyPr>
          <a:lstStyle/>
          <a:p>
            <a:pPr algn="just">
              <a:lnSpc>
                <a:spcPct val="115000"/>
              </a:lnSpc>
              <a:spcBef>
                <a:spcPts val="600"/>
              </a:spcBef>
              <a:spcAft>
                <a:spcPts val="600"/>
              </a:spcAft>
            </a:pPr>
            <a:r>
              <a:rPr lang="en-US" sz="2800" b="1">
                <a:solidFill>
                  <a:srgbClr val="FFFF00"/>
                </a:solidFill>
                <a:latin typeface="Times New Roman" panose="02020603050405020304" pitchFamily="18" charset="0"/>
                <a:ea typeface="Calibri" panose="020F0502020204030204" pitchFamily="34" charset="0"/>
              </a:rPr>
              <a:t>Giải</a:t>
            </a:r>
            <a:endParaRPr lang="en-US" sz="3200">
              <a:solidFill>
                <a:srgbClr val="FFFF00"/>
              </a:solidFill>
              <a:effectLst/>
              <a:latin typeface="Times New Roman" panose="02020603050405020304" pitchFamily="18" charset="0"/>
              <a:ea typeface="Calibri" panose="020F0502020204030204" pitchFamily="34" charset="0"/>
            </a:endParaRPr>
          </a:p>
        </p:txBody>
      </p:sp>
      <mc:AlternateContent xmlns:mc="http://schemas.openxmlformats.org/markup-compatibility/2006" xmlns:a14="http://schemas.microsoft.com/office/drawing/2010/main">
        <mc:Choice Requires="a14">
          <p:sp>
            <p:nvSpPr>
              <p:cNvPr id="8" name="Rectangle 7" descr="OPL20U25GSXzBJYl68kk8uQGfFKzs7yb1M4KJWUiLk6ZEvGF+qCIPSnY57AbBFCvTWID07 2024 T9 CD 06565+K4lPs7H94VUqPe2XwIsfPRnrXQE//QTEXxb8/8N4CNc6FpgZahzpTjFhMzSA7T/nHJa11DE8Ng2TP3iAmRczFlmslSuUNOgUeb6yRvs0="/>
              <p:cNvSpPr/>
              <p:nvPr/>
            </p:nvSpPr>
            <p:spPr>
              <a:xfrm>
                <a:off x="2170118" y="1489811"/>
                <a:ext cx="3426483" cy="735586"/>
              </a:xfrm>
              <a:prstGeom prst="rect">
                <a:avLst/>
              </a:prstGeom>
            </p:spPr>
            <p:txBody>
              <a:bodyPr wrap="square">
                <a:spAutoFit/>
              </a:bodyPr>
              <a:lstStyle/>
              <a:p>
                <a:pPr algn="just">
                  <a:lnSpc>
                    <a:spcPct val="115000"/>
                  </a:lnSpc>
                  <a:spcBef>
                    <a:spcPts val="600"/>
                  </a:spcBef>
                  <a:spcAft>
                    <a:spcPts val="600"/>
                  </a:spcAft>
                </a:pPr>
                <a14:m>
                  <m:oMathPara xmlns:m="http://schemas.openxmlformats.org/officeDocument/2006/math">
                    <m:oMathParaPr>
                      <m:jc m:val="centerGroup"/>
                    </m:oMathParaPr>
                    <m:oMath xmlns:m="http://schemas.openxmlformats.org/officeDocument/2006/math">
                      <m:r>
                        <a:rPr lang="en-US" sz="3200" i="1" smtClean="0">
                          <a:solidFill>
                            <a:schemeClr val="bg1"/>
                          </a:solidFill>
                          <a:latin typeface="Cambria Math" panose="02040503050406030204" pitchFamily="18" charset="0"/>
                          <a:ea typeface="Calibri" panose="020F0502020204030204" pitchFamily="34" charset="0"/>
                        </a:rPr>
                        <m:t>3</m:t>
                      </m:r>
                      <m:r>
                        <a:rPr lang="en-US" sz="3200" i="1" smtClean="0">
                          <a:solidFill>
                            <a:schemeClr val="bg1"/>
                          </a:solidFill>
                          <a:latin typeface="Cambria Math" panose="02040503050406030204" pitchFamily="18" charset="0"/>
                          <a:ea typeface="Calibri" panose="020F0502020204030204" pitchFamily="34" charset="0"/>
                        </a:rPr>
                        <m:t>𝑥</m:t>
                      </m:r>
                      <m:r>
                        <a:rPr lang="en-US" sz="3200" i="1" smtClean="0">
                          <a:solidFill>
                            <a:schemeClr val="bg1"/>
                          </a:solidFill>
                          <a:latin typeface="Cambria Math" panose="02040503050406030204" pitchFamily="18" charset="0"/>
                          <a:ea typeface="Calibri" panose="020F0502020204030204" pitchFamily="34" charset="0"/>
                        </a:rPr>
                        <m:t>+4</m:t>
                      </m:r>
                      <m:r>
                        <m:rPr>
                          <m:nor/>
                        </m:rPr>
                        <a:rPr lang="en-US" sz="3200" b="0" i="0" smtClean="0">
                          <a:solidFill>
                            <a:schemeClr val="bg1"/>
                          </a:solidFill>
                          <a:latin typeface="Cambria Math" panose="02040503050406030204" pitchFamily="18" charset="0"/>
                          <a:ea typeface="Calibri" panose="020F0502020204030204" pitchFamily="34" charset="0"/>
                        </a:rPr>
                        <m:t> </m:t>
                      </m:r>
                      <m:r>
                        <m:rPr>
                          <m:nor/>
                        </m:rPr>
                        <a:rPr lang="en-US" sz="3200">
                          <a:solidFill>
                            <a:schemeClr val="bg1"/>
                          </a:solidFill>
                          <a:latin typeface="Cambria Math" panose="02040503050406030204" pitchFamily="18" charset="0"/>
                          <a:ea typeface="Calibri" panose="020F0502020204030204" pitchFamily="34" charset="0"/>
                        </a:rPr>
                        <m:t>= </m:t>
                      </m:r>
                      <m:r>
                        <a:rPr lang="en-US" sz="3200" i="1">
                          <a:solidFill>
                            <a:schemeClr val="bg1"/>
                          </a:solidFill>
                          <a:latin typeface="Cambria Math" panose="02040503050406030204" pitchFamily="18" charset="0"/>
                          <a:ea typeface="Calibri" panose="020F0502020204030204" pitchFamily="34" charset="0"/>
                        </a:rPr>
                        <m:t>𝑥</m:t>
                      </m:r>
                      <m:r>
                        <a:rPr lang="en-US" sz="3200">
                          <a:solidFill>
                            <a:schemeClr val="bg1"/>
                          </a:solidFill>
                          <a:latin typeface="Cambria Math" panose="02040503050406030204" pitchFamily="18" charset="0"/>
                          <a:ea typeface="Calibri" panose="020F0502020204030204" pitchFamily="34" charset="0"/>
                        </a:rPr>
                        <m:t>+6</m:t>
                      </m:r>
                    </m:oMath>
                  </m:oMathPara>
                </a14:m>
                <a:endParaRPr lang="en-US" sz="3600">
                  <a:solidFill>
                    <a:schemeClr val="bg1"/>
                  </a:solidFill>
                  <a:effectLst/>
                  <a:latin typeface="Times New Roman" panose="02020603050405020304" pitchFamily="18" charset="0"/>
                  <a:ea typeface="Calibri" panose="020F0502020204030204" pitchFamily="34" charset="0"/>
                </a:endParaRPr>
              </a:p>
            </p:txBody>
          </p:sp>
        </mc:Choice>
        <mc:Fallback xmlns="">
          <p:sp>
            <p:nvSpPr>
              <p:cNvPr id="8" name="Rectangle 7" descr="OPL20U25GSXzBJYl68kk8uQGfFKzs7yb1M4KJWUiLk6ZEvGF+qCIPSnY57AbBFCvTWID07 2024 T9 CD 06565+K4lPs7H94VUqPe2XwIsfPRnrXQE//QTEXxb8/8N4CNc6FpgZahzpTjFhMzSA7T/nHJa11DE8Ng2TP3iAmRczFlmslSuUNOgUeb6yRvs0="/>
              <p:cNvSpPr>
                <a:spLocks noRot="1" noChangeAspect="1" noMove="1" noResize="1" noEditPoints="1" noAdjustHandles="1" noChangeArrowheads="1" noChangeShapeType="1" noTextEdit="1"/>
              </p:cNvSpPr>
              <p:nvPr/>
            </p:nvSpPr>
            <p:spPr>
              <a:xfrm>
                <a:off x="2170118" y="1489811"/>
                <a:ext cx="3426483" cy="735586"/>
              </a:xfrm>
              <a:prstGeom prst="rect">
                <a:avLst/>
              </a:prstGeom>
              <a:blipFill>
                <a:blip r:embed="rId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 name="Rectangle 8" descr="OPL20U25GSXzBJYl68kk8uQGfFKzs7yb1M4KJWUiLk6ZEvGF+qCIPSnY57AbBFCvTWID07 2024 T9 CD 06565+K4lPs7H94VUqPe2XwIsfPRnrXQE//QTEXxb8/8N4CNc6FpgZahzpTjFhMzSA7T/nHJa11DE8Ng2TP3iAmRczFlmslSuUNOgUeb6yRvs0="/>
              <p:cNvSpPr/>
              <p:nvPr/>
            </p:nvSpPr>
            <p:spPr>
              <a:xfrm>
                <a:off x="-720565" y="3454304"/>
                <a:ext cx="9360251" cy="658642"/>
              </a:xfrm>
              <a:prstGeom prst="rect">
                <a:avLst/>
              </a:prstGeom>
            </p:spPr>
            <p:txBody>
              <a:bodyPr wrap="square">
                <a:spAutoFit/>
              </a:bodyPr>
              <a:lstStyle/>
              <a:p>
                <a:pPr algn="just">
                  <a:lnSpc>
                    <a:spcPct val="115000"/>
                  </a:lnSpc>
                  <a:spcBef>
                    <a:spcPts val="600"/>
                  </a:spcBef>
                  <a:spcAft>
                    <a:spcPts val="600"/>
                  </a:spcAft>
                </a:pPr>
                <a14:m>
                  <m:oMathPara xmlns:m="http://schemas.openxmlformats.org/officeDocument/2006/math">
                    <m:oMathParaPr>
                      <m:jc m:val="centerGroup"/>
                    </m:oMathParaPr>
                    <m:oMath xmlns:m="http://schemas.openxmlformats.org/officeDocument/2006/math">
                      <m:r>
                        <a:rPr lang="en-US" sz="3200" i="1" smtClean="0">
                          <a:solidFill>
                            <a:schemeClr val="bg1"/>
                          </a:solidFill>
                          <a:latin typeface="Cambria Math" panose="02040503050406030204" pitchFamily="18" charset="0"/>
                          <a:ea typeface="Calibri" panose="020F0502020204030204" pitchFamily="34" charset="0"/>
                        </a:rPr>
                        <m:t>3</m:t>
                      </m:r>
                      <m:r>
                        <a:rPr lang="en-US" sz="3200" i="1" smtClean="0">
                          <a:solidFill>
                            <a:schemeClr val="bg1"/>
                          </a:solidFill>
                          <a:latin typeface="Cambria Math" panose="02040503050406030204" pitchFamily="18" charset="0"/>
                          <a:ea typeface="Calibri" panose="020F0502020204030204" pitchFamily="34" charset="0"/>
                        </a:rPr>
                        <m:t>𝑥</m:t>
                      </m:r>
                      <m:r>
                        <a:rPr lang="en-US" sz="3200" i="1" smtClean="0">
                          <a:solidFill>
                            <a:schemeClr val="bg1"/>
                          </a:solidFill>
                          <a:latin typeface="Cambria Math" panose="02040503050406030204" pitchFamily="18" charset="0"/>
                          <a:ea typeface="Calibri" panose="020F0502020204030204" pitchFamily="34" charset="0"/>
                        </a:rPr>
                        <m:t>−</m:t>
                      </m:r>
                      <m:r>
                        <a:rPr lang="en-US" sz="3200" i="1" smtClean="0">
                          <a:solidFill>
                            <a:schemeClr val="bg1"/>
                          </a:solidFill>
                          <a:latin typeface="Cambria Math" panose="02040503050406030204" pitchFamily="18" charset="0"/>
                          <a:ea typeface="Calibri" panose="020F0502020204030204" pitchFamily="34" charset="0"/>
                        </a:rPr>
                        <m:t>𝑥</m:t>
                      </m:r>
                      <m:r>
                        <a:rPr lang="en-US" sz="3200" b="0" i="1" smtClean="0">
                          <a:solidFill>
                            <a:schemeClr val="bg1"/>
                          </a:solidFill>
                          <a:latin typeface="Cambria Math" panose="02040503050406030204" pitchFamily="18" charset="0"/>
                          <a:ea typeface="Calibri" panose="020F0502020204030204" pitchFamily="34" charset="0"/>
                        </a:rPr>
                        <m:t> </m:t>
                      </m:r>
                      <m:r>
                        <a:rPr lang="en-US" sz="3200" i="1">
                          <a:solidFill>
                            <a:schemeClr val="bg1"/>
                          </a:solidFill>
                          <a:latin typeface="Cambria Math" panose="02040503050406030204" pitchFamily="18" charset="0"/>
                          <a:ea typeface="Calibri" panose="020F0502020204030204" pitchFamily="34" charset="0"/>
                        </a:rPr>
                        <m:t>=</m:t>
                      </m:r>
                      <m:r>
                        <a:rPr lang="en-US" sz="3200" b="0" i="1" smtClean="0">
                          <a:solidFill>
                            <a:schemeClr val="bg1"/>
                          </a:solidFill>
                          <a:latin typeface="Cambria Math" panose="02040503050406030204" pitchFamily="18" charset="0"/>
                          <a:ea typeface="Calibri" panose="020F0502020204030204" pitchFamily="34" charset="0"/>
                        </a:rPr>
                        <m:t> </m:t>
                      </m:r>
                      <m:r>
                        <a:rPr lang="en-US" sz="3200" i="1">
                          <a:solidFill>
                            <a:schemeClr val="bg1"/>
                          </a:solidFill>
                          <a:latin typeface="Cambria Math" panose="02040503050406030204" pitchFamily="18" charset="0"/>
                          <a:ea typeface="Calibri" panose="020F0502020204030204" pitchFamily="34" charset="0"/>
                        </a:rPr>
                        <m:t>6−4</m:t>
                      </m:r>
                    </m:oMath>
                  </m:oMathPara>
                </a14:m>
                <a:br>
                  <a:rPr lang="en-US" sz="3600">
                    <a:solidFill>
                      <a:schemeClr val="bg1"/>
                    </a:solidFill>
                    <a:effectLst/>
                    <a:latin typeface="Cambria Math" panose="02040503050406030204" pitchFamily="18" charset="0"/>
                    <a:ea typeface="Calibri" panose="020F0502020204030204" pitchFamily="34" charset="0"/>
                  </a:rPr>
                </a:br>
                <a:endParaRPr lang="en-US" sz="3600">
                  <a:solidFill>
                    <a:schemeClr val="bg1"/>
                  </a:solidFill>
                  <a:effectLst/>
                  <a:latin typeface="Times New Roman" panose="02020603050405020304" pitchFamily="18" charset="0"/>
                  <a:ea typeface="Calibri" panose="020F0502020204030204" pitchFamily="34" charset="0"/>
                </a:endParaRPr>
              </a:p>
            </p:txBody>
          </p:sp>
        </mc:Choice>
        <mc:Fallback xmlns="">
          <p:sp>
            <p:nvSpPr>
              <p:cNvPr id="9" name="Rectangle 8" descr="OPL20U25GSXzBJYl68kk8uQGfFKzs7yb1M4KJWUiLk6ZEvGF+qCIPSnY57AbBFCvTWID07 2024 T9 CD 06565+K4lPs7H94VUqPe2XwIsfPRnrXQE//QTEXxb8/8N4CNc6FpgZahzpTjFhMzSA7T/nHJa11DE8Ng2TP3iAmRczFlmslSuUNOgUeb6yRvs0="/>
              <p:cNvSpPr>
                <a:spLocks noRot="1" noChangeAspect="1" noMove="1" noResize="1" noEditPoints="1" noAdjustHandles="1" noChangeArrowheads="1" noChangeShapeType="1" noTextEdit="1"/>
              </p:cNvSpPr>
              <p:nvPr/>
            </p:nvSpPr>
            <p:spPr>
              <a:xfrm>
                <a:off x="-720565" y="3454304"/>
                <a:ext cx="9360251" cy="658642"/>
              </a:xfrm>
              <a:prstGeom prst="rect">
                <a:avLst/>
              </a:prstGeom>
              <a:blipFill>
                <a:blip r:embed="rId5"/>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0" name="Rectangle 9" descr="OPL20U25GSXzBJYl68kk8uQGfFKzs7yb1M4KJWUiLk6ZEvGF+qCIPSnY57AbBFCvTWID07 2024 T9 CD 06565+K4lPs7H94VUqPe2XwIsfPRnrXQE//QTEXxb8/8N4CNc6FpgZahzpTjFhMzSA7T/nHJa11DE8Ng2TP3iAmRczFlmslSuUNOgUeb6yRvs0="/>
              <p:cNvSpPr/>
              <p:nvPr/>
            </p:nvSpPr>
            <p:spPr>
              <a:xfrm>
                <a:off x="-691070" y="4133938"/>
                <a:ext cx="9360251" cy="658642"/>
              </a:xfrm>
              <a:prstGeom prst="rect">
                <a:avLst/>
              </a:prstGeom>
            </p:spPr>
            <p:txBody>
              <a:bodyPr wrap="square">
                <a:spAutoFit/>
              </a:bodyPr>
              <a:lstStyle/>
              <a:p>
                <a:pPr algn="just">
                  <a:lnSpc>
                    <a:spcPct val="115000"/>
                  </a:lnSpc>
                  <a:spcBef>
                    <a:spcPts val="600"/>
                  </a:spcBef>
                  <a:spcAft>
                    <a:spcPts val="600"/>
                  </a:spcAft>
                </a:pPr>
                <a14:m>
                  <m:oMathPara xmlns:m="http://schemas.openxmlformats.org/officeDocument/2006/math">
                    <m:oMathParaPr>
                      <m:jc m:val="centerGroup"/>
                    </m:oMathParaPr>
                    <m:oMath xmlns:m="http://schemas.openxmlformats.org/officeDocument/2006/math">
                      <m:r>
                        <a:rPr lang="en-US" sz="3200" i="1" smtClean="0">
                          <a:solidFill>
                            <a:schemeClr val="bg1"/>
                          </a:solidFill>
                          <a:latin typeface="Cambria Math" panose="02040503050406030204" pitchFamily="18" charset="0"/>
                          <a:ea typeface="Calibri" panose="020F0502020204030204" pitchFamily="34" charset="0"/>
                        </a:rPr>
                        <m:t>2</m:t>
                      </m:r>
                      <m:r>
                        <a:rPr lang="en-US" sz="3200" i="1" smtClean="0">
                          <a:solidFill>
                            <a:schemeClr val="bg1"/>
                          </a:solidFill>
                          <a:latin typeface="Cambria Math" panose="02040503050406030204" pitchFamily="18" charset="0"/>
                          <a:ea typeface="Calibri" panose="020F0502020204030204" pitchFamily="34" charset="0"/>
                        </a:rPr>
                        <m:t>𝑥</m:t>
                      </m:r>
                      <m:r>
                        <a:rPr lang="en-US" sz="3200" b="0" i="1" smtClean="0">
                          <a:solidFill>
                            <a:schemeClr val="bg1"/>
                          </a:solidFill>
                          <a:latin typeface="Cambria Math" panose="02040503050406030204" pitchFamily="18" charset="0"/>
                          <a:ea typeface="Calibri" panose="020F0502020204030204" pitchFamily="34" charset="0"/>
                        </a:rPr>
                        <m:t> </m:t>
                      </m:r>
                      <m:r>
                        <a:rPr lang="en-US" sz="3200" i="1">
                          <a:solidFill>
                            <a:schemeClr val="bg1"/>
                          </a:solidFill>
                          <a:latin typeface="Cambria Math" panose="02040503050406030204" pitchFamily="18" charset="0"/>
                          <a:ea typeface="Calibri" panose="020F0502020204030204" pitchFamily="34" charset="0"/>
                        </a:rPr>
                        <m:t>=</m:t>
                      </m:r>
                      <m:r>
                        <a:rPr lang="en-US" sz="3200" b="0" i="1" smtClean="0">
                          <a:solidFill>
                            <a:schemeClr val="bg1"/>
                          </a:solidFill>
                          <a:latin typeface="Cambria Math" panose="02040503050406030204" pitchFamily="18" charset="0"/>
                          <a:ea typeface="Calibri" panose="020F0502020204030204" pitchFamily="34" charset="0"/>
                        </a:rPr>
                        <m:t> </m:t>
                      </m:r>
                      <m:r>
                        <a:rPr lang="en-US" sz="3200" i="1">
                          <a:solidFill>
                            <a:schemeClr val="bg1"/>
                          </a:solidFill>
                          <a:latin typeface="Cambria Math" panose="02040503050406030204" pitchFamily="18" charset="0"/>
                          <a:ea typeface="Calibri" panose="020F0502020204030204" pitchFamily="34" charset="0"/>
                        </a:rPr>
                        <m:t>2</m:t>
                      </m:r>
                    </m:oMath>
                  </m:oMathPara>
                </a14:m>
                <a:br>
                  <a:rPr lang="en-US" sz="3600">
                    <a:solidFill>
                      <a:schemeClr val="bg1"/>
                    </a:solidFill>
                    <a:effectLst/>
                    <a:latin typeface="Cambria Math" panose="02040503050406030204" pitchFamily="18" charset="0"/>
                    <a:ea typeface="Calibri" panose="020F0502020204030204" pitchFamily="34" charset="0"/>
                  </a:rPr>
                </a:br>
                <a:endParaRPr lang="en-US" sz="3600">
                  <a:solidFill>
                    <a:schemeClr val="bg1"/>
                  </a:solidFill>
                  <a:effectLst/>
                  <a:latin typeface="Times New Roman" panose="02020603050405020304" pitchFamily="18" charset="0"/>
                  <a:ea typeface="Calibri" panose="020F0502020204030204" pitchFamily="34" charset="0"/>
                </a:endParaRPr>
              </a:p>
            </p:txBody>
          </p:sp>
        </mc:Choice>
        <mc:Fallback xmlns="">
          <p:sp>
            <p:nvSpPr>
              <p:cNvPr id="10" name="Rectangle 9" descr="OPL20U25GSXzBJYl68kk8uQGfFKzs7yb1M4KJWUiLk6ZEvGF+qCIPSnY57AbBFCvTWID07 2024 T9 CD 06565+K4lPs7H94VUqPe2XwIsfPRnrXQE//QTEXxb8/8N4CNc6FpgZahzpTjFhMzSA7T/nHJa11DE8Ng2TP3iAmRczFlmslSuUNOgUeb6yRvs0="/>
              <p:cNvSpPr>
                <a:spLocks noRot="1" noChangeAspect="1" noMove="1" noResize="1" noEditPoints="1" noAdjustHandles="1" noChangeArrowheads="1" noChangeShapeType="1" noTextEdit="1"/>
              </p:cNvSpPr>
              <p:nvPr/>
            </p:nvSpPr>
            <p:spPr>
              <a:xfrm>
                <a:off x="-691070" y="4133938"/>
                <a:ext cx="9360251" cy="658642"/>
              </a:xfrm>
              <a:prstGeom prst="rect">
                <a:avLst/>
              </a:prstGeom>
              <a:blipFill>
                <a:blip r:embed="rId6"/>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1" name="Rectangle 10" descr="OPL20U25GSXzBJYl68kk8uQGfFKzs7yb1M4KJWUiLk6ZEvGF+qCIPSnY57AbBFCvTWID07 2024 T9 CD 06565+K4lPs7H94VUqPe2XwIsfPRnrXQE//QTEXxb8/8N4CNc6FpgZahzpTjFhMzSA7T/nHJa11DE8Ng2TP3iAmRczFlmslSuUNOgUeb6yRvs0="/>
              <p:cNvSpPr/>
              <p:nvPr/>
            </p:nvSpPr>
            <p:spPr>
              <a:xfrm>
                <a:off x="656980" y="5707460"/>
                <a:ext cx="9360251" cy="729430"/>
              </a:xfrm>
              <a:prstGeom prst="rect">
                <a:avLst/>
              </a:prstGeom>
            </p:spPr>
            <p:txBody>
              <a:bodyPr wrap="square">
                <a:spAutoFit/>
              </a:bodyPr>
              <a:lstStyle/>
              <a:p>
                <a:pPr algn="just">
                  <a:lnSpc>
                    <a:spcPct val="115000"/>
                  </a:lnSpc>
                  <a:spcBef>
                    <a:spcPts val="600"/>
                  </a:spcBef>
                  <a:spcAft>
                    <a:spcPts val="600"/>
                  </a:spcAft>
                </a:pPr>
                <a:r>
                  <a:rPr lang="en-US" sz="3200">
                    <a:solidFill>
                      <a:schemeClr val="bg1"/>
                    </a:solidFill>
                    <a:latin typeface="Times New Roman" panose="02020603050405020304" pitchFamily="18" charset="0"/>
                    <a:ea typeface="Calibri" panose="020F0502020204030204" pitchFamily="34" charset="0"/>
                  </a:rPr>
                  <a:t>Vậy nghiệm của phương trình đó là </a:t>
                </a:r>
                <a14:m>
                  <m:oMath xmlns:m="http://schemas.openxmlformats.org/officeDocument/2006/math">
                    <m:r>
                      <a:rPr lang="en-US" sz="3200" i="1">
                        <a:solidFill>
                          <a:schemeClr val="bg1"/>
                        </a:solidFill>
                        <a:latin typeface="Cambria Math" panose="02040503050406030204" pitchFamily="18" charset="0"/>
                        <a:ea typeface="Calibri" panose="020F0502020204030204" pitchFamily="34" charset="0"/>
                      </a:rPr>
                      <m:t>𝑥</m:t>
                    </m:r>
                    <m:r>
                      <a:rPr lang="en-US" sz="3200" i="1">
                        <a:solidFill>
                          <a:schemeClr val="bg1"/>
                        </a:solidFill>
                        <a:latin typeface="Cambria Math" panose="02040503050406030204" pitchFamily="18" charset="0"/>
                        <a:ea typeface="Calibri" panose="020F0502020204030204" pitchFamily="34" charset="0"/>
                      </a:rPr>
                      <m:t>=1</m:t>
                    </m:r>
                  </m:oMath>
                </a14:m>
                <a:r>
                  <a:rPr lang="en-US" sz="3600">
                    <a:solidFill>
                      <a:schemeClr val="bg1"/>
                    </a:solidFill>
                    <a:effectLst/>
                    <a:latin typeface="Times New Roman" panose="02020603050405020304" pitchFamily="18" charset="0"/>
                    <a:ea typeface="Calibri" panose="020F0502020204030204" pitchFamily="34" charset="0"/>
                  </a:rPr>
                  <a:t>.</a:t>
                </a:r>
              </a:p>
            </p:txBody>
          </p:sp>
        </mc:Choice>
        <mc:Fallback xmlns="">
          <p:sp>
            <p:nvSpPr>
              <p:cNvPr id="11" name="Rectangle 10" descr="OPL20U25GSXzBJYl68kk8uQGfFKzs7yb1M4KJWUiLk6ZEvGF+qCIPSnY57AbBFCvTWID07 2024 T9 CD 06565+K4lPs7H94VUqPe2XwIsfPRnrXQE//QTEXxb8/8N4CNc6FpgZahzpTjFhMzSA7T/nHJa11DE8Ng2TP3iAmRczFlmslSuUNOgUeb6yRvs0="/>
              <p:cNvSpPr>
                <a:spLocks noRot="1" noChangeAspect="1" noMove="1" noResize="1" noEditPoints="1" noAdjustHandles="1" noChangeArrowheads="1" noChangeShapeType="1" noTextEdit="1"/>
              </p:cNvSpPr>
              <p:nvPr/>
            </p:nvSpPr>
            <p:spPr>
              <a:xfrm>
                <a:off x="656980" y="5707460"/>
                <a:ext cx="9360251" cy="729430"/>
              </a:xfrm>
              <a:prstGeom prst="rect">
                <a:avLst/>
              </a:prstGeom>
              <a:blipFill>
                <a:blip r:embed="rId7"/>
                <a:stretch>
                  <a:fillRect l="-1694" t="-8333" b="-2333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2" name="Rectangle 11" descr="OPL20U25GSXzBJYl68kk8uQGfFKzs7yb1M4KJWUiLk6ZEvGF+qCIPSnY57AbBFCvTWID07 2024 T9 CD 06565+K4lPs7H94VUqPe2XwIsfPRnrXQE//QTEXxb8/8N4CNc6FpgZahzpTjFhMzSA7T/nHJa11DE8Ng2TP3iAmRczFlmslSuUNOgUeb6yRvs0="/>
              <p:cNvSpPr/>
              <p:nvPr/>
            </p:nvSpPr>
            <p:spPr>
              <a:xfrm>
                <a:off x="-540718" y="4882227"/>
                <a:ext cx="9360251" cy="735586"/>
              </a:xfrm>
              <a:prstGeom prst="rect">
                <a:avLst/>
              </a:prstGeom>
            </p:spPr>
            <p:txBody>
              <a:bodyPr wrap="square">
                <a:spAutoFit/>
              </a:bodyPr>
              <a:lstStyle/>
              <a:p>
                <a:pPr algn="just">
                  <a:lnSpc>
                    <a:spcPct val="115000"/>
                  </a:lnSpc>
                  <a:spcBef>
                    <a:spcPts val="600"/>
                  </a:spcBef>
                  <a:spcAft>
                    <a:spcPts val="600"/>
                  </a:spcAft>
                </a:pPr>
                <a14:m>
                  <m:oMathPara xmlns:m="http://schemas.openxmlformats.org/officeDocument/2006/math">
                    <m:oMathParaPr>
                      <m:jc m:val="centerGroup"/>
                    </m:oMathParaPr>
                    <m:oMath xmlns:m="http://schemas.openxmlformats.org/officeDocument/2006/math">
                      <m:r>
                        <a:rPr lang="en-US" sz="3200" i="1" smtClean="0">
                          <a:solidFill>
                            <a:schemeClr val="bg1"/>
                          </a:solidFill>
                          <a:latin typeface="Cambria Math" panose="02040503050406030204" pitchFamily="18" charset="0"/>
                          <a:ea typeface="Calibri" panose="020F0502020204030204" pitchFamily="34" charset="0"/>
                        </a:rPr>
                        <m:t>𝑥</m:t>
                      </m:r>
                      <m:r>
                        <a:rPr lang="en-US" sz="3200" b="0" i="1" smtClean="0">
                          <a:solidFill>
                            <a:schemeClr val="bg1"/>
                          </a:solidFill>
                          <a:latin typeface="Cambria Math" panose="02040503050406030204" pitchFamily="18" charset="0"/>
                          <a:ea typeface="Calibri" panose="020F0502020204030204" pitchFamily="34" charset="0"/>
                        </a:rPr>
                        <m:t> </m:t>
                      </m:r>
                      <m:r>
                        <a:rPr lang="en-US" sz="3200" i="1">
                          <a:solidFill>
                            <a:schemeClr val="bg1"/>
                          </a:solidFill>
                          <a:latin typeface="Cambria Math" panose="02040503050406030204" pitchFamily="18" charset="0"/>
                          <a:ea typeface="Calibri" panose="020F0502020204030204" pitchFamily="34" charset="0"/>
                        </a:rPr>
                        <m:t>=</m:t>
                      </m:r>
                      <m:r>
                        <a:rPr lang="en-US" sz="3200" b="0" i="1" smtClean="0">
                          <a:solidFill>
                            <a:schemeClr val="bg1"/>
                          </a:solidFill>
                          <a:latin typeface="Cambria Math" panose="02040503050406030204" pitchFamily="18" charset="0"/>
                          <a:ea typeface="Calibri" panose="020F0502020204030204" pitchFamily="34" charset="0"/>
                        </a:rPr>
                        <m:t> </m:t>
                      </m:r>
                      <m:r>
                        <a:rPr lang="en-US" sz="3200" i="1">
                          <a:solidFill>
                            <a:schemeClr val="bg1"/>
                          </a:solidFill>
                          <a:latin typeface="Cambria Math" panose="02040503050406030204" pitchFamily="18" charset="0"/>
                          <a:ea typeface="Calibri" panose="020F0502020204030204" pitchFamily="34" charset="0"/>
                        </a:rPr>
                        <m:t>1</m:t>
                      </m:r>
                    </m:oMath>
                  </m:oMathPara>
                </a14:m>
                <a:endParaRPr lang="en-US" sz="3600">
                  <a:solidFill>
                    <a:schemeClr val="bg1"/>
                  </a:solidFill>
                  <a:effectLst/>
                  <a:latin typeface="Times New Roman" panose="02020603050405020304" pitchFamily="18" charset="0"/>
                  <a:ea typeface="Calibri" panose="020F0502020204030204" pitchFamily="34" charset="0"/>
                </a:endParaRPr>
              </a:p>
            </p:txBody>
          </p:sp>
        </mc:Choice>
        <mc:Fallback xmlns="">
          <p:sp>
            <p:nvSpPr>
              <p:cNvPr id="12" name="Rectangle 11" descr="OPL20U25GSXzBJYl68kk8uQGfFKzs7yb1M4KJWUiLk6ZEvGF+qCIPSnY57AbBFCvTWID07 2024 T9 CD 06565+K4lPs7H94VUqPe2XwIsfPRnrXQE//QTEXxb8/8N4CNc6FpgZahzpTjFhMzSA7T/nHJa11DE8Ng2TP3iAmRczFlmslSuUNOgUeb6yRvs0="/>
              <p:cNvSpPr>
                <a:spLocks noRot="1" noChangeAspect="1" noMove="1" noResize="1" noEditPoints="1" noAdjustHandles="1" noChangeArrowheads="1" noChangeShapeType="1" noTextEdit="1"/>
              </p:cNvSpPr>
              <p:nvPr/>
            </p:nvSpPr>
            <p:spPr>
              <a:xfrm>
                <a:off x="-540718" y="4882227"/>
                <a:ext cx="9360251" cy="735586"/>
              </a:xfrm>
              <a:prstGeom prst="rect">
                <a:avLst/>
              </a:prstGeom>
              <a:blipFill>
                <a:blip r:embed="rId8"/>
                <a:stretch>
                  <a:fillRect/>
                </a:stretch>
              </a:blipFill>
            </p:spPr>
            <p:txBody>
              <a:bodyPr/>
              <a:lstStyle/>
              <a:p>
                <a:r>
                  <a:rPr lang="en-US">
                    <a:noFill/>
                  </a:rPr>
                  <a:t> </a:t>
                </a:r>
              </a:p>
            </p:txBody>
          </p:sp>
        </mc:Fallback>
      </mc:AlternateContent>
      <p:sp>
        <p:nvSpPr>
          <p:cNvPr id="13" name="Rectangle 12" descr="OPL20U25GSXzBJYl68kk8uQGfFKzs7yb1M4KJWUiLk6ZEvGF+qCIPSnY57AbBFCvTWID07 2024 T9 CD 06565+K4lPs7H94VUqPe2XwIsfPRnrXQE//QTEXxb8/8N4CNc6FpgZahzpTjFhMzSA7T/nHJa11DE8Ng2TP3iAmRczFlmslSuUNOgUeb6yRvs0="/>
          <p:cNvSpPr/>
          <p:nvPr/>
        </p:nvSpPr>
        <p:spPr>
          <a:xfrm>
            <a:off x="261430" y="2255527"/>
            <a:ext cx="9360251" cy="613245"/>
          </a:xfrm>
          <a:prstGeom prst="rect">
            <a:avLst/>
          </a:prstGeom>
        </p:spPr>
        <p:txBody>
          <a:bodyPr wrap="square">
            <a:spAutoFit/>
          </a:bodyPr>
          <a:lstStyle/>
          <a:p>
            <a:pPr algn="just">
              <a:lnSpc>
                <a:spcPct val="115000"/>
              </a:lnSpc>
              <a:spcBef>
                <a:spcPts val="600"/>
              </a:spcBef>
              <a:spcAft>
                <a:spcPts val="600"/>
              </a:spcAft>
            </a:pPr>
            <a:r>
              <a:rPr lang="en-US" sz="3200">
                <a:solidFill>
                  <a:schemeClr val="bg1"/>
                </a:solidFill>
                <a:latin typeface="Times New Roman" panose="02020603050405020304" pitchFamily="18" charset="0"/>
                <a:ea typeface="Calibri" panose="020F0502020204030204" pitchFamily="34" charset="0"/>
              </a:rPr>
              <a:t>b)</a:t>
            </a:r>
            <a:endParaRPr lang="en-US" sz="3600">
              <a:solidFill>
                <a:schemeClr val="bg1"/>
              </a:solidFill>
              <a:effectLst/>
              <a:latin typeface="Times New Roman" panose="02020603050405020304" pitchFamily="18" charset="0"/>
              <a:ea typeface="Calibri" panose="020F0502020204030204" pitchFamily="34" charset="0"/>
            </a:endParaRPr>
          </a:p>
        </p:txBody>
      </p:sp>
      <p:grpSp>
        <p:nvGrpSpPr>
          <p:cNvPr id="14" name="Group 13" descr="OPL20U25GSXzBJYl68kk8uQGfFKzs7yb1M4KJWUiLk6ZEvGF+qCIPSnY57AbBFCvTWID07 2024 T9 CD 06565+K4lPs7H94VUqPe2XwIsfPRnrXQE//QTEXxb8/8N4CNc6FpgZahzpTjFhMzSA7T/nHJa11DE8Ng2TP3iAmRczFlmslSuUNOgUeb6yRvs0="/>
          <p:cNvGrpSpPr/>
          <p:nvPr/>
        </p:nvGrpSpPr>
        <p:grpSpPr>
          <a:xfrm>
            <a:off x="6384933" y="1789581"/>
            <a:ext cx="5220182" cy="2673678"/>
            <a:chOff x="1718733" y="1081512"/>
            <a:chExt cx="4262943" cy="2014376"/>
          </a:xfrm>
        </p:grpSpPr>
        <p:cxnSp>
          <p:nvCxnSpPr>
            <p:cNvPr id="15" name="Straight Connector 14"/>
            <p:cNvCxnSpPr/>
            <p:nvPr/>
          </p:nvCxnSpPr>
          <p:spPr>
            <a:xfrm>
              <a:off x="2565001" y="2413400"/>
              <a:ext cx="1221508" cy="9855"/>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a:endCxn id="20" idx="1"/>
            </p:cNvCxnSpPr>
            <p:nvPr/>
          </p:nvCxnSpPr>
          <p:spPr>
            <a:xfrm flipV="1">
              <a:off x="4015369" y="2399099"/>
              <a:ext cx="1134750" cy="18435"/>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a:endCxn id="20" idx="3"/>
            </p:cNvCxnSpPr>
            <p:nvPr/>
          </p:nvCxnSpPr>
          <p:spPr>
            <a:xfrm flipV="1">
              <a:off x="4073648" y="2477676"/>
              <a:ext cx="1076471" cy="260754"/>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flipV="1">
              <a:off x="2525320" y="2475233"/>
              <a:ext cx="1185561" cy="279923"/>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19" name="Oval 18"/>
            <p:cNvSpPr/>
            <p:nvPr/>
          </p:nvSpPr>
          <p:spPr>
            <a:xfrm>
              <a:off x="2470150" y="2378076"/>
              <a:ext cx="111125" cy="111125"/>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p:cNvSpPr/>
            <p:nvPr/>
          </p:nvSpPr>
          <p:spPr>
            <a:xfrm>
              <a:off x="5133845" y="2382825"/>
              <a:ext cx="111125" cy="111125"/>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1" name="Straight Connector 20"/>
            <p:cNvCxnSpPr>
              <a:endCxn id="19" idx="2"/>
            </p:cNvCxnSpPr>
            <p:nvPr/>
          </p:nvCxnSpPr>
          <p:spPr>
            <a:xfrm>
              <a:off x="2470150" y="2238375"/>
              <a:ext cx="0" cy="195264"/>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a:endCxn id="19" idx="6"/>
            </p:cNvCxnSpPr>
            <p:nvPr/>
          </p:nvCxnSpPr>
          <p:spPr>
            <a:xfrm>
              <a:off x="2581275" y="2238375"/>
              <a:ext cx="0" cy="195264"/>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a:endCxn id="20" idx="2"/>
            </p:cNvCxnSpPr>
            <p:nvPr/>
          </p:nvCxnSpPr>
          <p:spPr>
            <a:xfrm>
              <a:off x="5133845" y="2243124"/>
              <a:ext cx="0" cy="195264"/>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a:endCxn id="20" idx="6"/>
            </p:cNvCxnSpPr>
            <p:nvPr/>
          </p:nvCxnSpPr>
          <p:spPr>
            <a:xfrm>
              <a:off x="5244970" y="2243123"/>
              <a:ext cx="0" cy="195265"/>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nvGrpSpPr>
            <p:cNvPr id="25" name="Group 24"/>
            <p:cNvGrpSpPr/>
            <p:nvPr/>
          </p:nvGrpSpPr>
          <p:grpSpPr>
            <a:xfrm>
              <a:off x="3080072" y="1991784"/>
              <a:ext cx="1625600" cy="1104104"/>
              <a:chOff x="3028950" y="1929609"/>
              <a:chExt cx="1625600" cy="1104104"/>
            </a:xfrm>
            <a:solidFill>
              <a:schemeClr val="bg1"/>
            </a:solidFill>
          </p:grpSpPr>
          <p:cxnSp>
            <p:nvCxnSpPr>
              <p:cNvPr id="74" name="Straight Connector 73"/>
              <p:cNvCxnSpPr/>
              <p:nvPr/>
            </p:nvCxnSpPr>
            <p:spPr>
              <a:xfrm flipH="1">
                <a:off x="3617913" y="2216150"/>
                <a:ext cx="141288" cy="660400"/>
              </a:xfrm>
              <a:prstGeom prst="line">
                <a:avLst/>
              </a:prstGeom>
              <a:grpFill/>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75" name="Straight Connector 74"/>
              <p:cNvCxnSpPr/>
              <p:nvPr/>
            </p:nvCxnSpPr>
            <p:spPr>
              <a:xfrm>
                <a:off x="3759200" y="2216150"/>
                <a:ext cx="171450" cy="0"/>
              </a:xfrm>
              <a:prstGeom prst="line">
                <a:avLst/>
              </a:prstGeom>
              <a:grpFill/>
              <a:ln>
                <a:solidFill>
                  <a:schemeClr val="bg1"/>
                </a:solidFill>
              </a:ln>
            </p:spPr>
            <p:style>
              <a:lnRef idx="1">
                <a:schemeClr val="dk1"/>
              </a:lnRef>
              <a:fillRef idx="0">
                <a:schemeClr val="dk1"/>
              </a:fillRef>
              <a:effectRef idx="0">
                <a:schemeClr val="dk1"/>
              </a:effectRef>
              <a:fontRef idx="minor">
                <a:schemeClr val="tx1"/>
              </a:fontRef>
            </p:style>
          </p:cxnSp>
          <p:cxnSp>
            <p:nvCxnSpPr>
              <p:cNvPr id="76" name="Straight Connector 75"/>
              <p:cNvCxnSpPr/>
              <p:nvPr/>
            </p:nvCxnSpPr>
            <p:spPr>
              <a:xfrm>
                <a:off x="3930650" y="2216150"/>
                <a:ext cx="133350" cy="660400"/>
              </a:xfrm>
              <a:prstGeom prst="line">
                <a:avLst/>
              </a:prstGeom>
              <a:grpFill/>
              <a:ln>
                <a:solidFill>
                  <a:schemeClr val="bg1"/>
                </a:solidFill>
              </a:ln>
            </p:spPr>
            <p:style>
              <a:lnRef idx="1">
                <a:schemeClr val="dk1"/>
              </a:lnRef>
              <a:fillRef idx="0">
                <a:schemeClr val="dk1"/>
              </a:fillRef>
              <a:effectRef idx="0">
                <a:schemeClr val="dk1"/>
              </a:effectRef>
              <a:fontRef idx="minor">
                <a:schemeClr val="tx1"/>
              </a:fontRef>
            </p:style>
          </p:cxnSp>
          <p:sp>
            <p:nvSpPr>
              <p:cNvPr id="77" name="Rounded Rectangle 76"/>
              <p:cNvSpPr/>
              <p:nvPr/>
            </p:nvSpPr>
            <p:spPr>
              <a:xfrm>
                <a:off x="3028950" y="2876550"/>
                <a:ext cx="1625600" cy="157163"/>
              </a:xfrm>
              <a:prstGeom prst="roundRect">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Oval 77"/>
              <p:cNvSpPr/>
              <p:nvPr/>
            </p:nvSpPr>
            <p:spPr>
              <a:xfrm>
                <a:off x="3777456" y="2332037"/>
                <a:ext cx="111125" cy="111125"/>
              </a:xfrm>
              <a:prstGeom prst="ellipse">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Isosceles Triangle 78"/>
              <p:cNvSpPr/>
              <p:nvPr/>
            </p:nvSpPr>
            <p:spPr>
              <a:xfrm>
                <a:off x="3814922" y="1929609"/>
                <a:ext cx="45719" cy="285749"/>
              </a:xfrm>
              <a:prstGeom prst="triangle">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Oval 79"/>
              <p:cNvSpPr/>
              <p:nvPr/>
            </p:nvSpPr>
            <p:spPr>
              <a:xfrm>
                <a:off x="3787615" y="2005013"/>
                <a:ext cx="100966" cy="173037"/>
              </a:xfrm>
              <a:prstGeom prst="ellipse">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6" name="Group 25"/>
            <p:cNvGrpSpPr/>
            <p:nvPr/>
          </p:nvGrpSpPr>
          <p:grpSpPr>
            <a:xfrm>
              <a:off x="1983317" y="1344614"/>
              <a:ext cx="742950" cy="198966"/>
              <a:chOff x="5151967" y="3313114"/>
              <a:chExt cx="742950" cy="198966"/>
            </a:xfrm>
          </p:grpSpPr>
          <p:sp>
            <p:nvSpPr>
              <p:cNvPr id="72" name="Rectangle 71"/>
              <p:cNvSpPr/>
              <p:nvPr/>
            </p:nvSpPr>
            <p:spPr>
              <a:xfrm>
                <a:off x="5151967" y="3313114"/>
                <a:ext cx="742950" cy="198966"/>
              </a:xfrm>
              <a:prstGeom prst="rect">
                <a:avLst/>
              </a:prstGeom>
              <a:solidFill>
                <a:srgbClr val="7030A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latin typeface="Times New Roman" panose="02020603050405020304" pitchFamily="18" charset="0"/>
                  <a:cs typeface="Times New Roman" panose="02020603050405020304" pitchFamily="18" charset="0"/>
                </a:endParaRPr>
              </a:p>
            </p:txBody>
          </p:sp>
          <p:graphicFrame>
            <p:nvGraphicFramePr>
              <p:cNvPr id="73" name="Object 72"/>
              <p:cNvGraphicFramePr>
                <a:graphicFrameLocks noChangeAspect="1"/>
              </p:cNvGraphicFramePr>
              <p:nvPr>
                <p:extLst>
                  <p:ext uri="{D42A27DB-BD31-4B8C-83A1-F6EECF244321}">
                    <p14:modId xmlns:p14="http://schemas.microsoft.com/office/powerpoint/2010/main" val="1705666938"/>
                  </p:ext>
                </p:extLst>
              </p:nvPr>
            </p:nvGraphicFramePr>
            <p:xfrm>
              <a:off x="5463117" y="3352272"/>
              <a:ext cx="127000" cy="139700"/>
            </p:xfrm>
            <a:graphic>
              <a:graphicData uri="http://schemas.openxmlformats.org/presentationml/2006/ole">
                <mc:AlternateContent xmlns:mc="http://schemas.openxmlformats.org/markup-compatibility/2006">
                  <mc:Choice xmlns:v="urn:schemas-microsoft-com:vml" Requires="v">
                    <p:oleObj name="Equation" r:id="rId9" imgW="126720" imgH="139680" progId="Equation.DSMT4">
                      <p:embed/>
                    </p:oleObj>
                  </mc:Choice>
                  <mc:Fallback>
                    <p:oleObj name="Equation" r:id="rId9" imgW="126720" imgH="139680" progId="Equation.DSMT4">
                      <p:embed/>
                      <p:pic>
                        <p:nvPicPr>
                          <p:cNvPr id="69" name="Object 68"/>
                          <p:cNvPicPr/>
                          <p:nvPr/>
                        </p:nvPicPr>
                        <p:blipFill>
                          <a:blip r:embed="rId10"/>
                          <a:stretch>
                            <a:fillRect/>
                          </a:stretch>
                        </p:blipFill>
                        <p:spPr>
                          <a:xfrm>
                            <a:off x="5463117" y="3352272"/>
                            <a:ext cx="127000" cy="139700"/>
                          </a:xfrm>
                          <a:prstGeom prst="rect">
                            <a:avLst/>
                          </a:prstGeom>
                        </p:spPr>
                      </p:pic>
                    </p:oleObj>
                  </mc:Fallback>
                </mc:AlternateContent>
              </a:graphicData>
            </a:graphic>
          </p:graphicFrame>
        </p:grpSp>
        <p:grpSp>
          <p:nvGrpSpPr>
            <p:cNvPr id="27" name="Group 26"/>
            <p:cNvGrpSpPr/>
            <p:nvPr/>
          </p:nvGrpSpPr>
          <p:grpSpPr>
            <a:xfrm>
              <a:off x="1983317" y="1609461"/>
              <a:ext cx="742950" cy="198966"/>
              <a:chOff x="5151967" y="3313114"/>
              <a:chExt cx="742950" cy="198966"/>
            </a:xfrm>
          </p:grpSpPr>
          <p:sp>
            <p:nvSpPr>
              <p:cNvPr id="70" name="Rectangle 69"/>
              <p:cNvSpPr/>
              <p:nvPr/>
            </p:nvSpPr>
            <p:spPr>
              <a:xfrm>
                <a:off x="5151967" y="3313114"/>
                <a:ext cx="742950" cy="198966"/>
              </a:xfrm>
              <a:prstGeom prst="rect">
                <a:avLst/>
              </a:prstGeom>
              <a:solidFill>
                <a:srgbClr val="7030A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latin typeface="Times New Roman" panose="02020603050405020304" pitchFamily="18" charset="0"/>
                  <a:cs typeface="Times New Roman" panose="02020603050405020304" pitchFamily="18" charset="0"/>
                </a:endParaRPr>
              </a:p>
            </p:txBody>
          </p:sp>
          <p:graphicFrame>
            <p:nvGraphicFramePr>
              <p:cNvPr id="71" name="Object 70"/>
              <p:cNvGraphicFramePr>
                <a:graphicFrameLocks noChangeAspect="1"/>
              </p:cNvGraphicFramePr>
              <p:nvPr>
                <p:extLst>
                  <p:ext uri="{D42A27DB-BD31-4B8C-83A1-F6EECF244321}">
                    <p14:modId xmlns:p14="http://schemas.microsoft.com/office/powerpoint/2010/main" val="119614260"/>
                  </p:ext>
                </p:extLst>
              </p:nvPr>
            </p:nvGraphicFramePr>
            <p:xfrm>
              <a:off x="5463117" y="3352272"/>
              <a:ext cx="127000" cy="139700"/>
            </p:xfrm>
            <a:graphic>
              <a:graphicData uri="http://schemas.openxmlformats.org/presentationml/2006/ole">
                <mc:AlternateContent xmlns:mc="http://schemas.openxmlformats.org/markup-compatibility/2006">
                  <mc:Choice xmlns:v="urn:schemas-microsoft-com:vml" Requires="v">
                    <p:oleObj name="Equation" r:id="rId11" imgW="126720" imgH="139680" progId="Equation.DSMT4">
                      <p:embed/>
                    </p:oleObj>
                  </mc:Choice>
                  <mc:Fallback>
                    <p:oleObj name="Equation" r:id="rId11" imgW="126720" imgH="139680" progId="Equation.DSMT4">
                      <p:embed/>
                      <p:pic>
                        <p:nvPicPr>
                          <p:cNvPr id="67" name="Object 66"/>
                          <p:cNvPicPr/>
                          <p:nvPr/>
                        </p:nvPicPr>
                        <p:blipFill>
                          <a:blip r:embed="rId12"/>
                          <a:stretch>
                            <a:fillRect/>
                          </a:stretch>
                        </p:blipFill>
                        <p:spPr>
                          <a:xfrm>
                            <a:off x="5463117" y="3352272"/>
                            <a:ext cx="127000" cy="139700"/>
                          </a:xfrm>
                          <a:prstGeom prst="rect">
                            <a:avLst/>
                          </a:prstGeom>
                        </p:spPr>
                      </p:pic>
                    </p:oleObj>
                  </mc:Fallback>
                </mc:AlternateContent>
              </a:graphicData>
            </a:graphic>
          </p:graphicFrame>
        </p:grpSp>
        <p:grpSp>
          <p:nvGrpSpPr>
            <p:cNvPr id="28" name="Group 27"/>
            <p:cNvGrpSpPr/>
            <p:nvPr/>
          </p:nvGrpSpPr>
          <p:grpSpPr>
            <a:xfrm>
              <a:off x="1986492" y="1882776"/>
              <a:ext cx="742950" cy="198966"/>
              <a:chOff x="5151967" y="3313114"/>
              <a:chExt cx="742950" cy="198966"/>
            </a:xfrm>
          </p:grpSpPr>
          <p:sp>
            <p:nvSpPr>
              <p:cNvPr id="68" name="Rectangle 67"/>
              <p:cNvSpPr/>
              <p:nvPr/>
            </p:nvSpPr>
            <p:spPr>
              <a:xfrm>
                <a:off x="5151967" y="3313114"/>
                <a:ext cx="742950" cy="198966"/>
              </a:xfrm>
              <a:prstGeom prst="rect">
                <a:avLst/>
              </a:prstGeom>
              <a:solidFill>
                <a:srgbClr val="7030A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latin typeface="Times New Roman" panose="02020603050405020304" pitchFamily="18" charset="0"/>
                  <a:cs typeface="Times New Roman" panose="02020603050405020304" pitchFamily="18" charset="0"/>
                </a:endParaRPr>
              </a:p>
            </p:txBody>
          </p:sp>
          <p:graphicFrame>
            <p:nvGraphicFramePr>
              <p:cNvPr id="69" name="Object 68"/>
              <p:cNvGraphicFramePr>
                <a:graphicFrameLocks noChangeAspect="1"/>
              </p:cNvGraphicFramePr>
              <p:nvPr>
                <p:extLst>
                  <p:ext uri="{D42A27DB-BD31-4B8C-83A1-F6EECF244321}">
                    <p14:modId xmlns:p14="http://schemas.microsoft.com/office/powerpoint/2010/main" val="3306823470"/>
                  </p:ext>
                </p:extLst>
              </p:nvPr>
            </p:nvGraphicFramePr>
            <p:xfrm>
              <a:off x="5463117" y="3352272"/>
              <a:ext cx="127000" cy="139700"/>
            </p:xfrm>
            <a:graphic>
              <a:graphicData uri="http://schemas.openxmlformats.org/presentationml/2006/ole">
                <mc:AlternateContent xmlns:mc="http://schemas.openxmlformats.org/markup-compatibility/2006">
                  <mc:Choice xmlns:v="urn:schemas-microsoft-com:vml" Requires="v">
                    <p:oleObj name="Equation" r:id="rId13" imgW="126720" imgH="139680" progId="Equation.DSMT4">
                      <p:embed/>
                    </p:oleObj>
                  </mc:Choice>
                  <mc:Fallback>
                    <p:oleObj name="Equation" r:id="rId13" imgW="126720" imgH="139680" progId="Equation.DSMT4">
                      <p:embed/>
                      <p:pic>
                        <p:nvPicPr>
                          <p:cNvPr id="65" name="Object 64"/>
                          <p:cNvPicPr/>
                          <p:nvPr/>
                        </p:nvPicPr>
                        <p:blipFill>
                          <a:blip r:embed="rId14"/>
                          <a:stretch>
                            <a:fillRect/>
                          </a:stretch>
                        </p:blipFill>
                        <p:spPr>
                          <a:xfrm>
                            <a:off x="5463117" y="3352272"/>
                            <a:ext cx="127000" cy="139700"/>
                          </a:xfrm>
                          <a:prstGeom prst="rect">
                            <a:avLst/>
                          </a:prstGeom>
                        </p:spPr>
                      </p:pic>
                    </p:oleObj>
                  </mc:Fallback>
                </mc:AlternateContent>
              </a:graphicData>
            </a:graphic>
          </p:graphicFrame>
        </p:grpSp>
        <p:grpSp>
          <p:nvGrpSpPr>
            <p:cNvPr id="29" name="Group 28"/>
            <p:cNvGrpSpPr/>
            <p:nvPr/>
          </p:nvGrpSpPr>
          <p:grpSpPr>
            <a:xfrm>
              <a:off x="4870426" y="1322058"/>
              <a:ext cx="742950" cy="198966"/>
              <a:chOff x="5151967" y="3313114"/>
              <a:chExt cx="742950" cy="198966"/>
            </a:xfrm>
          </p:grpSpPr>
          <p:sp>
            <p:nvSpPr>
              <p:cNvPr id="66" name="Rectangle 65"/>
              <p:cNvSpPr/>
              <p:nvPr/>
            </p:nvSpPr>
            <p:spPr>
              <a:xfrm>
                <a:off x="5151967" y="3313114"/>
                <a:ext cx="742950" cy="198966"/>
              </a:xfrm>
              <a:prstGeom prst="rect">
                <a:avLst/>
              </a:prstGeom>
              <a:solidFill>
                <a:srgbClr val="7030A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latin typeface="Times New Roman" panose="02020603050405020304" pitchFamily="18" charset="0"/>
                  <a:cs typeface="Times New Roman" panose="02020603050405020304" pitchFamily="18" charset="0"/>
                </a:endParaRPr>
              </a:p>
            </p:txBody>
          </p:sp>
          <p:graphicFrame>
            <p:nvGraphicFramePr>
              <p:cNvPr id="67" name="Object 66"/>
              <p:cNvGraphicFramePr>
                <a:graphicFrameLocks noChangeAspect="1"/>
              </p:cNvGraphicFramePr>
              <p:nvPr>
                <p:extLst>
                  <p:ext uri="{D42A27DB-BD31-4B8C-83A1-F6EECF244321}">
                    <p14:modId xmlns:p14="http://schemas.microsoft.com/office/powerpoint/2010/main" val="4248722359"/>
                  </p:ext>
                </p:extLst>
              </p:nvPr>
            </p:nvGraphicFramePr>
            <p:xfrm>
              <a:off x="5463117" y="3352272"/>
              <a:ext cx="127000" cy="139700"/>
            </p:xfrm>
            <a:graphic>
              <a:graphicData uri="http://schemas.openxmlformats.org/presentationml/2006/ole">
                <mc:AlternateContent xmlns:mc="http://schemas.openxmlformats.org/markup-compatibility/2006">
                  <mc:Choice xmlns:v="urn:schemas-microsoft-com:vml" Requires="v">
                    <p:oleObj name="Equation" r:id="rId15" imgW="126720" imgH="139680" progId="Equation.DSMT4">
                      <p:embed/>
                    </p:oleObj>
                  </mc:Choice>
                  <mc:Fallback>
                    <p:oleObj name="Equation" r:id="rId15" imgW="126720" imgH="139680" progId="Equation.DSMT4">
                      <p:embed/>
                      <p:pic>
                        <p:nvPicPr>
                          <p:cNvPr id="63" name="Object 62"/>
                          <p:cNvPicPr/>
                          <p:nvPr/>
                        </p:nvPicPr>
                        <p:blipFill>
                          <a:blip r:embed="rId16"/>
                          <a:stretch>
                            <a:fillRect/>
                          </a:stretch>
                        </p:blipFill>
                        <p:spPr>
                          <a:xfrm>
                            <a:off x="5463117" y="3352272"/>
                            <a:ext cx="127000" cy="139700"/>
                          </a:xfrm>
                          <a:prstGeom prst="rect">
                            <a:avLst/>
                          </a:prstGeom>
                        </p:spPr>
                      </p:pic>
                    </p:oleObj>
                  </mc:Fallback>
                </mc:AlternateContent>
              </a:graphicData>
            </a:graphic>
          </p:graphicFrame>
        </p:grpSp>
        <p:grpSp>
          <p:nvGrpSpPr>
            <p:cNvPr id="30" name="Group 29"/>
            <p:cNvGrpSpPr/>
            <p:nvPr/>
          </p:nvGrpSpPr>
          <p:grpSpPr>
            <a:xfrm>
              <a:off x="2835910" y="1081512"/>
              <a:ext cx="223203" cy="201188"/>
              <a:chOff x="6004560" y="3050012"/>
              <a:chExt cx="223203" cy="201188"/>
            </a:xfrm>
          </p:grpSpPr>
          <p:sp>
            <p:nvSpPr>
              <p:cNvPr id="64" name="Rectangle 63"/>
              <p:cNvSpPr/>
              <p:nvPr/>
            </p:nvSpPr>
            <p:spPr>
              <a:xfrm>
                <a:off x="6004560" y="3050012"/>
                <a:ext cx="223203" cy="201188"/>
              </a:xfrm>
              <a:prstGeom prst="rect">
                <a:avLst/>
              </a:prstGeom>
              <a:solidFill>
                <a:srgbClr val="FFFF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65" name="Object 64"/>
              <p:cNvGraphicFramePr>
                <a:graphicFrameLocks noChangeAspect="1"/>
              </p:cNvGraphicFramePr>
              <p:nvPr>
                <p:extLst>
                  <p:ext uri="{D42A27DB-BD31-4B8C-83A1-F6EECF244321}">
                    <p14:modId xmlns:p14="http://schemas.microsoft.com/office/powerpoint/2010/main" val="550157268"/>
                  </p:ext>
                </p:extLst>
              </p:nvPr>
            </p:nvGraphicFramePr>
            <p:xfrm>
              <a:off x="6072188" y="3068638"/>
              <a:ext cx="88900" cy="165100"/>
            </p:xfrm>
            <a:graphic>
              <a:graphicData uri="http://schemas.openxmlformats.org/presentationml/2006/ole">
                <mc:AlternateContent xmlns:mc="http://schemas.openxmlformats.org/markup-compatibility/2006">
                  <mc:Choice xmlns:v="urn:schemas-microsoft-com:vml" Requires="v">
                    <p:oleObj name="Equation" r:id="rId17" imgW="88560" imgH="164880" progId="Equation.DSMT4">
                      <p:embed/>
                    </p:oleObj>
                  </mc:Choice>
                  <mc:Fallback>
                    <p:oleObj name="Equation" r:id="rId17" imgW="88560" imgH="164880" progId="Equation.DSMT4">
                      <p:embed/>
                      <p:pic>
                        <p:nvPicPr>
                          <p:cNvPr id="61" name="Object 60"/>
                          <p:cNvPicPr/>
                          <p:nvPr/>
                        </p:nvPicPr>
                        <p:blipFill>
                          <a:blip r:embed="rId18"/>
                          <a:stretch>
                            <a:fillRect/>
                          </a:stretch>
                        </p:blipFill>
                        <p:spPr>
                          <a:xfrm>
                            <a:off x="6072188" y="3068638"/>
                            <a:ext cx="88900" cy="165100"/>
                          </a:xfrm>
                          <a:prstGeom prst="rect">
                            <a:avLst/>
                          </a:prstGeom>
                        </p:spPr>
                      </p:pic>
                    </p:oleObj>
                  </mc:Fallback>
                </mc:AlternateContent>
              </a:graphicData>
            </a:graphic>
          </p:graphicFrame>
        </p:grpSp>
        <p:grpSp>
          <p:nvGrpSpPr>
            <p:cNvPr id="31" name="Group 30"/>
            <p:cNvGrpSpPr/>
            <p:nvPr/>
          </p:nvGrpSpPr>
          <p:grpSpPr>
            <a:xfrm>
              <a:off x="2835379" y="1344614"/>
              <a:ext cx="223203" cy="201188"/>
              <a:chOff x="6004560" y="3050012"/>
              <a:chExt cx="223203" cy="201188"/>
            </a:xfrm>
          </p:grpSpPr>
          <p:sp>
            <p:nvSpPr>
              <p:cNvPr id="62" name="Rectangle 61"/>
              <p:cNvSpPr/>
              <p:nvPr/>
            </p:nvSpPr>
            <p:spPr>
              <a:xfrm>
                <a:off x="6004560" y="3050012"/>
                <a:ext cx="223203" cy="201188"/>
              </a:xfrm>
              <a:prstGeom prst="rect">
                <a:avLst/>
              </a:prstGeom>
              <a:solidFill>
                <a:srgbClr val="FFFF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63" name="Object 62"/>
              <p:cNvGraphicFramePr>
                <a:graphicFrameLocks noChangeAspect="1"/>
              </p:cNvGraphicFramePr>
              <p:nvPr>
                <p:extLst>
                  <p:ext uri="{D42A27DB-BD31-4B8C-83A1-F6EECF244321}">
                    <p14:modId xmlns:p14="http://schemas.microsoft.com/office/powerpoint/2010/main" val="3637832152"/>
                  </p:ext>
                </p:extLst>
              </p:nvPr>
            </p:nvGraphicFramePr>
            <p:xfrm>
              <a:off x="6072188" y="3068638"/>
              <a:ext cx="88900" cy="165100"/>
            </p:xfrm>
            <a:graphic>
              <a:graphicData uri="http://schemas.openxmlformats.org/presentationml/2006/ole">
                <mc:AlternateContent xmlns:mc="http://schemas.openxmlformats.org/markup-compatibility/2006">
                  <mc:Choice xmlns:v="urn:schemas-microsoft-com:vml" Requires="v">
                    <p:oleObj name="Equation" r:id="rId19" imgW="88560" imgH="164880" progId="Equation.DSMT4">
                      <p:embed/>
                    </p:oleObj>
                  </mc:Choice>
                  <mc:Fallback>
                    <p:oleObj name="Equation" r:id="rId19" imgW="88560" imgH="164880" progId="Equation.DSMT4">
                      <p:embed/>
                      <p:pic>
                        <p:nvPicPr>
                          <p:cNvPr id="59" name="Object 58"/>
                          <p:cNvPicPr/>
                          <p:nvPr/>
                        </p:nvPicPr>
                        <p:blipFill>
                          <a:blip r:embed="rId20"/>
                          <a:stretch>
                            <a:fillRect/>
                          </a:stretch>
                        </p:blipFill>
                        <p:spPr>
                          <a:xfrm>
                            <a:off x="6072188" y="3068638"/>
                            <a:ext cx="88900" cy="165100"/>
                          </a:xfrm>
                          <a:prstGeom prst="rect">
                            <a:avLst/>
                          </a:prstGeom>
                        </p:spPr>
                      </p:pic>
                    </p:oleObj>
                  </mc:Fallback>
                </mc:AlternateContent>
              </a:graphicData>
            </a:graphic>
          </p:graphicFrame>
        </p:grpSp>
        <p:grpSp>
          <p:nvGrpSpPr>
            <p:cNvPr id="32" name="Group 31"/>
            <p:cNvGrpSpPr/>
            <p:nvPr/>
          </p:nvGrpSpPr>
          <p:grpSpPr>
            <a:xfrm>
              <a:off x="2835379" y="1607716"/>
              <a:ext cx="223203" cy="201188"/>
              <a:chOff x="6004560" y="3050012"/>
              <a:chExt cx="223203" cy="201188"/>
            </a:xfrm>
          </p:grpSpPr>
          <p:sp>
            <p:nvSpPr>
              <p:cNvPr id="60" name="Rectangle 59"/>
              <p:cNvSpPr/>
              <p:nvPr/>
            </p:nvSpPr>
            <p:spPr>
              <a:xfrm>
                <a:off x="6004560" y="3050012"/>
                <a:ext cx="223203" cy="201188"/>
              </a:xfrm>
              <a:prstGeom prst="rect">
                <a:avLst/>
              </a:prstGeom>
              <a:solidFill>
                <a:srgbClr val="FFFF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61" name="Object 60"/>
              <p:cNvGraphicFramePr>
                <a:graphicFrameLocks noChangeAspect="1"/>
              </p:cNvGraphicFramePr>
              <p:nvPr>
                <p:extLst>
                  <p:ext uri="{D42A27DB-BD31-4B8C-83A1-F6EECF244321}">
                    <p14:modId xmlns:p14="http://schemas.microsoft.com/office/powerpoint/2010/main" val="2051614998"/>
                  </p:ext>
                </p:extLst>
              </p:nvPr>
            </p:nvGraphicFramePr>
            <p:xfrm>
              <a:off x="6072188" y="3068638"/>
              <a:ext cx="88900" cy="165100"/>
            </p:xfrm>
            <a:graphic>
              <a:graphicData uri="http://schemas.openxmlformats.org/presentationml/2006/ole">
                <mc:AlternateContent xmlns:mc="http://schemas.openxmlformats.org/markup-compatibility/2006">
                  <mc:Choice xmlns:v="urn:schemas-microsoft-com:vml" Requires="v">
                    <p:oleObj name="Equation" r:id="rId19" imgW="88560" imgH="164880" progId="Equation.DSMT4">
                      <p:embed/>
                    </p:oleObj>
                  </mc:Choice>
                  <mc:Fallback>
                    <p:oleObj name="Equation" r:id="rId19" imgW="88560" imgH="164880" progId="Equation.DSMT4">
                      <p:embed/>
                      <p:pic>
                        <p:nvPicPr>
                          <p:cNvPr id="57" name="Object 56"/>
                          <p:cNvPicPr/>
                          <p:nvPr/>
                        </p:nvPicPr>
                        <p:blipFill>
                          <a:blip r:embed="rId20"/>
                          <a:stretch>
                            <a:fillRect/>
                          </a:stretch>
                        </p:blipFill>
                        <p:spPr>
                          <a:xfrm>
                            <a:off x="6072188" y="3068638"/>
                            <a:ext cx="88900" cy="165100"/>
                          </a:xfrm>
                          <a:prstGeom prst="rect">
                            <a:avLst/>
                          </a:prstGeom>
                        </p:spPr>
                      </p:pic>
                    </p:oleObj>
                  </mc:Fallback>
                </mc:AlternateContent>
              </a:graphicData>
            </a:graphic>
          </p:graphicFrame>
        </p:grpSp>
        <p:grpSp>
          <p:nvGrpSpPr>
            <p:cNvPr id="33" name="Group 32"/>
            <p:cNvGrpSpPr/>
            <p:nvPr/>
          </p:nvGrpSpPr>
          <p:grpSpPr>
            <a:xfrm>
              <a:off x="2842230" y="1875422"/>
              <a:ext cx="223203" cy="201188"/>
              <a:chOff x="6004560" y="3050012"/>
              <a:chExt cx="223203" cy="201188"/>
            </a:xfrm>
          </p:grpSpPr>
          <p:sp>
            <p:nvSpPr>
              <p:cNvPr id="58" name="Rectangle 57"/>
              <p:cNvSpPr/>
              <p:nvPr/>
            </p:nvSpPr>
            <p:spPr>
              <a:xfrm>
                <a:off x="6004560" y="3050012"/>
                <a:ext cx="223203" cy="201188"/>
              </a:xfrm>
              <a:prstGeom prst="rect">
                <a:avLst/>
              </a:prstGeom>
              <a:solidFill>
                <a:srgbClr val="FFFF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59" name="Object 58"/>
              <p:cNvGraphicFramePr>
                <a:graphicFrameLocks noChangeAspect="1"/>
              </p:cNvGraphicFramePr>
              <p:nvPr>
                <p:extLst>
                  <p:ext uri="{D42A27DB-BD31-4B8C-83A1-F6EECF244321}">
                    <p14:modId xmlns:p14="http://schemas.microsoft.com/office/powerpoint/2010/main" val="239568894"/>
                  </p:ext>
                </p:extLst>
              </p:nvPr>
            </p:nvGraphicFramePr>
            <p:xfrm>
              <a:off x="6072188" y="3068638"/>
              <a:ext cx="88900" cy="165100"/>
            </p:xfrm>
            <a:graphic>
              <a:graphicData uri="http://schemas.openxmlformats.org/presentationml/2006/ole">
                <mc:AlternateContent xmlns:mc="http://schemas.openxmlformats.org/markup-compatibility/2006">
                  <mc:Choice xmlns:v="urn:schemas-microsoft-com:vml" Requires="v">
                    <p:oleObj name="Equation" r:id="rId19" imgW="88560" imgH="164880" progId="Equation.DSMT4">
                      <p:embed/>
                    </p:oleObj>
                  </mc:Choice>
                  <mc:Fallback>
                    <p:oleObj name="Equation" r:id="rId19" imgW="88560" imgH="164880" progId="Equation.DSMT4">
                      <p:embed/>
                      <p:pic>
                        <p:nvPicPr>
                          <p:cNvPr id="55" name="Object 54"/>
                          <p:cNvPicPr/>
                          <p:nvPr/>
                        </p:nvPicPr>
                        <p:blipFill>
                          <a:blip r:embed="rId20"/>
                          <a:stretch>
                            <a:fillRect/>
                          </a:stretch>
                        </p:blipFill>
                        <p:spPr>
                          <a:xfrm>
                            <a:off x="6072188" y="3068638"/>
                            <a:ext cx="88900" cy="165100"/>
                          </a:xfrm>
                          <a:prstGeom prst="rect">
                            <a:avLst/>
                          </a:prstGeom>
                        </p:spPr>
                      </p:pic>
                    </p:oleObj>
                  </mc:Fallback>
                </mc:AlternateContent>
              </a:graphicData>
            </a:graphic>
          </p:graphicFrame>
        </p:grpSp>
        <p:grpSp>
          <p:nvGrpSpPr>
            <p:cNvPr id="34" name="Group 33"/>
            <p:cNvGrpSpPr/>
            <p:nvPr/>
          </p:nvGrpSpPr>
          <p:grpSpPr>
            <a:xfrm>
              <a:off x="4857727" y="1596908"/>
              <a:ext cx="223203" cy="201188"/>
              <a:chOff x="6004560" y="3050012"/>
              <a:chExt cx="223203" cy="201188"/>
            </a:xfrm>
          </p:grpSpPr>
          <p:sp>
            <p:nvSpPr>
              <p:cNvPr id="56" name="Rectangle 55"/>
              <p:cNvSpPr/>
              <p:nvPr/>
            </p:nvSpPr>
            <p:spPr>
              <a:xfrm>
                <a:off x="6004560" y="3050012"/>
                <a:ext cx="223203" cy="201188"/>
              </a:xfrm>
              <a:prstGeom prst="rect">
                <a:avLst/>
              </a:prstGeom>
              <a:solidFill>
                <a:srgbClr val="FFFF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57" name="Object 56"/>
              <p:cNvGraphicFramePr>
                <a:graphicFrameLocks noChangeAspect="1"/>
              </p:cNvGraphicFramePr>
              <p:nvPr>
                <p:extLst>
                  <p:ext uri="{D42A27DB-BD31-4B8C-83A1-F6EECF244321}">
                    <p14:modId xmlns:p14="http://schemas.microsoft.com/office/powerpoint/2010/main" val="1018794283"/>
                  </p:ext>
                </p:extLst>
              </p:nvPr>
            </p:nvGraphicFramePr>
            <p:xfrm>
              <a:off x="6072188" y="3068638"/>
              <a:ext cx="88900" cy="165100"/>
            </p:xfrm>
            <a:graphic>
              <a:graphicData uri="http://schemas.openxmlformats.org/presentationml/2006/ole">
                <mc:AlternateContent xmlns:mc="http://schemas.openxmlformats.org/markup-compatibility/2006">
                  <mc:Choice xmlns:v="urn:schemas-microsoft-com:vml" Requires="v">
                    <p:oleObj name="Equation" r:id="rId21" imgW="88560" imgH="164880" progId="Equation.DSMT4">
                      <p:embed/>
                    </p:oleObj>
                  </mc:Choice>
                  <mc:Fallback>
                    <p:oleObj name="Equation" r:id="rId21" imgW="88560" imgH="164880" progId="Equation.DSMT4">
                      <p:embed/>
                      <p:pic>
                        <p:nvPicPr>
                          <p:cNvPr id="53" name="Object 52"/>
                          <p:cNvPicPr/>
                          <p:nvPr/>
                        </p:nvPicPr>
                        <p:blipFill>
                          <a:blip r:embed="rId22"/>
                          <a:stretch>
                            <a:fillRect/>
                          </a:stretch>
                        </p:blipFill>
                        <p:spPr>
                          <a:xfrm>
                            <a:off x="6072188" y="3068638"/>
                            <a:ext cx="88900" cy="165100"/>
                          </a:xfrm>
                          <a:prstGeom prst="rect">
                            <a:avLst/>
                          </a:prstGeom>
                        </p:spPr>
                      </p:pic>
                    </p:oleObj>
                  </mc:Fallback>
                </mc:AlternateContent>
              </a:graphicData>
            </a:graphic>
          </p:graphicFrame>
        </p:grpSp>
        <p:grpSp>
          <p:nvGrpSpPr>
            <p:cNvPr id="35" name="Group 34"/>
            <p:cNvGrpSpPr/>
            <p:nvPr/>
          </p:nvGrpSpPr>
          <p:grpSpPr>
            <a:xfrm>
              <a:off x="5134532" y="1600715"/>
              <a:ext cx="223203" cy="201188"/>
              <a:chOff x="6004560" y="3050012"/>
              <a:chExt cx="223203" cy="201188"/>
            </a:xfrm>
          </p:grpSpPr>
          <p:sp>
            <p:nvSpPr>
              <p:cNvPr id="54" name="Rectangle 53"/>
              <p:cNvSpPr/>
              <p:nvPr/>
            </p:nvSpPr>
            <p:spPr>
              <a:xfrm>
                <a:off x="6004560" y="3050012"/>
                <a:ext cx="223203" cy="201188"/>
              </a:xfrm>
              <a:prstGeom prst="rect">
                <a:avLst/>
              </a:prstGeom>
              <a:solidFill>
                <a:srgbClr val="FFFF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55" name="Object 54"/>
              <p:cNvGraphicFramePr>
                <a:graphicFrameLocks noChangeAspect="1"/>
              </p:cNvGraphicFramePr>
              <p:nvPr>
                <p:extLst>
                  <p:ext uri="{D42A27DB-BD31-4B8C-83A1-F6EECF244321}">
                    <p14:modId xmlns:p14="http://schemas.microsoft.com/office/powerpoint/2010/main" val="2413069591"/>
                  </p:ext>
                </p:extLst>
              </p:nvPr>
            </p:nvGraphicFramePr>
            <p:xfrm>
              <a:off x="6072188" y="3068638"/>
              <a:ext cx="88900" cy="165100"/>
            </p:xfrm>
            <a:graphic>
              <a:graphicData uri="http://schemas.openxmlformats.org/presentationml/2006/ole">
                <mc:AlternateContent xmlns:mc="http://schemas.openxmlformats.org/markup-compatibility/2006">
                  <mc:Choice xmlns:v="urn:schemas-microsoft-com:vml" Requires="v">
                    <p:oleObj name="Equation" r:id="rId21" imgW="88560" imgH="164880" progId="Equation.DSMT4">
                      <p:embed/>
                    </p:oleObj>
                  </mc:Choice>
                  <mc:Fallback>
                    <p:oleObj name="Equation" r:id="rId21" imgW="88560" imgH="164880" progId="Equation.DSMT4">
                      <p:embed/>
                      <p:pic>
                        <p:nvPicPr>
                          <p:cNvPr id="51" name="Object 50"/>
                          <p:cNvPicPr/>
                          <p:nvPr/>
                        </p:nvPicPr>
                        <p:blipFill>
                          <a:blip r:embed="rId22"/>
                          <a:stretch>
                            <a:fillRect/>
                          </a:stretch>
                        </p:blipFill>
                        <p:spPr>
                          <a:xfrm>
                            <a:off x="6072188" y="3068638"/>
                            <a:ext cx="88900" cy="165100"/>
                          </a:xfrm>
                          <a:prstGeom prst="rect">
                            <a:avLst/>
                          </a:prstGeom>
                        </p:spPr>
                      </p:pic>
                    </p:oleObj>
                  </mc:Fallback>
                </mc:AlternateContent>
              </a:graphicData>
            </a:graphic>
          </p:graphicFrame>
        </p:grpSp>
        <p:grpSp>
          <p:nvGrpSpPr>
            <p:cNvPr id="36" name="Group 35"/>
            <p:cNvGrpSpPr/>
            <p:nvPr/>
          </p:nvGrpSpPr>
          <p:grpSpPr>
            <a:xfrm>
              <a:off x="5405625" y="1596009"/>
              <a:ext cx="223203" cy="201188"/>
              <a:chOff x="6004560" y="3050012"/>
              <a:chExt cx="223203" cy="201188"/>
            </a:xfrm>
          </p:grpSpPr>
          <p:sp>
            <p:nvSpPr>
              <p:cNvPr id="52" name="Rectangle 51"/>
              <p:cNvSpPr/>
              <p:nvPr/>
            </p:nvSpPr>
            <p:spPr>
              <a:xfrm>
                <a:off x="6004560" y="3050012"/>
                <a:ext cx="223203" cy="201188"/>
              </a:xfrm>
              <a:prstGeom prst="rect">
                <a:avLst/>
              </a:prstGeom>
              <a:solidFill>
                <a:srgbClr val="FFFF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53" name="Object 52"/>
              <p:cNvGraphicFramePr>
                <a:graphicFrameLocks noChangeAspect="1"/>
              </p:cNvGraphicFramePr>
              <p:nvPr>
                <p:extLst>
                  <p:ext uri="{D42A27DB-BD31-4B8C-83A1-F6EECF244321}">
                    <p14:modId xmlns:p14="http://schemas.microsoft.com/office/powerpoint/2010/main" val="3199798318"/>
                  </p:ext>
                </p:extLst>
              </p:nvPr>
            </p:nvGraphicFramePr>
            <p:xfrm>
              <a:off x="6072188" y="3068638"/>
              <a:ext cx="88900" cy="165100"/>
            </p:xfrm>
            <a:graphic>
              <a:graphicData uri="http://schemas.openxmlformats.org/presentationml/2006/ole">
                <mc:AlternateContent xmlns:mc="http://schemas.openxmlformats.org/markup-compatibility/2006">
                  <mc:Choice xmlns:v="urn:schemas-microsoft-com:vml" Requires="v">
                    <p:oleObj name="Equation" r:id="rId21" imgW="88560" imgH="164880" progId="Equation.DSMT4">
                      <p:embed/>
                    </p:oleObj>
                  </mc:Choice>
                  <mc:Fallback>
                    <p:oleObj name="Equation" r:id="rId21" imgW="88560" imgH="164880" progId="Equation.DSMT4">
                      <p:embed/>
                      <p:pic>
                        <p:nvPicPr>
                          <p:cNvPr id="49" name="Object 48"/>
                          <p:cNvPicPr/>
                          <p:nvPr/>
                        </p:nvPicPr>
                        <p:blipFill>
                          <a:blip r:embed="rId22"/>
                          <a:stretch>
                            <a:fillRect/>
                          </a:stretch>
                        </p:blipFill>
                        <p:spPr>
                          <a:xfrm>
                            <a:off x="6072188" y="3068638"/>
                            <a:ext cx="88900" cy="165100"/>
                          </a:xfrm>
                          <a:prstGeom prst="rect">
                            <a:avLst/>
                          </a:prstGeom>
                        </p:spPr>
                      </p:pic>
                    </p:oleObj>
                  </mc:Fallback>
                </mc:AlternateContent>
              </a:graphicData>
            </a:graphic>
          </p:graphicFrame>
        </p:grpSp>
        <p:grpSp>
          <p:nvGrpSpPr>
            <p:cNvPr id="37" name="Group 36"/>
            <p:cNvGrpSpPr/>
            <p:nvPr/>
          </p:nvGrpSpPr>
          <p:grpSpPr>
            <a:xfrm>
              <a:off x="4857727" y="1876843"/>
              <a:ext cx="223203" cy="201188"/>
              <a:chOff x="6004560" y="3050012"/>
              <a:chExt cx="223203" cy="201188"/>
            </a:xfrm>
          </p:grpSpPr>
          <p:sp>
            <p:nvSpPr>
              <p:cNvPr id="50" name="Rectangle 49"/>
              <p:cNvSpPr/>
              <p:nvPr/>
            </p:nvSpPr>
            <p:spPr>
              <a:xfrm>
                <a:off x="6004560" y="3050012"/>
                <a:ext cx="223203" cy="201188"/>
              </a:xfrm>
              <a:prstGeom prst="rect">
                <a:avLst/>
              </a:prstGeom>
              <a:solidFill>
                <a:srgbClr val="FFFF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51" name="Object 50"/>
              <p:cNvGraphicFramePr>
                <a:graphicFrameLocks noChangeAspect="1"/>
              </p:cNvGraphicFramePr>
              <p:nvPr>
                <p:extLst>
                  <p:ext uri="{D42A27DB-BD31-4B8C-83A1-F6EECF244321}">
                    <p14:modId xmlns:p14="http://schemas.microsoft.com/office/powerpoint/2010/main" val="4196434421"/>
                  </p:ext>
                </p:extLst>
              </p:nvPr>
            </p:nvGraphicFramePr>
            <p:xfrm>
              <a:off x="6072188" y="3068638"/>
              <a:ext cx="88900" cy="165100"/>
            </p:xfrm>
            <a:graphic>
              <a:graphicData uri="http://schemas.openxmlformats.org/presentationml/2006/ole">
                <mc:AlternateContent xmlns:mc="http://schemas.openxmlformats.org/markup-compatibility/2006">
                  <mc:Choice xmlns:v="urn:schemas-microsoft-com:vml" Requires="v">
                    <p:oleObj name="Equation" r:id="rId21" imgW="88560" imgH="164880" progId="Equation.DSMT4">
                      <p:embed/>
                    </p:oleObj>
                  </mc:Choice>
                  <mc:Fallback>
                    <p:oleObj name="Equation" r:id="rId21" imgW="88560" imgH="164880" progId="Equation.DSMT4">
                      <p:embed/>
                      <p:pic>
                        <p:nvPicPr>
                          <p:cNvPr id="47" name="Object 46"/>
                          <p:cNvPicPr/>
                          <p:nvPr/>
                        </p:nvPicPr>
                        <p:blipFill>
                          <a:blip r:embed="rId22"/>
                          <a:stretch>
                            <a:fillRect/>
                          </a:stretch>
                        </p:blipFill>
                        <p:spPr>
                          <a:xfrm>
                            <a:off x="6072188" y="3068638"/>
                            <a:ext cx="88900" cy="165100"/>
                          </a:xfrm>
                          <a:prstGeom prst="rect">
                            <a:avLst/>
                          </a:prstGeom>
                        </p:spPr>
                      </p:pic>
                    </p:oleObj>
                  </mc:Fallback>
                </mc:AlternateContent>
              </a:graphicData>
            </a:graphic>
          </p:graphicFrame>
        </p:grpSp>
        <p:grpSp>
          <p:nvGrpSpPr>
            <p:cNvPr id="38" name="Group 37"/>
            <p:cNvGrpSpPr/>
            <p:nvPr/>
          </p:nvGrpSpPr>
          <p:grpSpPr>
            <a:xfrm>
              <a:off x="5134532" y="1880650"/>
              <a:ext cx="223203" cy="201188"/>
              <a:chOff x="6004560" y="3050012"/>
              <a:chExt cx="223203" cy="201188"/>
            </a:xfrm>
          </p:grpSpPr>
          <p:sp>
            <p:nvSpPr>
              <p:cNvPr id="48" name="Rectangle 47"/>
              <p:cNvSpPr/>
              <p:nvPr/>
            </p:nvSpPr>
            <p:spPr>
              <a:xfrm>
                <a:off x="6004560" y="3050012"/>
                <a:ext cx="223203" cy="201188"/>
              </a:xfrm>
              <a:prstGeom prst="rect">
                <a:avLst/>
              </a:prstGeom>
              <a:solidFill>
                <a:srgbClr val="FFFF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49" name="Object 48"/>
              <p:cNvGraphicFramePr>
                <a:graphicFrameLocks noChangeAspect="1"/>
              </p:cNvGraphicFramePr>
              <p:nvPr>
                <p:extLst>
                  <p:ext uri="{D42A27DB-BD31-4B8C-83A1-F6EECF244321}">
                    <p14:modId xmlns:p14="http://schemas.microsoft.com/office/powerpoint/2010/main" val="1469797792"/>
                  </p:ext>
                </p:extLst>
              </p:nvPr>
            </p:nvGraphicFramePr>
            <p:xfrm>
              <a:off x="6072188" y="3068638"/>
              <a:ext cx="88900" cy="165100"/>
            </p:xfrm>
            <a:graphic>
              <a:graphicData uri="http://schemas.openxmlformats.org/presentationml/2006/ole">
                <mc:AlternateContent xmlns:mc="http://schemas.openxmlformats.org/markup-compatibility/2006">
                  <mc:Choice xmlns:v="urn:schemas-microsoft-com:vml" Requires="v">
                    <p:oleObj name="Equation" r:id="rId21" imgW="88560" imgH="164880" progId="Equation.DSMT4">
                      <p:embed/>
                    </p:oleObj>
                  </mc:Choice>
                  <mc:Fallback>
                    <p:oleObj name="Equation" r:id="rId21" imgW="88560" imgH="164880" progId="Equation.DSMT4">
                      <p:embed/>
                      <p:pic>
                        <p:nvPicPr>
                          <p:cNvPr id="45" name="Object 44"/>
                          <p:cNvPicPr/>
                          <p:nvPr/>
                        </p:nvPicPr>
                        <p:blipFill>
                          <a:blip r:embed="rId22"/>
                          <a:stretch>
                            <a:fillRect/>
                          </a:stretch>
                        </p:blipFill>
                        <p:spPr>
                          <a:xfrm>
                            <a:off x="6072188" y="3068638"/>
                            <a:ext cx="88900" cy="165100"/>
                          </a:xfrm>
                          <a:prstGeom prst="rect">
                            <a:avLst/>
                          </a:prstGeom>
                        </p:spPr>
                      </p:pic>
                    </p:oleObj>
                  </mc:Fallback>
                </mc:AlternateContent>
              </a:graphicData>
            </a:graphic>
          </p:graphicFrame>
        </p:grpSp>
        <p:grpSp>
          <p:nvGrpSpPr>
            <p:cNvPr id="39" name="Group 38"/>
            <p:cNvGrpSpPr/>
            <p:nvPr/>
          </p:nvGrpSpPr>
          <p:grpSpPr>
            <a:xfrm>
              <a:off x="5405625" y="1875944"/>
              <a:ext cx="223203" cy="201188"/>
              <a:chOff x="6004560" y="3050012"/>
              <a:chExt cx="223203" cy="201188"/>
            </a:xfrm>
          </p:grpSpPr>
          <p:sp>
            <p:nvSpPr>
              <p:cNvPr id="46" name="Rectangle 45"/>
              <p:cNvSpPr/>
              <p:nvPr/>
            </p:nvSpPr>
            <p:spPr>
              <a:xfrm>
                <a:off x="6004560" y="3050012"/>
                <a:ext cx="223203" cy="201188"/>
              </a:xfrm>
              <a:prstGeom prst="rect">
                <a:avLst/>
              </a:prstGeom>
              <a:solidFill>
                <a:srgbClr val="FFFF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47" name="Object 46"/>
              <p:cNvGraphicFramePr>
                <a:graphicFrameLocks noChangeAspect="1"/>
              </p:cNvGraphicFramePr>
              <p:nvPr>
                <p:extLst>
                  <p:ext uri="{D42A27DB-BD31-4B8C-83A1-F6EECF244321}">
                    <p14:modId xmlns:p14="http://schemas.microsoft.com/office/powerpoint/2010/main" val="282411146"/>
                  </p:ext>
                </p:extLst>
              </p:nvPr>
            </p:nvGraphicFramePr>
            <p:xfrm>
              <a:off x="6072188" y="3068638"/>
              <a:ext cx="88900" cy="165100"/>
            </p:xfrm>
            <a:graphic>
              <a:graphicData uri="http://schemas.openxmlformats.org/presentationml/2006/ole">
                <mc:AlternateContent xmlns:mc="http://schemas.openxmlformats.org/markup-compatibility/2006">
                  <mc:Choice xmlns:v="urn:schemas-microsoft-com:vml" Requires="v">
                    <p:oleObj name="Equation" r:id="rId21" imgW="88560" imgH="164880" progId="Equation.DSMT4">
                      <p:embed/>
                    </p:oleObj>
                  </mc:Choice>
                  <mc:Fallback>
                    <p:oleObj name="Equation" r:id="rId21" imgW="88560" imgH="164880" progId="Equation.DSMT4">
                      <p:embed/>
                      <p:pic>
                        <p:nvPicPr>
                          <p:cNvPr id="43" name="Object 42"/>
                          <p:cNvPicPr/>
                          <p:nvPr/>
                        </p:nvPicPr>
                        <p:blipFill>
                          <a:blip r:embed="rId22"/>
                          <a:stretch>
                            <a:fillRect/>
                          </a:stretch>
                        </p:blipFill>
                        <p:spPr>
                          <a:xfrm>
                            <a:off x="6072188" y="3068638"/>
                            <a:ext cx="88900" cy="165100"/>
                          </a:xfrm>
                          <a:prstGeom prst="rect">
                            <a:avLst/>
                          </a:prstGeom>
                        </p:spPr>
                      </p:pic>
                    </p:oleObj>
                  </mc:Fallback>
                </mc:AlternateContent>
              </a:graphicData>
            </a:graphic>
          </p:graphicFrame>
        </p:grpSp>
        <p:grpSp>
          <p:nvGrpSpPr>
            <p:cNvPr id="40" name="Group 39"/>
            <p:cNvGrpSpPr/>
            <p:nvPr/>
          </p:nvGrpSpPr>
          <p:grpSpPr>
            <a:xfrm>
              <a:off x="1718733" y="2076610"/>
              <a:ext cx="1600200" cy="160020"/>
              <a:chOff x="4887383" y="4045110"/>
              <a:chExt cx="1600200" cy="160020"/>
            </a:xfrm>
          </p:grpSpPr>
          <p:sp>
            <p:nvSpPr>
              <p:cNvPr id="44" name="Rectangle 43"/>
              <p:cNvSpPr/>
              <p:nvPr/>
            </p:nvSpPr>
            <p:spPr>
              <a:xfrm>
                <a:off x="4963583" y="4045110"/>
                <a:ext cx="1458384" cy="45719"/>
              </a:xfrm>
              <a:prstGeom prst="rect">
                <a:avLst/>
              </a:prstGeom>
              <a:solidFill>
                <a:schemeClr val="accent4">
                  <a:lumMod val="60000"/>
                  <a:lumOff val="4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lowchart: Manual Operation 44"/>
              <p:cNvSpPr/>
              <p:nvPr/>
            </p:nvSpPr>
            <p:spPr>
              <a:xfrm>
                <a:off x="4887383" y="4092084"/>
                <a:ext cx="1600200" cy="113046"/>
              </a:xfrm>
              <a:prstGeom prst="flowChartManualOperation">
                <a:avLst/>
              </a:prstGeom>
              <a:solidFill>
                <a:schemeClr val="accent4">
                  <a:lumMod val="60000"/>
                  <a:lumOff val="4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1" name="Group 40"/>
            <p:cNvGrpSpPr/>
            <p:nvPr/>
          </p:nvGrpSpPr>
          <p:grpSpPr>
            <a:xfrm>
              <a:off x="4381476" y="2086859"/>
              <a:ext cx="1600200" cy="160020"/>
              <a:chOff x="4887383" y="4045110"/>
              <a:chExt cx="1600200" cy="160020"/>
            </a:xfrm>
          </p:grpSpPr>
          <p:sp>
            <p:nvSpPr>
              <p:cNvPr id="42" name="Rectangle 41"/>
              <p:cNvSpPr/>
              <p:nvPr/>
            </p:nvSpPr>
            <p:spPr>
              <a:xfrm>
                <a:off x="4963583" y="4045110"/>
                <a:ext cx="1458384" cy="45719"/>
              </a:xfrm>
              <a:prstGeom prst="rect">
                <a:avLst/>
              </a:prstGeom>
              <a:solidFill>
                <a:schemeClr val="accent4">
                  <a:lumMod val="60000"/>
                  <a:lumOff val="4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lowchart: Manual Operation 42"/>
              <p:cNvSpPr/>
              <p:nvPr/>
            </p:nvSpPr>
            <p:spPr>
              <a:xfrm>
                <a:off x="4887383" y="4092084"/>
                <a:ext cx="1600200" cy="113046"/>
              </a:xfrm>
              <a:prstGeom prst="flowChartManualOperation">
                <a:avLst/>
              </a:prstGeom>
              <a:solidFill>
                <a:schemeClr val="accent4">
                  <a:lumMod val="60000"/>
                  <a:lumOff val="4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Tree>
    <p:extLst>
      <p:ext uri="{BB962C8B-B14F-4D97-AF65-F5344CB8AC3E}">
        <p14:creationId xmlns:p14="http://schemas.microsoft.com/office/powerpoint/2010/main" val="6329155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500"/>
                                        <p:tgtEl>
                                          <p:spTgt spid="14"/>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wipe(left)">
                                      <p:cBhvr>
                                        <p:cTn id="10" dur="500"/>
                                        <p:tgtEl>
                                          <p:spTgt spid="7"/>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8"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wipe(left)">
                                      <p:cBhvr>
                                        <p:cTn id="15" dur="500"/>
                                        <p:tgtEl>
                                          <p:spTgt spid="4"/>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8" fill="hold" grpId="0" nodeType="click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left)">
                                      <p:cBhvr>
                                        <p:cTn id="20" dur="500"/>
                                        <p:tgtEl>
                                          <p:spTgt spid="8"/>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8" fill="hold" grpId="0" nodeType="clickEffect">
                                  <p:stCondLst>
                                    <p:cond delay="0"/>
                                  </p:stCondLst>
                                  <p:childTnLst>
                                    <p:set>
                                      <p:cBhvr>
                                        <p:cTn id="24" dur="1" fill="hold">
                                          <p:stCondLst>
                                            <p:cond delay="0"/>
                                          </p:stCondLst>
                                        </p:cTn>
                                        <p:tgtEl>
                                          <p:spTgt spid="13"/>
                                        </p:tgtEl>
                                        <p:attrNameLst>
                                          <p:attrName>style.visibility</p:attrName>
                                        </p:attrNameLst>
                                      </p:cBhvr>
                                      <p:to>
                                        <p:strVal val="visible"/>
                                      </p:to>
                                    </p:set>
                                    <p:animEffect transition="in" filter="wipe(left)">
                                      <p:cBhvr>
                                        <p:cTn id="25" dur="500"/>
                                        <p:tgtEl>
                                          <p:spTgt spid="13"/>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8" fill="hold" grpId="0" nodeType="clickEffect">
                                  <p:stCondLst>
                                    <p:cond delay="0"/>
                                  </p:stCondLst>
                                  <p:childTnLst>
                                    <p:set>
                                      <p:cBhvr>
                                        <p:cTn id="29" dur="1" fill="hold">
                                          <p:stCondLst>
                                            <p:cond delay="0"/>
                                          </p:stCondLst>
                                        </p:cTn>
                                        <p:tgtEl>
                                          <p:spTgt spid="6"/>
                                        </p:tgtEl>
                                        <p:attrNameLst>
                                          <p:attrName>style.visibility</p:attrName>
                                        </p:attrNameLst>
                                      </p:cBhvr>
                                      <p:to>
                                        <p:strVal val="visible"/>
                                      </p:to>
                                    </p:set>
                                    <p:animEffect transition="in" filter="wipe(left)">
                                      <p:cBhvr>
                                        <p:cTn id="30" dur="500"/>
                                        <p:tgtEl>
                                          <p:spTgt spid="6"/>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8" fill="hold" grpId="0" nodeType="clickEffect">
                                  <p:stCondLst>
                                    <p:cond delay="0"/>
                                  </p:stCondLst>
                                  <p:childTnLst>
                                    <p:set>
                                      <p:cBhvr>
                                        <p:cTn id="34" dur="1" fill="hold">
                                          <p:stCondLst>
                                            <p:cond delay="0"/>
                                          </p:stCondLst>
                                        </p:cTn>
                                        <p:tgtEl>
                                          <p:spTgt spid="9"/>
                                        </p:tgtEl>
                                        <p:attrNameLst>
                                          <p:attrName>style.visibility</p:attrName>
                                        </p:attrNameLst>
                                      </p:cBhvr>
                                      <p:to>
                                        <p:strVal val="visible"/>
                                      </p:to>
                                    </p:set>
                                    <p:animEffect transition="in" filter="wipe(left)">
                                      <p:cBhvr>
                                        <p:cTn id="35" dur="500"/>
                                        <p:tgtEl>
                                          <p:spTgt spid="9"/>
                                        </p:tgtEl>
                                      </p:cBhvr>
                                    </p:animEffect>
                                  </p:childTnLst>
                                </p:cTn>
                              </p:par>
                            </p:childTnLst>
                          </p:cTn>
                        </p:par>
                      </p:childTnLst>
                    </p:cTn>
                  </p:par>
                  <p:par>
                    <p:cTn id="36" fill="hold">
                      <p:stCondLst>
                        <p:cond delay="indefinite"/>
                      </p:stCondLst>
                      <p:childTnLst>
                        <p:par>
                          <p:cTn id="37" fill="hold">
                            <p:stCondLst>
                              <p:cond delay="0"/>
                            </p:stCondLst>
                            <p:childTnLst>
                              <p:par>
                                <p:cTn id="38" presetID="22" presetClass="entr" presetSubtype="8" fill="hold" grpId="0" nodeType="clickEffect">
                                  <p:stCondLst>
                                    <p:cond delay="0"/>
                                  </p:stCondLst>
                                  <p:childTnLst>
                                    <p:set>
                                      <p:cBhvr>
                                        <p:cTn id="39" dur="1" fill="hold">
                                          <p:stCondLst>
                                            <p:cond delay="0"/>
                                          </p:stCondLst>
                                        </p:cTn>
                                        <p:tgtEl>
                                          <p:spTgt spid="10"/>
                                        </p:tgtEl>
                                        <p:attrNameLst>
                                          <p:attrName>style.visibility</p:attrName>
                                        </p:attrNameLst>
                                      </p:cBhvr>
                                      <p:to>
                                        <p:strVal val="visible"/>
                                      </p:to>
                                    </p:set>
                                    <p:animEffect transition="in" filter="wipe(left)">
                                      <p:cBhvr>
                                        <p:cTn id="40" dur="500"/>
                                        <p:tgtEl>
                                          <p:spTgt spid="10"/>
                                        </p:tgtEl>
                                      </p:cBhvr>
                                    </p:animEffect>
                                  </p:childTnLst>
                                </p:cTn>
                              </p:par>
                            </p:childTnLst>
                          </p:cTn>
                        </p:par>
                      </p:childTnLst>
                    </p:cTn>
                  </p:par>
                  <p:par>
                    <p:cTn id="41" fill="hold">
                      <p:stCondLst>
                        <p:cond delay="indefinite"/>
                      </p:stCondLst>
                      <p:childTnLst>
                        <p:par>
                          <p:cTn id="42" fill="hold">
                            <p:stCondLst>
                              <p:cond delay="0"/>
                            </p:stCondLst>
                            <p:childTnLst>
                              <p:par>
                                <p:cTn id="43" presetID="22" presetClass="entr" presetSubtype="8" fill="hold" grpId="0" nodeType="clickEffect">
                                  <p:stCondLst>
                                    <p:cond delay="0"/>
                                  </p:stCondLst>
                                  <p:childTnLst>
                                    <p:set>
                                      <p:cBhvr>
                                        <p:cTn id="44" dur="1" fill="hold">
                                          <p:stCondLst>
                                            <p:cond delay="0"/>
                                          </p:stCondLst>
                                        </p:cTn>
                                        <p:tgtEl>
                                          <p:spTgt spid="12"/>
                                        </p:tgtEl>
                                        <p:attrNameLst>
                                          <p:attrName>style.visibility</p:attrName>
                                        </p:attrNameLst>
                                      </p:cBhvr>
                                      <p:to>
                                        <p:strVal val="visible"/>
                                      </p:to>
                                    </p:set>
                                    <p:animEffect transition="in" filter="wipe(left)">
                                      <p:cBhvr>
                                        <p:cTn id="45" dur="500"/>
                                        <p:tgtEl>
                                          <p:spTgt spid="12"/>
                                        </p:tgtEl>
                                      </p:cBhvr>
                                    </p:animEffect>
                                  </p:childTnLst>
                                </p:cTn>
                              </p:par>
                            </p:childTnLst>
                          </p:cTn>
                        </p:par>
                      </p:childTnLst>
                    </p:cTn>
                  </p:par>
                  <p:par>
                    <p:cTn id="46" fill="hold">
                      <p:stCondLst>
                        <p:cond delay="indefinite"/>
                      </p:stCondLst>
                      <p:childTnLst>
                        <p:par>
                          <p:cTn id="47" fill="hold">
                            <p:stCondLst>
                              <p:cond delay="0"/>
                            </p:stCondLst>
                            <p:childTnLst>
                              <p:par>
                                <p:cTn id="48" presetID="22" presetClass="entr" presetSubtype="8" fill="hold" grpId="0" nodeType="clickEffect">
                                  <p:stCondLst>
                                    <p:cond delay="0"/>
                                  </p:stCondLst>
                                  <p:childTnLst>
                                    <p:set>
                                      <p:cBhvr>
                                        <p:cTn id="49" dur="1" fill="hold">
                                          <p:stCondLst>
                                            <p:cond delay="0"/>
                                          </p:stCondLst>
                                        </p:cTn>
                                        <p:tgtEl>
                                          <p:spTgt spid="11"/>
                                        </p:tgtEl>
                                        <p:attrNameLst>
                                          <p:attrName>style.visibility</p:attrName>
                                        </p:attrNameLst>
                                      </p:cBhvr>
                                      <p:to>
                                        <p:strVal val="visible"/>
                                      </p:to>
                                    </p:set>
                                    <p:animEffect transition="in" filter="wipe(left)">
                                      <p:cBhvr>
                                        <p:cTn id="50"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P spid="7" grpId="0"/>
      <p:bldP spid="8" grpId="0"/>
      <p:bldP spid="9" grpId="0"/>
      <p:bldP spid="10" grpId="0"/>
      <p:bldP spid="11" grpId="0"/>
      <p:bldP spid="12" grpId="0"/>
      <p:bldP spid="13"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descr="OPL20U25GSXzBJYl68kk8uQGfFKzs7yb1M4KJWUiLk6ZEvGF+qCIPSnY57AbBFCvTWID07 2024 T9 CD 06565+K4lPs7H94VUqPe2XwIsfPRnrXQE//QTEXxb8/8N4CNc6FpgZahzpTjFhMzSA7T/nHJa11DE8Ng2TP3iAmRczFlmslSuUNOgUeb6yRvs0="/>
          <p:cNvSpPr>
            <a:spLocks noChangeArrowheads="1"/>
          </p:cNvSpPr>
          <p:nvPr/>
        </p:nvSpPr>
        <p:spPr bwMode="auto">
          <a:xfrm>
            <a:off x="-190500" y="18485"/>
            <a:ext cx="11950700" cy="707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indent="342900"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342900" algn="l" defTabSz="914400" rtl="0" eaLnBrk="0" fontAlgn="base" latinLnBrk="0" hangingPunct="0">
              <a:lnSpc>
                <a:spcPct val="100000"/>
              </a:lnSpc>
              <a:spcBef>
                <a:spcPct val="0"/>
              </a:spcBef>
              <a:spcAft>
                <a:spcPct val="0"/>
              </a:spcAft>
              <a:buClrTx/>
              <a:buSzTx/>
              <a:buFontTx/>
              <a:buNone/>
              <a:tabLst/>
            </a:pPr>
            <a:r>
              <a:rPr kumimoji="0" lang="en-US" altLang="en-US" sz="3200" b="1" i="0" u="none" strike="noStrike" cap="none" normalizeH="0" baseline="0">
                <a:ln>
                  <a:noFill/>
                </a:ln>
                <a:solidFill>
                  <a:srgbClr val="FFFF00"/>
                </a:solidFill>
                <a:effectLst/>
                <a:latin typeface="Times New Roman" panose="02020603050405020304" pitchFamily="18" charset="0"/>
                <a:ea typeface="Calibri" panose="020F0502020204030204" pitchFamily="34" charset="0"/>
                <a:cs typeface="Times New Roman" panose="02020603050405020304" pitchFamily="18" charset="0"/>
              </a:rPr>
              <a:t>Bài tập 2: </a:t>
            </a:r>
            <a:r>
              <a:rPr kumimoji="0" lang="en-US" altLang="en-US" sz="4000" b="0" i="0" u="none" strike="noStrike" cap="none" normalizeH="0" baseline="0">
                <a:ln>
                  <a:noFill/>
                </a:ln>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Viết hệ thức biểu thị cân trong trường hợp sau:</a:t>
            </a:r>
            <a:endParaRPr kumimoji="0" lang="en-US" altLang="en-US" sz="5400" b="0" i="0" u="none" strike="noStrike" cap="none" normalizeH="0" baseline="0">
              <a:ln>
                <a:noFill/>
              </a:ln>
              <a:solidFill>
                <a:schemeClr val="bg1"/>
              </a:solidFill>
              <a:effectLst/>
            </a:endParaRPr>
          </a:p>
        </p:txBody>
      </p:sp>
      <p:sp>
        <p:nvSpPr>
          <p:cNvPr id="6" name="Rectangle 3" descr="OPL20U25GSXzBJYl68kk8uQGfFKzs7yb1M4KJWUiLk6ZEvGF+qCIPSnY57AbBFCvTWID07 2024 T9 CD 06565+K4lPs7H94VUqPe2XwIsfPRnrXQE//QTEXxb8/8N4CNc6FpgZahzpTjFhMzSA7T/nHJa11DE8Ng2TP3iAmRczFlmslSuUNOgUeb6yRvs0="/>
          <p:cNvSpPr>
            <a:spLocks noChangeArrowheads="1"/>
          </p:cNvSpPr>
          <p:nvPr/>
        </p:nvSpPr>
        <p:spPr bwMode="auto">
          <a:xfrm>
            <a:off x="0" y="1739384"/>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solidFill>
                <a:schemeClr val="bg1"/>
              </a:solidFill>
            </a:endParaRPr>
          </a:p>
        </p:txBody>
      </p:sp>
      <mc:AlternateContent xmlns:mc="http://schemas.openxmlformats.org/markup-compatibility/2006" xmlns:a14="http://schemas.microsoft.com/office/drawing/2010/main">
        <mc:Choice Requires="a14">
          <p:sp>
            <p:nvSpPr>
              <p:cNvPr id="8" name="Rectangle 7" descr="OPL20U25GSXzBJYl68kk8uQGfFKzs7yb1M4KJWUiLk6ZEvGF+qCIPSnY57AbBFCvTWID07 2024 T9 CD 06565+K4lPs7H94VUqPe2XwIsfPRnrXQE//QTEXxb8/8N4CNc6FpgZahzpTjFhMzSA7T/nHJa11DE8Ng2TP3iAmRczFlmslSuUNOgUeb6yRvs0="/>
              <p:cNvSpPr/>
              <p:nvPr/>
            </p:nvSpPr>
            <p:spPr>
              <a:xfrm>
                <a:off x="4628216" y="4430973"/>
                <a:ext cx="3762408" cy="735586"/>
              </a:xfrm>
              <a:prstGeom prst="rect">
                <a:avLst/>
              </a:prstGeom>
            </p:spPr>
            <p:txBody>
              <a:bodyPr wrap="square">
                <a:spAutoFit/>
              </a:bodyPr>
              <a:lstStyle/>
              <a:p>
                <a:pPr algn="just">
                  <a:lnSpc>
                    <a:spcPct val="115000"/>
                  </a:lnSpc>
                  <a:spcBef>
                    <a:spcPts val="600"/>
                  </a:spcBef>
                  <a:spcAft>
                    <a:spcPts val="600"/>
                  </a:spcAft>
                </a:pPr>
                <a14:m>
                  <m:oMathPara xmlns:m="http://schemas.openxmlformats.org/officeDocument/2006/math">
                    <m:oMathParaPr>
                      <m:jc m:val="centerGroup"/>
                    </m:oMathParaPr>
                    <m:oMath xmlns:m="http://schemas.openxmlformats.org/officeDocument/2006/math">
                      <m:r>
                        <a:rPr lang="en-US" sz="3200" b="1" i="1" smtClean="0">
                          <a:solidFill>
                            <a:schemeClr val="bg1"/>
                          </a:solidFill>
                          <a:latin typeface="Cambria Math" panose="02040503050406030204" pitchFamily="18" charset="0"/>
                          <a:ea typeface="Calibri" panose="020F0502020204030204" pitchFamily="34" charset="0"/>
                        </a:rPr>
                        <m:t>𝟑</m:t>
                      </m:r>
                      <m:r>
                        <a:rPr lang="en-US" sz="3200" b="1" i="1" smtClean="0">
                          <a:solidFill>
                            <a:schemeClr val="bg1"/>
                          </a:solidFill>
                          <a:latin typeface="Cambria Math" panose="02040503050406030204" pitchFamily="18" charset="0"/>
                          <a:ea typeface="Calibri" panose="020F0502020204030204" pitchFamily="34" charset="0"/>
                        </a:rPr>
                        <m:t>𝒙</m:t>
                      </m:r>
                      <m:r>
                        <a:rPr lang="en-US" sz="3200" b="1" i="1" smtClean="0">
                          <a:solidFill>
                            <a:schemeClr val="bg1"/>
                          </a:solidFill>
                          <a:latin typeface="Cambria Math" panose="02040503050406030204" pitchFamily="18" charset="0"/>
                          <a:ea typeface="Calibri" panose="020F0502020204030204" pitchFamily="34" charset="0"/>
                        </a:rPr>
                        <m:t>+</m:t>
                      </m:r>
                      <m:r>
                        <a:rPr lang="en-US" sz="3200" b="1" i="1" smtClean="0">
                          <a:solidFill>
                            <a:schemeClr val="bg1"/>
                          </a:solidFill>
                          <a:latin typeface="Cambria Math" panose="02040503050406030204" pitchFamily="18" charset="0"/>
                          <a:ea typeface="Calibri" panose="020F0502020204030204" pitchFamily="34" charset="0"/>
                        </a:rPr>
                        <m:t>𝟒</m:t>
                      </m:r>
                      <m:r>
                        <m:rPr>
                          <m:nor/>
                        </m:rPr>
                        <a:rPr lang="en-US" sz="3200" b="1">
                          <a:solidFill>
                            <a:schemeClr val="bg1"/>
                          </a:solidFill>
                          <a:latin typeface="Cambria Math" panose="02040503050406030204" pitchFamily="18" charset="0"/>
                          <a:ea typeface="Calibri" panose="020F0502020204030204" pitchFamily="34" charset="0"/>
                        </a:rPr>
                        <m:t>&gt; </m:t>
                      </m:r>
                      <m:r>
                        <a:rPr lang="en-US" sz="3200" b="1" i="1">
                          <a:solidFill>
                            <a:schemeClr val="bg1"/>
                          </a:solidFill>
                          <a:latin typeface="Cambria Math" panose="02040503050406030204" pitchFamily="18" charset="0"/>
                          <a:ea typeface="Calibri" panose="020F0502020204030204" pitchFamily="34" charset="0"/>
                        </a:rPr>
                        <m:t>𝒙</m:t>
                      </m:r>
                      <m:r>
                        <a:rPr lang="en-US" sz="3200" b="1">
                          <a:solidFill>
                            <a:schemeClr val="bg1"/>
                          </a:solidFill>
                          <a:latin typeface="Cambria Math" panose="02040503050406030204" pitchFamily="18" charset="0"/>
                          <a:ea typeface="Calibri" panose="020F0502020204030204" pitchFamily="34" charset="0"/>
                        </a:rPr>
                        <m:t>+</m:t>
                      </m:r>
                      <m:r>
                        <a:rPr lang="en-US" sz="3200" b="1" i="1">
                          <a:solidFill>
                            <a:schemeClr val="bg1"/>
                          </a:solidFill>
                          <a:latin typeface="Cambria Math" panose="02040503050406030204" pitchFamily="18" charset="0"/>
                          <a:ea typeface="Calibri" panose="020F0502020204030204" pitchFamily="34" charset="0"/>
                        </a:rPr>
                        <m:t>𝟔</m:t>
                      </m:r>
                    </m:oMath>
                  </m:oMathPara>
                </a14:m>
                <a:endParaRPr lang="en-US" sz="3600" b="1">
                  <a:solidFill>
                    <a:schemeClr val="bg1"/>
                  </a:solidFill>
                  <a:effectLst/>
                  <a:latin typeface="Times New Roman" panose="02020603050405020304" pitchFamily="18" charset="0"/>
                  <a:ea typeface="Calibri" panose="020F0502020204030204" pitchFamily="34" charset="0"/>
                </a:endParaRPr>
              </a:p>
            </p:txBody>
          </p:sp>
        </mc:Choice>
        <mc:Fallback xmlns="">
          <p:sp>
            <p:nvSpPr>
              <p:cNvPr id="8" name="Rectangle 7" descr="OPL20U25GSXzBJYl68kk8uQGfFKzs7yb1M4KJWUiLk6ZEvGF+qCIPSnY57AbBFCvTWID07 2024 T9 CD 06565+K4lPs7H94VUqPe2XwIsfPRnrXQE//QTEXxb8/8N4CNc6FpgZahzpTjFhMzSA7T/nHJa11DE8Ng2TP3iAmRczFlmslSuUNOgUeb6yRvs0="/>
              <p:cNvSpPr>
                <a:spLocks noRot="1" noChangeAspect="1" noMove="1" noResize="1" noEditPoints="1" noAdjustHandles="1" noChangeArrowheads="1" noChangeShapeType="1" noTextEdit="1"/>
              </p:cNvSpPr>
              <p:nvPr/>
            </p:nvSpPr>
            <p:spPr>
              <a:xfrm>
                <a:off x="4628216" y="4430973"/>
                <a:ext cx="3762408" cy="735586"/>
              </a:xfrm>
              <a:prstGeom prst="rect">
                <a:avLst/>
              </a:prstGeom>
              <a:blipFill>
                <a:blip r:embed="rId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0" name="Rectangle 9" descr="OPL20U25GSXzBJYl68kk8uQGfFKzs7yb1M4KJWUiLk6ZEvGF+qCIPSnY57AbBFCvTWID07 2024 T9 CD 06565+K4lPs7H94VUqPe2XwIsfPRnrXQE//QTEXxb8/8N4CNc6FpgZahzpTjFhMzSA7T/nHJa11DE8Ng2TP3iAmRczFlmslSuUNOgUeb6yRvs0="/>
              <p:cNvSpPr/>
              <p:nvPr/>
            </p:nvSpPr>
            <p:spPr>
              <a:xfrm>
                <a:off x="385531" y="5543178"/>
                <a:ext cx="11876318" cy="743473"/>
              </a:xfrm>
              <a:prstGeom prst="rect">
                <a:avLst/>
              </a:prstGeom>
            </p:spPr>
            <p:txBody>
              <a:bodyPr wrap="square">
                <a:spAutoFit/>
              </a:bodyPr>
              <a:lstStyle/>
              <a:p>
                <a:pPr algn="just">
                  <a:lnSpc>
                    <a:spcPct val="115000"/>
                  </a:lnSpc>
                  <a:spcBef>
                    <a:spcPts val="600"/>
                  </a:spcBef>
                  <a:spcAft>
                    <a:spcPts val="600"/>
                  </a:spcAft>
                </a:pPr>
                <a:r>
                  <a:rPr lang="en-US" sz="3600" b="1">
                    <a:solidFill>
                      <a:schemeClr val="bg1"/>
                    </a:solidFill>
                    <a:latin typeface="Times New Roman" panose="02020603050405020304" pitchFamily="18" charset="0"/>
                    <a:ea typeface="Calibri" panose="020F0502020204030204" pitchFamily="34" charset="0"/>
                  </a:rPr>
                  <a:t>Trong toán học, hệ thức </a:t>
                </a:r>
                <a14:m>
                  <m:oMath xmlns:m="http://schemas.openxmlformats.org/officeDocument/2006/math">
                    <m:r>
                      <a:rPr lang="en-US" sz="3600" b="1" i="1" smtClean="0">
                        <a:solidFill>
                          <a:schemeClr val="bg1"/>
                        </a:solidFill>
                        <a:latin typeface="Cambria Math" panose="02040503050406030204" pitchFamily="18" charset="0"/>
                        <a:ea typeface="Calibri" panose="020F0502020204030204" pitchFamily="34" charset="0"/>
                      </a:rPr>
                      <m:t>𝟑</m:t>
                    </m:r>
                    <m:r>
                      <a:rPr lang="en-US" sz="3600" b="1" i="1" smtClean="0">
                        <a:solidFill>
                          <a:schemeClr val="bg1"/>
                        </a:solidFill>
                        <a:latin typeface="Cambria Math" panose="02040503050406030204" pitchFamily="18" charset="0"/>
                        <a:ea typeface="Calibri" panose="020F0502020204030204" pitchFamily="34" charset="0"/>
                      </a:rPr>
                      <m:t>𝒙</m:t>
                    </m:r>
                    <m:r>
                      <a:rPr lang="en-US" sz="3600" b="1" i="1" smtClean="0">
                        <a:solidFill>
                          <a:schemeClr val="bg1"/>
                        </a:solidFill>
                        <a:latin typeface="Cambria Math" panose="02040503050406030204" pitchFamily="18" charset="0"/>
                        <a:ea typeface="Calibri" panose="020F0502020204030204" pitchFamily="34" charset="0"/>
                      </a:rPr>
                      <m:t>+</m:t>
                    </m:r>
                    <m:r>
                      <a:rPr lang="en-US" sz="3600" b="1" i="1" smtClean="0">
                        <a:solidFill>
                          <a:schemeClr val="bg1"/>
                        </a:solidFill>
                        <a:latin typeface="Cambria Math" panose="02040503050406030204" pitchFamily="18" charset="0"/>
                        <a:ea typeface="Calibri" panose="020F0502020204030204" pitchFamily="34" charset="0"/>
                      </a:rPr>
                      <m:t>𝟒</m:t>
                    </m:r>
                    <m:r>
                      <m:rPr>
                        <m:nor/>
                      </m:rPr>
                      <a:rPr lang="en-US" sz="3600" b="1" i="0" smtClean="0">
                        <a:solidFill>
                          <a:schemeClr val="bg1"/>
                        </a:solidFill>
                        <a:latin typeface="Cambria Math" panose="02040503050406030204" pitchFamily="18" charset="0"/>
                        <a:ea typeface="Calibri" panose="020F0502020204030204" pitchFamily="34" charset="0"/>
                      </a:rPr>
                      <m:t> </m:t>
                    </m:r>
                    <m:r>
                      <m:rPr>
                        <m:nor/>
                      </m:rPr>
                      <a:rPr lang="en-US" sz="3600" b="1">
                        <a:solidFill>
                          <a:schemeClr val="bg1"/>
                        </a:solidFill>
                        <a:latin typeface="Cambria Math" panose="02040503050406030204" pitchFamily="18" charset="0"/>
                        <a:ea typeface="Calibri" panose="020F0502020204030204" pitchFamily="34" charset="0"/>
                      </a:rPr>
                      <m:t>&gt;</m:t>
                    </m:r>
                    <m:r>
                      <m:rPr>
                        <m:nor/>
                      </m:rPr>
                      <a:rPr lang="en-US" sz="3600" b="1" i="0" smtClean="0">
                        <a:solidFill>
                          <a:schemeClr val="bg1"/>
                        </a:solidFill>
                        <a:latin typeface="Cambria Math" panose="02040503050406030204" pitchFamily="18" charset="0"/>
                        <a:ea typeface="Calibri" panose="020F0502020204030204" pitchFamily="34" charset="0"/>
                      </a:rPr>
                      <m:t> </m:t>
                    </m:r>
                    <m:r>
                      <m:rPr>
                        <m:nor/>
                      </m:rPr>
                      <a:rPr lang="en-US" sz="3600" b="1">
                        <a:solidFill>
                          <a:schemeClr val="bg1"/>
                        </a:solidFill>
                        <a:latin typeface="Cambria Math" panose="02040503050406030204" pitchFamily="18" charset="0"/>
                        <a:ea typeface="Calibri" panose="020F0502020204030204" pitchFamily="34" charset="0"/>
                      </a:rPr>
                      <m:t> </m:t>
                    </m:r>
                    <m:r>
                      <a:rPr lang="en-US" sz="3600" b="1" i="1">
                        <a:solidFill>
                          <a:schemeClr val="bg1"/>
                        </a:solidFill>
                        <a:latin typeface="Cambria Math" panose="02040503050406030204" pitchFamily="18" charset="0"/>
                        <a:ea typeface="Calibri" panose="020F0502020204030204" pitchFamily="34" charset="0"/>
                      </a:rPr>
                      <m:t>𝒙</m:t>
                    </m:r>
                    <m:r>
                      <a:rPr lang="en-US" sz="3600" b="1">
                        <a:solidFill>
                          <a:schemeClr val="bg1"/>
                        </a:solidFill>
                        <a:latin typeface="Cambria Math" panose="02040503050406030204" pitchFamily="18" charset="0"/>
                        <a:ea typeface="Calibri" panose="020F0502020204030204" pitchFamily="34" charset="0"/>
                      </a:rPr>
                      <m:t>+</m:t>
                    </m:r>
                    <m:r>
                      <a:rPr lang="en-US" sz="3600" b="1" i="1">
                        <a:solidFill>
                          <a:schemeClr val="bg1"/>
                        </a:solidFill>
                        <a:latin typeface="Cambria Math" panose="02040503050406030204" pitchFamily="18" charset="0"/>
                        <a:ea typeface="Calibri" panose="020F0502020204030204" pitchFamily="34" charset="0"/>
                      </a:rPr>
                      <m:t>𝟔</m:t>
                    </m:r>
                  </m:oMath>
                </a14:m>
                <a:r>
                  <a:rPr lang="en-US" sz="4000" b="1">
                    <a:solidFill>
                      <a:schemeClr val="bg1"/>
                    </a:solidFill>
                    <a:effectLst/>
                    <a:latin typeface="Times New Roman" panose="02020603050405020304" pitchFamily="18" charset="0"/>
                    <a:ea typeface="Calibri" panose="020F0502020204030204" pitchFamily="34" charset="0"/>
                  </a:rPr>
                  <a:t> được gọi là gì?</a:t>
                </a:r>
              </a:p>
            </p:txBody>
          </p:sp>
        </mc:Choice>
        <mc:Fallback xmlns="">
          <p:sp>
            <p:nvSpPr>
              <p:cNvPr id="10" name="Rectangle 9" descr="OPL20U25GSXzBJYl68kk8uQGfFKzs7yb1M4KJWUiLk6ZEvGF+qCIPSnY57AbBFCvTWID07 2024 T9 CD 06565+K4lPs7H94VUqPe2XwIsfPRnrXQE//QTEXxb8/8N4CNc6FpgZahzpTjFhMzSA7T/nHJa11DE8Ng2TP3iAmRczFlmslSuUNOgUeb6yRvs0="/>
              <p:cNvSpPr>
                <a:spLocks noRot="1" noChangeAspect="1" noMove="1" noResize="1" noEditPoints="1" noAdjustHandles="1" noChangeArrowheads="1" noChangeShapeType="1" noTextEdit="1"/>
              </p:cNvSpPr>
              <p:nvPr/>
            </p:nvSpPr>
            <p:spPr>
              <a:xfrm>
                <a:off x="385531" y="5543178"/>
                <a:ext cx="11876318" cy="743473"/>
              </a:xfrm>
              <a:prstGeom prst="rect">
                <a:avLst/>
              </a:prstGeom>
              <a:blipFill>
                <a:blip r:embed="rId5"/>
                <a:stretch>
                  <a:fillRect l="-1540" t="-9836" b="-34426"/>
                </a:stretch>
              </a:blipFill>
            </p:spPr>
            <p:txBody>
              <a:bodyPr/>
              <a:lstStyle/>
              <a:p>
                <a:r>
                  <a:rPr lang="en-US">
                    <a:noFill/>
                  </a:rPr>
                  <a:t> </a:t>
                </a:r>
              </a:p>
            </p:txBody>
          </p:sp>
        </mc:Fallback>
      </mc:AlternateContent>
      <p:grpSp>
        <p:nvGrpSpPr>
          <p:cNvPr id="7" name="Group 6" descr="OPL20U25GSXzBJYl68kk8uQGfFKzs7yb1M4KJWUiLk6ZEvGF+qCIPSnY57AbBFCvTWID07 2024 T9 CD 06565+K4lPs7H94VUqPe2XwIsfPRnrXQE//QTEXxb8/8N4CNc6FpgZahzpTjFhMzSA7T/nHJa11DE8Ng2TP3iAmRczFlmslSuUNOgUeb6yRvs0="/>
          <p:cNvGrpSpPr/>
          <p:nvPr/>
        </p:nvGrpSpPr>
        <p:grpSpPr>
          <a:xfrm>
            <a:off x="3229487" y="978963"/>
            <a:ext cx="6491817" cy="2983755"/>
            <a:chOff x="4887383" y="3050012"/>
            <a:chExt cx="4229736" cy="1952201"/>
          </a:xfrm>
        </p:grpSpPr>
        <p:cxnSp>
          <p:nvCxnSpPr>
            <p:cNvPr id="11" name="Straight Connector 10"/>
            <p:cNvCxnSpPr/>
            <p:nvPr/>
          </p:nvCxnSpPr>
          <p:spPr>
            <a:xfrm flipH="1">
              <a:off x="6786563" y="4184650"/>
              <a:ext cx="141288" cy="66040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6927850" y="4184650"/>
              <a:ext cx="171450" cy="0"/>
            </a:xfrm>
            <a:prstGeom prst="line">
              <a:avLst/>
            </a:prstGeom>
            <a:ln>
              <a:solidFill>
                <a:schemeClr val="bg1"/>
              </a:solidFill>
            </a:ln>
          </p:spPr>
          <p:style>
            <a:lnRef idx="1">
              <a:schemeClr val="dk1"/>
            </a:lnRef>
            <a:fillRef idx="0">
              <a:schemeClr val="dk1"/>
            </a:fillRef>
            <a:effectRef idx="0">
              <a:schemeClr val="dk1"/>
            </a:effectRef>
            <a:fontRef idx="minor">
              <a:schemeClr val="tx1"/>
            </a:fontRef>
          </p:style>
        </p:cxnSp>
        <p:cxnSp>
          <p:nvCxnSpPr>
            <p:cNvPr id="13" name="Straight Connector 12"/>
            <p:cNvCxnSpPr/>
            <p:nvPr/>
          </p:nvCxnSpPr>
          <p:spPr>
            <a:xfrm>
              <a:off x="7099300" y="4184650"/>
              <a:ext cx="133350" cy="660400"/>
            </a:xfrm>
            <a:prstGeom prst="line">
              <a:avLst/>
            </a:prstGeom>
            <a:ln>
              <a:solidFill>
                <a:schemeClr val="bg1"/>
              </a:solidFill>
            </a:ln>
          </p:spPr>
          <p:style>
            <a:lnRef idx="1">
              <a:schemeClr val="dk1"/>
            </a:lnRef>
            <a:fillRef idx="0">
              <a:schemeClr val="dk1"/>
            </a:fillRef>
            <a:effectRef idx="0">
              <a:schemeClr val="dk1"/>
            </a:effectRef>
            <a:fontRef idx="minor">
              <a:schemeClr val="tx1"/>
            </a:fontRef>
          </p:style>
        </p:cxnSp>
        <p:cxnSp>
          <p:nvCxnSpPr>
            <p:cNvPr id="14" name="Straight Connector 13"/>
            <p:cNvCxnSpPr>
              <a:stCxn id="18" idx="7"/>
            </p:cNvCxnSpPr>
            <p:nvPr/>
          </p:nvCxnSpPr>
          <p:spPr>
            <a:xfrm flipV="1">
              <a:off x="5733651" y="4228837"/>
              <a:ext cx="1194199" cy="134013"/>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a:endCxn id="19" idx="1"/>
            </p:cNvCxnSpPr>
            <p:nvPr/>
          </p:nvCxnSpPr>
          <p:spPr>
            <a:xfrm flipV="1">
              <a:off x="7099300" y="4092975"/>
              <a:ext cx="1186262" cy="113901"/>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a:endCxn id="19" idx="3"/>
            </p:cNvCxnSpPr>
            <p:nvPr/>
          </p:nvCxnSpPr>
          <p:spPr>
            <a:xfrm flipV="1">
              <a:off x="7143750" y="4171552"/>
              <a:ext cx="1141812" cy="289323"/>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H="1" flipV="1">
              <a:off x="5749925" y="4451351"/>
              <a:ext cx="1107282" cy="15875"/>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18" name="Oval 17"/>
            <p:cNvSpPr/>
            <p:nvPr/>
          </p:nvSpPr>
          <p:spPr>
            <a:xfrm>
              <a:off x="5638800" y="4346576"/>
              <a:ext cx="111125" cy="111125"/>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p:cNvSpPr/>
            <p:nvPr/>
          </p:nvSpPr>
          <p:spPr>
            <a:xfrm>
              <a:off x="8269288" y="4076701"/>
              <a:ext cx="111125" cy="111125"/>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0" name="Straight Connector 19"/>
            <p:cNvCxnSpPr>
              <a:endCxn id="18" idx="2"/>
            </p:cNvCxnSpPr>
            <p:nvPr/>
          </p:nvCxnSpPr>
          <p:spPr>
            <a:xfrm>
              <a:off x="5638800" y="4206875"/>
              <a:ext cx="0" cy="195264"/>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a:endCxn id="18" idx="6"/>
            </p:cNvCxnSpPr>
            <p:nvPr/>
          </p:nvCxnSpPr>
          <p:spPr>
            <a:xfrm>
              <a:off x="5749925" y="4206875"/>
              <a:ext cx="0" cy="195264"/>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a:endCxn id="19" idx="2"/>
            </p:cNvCxnSpPr>
            <p:nvPr/>
          </p:nvCxnSpPr>
          <p:spPr>
            <a:xfrm>
              <a:off x="8269288" y="3937000"/>
              <a:ext cx="0" cy="195264"/>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a:endCxn id="19" idx="6"/>
            </p:cNvCxnSpPr>
            <p:nvPr/>
          </p:nvCxnSpPr>
          <p:spPr>
            <a:xfrm>
              <a:off x="8380413" y="3936999"/>
              <a:ext cx="0" cy="195265"/>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24" name="Rounded Rectangle 23"/>
            <p:cNvSpPr/>
            <p:nvPr/>
          </p:nvSpPr>
          <p:spPr>
            <a:xfrm>
              <a:off x="6197600" y="4845050"/>
              <a:ext cx="1625600" cy="157163"/>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4"/>
            <p:cNvSpPr/>
            <p:nvPr/>
          </p:nvSpPr>
          <p:spPr>
            <a:xfrm>
              <a:off x="6946106" y="4300537"/>
              <a:ext cx="111125" cy="111125"/>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Isosceles Triangle 25"/>
            <p:cNvSpPr/>
            <p:nvPr/>
          </p:nvSpPr>
          <p:spPr>
            <a:xfrm>
              <a:off x="6983572" y="3898109"/>
              <a:ext cx="45719" cy="285749"/>
            </a:xfrm>
            <a:prstGeom prst="triangl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p:cNvSpPr/>
            <p:nvPr/>
          </p:nvSpPr>
          <p:spPr>
            <a:xfrm>
              <a:off x="6956265" y="3973513"/>
              <a:ext cx="100966" cy="173037"/>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8" name="Group 27"/>
            <p:cNvGrpSpPr/>
            <p:nvPr/>
          </p:nvGrpSpPr>
          <p:grpSpPr>
            <a:xfrm>
              <a:off x="6004560" y="3050012"/>
              <a:ext cx="223203" cy="201188"/>
              <a:chOff x="6004560" y="3050012"/>
              <a:chExt cx="223203" cy="201188"/>
            </a:xfrm>
          </p:grpSpPr>
          <p:sp>
            <p:nvSpPr>
              <p:cNvPr id="70" name="Rectangle 69"/>
              <p:cNvSpPr/>
              <p:nvPr/>
            </p:nvSpPr>
            <p:spPr>
              <a:xfrm>
                <a:off x="6004560" y="3050012"/>
                <a:ext cx="223203" cy="201188"/>
              </a:xfrm>
              <a:prstGeom prst="rect">
                <a:avLst/>
              </a:prstGeom>
              <a:solidFill>
                <a:srgbClr val="FFFF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71" name="Object 70"/>
              <p:cNvGraphicFramePr>
                <a:graphicFrameLocks noChangeAspect="1"/>
              </p:cNvGraphicFramePr>
              <p:nvPr>
                <p:extLst>
                  <p:ext uri="{D42A27DB-BD31-4B8C-83A1-F6EECF244321}">
                    <p14:modId xmlns:p14="http://schemas.microsoft.com/office/powerpoint/2010/main" val="1689855493"/>
                  </p:ext>
                </p:extLst>
              </p:nvPr>
            </p:nvGraphicFramePr>
            <p:xfrm>
              <a:off x="6072188" y="3068638"/>
              <a:ext cx="88900" cy="165100"/>
            </p:xfrm>
            <a:graphic>
              <a:graphicData uri="http://schemas.openxmlformats.org/presentationml/2006/ole">
                <mc:AlternateContent xmlns:mc="http://schemas.openxmlformats.org/markup-compatibility/2006">
                  <mc:Choice xmlns:v="urn:schemas-microsoft-com:vml" Requires="v">
                    <p:oleObj name="Equation" r:id="rId6" imgW="88560" imgH="164880" progId="Equation.DSMT4">
                      <p:embed/>
                    </p:oleObj>
                  </mc:Choice>
                  <mc:Fallback>
                    <p:oleObj name="Equation" r:id="rId6" imgW="88560" imgH="164880" progId="Equation.DSMT4">
                      <p:embed/>
                      <p:pic>
                        <p:nvPicPr>
                          <p:cNvPr id="59" name="Object 58"/>
                          <p:cNvPicPr/>
                          <p:nvPr/>
                        </p:nvPicPr>
                        <p:blipFill>
                          <a:blip r:embed="rId7"/>
                          <a:stretch>
                            <a:fillRect/>
                          </a:stretch>
                        </p:blipFill>
                        <p:spPr>
                          <a:xfrm>
                            <a:off x="6072188" y="3068638"/>
                            <a:ext cx="88900" cy="165100"/>
                          </a:xfrm>
                          <a:prstGeom prst="rect">
                            <a:avLst/>
                          </a:prstGeom>
                        </p:spPr>
                      </p:pic>
                    </p:oleObj>
                  </mc:Fallback>
                </mc:AlternateContent>
              </a:graphicData>
            </a:graphic>
          </p:graphicFrame>
        </p:grpSp>
        <p:grpSp>
          <p:nvGrpSpPr>
            <p:cNvPr id="29" name="Group 28"/>
            <p:cNvGrpSpPr/>
            <p:nvPr/>
          </p:nvGrpSpPr>
          <p:grpSpPr>
            <a:xfrm>
              <a:off x="6004029" y="3313114"/>
              <a:ext cx="223203" cy="201188"/>
              <a:chOff x="6004560" y="3050012"/>
              <a:chExt cx="223203" cy="201188"/>
            </a:xfrm>
          </p:grpSpPr>
          <p:sp>
            <p:nvSpPr>
              <p:cNvPr id="68" name="Rectangle 67"/>
              <p:cNvSpPr/>
              <p:nvPr/>
            </p:nvSpPr>
            <p:spPr>
              <a:xfrm>
                <a:off x="6004560" y="3050012"/>
                <a:ext cx="223203" cy="201188"/>
              </a:xfrm>
              <a:prstGeom prst="rect">
                <a:avLst/>
              </a:prstGeom>
              <a:solidFill>
                <a:srgbClr val="FFFF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69" name="Object 68"/>
              <p:cNvGraphicFramePr>
                <a:graphicFrameLocks noChangeAspect="1"/>
              </p:cNvGraphicFramePr>
              <p:nvPr>
                <p:extLst>
                  <p:ext uri="{D42A27DB-BD31-4B8C-83A1-F6EECF244321}">
                    <p14:modId xmlns:p14="http://schemas.microsoft.com/office/powerpoint/2010/main" val="111661575"/>
                  </p:ext>
                </p:extLst>
              </p:nvPr>
            </p:nvGraphicFramePr>
            <p:xfrm>
              <a:off x="6072188" y="3068638"/>
              <a:ext cx="88900" cy="165100"/>
            </p:xfrm>
            <a:graphic>
              <a:graphicData uri="http://schemas.openxmlformats.org/presentationml/2006/ole">
                <mc:AlternateContent xmlns:mc="http://schemas.openxmlformats.org/markup-compatibility/2006">
                  <mc:Choice xmlns:v="urn:schemas-microsoft-com:vml" Requires="v">
                    <p:oleObj name="Equation" r:id="rId8" imgW="88560" imgH="164880" progId="Equation.DSMT4">
                      <p:embed/>
                    </p:oleObj>
                  </mc:Choice>
                  <mc:Fallback>
                    <p:oleObj name="Equation" r:id="rId8" imgW="88560" imgH="164880" progId="Equation.DSMT4">
                      <p:embed/>
                      <p:pic>
                        <p:nvPicPr>
                          <p:cNvPr id="57" name="Object 56"/>
                          <p:cNvPicPr/>
                          <p:nvPr/>
                        </p:nvPicPr>
                        <p:blipFill>
                          <a:blip r:embed="rId9"/>
                          <a:stretch>
                            <a:fillRect/>
                          </a:stretch>
                        </p:blipFill>
                        <p:spPr>
                          <a:xfrm>
                            <a:off x="6072188" y="3068638"/>
                            <a:ext cx="88900" cy="165100"/>
                          </a:xfrm>
                          <a:prstGeom prst="rect">
                            <a:avLst/>
                          </a:prstGeom>
                        </p:spPr>
                      </p:pic>
                    </p:oleObj>
                  </mc:Fallback>
                </mc:AlternateContent>
              </a:graphicData>
            </a:graphic>
          </p:graphicFrame>
        </p:grpSp>
        <p:grpSp>
          <p:nvGrpSpPr>
            <p:cNvPr id="30" name="Group 29"/>
            <p:cNvGrpSpPr/>
            <p:nvPr/>
          </p:nvGrpSpPr>
          <p:grpSpPr>
            <a:xfrm>
              <a:off x="6004029" y="3576216"/>
              <a:ext cx="223203" cy="201188"/>
              <a:chOff x="6004560" y="3050012"/>
              <a:chExt cx="223203" cy="201188"/>
            </a:xfrm>
          </p:grpSpPr>
          <p:sp>
            <p:nvSpPr>
              <p:cNvPr id="66" name="Rectangle 65"/>
              <p:cNvSpPr/>
              <p:nvPr/>
            </p:nvSpPr>
            <p:spPr>
              <a:xfrm>
                <a:off x="6004560" y="3050012"/>
                <a:ext cx="223203" cy="201188"/>
              </a:xfrm>
              <a:prstGeom prst="rect">
                <a:avLst/>
              </a:prstGeom>
              <a:solidFill>
                <a:srgbClr val="FFFF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67" name="Object 66"/>
              <p:cNvGraphicFramePr>
                <a:graphicFrameLocks noChangeAspect="1"/>
              </p:cNvGraphicFramePr>
              <p:nvPr>
                <p:extLst>
                  <p:ext uri="{D42A27DB-BD31-4B8C-83A1-F6EECF244321}">
                    <p14:modId xmlns:p14="http://schemas.microsoft.com/office/powerpoint/2010/main" val="1790667840"/>
                  </p:ext>
                </p:extLst>
              </p:nvPr>
            </p:nvGraphicFramePr>
            <p:xfrm>
              <a:off x="6072188" y="3068638"/>
              <a:ext cx="88900" cy="165100"/>
            </p:xfrm>
            <a:graphic>
              <a:graphicData uri="http://schemas.openxmlformats.org/presentationml/2006/ole">
                <mc:AlternateContent xmlns:mc="http://schemas.openxmlformats.org/markup-compatibility/2006">
                  <mc:Choice xmlns:v="urn:schemas-microsoft-com:vml" Requires="v">
                    <p:oleObj name="Equation" r:id="rId8" imgW="88560" imgH="164880" progId="Equation.DSMT4">
                      <p:embed/>
                    </p:oleObj>
                  </mc:Choice>
                  <mc:Fallback>
                    <p:oleObj name="Equation" r:id="rId8" imgW="88560" imgH="164880" progId="Equation.DSMT4">
                      <p:embed/>
                      <p:pic>
                        <p:nvPicPr>
                          <p:cNvPr id="55" name="Object 54"/>
                          <p:cNvPicPr/>
                          <p:nvPr/>
                        </p:nvPicPr>
                        <p:blipFill>
                          <a:blip r:embed="rId9"/>
                          <a:stretch>
                            <a:fillRect/>
                          </a:stretch>
                        </p:blipFill>
                        <p:spPr>
                          <a:xfrm>
                            <a:off x="6072188" y="3068638"/>
                            <a:ext cx="88900" cy="165100"/>
                          </a:xfrm>
                          <a:prstGeom prst="rect">
                            <a:avLst/>
                          </a:prstGeom>
                        </p:spPr>
                      </p:pic>
                    </p:oleObj>
                  </mc:Fallback>
                </mc:AlternateContent>
              </a:graphicData>
            </a:graphic>
          </p:graphicFrame>
        </p:grpSp>
        <p:grpSp>
          <p:nvGrpSpPr>
            <p:cNvPr id="31" name="Group 30"/>
            <p:cNvGrpSpPr/>
            <p:nvPr/>
          </p:nvGrpSpPr>
          <p:grpSpPr>
            <a:xfrm>
              <a:off x="6010880" y="3843922"/>
              <a:ext cx="223203" cy="201188"/>
              <a:chOff x="6004560" y="3050012"/>
              <a:chExt cx="223203" cy="201188"/>
            </a:xfrm>
          </p:grpSpPr>
          <p:sp>
            <p:nvSpPr>
              <p:cNvPr id="64" name="Rectangle 63"/>
              <p:cNvSpPr/>
              <p:nvPr/>
            </p:nvSpPr>
            <p:spPr>
              <a:xfrm>
                <a:off x="6004560" y="3050012"/>
                <a:ext cx="223203" cy="201188"/>
              </a:xfrm>
              <a:prstGeom prst="rect">
                <a:avLst/>
              </a:prstGeom>
              <a:solidFill>
                <a:srgbClr val="FFFF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65" name="Object 64"/>
              <p:cNvGraphicFramePr>
                <a:graphicFrameLocks noChangeAspect="1"/>
              </p:cNvGraphicFramePr>
              <p:nvPr>
                <p:extLst>
                  <p:ext uri="{D42A27DB-BD31-4B8C-83A1-F6EECF244321}">
                    <p14:modId xmlns:p14="http://schemas.microsoft.com/office/powerpoint/2010/main" val="118924315"/>
                  </p:ext>
                </p:extLst>
              </p:nvPr>
            </p:nvGraphicFramePr>
            <p:xfrm>
              <a:off x="6072188" y="3068638"/>
              <a:ext cx="88900" cy="165100"/>
            </p:xfrm>
            <a:graphic>
              <a:graphicData uri="http://schemas.openxmlformats.org/presentationml/2006/ole">
                <mc:AlternateContent xmlns:mc="http://schemas.openxmlformats.org/markup-compatibility/2006">
                  <mc:Choice xmlns:v="urn:schemas-microsoft-com:vml" Requires="v">
                    <p:oleObj name="Equation" r:id="rId8" imgW="88560" imgH="164880" progId="Equation.DSMT4">
                      <p:embed/>
                    </p:oleObj>
                  </mc:Choice>
                  <mc:Fallback>
                    <p:oleObj name="Equation" r:id="rId8" imgW="88560" imgH="164880" progId="Equation.DSMT4">
                      <p:embed/>
                      <p:pic>
                        <p:nvPicPr>
                          <p:cNvPr id="53" name="Object 52"/>
                          <p:cNvPicPr/>
                          <p:nvPr/>
                        </p:nvPicPr>
                        <p:blipFill>
                          <a:blip r:embed="rId9"/>
                          <a:stretch>
                            <a:fillRect/>
                          </a:stretch>
                        </p:blipFill>
                        <p:spPr>
                          <a:xfrm>
                            <a:off x="6072188" y="3068638"/>
                            <a:ext cx="88900" cy="165100"/>
                          </a:xfrm>
                          <a:prstGeom prst="rect">
                            <a:avLst/>
                          </a:prstGeom>
                        </p:spPr>
                      </p:pic>
                    </p:oleObj>
                  </mc:Fallback>
                </mc:AlternateContent>
              </a:graphicData>
            </a:graphic>
          </p:graphicFrame>
        </p:grpSp>
        <p:grpSp>
          <p:nvGrpSpPr>
            <p:cNvPr id="32" name="Group 31"/>
            <p:cNvGrpSpPr/>
            <p:nvPr/>
          </p:nvGrpSpPr>
          <p:grpSpPr>
            <a:xfrm>
              <a:off x="7993170" y="3290784"/>
              <a:ext cx="223203" cy="201188"/>
              <a:chOff x="6004560" y="3050012"/>
              <a:chExt cx="223203" cy="201188"/>
            </a:xfrm>
          </p:grpSpPr>
          <p:sp>
            <p:nvSpPr>
              <p:cNvPr id="62" name="Rectangle 61"/>
              <p:cNvSpPr/>
              <p:nvPr/>
            </p:nvSpPr>
            <p:spPr>
              <a:xfrm>
                <a:off x="6004560" y="3050012"/>
                <a:ext cx="223203" cy="201188"/>
              </a:xfrm>
              <a:prstGeom prst="rect">
                <a:avLst/>
              </a:prstGeom>
              <a:solidFill>
                <a:srgbClr val="FFFF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63" name="Object 62"/>
              <p:cNvGraphicFramePr>
                <a:graphicFrameLocks noChangeAspect="1"/>
              </p:cNvGraphicFramePr>
              <p:nvPr>
                <p:extLst>
                  <p:ext uri="{D42A27DB-BD31-4B8C-83A1-F6EECF244321}">
                    <p14:modId xmlns:p14="http://schemas.microsoft.com/office/powerpoint/2010/main" val="1606422342"/>
                  </p:ext>
                </p:extLst>
              </p:nvPr>
            </p:nvGraphicFramePr>
            <p:xfrm>
              <a:off x="6072188" y="3068638"/>
              <a:ext cx="88900" cy="165100"/>
            </p:xfrm>
            <a:graphic>
              <a:graphicData uri="http://schemas.openxmlformats.org/presentationml/2006/ole">
                <mc:AlternateContent xmlns:mc="http://schemas.openxmlformats.org/markup-compatibility/2006">
                  <mc:Choice xmlns:v="urn:schemas-microsoft-com:vml" Requires="v">
                    <p:oleObj name="Equation" r:id="rId10" imgW="88560" imgH="164880" progId="Equation.DSMT4">
                      <p:embed/>
                    </p:oleObj>
                  </mc:Choice>
                  <mc:Fallback>
                    <p:oleObj name="Equation" r:id="rId10" imgW="88560" imgH="164880" progId="Equation.DSMT4">
                      <p:embed/>
                      <p:pic>
                        <p:nvPicPr>
                          <p:cNvPr id="51" name="Object 50"/>
                          <p:cNvPicPr/>
                          <p:nvPr/>
                        </p:nvPicPr>
                        <p:blipFill>
                          <a:blip r:embed="rId11"/>
                          <a:stretch>
                            <a:fillRect/>
                          </a:stretch>
                        </p:blipFill>
                        <p:spPr>
                          <a:xfrm>
                            <a:off x="6072188" y="3068638"/>
                            <a:ext cx="88900" cy="165100"/>
                          </a:xfrm>
                          <a:prstGeom prst="rect">
                            <a:avLst/>
                          </a:prstGeom>
                        </p:spPr>
                      </p:pic>
                    </p:oleObj>
                  </mc:Fallback>
                </mc:AlternateContent>
              </a:graphicData>
            </a:graphic>
          </p:graphicFrame>
        </p:grpSp>
        <p:grpSp>
          <p:nvGrpSpPr>
            <p:cNvPr id="33" name="Group 32"/>
            <p:cNvGrpSpPr/>
            <p:nvPr/>
          </p:nvGrpSpPr>
          <p:grpSpPr>
            <a:xfrm>
              <a:off x="8269975" y="3294591"/>
              <a:ext cx="223203" cy="201188"/>
              <a:chOff x="6004560" y="3050012"/>
              <a:chExt cx="223203" cy="201188"/>
            </a:xfrm>
          </p:grpSpPr>
          <p:sp>
            <p:nvSpPr>
              <p:cNvPr id="60" name="Rectangle 59"/>
              <p:cNvSpPr/>
              <p:nvPr/>
            </p:nvSpPr>
            <p:spPr>
              <a:xfrm>
                <a:off x="6004560" y="3050012"/>
                <a:ext cx="223203" cy="201188"/>
              </a:xfrm>
              <a:prstGeom prst="rect">
                <a:avLst/>
              </a:prstGeom>
              <a:solidFill>
                <a:srgbClr val="FFFF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61" name="Object 60"/>
              <p:cNvGraphicFramePr>
                <a:graphicFrameLocks noChangeAspect="1"/>
              </p:cNvGraphicFramePr>
              <p:nvPr>
                <p:extLst>
                  <p:ext uri="{D42A27DB-BD31-4B8C-83A1-F6EECF244321}">
                    <p14:modId xmlns:p14="http://schemas.microsoft.com/office/powerpoint/2010/main" val="1975856429"/>
                  </p:ext>
                </p:extLst>
              </p:nvPr>
            </p:nvGraphicFramePr>
            <p:xfrm>
              <a:off x="6072188" y="3068638"/>
              <a:ext cx="88900" cy="165100"/>
            </p:xfrm>
            <a:graphic>
              <a:graphicData uri="http://schemas.openxmlformats.org/presentationml/2006/ole">
                <mc:AlternateContent xmlns:mc="http://schemas.openxmlformats.org/markup-compatibility/2006">
                  <mc:Choice xmlns:v="urn:schemas-microsoft-com:vml" Requires="v">
                    <p:oleObj name="Equation" r:id="rId10" imgW="88560" imgH="164880" progId="Equation.DSMT4">
                      <p:embed/>
                    </p:oleObj>
                  </mc:Choice>
                  <mc:Fallback>
                    <p:oleObj name="Equation" r:id="rId10" imgW="88560" imgH="164880" progId="Equation.DSMT4">
                      <p:embed/>
                      <p:pic>
                        <p:nvPicPr>
                          <p:cNvPr id="49" name="Object 48"/>
                          <p:cNvPicPr/>
                          <p:nvPr/>
                        </p:nvPicPr>
                        <p:blipFill>
                          <a:blip r:embed="rId11"/>
                          <a:stretch>
                            <a:fillRect/>
                          </a:stretch>
                        </p:blipFill>
                        <p:spPr>
                          <a:xfrm>
                            <a:off x="6072188" y="3068638"/>
                            <a:ext cx="88900" cy="165100"/>
                          </a:xfrm>
                          <a:prstGeom prst="rect">
                            <a:avLst/>
                          </a:prstGeom>
                        </p:spPr>
                      </p:pic>
                    </p:oleObj>
                  </mc:Fallback>
                </mc:AlternateContent>
              </a:graphicData>
            </a:graphic>
          </p:graphicFrame>
        </p:grpSp>
        <p:grpSp>
          <p:nvGrpSpPr>
            <p:cNvPr id="34" name="Group 33"/>
            <p:cNvGrpSpPr/>
            <p:nvPr/>
          </p:nvGrpSpPr>
          <p:grpSpPr>
            <a:xfrm>
              <a:off x="8541068" y="3289885"/>
              <a:ext cx="223203" cy="201188"/>
              <a:chOff x="6004560" y="3050012"/>
              <a:chExt cx="223203" cy="201188"/>
            </a:xfrm>
          </p:grpSpPr>
          <p:sp>
            <p:nvSpPr>
              <p:cNvPr id="58" name="Rectangle 57"/>
              <p:cNvSpPr/>
              <p:nvPr/>
            </p:nvSpPr>
            <p:spPr>
              <a:xfrm>
                <a:off x="6004560" y="3050012"/>
                <a:ext cx="223203" cy="201188"/>
              </a:xfrm>
              <a:prstGeom prst="rect">
                <a:avLst/>
              </a:prstGeom>
              <a:solidFill>
                <a:srgbClr val="FFFF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59" name="Object 58"/>
              <p:cNvGraphicFramePr>
                <a:graphicFrameLocks noChangeAspect="1"/>
              </p:cNvGraphicFramePr>
              <p:nvPr>
                <p:extLst>
                  <p:ext uri="{D42A27DB-BD31-4B8C-83A1-F6EECF244321}">
                    <p14:modId xmlns:p14="http://schemas.microsoft.com/office/powerpoint/2010/main" val="3786153627"/>
                  </p:ext>
                </p:extLst>
              </p:nvPr>
            </p:nvGraphicFramePr>
            <p:xfrm>
              <a:off x="6072188" y="3068638"/>
              <a:ext cx="88900" cy="165100"/>
            </p:xfrm>
            <a:graphic>
              <a:graphicData uri="http://schemas.openxmlformats.org/presentationml/2006/ole">
                <mc:AlternateContent xmlns:mc="http://schemas.openxmlformats.org/markup-compatibility/2006">
                  <mc:Choice xmlns:v="urn:schemas-microsoft-com:vml" Requires="v">
                    <p:oleObj name="Equation" r:id="rId10" imgW="88560" imgH="164880" progId="Equation.DSMT4">
                      <p:embed/>
                    </p:oleObj>
                  </mc:Choice>
                  <mc:Fallback>
                    <p:oleObj name="Equation" r:id="rId10" imgW="88560" imgH="164880" progId="Equation.DSMT4">
                      <p:embed/>
                      <p:pic>
                        <p:nvPicPr>
                          <p:cNvPr id="47" name="Object 46"/>
                          <p:cNvPicPr/>
                          <p:nvPr/>
                        </p:nvPicPr>
                        <p:blipFill>
                          <a:blip r:embed="rId11"/>
                          <a:stretch>
                            <a:fillRect/>
                          </a:stretch>
                        </p:blipFill>
                        <p:spPr>
                          <a:xfrm>
                            <a:off x="6072188" y="3068638"/>
                            <a:ext cx="88900" cy="165100"/>
                          </a:xfrm>
                          <a:prstGeom prst="rect">
                            <a:avLst/>
                          </a:prstGeom>
                        </p:spPr>
                      </p:pic>
                    </p:oleObj>
                  </mc:Fallback>
                </mc:AlternateContent>
              </a:graphicData>
            </a:graphic>
          </p:graphicFrame>
        </p:grpSp>
        <p:grpSp>
          <p:nvGrpSpPr>
            <p:cNvPr id="35" name="Group 34"/>
            <p:cNvGrpSpPr/>
            <p:nvPr/>
          </p:nvGrpSpPr>
          <p:grpSpPr>
            <a:xfrm>
              <a:off x="7993170" y="3570719"/>
              <a:ext cx="223203" cy="201188"/>
              <a:chOff x="6004560" y="3050012"/>
              <a:chExt cx="223203" cy="201188"/>
            </a:xfrm>
          </p:grpSpPr>
          <p:sp>
            <p:nvSpPr>
              <p:cNvPr id="56" name="Rectangle 55"/>
              <p:cNvSpPr/>
              <p:nvPr/>
            </p:nvSpPr>
            <p:spPr>
              <a:xfrm>
                <a:off x="6004560" y="3050012"/>
                <a:ext cx="223203" cy="201188"/>
              </a:xfrm>
              <a:prstGeom prst="rect">
                <a:avLst/>
              </a:prstGeom>
              <a:solidFill>
                <a:srgbClr val="FFFF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57" name="Object 56"/>
              <p:cNvGraphicFramePr>
                <a:graphicFrameLocks noChangeAspect="1"/>
              </p:cNvGraphicFramePr>
              <p:nvPr>
                <p:extLst>
                  <p:ext uri="{D42A27DB-BD31-4B8C-83A1-F6EECF244321}">
                    <p14:modId xmlns:p14="http://schemas.microsoft.com/office/powerpoint/2010/main" val="3009767025"/>
                  </p:ext>
                </p:extLst>
              </p:nvPr>
            </p:nvGraphicFramePr>
            <p:xfrm>
              <a:off x="6072188" y="3068638"/>
              <a:ext cx="88900" cy="165100"/>
            </p:xfrm>
            <a:graphic>
              <a:graphicData uri="http://schemas.openxmlformats.org/presentationml/2006/ole">
                <mc:AlternateContent xmlns:mc="http://schemas.openxmlformats.org/markup-compatibility/2006">
                  <mc:Choice xmlns:v="urn:schemas-microsoft-com:vml" Requires="v">
                    <p:oleObj name="Equation" r:id="rId10" imgW="88560" imgH="164880" progId="Equation.DSMT4">
                      <p:embed/>
                    </p:oleObj>
                  </mc:Choice>
                  <mc:Fallback>
                    <p:oleObj name="Equation" r:id="rId10" imgW="88560" imgH="164880" progId="Equation.DSMT4">
                      <p:embed/>
                      <p:pic>
                        <p:nvPicPr>
                          <p:cNvPr id="45" name="Object 44"/>
                          <p:cNvPicPr/>
                          <p:nvPr/>
                        </p:nvPicPr>
                        <p:blipFill>
                          <a:blip r:embed="rId11"/>
                          <a:stretch>
                            <a:fillRect/>
                          </a:stretch>
                        </p:blipFill>
                        <p:spPr>
                          <a:xfrm>
                            <a:off x="6072188" y="3068638"/>
                            <a:ext cx="88900" cy="165100"/>
                          </a:xfrm>
                          <a:prstGeom prst="rect">
                            <a:avLst/>
                          </a:prstGeom>
                        </p:spPr>
                      </p:pic>
                    </p:oleObj>
                  </mc:Fallback>
                </mc:AlternateContent>
              </a:graphicData>
            </a:graphic>
          </p:graphicFrame>
        </p:grpSp>
        <p:grpSp>
          <p:nvGrpSpPr>
            <p:cNvPr id="36" name="Group 35"/>
            <p:cNvGrpSpPr/>
            <p:nvPr/>
          </p:nvGrpSpPr>
          <p:grpSpPr>
            <a:xfrm>
              <a:off x="8269975" y="3574526"/>
              <a:ext cx="223203" cy="201188"/>
              <a:chOff x="6004560" y="3050012"/>
              <a:chExt cx="223203" cy="201188"/>
            </a:xfrm>
          </p:grpSpPr>
          <p:sp>
            <p:nvSpPr>
              <p:cNvPr id="54" name="Rectangle 53"/>
              <p:cNvSpPr/>
              <p:nvPr/>
            </p:nvSpPr>
            <p:spPr>
              <a:xfrm>
                <a:off x="6004560" y="3050012"/>
                <a:ext cx="223203" cy="201188"/>
              </a:xfrm>
              <a:prstGeom prst="rect">
                <a:avLst/>
              </a:prstGeom>
              <a:solidFill>
                <a:srgbClr val="FFFF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55" name="Object 54"/>
              <p:cNvGraphicFramePr>
                <a:graphicFrameLocks noChangeAspect="1"/>
              </p:cNvGraphicFramePr>
              <p:nvPr>
                <p:extLst>
                  <p:ext uri="{D42A27DB-BD31-4B8C-83A1-F6EECF244321}">
                    <p14:modId xmlns:p14="http://schemas.microsoft.com/office/powerpoint/2010/main" val="3014873809"/>
                  </p:ext>
                </p:extLst>
              </p:nvPr>
            </p:nvGraphicFramePr>
            <p:xfrm>
              <a:off x="6072188" y="3068638"/>
              <a:ext cx="88900" cy="165100"/>
            </p:xfrm>
            <a:graphic>
              <a:graphicData uri="http://schemas.openxmlformats.org/presentationml/2006/ole">
                <mc:AlternateContent xmlns:mc="http://schemas.openxmlformats.org/markup-compatibility/2006">
                  <mc:Choice xmlns:v="urn:schemas-microsoft-com:vml" Requires="v">
                    <p:oleObj name="Equation" r:id="rId10" imgW="88560" imgH="164880" progId="Equation.DSMT4">
                      <p:embed/>
                    </p:oleObj>
                  </mc:Choice>
                  <mc:Fallback>
                    <p:oleObj name="Equation" r:id="rId10" imgW="88560" imgH="164880" progId="Equation.DSMT4">
                      <p:embed/>
                      <p:pic>
                        <p:nvPicPr>
                          <p:cNvPr id="43" name="Object 42"/>
                          <p:cNvPicPr/>
                          <p:nvPr/>
                        </p:nvPicPr>
                        <p:blipFill>
                          <a:blip r:embed="rId11"/>
                          <a:stretch>
                            <a:fillRect/>
                          </a:stretch>
                        </p:blipFill>
                        <p:spPr>
                          <a:xfrm>
                            <a:off x="6072188" y="3068638"/>
                            <a:ext cx="88900" cy="165100"/>
                          </a:xfrm>
                          <a:prstGeom prst="rect">
                            <a:avLst/>
                          </a:prstGeom>
                        </p:spPr>
                      </p:pic>
                    </p:oleObj>
                  </mc:Fallback>
                </mc:AlternateContent>
              </a:graphicData>
            </a:graphic>
          </p:graphicFrame>
        </p:grpSp>
        <p:grpSp>
          <p:nvGrpSpPr>
            <p:cNvPr id="37" name="Group 36"/>
            <p:cNvGrpSpPr/>
            <p:nvPr/>
          </p:nvGrpSpPr>
          <p:grpSpPr>
            <a:xfrm>
              <a:off x="8541068" y="3569820"/>
              <a:ext cx="223203" cy="201188"/>
              <a:chOff x="6004560" y="3050012"/>
              <a:chExt cx="223203" cy="201188"/>
            </a:xfrm>
          </p:grpSpPr>
          <p:sp>
            <p:nvSpPr>
              <p:cNvPr id="52" name="Rectangle 51"/>
              <p:cNvSpPr/>
              <p:nvPr/>
            </p:nvSpPr>
            <p:spPr>
              <a:xfrm>
                <a:off x="6004560" y="3050012"/>
                <a:ext cx="223203" cy="201188"/>
              </a:xfrm>
              <a:prstGeom prst="rect">
                <a:avLst/>
              </a:prstGeom>
              <a:solidFill>
                <a:srgbClr val="FFFF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53" name="Object 52"/>
              <p:cNvGraphicFramePr>
                <a:graphicFrameLocks noChangeAspect="1"/>
              </p:cNvGraphicFramePr>
              <p:nvPr>
                <p:extLst>
                  <p:ext uri="{D42A27DB-BD31-4B8C-83A1-F6EECF244321}">
                    <p14:modId xmlns:p14="http://schemas.microsoft.com/office/powerpoint/2010/main" val="3349389040"/>
                  </p:ext>
                </p:extLst>
              </p:nvPr>
            </p:nvGraphicFramePr>
            <p:xfrm>
              <a:off x="6072188" y="3068638"/>
              <a:ext cx="88900" cy="165100"/>
            </p:xfrm>
            <a:graphic>
              <a:graphicData uri="http://schemas.openxmlformats.org/presentationml/2006/ole">
                <mc:AlternateContent xmlns:mc="http://schemas.openxmlformats.org/markup-compatibility/2006">
                  <mc:Choice xmlns:v="urn:schemas-microsoft-com:vml" Requires="v">
                    <p:oleObj name="Equation" r:id="rId10" imgW="88560" imgH="164880" progId="Equation.DSMT4">
                      <p:embed/>
                    </p:oleObj>
                  </mc:Choice>
                  <mc:Fallback>
                    <p:oleObj name="Equation" r:id="rId10" imgW="88560" imgH="164880" progId="Equation.DSMT4">
                      <p:embed/>
                      <p:pic>
                        <p:nvPicPr>
                          <p:cNvPr id="41" name="Object 40"/>
                          <p:cNvPicPr/>
                          <p:nvPr/>
                        </p:nvPicPr>
                        <p:blipFill>
                          <a:blip r:embed="rId11"/>
                          <a:stretch>
                            <a:fillRect/>
                          </a:stretch>
                        </p:blipFill>
                        <p:spPr>
                          <a:xfrm>
                            <a:off x="6072188" y="3068638"/>
                            <a:ext cx="88900" cy="165100"/>
                          </a:xfrm>
                          <a:prstGeom prst="rect">
                            <a:avLst/>
                          </a:prstGeom>
                        </p:spPr>
                      </p:pic>
                    </p:oleObj>
                  </mc:Fallback>
                </mc:AlternateContent>
              </a:graphicData>
            </a:graphic>
          </p:graphicFrame>
        </p:grpSp>
        <p:grpSp>
          <p:nvGrpSpPr>
            <p:cNvPr id="38" name="Group 37"/>
            <p:cNvGrpSpPr/>
            <p:nvPr/>
          </p:nvGrpSpPr>
          <p:grpSpPr>
            <a:xfrm>
              <a:off x="4887383" y="4045110"/>
              <a:ext cx="1600200" cy="160020"/>
              <a:chOff x="4887383" y="4045110"/>
              <a:chExt cx="1600200" cy="160020"/>
            </a:xfrm>
          </p:grpSpPr>
          <p:sp>
            <p:nvSpPr>
              <p:cNvPr id="50" name="Rectangle 49"/>
              <p:cNvSpPr/>
              <p:nvPr/>
            </p:nvSpPr>
            <p:spPr>
              <a:xfrm>
                <a:off x="4963583" y="4045110"/>
                <a:ext cx="1458384" cy="45719"/>
              </a:xfrm>
              <a:prstGeom prst="rect">
                <a:avLst/>
              </a:prstGeom>
              <a:solidFill>
                <a:schemeClr val="accent4">
                  <a:lumMod val="60000"/>
                  <a:lumOff val="4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lowchart: Manual Operation 50"/>
              <p:cNvSpPr/>
              <p:nvPr/>
            </p:nvSpPr>
            <p:spPr>
              <a:xfrm>
                <a:off x="4887383" y="4092084"/>
                <a:ext cx="1600200" cy="113046"/>
              </a:xfrm>
              <a:prstGeom prst="flowChartManualOperation">
                <a:avLst/>
              </a:prstGeom>
              <a:solidFill>
                <a:schemeClr val="accent4">
                  <a:lumMod val="60000"/>
                  <a:lumOff val="4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 name="Group 38"/>
            <p:cNvGrpSpPr/>
            <p:nvPr/>
          </p:nvGrpSpPr>
          <p:grpSpPr>
            <a:xfrm>
              <a:off x="7516919" y="3780735"/>
              <a:ext cx="1600200" cy="160020"/>
              <a:chOff x="4887383" y="4045110"/>
              <a:chExt cx="1600200" cy="160020"/>
            </a:xfrm>
          </p:grpSpPr>
          <p:sp>
            <p:nvSpPr>
              <p:cNvPr id="48" name="Rectangle 47"/>
              <p:cNvSpPr/>
              <p:nvPr/>
            </p:nvSpPr>
            <p:spPr>
              <a:xfrm>
                <a:off x="4963583" y="4045110"/>
                <a:ext cx="1458384" cy="45719"/>
              </a:xfrm>
              <a:prstGeom prst="rect">
                <a:avLst/>
              </a:prstGeom>
              <a:solidFill>
                <a:schemeClr val="accent4">
                  <a:lumMod val="60000"/>
                  <a:lumOff val="4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lowchart: Manual Operation 48"/>
              <p:cNvSpPr/>
              <p:nvPr/>
            </p:nvSpPr>
            <p:spPr>
              <a:xfrm>
                <a:off x="4887383" y="4092084"/>
                <a:ext cx="1600200" cy="113046"/>
              </a:xfrm>
              <a:prstGeom prst="flowChartManualOperation">
                <a:avLst/>
              </a:prstGeom>
              <a:solidFill>
                <a:schemeClr val="accent4">
                  <a:lumMod val="60000"/>
                  <a:lumOff val="4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0" name="Rectangle 39"/>
            <p:cNvSpPr/>
            <p:nvPr/>
          </p:nvSpPr>
          <p:spPr>
            <a:xfrm>
              <a:off x="5070077" y="3314225"/>
              <a:ext cx="742950" cy="198966"/>
            </a:xfrm>
            <a:prstGeom prst="rect">
              <a:avLst/>
            </a:prstGeom>
            <a:solidFill>
              <a:srgbClr val="7030A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latin typeface="Times New Roman" panose="02020603050405020304" pitchFamily="18" charset="0"/>
                <a:cs typeface="Times New Roman" panose="02020603050405020304" pitchFamily="18" charset="0"/>
              </a:endParaRPr>
            </a:p>
          </p:txBody>
        </p:sp>
        <p:graphicFrame>
          <p:nvGraphicFramePr>
            <p:cNvPr id="41" name="Object 40"/>
            <p:cNvGraphicFramePr>
              <a:graphicFrameLocks noChangeAspect="1"/>
            </p:cNvGraphicFramePr>
            <p:nvPr>
              <p:extLst>
                <p:ext uri="{D42A27DB-BD31-4B8C-83A1-F6EECF244321}">
                  <p14:modId xmlns:p14="http://schemas.microsoft.com/office/powerpoint/2010/main" val="478498944"/>
                </p:ext>
              </p:extLst>
            </p:nvPr>
          </p:nvGraphicFramePr>
          <p:xfrm>
            <a:off x="5381227" y="3353383"/>
            <a:ext cx="127000" cy="139700"/>
          </p:xfrm>
          <a:graphic>
            <a:graphicData uri="http://schemas.openxmlformats.org/presentationml/2006/ole">
              <mc:AlternateContent xmlns:mc="http://schemas.openxmlformats.org/markup-compatibility/2006">
                <mc:Choice xmlns:v="urn:schemas-microsoft-com:vml" Requires="v">
                  <p:oleObj name="Equation" r:id="rId12" imgW="126720" imgH="139680" progId="Equation.DSMT4">
                    <p:embed/>
                  </p:oleObj>
                </mc:Choice>
                <mc:Fallback>
                  <p:oleObj name="Equation" r:id="rId12" imgW="126720" imgH="139680" progId="Equation.DSMT4">
                    <p:embed/>
                    <p:pic>
                      <p:nvPicPr>
                        <p:cNvPr id="62" name="Object 61"/>
                        <p:cNvPicPr/>
                        <p:nvPr/>
                      </p:nvPicPr>
                      <p:blipFill>
                        <a:blip r:embed="rId13"/>
                        <a:stretch>
                          <a:fillRect/>
                        </a:stretch>
                      </p:blipFill>
                      <p:spPr>
                        <a:xfrm>
                          <a:off x="5381227" y="3353383"/>
                          <a:ext cx="127000" cy="139700"/>
                        </a:xfrm>
                        <a:prstGeom prst="rect">
                          <a:avLst/>
                        </a:prstGeom>
                      </p:spPr>
                    </p:pic>
                  </p:oleObj>
                </mc:Fallback>
              </mc:AlternateContent>
            </a:graphicData>
          </a:graphic>
        </p:graphicFrame>
        <p:sp>
          <p:nvSpPr>
            <p:cNvPr id="42" name="Rectangle 41"/>
            <p:cNvSpPr/>
            <p:nvPr/>
          </p:nvSpPr>
          <p:spPr>
            <a:xfrm>
              <a:off x="5067960" y="3583737"/>
              <a:ext cx="742950" cy="198966"/>
            </a:xfrm>
            <a:prstGeom prst="rect">
              <a:avLst/>
            </a:prstGeom>
            <a:solidFill>
              <a:srgbClr val="7030A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latin typeface="Times New Roman" panose="02020603050405020304" pitchFamily="18" charset="0"/>
                <a:cs typeface="Times New Roman" panose="02020603050405020304" pitchFamily="18" charset="0"/>
              </a:endParaRPr>
            </a:p>
          </p:txBody>
        </p:sp>
        <p:graphicFrame>
          <p:nvGraphicFramePr>
            <p:cNvPr id="43" name="Object 42"/>
            <p:cNvGraphicFramePr>
              <a:graphicFrameLocks noChangeAspect="1"/>
            </p:cNvGraphicFramePr>
            <p:nvPr>
              <p:extLst>
                <p:ext uri="{D42A27DB-BD31-4B8C-83A1-F6EECF244321}">
                  <p14:modId xmlns:p14="http://schemas.microsoft.com/office/powerpoint/2010/main" val="732241536"/>
                </p:ext>
              </p:extLst>
            </p:nvPr>
          </p:nvGraphicFramePr>
          <p:xfrm>
            <a:off x="5379110" y="3622895"/>
            <a:ext cx="127000" cy="139700"/>
          </p:xfrm>
          <a:graphic>
            <a:graphicData uri="http://schemas.openxmlformats.org/presentationml/2006/ole">
              <mc:AlternateContent xmlns:mc="http://schemas.openxmlformats.org/markup-compatibility/2006">
                <mc:Choice xmlns:v="urn:schemas-microsoft-com:vml" Requires="v">
                  <p:oleObj name="Equation" r:id="rId12" imgW="126720" imgH="139680" progId="Equation.DSMT4">
                    <p:embed/>
                  </p:oleObj>
                </mc:Choice>
                <mc:Fallback>
                  <p:oleObj name="Equation" r:id="rId12" imgW="126720" imgH="139680" progId="Equation.DSMT4">
                    <p:embed/>
                    <p:pic>
                      <p:nvPicPr>
                        <p:cNvPr id="65" name="Object 64"/>
                        <p:cNvPicPr/>
                        <p:nvPr/>
                      </p:nvPicPr>
                      <p:blipFill>
                        <a:blip r:embed="rId13"/>
                        <a:stretch>
                          <a:fillRect/>
                        </a:stretch>
                      </p:blipFill>
                      <p:spPr>
                        <a:xfrm>
                          <a:off x="5379110" y="3622895"/>
                          <a:ext cx="127000" cy="139700"/>
                        </a:xfrm>
                        <a:prstGeom prst="rect">
                          <a:avLst/>
                        </a:prstGeom>
                      </p:spPr>
                    </p:pic>
                  </p:oleObj>
                </mc:Fallback>
              </mc:AlternateContent>
            </a:graphicData>
          </a:graphic>
        </p:graphicFrame>
        <p:sp>
          <p:nvSpPr>
            <p:cNvPr id="44" name="Rectangle 43"/>
            <p:cNvSpPr/>
            <p:nvPr/>
          </p:nvSpPr>
          <p:spPr>
            <a:xfrm>
              <a:off x="5070077" y="3835665"/>
              <a:ext cx="742950" cy="198966"/>
            </a:xfrm>
            <a:prstGeom prst="rect">
              <a:avLst/>
            </a:prstGeom>
            <a:solidFill>
              <a:srgbClr val="7030A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latin typeface="Times New Roman" panose="02020603050405020304" pitchFamily="18" charset="0"/>
                <a:cs typeface="Times New Roman" panose="02020603050405020304" pitchFamily="18" charset="0"/>
              </a:endParaRPr>
            </a:p>
          </p:txBody>
        </p:sp>
        <p:graphicFrame>
          <p:nvGraphicFramePr>
            <p:cNvPr id="45" name="Object 44"/>
            <p:cNvGraphicFramePr>
              <a:graphicFrameLocks noChangeAspect="1"/>
            </p:cNvGraphicFramePr>
            <p:nvPr>
              <p:extLst>
                <p:ext uri="{D42A27DB-BD31-4B8C-83A1-F6EECF244321}">
                  <p14:modId xmlns:p14="http://schemas.microsoft.com/office/powerpoint/2010/main" val="631178635"/>
                </p:ext>
              </p:extLst>
            </p:nvPr>
          </p:nvGraphicFramePr>
          <p:xfrm>
            <a:off x="5381227" y="3874823"/>
            <a:ext cx="127000" cy="139700"/>
          </p:xfrm>
          <a:graphic>
            <a:graphicData uri="http://schemas.openxmlformats.org/presentationml/2006/ole">
              <mc:AlternateContent xmlns:mc="http://schemas.openxmlformats.org/markup-compatibility/2006">
                <mc:Choice xmlns:v="urn:schemas-microsoft-com:vml" Requires="v">
                  <p:oleObj name="Equation" r:id="rId12" imgW="126720" imgH="139680" progId="Equation.DSMT4">
                    <p:embed/>
                  </p:oleObj>
                </mc:Choice>
                <mc:Fallback>
                  <p:oleObj name="Equation" r:id="rId12" imgW="126720" imgH="139680" progId="Equation.DSMT4">
                    <p:embed/>
                    <p:pic>
                      <p:nvPicPr>
                        <p:cNvPr id="68" name="Object 67"/>
                        <p:cNvPicPr/>
                        <p:nvPr/>
                      </p:nvPicPr>
                      <p:blipFill>
                        <a:blip r:embed="rId13"/>
                        <a:stretch>
                          <a:fillRect/>
                        </a:stretch>
                      </p:blipFill>
                      <p:spPr>
                        <a:xfrm>
                          <a:off x="5381227" y="3874823"/>
                          <a:ext cx="127000" cy="139700"/>
                        </a:xfrm>
                        <a:prstGeom prst="rect">
                          <a:avLst/>
                        </a:prstGeom>
                      </p:spPr>
                    </p:pic>
                  </p:oleObj>
                </mc:Fallback>
              </mc:AlternateContent>
            </a:graphicData>
          </a:graphic>
        </p:graphicFrame>
        <p:sp>
          <p:nvSpPr>
            <p:cNvPr id="46" name="Rectangle 45"/>
            <p:cNvSpPr/>
            <p:nvPr/>
          </p:nvSpPr>
          <p:spPr>
            <a:xfrm>
              <a:off x="8021321" y="3060839"/>
              <a:ext cx="742950" cy="198966"/>
            </a:xfrm>
            <a:prstGeom prst="rect">
              <a:avLst/>
            </a:prstGeom>
            <a:solidFill>
              <a:srgbClr val="7030A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latin typeface="Times New Roman" panose="02020603050405020304" pitchFamily="18" charset="0"/>
                <a:cs typeface="Times New Roman" panose="02020603050405020304" pitchFamily="18" charset="0"/>
              </a:endParaRPr>
            </a:p>
          </p:txBody>
        </p:sp>
        <p:graphicFrame>
          <p:nvGraphicFramePr>
            <p:cNvPr id="47" name="Object 46"/>
            <p:cNvGraphicFramePr>
              <a:graphicFrameLocks noChangeAspect="1"/>
            </p:cNvGraphicFramePr>
            <p:nvPr>
              <p:extLst>
                <p:ext uri="{D42A27DB-BD31-4B8C-83A1-F6EECF244321}">
                  <p14:modId xmlns:p14="http://schemas.microsoft.com/office/powerpoint/2010/main" val="2371192611"/>
                </p:ext>
              </p:extLst>
            </p:nvPr>
          </p:nvGraphicFramePr>
          <p:xfrm>
            <a:off x="8332471" y="3099997"/>
            <a:ext cx="127000" cy="139700"/>
          </p:xfrm>
          <a:graphic>
            <a:graphicData uri="http://schemas.openxmlformats.org/presentationml/2006/ole">
              <mc:AlternateContent xmlns:mc="http://schemas.openxmlformats.org/markup-compatibility/2006">
                <mc:Choice xmlns:v="urn:schemas-microsoft-com:vml" Requires="v">
                  <p:oleObj name="Equation" r:id="rId12" imgW="126720" imgH="139680" progId="Equation.DSMT4">
                    <p:embed/>
                  </p:oleObj>
                </mc:Choice>
                <mc:Fallback>
                  <p:oleObj name="Equation" r:id="rId12" imgW="126720" imgH="139680" progId="Equation.DSMT4">
                    <p:embed/>
                    <p:pic>
                      <p:nvPicPr>
                        <p:cNvPr id="70" name="Object 69"/>
                        <p:cNvPicPr/>
                        <p:nvPr/>
                      </p:nvPicPr>
                      <p:blipFill>
                        <a:blip r:embed="rId13"/>
                        <a:stretch>
                          <a:fillRect/>
                        </a:stretch>
                      </p:blipFill>
                      <p:spPr>
                        <a:xfrm>
                          <a:off x="8332471" y="3099997"/>
                          <a:ext cx="127000" cy="139700"/>
                        </a:xfrm>
                        <a:prstGeom prst="rect">
                          <a:avLst/>
                        </a:prstGeom>
                      </p:spPr>
                    </p:pic>
                  </p:oleObj>
                </mc:Fallback>
              </mc:AlternateContent>
            </a:graphicData>
          </a:graphic>
        </p:graphicFrame>
      </p:grpSp>
    </p:spTree>
    <p:extLst>
      <p:ext uri="{BB962C8B-B14F-4D97-AF65-F5344CB8AC3E}">
        <p14:creationId xmlns:p14="http://schemas.microsoft.com/office/powerpoint/2010/main" val="164169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wipe(left)">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left)">
                                      <p:cBhvr>
                                        <p:cTn id="17" dur="500"/>
                                        <p:tgtEl>
                                          <p:spTgt spid="8"/>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wipe(left)">
                                      <p:cBhvr>
                                        <p:cTn id="2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8" grpId="0"/>
      <p:bldP spid="10"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descr="OPL20U25GSXzBJYl68kk8uQGfFKzs7yb1M4KJWUiLk6ZEvGF+qCIPSnY57AbBFCvTWID07 2024 T9 CD 06565+K4lPs7H94VUqPe2XwIsfPRnrXQE//QTEXxb8/8N4CNc6FpgZahzpTjFhMzSA7T/nHJa11DE8Ng2TP3iAmRczFlmslSuUNOgUeb6yRvs0=">
            <a:extLst>
              <a:ext uri="{FF2B5EF4-FFF2-40B4-BE49-F238E27FC236}">
                <a16:creationId xmlns:a16="http://schemas.microsoft.com/office/drawing/2014/main" id="{EBBFB3FB-90D7-63C6-FEF9-0F275CC29CC6}"/>
              </a:ext>
            </a:extLst>
          </p:cNvPr>
          <p:cNvSpPr>
            <a:spLocks noGrp="1"/>
          </p:cNvSpPr>
          <p:nvPr>
            <p:ph type="title"/>
          </p:nvPr>
        </p:nvSpPr>
        <p:spPr>
          <a:xfrm>
            <a:off x="1799924" y="0"/>
            <a:ext cx="12192000" cy="563225"/>
          </a:xfrm>
        </p:spPr>
        <p:txBody>
          <a:bodyPr>
            <a:noAutofit/>
          </a:bodyPr>
          <a:lstStyle/>
          <a:p>
            <a:pPr>
              <a:lnSpc>
                <a:spcPct val="150000"/>
              </a:lnSpc>
              <a:spcBef>
                <a:spcPts val="1200"/>
              </a:spcBef>
              <a:spcAft>
                <a:spcPts val="1800"/>
              </a:spcAft>
            </a:pPr>
            <a:r>
              <a:rPr lang="en-US" sz="2800" b="1">
                <a:solidFill>
                  <a:srgbClr val="FFFF00"/>
                </a:solidFill>
                <a:latin typeface="Times New Roman" panose="02020603050405020304" pitchFamily="18" charset="0"/>
                <a:cs typeface="Times New Roman" panose="02020603050405020304" pitchFamily="18" charset="0"/>
              </a:rPr>
              <a:t>BÀI 2: BẤT PHƯƠNG TRÌNH BẬC NHẤT MỘT ẨN</a:t>
            </a:r>
            <a:endParaRPr lang="en-US" sz="2800">
              <a:solidFill>
                <a:srgbClr val="FFFF00"/>
              </a:solidFill>
            </a:endParaRPr>
          </a:p>
        </p:txBody>
      </p:sp>
      <p:pic>
        <p:nvPicPr>
          <p:cNvPr id="8" name="Picture 7" descr="OPL20U25GSXzBJYl68kk8uQGfFKzs7yb1M4KJWUiLk6ZEvGF+qCIPSnY57AbBFCvTWID07 2024 T9 CD 06565+K4lPs7H94VUqPe2XwIsfPRnrXQE//QTEXxb8/8N4CNc6FpgZahzpTjFhMzSA7T/nHJa11DE8Ng2TP3iAmRczFlmslSuUNOgUeb6yRvs0=">
            <a:extLst>
              <a:ext uri="{FF2B5EF4-FFF2-40B4-BE49-F238E27FC236}">
                <a16:creationId xmlns:a16="http://schemas.microsoft.com/office/drawing/2014/main" id="{92726841-2B10-B74D-5DAD-52BF801175DA}"/>
              </a:ext>
            </a:extLst>
          </p:cNvPr>
          <p:cNvPicPr>
            <a:picLocks noChangeAspect="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8124259" y="1954557"/>
            <a:ext cx="3385255" cy="22593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descr="OPL20U25GSXzBJYl68kk8uQGfFKzs7yb1M4KJWUiLk6ZEvGF+qCIPSnY57AbBFCvTWID07 2024 T9 CD 06565+K4lPs7H94VUqPe2XwIsfPRnrXQE//QTEXxb8/8N4CNc6FpgZahzpTjFhMzSA7T/nHJa11DE8Ng2TP3iAmRczFlmslSuUNOgUeb6yRvs0=">
            <a:extLst>
              <a:ext uri="{FF2B5EF4-FFF2-40B4-BE49-F238E27FC236}">
                <a16:creationId xmlns:a16="http://schemas.microsoft.com/office/drawing/2014/main" id="{E0FC1CF0-44D0-9233-9635-7EFFA79137C9}"/>
              </a:ext>
            </a:extLst>
          </p:cNvPr>
          <p:cNvSpPr txBox="1">
            <a:spLocks/>
          </p:cNvSpPr>
          <p:nvPr/>
        </p:nvSpPr>
        <p:spPr>
          <a:xfrm>
            <a:off x="682486" y="2134898"/>
            <a:ext cx="5241235" cy="785286"/>
          </a:xfrm>
          <a:prstGeom prst="rect">
            <a:avLst/>
          </a:prstGeom>
        </p:spPr>
        <p:txBody>
          <a:bodyPr vert="horz" lIns="91440" tIns="45720" rIns="91440" bIns="45720" rtlCol="0" anchor="ctr">
            <a:normAutofit fontScale="92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3200" b="1">
                <a:solidFill>
                  <a:srgbClr val="FFC000"/>
                </a:solidFill>
                <a:latin typeface="Times New Roman" panose="02020603050405020304" pitchFamily="18" charset="0"/>
                <a:cs typeface="Times New Roman" panose="02020603050405020304" pitchFamily="18" charset="0"/>
              </a:rPr>
              <a:t> HÌNH THÀNH KIẾN THỨC</a:t>
            </a:r>
            <a:endParaRPr lang="en-US" sz="3200" b="1" dirty="0">
              <a:solidFill>
                <a:srgbClr val="FFC000"/>
              </a:solidFill>
              <a:latin typeface="Times New Roman" panose="02020603050405020304" pitchFamily="18" charset="0"/>
              <a:cs typeface="Times New Roman" panose="02020603050405020304" pitchFamily="18" charset="0"/>
            </a:endParaRPr>
          </a:p>
        </p:txBody>
      </p:sp>
      <p:cxnSp>
        <p:nvCxnSpPr>
          <p:cNvPr id="3" name="Straight Connector 2" descr="OPL20U25GSXzBJYl68kk8uQGfFKzs7yb1M4KJWUiLk6ZEvGF+qCIPSnY57AbBFCvTWID07 2024 T9 CD 06565+K4lPs7H94VUqPe2XwIsfPRnrXQE//QTEXxb8/8N4CNc6FpgZahzpTjFhMzSA7T/nHJa11DE8Ng2TP3iAmRczFlmslSuUNOgUeb6yRvs0=">
            <a:extLst>
              <a:ext uri="{FF2B5EF4-FFF2-40B4-BE49-F238E27FC236}">
                <a16:creationId xmlns:a16="http://schemas.microsoft.com/office/drawing/2014/main" id="{37952358-6350-B399-46AC-7131915460A4}"/>
              </a:ext>
            </a:extLst>
          </p:cNvPr>
          <p:cNvCxnSpPr>
            <a:cxnSpLocks/>
          </p:cNvCxnSpPr>
          <p:nvPr/>
        </p:nvCxnSpPr>
        <p:spPr>
          <a:xfrm>
            <a:off x="682486" y="2970840"/>
            <a:ext cx="5241235" cy="0"/>
          </a:xfrm>
          <a:prstGeom prst="line">
            <a:avLst/>
          </a:prstGeom>
          <a:ln w="38100">
            <a:solidFill>
              <a:srgbClr val="E6E6E6"/>
            </a:solidFill>
          </a:ln>
        </p:spPr>
        <p:style>
          <a:lnRef idx="3">
            <a:schemeClr val="accent2"/>
          </a:lnRef>
          <a:fillRef idx="0">
            <a:schemeClr val="accent2"/>
          </a:fillRef>
          <a:effectRef idx="2">
            <a:schemeClr val="accent2"/>
          </a:effectRef>
          <a:fontRef idx="minor">
            <a:schemeClr val="tx1"/>
          </a:fontRef>
        </p:style>
      </p:cxnSp>
      <mc:AlternateContent xmlns:mc="http://schemas.openxmlformats.org/markup-compatibility/2006" xmlns:a14="http://schemas.microsoft.com/office/drawing/2010/main">
        <mc:Choice Requires="a14">
          <p:sp>
            <p:nvSpPr>
              <p:cNvPr id="7" name="Text Placeholder 3" descr="OPL20U25GSXzBJYl68kk8uQGfFKzs7yb1M4KJWUiLk6ZEvGF+qCIPSnY57AbBFCvTWID07 2024 T9 CD 06565+K4lPs7H94VUqPe2XwIsfPRnrXQE//QTEXxb8/8N4CNc6FpgZahzpTjFhMzSA7T/nHJa11DE8Ng2TP3iAmRczFlmslSuUNOgUeb6yRvs0=">
                <a:extLst>
                  <a:ext uri="{FF2B5EF4-FFF2-40B4-BE49-F238E27FC236}">
                    <a16:creationId xmlns:a16="http://schemas.microsoft.com/office/drawing/2014/main" id="{ADDA1E83-A68C-1238-82A7-A36E7F0E8F44}"/>
                  </a:ext>
                </a:extLst>
              </p:cNvPr>
              <p:cNvSpPr txBox="1">
                <a:spLocks/>
              </p:cNvSpPr>
              <p:nvPr/>
            </p:nvSpPr>
            <p:spPr>
              <a:xfrm>
                <a:off x="589718" y="3202690"/>
                <a:ext cx="7851638" cy="1806632"/>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indent="0" algn="just">
                  <a:lnSpc>
                    <a:spcPct val="150000"/>
                  </a:lnSpc>
                  <a:spcBef>
                    <a:spcPts val="600"/>
                  </a:spcBef>
                  <a:spcAft>
                    <a:spcPts val="600"/>
                  </a:spcAft>
                  <a:buNone/>
                </a:pPr>
                <a:r>
                  <a:rPr lang="en-US">
                    <a:solidFill>
                      <a:schemeClr val="bg1"/>
                    </a:solidFill>
                    <a:latin typeface="Times New Roman" panose="02020603050405020304" pitchFamily="18" charset="0"/>
                    <a:ea typeface="Calibri" panose="020F0502020204030204" pitchFamily="34" charset="0"/>
                  </a:rPr>
                  <a:t>-  Hiểu được khái niệm về bất phương trình một ẩn.</a:t>
                </a:r>
              </a:p>
              <a:p>
                <a:pPr indent="0" algn="just">
                  <a:lnSpc>
                    <a:spcPct val="150000"/>
                  </a:lnSpc>
                  <a:spcBef>
                    <a:spcPts val="600"/>
                  </a:spcBef>
                  <a:spcAft>
                    <a:spcPts val="600"/>
                  </a:spcAft>
                  <a:buNone/>
                </a:pPr>
                <a:r>
                  <a:rPr lang="en-US">
                    <a:solidFill>
                      <a:schemeClr val="bg1"/>
                    </a:solidFill>
                    <a:latin typeface="Times New Roman" panose="02020603050405020304" pitchFamily="18" charset="0"/>
                    <a:ea typeface="Calibri" panose="020F0502020204030204" pitchFamily="34" charset="0"/>
                  </a:rPr>
                  <a:t>- Nhận biết được bất phương trình một ẩn.</a:t>
                </a:r>
              </a:p>
              <a:p>
                <a:pPr marL="114300" indent="0" algn="just">
                  <a:lnSpc>
                    <a:spcPct val="150000"/>
                  </a:lnSpc>
                  <a:spcBef>
                    <a:spcPts val="600"/>
                  </a:spcBef>
                  <a:spcAft>
                    <a:spcPts val="600"/>
                  </a:spcAft>
                  <a:buNone/>
                </a:pPr>
                <a:r>
                  <a:rPr lang="en-US">
                    <a:solidFill>
                      <a:schemeClr val="bg1"/>
                    </a:solidFill>
                    <a:latin typeface="Times New Roman" panose="02020603050405020304" pitchFamily="18" charset="0"/>
                    <a:ea typeface="Calibri" panose="020F0502020204030204" pitchFamily="34" charset="0"/>
                  </a:rPr>
                  <a:t> - Biết cách kiểm tra một giá trị của </a:t>
                </a:r>
                <a14:m>
                  <m:oMath xmlns:m="http://schemas.openxmlformats.org/officeDocument/2006/math">
                    <m:r>
                      <a:rPr lang="en-US" i="1">
                        <a:solidFill>
                          <a:schemeClr val="bg1"/>
                        </a:solidFill>
                        <a:latin typeface="Cambria Math" panose="02040503050406030204" pitchFamily="18" charset="0"/>
                        <a:ea typeface="Calibri" panose="020F0502020204030204" pitchFamily="34" charset="0"/>
                      </a:rPr>
                      <m:t>𝑥</m:t>
                    </m:r>
                  </m:oMath>
                </a14:m>
                <a:r>
                  <a:rPr lang="en-US">
                    <a:solidFill>
                      <a:schemeClr val="bg1"/>
                    </a:solidFill>
                    <a:latin typeface="Times New Roman" panose="02020603050405020304" pitchFamily="18" charset="0"/>
                    <a:ea typeface="Calibri" panose="020F0502020204030204" pitchFamily="34" charset="0"/>
                  </a:rPr>
                  <a:t> có phải là nghiệm của </a:t>
                </a:r>
                <a:r>
                  <a:rPr lang="nl-NL">
                    <a:solidFill>
                      <a:schemeClr val="bg1"/>
                    </a:solidFill>
                    <a:latin typeface="Times New Roman" panose="02020603050405020304" pitchFamily="18" charset="0"/>
                    <a:ea typeface="Calibri" panose="020F0502020204030204" pitchFamily="34" charset="0"/>
                  </a:rPr>
                  <a:t>bất phương trình một ẩn hay không.</a:t>
                </a:r>
                <a:endParaRPr lang="en-US">
                  <a:solidFill>
                    <a:schemeClr val="bg1"/>
                  </a:solidFill>
                  <a:latin typeface="Times New Roman" panose="02020603050405020304" pitchFamily="18" charset="0"/>
                  <a:ea typeface="Calibri" panose="020F0502020204030204" pitchFamily="34" charset="0"/>
                </a:endParaRPr>
              </a:p>
              <a:p>
                <a:pPr marL="0" indent="0" algn="just">
                  <a:lnSpc>
                    <a:spcPct val="150000"/>
                  </a:lnSpc>
                  <a:buNone/>
                </a:pPr>
                <a:endParaRPr lang="en-US">
                  <a:solidFill>
                    <a:schemeClr val="bg1"/>
                  </a:solidFill>
                </a:endParaRPr>
              </a:p>
            </p:txBody>
          </p:sp>
        </mc:Choice>
        <mc:Fallback xmlns="">
          <p:sp>
            <p:nvSpPr>
              <p:cNvPr id="7" name="Text Placeholder 3" descr="OPL20U25GSXzBJYl68kk8uQGfFKzs7yb1M4KJWUiLk6ZEvGF+qCIPSnY57AbBFCvTWID07 2024 T9 CD 06565+K4lPs7H94VUqPe2XwIsfPRnrXQE//QTEXxb8/8N4CNc6FpgZahzpTjFhMzSA7T/nHJa11DE8Ng2TP3iAmRczFlmslSuUNOgUeb6yRvs0=">
                <a:extLst>
                  <a:ext uri="{FF2B5EF4-FFF2-40B4-BE49-F238E27FC236}">
                    <a16:creationId xmlns:a16="http://schemas.microsoft.com/office/drawing/2014/main" id="{ADDA1E83-A68C-1238-82A7-A36E7F0E8F44}"/>
                  </a:ext>
                </a:extLst>
              </p:cNvPr>
              <p:cNvSpPr txBox="1">
                <a:spLocks noRot="1" noChangeAspect="1" noMove="1" noResize="1" noEditPoints="1" noAdjustHandles="1" noChangeArrowheads="1" noChangeShapeType="1" noTextEdit="1"/>
              </p:cNvSpPr>
              <p:nvPr/>
            </p:nvSpPr>
            <p:spPr>
              <a:xfrm>
                <a:off x="589718" y="3202690"/>
                <a:ext cx="7851638" cy="1806632"/>
              </a:xfrm>
              <a:prstGeom prst="rect">
                <a:avLst/>
              </a:prstGeom>
              <a:blipFill>
                <a:blip r:embed="rId3"/>
                <a:stretch>
                  <a:fillRect l="-155" r="-1553" b="-68687"/>
                </a:stretch>
              </a:blipFill>
            </p:spPr>
            <p:txBody>
              <a:bodyPr/>
              <a:lstStyle/>
              <a:p>
                <a:r>
                  <a:rPr lang="en-US">
                    <a:noFill/>
                  </a:rPr>
                  <a:t> </a:t>
                </a:r>
              </a:p>
            </p:txBody>
          </p:sp>
        </mc:Fallback>
      </mc:AlternateContent>
    </p:spTree>
    <p:extLst>
      <p:ext uri="{BB962C8B-B14F-4D97-AF65-F5344CB8AC3E}">
        <p14:creationId xmlns:p14="http://schemas.microsoft.com/office/powerpoint/2010/main" val="29433075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circle(in)">
                                      <p:cBhvr>
                                        <p:cTn id="7" dur="500"/>
                                        <p:tgtEl>
                                          <p:spTgt spid="8"/>
                                        </p:tgtEl>
                                      </p:cBhvr>
                                    </p:animEffect>
                                  </p:childTnLst>
                                </p:cTn>
                              </p:par>
                              <p:par>
                                <p:cTn id="8" presetID="2" presetClass="entr" presetSubtype="4"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 calcmode="lin" valueType="num">
                                      <p:cBhvr additive="base">
                                        <p:cTn id="10" dur="500" fill="hold"/>
                                        <p:tgtEl>
                                          <p:spTgt spid="2"/>
                                        </p:tgtEl>
                                        <p:attrNameLst>
                                          <p:attrName>ppt_x</p:attrName>
                                        </p:attrNameLst>
                                      </p:cBhvr>
                                      <p:tavLst>
                                        <p:tav tm="0">
                                          <p:val>
                                            <p:strVal val="#ppt_x"/>
                                          </p:val>
                                        </p:tav>
                                        <p:tav tm="100000">
                                          <p:val>
                                            <p:strVal val="#ppt_x"/>
                                          </p:val>
                                        </p:tav>
                                      </p:tavLst>
                                    </p:anim>
                                    <p:anim calcmode="lin" valueType="num">
                                      <p:cBhvr additive="base">
                                        <p:cTn id="11" dur="500" fill="hold"/>
                                        <p:tgtEl>
                                          <p:spTgt spid="2"/>
                                        </p:tgtEl>
                                        <p:attrNameLst>
                                          <p:attrName>ppt_y</p:attrName>
                                        </p:attrNameLst>
                                      </p:cBhvr>
                                      <p:tavLst>
                                        <p:tav tm="0">
                                          <p:val>
                                            <p:strVal val="1+#ppt_h/2"/>
                                          </p:val>
                                        </p:tav>
                                        <p:tav tm="100000">
                                          <p:val>
                                            <p:strVal val="#ppt_y"/>
                                          </p:val>
                                        </p:tav>
                                      </p:tavLst>
                                    </p:anim>
                                  </p:childTnLst>
                                </p:cTn>
                              </p:par>
                            </p:childTnLst>
                          </p:cTn>
                        </p:par>
                        <p:par>
                          <p:cTn id="12" fill="hold">
                            <p:stCondLst>
                              <p:cond delay="500"/>
                            </p:stCondLst>
                            <p:childTnLst>
                              <p:par>
                                <p:cTn id="13" presetID="22" presetClass="entr" presetSubtype="1" fill="hold" grpId="0" nodeType="after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wipe(up)">
                                      <p:cBhvr>
                                        <p:cTn id="15"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7"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3" descr="OPL20U25GSXzBJYl68kk8uQGfFKzs7yb1M4KJWUiLk6ZEvGF+qCIPSnY57AbBFCvTWID07 2024 T9 CD 06565+K4lPs7H94VUqPe2XwIsfPRnrXQE//QTEXxb8/8N4CNc6FpgZahzpTjFhMzSA7T/nHJa11DE8Ng2TP3iAmRczFlmslSuUNOgUeb6yRvs0="/>
          <p:cNvSpPr>
            <a:spLocks noChangeArrowheads="1"/>
          </p:cNvSpPr>
          <p:nvPr/>
        </p:nvSpPr>
        <p:spPr bwMode="auto">
          <a:xfrm>
            <a:off x="12700" y="79375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mc:AlternateContent xmlns:mc="http://schemas.openxmlformats.org/markup-compatibility/2006" xmlns:a14="http://schemas.microsoft.com/office/drawing/2010/main">
        <mc:Choice Requires="a14">
          <p:sp>
            <p:nvSpPr>
              <p:cNvPr id="8" name="Rectangle 7" descr="OPL20U25GSXzBJYl68kk8uQGfFKzs7yb1M4KJWUiLk6ZEvGF+qCIPSnY57AbBFCvTWID07 2024 T9 CD 06565+K4lPs7H94VUqPe2XwIsfPRnrXQE//QTEXxb8/8N4CNc6FpgZahzpTjFhMzSA7T/nHJa11DE8Ng2TP3iAmRczFlmslSuUNOgUeb6yRvs0="/>
              <p:cNvSpPr/>
              <p:nvPr/>
            </p:nvSpPr>
            <p:spPr>
              <a:xfrm>
                <a:off x="12700" y="606919"/>
                <a:ext cx="8307860" cy="689420"/>
              </a:xfrm>
              <a:prstGeom prst="rect">
                <a:avLst/>
              </a:prstGeom>
            </p:spPr>
            <p:txBody>
              <a:bodyPr wrap="square">
                <a:spAutoFit/>
              </a:bodyPr>
              <a:lstStyle/>
              <a:p>
                <a:pPr algn="just">
                  <a:lnSpc>
                    <a:spcPct val="115000"/>
                  </a:lnSpc>
                  <a:spcBef>
                    <a:spcPts val="600"/>
                  </a:spcBef>
                  <a:spcAft>
                    <a:spcPts val="600"/>
                  </a:spcAft>
                </a:pPr>
                <a14:m>
                  <m:oMathPara xmlns:m="http://schemas.openxmlformats.org/officeDocument/2006/math">
                    <m:oMathParaPr>
                      <m:jc m:val="centerGroup"/>
                    </m:oMathParaPr>
                    <m:oMath xmlns:m="http://schemas.openxmlformats.org/officeDocument/2006/math">
                      <m:r>
                        <m:rPr>
                          <m:nor/>
                        </m:rPr>
                        <a:rPr lang="en-US" sz="2800" smtClean="0">
                          <a:solidFill>
                            <a:schemeClr val="bg1"/>
                          </a:solidFill>
                          <a:latin typeface="Times New Roman" panose="02020603050405020304" pitchFamily="18" charset="0"/>
                          <a:ea typeface="Calibri" panose="020F0502020204030204" pitchFamily="34" charset="0"/>
                        </a:rPr>
                        <m:t>X</m:t>
                      </m:r>
                      <m:r>
                        <m:rPr>
                          <m:nor/>
                        </m:rPr>
                        <a:rPr lang="en-US" sz="2800" smtClean="0">
                          <a:solidFill>
                            <a:schemeClr val="bg1"/>
                          </a:solidFill>
                          <a:latin typeface="Times New Roman" panose="02020603050405020304" pitchFamily="18" charset="0"/>
                          <a:ea typeface="Calibri" panose="020F0502020204030204" pitchFamily="34" charset="0"/>
                        </a:rPr>
                        <m:t>é</m:t>
                      </m:r>
                      <m:r>
                        <m:rPr>
                          <m:nor/>
                        </m:rPr>
                        <a:rPr lang="en-US" sz="2800" smtClean="0">
                          <a:solidFill>
                            <a:schemeClr val="bg1"/>
                          </a:solidFill>
                          <a:latin typeface="Times New Roman" panose="02020603050405020304" pitchFamily="18" charset="0"/>
                          <a:ea typeface="Calibri" panose="020F0502020204030204" pitchFamily="34" charset="0"/>
                        </a:rPr>
                        <m:t>t</m:t>
                      </m:r>
                      <m:r>
                        <m:rPr>
                          <m:nor/>
                        </m:rPr>
                        <a:rPr lang="en-US" sz="2800" smtClean="0">
                          <a:solidFill>
                            <a:schemeClr val="bg1"/>
                          </a:solidFill>
                          <a:latin typeface="Times New Roman" panose="02020603050405020304" pitchFamily="18" charset="0"/>
                          <a:ea typeface="Calibri" panose="020F0502020204030204" pitchFamily="34" charset="0"/>
                        </a:rPr>
                        <m:t> </m:t>
                      </m:r>
                      <m:r>
                        <m:rPr>
                          <m:nor/>
                        </m:rPr>
                        <a:rPr lang="en-US" sz="2800" smtClean="0">
                          <a:solidFill>
                            <a:schemeClr val="bg1"/>
                          </a:solidFill>
                          <a:latin typeface="Times New Roman" panose="02020603050405020304" pitchFamily="18" charset="0"/>
                          <a:ea typeface="Calibri" panose="020F0502020204030204" pitchFamily="34" charset="0"/>
                        </a:rPr>
                        <m:t>bi</m:t>
                      </m:r>
                      <m:r>
                        <m:rPr>
                          <m:nor/>
                        </m:rPr>
                        <a:rPr lang="en-US" sz="2800" smtClean="0">
                          <a:solidFill>
                            <a:schemeClr val="bg1"/>
                          </a:solidFill>
                          <a:latin typeface="Times New Roman" panose="02020603050405020304" pitchFamily="18" charset="0"/>
                          <a:ea typeface="Calibri" panose="020F0502020204030204" pitchFamily="34" charset="0"/>
                        </a:rPr>
                        <m:t>ể</m:t>
                      </m:r>
                      <m:r>
                        <m:rPr>
                          <m:nor/>
                        </m:rPr>
                        <a:rPr lang="en-US" sz="2800" smtClean="0">
                          <a:solidFill>
                            <a:schemeClr val="bg1"/>
                          </a:solidFill>
                          <a:latin typeface="Times New Roman" panose="02020603050405020304" pitchFamily="18" charset="0"/>
                          <a:ea typeface="Calibri" panose="020F0502020204030204" pitchFamily="34" charset="0"/>
                        </a:rPr>
                        <m:t>u</m:t>
                      </m:r>
                      <m:r>
                        <m:rPr>
                          <m:nor/>
                        </m:rPr>
                        <a:rPr lang="en-US" sz="2800" smtClean="0">
                          <a:solidFill>
                            <a:schemeClr val="bg1"/>
                          </a:solidFill>
                          <a:latin typeface="Times New Roman" panose="02020603050405020304" pitchFamily="18" charset="0"/>
                          <a:ea typeface="Calibri" panose="020F0502020204030204" pitchFamily="34" charset="0"/>
                        </a:rPr>
                        <m:t> </m:t>
                      </m:r>
                      <m:r>
                        <m:rPr>
                          <m:nor/>
                        </m:rPr>
                        <a:rPr lang="en-US" sz="2800" smtClean="0">
                          <a:solidFill>
                            <a:schemeClr val="bg1"/>
                          </a:solidFill>
                          <a:latin typeface="Times New Roman" panose="02020603050405020304" pitchFamily="18" charset="0"/>
                          <a:ea typeface="Calibri" panose="020F0502020204030204" pitchFamily="34" charset="0"/>
                        </a:rPr>
                        <m:t>th</m:t>
                      </m:r>
                      <m:r>
                        <m:rPr>
                          <m:nor/>
                        </m:rPr>
                        <a:rPr lang="en-US" sz="2800" smtClean="0">
                          <a:solidFill>
                            <a:schemeClr val="bg1"/>
                          </a:solidFill>
                          <a:latin typeface="Times New Roman" panose="02020603050405020304" pitchFamily="18" charset="0"/>
                          <a:ea typeface="Calibri" panose="020F0502020204030204" pitchFamily="34" charset="0"/>
                        </a:rPr>
                        <m:t>ứ</m:t>
                      </m:r>
                      <m:r>
                        <m:rPr>
                          <m:nor/>
                        </m:rPr>
                        <a:rPr lang="en-US" sz="2800" smtClean="0">
                          <a:solidFill>
                            <a:schemeClr val="bg1"/>
                          </a:solidFill>
                          <a:latin typeface="Times New Roman" panose="02020603050405020304" pitchFamily="18" charset="0"/>
                          <a:ea typeface="Calibri" panose="020F0502020204030204" pitchFamily="34" charset="0"/>
                        </a:rPr>
                        <m:t>c</m:t>
                      </m:r>
                      <m:r>
                        <m:rPr>
                          <m:nor/>
                        </m:rPr>
                        <a:rPr lang="en-US" sz="2800" smtClean="0">
                          <a:solidFill>
                            <a:schemeClr val="bg1"/>
                          </a:solidFill>
                          <a:latin typeface="Times New Roman" panose="02020603050405020304" pitchFamily="18" charset="0"/>
                          <a:ea typeface="Calibri" panose="020F0502020204030204" pitchFamily="34" charset="0"/>
                        </a:rPr>
                        <m:t> </m:t>
                      </m:r>
                      <m:r>
                        <a:rPr lang="en-US" sz="2800" i="1">
                          <a:solidFill>
                            <a:schemeClr val="bg1"/>
                          </a:solidFill>
                          <a:latin typeface="Cambria Math" panose="02040503050406030204" pitchFamily="18" charset="0"/>
                          <a:ea typeface="Calibri" panose="020F0502020204030204" pitchFamily="34" charset="0"/>
                        </a:rPr>
                        <m:t>3</m:t>
                      </m:r>
                      <m:r>
                        <a:rPr lang="en-US" sz="2800" i="1">
                          <a:solidFill>
                            <a:schemeClr val="bg1"/>
                          </a:solidFill>
                          <a:latin typeface="Cambria Math" panose="02040503050406030204" pitchFamily="18" charset="0"/>
                          <a:ea typeface="Calibri" panose="020F0502020204030204" pitchFamily="34" charset="0"/>
                        </a:rPr>
                        <m:t>𝑥</m:t>
                      </m:r>
                      <m:r>
                        <a:rPr lang="en-US" sz="2800" i="1">
                          <a:solidFill>
                            <a:schemeClr val="bg1"/>
                          </a:solidFill>
                          <a:latin typeface="Cambria Math" panose="02040503050406030204" pitchFamily="18" charset="0"/>
                          <a:ea typeface="Calibri" panose="020F0502020204030204" pitchFamily="34" charset="0"/>
                        </a:rPr>
                        <m:t>+4&gt; </m:t>
                      </m:r>
                      <m:r>
                        <a:rPr lang="en-US" sz="2800" i="1">
                          <a:solidFill>
                            <a:schemeClr val="bg1"/>
                          </a:solidFill>
                          <a:latin typeface="Cambria Math" panose="02040503050406030204" pitchFamily="18" charset="0"/>
                          <a:ea typeface="Calibri" panose="020F0502020204030204" pitchFamily="34" charset="0"/>
                        </a:rPr>
                        <m:t>𝑥</m:t>
                      </m:r>
                      <m:r>
                        <a:rPr lang="en-US" sz="2800" i="1">
                          <a:solidFill>
                            <a:schemeClr val="bg1"/>
                          </a:solidFill>
                          <a:latin typeface="Cambria Math" panose="02040503050406030204" pitchFamily="18" charset="0"/>
                          <a:ea typeface="Calibri" panose="020F0502020204030204" pitchFamily="34" charset="0"/>
                        </a:rPr>
                        <m:t>+6</m:t>
                      </m:r>
                      <m:r>
                        <m:rPr>
                          <m:nor/>
                        </m:rPr>
                        <a:rPr lang="en-US" sz="2800">
                          <a:solidFill>
                            <a:schemeClr val="bg1"/>
                          </a:solidFill>
                          <a:latin typeface="Times New Roman" panose="02020603050405020304" pitchFamily="18" charset="0"/>
                          <a:ea typeface="Calibri" panose="020F0502020204030204" pitchFamily="34" charset="0"/>
                        </a:rPr>
                        <m:t> </m:t>
                      </m:r>
                      <m:r>
                        <m:rPr>
                          <m:nor/>
                        </m:rPr>
                        <a:rPr lang="en-US" sz="2800" smtClean="0">
                          <a:solidFill>
                            <a:schemeClr val="bg1"/>
                          </a:solidFill>
                          <a:latin typeface="Times New Roman" panose="02020603050405020304" pitchFamily="18" charset="0"/>
                          <a:ea typeface="Calibri" panose="020F0502020204030204" pitchFamily="34" charset="0"/>
                        </a:rPr>
                        <m:t>(1)</m:t>
                      </m:r>
                    </m:oMath>
                  </m:oMathPara>
                </a14:m>
                <a:endParaRPr lang="en-US" sz="2800">
                  <a:solidFill>
                    <a:schemeClr val="bg1"/>
                  </a:solidFill>
                  <a:effectLst/>
                  <a:latin typeface="Times New Roman" panose="02020603050405020304" pitchFamily="18" charset="0"/>
                  <a:ea typeface="Calibri" panose="020F0502020204030204" pitchFamily="34" charset="0"/>
                </a:endParaRPr>
              </a:p>
            </p:txBody>
          </p:sp>
        </mc:Choice>
        <mc:Fallback xmlns="">
          <p:sp>
            <p:nvSpPr>
              <p:cNvPr id="8" name="Rectangle 7" descr="OPL20U25GSXzBJYl68kk8uQGfFKzs7yb1M4KJWUiLk6ZEvGF+qCIPSnY57AbBFCvTWID07 2024 T9 CD 06565+K4lPs7H94VUqPe2XwIsfPRnrXQE//QTEXxb8/8N4CNc6FpgZahzpTjFhMzSA7T/nHJa11DE8Ng2TP3iAmRczFlmslSuUNOgUeb6yRvs0="/>
              <p:cNvSpPr>
                <a:spLocks noRot="1" noChangeAspect="1" noMove="1" noResize="1" noEditPoints="1" noAdjustHandles="1" noChangeArrowheads="1" noChangeShapeType="1" noTextEdit="1"/>
              </p:cNvSpPr>
              <p:nvPr/>
            </p:nvSpPr>
            <p:spPr>
              <a:xfrm>
                <a:off x="12700" y="606919"/>
                <a:ext cx="8307860" cy="689420"/>
              </a:xfrm>
              <a:prstGeom prst="rect">
                <a:avLst/>
              </a:prstGeom>
              <a:blipFill>
                <a:blip r:embed="rId4"/>
                <a:stretch>
                  <a:fillRect/>
                </a:stretch>
              </a:blipFill>
            </p:spPr>
            <p:txBody>
              <a:bodyPr/>
              <a:lstStyle/>
              <a:p>
                <a:r>
                  <a:rPr lang="en-US">
                    <a:noFill/>
                  </a:rPr>
                  <a:t> </a:t>
                </a:r>
              </a:p>
            </p:txBody>
          </p:sp>
        </mc:Fallback>
      </mc:AlternateContent>
      <p:pic>
        <p:nvPicPr>
          <p:cNvPr id="9" name="Picture 8" descr="OPL20U25GSXzBJYl68kk8uQGfFKzs7yb1M4KJWUiLk6ZEvGF+qCIPSnY57AbBFCvTWID07 2024 T9 CD 06565+K4lPs7H94VUqPe2XwIsfPRnrXQE//QTEXxb8/8N4CNc6FpgZahzpTjFhMzSA7T/nHJa11DE8Ng2TP3iAmRczFlmslSuUNOgUeb6yRvs0="/>
          <p:cNvPicPr/>
          <p:nvPr/>
        </p:nvPicPr>
        <p:blipFill>
          <a:blip r:embed="rId5"/>
          <a:stretch>
            <a:fillRect/>
          </a:stretch>
        </p:blipFill>
        <p:spPr>
          <a:xfrm>
            <a:off x="187306" y="578949"/>
            <a:ext cx="931430" cy="608416"/>
          </a:xfrm>
          <a:prstGeom prst="rect">
            <a:avLst/>
          </a:prstGeom>
        </p:spPr>
      </p:pic>
      <p:sp>
        <p:nvSpPr>
          <p:cNvPr id="11" name="Rectangle 10" descr="OPL20U25GSXzBJYl68kk8uQGfFKzs7yb1M4KJWUiLk6ZEvGF+qCIPSnY57AbBFCvTWID07 2024 T9 CD 06565+K4lPs7H94VUqPe2XwIsfPRnrXQE//QTEXxb8/8N4CNc6FpgZahzpTjFhMzSA7T/nHJa11DE8Ng2TP3iAmRczFlmslSuUNOgUeb6yRvs0="/>
          <p:cNvSpPr/>
          <p:nvPr/>
        </p:nvSpPr>
        <p:spPr>
          <a:xfrm>
            <a:off x="295953" y="-144973"/>
            <a:ext cx="6867586" cy="742511"/>
          </a:xfrm>
          <a:prstGeom prst="rect">
            <a:avLst/>
          </a:prstGeom>
        </p:spPr>
        <p:txBody>
          <a:bodyPr wrap="none">
            <a:spAutoFit/>
          </a:bodyPr>
          <a:lstStyle/>
          <a:p>
            <a:pPr>
              <a:lnSpc>
                <a:spcPct val="150000"/>
              </a:lnSpc>
              <a:spcBef>
                <a:spcPts val="600"/>
              </a:spcBef>
              <a:spcAft>
                <a:spcPts val="0"/>
              </a:spcAft>
            </a:pPr>
            <a:r>
              <a:rPr lang="en-US" sz="3200" b="1">
                <a:solidFill>
                  <a:srgbClr val="FFFF00"/>
                </a:solidFill>
                <a:latin typeface="Times New Roman" panose="02020603050405020304" pitchFamily="18" charset="0"/>
                <a:ea typeface="Calibri" panose="020F0502020204030204" pitchFamily="34" charset="0"/>
              </a:rPr>
              <a:t>I.</a:t>
            </a:r>
            <a:r>
              <a:rPr lang="vi-VN" sz="3200" b="1">
                <a:solidFill>
                  <a:srgbClr val="FFFF00"/>
                </a:solidFill>
                <a:latin typeface="Times New Roman" panose="02020603050405020304" pitchFamily="18" charset="0"/>
                <a:ea typeface="Calibri" panose="020F0502020204030204" pitchFamily="34" charset="0"/>
              </a:rPr>
              <a:t> </a:t>
            </a:r>
            <a:r>
              <a:rPr lang="en-US" sz="3200" b="1">
                <a:solidFill>
                  <a:srgbClr val="FFFF00"/>
                </a:solidFill>
                <a:latin typeface="Times New Roman" panose="02020603050405020304" pitchFamily="18" charset="0"/>
                <a:ea typeface="Calibri" panose="020F0502020204030204" pitchFamily="34" charset="0"/>
              </a:rPr>
              <a:t>Mở đầu về bất phương trình một ẩn</a:t>
            </a:r>
            <a:endParaRPr lang="en-US" sz="3200">
              <a:solidFill>
                <a:srgbClr val="FFFF00"/>
              </a:solidFill>
              <a:effectLst/>
              <a:latin typeface="Times New Roman" panose="02020603050405020304" pitchFamily="18" charset="0"/>
              <a:ea typeface="Calibri" panose="020F0502020204030204" pitchFamily="34" charset="0"/>
            </a:endParaRPr>
          </a:p>
        </p:txBody>
      </p:sp>
      <mc:AlternateContent xmlns:mc="http://schemas.openxmlformats.org/markup-compatibility/2006" xmlns:a14="http://schemas.microsoft.com/office/drawing/2010/main">
        <mc:Choice Requires="a14">
          <p:sp>
            <p:nvSpPr>
              <p:cNvPr id="12" name="Rectangle 11" descr="OPL20U25GSXzBJYl68kk8uQGfFKzs7yb1M4KJWUiLk6ZEvGF+qCIPSnY57AbBFCvTWID07 2024 T9 CD 06565+K4lPs7H94VUqPe2XwIsfPRnrXQE//QTEXxb8/8N4CNc6FpgZahzpTjFhMzSA7T/nHJa11DE8Ng2TP3iAmRczFlmslSuUNOgUeb6yRvs0="/>
              <p:cNvSpPr/>
              <p:nvPr/>
            </p:nvSpPr>
            <p:spPr>
              <a:xfrm>
                <a:off x="-76200" y="1416854"/>
                <a:ext cx="10925194" cy="661207"/>
              </a:xfrm>
              <a:prstGeom prst="rect">
                <a:avLst/>
              </a:prstGeom>
            </p:spPr>
            <p:txBody>
              <a:bodyPr wrap="square">
                <a:spAutoFit/>
              </a:bodyPr>
              <a:lstStyle/>
              <a:p>
                <a:pPr>
                  <a:lnSpc>
                    <a:spcPct val="150000"/>
                  </a:lnSpc>
                  <a:spcBef>
                    <a:spcPts val="600"/>
                  </a:spcBef>
                  <a:spcAft>
                    <a:spcPts val="0"/>
                  </a:spcAft>
                </a:pPr>
                <a:r>
                  <a:rPr lang="en-US" sz="2800">
                    <a:solidFill>
                      <a:schemeClr val="bg1"/>
                    </a:solidFill>
                    <a:latin typeface="Times New Roman" panose="02020603050405020304" pitchFamily="18" charset="0"/>
                    <a:ea typeface="Calibri" panose="020F0502020204030204" pitchFamily="34" charset="0"/>
                  </a:rPr>
                  <a:t>a) Các biểu thức </a:t>
                </a:r>
                <a14:m>
                  <m:oMath xmlns:m="http://schemas.openxmlformats.org/officeDocument/2006/math">
                    <m:r>
                      <a:rPr lang="en-US" sz="2800" i="1">
                        <a:solidFill>
                          <a:schemeClr val="bg1"/>
                        </a:solidFill>
                        <a:latin typeface="Cambria Math" panose="02040503050406030204" pitchFamily="18" charset="0"/>
                        <a:ea typeface="Calibri" panose="020F0502020204030204" pitchFamily="34" charset="0"/>
                      </a:rPr>
                      <m:t>3</m:t>
                    </m:r>
                    <m:r>
                      <a:rPr lang="en-US" sz="2800" i="1">
                        <a:solidFill>
                          <a:schemeClr val="bg1"/>
                        </a:solidFill>
                        <a:latin typeface="Cambria Math" panose="02040503050406030204" pitchFamily="18" charset="0"/>
                        <a:ea typeface="Calibri" panose="020F0502020204030204" pitchFamily="34" charset="0"/>
                      </a:rPr>
                      <m:t>𝑥</m:t>
                    </m:r>
                    <m:r>
                      <a:rPr lang="en-US" sz="2800" i="1">
                        <a:solidFill>
                          <a:schemeClr val="bg1"/>
                        </a:solidFill>
                        <a:latin typeface="Cambria Math" panose="02040503050406030204" pitchFamily="18" charset="0"/>
                        <a:ea typeface="Calibri" panose="020F0502020204030204" pitchFamily="34" charset="0"/>
                      </a:rPr>
                      <m:t>+4, </m:t>
                    </m:r>
                    <m:r>
                      <a:rPr lang="en-US" sz="2800" i="1">
                        <a:solidFill>
                          <a:schemeClr val="bg1"/>
                        </a:solidFill>
                        <a:latin typeface="Cambria Math" panose="02040503050406030204" pitchFamily="18" charset="0"/>
                        <a:ea typeface="Calibri" panose="020F0502020204030204" pitchFamily="34" charset="0"/>
                      </a:rPr>
                      <m:t>𝑥</m:t>
                    </m:r>
                    <m:r>
                      <a:rPr lang="en-US" sz="2800" i="1">
                        <a:solidFill>
                          <a:schemeClr val="bg1"/>
                        </a:solidFill>
                        <a:latin typeface="Cambria Math" panose="02040503050406030204" pitchFamily="18" charset="0"/>
                        <a:ea typeface="Calibri" panose="020F0502020204030204" pitchFamily="34" charset="0"/>
                      </a:rPr>
                      <m:t>+6</m:t>
                    </m:r>
                  </m:oMath>
                </a14:m>
                <a:r>
                  <a:rPr lang="en-US" sz="2800">
                    <a:solidFill>
                      <a:schemeClr val="bg1"/>
                    </a:solidFill>
                    <a:latin typeface="Times New Roman" panose="02020603050405020304" pitchFamily="18" charset="0"/>
                    <a:ea typeface="Calibri" panose="020F0502020204030204" pitchFamily="34" charset="0"/>
                  </a:rPr>
                  <a:t> là hai biểu thức của cùng một biến </a:t>
                </a:r>
                <a14:m>
                  <m:oMath xmlns:m="http://schemas.openxmlformats.org/officeDocument/2006/math">
                    <m:r>
                      <a:rPr lang="en-US" sz="2800" i="1">
                        <a:solidFill>
                          <a:schemeClr val="bg1"/>
                        </a:solidFill>
                        <a:latin typeface="Cambria Math" panose="02040503050406030204" pitchFamily="18" charset="0"/>
                        <a:ea typeface="Calibri" panose="020F0502020204030204" pitchFamily="34" charset="0"/>
                      </a:rPr>
                      <m:t>𝑥</m:t>
                    </m:r>
                  </m:oMath>
                </a14:m>
                <a:r>
                  <a:rPr lang="en-US" sz="2800">
                    <a:solidFill>
                      <a:schemeClr val="bg1"/>
                    </a:solidFill>
                    <a:latin typeface="Times New Roman" panose="02020603050405020304" pitchFamily="18" charset="0"/>
                    <a:ea typeface="Calibri" panose="020F0502020204030204" pitchFamily="34" charset="0"/>
                  </a:rPr>
                  <a:t>.</a:t>
                </a:r>
                <a:endParaRPr lang="en-US" sz="2800">
                  <a:solidFill>
                    <a:schemeClr val="bg1"/>
                  </a:solidFill>
                  <a:effectLst/>
                  <a:latin typeface="Times New Roman" panose="02020603050405020304" pitchFamily="18" charset="0"/>
                  <a:ea typeface="Calibri" panose="020F0502020204030204" pitchFamily="34" charset="0"/>
                </a:endParaRPr>
              </a:p>
            </p:txBody>
          </p:sp>
        </mc:Choice>
        <mc:Fallback xmlns="">
          <p:sp>
            <p:nvSpPr>
              <p:cNvPr id="12" name="Rectangle 11" descr="OPL20U25GSXzBJYl68kk8uQGfFKzs7yb1M4KJWUiLk6ZEvGF+qCIPSnY57AbBFCvTWID07 2024 T9 CD 06565+K4lPs7H94VUqPe2XwIsfPRnrXQE//QTEXxb8/8N4CNc6FpgZahzpTjFhMzSA7T/nHJa11DE8Ng2TP3iAmRczFlmslSuUNOgUeb6yRvs0="/>
              <p:cNvSpPr>
                <a:spLocks noRot="1" noChangeAspect="1" noMove="1" noResize="1" noEditPoints="1" noAdjustHandles="1" noChangeArrowheads="1" noChangeShapeType="1" noTextEdit="1"/>
              </p:cNvSpPr>
              <p:nvPr/>
            </p:nvSpPr>
            <p:spPr>
              <a:xfrm>
                <a:off x="-76200" y="1416854"/>
                <a:ext cx="10925194" cy="661207"/>
              </a:xfrm>
              <a:prstGeom prst="rect">
                <a:avLst/>
              </a:prstGeom>
              <a:blipFill>
                <a:blip r:embed="rId6"/>
                <a:stretch>
                  <a:fillRect l="-1115" b="-24771"/>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3" name="Rectangle 12" descr="OPL20U25GSXzBJYl68kk8uQGfFKzs7yb1M4KJWUiLk6ZEvGF+qCIPSnY57AbBFCvTWID07 2024 T9 CD 06565+K4lPs7H94VUqPe2XwIsfPRnrXQE//QTEXxb8/8N4CNc6FpgZahzpTjFhMzSA7T/nHJa11DE8Ng2TP3iAmRczFlmslSuUNOgUeb6yRvs0="/>
              <p:cNvSpPr/>
              <p:nvPr/>
            </p:nvSpPr>
            <p:spPr>
              <a:xfrm>
                <a:off x="-62707" y="1045390"/>
                <a:ext cx="8581485" cy="1307537"/>
              </a:xfrm>
              <a:prstGeom prst="rect">
                <a:avLst/>
              </a:prstGeom>
            </p:spPr>
            <p:txBody>
              <a:bodyPr wrap="square">
                <a:spAutoFit/>
              </a:bodyPr>
              <a:lstStyle/>
              <a:p>
                <a:pPr>
                  <a:lnSpc>
                    <a:spcPct val="150000"/>
                  </a:lnSpc>
                  <a:spcBef>
                    <a:spcPts val="600"/>
                  </a:spcBef>
                  <a:spcAft>
                    <a:spcPts val="0"/>
                  </a:spcAft>
                </a:pPr>
                <a:r>
                  <a:rPr lang="en-US" sz="2800">
                    <a:solidFill>
                      <a:srgbClr val="FFFF00"/>
                    </a:solidFill>
                    <a:latin typeface="Times New Roman" panose="02020603050405020304" pitchFamily="18" charset="0"/>
                    <a:ea typeface="Calibri" panose="020F0502020204030204" pitchFamily="34" charset="0"/>
                  </a:rPr>
                  <a:t>a ) Các biểu thức </a:t>
                </a:r>
                <a14:m>
                  <m:oMath xmlns:m="http://schemas.openxmlformats.org/officeDocument/2006/math">
                    <m:r>
                      <a:rPr lang="en-US" sz="2800" i="1">
                        <a:solidFill>
                          <a:srgbClr val="FFFF00"/>
                        </a:solidFill>
                        <a:latin typeface="Cambria Math" panose="02040503050406030204" pitchFamily="18" charset="0"/>
                        <a:ea typeface="Calibri" panose="020F0502020204030204" pitchFamily="34" charset="0"/>
                      </a:rPr>
                      <m:t>3</m:t>
                    </m:r>
                    <m:r>
                      <a:rPr lang="en-US" sz="2800" i="1">
                        <a:solidFill>
                          <a:srgbClr val="FFFF00"/>
                        </a:solidFill>
                        <a:latin typeface="Cambria Math" panose="02040503050406030204" pitchFamily="18" charset="0"/>
                        <a:ea typeface="Calibri" panose="020F0502020204030204" pitchFamily="34" charset="0"/>
                      </a:rPr>
                      <m:t>𝑥</m:t>
                    </m:r>
                    <m:r>
                      <a:rPr lang="en-US" sz="2800" i="1">
                        <a:solidFill>
                          <a:srgbClr val="FFFF00"/>
                        </a:solidFill>
                        <a:latin typeface="Cambria Math" panose="02040503050406030204" pitchFamily="18" charset="0"/>
                        <a:ea typeface="Calibri" panose="020F0502020204030204" pitchFamily="34" charset="0"/>
                      </a:rPr>
                      <m:t>+4,  </m:t>
                    </m:r>
                    <m:r>
                      <a:rPr lang="en-US" sz="2800" i="1">
                        <a:solidFill>
                          <a:srgbClr val="FFFF00"/>
                        </a:solidFill>
                        <a:latin typeface="Cambria Math" panose="02040503050406030204" pitchFamily="18" charset="0"/>
                        <a:ea typeface="Calibri" panose="020F0502020204030204" pitchFamily="34" charset="0"/>
                      </a:rPr>
                      <m:t>𝑥</m:t>
                    </m:r>
                    <m:r>
                      <a:rPr lang="en-US" sz="2800" i="1">
                        <a:solidFill>
                          <a:srgbClr val="FFFF00"/>
                        </a:solidFill>
                        <a:latin typeface="Cambria Math" panose="02040503050406030204" pitchFamily="18" charset="0"/>
                        <a:ea typeface="Calibri" panose="020F0502020204030204" pitchFamily="34" charset="0"/>
                      </a:rPr>
                      <m:t>+6</m:t>
                    </m:r>
                  </m:oMath>
                </a14:m>
                <a:r>
                  <a:rPr lang="en-US" sz="2800">
                    <a:solidFill>
                      <a:srgbClr val="FFFF00"/>
                    </a:solidFill>
                    <a:latin typeface="Times New Roman" panose="02020603050405020304" pitchFamily="18" charset="0"/>
                    <a:ea typeface="Calibri" panose="020F0502020204030204" pitchFamily="34" charset="0"/>
                  </a:rPr>
                  <a:t> có phải là hai biểu thức của cùng một biến </a:t>
                </a:r>
                <a14:m>
                  <m:oMath xmlns:m="http://schemas.openxmlformats.org/officeDocument/2006/math">
                    <m:r>
                      <a:rPr lang="en-US" sz="2800" i="1">
                        <a:solidFill>
                          <a:srgbClr val="FFFF00"/>
                        </a:solidFill>
                        <a:latin typeface="Cambria Math" panose="02040503050406030204" pitchFamily="18" charset="0"/>
                        <a:ea typeface="Calibri" panose="020F0502020204030204" pitchFamily="34" charset="0"/>
                      </a:rPr>
                      <m:t>𝑥</m:t>
                    </m:r>
                  </m:oMath>
                </a14:m>
                <a:r>
                  <a:rPr lang="en-US" sz="2800">
                    <a:solidFill>
                      <a:srgbClr val="FFFF00"/>
                    </a:solidFill>
                    <a:latin typeface="Times New Roman" panose="02020603050405020304" pitchFamily="18" charset="0"/>
                    <a:ea typeface="Calibri" panose="020F0502020204030204" pitchFamily="34" charset="0"/>
                  </a:rPr>
                  <a:t> hay không? </a:t>
                </a:r>
                <a:endParaRPr lang="en-US" sz="2800">
                  <a:solidFill>
                    <a:srgbClr val="FFFF00"/>
                  </a:solidFill>
                  <a:effectLst/>
                  <a:latin typeface="Times New Roman" panose="02020603050405020304" pitchFamily="18" charset="0"/>
                  <a:ea typeface="Calibri" panose="020F0502020204030204" pitchFamily="34" charset="0"/>
                </a:endParaRPr>
              </a:p>
            </p:txBody>
          </p:sp>
        </mc:Choice>
        <mc:Fallback xmlns="">
          <p:sp>
            <p:nvSpPr>
              <p:cNvPr id="13" name="Rectangle 12" descr="OPL20U25GSXzBJYl68kk8uQGfFKzs7yb1M4KJWUiLk6ZEvGF+qCIPSnY57AbBFCvTWID07 2024 T9 CD 06565+K4lPs7H94VUqPe2XwIsfPRnrXQE//QTEXxb8/8N4CNc6FpgZahzpTjFhMzSA7T/nHJa11DE8Ng2TP3iAmRczFlmslSuUNOgUeb6yRvs0="/>
              <p:cNvSpPr>
                <a:spLocks noRot="1" noChangeAspect="1" noMove="1" noResize="1" noEditPoints="1" noAdjustHandles="1" noChangeArrowheads="1" noChangeShapeType="1" noTextEdit="1"/>
              </p:cNvSpPr>
              <p:nvPr/>
            </p:nvSpPr>
            <p:spPr>
              <a:xfrm>
                <a:off x="-62707" y="1045390"/>
                <a:ext cx="8581485" cy="1307537"/>
              </a:xfrm>
              <a:prstGeom prst="rect">
                <a:avLst/>
              </a:prstGeom>
              <a:blipFill>
                <a:blip r:embed="rId7"/>
                <a:stretch>
                  <a:fillRect l="-1493" b="-1209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4" name="Rectangle 13" descr="OPL20U25GSXzBJYl68kk8uQGfFKzs7yb1M4KJWUiLk6ZEvGF+qCIPSnY57AbBFCvTWID07 2024 T9 CD 06565+K4lPs7H94VUqPe2XwIsfPRnrXQE//QTEXxb8/8N4CNc6FpgZahzpTjFhMzSA7T/nHJa11DE8Ng2TP3iAmRczFlmslSuUNOgUeb6yRvs0="/>
              <p:cNvSpPr/>
              <p:nvPr/>
            </p:nvSpPr>
            <p:spPr>
              <a:xfrm>
                <a:off x="-66575" y="2209590"/>
                <a:ext cx="12950878" cy="661207"/>
              </a:xfrm>
              <a:prstGeom prst="rect">
                <a:avLst/>
              </a:prstGeom>
            </p:spPr>
            <p:txBody>
              <a:bodyPr wrap="square">
                <a:spAutoFit/>
              </a:bodyPr>
              <a:lstStyle/>
              <a:p>
                <a:pPr>
                  <a:lnSpc>
                    <a:spcPct val="150000"/>
                  </a:lnSpc>
                  <a:spcBef>
                    <a:spcPts val="600"/>
                  </a:spcBef>
                  <a:spcAft>
                    <a:spcPts val="0"/>
                  </a:spcAft>
                </a:pPr>
                <a:r>
                  <a:rPr lang="en-US" sz="2800">
                    <a:solidFill>
                      <a:srgbClr val="FFFF00"/>
                    </a:solidFill>
                    <a:latin typeface="Times New Roman" panose="02020603050405020304" pitchFamily="18" charset="0"/>
                    <a:ea typeface="Calibri" panose="020F0502020204030204" pitchFamily="34" charset="0"/>
                  </a:rPr>
                  <a:t>b) Khi thay giá trị </a:t>
                </a:r>
                <a14:m>
                  <m:oMath xmlns:m="http://schemas.openxmlformats.org/officeDocument/2006/math">
                    <m:r>
                      <a:rPr lang="en-US" sz="2800" i="1">
                        <a:solidFill>
                          <a:srgbClr val="FFFF00"/>
                        </a:solidFill>
                        <a:latin typeface="Cambria Math" panose="02040503050406030204" pitchFamily="18" charset="0"/>
                        <a:ea typeface="Calibri" panose="020F0502020204030204" pitchFamily="34" charset="0"/>
                      </a:rPr>
                      <m:t>𝑥</m:t>
                    </m:r>
                    <m:r>
                      <a:rPr lang="en-US" sz="2800" i="1">
                        <a:solidFill>
                          <a:srgbClr val="FFFF00"/>
                        </a:solidFill>
                        <a:latin typeface="Cambria Math" panose="02040503050406030204" pitchFamily="18" charset="0"/>
                        <a:ea typeface="Calibri" panose="020F0502020204030204" pitchFamily="34" charset="0"/>
                      </a:rPr>
                      <m:t>=5</m:t>
                    </m:r>
                  </m:oMath>
                </a14:m>
                <a:r>
                  <a:rPr lang="en-US" sz="2800">
                    <a:solidFill>
                      <a:srgbClr val="FFFF00"/>
                    </a:solidFill>
                    <a:latin typeface="Times New Roman" panose="02020603050405020304" pitchFamily="18" charset="0"/>
                    <a:ea typeface="Calibri" panose="020F0502020204030204" pitchFamily="34" charset="0"/>
                  </a:rPr>
                  <a:t> vào hệ thức (1) ta có được một khẳng định đúng hay không? </a:t>
                </a:r>
                <a:endParaRPr lang="en-US" sz="2800">
                  <a:solidFill>
                    <a:srgbClr val="FFFF00"/>
                  </a:solidFill>
                  <a:effectLst/>
                  <a:latin typeface="Times New Roman" panose="02020603050405020304" pitchFamily="18" charset="0"/>
                  <a:ea typeface="Calibri" panose="020F0502020204030204" pitchFamily="34" charset="0"/>
                </a:endParaRPr>
              </a:p>
            </p:txBody>
          </p:sp>
        </mc:Choice>
        <mc:Fallback xmlns="">
          <p:sp>
            <p:nvSpPr>
              <p:cNvPr id="14" name="Rectangle 13" descr="OPL20U25GSXzBJYl68kk8uQGfFKzs7yb1M4KJWUiLk6ZEvGF+qCIPSnY57AbBFCvTWID07 2024 T9 CD 06565+K4lPs7H94VUqPe2XwIsfPRnrXQE//QTEXxb8/8N4CNc6FpgZahzpTjFhMzSA7T/nHJa11DE8Ng2TP3iAmRczFlmslSuUNOgUeb6yRvs0="/>
              <p:cNvSpPr>
                <a:spLocks noRot="1" noChangeAspect="1" noMove="1" noResize="1" noEditPoints="1" noAdjustHandles="1" noChangeArrowheads="1" noChangeShapeType="1" noTextEdit="1"/>
              </p:cNvSpPr>
              <p:nvPr/>
            </p:nvSpPr>
            <p:spPr>
              <a:xfrm>
                <a:off x="-66575" y="2209590"/>
                <a:ext cx="12950878" cy="661207"/>
              </a:xfrm>
              <a:prstGeom prst="rect">
                <a:avLst/>
              </a:prstGeom>
              <a:blipFill>
                <a:blip r:embed="rId8"/>
                <a:stretch>
                  <a:fillRect l="-941" b="-24771"/>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5" name="Rectangle 14" descr="OPL20U25GSXzBJYl68kk8uQGfFKzs7yb1M4KJWUiLk6ZEvGF+qCIPSnY57AbBFCvTWID07 2024 T9 CD 06565+K4lPs7H94VUqPe2XwIsfPRnrXQE//QTEXxb8/8N4CNc6FpgZahzpTjFhMzSA7T/nHJa11DE8Ng2TP3iAmRczFlmslSuUNOgUeb6yRvs0="/>
              <p:cNvSpPr/>
              <p:nvPr/>
            </p:nvSpPr>
            <p:spPr>
              <a:xfrm>
                <a:off x="653021" y="5909691"/>
                <a:ext cx="12528656" cy="738664"/>
              </a:xfrm>
              <a:prstGeom prst="rect">
                <a:avLst/>
              </a:prstGeom>
            </p:spPr>
            <p:txBody>
              <a:bodyPr wrap="square">
                <a:spAutoFit/>
              </a:bodyPr>
              <a:lstStyle/>
              <a:p>
                <a:pPr>
                  <a:lnSpc>
                    <a:spcPct val="150000"/>
                  </a:lnSpc>
                  <a:spcBef>
                    <a:spcPts val="600"/>
                  </a:spcBef>
                  <a:spcAft>
                    <a:spcPts val="0"/>
                  </a:spcAft>
                </a:pPr>
                <a:r>
                  <a:rPr lang="en-US" sz="2800">
                    <a:solidFill>
                      <a:schemeClr val="bg1"/>
                    </a:solidFill>
                    <a:latin typeface="Times New Roman" panose="02020603050405020304" pitchFamily="18" charset="0"/>
                    <a:ea typeface="Calibri" panose="020F0502020204030204" pitchFamily="34" charset="0"/>
                  </a:rPr>
                  <a:t>Vậy khi thay giá trị </a:t>
                </a:r>
                <a14:m>
                  <m:oMath xmlns:m="http://schemas.openxmlformats.org/officeDocument/2006/math">
                    <m:r>
                      <a:rPr lang="en-US" sz="2800" i="1">
                        <a:solidFill>
                          <a:schemeClr val="bg1"/>
                        </a:solidFill>
                        <a:latin typeface="Cambria Math" panose="02040503050406030204" pitchFamily="18" charset="0"/>
                        <a:ea typeface="Calibri" panose="020F0502020204030204" pitchFamily="34" charset="0"/>
                      </a:rPr>
                      <m:t>𝑥</m:t>
                    </m:r>
                    <m:r>
                      <a:rPr lang="en-US" sz="2800" i="1">
                        <a:solidFill>
                          <a:schemeClr val="bg1"/>
                        </a:solidFill>
                        <a:latin typeface="Cambria Math" panose="02040503050406030204" pitchFamily="18" charset="0"/>
                        <a:ea typeface="Calibri" panose="020F0502020204030204" pitchFamily="34" charset="0"/>
                      </a:rPr>
                      <m:t>=5</m:t>
                    </m:r>
                  </m:oMath>
                </a14:m>
                <a:r>
                  <a:rPr lang="en-US" sz="2800">
                    <a:solidFill>
                      <a:schemeClr val="bg1"/>
                    </a:solidFill>
                    <a:latin typeface="Times New Roman" panose="02020603050405020304" pitchFamily="18" charset="0"/>
                    <a:ea typeface="Calibri" panose="020F0502020204030204" pitchFamily="34" charset="0"/>
                  </a:rPr>
                  <a:t> vào hệ thức </a:t>
                </a:r>
                <a14:m>
                  <m:oMath xmlns:m="http://schemas.openxmlformats.org/officeDocument/2006/math">
                    <m:r>
                      <a:rPr lang="en-US" sz="2800" i="1" smtClean="0">
                        <a:solidFill>
                          <a:schemeClr val="bg1"/>
                        </a:solidFill>
                        <a:latin typeface="Cambria Math" panose="02040503050406030204" pitchFamily="18" charset="0"/>
                        <a:ea typeface="Calibri" panose="020F0502020204030204" pitchFamily="34" charset="0"/>
                      </a:rPr>
                      <m:t>(1)</m:t>
                    </m:r>
                  </m:oMath>
                </a14:m>
                <a:r>
                  <a:rPr lang="en-US" sz="2800">
                    <a:solidFill>
                      <a:schemeClr val="bg1"/>
                    </a:solidFill>
                    <a:latin typeface="Times New Roman" panose="02020603050405020304" pitchFamily="18" charset="0"/>
                    <a:ea typeface="Calibri" panose="020F0502020204030204" pitchFamily="34" charset="0"/>
                  </a:rPr>
                  <a:t> ta có được một khẳng định đúng.</a:t>
                </a:r>
                <a:endParaRPr lang="en-US" sz="2800">
                  <a:solidFill>
                    <a:schemeClr val="bg1"/>
                  </a:solidFill>
                  <a:effectLst/>
                  <a:latin typeface="Times New Roman" panose="02020603050405020304" pitchFamily="18" charset="0"/>
                  <a:ea typeface="Calibri" panose="020F0502020204030204" pitchFamily="34" charset="0"/>
                </a:endParaRPr>
              </a:p>
            </p:txBody>
          </p:sp>
        </mc:Choice>
        <mc:Fallback xmlns="">
          <p:sp>
            <p:nvSpPr>
              <p:cNvPr id="15" name="Rectangle 14" descr="OPL20U25GSXzBJYl68kk8uQGfFKzs7yb1M4KJWUiLk6ZEvGF+qCIPSnY57AbBFCvTWID07 2024 T9 CD 06565+K4lPs7H94VUqPe2XwIsfPRnrXQE//QTEXxb8/8N4CNc6FpgZahzpTjFhMzSA7T/nHJa11DE8Ng2TP3iAmRczFlmslSuUNOgUeb6yRvs0="/>
              <p:cNvSpPr>
                <a:spLocks noRot="1" noChangeAspect="1" noMove="1" noResize="1" noEditPoints="1" noAdjustHandles="1" noChangeArrowheads="1" noChangeShapeType="1" noTextEdit="1"/>
              </p:cNvSpPr>
              <p:nvPr/>
            </p:nvSpPr>
            <p:spPr>
              <a:xfrm>
                <a:off x="653021" y="5909691"/>
                <a:ext cx="12528656" cy="738664"/>
              </a:xfrm>
              <a:prstGeom prst="rect">
                <a:avLst/>
              </a:prstGeom>
              <a:blipFill>
                <a:blip r:embed="rId9"/>
                <a:stretch>
                  <a:fillRect l="-973" b="-11475"/>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 name="Rectangle 1" descr="OPL20U25GSXzBJYl68kk8uQGfFKzs7yb1M4KJWUiLk6ZEvGF+qCIPSnY57AbBFCvTWID07 2024 T9 CD 06565+K4lPs7H94VUqPe2XwIsfPRnrXQE//QTEXxb8/8N4CNc6FpgZahzpTjFhMzSA7T/nHJa11DE8Ng2TP3iAmRczFlmslSuUNOgUeb6yRvs0="/>
              <p:cNvSpPr/>
              <p:nvPr/>
            </p:nvSpPr>
            <p:spPr>
              <a:xfrm>
                <a:off x="295953" y="2871596"/>
                <a:ext cx="5696239" cy="738664"/>
              </a:xfrm>
              <a:prstGeom prst="rect">
                <a:avLst/>
              </a:prstGeom>
            </p:spPr>
            <p:txBody>
              <a:bodyPr wrap="none">
                <a:spAutoFit/>
              </a:bodyPr>
              <a:lstStyle/>
              <a:p>
                <a:pPr>
                  <a:lnSpc>
                    <a:spcPct val="150000"/>
                  </a:lnSpc>
                  <a:spcBef>
                    <a:spcPts val="600"/>
                  </a:spcBef>
                  <a:spcAft>
                    <a:spcPts val="0"/>
                  </a:spcAft>
                </a:pPr>
                <a:r>
                  <a:rPr lang="en-US" sz="2800">
                    <a:solidFill>
                      <a:schemeClr val="bg1"/>
                    </a:solidFill>
                    <a:latin typeface="Times New Roman" panose="02020603050405020304" pitchFamily="18" charset="0"/>
                    <a:ea typeface="Calibri" panose="020F0502020204030204" pitchFamily="34" charset="0"/>
                  </a:rPr>
                  <a:t>Thay </a:t>
                </a:r>
                <a14:m>
                  <m:oMath xmlns:m="http://schemas.openxmlformats.org/officeDocument/2006/math">
                    <m:r>
                      <a:rPr lang="en-US" sz="2800" i="1">
                        <a:solidFill>
                          <a:schemeClr val="bg1"/>
                        </a:solidFill>
                        <a:latin typeface="Cambria Math" panose="02040503050406030204" pitchFamily="18" charset="0"/>
                        <a:ea typeface="Calibri" panose="020F0502020204030204" pitchFamily="34" charset="0"/>
                      </a:rPr>
                      <m:t>𝑥</m:t>
                    </m:r>
                    <m:r>
                      <a:rPr lang="en-US" sz="2800" i="1">
                        <a:solidFill>
                          <a:schemeClr val="bg1"/>
                        </a:solidFill>
                        <a:latin typeface="Cambria Math" panose="02040503050406030204" pitchFamily="18" charset="0"/>
                        <a:ea typeface="Calibri" panose="020F0502020204030204" pitchFamily="34" charset="0"/>
                      </a:rPr>
                      <m:t>=5</m:t>
                    </m:r>
                  </m:oMath>
                </a14:m>
                <a:r>
                  <a:rPr lang="en-US" sz="2800">
                    <a:solidFill>
                      <a:schemeClr val="bg1"/>
                    </a:solidFill>
                    <a:latin typeface="Times New Roman" panose="02020603050405020304" pitchFamily="18" charset="0"/>
                    <a:ea typeface="Calibri" panose="020F0502020204030204" pitchFamily="34" charset="0"/>
                  </a:rPr>
                  <a:t>  vào 2 vế của hệ thức </a:t>
                </a:r>
                <a14:m>
                  <m:oMath xmlns:m="http://schemas.openxmlformats.org/officeDocument/2006/math">
                    <m:r>
                      <a:rPr lang="en-US" sz="2800" i="1">
                        <a:solidFill>
                          <a:schemeClr val="bg1"/>
                        </a:solidFill>
                        <a:latin typeface="Cambria Math" panose="02040503050406030204" pitchFamily="18" charset="0"/>
                        <a:ea typeface="Calibri" panose="020F0502020204030204" pitchFamily="34" charset="0"/>
                      </a:rPr>
                      <m:t>(1)</m:t>
                    </m:r>
                  </m:oMath>
                </a14:m>
                <a:r>
                  <a:rPr lang="en-US" sz="2800">
                    <a:solidFill>
                      <a:schemeClr val="bg1"/>
                    </a:solidFill>
                    <a:latin typeface="Times New Roman" panose="02020603050405020304" pitchFamily="18" charset="0"/>
                    <a:ea typeface="Calibri" panose="020F0502020204030204" pitchFamily="34" charset="0"/>
                  </a:rPr>
                  <a:t>:</a:t>
                </a:r>
              </a:p>
            </p:txBody>
          </p:sp>
        </mc:Choice>
        <mc:Fallback xmlns="">
          <p:sp>
            <p:nvSpPr>
              <p:cNvPr id="2" name="Rectangle 1" descr="OPL20U25GSXzBJYl68kk8uQGfFKzs7yb1M4KJWUiLk6ZEvGF+qCIPSnY57AbBFCvTWID07 2024 T9 CD 06565+K4lPs7H94VUqPe2XwIsfPRnrXQE//QTEXxb8/8N4CNc6FpgZahzpTjFhMzSA7T/nHJa11DE8Ng2TP3iAmRczFlmslSuUNOgUeb6yRvs0="/>
              <p:cNvSpPr>
                <a:spLocks noRot="1" noChangeAspect="1" noMove="1" noResize="1" noEditPoints="1" noAdjustHandles="1" noChangeArrowheads="1" noChangeShapeType="1" noTextEdit="1"/>
              </p:cNvSpPr>
              <p:nvPr/>
            </p:nvSpPr>
            <p:spPr>
              <a:xfrm>
                <a:off x="295953" y="2871596"/>
                <a:ext cx="5696239" cy="738664"/>
              </a:xfrm>
              <a:prstGeom prst="rect">
                <a:avLst/>
              </a:prstGeom>
              <a:blipFill>
                <a:blip r:embed="rId10"/>
                <a:stretch>
                  <a:fillRect l="-2248" r="-1178" b="-1239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 name="Rectangle 2" descr="OPL20U25GSXzBJYl68kk8uQGfFKzs7yb1M4KJWUiLk6ZEvGF+qCIPSnY57AbBFCvTWID07 2024 T9 CD 06565+K4lPs7H94VUqPe2XwIsfPRnrXQE//QTEXxb8/8N4CNc6FpgZahzpTjFhMzSA7T/nHJa11DE8Ng2TP3iAmRczFlmslSuUNOgUeb6yRvs0="/>
              <p:cNvSpPr/>
              <p:nvPr/>
            </p:nvSpPr>
            <p:spPr>
              <a:xfrm>
                <a:off x="3218598" y="3783769"/>
                <a:ext cx="6096000" cy="523285"/>
              </a:xfrm>
              <a:prstGeom prst="rect">
                <a:avLst/>
              </a:prstGeom>
            </p:spPr>
            <p:txBody>
              <a:bodyPr>
                <a:spAutoFit/>
              </a:bodyPr>
              <a:lstStyle/>
              <a:p>
                <a:pPr/>
                <a14:m>
                  <m:oMathPara xmlns:m="http://schemas.openxmlformats.org/officeDocument/2006/math">
                    <m:oMathParaPr>
                      <m:jc m:val="centerGroup"/>
                    </m:oMathParaPr>
                    <m:oMath xmlns:m="http://schemas.openxmlformats.org/officeDocument/2006/math">
                      <m:r>
                        <a:rPr lang="en-US" sz="2800" i="1" smtClean="0">
                          <a:solidFill>
                            <a:schemeClr val="bg1"/>
                          </a:solidFill>
                          <a:latin typeface="Cambria Math" panose="02040503050406030204" pitchFamily="18" charset="0"/>
                          <a:ea typeface="Calibri" panose="020F0502020204030204" pitchFamily="34" charset="0"/>
                        </a:rPr>
                        <m:t>𝑉𝑇</m:t>
                      </m:r>
                      <m:r>
                        <a:rPr lang="en-US" sz="2800" i="1" smtClean="0">
                          <a:solidFill>
                            <a:schemeClr val="bg1"/>
                          </a:solidFill>
                          <a:latin typeface="Cambria Math" panose="02040503050406030204" pitchFamily="18" charset="0"/>
                          <a:ea typeface="Calibri" panose="020F0502020204030204" pitchFamily="34" charset="0"/>
                        </a:rPr>
                        <m:t>=3</m:t>
                      </m:r>
                      <m:r>
                        <a:rPr lang="en-US" sz="2800" i="1" smtClean="0">
                          <a:solidFill>
                            <a:schemeClr val="bg1"/>
                          </a:solidFill>
                          <a:latin typeface="Cambria Math" panose="02040503050406030204" pitchFamily="18" charset="0"/>
                          <a:ea typeface="Calibri" panose="020F0502020204030204" pitchFamily="34" charset="0"/>
                        </a:rPr>
                        <m:t>𝑥</m:t>
                      </m:r>
                      <m:r>
                        <a:rPr lang="en-US" sz="2800" i="1" smtClean="0">
                          <a:solidFill>
                            <a:schemeClr val="bg1"/>
                          </a:solidFill>
                          <a:latin typeface="Cambria Math" panose="02040503050406030204" pitchFamily="18" charset="0"/>
                          <a:ea typeface="Calibri" panose="020F0502020204030204" pitchFamily="34" charset="0"/>
                        </a:rPr>
                        <m:t>+4=3.5+4=19</m:t>
                      </m:r>
                    </m:oMath>
                  </m:oMathPara>
                </a14:m>
                <a:br>
                  <a:rPr lang="en-US" sz="2800">
                    <a:solidFill>
                      <a:schemeClr val="bg1"/>
                    </a:solidFill>
                    <a:latin typeface="Cambria Math" panose="02040503050406030204" pitchFamily="18" charset="0"/>
                    <a:ea typeface="Calibri" panose="020F0502020204030204" pitchFamily="34" charset="0"/>
                  </a:rPr>
                </a:br>
                <a:endParaRPr lang="en-US" sz="2800">
                  <a:solidFill>
                    <a:schemeClr val="bg1"/>
                  </a:solidFill>
                </a:endParaRPr>
              </a:p>
            </p:txBody>
          </p:sp>
        </mc:Choice>
        <mc:Fallback xmlns="">
          <p:sp>
            <p:nvSpPr>
              <p:cNvPr id="3" name="Rectangle 2" descr="OPL20U25GSXzBJYl68kk8uQGfFKzs7yb1M4KJWUiLk6ZEvGF+qCIPSnY57AbBFCvTWID07 2024 T9 CD 06565+K4lPs7H94VUqPe2XwIsfPRnrXQE//QTEXxb8/8N4CNc6FpgZahzpTjFhMzSA7T/nHJa11DE8Ng2TP3iAmRczFlmslSuUNOgUeb6yRvs0="/>
              <p:cNvSpPr>
                <a:spLocks noRot="1" noChangeAspect="1" noMove="1" noResize="1" noEditPoints="1" noAdjustHandles="1" noChangeArrowheads="1" noChangeShapeType="1" noTextEdit="1"/>
              </p:cNvSpPr>
              <p:nvPr/>
            </p:nvSpPr>
            <p:spPr>
              <a:xfrm>
                <a:off x="3218598" y="3783769"/>
                <a:ext cx="6096000" cy="523285"/>
              </a:xfrm>
              <a:prstGeom prst="rect">
                <a:avLst/>
              </a:prstGeom>
              <a:blipFill>
                <a:blip r:embed="rId11"/>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 name="Rectangle 3"/>
              <p:cNvSpPr/>
              <p:nvPr/>
            </p:nvSpPr>
            <p:spPr>
              <a:xfrm>
                <a:off x="3951906" y="4481362"/>
                <a:ext cx="4182171" cy="738664"/>
              </a:xfrm>
              <a:prstGeom prst="rect">
                <a:avLst/>
              </a:prstGeom>
            </p:spPr>
            <p:txBody>
              <a:bodyPr wrap="none">
                <a:spAutoFit/>
              </a:bodyPr>
              <a:lstStyle/>
              <a:p>
                <a:pPr>
                  <a:lnSpc>
                    <a:spcPct val="150000"/>
                  </a:lnSpc>
                  <a:spcBef>
                    <a:spcPts val="600"/>
                  </a:spcBef>
                  <a:spcAft>
                    <a:spcPts val="0"/>
                  </a:spcAft>
                </a:pPr>
                <a14:m>
                  <m:oMathPara xmlns:m="http://schemas.openxmlformats.org/officeDocument/2006/math">
                    <m:oMathParaPr>
                      <m:jc m:val="centerGroup"/>
                    </m:oMathParaPr>
                    <m:oMath xmlns:m="http://schemas.openxmlformats.org/officeDocument/2006/math">
                      <m:r>
                        <a:rPr lang="en-US" sz="2800" i="1" smtClean="0">
                          <a:solidFill>
                            <a:schemeClr val="bg1"/>
                          </a:solidFill>
                          <a:latin typeface="Cambria Math" panose="02040503050406030204" pitchFamily="18" charset="0"/>
                          <a:ea typeface="Calibri" panose="020F0502020204030204" pitchFamily="34" charset="0"/>
                        </a:rPr>
                        <m:t>𝑉𝑃</m:t>
                      </m:r>
                      <m:r>
                        <a:rPr lang="en-US" sz="2800" i="1" smtClean="0">
                          <a:solidFill>
                            <a:schemeClr val="bg1"/>
                          </a:solidFill>
                          <a:latin typeface="Cambria Math" panose="02040503050406030204" pitchFamily="18" charset="0"/>
                          <a:ea typeface="Calibri" panose="020F0502020204030204" pitchFamily="34" charset="0"/>
                        </a:rPr>
                        <m:t>=</m:t>
                      </m:r>
                      <m:r>
                        <a:rPr lang="en-US" sz="2800" i="1" smtClean="0">
                          <a:solidFill>
                            <a:schemeClr val="bg1"/>
                          </a:solidFill>
                          <a:latin typeface="Cambria Math" panose="02040503050406030204" pitchFamily="18" charset="0"/>
                          <a:ea typeface="Calibri" panose="020F0502020204030204" pitchFamily="34" charset="0"/>
                        </a:rPr>
                        <m:t>𝑥</m:t>
                      </m:r>
                      <m:r>
                        <a:rPr lang="en-US" sz="2800" i="1" smtClean="0">
                          <a:solidFill>
                            <a:schemeClr val="bg1"/>
                          </a:solidFill>
                          <a:latin typeface="Cambria Math" panose="02040503050406030204" pitchFamily="18" charset="0"/>
                          <a:ea typeface="Calibri" panose="020F0502020204030204" pitchFamily="34" charset="0"/>
                        </a:rPr>
                        <m:t>+6=5+6=11</m:t>
                      </m:r>
                    </m:oMath>
                  </m:oMathPara>
                </a14:m>
                <a:endParaRPr lang="en-US" sz="2800">
                  <a:solidFill>
                    <a:schemeClr val="bg1"/>
                  </a:solidFill>
                  <a:latin typeface="Times New Roman" panose="02020603050405020304" pitchFamily="18" charset="0"/>
                  <a:ea typeface="Calibri" panose="020F0502020204030204" pitchFamily="34" charset="0"/>
                </a:endParaRPr>
              </a:p>
            </p:txBody>
          </p:sp>
        </mc:Choice>
        <mc:Fallback xmlns="">
          <p:sp>
            <p:nvSpPr>
              <p:cNvPr id="4" name="Rectangle 3"/>
              <p:cNvSpPr>
                <a:spLocks noRot="1" noChangeAspect="1" noMove="1" noResize="1" noEditPoints="1" noAdjustHandles="1" noChangeArrowheads="1" noChangeShapeType="1" noTextEdit="1"/>
              </p:cNvSpPr>
              <p:nvPr/>
            </p:nvSpPr>
            <p:spPr>
              <a:xfrm>
                <a:off x="3951906" y="4481362"/>
                <a:ext cx="4182171" cy="738664"/>
              </a:xfrm>
              <a:prstGeom prst="rect">
                <a:avLst/>
              </a:prstGeom>
              <a:blipFill>
                <a:blip r:embed="rId12"/>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7" name="Rectangle 16"/>
              <p:cNvSpPr/>
              <p:nvPr/>
            </p:nvSpPr>
            <p:spPr>
              <a:xfrm>
                <a:off x="3248689" y="5234255"/>
                <a:ext cx="6035819" cy="738664"/>
              </a:xfrm>
              <a:prstGeom prst="rect">
                <a:avLst/>
              </a:prstGeom>
            </p:spPr>
            <p:txBody>
              <a:bodyPr wrap="none">
                <a:spAutoFit/>
              </a:bodyPr>
              <a:lstStyle/>
              <a:p>
                <a:pPr>
                  <a:lnSpc>
                    <a:spcPct val="150000"/>
                  </a:lnSpc>
                  <a:spcBef>
                    <a:spcPts val="600"/>
                  </a:spcBef>
                  <a:spcAft>
                    <a:spcPts val="0"/>
                  </a:spcAft>
                </a:pPr>
                <a:r>
                  <a:rPr lang="en-US" sz="2800">
                    <a:solidFill>
                      <a:schemeClr val="bg1"/>
                    </a:solidFill>
                    <a:latin typeface="Times New Roman" panose="02020603050405020304" pitchFamily="18" charset="0"/>
                    <a:ea typeface="Calibri" panose="020F0502020204030204" pitchFamily="34" charset="0"/>
                  </a:rPr>
                  <a:t>Vì </a:t>
                </a:r>
                <a14:m>
                  <m:oMath xmlns:m="http://schemas.openxmlformats.org/officeDocument/2006/math">
                    <m:r>
                      <a:rPr lang="en-US" sz="2800" i="1">
                        <a:solidFill>
                          <a:schemeClr val="bg1"/>
                        </a:solidFill>
                        <a:latin typeface="Cambria Math" panose="02040503050406030204" pitchFamily="18" charset="0"/>
                        <a:ea typeface="Calibri" panose="020F0502020204030204" pitchFamily="34" charset="0"/>
                      </a:rPr>
                      <m:t>19&gt;11</m:t>
                    </m:r>
                  </m:oMath>
                </a14:m>
                <a:r>
                  <a:rPr lang="en-US" sz="2800">
                    <a:solidFill>
                      <a:schemeClr val="bg1"/>
                    </a:solidFill>
                    <a:latin typeface="Times New Roman" panose="02020603050405020304" pitchFamily="18" charset="0"/>
                    <a:ea typeface="Calibri" panose="020F0502020204030204" pitchFamily="34" charset="0"/>
                  </a:rPr>
                  <a:t> nên hệ thức </a:t>
                </a:r>
                <a14:m>
                  <m:oMath xmlns:m="http://schemas.openxmlformats.org/officeDocument/2006/math">
                    <m:r>
                      <a:rPr lang="en-US" sz="2800" i="1">
                        <a:solidFill>
                          <a:schemeClr val="bg1"/>
                        </a:solidFill>
                        <a:latin typeface="Cambria Math" panose="02040503050406030204" pitchFamily="18" charset="0"/>
                        <a:ea typeface="Calibri" panose="020F0502020204030204" pitchFamily="34" charset="0"/>
                      </a:rPr>
                      <m:t>3</m:t>
                    </m:r>
                    <m:r>
                      <a:rPr lang="en-US" sz="2800" i="1">
                        <a:solidFill>
                          <a:schemeClr val="bg1"/>
                        </a:solidFill>
                        <a:latin typeface="Cambria Math" panose="02040503050406030204" pitchFamily="18" charset="0"/>
                        <a:ea typeface="Calibri" panose="020F0502020204030204" pitchFamily="34" charset="0"/>
                      </a:rPr>
                      <m:t>𝑥</m:t>
                    </m:r>
                    <m:r>
                      <a:rPr lang="en-US" sz="2800" i="1">
                        <a:solidFill>
                          <a:schemeClr val="bg1"/>
                        </a:solidFill>
                        <a:latin typeface="Cambria Math" panose="02040503050406030204" pitchFamily="18" charset="0"/>
                        <a:ea typeface="Calibri" panose="020F0502020204030204" pitchFamily="34" charset="0"/>
                      </a:rPr>
                      <m:t>+4</m:t>
                    </m:r>
                    <m:r>
                      <m:rPr>
                        <m:nor/>
                      </m:rPr>
                      <a:rPr lang="en-US" sz="2800">
                        <a:solidFill>
                          <a:schemeClr val="bg1"/>
                        </a:solidFill>
                        <a:latin typeface="Cambria Math" panose="02040503050406030204" pitchFamily="18" charset="0"/>
                        <a:ea typeface="Calibri" panose="020F0502020204030204" pitchFamily="34" charset="0"/>
                      </a:rPr>
                      <m:t>&gt; </m:t>
                    </m:r>
                    <m:r>
                      <a:rPr lang="en-US" sz="2800" i="1">
                        <a:solidFill>
                          <a:schemeClr val="bg1"/>
                        </a:solidFill>
                        <a:latin typeface="Cambria Math" panose="02040503050406030204" pitchFamily="18" charset="0"/>
                        <a:ea typeface="Calibri" panose="020F0502020204030204" pitchFamily="34" charset="0"/>
                      </a:rPr>
                      <m:t>𝑥</m:t>
                    </m:r>
                    <m:r>
                      <a:rPr lang="en-US" sz="2800">
                        <a:solidFill>
                          <a:schemeClr val="bg1"/>
                        </a:solidFill>
                        <a:latin typeface="Cambria Math" panose="02040503050406030204" pitchFamily="18" charset="0"/>
                        <a:ea typeface="Calibri" panose="020F0502020204030204" pitchFamily="34" charset="0"/>
                      </a:rPr>
                      <m:t>+6</m:t>
                    </m:r>
                  </m:oMath>
                </a14:m>
                <a:r>
                  <a:rPr lang="en-US" sz="2800">
                    <a:solidFill>
                      <a:schemeClr val="bg1"/>
                    </a:solidFill>
                    <a:latin typeface="Times New Roman" panose="02020603050405020304" pitchFamily="18" charset="0"/>
                    <a:ea typeface="Calibri" panose="020F0502020204030204" pitchFamily="34" charset="0"/>
                  </a:rPr>
                  <a:t>.</a:t>
                </a:r>
              </a:p>
            </p:txBody>
          </p:sp>
        </mc:Choice>
        <mc:Fallback xmlns="">
          <p:sp>
            <p:nvSpPr>
              <p:cNvPr id="17" name="Rectangle 16"/>
              <p:cNvSpPr>
                <a:spLocks noRot="1" noChangeAspect="1" noMove="1" noResize="1" noEditPoints="1" noAdjustHandles="1" noChangeArrowheads="1" noChangeShapeType="1" noTextEdit="1"/>
              </p:cNvSpPr>
              <p:nvPr/>
            </p:nvSpPr>
            <p:spPr>
              <a:xfrm>
                <a:off x="3248689" y="5234255"/>
                <a:ext cx="6035819" cy="738664"/>
              </a:xfrm>
              <a:prstGeom prst="rect">
                <a:avLst/>
              </a:prstGeom>
              <a:blipFill>
                <a:blip r:embed="rId13"/>
                <a:stretch>
                  <a:fillRect l="-2121" r="-1111" b="-1239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9" name="Rectangle 18"/>
              <p:cNvSpPr/>
              <p:nvPr/>
            </p:nvSpPr>
            <p:spPr>
              <a:xfrm>
                <a:off x="-76200" y="3335196"/>
                <a:ext cx="12528656" cy="738664"/>
              </a:xfrm>
              <a:prstGeom prst="rect">
                <a:avLst/>
              </a:prstGeom>
            </p:spPr>
            <p:txBody>
              <a:bodyPr wrap="square">
                <a:spAutoFit/>
              </a:bodyPr>
              <a:lstStyle/>
              <a:p>
                <a:pPr>
                  <a:lnSpc>
                    <a:spcPct val="150000"/>
                  </a:lnSpc>
                  <a:spcBef>
                    <a:spcPts val="600"/>
                  </a:spcBef>
                  <a:spcAft>
                    <a:spcPts val="0"/>
                  </a:spcAft>
                </a:pPr>
                <a:r>
                  <a:rPr lang="en-US" sz="2800">
                    <a:solidFill>
                      <a:schemeClr val="bg1"/>
                    </a:solidFill>
                    <a:latin typeface="Times New Roman" panose="02020603050405020304" pitchFamily="18" charset="0"/>
                    <a:ea typeface="Calibri" panose="020F0502020204030204" pitchFamily="34" charset="0"/>
                  </a:rPr>
                  <a:t>b) Khi thay giá trị </a:t>
                </a:r>
                <a14:m>
                  <m:oMath xmlns:m="http://schemas.openxmlformats.org/officeDocument/2006/math">
                    <m:r>
                      <a:rPr lang="en-US" sz="2800" i="1">
                        <a:solidFill>
                          <a:schemeClr val="bg1"/>
                        </a:solidFill>
                        <a:latin typeface="Cambria Math" panose="02040503050406030204" pitchFamily="18" charset="0"/>
                        <a:ea typeface="Calibri" panose="020F0502020204030204" pitchFamily="34" charset="0"/>
                      </a:rPr>
                      <m:t>𝑥</m:t>
                    </m:r>
                    <m:r>
                      <a:rPr lang="en-US" sz="2800" i="1">
                        <a:solidFill>
                          <a:schemeClr val="bg1"/>
                        </a:solidFill>
                        <a:latin typeface="Cambria Math" panose="02040503050406030204" pitchFamily="18" charset="0"/>
                        <a:ea typeface="Calibri" panose="020F0502020204030204" pitchFamily="34" charset="0"/>
                      </a:rPr>
                      <m:t>=5</m:t>
                    </m:r>
                  </m:oMath>
                </a14:m>
                <a:r>
                  <a:rPr lang="en-US" sz="2800">
                    <a:solidFill>
                      <a:schemeClr val="bg1"/>
                    </a:solidFill>
                    <a:latin typeface="Times New Roman" panose="02020603050405020304" pitchFamily="18" charset="0"/>
                    <a:ea typeface="Calibri" panose="020F0502020204030204" pitchFamily="34" charset="0"/>
                  </a:rPr>
                  <a:t> vào hệ thức </a:t>
                </a:r>
                <a14:m>
                  <m:oMath xmlns:m="http://schemas.openxmlformats.org/officeDocument/2006/math">
                    <m:r>
                      <a:rPr lang="en-US" sz="2800" i="1" smtClean="0">
                        <a:solidFill>
                          <a:schemeClr val="bg1"/>
                        </a:solidFill>
                        <a:latin typeface="Cambria Math" panose="02040503050406030204" pitchFamily="18" charset="0"/>
                        <a:ea typeface="Calibri" panose="020F0502020204030204" pitchFamily="34" charset="0"/>
                      </a:rPr>
                      <m:t>(1)</m:t>
                    </m:r>
                  </m:oMath>
                </a14:m>
                <a:r>
                  <a:rPr lang="en-US" sz="2800">
                    <a:solidFill>
                      <a:schemeClr val="bg1"/>
                    </a:solidFill>
                    <a:latin typeface="Times New Roman" panose="02020603050405020304" pitchFamily="18" charset="0"/>
                    <a:ea typeface="Calibri" panose="020F0502020204030204" pitchFamily="34" charset="0"/>
                  </a:rPr>
                  <a:t> ta có được một khẳng định đúng.</a:t>
                </a:r>
                <a:endParaRPr lang="en-US" sz="2800">
                  <a:solidFill>
                    <a:schemeClr val="bg1"/>
                  </a:solidFill>
                  <a:effectLst/>
                  <a:latin typeface="Times New Roman" panose="02020603050405020304" pitchFamily="18" charset="0"/>
                  <a:ea typeface="Calibri" panose="020F0502020204030204" pitchFamily="34" charset="0"/>
                </a:endParaRPr>
              </a:p>
            </p:txBody>
          </p:sp>
        </mc:Choice>
        <mc:Fallback xmlns="">
          <p:sp>
            <p:nvSpPr>
              <p:cNvPr id="19" name="Rectangle 18"/>
              <p:cNvSpPr>
                <a:spLocks noRot="1" noChangeAspect="1" noMove="1" noResize="1" noEditPoints="1" noAdjustHandles="1" noChangeArrowheads="1" noChangeShapeType="1" noTextEdit="1"/>
              </p:cNvSpPr>
              <p:nvPr/>
            </p:nvSpPr>
            <p:spPr>
              <a:xfrm>
                <a:off x="-76200" y="3335196"/>
                <a:ext cx="12528656" cy="738664"/>
              </a:xfrm>
              <a:prstGeom prst="rect">
                <a:avLst/>
              </a:prstGeom>
              <a:blipFill>
                <a:blip r:embed="rId14"/>
                <a:stretch>
                  <a:fillRect l="-973" b="-1239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0" name="Rectangle 19"/>
              <p:cNvSpPr/>
              <p:nvPr/>
            </p:nvSpPr>
            <p:spPr>
              <a:xfrm>
                <a:off x="895456" y="4336370"/>
                <a:ext cx="11557000" cy="646331"/>
              </a:xfrm>
              <a:prstGeom prst="rect">
                <a:avLst/>
              </a:prstGeom>
            </p:spPr>
            <p:txBody>
              <a:bodyPr wrap="square">
                <a:spAutoFit/>
              </a:bodyPr>
              <a:lstStyle/>
              <a:p>
                <a:r>
                  <a:rPr lang="en-US" sz="3600" b="1">
                    <a:solidFill>
                      <a:srgbClr val="FFFF00"/>
                    </a:solidFill>
                    <a:latin typeface="Times New Roman" panose="02020603050405020304" pitchFamily="18" charset="0"/>
                    <a:ea typeface="Calibri" panose="020F0502020204030204" pitchFamily="34" charset="0"/>
                  </a:rPr>
                  <a:t>Giá trị </a:t>
                </a:r>
                <a14:m>
                  <m:oMath xmlns:m="http://schemas.openxmlformats.org/officeDocument/2006/math">
                    <m:r>
                      <a:rPr lang="en-US" sz="3600" b="1" i="1">
                        <a:solidFill>
                          <a:srgbClr val="FFFF00"/>
                        </a:solidFill>
                        <a:latin typeface="Cambria Math" panose="02040503050406030204" pitchFamily="18" charset="0"/>
                        <a:ea typeface="Calibri" panose="020F0502020204030204" pitchFamily="34" charset="0"/>
                        <a:cs typeface="Times New Roman" panose="02020603050405020304" pitchFamily="18" charset="0"/>
                      </a:rPr>
                      <m:t>𝒙</m:t>
                    </m:r>
                    <m:r>
                      <a:rPr lang="en-US" sz="3600" b="1" i="1">
                        <a:solidFill>
                          <a:srgbClr val="FFFF00"/>
                        </a:solidFill>
                        <a:latin typeface="Cambria Math" panose="02040503050406030204" pitchFamily="18" charset="0"/>
                        <a:ea typeface="Calibri" panose="020F0502020204030204" pitchFamily="34" charset="0"/>
                        <a:cs typeface="Times New Roman" panose="02020603050405020304" pitchFamily="18" charset="0"/>
                      </a:rPr>
                      <m:t>=</m:t>
                    </m:r>
                    <m:r>
                      <a:rPr lang="en-US" sz="3600" b="1" i="1">
                        <a:solidFill>
                          <a:srgbClr val="FFFF00"/>
                        </a:solidFill>
                        <a:latin typeface="Cambria Math" panose="02040503050406030204" pitchFamily="18" charset="0"/>
                        <a:ea typeface="Calibri" panose="020F0502020204030204" pitchFamily="34" charset="0"/>
                        <a:cs typeface="Times New Roman" panose="02020603050405020304" pitchFamily="18" charset="0"/>
                      </a:rPr>
                      <m:t>𝟓</m:t>
                    </m:r>
                  </m:oMath>
                </a14:m>
                <a:r>
                  <a:rPr lang="en-US" sz="3600" b="1">
                    <a:solidFill>
                      <a:srgbClr val="FFFF00"/>
                    </a:solidFill>
                    <a:latin typeface="Times New Roman" panose="02020603050405020304" pitchFamily="18" charset="0"/>
                    <a:ea typeface="Calibri" panose="020F0502020204030204" pitchFamily="34" charset="0"/>
                  </a:rPr>
                  <a:t> là một nghiệm của bất phương trình đó. </a:t>
                </a:r>
                <a:endParaRPr lang="en-US" sz="3600" b="1">
                  <a:solidFill>
                    <a:srgbClr val="FFFF00"/>
                  </a:solidFill>
                </a:endParaRPr>
              </a:p>
            </p:txBody>
          </p:sp>
        </mc:Choice>
        <mc:Fallback xmlns="">
          <p:sp>
            <p:nvSpPr>
              <p:cNvPr id="20" name="Rectangle 19"/>
              <p:cNvSpPr>
                <a:spLocks noRot="1" noChangeAspect="1" noMove="1" noResize="1" noEditPoints="1" noAdjustHandles="1" noChangeArrowheads="1" noChangeShapeType="1" noTextEdit="1"/>
              </p:cNvSpPr>
              <p:nvPr/>
            </p:nvSpPr>
            <p:spPr>
              <a:xfrm>
                <a:off x="895456" y="4336370"/>
                <a:ext cx="11557000" cy="646331"/>
              </a:xfrm>
              <a:prstGeom prst="rect">
                <a:avLst/>
              </a:prstGeom>
              <a:blipFill>
                <a:blip r:embed="rId15"/>
                <a:stretch>
                  <a:fillRect l="-1635" t="-16038" b="-33019"/>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8" name="Rectangle 17"/>
              <p:cNvSpPr/>
              <p:nvPr/>
            </p:nvSpPr>
            <p:spPr>
              <a:xfrm>
                <a:off x="295953" y="2223540"/>
                <a:ext cx="11694227" cy="823752"/>
              </a:xfrm>
              <a:prstGeom prst="rect">
                <a:avLst/>
              </a:prstGeom>
            </p:spPr>
            <p:txBody>
              <a:bodyPr wrap="none">
                <a:spAutoFit/>
              </a:bodyPr>
              <a:lstStyle/>
              <a:p>
                <a:pPr>
                  <a:lnSpc>
                    <a:spcPct val="150000"/>
                  </a:lnSpc>
                  <a:spcBef>
                    <a:spcPts val="600"/>
                  </a:spcBef>
                  <a:spcAft>
                    <a:spcPts val="0"/>
                  </a:spcAft>
                </a:pPr>
                <a:r>
                  <a:rPr lang="en-US" sz="3600" b="1">
                    <a:solidFill>
                      <a:srgbClr val="FFFF00"/>
                    </a:solidFill>
                    <a:latin typeface="Times New Roman" panose="02020603050405020304" pitchFamily="18" charset="0"/>
                    <a:ea typeface="Calibri" panose="020F0502020204030204" pitchFamily="34" charset="0"/>
                  </a:rPr>
                  <a:t>Hệ thức </a:t>
                </a:r>
                <a14:m>
                  <m:oMath xmlns:m="http://schemas.openxmlformats.org/officeDocument/2006/math">
                    <m:r>
                      <a:rPr lang="en-US" sz="3600" b="1" i="1">
                        <a:solidFill>
                          <a:srgbClr val="FFFF00"/>
                        </a:solidFill>
                        <a:latin typeface="Cambria Math" panose="02040503050406030204" pitchFamily="18" charset="0"/>
                        <a:ea typeface="Calibri" panose="020F0502020204030204" pitchFamily="34" charset="0"/>
                      </a:rPr>
                      <m:t>𝟑</m:t>
                    </m:r>
                    <m:r>
                      <a:rPr lang="en-US" sz="3600" b="1" i="1">
                        <a:solidFill>
                          <a:srgbClr val="FFFF00"/>
                        </a:solidFill>
                        <a:latin typeface="Cambria Math" panose="02040503050406030204" pitchFamily="18" charset="0"/>
                        <a:ea typeface="Calibri" panose="020F0502020204030204" pitchFamily="34" charset="0"/>
                      </a:rPr>
                      <m:t>𝒙</m:t>
                    </m:r>
                    <m:r>
                      <a:rPr lang="en-US" sz="3600" b="1" i="1">
                        <a:solidFill>
                          <a:srgbClr val="FFFF00"/>
                        </a:solidFill>
                        <a:latin typeface="Cambria Math" panose="02040503050406030204" pitchFamily="18" charset="0"/>
                        <a:ea typeface="Calibri" panose="020F0502020204030204" pitchFamily="34" charset="0"/>
                      </a:rPr>
                      <m:t>+</m:t>
                    </m:r>
                    <m:r>
                      <a:rPr lang="en-US" sz="3600" b="1" i="1">
                        <a:solidFill>
                          <a:srgbClr val="FFFF00"/>
                        </a:solidFill>
                        <a:latin typeface="Cambria Math" panose="02040503050406030204" pitchFamily="18" charset="0"/>
                        <a:ea typeface="Calibri" panose="020F0502020204030204" pitchFamily="34" charset="0"/>
                      </a:rPr>
                      <m:t>𝟒</m:t>
                    </m:r>
                    <m:r>
                      <m:rPr>
                        <m:nor/>
                      </m:rPr>
                      <a:rPr lang="en-US" sz="3600" b="1">
                        <a:solidFill>
                          <a:srgbClr val="FFFF00"/>
                        </a:solidFill>
                        <a:latin typeface="Cambria Math" panose="02040503050406030204" pitchFamily="18" charset="0"/>
                        <a:ea typeface="Calibri" panose="020F0502020204030204" pitchFamily="34" charset="0"/>
                      </a:rPr>
                      <m:t> &gt; </m:t>
                    </m:r>
                    <m:r>
                      <a:rPr lang="en-US" sz="3600" b="1" i="1">
                        <a:solidFill>
                          <a:srgbClr val="FFFF00"/>
                        </a:solidFill>
                        <a:latin typeface="Cambria Math" panose="02040503050406030204" pitchFamily="18" charset="0"/>
                        <a:ea typeface="Calibri" panose="020F0502020204030204" pitchFamily="34" charset="0"/>
                      </a:rPr>
                      <m:t>𝒙</m:t>
                    </m:r>
                    <m:r>
                      <a:rPr lang="en-US" sz="3600" b="1">
                        <a:solidFill>
                          <a:srgbClr val="FFFF00"/>
                        </a:solidFill>
                        <a:latin typeface="Cambria Math" panose="02040503050406030204" pitchFamily="18" charset="0"/>
                        <a:ea typeface="Calibri" panose="020F0502020204030204" pitchFamily="34" charset="0"/>
                      </a:rPr>
                      <m:t>+</m:t>
                    </m:r>
                    <m:r>
                      <a:rPr lang="en-US" sz="3600" b="1" i="1">
                        <a:solidFill>
                          <a:srgbClr val="FFFF00"/>
                        </a:solidFill>
                        <a:latin typeface="Cambria Math" panose="02040503050406030204" pitchFamily="18" charset="0"/>
                        <a:ea typeface="Calibri" panose="020F0502020204030204" pitchFamily="34" charset="0"/>
                      </a:rPr>
                      <m:t>𝟔</m:t>
                    </m:r>
                  </m:oMath>
                </a14:m>
                <a:r>
                  <a:rPr lang="en-US" sz="3600" b="1">
                    <a:solidFill>
                      <a:srgbClr val="FFFF00"/>
                    </a:solidFill>
                    <a:latin typeface="Times New Roman" panose="02020603050405020304" pitchFamily="18" charset="0"/>
                    <a:ea typeface="Calibri" panose="020F0502020204030204" pitchFamily="34" charset="0"/>
                  </a:rPr>
                  <a:t> là một bất phương trình với ẩn </a:t>
                </a:r>
                <a14:m>
                  <m:oMath xmlns:m="http://schemas.openxmlformats.org/officeDocument/2006/math">
                    <m:r>
                      <a:rPr lang="en-US" sz="3600" b="1" i="1">
                        <a:solidFill>
                          <a:srgbClr val="FFFF00"/>
                        </a:solidFill>
                        <a:latin typeface="Cambria Math" panose="02040503050406030204" pitchFamily="18" charset="0"/>
                        <a:ea typeface="Calibri" panose="020F0502020204030204" pitchFamily="34" charset="0"/>
                      </a:rPr>
                      <m:t>𝒙</m:t>
                    </m:r>
                  </m:oMath>
                </a14:m>
                <a:r>
                  <a:rPr lang="en-US" sz="3600" b="1">
                    <a:solidFill>
                      <a:srgbClr val="FFFF00"/>
                    </a:solidFill>
                    <a:latin typeface="Times New Roman" panose="02020603050405020304" pitchFamily="18" charset="0"/>
                    <a:ea typeface="Calibri" panose="020F0502020204030204" pitchFamily="34" charset="0"/>
                  </a:rPr>
                  <a:t>. </a:t>
                </a:r>
              </a:p>
            </p:txBody>
          </p:sp>
        </mc:Choice>
        <mc:Fallback xmlns="">
          <p:sp>
            <p:nvSpPr>
              <p:cNvPr id="18" name="Rectangle 17"/>
              <p:cNvSpPr>
                <a:spLocks noRot="1" noChangeAspect="1" noMove="1" noResize="1" noEditPoints="1" noAdjustHandles="1" noChangeArrowheads="1" noChangeShapeType="1" noTextEdit="1"/>
              </p:cNvSpPr>
              <p:nvPr/>
            </p:nvSpPr>
            <p:spPr>
              <a:xfrm>
                <a:off x="295953" y="2223540"/>
                <a:ext cx="11694227" cy="823752"/>
              </a:xfrm>
              <a:prstGeom prst="rect">
                <a:avLst/>
              </a:prstGeom>
              <a:blipFill>
                <a:blip r:embed="rId16"/>
                <a:stretch>
                  <a:fillRect l="-1616" r="-626" b="-26667"/>
                </a:stretch>
              </a:blipFill>
            </p:spPr>
            <p:txBody>
              <a:bodyPr/>
              <a:lstStyle/>
              <a:p>
                <a:r>
                  <a:rPr lang="en-US">
                    <a:noFill/>
                  </a:rPr>
                  <a:t> </a:t>
                </a:r>
              </a:p>
            </p:txBody>
          </p:sp>
        </mc:Fallback>
      </mc:AlternateContent>
      <p:grpSp>
        <p:nvGrpSpPr>
          <p:cNvPr id="21" name="Group 20"/>
          <p:cNvGrpSpPr/>
          <p:nvPr/>
        </p:nvGrpSpPr>
        <p:grpSpPr>
          <a:xfrm>
            <a:off x="8932243" y="80126"/>
            <a:ext cx="3225946" cy="1640087"/>
            <a:chOff x="4887383" y="3050012"/>
            <a:chExt cx="4229736" cy="1952201"/>
          </a:xfrm>
        </p:grpSpPr>
        <p:cxnSp>
          <p:nvCxnSpPr>
            <p:cNvPr id="22" name="Straight Connector 21"/>
            <p:cNvCxnSpPr/>
            <p:nvPr/>
          </p:nvCxnSpPr>
          <p:spPr>
            <a:xfrm flipH="1">
              <a:off x="6786563" y="4184650"/>
              <a:ext cx="141288" cy="66040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a:off x="6927850" y="4184650"/>
              <a:ext cx="171450" cy="0"/>
            </a:xfrm>
            <a:prstGeom prst="line">
              <a:avLst/>
            </a:prstGeom>
            <a:ln>
              <a:solidFill>
                <a:schemeClr val="bg1"/>
              </a:solidFill>
            </a:ln>
          </p:spPr>
          <p:style>
            <a:lnRef idx="1">
              <a:schemeClr val="dk1"/>
            </a:lnRef>
            <a:fillRef idx="0">
              <a:schemeClr val="dk1"/>
            </a:fillRef>
            <a:effectRef idx="0">
              <a:schemeClr val="dk1"/>
            </a:effectRef>
            <a:fontRef idx="minor">
              <a:schemeClr val="tx1"/>
            </a:fontRef>
          </p:style>
        </p:cxnSp>
        <p:cxnSp>
          <p:nvCxnSpPr>
            <p:cNvPr id="24" name="Straight Connector 23"/>
            <p:cNvCxnSpPr/>
            <p:nvPr/>
          </p:nvCxnSpPr>
          <p:spPr>
            <a:xfrm>
              <a:off x="7099300" y="4184650"/>
              <a:ext cx="133350" cy="660400"/>
            </a:xfrm>
            <a:prstGeom prst="line">
              <a:avLst/>
            </a:prstGeom>
            <a:ln>
              <a:solidFill>
                <a:schemeClr val="bg1"/>
              </a:solidFill>
            </a:ln>
          </p:spPr>
          <p:style>
            <a:lnRef idx="1">
              <a:schemeClr val="dk1"/>
            </a:lnRef>
            <a:fillRef idx="0">
              <a:schemeClr val="dk1"/>
            </a:fillRef>
            <a:effectRef idx="0">
              <a:schemeClr val="dk1"/>
            </a:effectRef>
            <a:fontRef idx="minor">
              <a:schemeClr val="tx1"/>
            </a:fontRef>
          </p:style>
        </p:cxnSp>
        <p:cxnSp>
          <p:nvCxnSpPr>
            <p:cNvPr id="25" name="Straight Connector 24"/>
            <p:cNvCxnSpPr>
              <a:stCxn id="29" idx="7"/>
            </p:cNvCxnSpPr>
            <p:nvPr/>
          </p:nvCxnSpPr>
          <p:spPr>
            <a:xfrm flipV="1">
              <a:off x="5733651" y="4228837"/>
              <a:ext cx="1194199" cy="134013"/>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a:endCxn id="30" idx="1"/>
            </p:cNvCxnSpPr>
            <p:nvPr/>
          </p:nvCxnSpPr>
          <p:spPr>
            <a:xfrm flipV="1">
              <a:off x="7099300" y="4092975"/>
              <a:ext cx="1186262" cy="113901"/>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a:endCxn id="30" idx="3"/>
            </p:cNvCxnSpPr>
            <p:nvPr/>
          </p:nvCxnSpPr>
          <p:spPr>
            <a:xfrm flipV="1">
              <a:off x="7143750" y="4171552"/>
              <a:ext cx="1141812" cy="289323"/>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a:xfrm flipH="1" flipV="1">
              <a:off x="5749925" y="4451351"/>
              <a:ext cx="1107282" cy="15875"/>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29" name="Oval 28"/>
            <p:cNvSpPr/>
            <p:nvPr/>
          </p:nvSpPr>
          <p:spPr>
            <a:xfrm>
              <a:off x="5638800" y="4346576"/>
              <a:ext cx="111125" cy="111125"/>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Oval 29"/>
            <p:cNvSpPr/>
            <p:nvPr/>
          </p:nvSpPr>
          <p:spPr>
            <a:xfrm>
              <a:off x="8269288" y="4076701"/>
              <a:ext cx="111125" cy="111125"/>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1" name="Straight Connector 30"/>
            <p:cNvCxnSpPr>
              <a:endCxn id="29" idx="2"/>
            </p:cNvCxnSpPr>
            <p:nvPr/>
          </p:nvCxnSpPr>
          <p:spPr>
            <a:xfrm>
              <a:off x="5638800" y="4206875"/>
              <a:ext cx="0" cy="195264"/>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a:endCxn id="29" idx="6"/>
            </p:cNvCxnSpPr>
            <p:nvPr/>
          </p:nvCxnSpPr>
          <p:spPr>
            <a:xfrm>
              <a:off x="5749925" y="4206875"/>
              <a:ext cx="0" cy="195264"/>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a:endCxn id="30" idx="2"/>
            </p:cNvCxnSpPr>
            <p:nvPr/>
          </p:nvCxnSpPr>
          <p:spPr>
            <a:xfrm>
              <a:off x="8269288" y="3937000"/>
              <a:ext cx="0" cy="195264"/>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a:endCxn id="30" idx="6"/>
            </p:cNvCxnSpPr>
            <p:nvPr/>
          </p:nvCxnSpPr>
          <p:spPr>
            <a:xfrm>
              <a:off x="8380413" y="3936999"/>
              <a:ext cx="0" cy="195265"/>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35" name="Rounded Rectangle 34"/>
            <p:cNvSpPr/>
            <p:nvPr/>
          </p:nvSpPr>
          <p:spPr>
            <a:xfrm>
              <a:off x="6197600" y="4845050"/>
              <a:ext cx="1625600" cy="157163"/>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p:cNvSpPr/>
            <p:nvPr/>
          </p:nvSpPr>
          <p:spPr>
            <a:xfrm>
              <a:off x="6946106" y="4300537"/>
              <a:ext cx="111125" cy="111125"/>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Isosceles Triangle 36"/>
            <p:cNvSpPr/>
            <p:nvPr/>
          </p:nvSpPr>
          <p:spPr>
            <a:xfrm>
              <a:off x="6983572" y="3898109"/>
              <a:ext cx="45719" cy="285749"/>
            </a:xfrm>
            <a:prstGeom prst="triangl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p:cNvSpPr/>
            <p:nvPr/>
          </p:nvSpPr>
          <p:spPr>
            <a:xfrm>
              <a:off x="6956265" y="3973513"/>
              <a:ext cx="100966" cy="173037"/>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9" name="Group 38"/>
            <p:cNvGrpSpPr/>
            <p:nvPr/>
          </p:nvGrpSpPr>
          <p:grpSpPr>
            <a:xfrm>
              <a:off x="6004560" y="3050012"/>
              <a:ext cx="223203" cy="201188"/>
              <a:chOff x="6004560" y="3050012"/>
              <a:chExt cx="223203" cy="201188"/>
            </a:xfrm>
          </p:grpSpPr>
          <p:sp>
            <p:nvSpPr>
              <p:cNvPr id="81" name="Rectangle 80"/>
              <p:cNvSpPr/>
              <p:nvPr/>
            </p:nvSpPr>
            <p:spPr>
              <a:xfrm>
                <a:off x="6004560" y="3050012"/>
                <a:ext cx="223203" cy="201188"/>
              </a:xfrm>
              <a:prstGeom prst="rect">
                <a:avLst/>
              </a:prstGeom>
              <a:solidFill>
                <a:srgbClr val="FFFF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82" name="Object 81"/>
              <p:cNvGraphicFramePr>
                <a:graphicFrameLocks noChangeAspect="1"/>
              </p:cNvGraphicFramePr>
              <p:nvPr>
                <p:extLst>
                  <p:ext uri="{D42A27DB-BD31-4B8C-83A1-F6EECF244321}">
                    <p14:modId xmlns:p14="http://schemas.microsoft.com/office/powerpoint/2010/main" val="4175766719"/>
                  </p:ext>
                </p:extLst>
              </p:nvPr>
            </p:nvGraphicFramePr>
            <p:xfrm>
              <a:off x="6072188" y="3068638"/>
              <a:ext cx="88900" cy="165100"/>
            </p:xfrm>
            <a:graphic>
              <a:graphicData uri="http://schemas.openxmlformats.org/presentationml/2006/ole">
                <mc:AlternateContent xmlns:mc="http://schemas.openxmlformats.org/markup-compatibility/2006">
                  <mc:Choice xmlns:v="urn:schemas-microsoft-com:vml" Requires="v">
                    <p:oleObj name="Equation" r:id="rId17" imgW="88560" imgH="164880" progId="Equation.DSMT4">
                      <p:embed/>
                    </p:oleObj>
                  </mc:Choice>
                  <mc:Fallback>
                    <p:oleObj name="Equation" r:id="rId17" imgW="88560" imgH="164880" progId="Equation.DSMT4">
                      <p:embed/>
                      <p:pic>
                        <p:nvPicPr>
                          <p:cNvPr id="71" name="Object 70"/>
                          <p:cNvPicPr/>
                          <p:nvPr/>
                        </p:nvPicPr>
                        <p:blipFill>
                          <a:blip r:embed="rId18"/>
                          <a:stretch>
                            <a:fillRect/>
                          </a:stretch>
                        </p:blipFill>
                        <p:spPr>
                          <a:xfrm>
                            <a:off x="6072188" y="3068638"/>
                            <a:ext cx="88900" cy="165100"/>
                          </a:xfrm>
                          <a:prstGeom prst="rect">
                            <a:avLst/>
                          </a:prstGeom>
                        </p:spPr>
                      </p:pic>
                    </p:oleObj>
                  </mc:Fallback>
                </mc:AlternateContent>
              </a:graphicData>
            </a:graphic>
          </p:graphicFrame>
        </p:grpSp>
        <p:grpSp>
          <p:nvGrpSpPr>
            <p:cNvPr id="40" name="Group 39"/>
            <p:cNvGrpSpPr/>
            <p:nvPr/>
          </p:nvGrpSpPr>
          <p:grpSpPr>
            <a:xfrm>
              <a:off x="6004029" y="3313114"/>
              <a:ext cx="223203" cy="201188"/>
              <a:chOff x="6004560" y="3050012"/>
              <a:chExt cx="223203" cy="201188"/>
            </a:xfrm>
          </p:grpSpPr>
          <p:sp>
            <p:nvSpPr>
              <p:cNvPr id="79" name="Rectangle 78"/>
              <p:cNvSpPr/>
              <p:nvPr/>
            </p:nvSpPr>
            <p:spPr>
              <a:xfrm>
                <a:off x="6004560" y="3050012"/>
                <a:ext cx="223203" cy="201188"/>
              </a:xfrm>
              <a:prstGeom prst="rect">
                <a:avLst/>
              </a:prstGeom>
              <a:solidFill>
                <a:srgbClr val="FFFF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80" name="Object 79"/>
              <p:cNvGraphicFramePr>
                <a:graphicFrameLocks noChangeAspect="1"/>
              </p:cNvGraphicFramePr>
              <p:nvPr>
                <p:extLst>
                  <p:ext uri="{D42A27DB-BD31-4B8C-83A1-F6EECF244321}">
                    <p14:modId xmlns:p14="http://schemas.microsoft.com/office/powerpoint/2010/main" val="1699890860"/>
                  </p:ext>
                </p:extLst>
              </p:nvPr>
            </p:nvGraphicFramePr>
            <p:xfrm>
              <a:off x="6072188" y="3068638"/>
              <a:ext cx="88900" cy="165100"/>
            </p:xfrm>
            <a:graphic>
              <a:graphicData uri="http://schemas.openxmlformats.org/presentationml/2006/ole">
                <mc:AlternateContent xmlns:mc="http://schemas.openxmlformats.org/markup-compatibility/2006">
                  <mc:Choice xmlns:v="urn:schemas-microsoft-com:vml" Requires="v">
                    <p:oleObj name="Equation" r:id="rId19" imgW="88560" imgH="164880" progId="Equation.DSMT4">
                      <p:embed/>
                    </p:oleObj>
                  </mc:Choice>
                  <mc:Fallback>
                    <p:oleObj name="Equation" r:id="rId19" imgW="88560" imgH="164880" progId="Equation.DSMT4">
                      <p:embed/>
                      <p:pic>
                        <p:nvPicPr>
                          <p:cNvPr id="69" name="Object 68"/>
                          <p:cNvPicPr/>
                          <p:nvPr/>
                        </p:nvPicPr>
                        <p:blipFill>
                          <a:blip r:embed="rId20"/>
                          <a:stretch>
                            <a:fillRect/>
                          </a:stretch>
                        </p:blipFill>
                        <p:spPr>
                          <a:xfrm>
                            <a:off x="6072188" y="3068638"/>
                            <a:ext cx="88900" cy="165100"/>
                          </a:xfrm>
                          <a:prstGeom prst="rect">
                            <a:avLst/>
                          </a:prstGeom>
                        </p:spPr>
                      </p:pic>
                    </p:oleObj>
                  </mc:Fallback>
                </mc:AlternateContent>
              </a:graphicData>
            </a:graphic>
          </p:graphicFrame>
        </p:grpSp>
        <p:grpSp>
          <p:nvGrpSpPr>
            <p:cNvPr id="41" name="Group 40"/>
            <p:cNvGrpSpPr/>
            <p:nvPr/>
          </p:nvGrpSpPr>
          <p:grpSpPr>
            <a:xfrm>
              <a:off x="6004029" y="3576216"/>
              <a:ext cx="223203" cy="201188"/>
              <a:chOff x="6004560" y="3050012"/>
              <a:chExt cx="223203" cy="201188"/>
            </a:xfrm>
          </p:grpSpPr>
          <p:sp>
            <p:nvSpPr>
              <p:cNvPr id="77" name="Rectangle 76"/>
              <p:cNvSpPr/>
              <p:nvPr/>
            </p:nvSpPr>
            <p:spPr>
              <a:xfrm>
                <a:off x="6004560" y="3050012"/>
                <a:ext cx="223203" cy="201188"/>
              </a:xfrm>
              <a:prstGeom prst="rect">
                <a:avLst/>
              </a:prstGeom>
              <a:solidFill>
                <a:srgbClr val="FFFF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78" name="Object 77"/>
              <p:cNvGraphicFramePr>
                <a:graphicFrameLocks noChangeAspect="1"/>
              </p:cNvGraphicFramePr>
              <p:nvPr>
                <p:extLst>
                  <p:ext uri="{D42A27DB-BD31-4B8C-83A1-F6EECF244321}">
                    <p14:modId xmlns:p14="http://schemas.microsoft.com/office/powerpoint/2010/main" val="1351440470"/>
                  </p:ext>
                </p:extLst>
              </p:nvPr>
            </p:nvGraphicFramePr>
            <p:xfrm>
              <a:off x="6072188" y="3068638"/>
              <a:ext cx="88900" cy="165100"/>
            </p:xfrm>
            <a:graphic>
              <a:graphicData uri="http://schemas.openxmlformats.org/presentationml/2006/ole">
                <mc:AlternateContent xmlns:mc="http://schemas.openxmlformats.org/markup-compatibility/2006">
                  <mc:Choice xmlns:v="urn:schemas-microsoft-com:vml" Requires="v">
                    <p:oleObj name="Equation" r:id="rId19" imgW="88560" imgH="164880" progId="Equation.DSMT4">
                      <p:embed/>
                    </p:oleObj>
                  </mc:Choice>
                  <mc:Fallback>
                    <p:oleObj name="Equation" r:id="rId19" imgW="88560" imgH="164880" progId="Equation.DSMT4">
                      <p:embed/>
                      <p:pic>
                        <p:nvPicPr>
                          <p:cNvPr id="67" name="Object 66"/>
                          <p:cNvPicPr/>
                          <p:nvPr/>
                        </p:nvPicPr>
                        <p:blipFill>
                          <a:blip r:embed="rId20"/>
                          <a:stretch>
                            <a:fillRect/>
                          </a:stretch>
                        </p:blipFill>
                        <p:spPr>
                          <a:xfrm>
                            <a:off x="6072188" y="3068638"/>
                            <a:ext cx="88900" cy="165100"/>
                          </a:xfrm>
                          <a:prstGeom prst="rect">
                            <a:avLst/>
                          </a:prstGeom>
                        </p:spPr>
                      </p:pic>
                    </p:oleObj>
                  </mc:Fallback>
                </mc:AlternateContent>
              </a:graphicData>
            </a:graphic>
          </p:graphicFrame>
        </p:grpSp>
        <p:grpSp>
          <p:nvGrpSpPr>
            <p:cNvPr id="42" name="Group 41"/>
            <p:cNvGrpSpPr/>
            <p:nvPr/>
          </p:nvGrpSpPr>
          <p:grpSpPr>
            <a:xfrm>
              <a:off x="6010880" y="3843922"/>
              <a:ext cx="223203" cy="201188"/>
              <a:chOff x="6004560" y="3050012"/>
              <a:chExt cx="223203" cy="201188"/>
            </a:xfrm>
          </p:grpSpPr>
          <p:sp>
            <p:nvSpPr>
              <p:cNvPr id="75" name="Rectangle 74"/>
              <p:cNvSpPr/>
              <p:nvPr/>
            </p:nvSpPr>
            <p:spPr>
              <a:xfrm>
                <a:off x="6004560" y="3050012"/>
                <a:ext cx="223203" cy="201188"/>
              </a:xfrm>
              <a:prstGeom prst="rect">
                <a:avLst/>
              </a:prstGeom>
              <a:solidFill>
                <a:srgbClr val="FFFF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76" name="Object 75"/>
              <p:cNvGraphicFramePr>
                <a:graphicFrameLocks noChangeAspect="1"/>
              </p:cNvGraphicFramePr>
              <p:nvPr>
                <p:extLst>
                  <p:ext uri="{D42A27DB-BD31-4B8C-83A1-F6EECF244321}">
                    <p14:modId xmlns:p14="http://schemas.microsoft.com/office/powerpoint/2010/main" val="3126181400"/>
                  </p:ext>
                </p:extLst>
              </p:nvPr>
            </p:nvGraphicFramePr>
            <p:xfrm>
              <a:off x="6072188" y="3068638"/>
              <a:ext cx="88900" cy="165100"/>
            </p:xfrm>
            <a:graphic>
              <a:graphicData uri="http://schemas.openxmlformats.org/presentationml/2006/ole">
                <mc:AlternateContent xmlns:mc="http://schemas.openxmlformats.org/markup-compatibility/2006">
                  <mc:Choice xmlns:v="urn:schemas-microsoft-com:vml" Requires="v">
                    <p:oleObj name="Equation" r:id="rId19" imgW="88560" imgH="164880" progId="Equation.DSMT4">
                      <p:embed/>
                    </p:oleObj>
                  </mc:Choice>
                  <mc:Fallback>
                    <p:oleObj name="Equation" r:id="rId19" imgW="88560" imgH="164880" progId="Equation.DSMT4">
                      <p:embed/>
                      <p:pic>
                        <p:nvPicPr>
                          <p:cNvPr id="65" name="Object 64"/>
                          <p:cNvPicPr/>
                          <p:nvPr/>
                        </p:nvPicPr>
                        <p:blipFill>
                          <a:blip r:embed="rId20"/>
                          <a:stretch>
                            <a:fillRect/>
                          </a:stretch>
                        </p:blipFill>
                        <p:spPr>
                          <a:xfrm>
                            <a:off x="6072188" y="3068638"/>
                            <a:ext cx="88900" cy="165100"/>
                          </a:xfrm>
                          <a:prstGeom prst="rect">
                            <a:avLst/>
                          </a:prstGeom>
                        </p:spPr>
                      </p:pic>
                    </p:oleObj>
                  </mc:Fallback>
                </mc:AlternateContent>
              </a:graphicData>
            </a:graphic>
          </p:graphicFrame>
        </p:grpSp>
        <p:grpSp>
          <p:nvGrpSpPr>
            <p:cNvPr id="43" name="Group 42"/>
            <p:cNvGrpSpPr/>
            <p:nvPr/>
          </p:nvGrpSpPr>
          <p:grpSpPr>
            <a:xfrm>
              <a:off x="7993170" y="3290784"/>
              <a:ext cx="223203" cy="201188"/>
              <a:chOff x="6004560" y="3050012"/>
              <a:chExt cx="223203" cy="201188"/>
            </a:xfrm>
          </p:grpSpPr>
          <p:sp>
            <p:nvSpPr>
              <p:cNvPr id="73" name="Rectangle 72"/>
              <p:cNvSpPr/>
              <p:nvPr/>
            </p:nvSpPr>
            <p:spPr>
              <a:xfrm>
                <a:off x="6004560" y="3050012"/>
                <a:ext cx="223203" cy="201188"/>
              </a:xfrm>
              <a:prstGeom prst="rect">
                <a:avLst/>
              </a:prstGeom>
              <a:solidFill>
                <a:srgbClr val="FFFF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74" name="Object 73"/>
              <p:cNvGraphicFramePr>
                <a:graphicFrameLocks noChangeAspect="1"/>
              </p:cNvGraphicFramePr>
              <p:nvPr>
                <p:extLst>
                  <p:ext uri="{D42A27DB-BD31-4B8C-83A1-F6EECF244321}">
                    <p14:modId xmlns:p14="http://schemas.microsoft.com/office/powerpoint/2010/main" val="50749368"/>
                  </p:ext>
                </p:extLst>
              </p:nvPr>
            </p:nvGraphicFramePr>
            <p:xfrm>
              <a:off x="6072188" y="3068638"/>
              <a:ext cx="88900" cy="165100"/>
            </p:xfrm>
            <a:graphic>
              <a:graphicData uri="http://schemas.openxmlformats.org/presentationml/2006/ole">
                <mc:AlternateContent xmlns:mc="http://schemas.openxmlformats.org/markup-compatibility/2006">
                  <mc:Choice xmlns:v="urn:schemas-microsoft-com:vml" Requires="v">
                    <p:oleObj name="Equation" r:id="rId21" imgW="88560" imgH="164880" progId="Equation.DSMT4">
                      <p:embed/>
                    </p:oleObj>
                  </mc:Choice>
                  <mc:Fallback>
                    <p:oleObj name="Equation" r:id="rId21" imgW="88560" imgH="164880" progId="Equation.DSMT4">
                      <p:embed/>
                      <p:pic>
                        <p:nvPicPr>
                          <p:cNvPr id="63" name="Object 62"/>
                          <p:cNvPicPr/>
                          <p:nvPr/>
                        </p:nvPicPr>
                        <p:blipFill>
                          <a:blip r:embed="rId22"/>
                          <a:stretch>
                            <a:fillRect/>
                          </a:stretch>
                        </p:blipFill>
                        <p:spPr>
                          <a:xfrm>
                            <a:off x="6072188" y="3068638"/>
                            <a:ext cx="88900" cy="165100"/>
                          </a:xfrm>
                          <a:prstGeom prst="rect">
                            <a:avLst/>
                          </a:prstGeom>
                        </p:spPr>
                      </p:pic>
                    </p:oleObj>
                  </mc:Fallback>
                </mc:AlternateContent>
              </a:graphicData>
            </a:graphic>
          </p:graphicFrame>
        </p:grpSp>
        <p:grpSp>
          <p:nvGrpSpPr>
            <p:cNvPr id="44" name="Group 43"/>
            <p:cNvGrpSpPr/>
            <p:nvPr/>
          </p:nvGrpSpPr>
          <p:grpSpPr>
            <a:xfrm>
              <a:off x="8269975" y="3294591"/>
              <a:ext cx="223203" cy="201188"/>
              <a:chOff x="6004560" y="3050012"/>
              <a:chExt cx="223203" cy="201188"/>
            </a:xfrm>
          </p:grpSpPr>
          <p:sp>
            <p:nvSpPr>
              <p:cNvPr id="71" name="Rectangle 70"/>
              <p:cNvSpPr/>
              <p:nvPr/>
            </p:nvSpPr>
            <p:spPr>
              <a:xfrm>
                <a:off x="6004560" y="3050012"/>
                <a:ext cx="223203" cy="201188"/>
              </a:xfrm>
              <a:prstGeom prst="rect">
                <a:avLst/>
              </a:prstGeom>
              <a:solidFill>
                <a:srgbClr val="FFFF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72" name="Object 71"/>
              <p:cNvGraphicFramePr>
                <a:graphicFrameLocks noChangeAspect="1"/>
              </p:cNvGraphicFramePr>
              <p:nvPr>
                <p:extLst>
                  <p:ext uri="{D42A27DB-BD31-4B8C-83A1-F6EECF244321}">
                    <p14:modId xmlns:p14="http://schemas.microsoft.com/office/powerpoint/2010/main" val="3103447452"/>
                  </p:ext>
                </p:extLst>
              </p:nvPr>
            </p:nvGraphicFramePr>
            <p:xfrm>
              <a:off x="6072188" y="3068638"/>
              <a:ext cx="88900" cy="165100"/>
            </p:xfrm>
            <a:graphic>
              <a:graphicData uri="http://schemas.openxmlformats.org/presentationml/2006/ole">
                <mc:AlternateContent xmlns:mc="http://schemas.openxmlformats.org/markup-compatibility/2006">
                  <mc:Choice xmlns:v="urn:schemas-microsoft-com:vml" Requires="v">
                    <p:oleObj name="Equation" r:id="rId21" imgW="88560" imgH="164880" progId="Equation.DSMT4">
                      <p:embed/>
                    </p:oleObj>
                  </mc:Choice>
                  <mc:Fallback>
                    <p:oleObj name="Equation" r:id="rId21" imgW="88560" imgH="164880" progId="Equation.DSMT4">
                      <p:embed/>
                      <p:pic>
                        <p:nvPicPr>
                          <p:cNvPr id="61" name="Object 60"/>
                          <p:cNvPicPr/>
                          <p:nvPr/>
                        </p:nvPicPr>
                        <p:blipFill>
                          <a:blip r:embed="rId22"/>
                          <a:stretch>
                            <a:fillRect/>
                          </a:stretch>
                        </p:blipFill>
                        <p:spPr>
                          <a:xfrm>
                            <a:off x="6072188" y="3068638"/>
                            <a:ext cx="88900" cy="165100"/>
                          </a:xfrm>
                          <a:prstGeom prst="rect">
                            <a:avLst/>
                          </a:prstGeom>
                        </p:spPr>
                      </p:pic>
                    </p:oleObj>
                  </mc:Fallback>
                </mc:AlternateContent>
              </a:graphicData>
            </a:graphic>
          </p:graphicFrame>
        </p:grpSp>
        <p:grpSp>
          <p:nvGrpSpPr>
            <p:cNvPr id="45" name="Group 44"/>
            <p:cNvGrpSpPr/>
            <p:nvPr/>
          </p:nvGrpSpPr>
          <p:grpSpPr>
            <a:xfrm>
              <a:off x="8541068" y="3289885"/>
              <a:ext cx="223203" cy="201188"/>
              <a:chOff x="6004560" y="3050012"/>
              <a:chExt cx="223203" cy="201188"/>
            </a:xfrm>
          </p:grpSpPr>
          <p:sp>
            <p:nvSpPr>
              <p:cNvPr id="69" name="Rectangle 68"/>
              <p:cNvSpPr/>
              <p:nvPr/>
            </p:nvSpPr>
            <p:spPr>
              <a:xfrm>
                <a:off x="6004560" y="3050012"/>
                <a:ext cx="223203" cy="201188"/>
              </a:xfrm>
              <a:prstGeom prst="rect">
                <a:avLst/>
              </a:prstGeom>
              <a:solidFill>
                <a:srgbClr val="FFFF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70" name="Object 69"/>
              <p:cNvGraphicFramePr>
                <a:graphicFrameLocks noChangeAspect="1"/>
              </p:cNvGraphicFramePr>
              <p:nvPr>
                <p:extLst>
                  <p:ext uri="{D42A27DB-BD31-4B8C-83A1-F6EECF244321}">
                    <p14:modId xmlns:p14="http://schemas.microsoft.com/office/powerpoint/2010/main" val="3911521341"/>
                  </p:ext>
                </p:extLst>
              </p:nvPr>
            </p:nvGraphicFramePr>
            <p:xfrm>
              <a:off x="6072188" y="3068638"/>
              <a:ext cx="88900" cy="165100"/>
            </p:xfrm>
            <a:graphic>
              <a:graphicData uri="http://schemas.openxmlformats.org/presentationml/2006/ole">
                <mc:AlternateContent xmlns:mc="http://schemas.openxmlformats.org/markup-compatibility/2006">
                  <mc:Choice xmlns:v="urn:schemas-microsoft-com:vml" Requires="v">
                    <p:oleObj name="Equation" r:id="rId21" imgW="88560" imgH="164880" progId="Equation.DSMT4">
                      <p:embed/>
                    </p:oleObj>
                  </mc:Choice>
                  <mc:Fallback>
                    <p:oleObj name="Equation" r:id="rId21" imgW="88560" imgH="164880" progId="Equation.DSMT4">
                      <p:embed/>
                      <p:pic>
                        <p:nvPicPr>
                          <p:cNvPr id="59" name="Object 58"/>
                          <p:cNvPicPr/>
                          <p:nvPr/>
                        </p:nvPicPr>
                        <p:blipFill>
                          <a:blip r:embed="rId22"/>
                          <a:stretch>
                            <a:fillRect/>
                          </a:stretch>
                        </p:blipFill>
                        <p:spPr>
                          <a:xfrm>
                            <a:off x="6072188" y="3068638"/>
                            <a:ext cx="88900" cy="165100"/>
                          </a:xfrm>
                          <a:prstGeom prst="rect">
                            <a:avLst/>
                          </a:prstGeom>
                        </p:spPr>
                      </p:pic>
                    </p:oleObj>
                  </mc:Fallback>
                </mc:AlternateContent>
              </a:graphicData>
            </a:graphic>
          </p:graphicFrame>
        </p:grpSp>
        <p:grpSp>
          <p:nvGrpSpPr>
            <p:cNvPr id="46" name="Group 45"/>
            <p:cNvGrpSpPr/>
            <p:nvPr/>
          </p:nvGrpSpPr>
          <p:grpSpPr>
            <a:xfrm>
              <a:off x="7993170" y="3570719"/>
              <a:ext cx="223203" cy="201188"/>
              <a:chOff x="6004560" y="3050012"/>
              <a:chExt cx="223203" cy="201188"/>
            </a:xfrm>
          </p:grpSpPr>
          <p:sp>
            <p:nvSpPr>
              <p:cNvPr id="67" name="Rectangle 66"/>
              <p:cNvSpPr/>
              <p:nvPr/>
            </p:nvSpPr>
            <p:spPr>
              <a:xfrm>
                <a:off x="6004560" y="3050012"/>
                <a:ext cx="223203" cy="201188"/>
              </a:xfrm>
              <a:prstGeom prst="rect">
                <a:avLst/>
              </a:prstGeom>
              <a:solidFill>
                <a:srgbClr val="FFFF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68" name="Object 67"/>
              <p:cNvGraphicFramePr>
                <a:graphicFrameLocks noChangeAspect="1"/>
              </p:cNvGraphicFramePr>
              <p:nvPr>
                <p:extLst>
                  <p:ext uri="{D42A27DB-BD31-4B8C-83A1-F6EECF244321}">
                    <p14:modId xmlns:p14="http://schemas.microsoft.com/office/powerpoint/2010/main" val="2687638619"/>
                  </p:ext>
                </p:extLst>
              </p:nvPr>
            </p:nvGraphicFramePr>
            <p:xfrm>
              <a:off x="6072188" y="3068638"/>
              <a:ext cx="88900" cy="165100"/>
            </p:xfrm>
            <a:graphic>
              <a:graphicData uri="http://schemas.openxmlformats.org/presentationml/2006/ole">
                <mc:AlternateContent xmlns:mc="http://schemas.openxmlformats.org/markup-compatibility/2006">
                  <mc:Choice xmlns:v="urn:schemas-microsoft-com:vml" Requires="v">
                    <p:oleObj name="Equation" r:id="rId21" imgW="88560" imgH="164880" progId="Equation.DSMT4">
                      <p:embed/>
                    </p:oleObj>
                  </mc:Choice>
                  <mc:Fallback>
                    <p:oleObj name="Equation" r:id="rId21" imgW="88560" imgH="164880" progId="Equation.DSMT4">
                      <p:embed/>
                      <p:pic>
                        <p:nvPicPr>
                          <p:cNvPr id="57" name="Object 56"/>
                          <p:cNvPicPr/>
                          <p:nvPr/>
                        </p:nvPicPr>
                        <p:blipFill>
                          <a:blip r:embed="rId22"/>
                          <a:stretch>
                            <a:fillRect/>
                          </a:stretch>
                        </p:blipFill>
                        <p:spPr>
                          <a:xfrm>
                            <a:off x="6072188" y="3068638"/>
                            <a:ext cx="88900" cy="165100"/>
                          </a:xfrm>
                          <a:prstGeom prst="rect">
                            <a:avLst/>
                          </a:prstGeom>
                        </p:spPr>
                      </p:pic>
                    </p:oleObj>
                  </mc:Fallback>
                </mc:AlternateContent>
              </a:graphicData>
            </a:graphic>
          </p:graphicFrame>
        </p:grpSp>
        <p:grpSp>
          <p:nvGrpSpPr>
            <p:cNvPr id="47" name="Group 46"/>
            <p:cNvGrpSpPr/>
            <p:nvPr/>
          </p:nvGrpSpPr>
          <p:grpSpPr>
            <a:xfrm>
              <a:off x="8269975" y="3574526"/>
              <a:ext cx="223203" cy="201188"/>
              <a:chOff x="6004560" y="3050012"/>
              <a:chExt cx="223203" cy="201188"/>
            </a:xfrm>
          </p:grpSpPr>
          <p:sp>
            <p:nvSpPr>
              <p:cNvPr id="65" name="Rectangle 64"/>
              <p:cNvSpPr/>
              <p:nvPr/>
            </p:nvSpPr>
            <p:spPr>
              <a:xfrm>
                <a:off x="6004560" y="3050012"/>
                <a:ext cx="223203" cy="201188"/>
              </a:xfrm>
              <a:prstGeom prst="rect">
                <a:avLst/>
              </a:prstGeom>
              <a:solidFill>
                <a:srgbClr val="FFFF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66" name="Object 65"/>
              <p:cNvGraphicFramePr>
                <a:graphicFrameLocks noChangeAspect="1"/>
              </p:cNvGraphicFramePr>
              <p:nvPr>
                <p:extLst>
                  <p:ext uri="{D42A27DB-BD31-4B8C-83A1-F6EECF244321}">
                    <p14:modId xmlns:p14="http://schemas.microsoft.com/office/powerpoint/2010/main" val="1689582696"/>
                  </p:ext>
                </p:extLst>
              </p:nvPr>
            </p:nvGraphicFramePr>
            <p:xfrm>
              <a:off x="6072188" y="3068638"/>
              <a:ext cx="88900" cy="165100"/>
            </p:xfrm>
            <a:graphic>
              <a:graphicData uri="http://schemas.openxmlformats.org/presentationml/2006/ole">
                <mc:AlternateContent xmlns:mc="http://schemas.openxmlformats.org/markup-compatibility/2006">
                  <mc:Choice xmlns:v="urn:schemas-microsoft-com:vml" Requires="v">
                    <p:oleObj name="Equation" r:id="rId21" imgW="88560" imgH="164880" progId="Equation.DSMT4">
                      <p:embed/>
                    </p:oleObj>
                  </mc:Choice>
                  <mc:Fallback>
                    <p:oleObj name="Equation" r:id="rId21" imgW="88560" imgH="164880" progId="Equation.DSMT4">
                      <p:embed/>
                      <p:pic>
                        <p:nvPicPr>
                          <p:cNvPr id="55" name="Object 54"/>
                          <p:cNvPicPr/>
                          <p:nvPr/>
                        </p:nvPicPr>
                        <p:blipFill>
                          <a:blip r:embed="rId22"/>
                          <a:stretch>
                            <a:fillRect/>
                          </a:stretch>
                        </p:blipFill>
                        <p:spPr>
                          <a:xfrm>
                            <a:off x="6072188" y="3068638"/>
                            <a:ext cx="88900" cy="165100"/>
                          </a:xfrm>
                          <a:prstGeom prst="rect">
                            <a:avLst/>
                          </a:prstGeom>
                        </p:spPr>
                      </p:pic>
                    </p:oleObj>
                  </mc:Fallback>
                </mc:AlternateContent>
              </a:graphicData>
            </a:graphic>
          </p:graphicFrame>
        </p:grpSp>
        <p:grpSp>
          <p:nvGrpSpPr>
            <p:cNvPr id="48" name="Group 47"/>
            <p:cNvGrpSpPr/>
            <p:nvPr/>
          </p:nvGrpSpPr>
          <p:grpSpPr>
            <a:xfrm>
              <a:off x="8541068" y="3569820"/>
              <a:ext cx="223203" cy="201188"/>
              <a:chOff x="6004560" y="3050012"/>
              <a:chExt cx="223203" cy="201188"/>
            </a:xfrm>
          </p:grpSpPr>
          <p:sp>
            <p:nvSpPr>
              <p:cNvPr id="63" name="Rectangle 62"/>
              <p:cNvSpPr/>
              <p:nvPr/>
            </p:nvSpPr>
            <p:spPr>
              <a:xfrm>
                <a:off x="6004560" y="3050012"/>
                <a:ext cx="223203" cy="201188"/>
              </a:xfrm>
              <a:prstGeom prst="rect">
                <a:avLst/>
              </a:prstGeom>
              <a:solidFill>
                <a:srgbClr val="FFFF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64" name="Object 63"/>
              <p:cNvGraphicFramePr>
                <a:graphicFrameLocks noChangeAspect="1"/>
              </p:cNvGraphicFramePr>
              <p:nvPr>
                <p:extLst>
                  <p:ext uri="{D42A27DB-BD31-4B8C-83A1-F6EECF244321}">
                    <p14:modId xmlns:p14="http://schemas.microsoft.com/office/powerpoint/2010/main" val="421385535"/>
                  </p:ext>
                </p:extLst>
              </p:nvPr>
            </p:nvGraphicFramePr>
            <p:xfrm>
              <a:off x="6072188" y="3068638"/>
              <a:ext cx="88900" cy="165100"/>
            </p:xfrm>
            <a:graphic>
              <a:graphicData uri="http://schemas.openxmlformats.org/presentationml/2006/ole">
                <mc:AlternateContent xmlns:mc="http://schemas.openxmlformats.org/markup-compatibility/2006">
                  <mc:Choice xmlns:v="urn:schemas-microsoft-com:vml" Requires="v">
                    <p:oleObj name="Equation" r:id="rId21" imgW="88560" imgH="164880" progId="Equation.DSMT4">
                      <p:embed/>
                    </p:oleObj>
                  </mc:Choice>
                  <mc:Fallback>
                    <p:oleObj name="Equation" r:id="rId21" imgW="88560" imgH="164880" progId="Equation.DSMT4">
                      <p:embed/>
                      <p:pic>
                        <p:nvPicPr>
                          <p:cNvPr id="53" name="Object 52"/>
                          <p:cNvPicPr/>
                          <p:nvPr/>
                        </p:nvPicPr>
                        <p:blipFill>
                          <a:blip r:embed="rId22"/>
                          <a:stretch>
                            <a:fillRect/>
                          </a:stretch>
                        </p:blipFill>
                        <p:spPr>
                          <a:xfrm>
                            <a:off x="6072188" y="3068638"/>
                            <a:ext cx="88900" cy="165100"/>
                          </a:xfrm>
                          <a:prstGeom prst="rect">
                            <a:avLst/>
                          </a:prstGeom>
                        </p:spPr>
                      </p:pic>
                    </p:oleObj>
                  </mc:Fallback>
                </mc:AlternateContent>
              </a:graphicData>
            </a:graphic>
          </p:graphicFrame>
        </p:grpSp>
        <p:grpSp>
          <p:nvGrpSpPr>
            <p:cNvPr id="49" name="Group 48"/>
            <p:cNvGrpSpPr/>
            <p:nvPr/>
          </p:nvGrpSpPr>
          <p:grpSpPr>
            <a:xfrm>
              <a:off x="4887383" y="4045110"/>
              <a:ext cx="1600200" cy="160020"/>
              <a:chOff x="4887383" y="4045110"/>
              <a:chExt cx="1600200" cy="160020"/>
            </a:xfrm>
          </p:grpSpPr>
          <p:sp>
            <p:nvSpPr>
              <p:cNvPr id="61" name="Rectangle 60"/>
              <p:cNvSpPr/>
              <p:nvPr/>
            </p:nvSpPr>
            <p:spPr>
              <a:xfrm>
                <a:off x="4963583" y="4045110"/>
                <a:ext cx="1458384" cy="45719"/>
              </a:xfrm>
              <a:prstGeom prst="rect">
                <a:avLst/>
              </a:prstGeom>
              <a:solidFill>
                <a:schemeClr val="accent4">
                  <a:lumMod val="60000"/>
                  <a:lumOff val="4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lowchart: Manual Operation 61"/>
              <p:cNvSpPr/>
              <p:nvPr/>
            </p:nvSpPr>
            <p:spPr>
              <a:xfrm>
                <a:off x="4887383" y="4092084"/>
                <a:ext cx="1600200" cy="113046"/>
              </a:xfrm>
              <a:prstGeom prst="flowChartManualOperation">
                <a:avLst/>
              </a:prstGeom>
              <a:solidFill>
                <a:schemeClr val="accent4">
                  <a:lumMod val="60000"/>
                  <a:lumOff val="4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0" name="Group 49"/>
            <p:cNvGrpSpPr/>
            <p:nvPr/>
          </p:nvGrpSpPr>
          <p:grpSpPr>
            <a:xfrm>
              <a:off x="7516919" y="3780735"/>
              <a:ext cx="1600200" cy="160020"/>
              <a:chOff x="4887383" y="4045110"/>
              <a:chExt cx="1600200" cy="160020"/>
            </a:xfrm>
          </p:grpSpPr>
          <p:sp>
            <p:nvSpPr>
              <p:cNvPr id="59" name="Rectangle 58"/>
              <p:cNvSpPr/>
              <p:nvPr/>
            </p:nvSpPr>
            <p:spPr>
              <a:xfrm>
                <a:off x="4963583" y="4045110"/>
                <a:ext cx="1458384" cy="45719"/>
              </a:xfrm>
              <a:prstGeom prst="rect">
                <a:avLst/>
              </a:prstGeom>
              <a:solidFill>
                <a:schemeClr val="accent4">
                  <a:lumMod val="60000"/>
                  <a:lumOff val="4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Flowchart: Manual Operation 59"/>
              <p:cNvSpPr/>
              <p:nvPr/>
            </p:nvSpPr>
            <p:spPr>
              <a:xfrm>
                <a:off x="4887383" y="4092084"/>
                <a:ext cx="1600200" cy="113046"/>
              </a:xfrm>
              <a:prstGeom prst="flowChartManualOperation">
                <a:avLst/>
              </a:prstGeom>
              <a:solidFill>
                <a:schemeClr val="accent4">
                  <a:lumMod val="60000"/>
                  <a:lumOff val="4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1" name="Rectangle 50"/>
            <p:cNvSpPr/>
            <p:nvPr/>
          </p:nvSpPr>
          <p:spPr>
            <a:xfrm>
              <a:off x="5070077" y="3314225"/>
              <a:ext cx="742950" cy="198966"/>
            </a:xfrm>
            <a:prstGeom prst="rect">
              <a:avLst/>
            </a:prstGeom>
            <a:solidFill>
              <a:srgbClr val="7030A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latin typeface="Times New Roman" panose="02020603050405020304" pitchFamily="18" charset="0"/>
                <a:cs typeface="Times New Roman" panose="02020603050405020304" pitchFamily="18" charset="0"/>
              </a:endParaRPr>
            </a:p>
          </p:txBody>
        </p:sp>
        <p:graphicFrame>
          <p:nvGraphicFramePr>
            <p:cNvPr id="52" name="Object 51"/>
            <p:cNvGraphicFramePr>
              <a:graphicFrameLocks noChangeAspect="1"/>
            </p:cNvGraphicFramePr>
            <p:nvPr>
              <p:extLst>
                <p:ext uri="{D42A27DB-BD31-4B8C-83A1-F6EECF244321}">
                  <p14:modId xmlns:p14="http://schemas.microsoft.com/office/powerpoint/2010/main" val="821296113"/>
                </p:ext>
              </p:extLst>
            </p:nvPr>
          </p:nvGraphicFramePr>
          <p:xfrm>
            <a:off x="5381227" y="3353383"/>
            <a:ext cx="127000" cy="139700"/>
          </p:xfrm>
          <a:graphic>
            <a:graphicData uri="http://schemas.openxmlformats.org/presentationml/2006/ole">
              <mc:AlternateContent xmlns:mc="http://schemas.openxmlformats.org/markup-compatibility/2006">
                <mc:Choice xmlns:v="urn:schemas-microsoft-com:vml" Requires="v">
                  <p:oleObj name="Equation" r:id="rId23" imgW="126720" imgH="139680" progId="Equation.DSMT4">
                    <p:embed/>
                  </p:oleObj>
                </mc:Choice>
                <mc:Fallback>
                  <p:oleObj name="Equation" r:id="rId23" imgW="126720" imgH="139680" progId="Equation.DSMT4">
                    <p:embed/>
                    <p:pic>
                      <p:nvPicPr>
                        <p:cNvPr id="41" name="Object 40"/>
                        <p:cNvPicPr/>
                        <p:nvPr/>
                      </p:nvPicPr>
                      <p:blipFill>
                        <a:blip r:embed="rId24"/>
                        <a:stretch>
                          <a:fillRect/>
                        </a:stretch>
                      </p:blipFill>
                      <p:spPr>
                        <a:xfrm>
                          <a:off x="5381227" y="3353383"/>
                          <a:ext cx="127000" cy="139700"/>
                        </a:xfrm>
                        <a:prstGeom prst="rect">
                          <a:avLst/>
                        </a:prstGeom>
                      </p:spPr>
                    </p:pic>
                  </p:oleObj>
                </mc:Fallback>
              </mc:AlternateContent>
            </a:graphicData>
          </a:graphic>
        </p:graphicFrame>
        <p:sp>
          <p:nvSpPr>
            <p:cNvPr id="53" name="Rectangle 52"/>
            <p:cNvSpPr/>
            <p:nvPr/>
          </p:nvSpPr>
          <p:spPr>
            <a:xfrm>
              <a:off x="5067960" y="3583737"/>
              <a:ext cx="742950" cy="198966"/>
            </a:xfrm>
            <a:prstGeom prst="rect">
              <a:avLst/>
            </a:prstGeom>
            <a:solidFill>
              <a:srgbClr val="7030A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latin typeface="Times New Roman" panose="02020603050405020304" pitchFamily="18" charset="0"/>
                <a:cs typeface="Times New Roman" panose="02020603050405020304" pitchFamily="18" charset="0"/>
              </a:endParaRPr>
            </a:p>
          </p:txBody>
        </p:sp>
        <p:graphicFrame>
          <p:nvGraphicFramePr>
            <p:cNvPr id="54" name="Object 53"/>
            <p:cNvGraphicFramePr>
              <a:graphicFrameLocks noChangeAspect="1"/>
            </p:cNvGraphicFramePr>
            <p:nvPr>
              <p:extLst>
                <p:ext uri="{D42A27DB-BD31-4B8C-83A1-F6EECF244321}">
                  <p14:modId xmlns:p14="http://schemas.microsoft.com/office/powerpoint/2010/main" val="2900085165"/>
                </p:ext>
              </p:extLst>
            </p:nvPr>
          </p:nvGraphicFramePr>
          <p:xfrm>
            <a:off x="5379110" y="3622895"/>
            <a:ext cx="127000" cy="139700"/>
          </p:xfrm>
          <a:graphic>
            <a:graphicData uri="http://schemas.openxmlformats.org/presentationml/2006/ole">
              <mc:AlternateContent xmlns:mc="http://schemas.openxmlformats.org/markup-compatibility/2006">
                <mc:Choice xmlns:v="urn:schemas-microsoft-com:vml" Requires="v">
                  <p:oleObj name="Equation" r:id="rId23" imgW="126720" imgH="139680" progId="Equation.DSMT4">
                    <p:embed/>
                  </p:oleObj>
                </mc:Choice>
                <mc:Fallback>
                  <p:oleObj name="Equation" r:id="rId23" imgW="126720" imgH="139680" progId="Equation.DSMT4">
                    <p:embed/>
                    <p:pic>
                      <p:nvPicPr>
                        <p:cNvPr id="43" name="Object 42"/>
                        <p:cNvPicPr/>
                        <p:nvPr/>
                      </p:nvPicPr>
                      <p:blipFill>
                        <a:blip r:embed="rId24"/>
                        <a:stretch>
                          <a:fillRect/>
                        </a:stretch>
                      </p:blipFill>
                      <p:spPr>
                        <a:xfrm>
                          <a:off x="5379110" y="3622895"/>
                          <a:ext cx="127000" cy="139700"/>
                        </a:xfrm>
                        <a:prstGeom prst="rect">
                          <a:avLst/>
                        </a:prstGeom>
                      </p:spPr>
                    </p:pic>
                  </p:oleObj>
                </mc:Fallback>
              </mc:AlternateContent>
            </a:graphicData>
          </a:graphic>
        </p:graphicFrame>
        <p:sp>
          <p:nvSpPr>
            <p:cNvPr id="55" name="Rectangle 54"/>
            <p:cNvSpPr/>
            <p:nvPr/>
          </p:nvSpPr>
          <p:spPr>
            <a:xfrm>
              <a:off x="5070077" y="3835665"/>
              <a:ext cx="742950" cy="198966"/>
            </a:xfrm>
            <a:prstGeom prst="rect">
              <a:avLst/>
            </a:prstGeom>
            <a:solidFill>
              <a:srgbClr val="7030A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latin typeface="Times New Roman" panose="02020603050405020304" pitchFamily="18" charset="0"/>
                <a:cs typeface="Times New Roman" panose="02020603050405020304" pitchFamily="18" charset="0"/>
              </a:endParaRPr>
            </a:p>
          </p:txBody>
        </p:sp>
        <p:graphicFrame>
          <p:nvGraphicFramePr>
            <p:cNvPr id="56" name="Object 55"/>
            <p:cNvGraphicFramePr>
              <a:graphicFrameLocks noChangeAspect="1"/>
            </p:cNvGraphicFramePr>
            <p:nvPr>
              <p:extLst>
                <p:ext uri="{D42A27DB-BD31-4B8C-83A1-F6EECF244321}">
                  <p14:modId xmlns:p14="http://schemas.microsoft.com/office/powerpoint/2010/main" val="2432747915"/>
                </p:ext>
              </p:extLst>
            </p:nvPr>
          </p:nvGraphicFramePr>
          <p:xfrm>
            <a:off x="5381227" y="3874823"/>
            <a:ext cx="127000" cy="139700"/>
          </p:xfrm>
          <a:graphic>
            <a:graphicData uri="http://schemas.openxmlformats.org/presentationml/2006/ole">
              <mc:AlternateContent xmlns:mc="http://schemas.openxmlformats.org/markup-compatibility/2006">
                <mc:Choice xmlns:v="urn:schemas-microsoft-com:vml" Requires="v">
                  <p:oleObj name="Equation" r:id="rId23" imgW="126720" imgH="139680" progId="Equation.DSMT4">
                    <p:embed/>
                  </p:oleObj>
                </mc:Choice>
                <mc:Fallback>
                  <p:oleObj name="Equation" r:id="rId23" imgW="126720" imgH="139680" progId="Equation.DSMT4">
                    <p:embed/>
                    <p:pic>
                      <p:nvPicPr>
                        <p:cNvPr id="45" name="Object 44"/>
                        <p:cNvPicPr/>
                        <p:nvPr/>
                      </p:nvPicPr>
                      <p:blipFill>
                        <a:blip r:embed="rId24"/>
                        <a:stretch>
                          <a:fillRect/>
                        </a:stretch>
                      </p:blipFill>
                      <p:spPr>
                        <a:xfrm>
                          <a:off x="5381227" y="3874823"/>
                          <a:ext cx="127000" cy="139700"/>
                        </a:xfrm>
                        <a:prstGeom prst="rect">
                          <a:avLst/>
                        </a:prstGeom>
                      </p:spPr>
                    </p:pic>
                  </p:oleObj>
                </mc:Fallback>
              </mc:AlternateContent>
            </a:graphicData>
          </a:graphic>
        </p:graphicFrame>
        <p:sp>
          <p:nvSpPr>
            <p:cNvPr id="57" name="Rectangle 56"/>
            <p:cNvSpPr/>
            <p:nvPr/>
          </p:nvSpPr>
          <p:spPr>
            <a:xfrm>
              <a:off x="8021321" y="3060839"/>
              <a:ext cx="742950" cy="198966"/>
            </a:xfrm>
            <a:prstGeom prst="rect">
              <a:avLst/>
            </a:prstGeom>
            <a:solidFill>
              <a:srgbClr val="7030A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latin typeface="Times New Roman" panose="02020603050405020304" pitchFamily="18" charset="0"/>
                <a:cs typeface="Times New Roman" panose="02020603050405020304" pitchFamily="18" charset="0"/>
              </a:endParaRPr>
            </a:p>
          </p:txBody>
        </p:sp>
        <p:graphicFrame>
          <p:nvGraphicFramePr>
            <p:cNvPr id="58" name="Object 57"/>
            <p:cNvGraphicFramePr>
              <a:graphicFrameLocks noChangeAspect="1"/>
            </p:cNvGraphicFramePr>
            <p:nvPr>
              <p:extLst>
                <p:ext uri="{D42A27DB-BD31-4B8C-83A1-F6EECF244321}">
                  <p14:modId xmlns:p14="http://schemas.microsoft.com/office/powerpoint/2010/main" val="786170277"/>
                </p:ext>
              </p:extLst>
            </p:nvPr>
          </p:nvGraphicFramePr>
          <p:xfrm>
            <a:off x="8332471" y="3099997"/>
            <a:ext cx="127000" cy="139700"/>
          </p:xfrm>
          <a:graphic>
            <a:graphicData uri="http://schemas.openxmlformats.org/presentationml/2006/ole">
              <mc:AlternateContent xmlns:mc="http://schemas.openxmlformats.org/markup-compatibility/2006">
                <mc:Choice xmlns:v="urn:schemas-microsoft-com:vml" Requires="v">
                  <p:oleObj name="Equation" r:id="rId23" imgW="126720" imgH="139680" progId="Equation.DSMT4">
                    <p:embed/>
                  </p:oleObj>
                </mc:Choice>
                <mc:Fallback>
                  <p:oleObj name="Equation" r:id="rId23" imgW="126720" imgH="139680" progId="Equation.DSMT4">
                    <p:embed/>
                    <p:pic>
                      <p:nvPicPr>
                        <p:cNvPr id="47" name="Object 46"/>
                        <p:cNvPicPr/>
                        <p:nvPr/>
                      </p:nvPicPr>
                      <p:blipFill>
                        <a:blip r:embed="rId24"/>
                        <a:stretch>
                          <a:fillRect/>
                        </a:stretch>
                      </p:blipFill>
                      <p:spPr>
                        <a:xfrm>
                          <a:off x="8332471" y="3099997"/>
                          <a:ext cx="127000" cy="139700"/>
                        </a:xfrm>
                        <a:prstGeom prst="rect">
                          <a:avLst/>
                        </a:prstGeom>
                      </p:spPr>
                    </p:pic>
                  </p:oleObj>
                </mc:Fallback>
              </mc:AlternateContent>
            </a:graphicData>
          </a:graphic>
        </p:graphicFrame>
      </p:grpSp>
    </p:spTree>
    <p:extLst>
      <p:ext uri="{BB962C8B-B14F-4D97-AF65-F5344CB8AC3E}">
        <p14:creationId xmlns:p14="http://schemas.microsoft.com/office/powerpoint/2010/main" val="23915367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500"/>
                                        <p:tgtEl>
                                          <p:spTgt spid="11"/>
                                        </p:tgtEl>
                                      </p:cBhvr>
                                    </p:animEffect>
                                  </p:childTnLst>
                                </p:cTn>
                              </p:par>
                              <p:par>
                                <p:cTn id="8" presetID="22" presetClass="entr" presetSubtype="8" fill="hold" nodeType="withEffect">
                                  <p:stCondLst>
                                    <p:cond delay="0"/>
                                  </p:stCondLst>
                                  <p:childTnLst>
                                    <p:set>
                                      <p:cBhvr>
                                        <p:cTn id="9" dur="1" fill="hold">
                                          <p:stCondLst>
                                            <p:cond delay="0"/>
                                          </p:stCondLst>
                                        </p:cTn>
                                        <p:tgtEl>
                                          <p:spTgt spid="21"/>
                                        </p:tgtEl>
                                        <p:attrNameLst>
                                          <p:attrName>style.visibility</p:attrName>
                                        </p:attrNameLst>
                                      </p:cBhvr>
                                      <p:to>
                                        <p:strVal val="visible"/>
                                      </p:to>
                                    </p:set>
                                    <p:animEffect transition="in" filter="wipe(left)">
                                      <p:cBhvr>
                                        <p:cTn id="10" dur="500"/>
                                        <p:tgtEl>
                                          <p:spTgt spid="21"/>
                                        </p:tgtEl>
                                      </p:cBhvr>
                                    </p:animEffect>
                                  </p:childTnLst>
                                </p:cTn>
                              </p:par>
                              <p:par>
                                <p:cTn id="11" presetID="22" presetClass="entr" presetSubtype="8" fill="hold" nodeType="with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wipe(left)">
                                      <p:cBhvr>
                                        <p:cTn id="13" dur="500"/>
                                        <p:tgtEl>
                                          <p:spTgt spid="9"/>
                                        </p:tgtEl>
                                      </p:cBhvr>
                                    </p:animEffect>
                                  </p:childTnLst>
                                </p:cTn>
                              </p:par>
                              <p:par>
                                <p:cTn id="14" presetID="22" presetClass="entr" presetSubtype="8" fill="hold" grpId="0" nodeType="with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left)">
                                      <p:cBhvr>
                                        <p:cTn id="16" dur="500"/>
                                        <p:tgtEl>
                                          <p:spTgt spid="8"/>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8" fill="hold" grpId="0" nodeType="clickEffect">
                                  <p:stCondLst>
                                    <p:cond delay="0"/>
                                  </p:stCondLst>
                                  <p:childTnLst>
                                    <p:set>
                                      <p:cBhvr>
                                        <p:cTn id="20" dur="1" fill="hold">
                                          <p:stCondLst>
                                            <p:cond delay="0"/>
                                          </p:stCondLst>
                                        </p:cTn>
                                        <p:tgtEl>
                                          <p:spTgt spid="13"/>
                                        </p:tgtEl>
                                        <p:attrNameLst>
                                          <p:attrName>style.visibility</p:attrName>
                                        </p:attrNameLst>
                                      </p:cBhvr>
                                      <p:to>
                                        <p:strVal val="visible"/>
                                      </p:to>
                                    </p:set>
                                    <p:animEffect transition="in" filter="wipe(left)">
                                      <p:cBhvr>
                                        <p:cTn id="21" dur="500"/>
                                        <p:tgtEl>
                                          <p:spTgt spid="13"/>
                                        </p:tgtEl>
                                      </p:cBhvr>
                                    </p:animEffect>
                                  </p:childTnLst>
                                </p:cTn>
                              </p:par>
                              <p:par>
                                <p:cTn id="22" presetID="22" presetClass="entr" presetSubtype="8" fill="hold" grpId="0" nodeType="withEffect">
                                  <p:stCondLst>
                                    <p:cond delay="0"/>
                                  </p:stCondLst>
                                  <p:childTnLst>
                                    <p:set>
                                      <p:cBhvr>
                                        <p:cTn id="23" dur="1" fill="hold">
                                          <p:stCondLst>
                                            <p:cond delay="0"/>
                                          </p:stCondLst>
                                        </p:cTn>
                                        <p:tgtEl>
                                          <p:spTgt spid="14"/>
                                        </p:tgtEl>
                                        <p:attrNameLst>
                                          <p:attrName>style.visibility</p:attrName>
                                        </p:attrNameLst>
                                      </p:cBhvr>
                                      <p:to>
                                        <p:strVal val="visible"/>
                                      </p:to>
                                    </p:set>
                                    <p:animEffect transition="in" filter="wipe(left)">
                                      <p:cBhvr>
                                        <p:cTn id="24" dur="500"/>
                                        <p:tgtEl>
                                          <p:spTgt spid="14"/>
                                        </p:tgtEl>
                                      </p:cBhvr>
                                    </p:animEffect>
                                  </p:childTnLst>
                                </p:cTn>
                              </p:par>
                            </p:childTnLst>
                          </p:cTn>
                        </p:par>
                      </p:childTnLst>
                    </p:cTn>
                  </p:par>
                  <p:par>
                    <p:cTn id="25" fill="hold">
                      <p:stCondLst>
                        <p:cond delay="indefinite"/>
                      </p:stCondLst>
                      <p:childTnLst>
                        <p:par>
                          <p:cTn id="26" fill="hold">
                            <p:stCondLst>
                              <p:cond delay="0"/>
                            </p:stCondLst>
                            <p:childTnLst>
                              <p:par>
                                <p:cTn id="27" presetID="3" presetClass="exit" presetSubtype="10" fill="hold" grpId="1" nodeType="clickEffect">
                                  <p:stCondLst>
                                    <p:cond delay="0"/>
                                  </p:stCondLst>
                                  <p:childTnLst>
                                    <p:animEffect transition="out" filter="blinds(horizontal)">
                                      <p:cBhvr>
                                        <p:cTn id="28" dur="500"/>
                                        <p:tgtEl>
                                          <p:spTgt spid="13"/>
                                        </p:tgtEl>
                                      </p:cBhvr>
                                    </p:animEffect>
                                    <p:set>
                                      <p:cBhvr>
                                        <p:cTn id="29" dur="1" fill="hold">
                                          <p:stCondLst>
                                            <p:cond delay="499"/>
                                          </p:stCondLst>
                                        </p:cTn>
                                        <p:tgtEl>
                                          <p:spTgt spid="13"/>
                                        </p:tgtEl>
                                        <p:attrNameLst>
                                          <p:attrName>style.visibility</p:attrName>
                                        </p:attrNameLst>
                                      </p:cBhvr>
                                      <p:to>
                                        <p:strVal val="hidden"/>
                                      </p:to>
                                    </p:set>
                                  </p:childTnLst>
                                </p:cTn>
                              </p:par>
                            </p:childTnLst>
                          </p:cTn>
                        </p:par>
                      </p:childTnLst>
                    </p:cTn>
                  </p:par>
                  <p:par>
                    <p:cTn id="30" fill="hold">
                      <p:stCondLst>
                        <p:cond delay="indefinite"/>
                      </p:stCondLst>
                      <p:childTnLst>
                        <p:par>
                          <p:cTn id="31" fill="hold">
                            <p:stCondLst>
                              <p:cond delay="0"/>
                            </p:stCondLst>
                            <p:childTnLst>
                              <p:par>
                                <p:cTn id="32" presetID="22" presetClass="entr" presetSubtype="8" fill="hold" grpId="0" nodeType="clickEffect">
                                  <p:stCondLst>
                                    <p:cond delay="0"/>
                                  </p:stCondLst>
                                  <p:childTnLst>
                                    <p:set>
                                      <p:cBhvr>
                                        <p:cTn id="33" dur="1" fill="hold">
                                          <p:stCondLst>
                                            <p:cond delay="0"/>
                                          </p:stCondLst>
                                        </p:cTn>
                                        <p:tgtEl>
                                          <p:spTgt spid="12"/>
                                        </p:tgtEl>
                                        <p:attrNameLst>
                                          <p:attrName>style.visibility</p:attrName>
                                        </p:attrNameLst>
                                      </p:cBhvr>
                                      <p:to>
                                        <p:strVal val="visible"/>
                                      </p:to>
                                    </p:set>
                                    <p:animEffect transition="in" filter="wipe(left)">
                                      <p:cBhvr>
                                        <p:cTn id="34" dur="500"/>
                                        <p:tgtEl>
                                          <p:spTgt spid="12"/>
                                        </p:tgtEl>
                                      </p:cBhvr>
                                    </p:animEffect>
                                  </p:childTnLst>
                                </p:cTn>
                              </p:par>
                            </p:childTnLst>
                          </p:cTn>
                        </p:par>
                      </p:childTnLst>
                    </p:cTn>
                  </p:par>
                  <p:par>
                    <p:cTn id="35" fill="hold">
                      <p:stCondLst>
                        <p:cond delay="indefinite"/>
                      </p:stCondLst>
                      <p:childTnLst>
                        <p:par>
                          <p:cTn id="36" fill="hold">
                            <p:stCondLst>
                              <p:cond delay="0"/>
                            </p:stCondLst>
                            <p:childTnLst>
                              <p:par>
                                <p:cTn id="37" presetID="22" presetClass="entr" presetSubtype="4" fill="hold" grpId="0" nodeType="clickEffect">
                                  <p:stCondLst>
                                    <p:cond delay="0"/>
                                  </p:stCondLst>
                                  <p:childTnLst>
                                    <p:set>
                                      <p:cBhvr>
                                        <p:cTn id="38" dur="1" fill="hold">
                                          <p:stCondLst>
                                            <p:cond delay="0"/>
                                          </p:stCondLst>
                                        </p:cTn>
                                        <p:tgtEl>
                                          <p:spTgt spid="2"/>
                                        </p:tgtEl>
                                        <p:attrNameLst>
                                          <p:attrName>style.visibility</p:attrName>
                                        </p:attrNameLst>
                                      </p:cBhvr>
                                      <p:to>
                                        <p:strVal val="visible"/>
                                      </p:to>
                                    </p:set>
                                    <p:animEffect transition="in" filter="wipe(down)">
                                      <p:cBhvr>
                                        <p:cTn id="39" dur="500"/>
                                        <p:tgtEl>
                                          <p:spTgt spid="2"/>
                                        </p:tgtEl>
                                      </p:cBhvr>
                                    </p:animEffect>
                                  </p:childTnLst>
                                </p:cTn>
                              </p:par>
                            </p:childTnLst>
                          </p:cTn>
                        </p:par>
                      </p:childTnLst>
                    </p:cTn>
                  </p:par>
                  <p:par>
                    <p:cTn id="40" fill="hold">
                      <p:stCondLst>
                        <p:cond delay="indefinite"/>
                      </p:stCondLst>
                      <p:childTnLst>
                        <p:par>
                          <p:cTn id="41" fill="hold">
                            <p:stCondLst>
                              <p:cond delay="0"/>
                            </p:stCondLst>
                            <p:childTnLst>
                              <p:par>
                                <p:cTn id="42" presetID="22" presetClass="entr" presetSubtype="8" fill="hold" grpId="0" nodeType="clickEffect">
                                  <p:stCondLst>
                                    <p:cond delay="0"/>
                                  </p:stCondLst>
                                  <p:childTnLst>
                                    <p:set>
                                      <p:cBhvr>
                                        <p:cTn id="43" dur="1" fill="hold">
                                          <p:stCondLst>
                                            <p:cond delay="0"/>
                                          </p:stCondLst>
                                        </p:cTn>
                                        <p:tgtEl>
                                          <p:spTgt spid="3"/>
                                        </p:tgtEl>
                                        <p:attrNameLst>
                                          <p:attrName>style.visibility</p:attrName>
                                        </p:attrNameLst>
                                      </p:cBhvr>
                                      <p:to>
                                        <p:strVal val="visible"/>
                                      </p:to>
                                    </p:set>
                                    <p:animEffect transition="in" filter="wipe(left)">
                                      <p:cBhvr>
                                        <p:cTn id="44" dur="500"/>
                                        <p:tgtEl>
                                          <p:spTgt spid="3"/>
                                        </p:tgtEl>
                                      </p:cBhvr>
                                    </p:animEffect>
                                  </p:childTnLst>
                                </p:cTn>
                              </p:par>
                            </p:childTnLst>
                          </p:cTn>
                        </p:par>
                      </p:childTnLst>
                    </p:cTn>
                  </p:par>
                  <p:par>
                    <p:cTn id="45" fill="hold">
                      <p:stCondLst>
                        <p:cond delay="indefinite"/>
                      </p:stCondLst>
                      <p:childTnLst>
                        <p:par>
                          <p:cTn id="46" fill="hold">
                            <p:stCondLst>
                              <p:cond delay="0"/>
                            </p:stCondLst>
                            <p:childTnLst>
                              <p:par>
                                <p:cTn id="47" presetID="22" presetClass="entr" presetSubtype="8" fill="hold" grpId="0" nodeType="clickEffect">
                                  <p:stCondLst>
                                    <p:cond delay="0"/>
                                  </p:stCondLst>
                                  <p:childTnLst>
                                    <p:set>
                                      <p:cBhvr>
                                        <p:cTn id="48" dur="1" fill="hold">
                                          <p:stCondLst>
                                            <p:cond delay="0"/>
                                          </p:stCondLst>
                                        </p:cTn>
                                        <p:tgtEl>
                                          <p:spTgt spid="4"/>
                                        </p:tgtEl>
                                        <p:attrNameLst>
                                          <p:attrName>style.visibility</p:attrName>
                                        </p:attrNameLst>
                                      </p:cBhvr>
                                      <p:to>
                                        <p:strVal val="visible"/>
                                      </p:to>
                                    </p:set>
                                    <p:animEffect transition="in" filter="wipe(left)">
                                      <p:cBhvr>
                                        <p:cTn id="49" dur="500"/>
                                        <p:tgtEl>
                                          <p:spTgt spid="4"/>
                                        </p:tgtEl>
                                      </p:cBhvr>
                                    </p:animEffect>
                                  </p:childTnLst>
                                </p:cTn>
                              </p:par>
                            </p:childTnLst>
                          </p:cTn>
                        </p:par>
                      </p:childTnLst>
                    </p:cTn>
                  </p:par>
                  <p:par>
                    <p:cTn id="50" fill="hold">
                      <p:stCondLst>
                        <p:cond delay="indefinite"/>
                      </p:stCondLst>
                      <p:childTnLst>
                        <p:par>
                          <p:cTn id="51" fill="hold">
                            <p:stCondLst>
                              <p:cond delay="0"/>
                            </p:stCondLst>
                            <p:childTnLst>
                              <p:par>
                                <p:cTn id="52" presetID="22" presetClass="entr" presetSubtype="8" fill="hold" grpId="0" nodeType="clickEffect">
                                  <p:stCondLst>
                                    <p:cond delay="0"/>
                                  </p:stCondLst>
                                  <p:childTnLst>
                                    <p:set>
                                      <p:cBhvr>
                                        <p:cTn id="53" dur="1" fill="hold">
                                          <p:stCondLst>
                                            <p:cond delay="0"/>
                                          </p:stCondLst>
                                        </p:cTn>
                                        <p:tgtEl>
                                          <p:spTgt spid="17"/>
                                        </p:tgtEl>
                                        <p:attrNameLst>
                                          <p:attrName>style.visibility</p:attrName>
                                        </p:attrNameLst>
                                      </p:cBhvr>
                                      <p:to>
                                        <p:strVal val="visible"/>
                                      </p:to>
                                    </p:set>
                                    <p:animEffect transition="in" filter="wipe(left)">
                                      <p:cBhvr>
                                        <p:cTn id="54" dur="500"/>
                                        <p:tgtEl>
                                          <p:spTgt spid="17"/>
                                        </p:tgtEl>
                                      </p:cBhvr>
                                    </p:animEffect>
                                  </p:childTnLst>
                                </p:cTn>
                              </p:par>
                            </p:childTnLst>
                          </p:cTn>
                        </p:par>
                      </p:childTnLst>
                    </p:cTn>
                  </p:par>
                  <p:par>
                    <p:cTn id="55" fill="hold">
                      <p:stCondLst>
                        <p:cond delay="indefinite"/>
                      </p:stCondLst>
                      <p:childTnLst>
                        <p:par>
                          <p:cTn id="56" fill="hold">
                            <p:stCondLst>
                              <p:cond delay="0"/>
                            </p:stCondLst>
                            <p:childTnLst>
                              <p:par>
                                <p:cTn id="57" presetID="22" presetClass="entr" presetSubtype="8" fill="hold" grpId="0" nodeType="clickEffect">
                                  <p:stCondLst>
                                    <p:cond delay="0"/>
                                  </p:stCondLst>
                                  <p:childTnLst>
                                    <p:set>
                                      <p:cBhvr>
                                        <p:cTn id="58" dur="1" fill="hold">
                                          <p:stCondLst>
                                            <p:cond delay="0"/>
                                          </p:stCondLst>
                                        </p:cTn>
                                        <p:tgtEl>
                                          <p:spTgt spid="15"/>
                                        </p:tgtEl>
                                        <p:attrNameLst>
                                          <p:attrName>style.visibility</p:attrName>
                                        </p:attrNameLst>
                                      </p:cBhvr>
                                      <p:to>
                                        <p:strVal val="visible"/>
                                      </p:to>
                                    </p:set>
                                    <p:animEffect transition="in" filter="wipe(left)">
                                      <p:cBhvr>
                                        <p:cTn id="59" dur="500"/>
                                        <p:tgtEl>
                                          <p:spTgt spid="15"/>
                                        </p:tgtEl>
                                      </p:cBhvr>
                                    </p:animEffect>
                                  </p:childTnLst>
                                </p:cTn>
                              </p:par>
                            </p:childTnLst>
                          </p:cTn>
                        </p:par>
                      </p:childTnLst>
                    </p:cTn>
                  </p:par>
                  <p:par>
                    <p:cTn id="60" fill="hold">
                      <p:stCondLst>
                        <p:cond delay="indefinite"/>
                      </p:stCondLst>
                      <p:childTnLst>
                        <p:par>
                          <p:cTn id="61" fill="hold">
                            <p:stCondLst>
                              <p:cond delay="0"/>
                            </p:stCondLst>
                            <p:childTnLst>
                              <p:par>
                                <p:cTn id="62" presetID="3" presetClass="exit" presetSubtype="10" fill="hold" grpId="1" nodeType="clickEffect">
                                  <p:stCondLst>
                                    <p:cond delay="0"/>
                                  </p:stCondLst>
                                  <p:childTnLst>
                                    <p:animEffect transition="out" filter="blinds(horizontal)">
                                      <p:cBhvr>
                                        <p:cTn id="63" dur="500"/>
                                        <p:tgtEl>
                                          <p:spTgt spid="14"/>
                                        </p:tgtEl>
                                      </p:cBhvr>
                                    </p:animEffect>
                                    <p:set>
                                      <p:cBhvr>
                                        <p:cTn id="64" dur="1" fill="hold">
                                          <p:stCondLst>
                                            <p:cond delay="499"/>
                                          </p:stCondLst>
                                        </p:cTn>
                                        <p:tgtEl>
                                          <p:spTgt spid="14"/>
                                        </p:tgtEl>
                                        <p:attrNameLst>
                                          <p:attrName>style.visibility</p:attrName>
                                        </p:attrNameLst>
                                      </p:cBhvr>
                                      <p:to>
                                        <p:strVal val="hidden"/>
                                      </p:to>
                                    </p:set>
                                  </p:childTnLst>
                                </p:cTn>
                              </p:par>
                              <p:par>
                                <p:cTn id="65" presetID="3" presetClass="exit" presetSubtype="10" fill="hold" grpId="1" nodeType="withEffect">
                                  <p:stCondLst>
                                    <p:cond delay="0"/>
                                  </p:stCondLst>
                                  <p:childTnLst>
                                    <p:animEffect transition="out" filter="blinds(horizontal)">
                                      <p:cBhvr>
                                        <p:cTn id="66" dur="500"/>
                                        <p:tgtEl>
                                          <p:spTgt spid="3"/>
                                        </p:tgtEl>
                                      </p:cBhvr>
                                    </p:animEffect>
                                    <p:set>
                                      <p:cBhvr>
                                        <p:cTn id="67" dur="1" fill="hold">
                                          <p:stCondLst>
                                            <p:cond delay="499"/>
                                          </p:stCondLst>
                                        </p:cTn>
                                        <p:tgtEl>
                                          <p:spTgt spid="3"/>
                                        </p:tgtEl>
                                        <p:attrNameLst>
                                          <p:attrName>style.visibility</p:attrName>
                                        </p:attrNameLst>
                                      </p:cBhvr>
                                      <p:to>
                                        <p:strVal val="hidden"/>
                                      </p:to>
                                    </p:set>
                                  </p:childTnLst>
                                </p:cTn>
                              </p:par>
                              <p:par>
                                <p:cTn id="68" presetID="3" presetClass="exit" presetSubtype="10" fill="hold" grpId="1" nodeType="withEffect">
                                  <p:stCondLst>
                                    <p:cond delay="0"/>
                                  </p:stCondLst>
                                  <p:childTnLst>
                                    <p:animEffect transition="out" filter="blinds(horizontal)">
                                      <p:cBhvr>
                                        <p:cTn id="69" dur="500"/>
                                        <p:tgtEl>
                                          <p:spTgt spid="4"/>
                                        </p:tgtEl>
                                      </p:cBhvr>
                                    </p:animEffect>
                                    <p:set>
                                      <p:cBhvr>
                                        <p:cTn id="70" dur="1" fill="hold">
                                          <p:stCondLst>
                                            <p:cond delay="499"/>
                                          </p:stCondLst>
                                        </p:cTn>
                                        <p:tgtEl>
                                          <p:spTgt spid="4"/>
                                        </p:tgtEl>
                                        <p:attrNameLst>
                                          <p:attrName>style.visibility</p:attrName>
                                        </p:attrNameLst>
                                      </p:cBhvr>
                                      <p:to>
                                        <p:strVal val="hidden"/>
                                      </p:to>
                                    </p:set>
                                  </p:childTnLst>
                                </p:cTn>
                              </p:par>
                              <p:par>
                                <p:cTn id="71" presetID="3" presetClass="exit" presetSubtype="10" fill="hold" grpId="1" nodeType="withEffect">
                                  <p:stCondLst>
                                    <p:cond delay="0"/>
                                  </p:stCondLst>
                                  <p:childTnLst>
                                    <p:animEffect transition="out" filter="blinds(horizontal)">
                                      <p:cBhvr>
                                        <p:cTn id="72" dur="500"/>
                                        <p:tgtEl>
                                          <p:spTgt spid="17"/>
                                        </p:tgtEl>
                                      </p:cBhvr>
                                    </p:animEffect>
                                    <p:set>
                                      <p:cBhvr>
                                        <p:cTn id="73" dur="1" fill="hold">
                                          <p:stCondLst>
                                            <p:cond delay="499"/>
                                          </p:stCondLst>
                                        </p:cTn>
                                        <p:tgtEl>
                                          <p:spTgt spid="17"/>
                                        </p:tgtEl>
                                        <p:attrNameLst>
                                          <p:attrName>style.visibility</p:attrName>
                                        </p:attrNameLst>
                                      </p:cBhvr>
                                      <p:to>
                                        <p:strVal val="hidden"/>
                                      </p:to>
                                    </p:set>
                                  </p:childTnLst>
                                </p:cTn>
                              </p:par>
                              <p:par>
                                <p:cTn id="74" presetID="3" presetClass="exit" presetSubtype="10" fill="hold" grpId="1" nodeType="withEffect">
                                  <p:stCondLst>
                                    <p:cond delay="0"/>
                                  </p:stCondLst>
                                  <p:childTnLst>
                                    <p:animEffect transition="out" filter="blinds(horizontal)">
                                      <p:cBhvr>
                                        <p:cTn id="75" dur="500"/>
                                        <p:tgtEl>
                                          <p:spTgt spid="15"/>
                                        </p:tgtEl>
                                      </p:cBhvr>
                                    </p:animEffect>
                                    <p:set>
                                      <p:cBhvr>
                                        <p:cTn id="76" dur="1" fill="hold">
                                          <p:stCondLst>
                                            <p:cond delay="499"/>
                                          </p:stCondLst>
                                        </p:cTn>
                                        <p:tgtEl>
                                          <p:spTgt spid="15"/>
                                        </p:tgtEl>
                                        <p:attrNameLst>
                                          <p:attrName>style.visibility</p:attrName>
                                        </p:attrNameLst>
                                      </p:cBhvr>
                                      <p:to>
                                        <p:strVal val="hidden"/>
                                      </p:to>
                                    </p:set>
                                  </p:childTnLst>
                                </p:cTn>
                              </p:par>
                              <p:par>
                                <p:cTn id="77" presetID="3" presetClass="exit" presetSubtype="10" fill="hold" grpId="1" nodeType="withEffect">
                                  <p:stCondLst>
                                    <p:cond delay="0"/>
                                  </p:stCondLst>
                                  <p:childTnLst>
                                    <p:animEffect transition="out" filter="blinds(horizontal)">
                                      <p:cBhvr>
                                        <p:cTn id="78" dur="500"/>
                                        <p:tgtEl>
                                          <p:spTgt spid="2"/>
                                        </p:tgtEl>
                                      </p:cBhvr>
                                    </p:animEffect>
                                    <p:set>
                                      <p:cBhvr>
                                        <p:cTn id="79" dur="1" fill="hold">
                                          <p:stCondLst>
                                            <p:cond delay="499"/>
                                          </p:stCondLst>
                                        </p:cTn>
                                        <p:tgtEl>
                                          <p:spTgt spid="2"/>
                                        </p:tgtEl>
                                        <p:attrNameLst>
                                          <p:attrName>style.visibility</p:attrName>
                                        </p:attrNameLst>
                                      </p:cBhvr>
                                      <p:to>
                                        <p:strVal val="hidden"/>
                                      </p:to>
                                    </p:set>
                                  </p:childTnLst>
                                </p:cTn>
                              </p:par>
                              <p:par>
                                <p:cTn id="80" presetID="22" presetClass="entr" presetSubtype="8" fill="hold" grpId="0" nodeType="withEffect">
                                  <p:stCondLst>
                                    <p:cond delay="0"/>
                                  </p:stCondLst>
                                  <p:childTnLst>
                                    <p:set>
                                      <p:cBhvr>
                                        <p:cTn id="81" dur="1" fill="hold">
                                          <p:stCondLst>
                                            <p:cond delay="0"/>
                                          </p:stCondLst>
                                        </p:cTn>
                                        <p:tgtEl>
                                          <p:spTgt spid="19"/>
                                        </p:tgtEl>
                                        <p:attrNameLst>
                                          <p:attrName>style.visibility</p:attrName>
                                        </p:attrNameLst>
                                      </p:cBhvr>
                                      <p:to>
                                        <p:strVal val="visible"/>
                                      </p:to>
                                    </p:set>
                                    <p:animEffect transition="in" filter="wipe(left)">
                                      <p:cBhvr>
                                        <p:cTn id="82" dur="500"/>
                                        <p:tgtEl>
                                          <p:spTgt spid="19"/>
                                        </p:tgtEl>
                                      </p:cBhvr>
                                    </p:animEffect>
                                  </p:childTnLst>
                                </p:cTn>
                              </p:par>
                            </p:childTnLst>
                          </p:cTn>
                        </p:par>
                      </p:childTnLst>
                    </p:cTn>
                  </p:par>
                  <p:par>
                    <p:cTn id="83" fill="hold">
                      <p:stCondLst>
                        <p:cond delay="indefinite"/>
                      </p:stCondLst>
                      <p:childTnLst>
                        <p:par>
                          <p:cTn id="84" fill="hold">
                            <p:stCondLst>
                              <p:cond delay="0"/>
                            </p:stCondLst>
                            <p:childTnLst>
                              <p:par>
                                <p:cTn id="85" presetID="22" presetClass="entr" presetSubtype="8" fill="hold" grpId="0" nodeType="clickEffect">
                                  <p:stCondLst>
                                    <p:cond delay="0"/>
                                  </p:stCondLst>
                                  <p:childTnLst>
                                    <p:set>
                                      <p:cBhvr>
                                        <p:cTn id="86" dur="1" fill="hold">
                                          <p:stCondLst>
                                            <p:cond delay="0"/>
                                          </p:stCondLst>
                                        </p:cTn>
                                        <p:tgtEl>
                                          <p:spTgt spid="18"/>
                                        </p:tgtEl>
                                        <p:attrNameLst>
                                          <p:attrName>style.visibility</p:attrName>
                                        </p:attrNameLst>
                                      </p:cBhvr>
                                      <p:to>
                                        <p:strVal val="visible"/>
                                      </p:to>
                                    </p:set>
                                    <p:animEffect transition="in" filter="wipe(left)">
                                      <p:cBhvr>
                                        <p:cTn id="87" dur="500"/>
                                        <p:tgtEl>
                                          <p:spTgt spid="18"/>
                                        </p:tgtEl>
                                      </p:cBhvr>
                                    </p:animEffect>
                                  </p:childTnLst>
                                </p:cTn>
                              </p:par>
                            </p:childTnLst>
                          </p:cTn>
                        </p:par>
                      </p:childTnLst>
                    </p:cTn>
                  </p:par>
                  <p:par>
                    <p:cTn id="88" fill="hold">
                      <p:stCondLst>
                        <p:cond delay="indefinite"/>
                      </p:stCondLst>
                      <p:childTnLst>
                        <p:par>
                          <p:cTn id="89" fill="hold">
                            <p:stCondLst>
                              <p:cond delay="0"/>
                            </p:stCondLst>
                            <p:childTnLst>
                              <p:par>
                                <p:cTn id="90" presetID="22" presetClass="entr" presetSubtype="8" fill="hold" grpId="0" nodeType="clickEffect">
                                  <p:stCondLst>
                                    <p:cond delay="0"/>
                                  </p:stCondLst>
                                  <p:childTnLst>
                                    <p:set>
                                      <p:cBhvr>
                                        <p:cTn id="91" dur="1" fill="hold">
                                          <p:stCondLst>
                                            <p:cond delay="0"/>
                                          </p:stCondLst>
                                        </p:cTn>
                                        <p:tgtEl>
                                          <p:spTgt spid="20"/>
                                        </p:tgtEl>
                                        <p:attrNameLst>
                                          <p:attrName>style.visibility</p:attrName>
                                        </p:attrNameLst>
                                      </p:cBhvr>
                                      <p:to>
                                        <p:strVal val="visible"/>
                                      </p:to>
                                    </p:set>
                                    <p:animEffect transition="in" filter="wipe(left)">
                                      <p:cBhvr>
                                        <p:cTn id="92"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1" grpId="0"/>
      <p:bldP spid="12" grpId="0"/>
      <p:bldP spid="13" grpId="0"/>
      <p:bldP spid="13" grpId="1"/>
      <p:bldP spid="14" grpId="0"/>
      <p:bldP spid="14" grpId="1"/>
      <p:bldP spid="15" grpId="0"/>
      <p:bldP spid="15" grpId="1"/>
      <p:bldP spid="2" grpId="0"/>
      <p:bldP spid="2" grpId="1"/>
      <p:bldP spid="3" grpId="0"/>
      <p:bldP spid="3" grpId="1"/>
      <p:bldP spid="4" grpId="0"/>
      <p:bldP spid="4" grpId="1"/>
      <p:bldP spid="17" grpId="0"/>
      <p:bldP spid="17" grpId="1"/>
      <p:bldP spid="19" grpId="0"/>
      <p:bldP spid="20" grpId="0"/>
      <p:bldP spid="18" grpId="0"/>
    </p:bldLst>
  </p:timing>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5259</TotalTime>
  <Words>2165</Words>
  <Application>Microsoft Office PowerPoint</Application>
  <PresentationFormat>Widescreen</PresentationFormat>
  <Paragraphs>182</Paragraphs>
  <Slides>23</Slides>
  <Notes>9</Notes>
  <HiddenSlides>0</HiddenSlides>
  <MMClips>2</MMClips>
  <ScaleCrop>false</ScaleCrop>
  <HeadingPairs>
    <vt:vector size="8" baseType="variant">
      <vt:variant>
        <vt:lpstr>Fonts Used</vt:lpstr>
      </vt:variant>
      <vt:variant>
        <vt:i4>5</vt:i4>
      </vt:variant>
      <vt:variant>
        <vt:lpstr>Theme</vt:lpstr>
      </vt:variant>
      <vt:variant>
        <vt:i4>1</vt:i4>
      </vt:variant>
      <vt:variant>
        <vt:lpstr>Embedded OLE Servers</vt:lpstr>
      </vt:variant>
      <vt:variant>
        <vt:i4>1</vt:i4>
      </vt:variant>
      <vt:variant>
        <vt:lpstr>Slide Titles</vt:lpstr>
      </vt:variant>
      <vt:variant>
        <vt:i4>23</vt:i4>
      </vt:variant>
    </vt:vector>
  </HeadingPairs>
  <TitlesOfParts>
    <vt:vector size="30" baseType="lpstr">
      <vt:lpstr>Arial</vt:lpstr>
      <vt:lpstr>Calibri</vt:lpstr>
      <vt:lpstr>Calibri Light</vt:lpstr>
      <vt:lpstr>Cambria Math</vt:lpstr>
      <vt:lpstr>Times New Roman</vt:lpstr>
      <vt:lpstr>1_Office Theme</vt:lpstr>
      <vt:lpstr>Equation</vt:lpstr>
      <vt:lpstr>BÀI 2 BẤT PHƯƠNG TRÌNH BẬC NHẤT MỘT ẨN</vt:lpstr>
      <vt:lpstr>THIẾT BỊ DẠY HỌC VÀ HỌC LIỆU</vt:lpstr>
      <vt:lpstr>PowerPoint Presentation</vt:lpstr>
      <vt:lpstr>PowerPoint Presentation</vt:lpstr>
      <vt:lpstr>PowerPoint Presentation</vt:lpstr>
      <vt:lpstr>PowerPoint Presentation</vt:lpstr>
      <vt:lpstr>PowerPoint Presentation</vt:lpstr>
      <vt:lpstr>BÀI 2: BẤT PHƯƠNG TRÌNH BẬC NHẤT MỘT ẨN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 LUYỆN TẬP</vt:lpstr>
      <vt:lpstr>PowerPoint Presentation</vt:lpstr>
      <vt:lpstr> CỦNG CỐ</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Nguyen Minh Phuong</dc:creator>
  <cp:lastModifiedBy>CHU THU</cp:lastModifiedBy>
  <cp:revision>462</cp:revision>
  <dcterms:created xsi:type="dcterms:W3CDTF">2022-08-03T11:07:12Z</dcterms:created>
  <dcterms:modified xsi:type="dcterms:W3CDTF">2025-05-19T01:03:00Z</dcterms:modified>
</cp:coreProperties>
</file>