
<file path=[Content_Types].xml><?xml version="1.0" encoding="utf-8"?>
<Types xmlns="http://schemas.openxmlformats.org/package/2006/content-types">
  <Default Extension="bin" ContentType="application/vnd.openxmlformats-officedocument.oleObject"/>
  <Default Extension="emf" ContentType="image/x-emf"/>
  <Default Extension="jpg" ContentType="image/pn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notesMasterIdLst>
    <p:notesMasterId r:id="rId41"/>
  </p:notesMasterIdLst>
  <p:sldIdLst>
    <p:sldId id="340" r:id="rId2"/>
    <p:sldId id="268" r:id="rId3"/>
    <p:sldId id="257" r:id="rId4"/>
    <p:sldId id="305" r:id="rId5"/>
    <p:sldId id="306" r:id="rId6"/>
    <p:sldId id="307" r:id="rId7"/>
    <p:sldId id="309" r:id="rId8"/>
    <p:sldId id="308" r:id="rId9"/>
    <p:sldId id="339" r:id="rId10"/>
    <p:sldId id="338" r:id="rId11"/>
    <p:sldId id="310" r:id="rId12"/>
    <p:sldId id="311" r:id="rId13"/>
    <p:sldId id="312" r:id="rId14"/>
    <p:sldId id="313" r:id="rId15"/>
    <p:sldId id="314" r:id="rId16"/>
    <p:sldId id="316" r:id="rId17"/>
    <p:sldId id="315" r:id="rId18"/>
    <p:sldId id="317" r:id="rId19"/>
    <p:sldId id="318" r:id="rId20"/>
    <p:sldId id="319" r:id="rId21"/>
    <p:sldId id="320" r:id="rId22"/>
    <p:sldId id="324" r:id="rId23"/>
    <p:sldId id="321" r:id="rId24"/>
    <p:sldId id="322" r:id="rId25"/>
    <p:sldId id="323" r:id="rId26"/>
    <p:sldId id="325" r:id="rId27"/>
    <p:sldId id="326" r:id="rId28"/>
    <p:sldId id="327" r:id="rId29"/>
    <p:sldId id="328" r:id="rId30"/>
    <p:sldId id="329" r:id="rId31"/>
    <p:sldId id="330" r:id="rId32"/>
    <p:sldId id="331" r:id="rId33"/>
    <p:sldId id="335" r:id="rId34"/>
    <p:sldId id="332" r:id="rId35"/>
    <p:sldId id="336" r:id="rId36"/>
    <p:sldId id="333" r:id="rId37"/>
    <p:sldId id="337" r:id="rId38"/>
    <p:sldId id="334" r:id="rId39"/>
    <p:sldId id="26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C290B2"/>
    <a:srgbClr val="FF9933"/>
    <a:srgbClr val="FFD74E"/>
    <a:srgbClr val="FFC000"/>
    <a:srgbClr val="A14A00"/>
    <a:srgbClr val="FFCC66"/>
    <a:srgbClr val="FDCB6A"/>
    <a:srgbClr val="EEFEA0"/>
    <a:srgbClr val="CFF8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95CB9-DB84-454D-B6D0-0D57E828D740}"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7C023-46CE-4840-88C4-614BBDE72117}" type="slidenum">
              <a:rPr lang="en-US" smtClean="0"/>
              <a:t>‹#›</a:t>
            </a:fld>
            <a:endParaRPr lang="en-US"/>
          </a:p>
        </p:txBody>
      </p:sp>
    </p:spTree>
    <p:extLst>
      <p:ext uri="{BB962C8B-B14F-4D97-AF65-F5344CB8AC3E}">
        <p14:creationId xmlns:p14="http://schemas.microsoft.com/office/powerpoint/2010/main" val="1086339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3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4994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848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FA754-D5C3-4E66-96A6-867B257F58DC}" type="datetimeFigureOut">
              <a:rPr lang="en-US" smtClean="0"/>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0874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791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smtClean="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65340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30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292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022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084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858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39806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7" Type="http://schemas.openxmlformats.org/officeDocument/2006/relationships/oleObject" Target="../embeddings/oleObject9.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oleObject" Target="../embeddings/oleObject8.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oleObject" Target="../embeddings/oleObject10.bin"/><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png"/><Relationship Id="rId7" Type="http://schemas.openxmlformats.org/officeDocument/2006/relationships/oleObject" Target="../embeddings/oleObject11.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1.wmf"/><Relationship Id="rId7" Type="http://schemas.openxmlformats.org/officeDocument/2006/relationships/oleObject" Target="../embeddings/oleObject12.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image" Target="../media/image22.wmf"/><Relationship Id="rId5" Type="http://schemas.openxmlformats.org/officeDocument/2006/relationships/oleObject" Target="../embeddings/oleObject5.bin"/><Relationship Id="rId10" Type="http://schemas.openxmlformats.org/officeDocument/2006/relationships/oleObject" Target="../embeddings/oleObject13.bin"/><Relationship Id="rId4" Type="http://schemas.openxmlformats.org/officeDocument/2006/relationships/image" Target="../media/image15.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14.bin"/><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wmf"/><Relationship Id="rId11" Type="http://schemas.openxmlformats.org/officeDocument/2006/relationships/image" Target="../media/image26.png"/><Relationship Id="rId5" Type="http://schemas.openxmlformats.org/officeDocument/2006/relationships/oleObject" Target="../embeddings/oleObject15.bin"/><Relationship Id="rId10" Type="http://schemas.openxmlformats.org/officeDocument/2006/relationships/image" Target="../media/image28.emf"/><Relationship Id="rId4" Type="http://schemas.openxmlformats.org/officeDocument/2006/relationships/image" Target="../media/image34.png"/><Relationship Id="rId9"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8" Type="http://schemas.openxmlformats.org/officeDocument/2006/relationships/image" Target="../media/image11.wmf"/><Relationship Id="rId7" Type="http://schemas.openxmlformats.org/officeDocument/2006/relationships/oleObject" Target="../embeddings/oleObject17.bin"/><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image" Target="../media/image22.wmf"/><Relationship Id="rId5" Type="http://schemas.openxmlformats.org/officeDocument/2006/relationships/oleObject" Target="../embeddings/oleObject5.bin"/><Relationship Id="rId10" Type="http://schemas.openxmlformats.org/officeDocument/2006/relationships/oleObject" Target="../embeddings/oleObject13.bin"/><Relationship Id="rId4" Type="http://schemas.openxmlformats.org/officeDocument/2006/relationships/image" Target="../media/image15.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4.jpg"/><Relationship Id="rId7" Type="http://schemas.openxmlformats.org/officeDocument/2006/relationships/image" Target="../media/image30.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oleObject" Target="../embeddings/oleObject18.bin"/><Relationship Id="rId11" Type="http://schemas.openxmlformats.org/officeDocument/2006/relationships/image" Target="../media/image32.wmf"/><Relationship Id="rId5" Type="http://schemas.openxmlformats.org/officeDocument/2006/relationships/image" Target="../media/image43.png"/><Relationship Id="rId10" Type="http://schemas.openxmlformats.org/officeDocument/2006/relationships/oleObject" Target="../embeddings/oleObject20.bin"/><Relationship Id="rId9" Type="http://schemas.openxmlformats.org/officeDocument/2006/relationships/image" Target="../media/image31.w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wmf"/><Relationship Id="rId7" Type="http://schemas.openxmlformats.org/officeDocument/2006/relationships/oleObject" Target="../embeddings/oleObject21.bin"/><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image" Target="../media/image22.wmf"/><Relationship Id="rId5" Type="http://schemas.openxmlformats.org/officeDocument/2006/relationships/oleObject" Target="../embeddings/oleObject5.bin"/><Relationship Id="rId10" Type="http://schemas.openxmlformats.org/officeDocument/2006/relationships/oleObject" Target="../embeddings/oleObject13.bin"/><Relationship Id="rId4" Type="http://schemas.openxmlformats.org/officeDocument/2006/relationships/image" Target="../media/image45.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7" Type="http://schemas.openxmlformats.org/officeDocument/2006/relationships/image" Target="../media/image36.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oleObject" Target="../embeddings/oleObject22.bin"/><Relationship Id="rId5" Type="http://schemas.openxmlformats.org/officeDocument/2006/relationships/image" Target="../media/image35.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11.wmf"/><Relationship Id="rId7" Type="http://schemas.openxmlformats.org/officeDocument/2006/relationships/oleObject" Target="../embeddings/oleObject23.bin"/><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image" Target="../media/image22.wmf"/><Relationship Id="rId5" Type="http://schemas.openxmlformats.org/officeDocument/2006/relationships/oleObject" Target="../embeddings/oleObject5.bin"/><Relationship Id="rId10" Type="http://schemas.openxmlformats.org/officeDocument/2006/relationships/oleObject" Target="../embeddings/oleObject13.bin"/><Relationship Id="rId4" Type="http://schemas.openxmlformats.org/officeDocument/2006/relationships/image" Target="../media/image45.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oleObject" Target="../embeddings/oleObject29.bin"/><Relationship Id="rId4" Type="http://schemas.openxmlformats.org/officeDocument/2006/relationships/image" Target="../media/image38.wmf"/></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jpg"/><Relationship Id="rId7" Type="http://schemas.openxmlformats.org/officeDocument/2006/relationships/image" Target="../media/image7.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9.wmf"/><Relationship Id="rId5" Type="http://schemas.openxmlformats.org/officeDocument/2006/relationships/image" Target="../media/image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4.jpg"/><Relationship Id="rId7" Type="http://schemas.openxmlformats.org/officeDocument/2006/relationships/image" Target="../media/image10.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4.png"/><Relationship Id="rId9" Type="http://schemas.openxmlformats.org/officeDocument/2006/relationships/image" Target="../media/image11.wmf"/></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7" Type="http://schemas.openxmlformats.org/officeDocument/2006/relationships/oleObject" Target="../embeddings/oleObject7.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oleObject" Target="../embeddings/oleObject5.bin"/><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633035-8F48-4CB3-9F2E-D91DCC0362BA}"/>
              </a:ext>
            </a:extLst>
          </p:cNvPr>
          <p:cNvSpPr txBox="1">
            <a:spLocks noGrp="1"/>
          </p:cNvSpPr>
          <p:nvPr>
            <p:ph idx="1"/>
          </p:nvPr>
        </p:nvSpPr>
        <p:spPr>
          <a:xfrm>
            <a:off x="681446" y="501923"/>
            <a:ext cx="10515600" cy="4351338"/>
          </a:xfrm>
          <a:prstGeom prst="rect">
            <a:avLst/>
          </a:prstGeom>
          <a:noFill/>
        </p:spPr>
        <p:txBody>
          <a:bodyPr wrap="square" rtlCol="0">
            <a:spAutoFit/>
          </a:bodyPr>
          <a:lstStyle/>
          <a:p>
            <a:pPr lvl="0" algn="ctr">
              <a:lnSpc>
                <a:spcPct val="150000"/>
              </a:lnSpc>
              <a:defRPr/>
            </a:pPr>
            <a:r>
              <a:rPr lang="vi-VN" sz="3200" b="1" dirty="0">
                <a:ln>
                  <a:solidFill>
                    <a:srgbClr val="2667EF"/>
                  </a:solidFill>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a:t>
            </a:r>
            <a:r>
              <a:rPr lang="en-US" sz="3200" b="1" dirty="0">
                <a:ln>
                  <a:solidFill>
                    <a:srgbClr val="2667EF"/>
                  </a:solidFill>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5. ĐỘ DÀI CUNG TRÒN,</a:t>
            </a:r>
          </a:p>
          <a:p>
            <a:pPr lvl="0" algn="ctr">
              <a:lnSpc>
                <a:spcPct val="150000"/>
              </a:lnSpc>
              <a:defRPr/>
            </a:pPr>
            <a:r>
              <a:rPr lang="en-US" sz="3200" b="1" dirty="0">
                <a:ln>
                  <a:solidFill>
                    <a:srgbClr val="2667EF"/>
                  </a:solidFill>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DIỆN TÍCH HÌNH QUẠT TRÒN,</a:t>
            </a:r>
          </a:p>
          <a:p>
            <a:pPr lvl="0" algn="ctr">
              <a:lnSpc>
                <a:spcPct val="150000"/>
              </a:lnSpc>
              <a:defRPr/>
            </a:pPr>
            <a:r>
              <a:rPr lang="en-US" sz="3200" b="1" dirty="0">
                <a:ln>
                  <a:solidFill>
                    <a:srgbClr val="2667EF"/>
                  </a:solidFill>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3200" b="1" dirty="0">
              <a:ln>
                <a:solidFill>
                  <a:srgbClr val="2667EF"/>
                </a:solidFill>
              </a:ln>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35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391237" y="1863882"/>
            <a:ext cx="11236656" cy="15837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525465" y="1876811"/>
            <a:ext cx="1552136"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415120" y="1909677"/>
                <a:ext cx="10828335" cy="1569660"/>
              </a:xfrm>
              <a:prstGeom prst="rect">
                <a:avLst/>
              </a:prstGeom>
              <a:noFill/>
            </p:spPr>
            <p:txBody>
              <a:bodyPr wrap="square" rtlCol="0">
                <a:spAutoFit/>
              </a:bodyPr>
              <a:lstStyle/>
              <a:p>
                <a:pPr lvl="0" algn="just"/>
                <a:r>
                  <a:rPr lang="pt-BR" sz="2400" dirty="0">
                    <a:latin typeface="Times New Roman" panose="02020603050405020304" pitchFamily="18" charset="0"/>
                    <a:ea typeface="Calibri" panose="020F0502020204030204" pitchFamily="34" charset="0"/>
                    <a:cs typeface="Times New Roman" panose="02020603050405020304" pitchFamily="18" charset="0"/>
                  </a:rPr>
                  <a:t>                       Một chất điểm chuyển động trên một đường tròn có bán kính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𝑟</m:t>
                    </m:r>
                    <m:r>
                      <a:rPr lang="pt-BR" sz="2400" i="1">
                        <a:latin typeface="Cambria Math" panose="02040503050406030204" pitchFamily="18" charset="0"/>
                        <a:ea typeface="Calibri" panose="020F0502020204030204" pitchFamily="34" charset="0"/>
                        <a:cs typeface="Arial" panose="020B0604020202020204" pitchFamily="34" charset="0"/>
                      </a:rPr>
                      <m:t>= 0,3 </m:t>
                    </m:r>
                    <m:r>
                      <a:rPr lang="pt-BR" sz="2400" i="1">
                        <a:latin typeface="Cambria Math" panose="02040503050406030204" pitchFamily="18" charset="0"/>
                        <a:ea typeface="Calibri" panose="020F0502020204030204" pitchFamily="34" charset="0"/>
                        <a:cs typeface="Arial" panose="020B0604020202020204" pitchFamily="34" charset="0"/>
                      </a:rPr>
                      <m:t>𝑚</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với tốc độ không đổi. Chất điểm chuyển động hết một vòng quanh đường tròn đó trong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20</m:t>
                    </m:r>
                    <m:r>
                      <a:rPr lang="pt-BR" sz="2400" i="1">
                        <a:latin typeface="Cambria Math" panose="02040503050406030204" pitchFamily="18" charset="0"/>
                        <a:ea typeface="Calibri" panose="020F0502020204030204" pitchFamily="34" charset="0"/>
                        <a:cs typeface="Arial" panose="020B0604020202020204" pitchFamily="34" charset="0"/>
                      </a:rPr>
                      <m:t>𝑠</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Tính tốc độ của chất điểm (theo đơn vị mét trên giây và làm tròn kết quả đến hàng phần trăm).</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5120" y="1909677"/>
                <a:ext cx="10828335" cy="1569660"/>
              </a:xfrm>
              <a:prstGeom prst="rect">
                <a:avLst/>
              </a:prstGeom>
              <a:blipFill>
                <a:blip r:embed="rId3"/>
                <a:stretch>
                  <a:fillRect l="-845" t="-3101" r="-901" b="-7752"/>
                </a:stretch>
              </a:blipFill>
            </p:spPr>
            <p:txBody>
              <a:bodyPr/>
              <a:lstStyle/>
              <a:p>
                <a:r>
                  <a:rPr lang="en-US">
                    <a:noFill/>
                  </a:rPr>
                  <a:t> </a:t>
                </a:r>
              </a:p>
            </p:txBody>
          </p:sp>
        </mc:Fallback>
      </mc:AlternateContent>
      <p:sp>
        <p:nvSpPr>
          <p:cNvPr id="11" name="Round Diagonal Corner Rectangle 10"/>
          <p:cNvSpPr/>
          <p:nvPr/>
        </p:nvSpPr>
        <p:spPr>
          <a:xfrm>
            <a:off x="626062" y="1876811"/>
            <a:ext cx="1509639"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650464" y="1832865"/>
            <a:ext cx="132793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9854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66713" y="-1228299"/>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391237" y="1863882"/>
            <a:ext cx="11236656" cy="15837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525465" y="1876811"/>
            <a:ext cx="1552136"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415120" y="1909677"/>
                <a:ext cx="10828335" cy="1569660"/>
              </a:xfrm>
              <a:prstGeom prst="rect">
                <a:avLst/>
              </a:prstGeom>
              <a:noFill/>
            </p:spPr>
            <p:txBody>
              <a:bodyPr wrap="square" rtlCol="0">
                <a:spAutoFit/>
              </a:bodyPr>
              <a:lstStyle/>
              <a:p>
                <a:pPr lvl="0" algn="just"/>
                <a:r>
                  <a:rPr lang="pt-BR" sz="2400" dirty="0">
                    <a:latin typeface="Times New Roman" panose="02020603050405020304" pitchFamily="18" charset="0"/>
                    <a:ea typeface="Calibri" panose="020F0502020204030204" pitchFamily="34" charset="0"/>
                    <a:cs typeface="Times New Roman" panose="02020603050405020304" pitchFamily="18" charset="0"/>
                  </a:rPr>
                  <a:t>                       Một chất điểm chuyển động trên một đường tròn có bán kính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𝑟</m:t>
                    </m:r>
                    <m:r>
                      <a:rPr lang="pt-BR" sz="2400" i="1">
                        <a:latin typeface="Cambria Math" panose="02040503050406030204" pitchFamily="18" charset="0"/>
                        <a:ea typeface="Calibri" panose="020F0502020204030204" pitchFamily="34" charset="0"/>
                        <a:cs typeface="Arial" panose="020B0604020202020204" pitchFamily="34" charset="0"/>
                      </a:rPr>
                      <m:t>= 0,3 </m:t>
                    </m:r>
                    <m:r>
                      <a:rPr lang="pt-BR" sz="2400" i="1">
                        <a:latin typeface="Cambria Math" panose="02040503050406030204" pitchFamily="18" charset="0"/>
                        <a:ea typeface="Calibri" panose="020F0502020204030204" pitchFamily="34" charset="0"/>
                        <a:cs typeface="Arial" panose="020B0604020202020204" pitchFamily="34" charset="0"/>
                      </a:rPr>
                      <m:t>𝑚</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với tốc độ không đổi. Chất điểm chuyển động hết một vòng quanh đường tròn đó trong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20</m:t>
                    </m:r>
                    <m:r>
                      <a:rPr lang="pt-BR" sz="2400" i="1">
                        <a:latin typeface="Cambria Math" panose="02040503050406030204" pitchFamily="18" charset="0"/>
                        <a:ea typeface="Calibri" panose="020F0502020204030204" pitchFamily="34" charset="0"/>
                        <a:cs typeface="Arial" panose="020B0604020202020204" pitchFamily="34" charset="0"/>
                      </a:rPr>
                      <m:t>𝑠</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Tính tốc độ của chất điểm (theo đơn vị mét trên giây và làm tròn kết quả đến hàng phần trăm).</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5120" y="1909677"/>
                <a:ext cx="10828335" cy="1569660"/>
              </a:xfrm>
              <a:prstGeom prst="rect">
                <a:avLst/>
              </a:prstGeom>
              <a:blipFill>
                <a:blip r:embed="rId4"/>
                <a:stretch>
                  <a:fillRect l="-845" t="-3101" r="-901" b="-7752"/>
                </a:stretch>
              </a:blipFill>
            </p:spPr>
            <p:txBody>
              <a:bodyPr/>
              <a:lstStyle/>
              <a:p>
                <a:r>
                  <a:rPr lang="en-US">
                    <a:noFill/>
                  </a:rPr>
                  <a:t> </a:t>
                </a:r>
              </a:p>
            </p:txBody>
          </p:sp>
        </mc:Fallback>
      </mc:AlternateContent>
      <p:sp>
        <p:nvSpPr>
          <p:cNvPr id="11" name="Round Diagonal Corner Rectangle 10"/>
          <p:cNvSpPr/>
          <p:nvPr/>
        </p:nvSpPr>
        <p:spPr>
          <a:xfrm>
            <a:off x="626062" y="1876811"/>
            <a:ext cx="1509639"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650464" y="1832865"/>
            <a:ext cx="132793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1</a:t>
            </a:r>
          </a:p>
        </p:txBody>
      </p:sp>
      <p:sp>
        <p:nvSpPr>
          <p:cNvPr id="12" name="TextBox 11"/>
          <p:cNvSpPr txBox="1"/>
          <p:nvPr/>
        </p:nvSpPr>
        <p:spPr>
          <a:xfrm>
            <a:off x="5643035" y="3660261"/>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334051" y="4180285"/>
            <a:ext cx="3956098" cy="52322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Chu vi của đường tròn là</a:t>
            </a:r>
            <a:endParaRPr lang="en-US" sz="28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82405446"/>
              </p:ext>
            </p:extLst>
          </p:nvPr>
        </p:nvGraphicFramePr>
        <p:xfrm>
          <a:off x="6136088" y="4295737"/>
          <a:ext cx="3289300" cy="393700"/>
        </p:xfrm>
        <a:graphic>
          <a:graphicData uri="http://schemas.openxmlformats.org/presentationml/2006/ole">
            <mc:AlternateContent xmlns:mc="http://schemas.openxmlformats.org/markup-compatibility/2006">
              <mc:Choice xmlns:v="urn:schemas-microsoft-com:vml" Requires="v">
                <p:oleObj name="Equation" r:id="rId5" imgW="3288960" imgH="393480" progId="Equation.DSMT4">
                  <p:embed/>
                </p:oleObj>
              </mc:Choice>
              <mc:Fallback>
                <p:oleObj name="Equation" r:id="rId5" imgW="3288960" imgH="393480" progId="Equation.DSMT4">
                  <p:embed/>
                  <p:pic>
                    <p:nvPicPr>
                      <p:cNvPr id="9" name="Object 8"/>
                      <p:cNvPicPr/>
                      <p:nvPr/>
                    </p:nvPicPr>
                    <p:blipFill>
                      <a:blip r:embed="rId6"/>
                      <a:stretch>
                        <a:fillRect/>
                      </a:stretch>
                    </p:blipFill>
                    <p:spPr>
                      <a:xfrm>
                        <a:off x="6136088" y="4295737"/>
                        <a:ext cx="3289300" cy="393700"/>
                      </a:xfrm>
                      <a:prstGeom prst="rect">
                        <a:avLst/>
                      </a:prstGeom>
                    </p:spPr>
                  </p:pic>
                </p:oleObj>
              </mc:Fallback>
            </mc:AlternateContent>
          </a:graphicData>
        </a:graphic>
      </p:graphicFrame>
      <p:sp>
        <p:nvSpPr>
          <p:cNvPr id="15" name="TextBox 14"/>
          <p:cNvSpPr txBox="1"/>
          <p:nvPr/>
        </p:nvSpPr>
        <p:spPr>
          <a:xfrm>
            <a:off x="2397210" y="4850992"/>
            <a:ext cx="4343105" cy="52322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Vậy tốc độ của chất điểm là:</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4217076741"/>
              </p:ext>
            </p:extLst>
          </p:nvPr>
        </p:nvGraphicFramePr>
        <p:xfrm>
          <a:off x="3142161" y="5506699"/>
          <a:ext cx="4870450" cy="906463"/>
        </p:xfrm>
        <a:graphic>
          <a:graphicData uri="http://schemas.openxmlformats.org/presentationml/2006/ole">
            <mc:AlternateContent xmlns:mc="http://schemas.openxmlformats.org/markup-compatibility/2006">
              <mc:Choice xmlns:v="urn:schemas-microsoft-com:vml" Requires="v">
                <p:oleObj name="Equation" r:id="rId7" imgW="4508280" imgH="838080" progId="Equation.DSMT4">
                  <p:embed/>
                </p:oleObj>
              </mc:Choice>
              <mc:Fallback>
                <p:oleObj name="Equation" r:id="rId7" imgW="4508280" imgH="838080" progId="Equation.DSMT4">
                  <p:embed/>
                  <p:pic>
                    <p:nvPicPr>
                      <p:cNvPr id="11" name="Object 10"/>
                      <p:cNvPicPr/>
                      <p:nvPr/>
                    </p:nvPicPr>
                    <p:blipFill>
                      <a:blip r:embed="rId8"/>
                      <a:stretch>
                        <a:fillRect/>
                      </a:stretch>
                    </p:blipFill>
                    <p:spPr>
                      <a:xfrm>
                        <a:off x="3142161" y="5506699"/>
                        <a:ext cx="4870450" cy="906463"/>
                      </a:xfrm>
                      <a:prstGeom prst="rect">
                        <a:avLst/>
                      </a:prstGeom>
                    </p:spPr>
                  </p:pic>
                </p:oleObj>
              </mc:Fallback>
            </mc:AlternateContent>
          </a:graphicData>
        </a:graphic>
      </p:graphicFrame>
      <p:sp>
        <p:nvSpPr>
          <p:cNvPr id="21" name="Snip Diagonal Corner Rectangle 20"/>
          <p:cNvSpPr/>
          <p:nvPr/>
        </p:nvSpPr>
        <p:spPr>
          <a:xfrm rot="6542728">
            <a:off x="3488820" y="5584208"/>
            <a:ext cx="1017533" cy="787492"/>
          </a:xfrm>
          <a:prstGeom prst="snip2DiagRect">
            <a:avLst>
              <a:gd name="adj1" fmla="val 50000"/>
              <a:gd name="adj2" fmla="val 16667"/>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629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66713" y="-1228299"/>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18" name="Rounded Rectangle 17"/>
          <p:cNvSpPr/>
          <p:nvPr/>
        </p:nvSpPr>
        <p:spPr>
          <a:xfrm>
            <a:off x="593503" y="1844710"/>
            <a:ext cx="10938855" cy="1035245"/>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838200" y="1895874"/>
                <a:ext cx="9690995" cy="954107"/>
              </a:xfrm>
              <a:prstGeom prst="rect">
                <a:avLst/>
              </a:prstGeom>
              <a:noFill/>
            </p:spPr>
            <p:txBody>
              <a:bodyPr wrap="square" rtlCol="0">
                <a:spAutoFit/>
              </a:bodyPr>
              <a:lstStyle/>
              <a:p>
                <a:pPr lvl="0" algn="just"/>
                <a:r>
                  <a:rPr lang="pt-BR" sz="2800" dirty="0">
                    <a:latin typeface="Times New Roman" panose="02020603050405020304" pitchFamily="18" charset="0"/>
                    <a:ea typeface="Calibri" panose="020F0502020204030204" pitchFamily="34" charset="0"/>
                    <a:cs typeface="Times New Roman" panose="02020603050405020304" pitchFamily="18" charset="0"/>
                  </a:rPr>
                  <a:t>                    Tính chu vi của đường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5 </m:t>
                    </m:r>
                    <m:r>
                      <a:rPr lang="pt-BR" sz="2800" i="1">
                        <a:latin typeface="Cambria Math" panose="02040503050406030204" pitchFamily="18" charset="0"/>
                        <a:ea typeface="Calibri" panose="020F0502020204030204" pitchFamily="34" charset="0"/>
                        <a:cs typeface="Arial" panose="020B0604020202020204" pitchFamily="34" charset="0"/>
                      </a:rPr>
                      <m:t>𝑐𝑚</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theo đơn vị centimét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38200" y="1895874"/>
                <a:ext cx="9690995" cy="954107"/>
              </a:xfrm>
              <a:prstGeom prst="rect">
                <a:avLst/>
              </a:prstGeom>
              <a:blipFill>
                <a:blip r:embed="rId3"/>
                <a:stretch>
                  <a:fillRect l="-1322" t="-6369" r="-1322" b="-16561"/>
                </a:stretch>
              </a:blipFill>
            </p:spPr>
            <p:txBody>
              <a:bodyPr/>
              <a:lstStyle/>
              <a:p>
                <a:r>
                  <a:rPr lang="en-US">
                    <a:noFill/>
                  </a:rPr>
                  <a:t> </a:t>
                </a:r>
              </a:p>
            </p:txBody>
          </p:sp>
        </mc:Fallback>
      </mc:AlternateContent>
      <p:sp>
        <p:nvSpPr>
          <p:cNvPr id="22" name="Rounded Rectangle 21"/>
          <p:cNvSpPr/>
          <p:nvPr/>
        </p:nvSpPr>
        <p:spPr>
          <a:xfrm>
            <a:off x="593503" y="1830038"/>
            <a:ext cx="1933136"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07510" y="1844710"/>
            <a:ext cx="1838178" cy="4714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7510" y="1796124"/>
            <a:ext cx="181898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009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9772" y="-1354908"/>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18" name="Rounded Rectangle 17"/>
          <p:cNvSpPr/>
          <p:nvPr/>
        </p:nvSpPr>
        <p:spPr>
          <a:xfrm>
            <a:off x="593503" y="1844710"/>
            <a:ext cx="10938855" cy="1035245"/>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838200" y="1895874"/>
                <a:ext cx="9690995" cy="954107"/>
              </a:xfrm>
              <a:prstGeom prst="rect">
                <a:avLst/>
              </a:prstGeom>
              <a:noFill/>
            </p:spPr>
            <p:txBody>
              <a:bodyPr wrap="square" rtlCol="0">
                <a:spAutoFit/>
              </a:bodyPr>
              <a:lstStyle/>
              <a:p>
                <a:pPr lvl="0" algn="just"/>
                <a:r>
                  <a:rPr lang="pt-BR" sz="2800" dirty="0">
                    <a:latin typeface="Times New Roman" panose="02020603050405020304" pitchFamily="18" charset="0"/>
                    <a:ea typeface="Calibri" panose="020F0502020204030204" pitchFamily="34" charset="0"/>
                    <a:cs typeface="Times New Roman" panose="02020603050405020304" pitchFamily="18" charset="0"/>
                  </a:rPr>
                  <a:t>                    Tính chu vi của đường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5 </m:t>
                    </m:r>
                    <m:r>
                      <a:rPr lang="pt-BR" sz="2800" i="1">
                        <a:latin typeface="Cambria Math" panose="02040503050406030204" pitchFamily="18" charset="0"/>
                        <a:ea typeface="Calibri" panose="020F0502020204030204" pitchFamily="34" charset="0"/>
                        <a:cs typeface="Arial" panose="020B0604020202020204" pitchFamily="34" charset="0"/>
                      </a:rPr>
                      <m:t>𝑐𝑚</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theo đơn vị centimét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38200" y="1895874"/>
                <a:ext cx="9690995" cy="954107"/>
              </a:xfrm>
              <a:prstGeom prst="rect">
                <a:avLst/>
              </a:prstGeom>
              <a:blipFill>
                <a:blip r:embed="rId4"/>
                <a:stretch>
                  <a:fillRect l="-1322" t="-6369" r="-1322" b="-16561"/>
                </a:stretch>
              </a:blipFill>
            </p:spPr>
            <p:txBody>
              <a:bodyPr/>
              <a:lstStyle/>
              <a:p>
                <a:r>
                  <a:rPr lang="en-US">
                    <a:noFill/>
                  </a:rPr>
                  <a:t> </a:t>
                </a:r>
              </a:p>
            </p:txBody>
          </p:sp>
        </mc:Fallback>
      </mc:AlternateContent>
      <p:sp>
        <p:nvSpPr>
          <p:cNvPr id="22" name="Rounded Rectangle 21"/>
          <p:cNvSpPr/>
          <p:nvPr/>
        </p:nvSpPr>
        <p:spPr>
          <a:xfrm>
            <a:off x="593503" y="1830038"/>
            <a:ext cx="1933136"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07510" y="1844710"/>
            <a:ext cx="1838178" cy="4714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7510" y="1796124"/>
            <a:ext cx="181898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4768948" y="2984918"/>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363241" y="3388921"/>
            <a:ext cx="7963486" cy="822789"/>
          </a:xfrm>
          <a:prstGeom prst="rect">
            <a:avLst/>
          </a:prstGeom>
          <a:noFill/>
        </p:spPr>
        <p:txBody>
          <a:bodyPr wrap="square" rtlCol="0">
            <a:spAutoFit/>
          </a:bodyPr>
          <a:lstStyle/>
          <a:p>
            <a:pPr algn="just">
              <a:lnSpc>
                <a:spcPct val="200000"/>
              </a:lnSpc>
              <a:spcBef>
                <a:spcPts val="300"/>
              </a:spcBef>
              <a:spcAft>
                <a:spcPts val="3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là:</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477155030"/>
              </p:ext>
            </p:extLst>
          </p:nvPr>
        </p:nvGraphicFramePr>
        <p:xfrm>
          <a:off x="2545688" y="4449004"/>
          <a:ext cx="3649663" cy="496888"/>
        </p:xfrm>
        <a:graphic>
          <a:graphicData uri="http://schemas.openxmlformats.org/presentationml/2006/ole">
            <mc:AlternateContent xmlns:mc="http://schemas.openxmlformats.org/markup-compatibility/2006">
              <mc:Choice xmlns:v="urn:schemas-microsoft-com:vml" Requires="v">
                <p:oleObj name="Equation" r:id="rId5" imgW="2895480" imgH="393480" progId="Equation.DSMT4">
                  <p:embed/>
                </p:oleObj>
              </mc:Choice>
              <mc:Fallback>
                <p:oleObj name="Equation" r:id="rId5" imgW="2895480" imgH="393480" progId="Equation.DSMT4">
                  <p:embed/>
                  <p:pic>
                    <p:nvPicPr>
                      <p:cNvPr id="10" name="Object 9"/>
                      <p:cNvPicPr/>
                      <p:nvPr/>
                    </p:nvPicPr>
                    <p:blipFill>
                      <a:blip r:embed="rId6"/>
                      <a:stretch>
                        <a:fillRect/>
                      </a:stretch>
                    </p:blipFill>
                    <p:spPr>
                      <a:xfrm>
                        <a:off x="2545688" y="4449004"/>
                        <a:ext cx="3649663" cy="496888"/>
                      </a:xfrm>
                      <a:prstGeom prst="rect">
                        <a:avLst/>
                      </a:prstGeom>
                    </p:spPr>
                  </p:pic>
                </p:oleObj>
              </mc:Fallback>
            </mc:AlternateContent>
          </a:graphicData>
        </a:graphic>
      </p:graphicFrame>
    </p:spTree>
    <p:extLst>
      <p:ext uri="{BB962C8B-B14F-4D97-AF65-F5344CB8AC3E}">
        <p14:creationId xmlns:p14="http://schemas.microsoft.com/office/powerpoint/2010/main" val="4436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66713" y="-1228299"/>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12" name="Rounded Rectangle 11"/>
          <p:cNvSpPr/>
          <p:nvPr/>
        </p:nvSpPr>
        <p:spPr>
          <a:xfrm>
            <a:off x="999977" y="1883460"/>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614948" y="1779581"/>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309466" y="1823376"/>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2</a:t>
            </a:r>
          </a:p>
        </p:txBody>
      </p:sp>
      <p:sp>
        <p:nvSpPr>
          <p:cNvPr id="15" name="TextBox 14"/>
          <p:cNvSpPr txBox="1"/>
          <p:nvPr/>
        </p:nvSpPr>
        <p:spPr>
          <a:xfrm>
            <a:off x="593503" y="1856783"/>
            <a:ext cx="10706686" cy="1384995"/>
          </a:xfrm>
          <a:prstGeom prst="rect">
            <a:avLst/>
          </a:prstGeom>
          <a:noFill/>
        </p:spPr>
        <p:txBody>
          <a:bodyPr wrap="square" rtlCol="0">
            <a:spAutoFit/>
          </a:bodyPr>
          <a:lstStyle/>
          <a:p>
            <a:pPr algn="just">
              <a:spcBef>
                <a:spcPts val="300"/>
              </a:spcBef>
              <a:spcAft>
                <a:spcPts val="300"/>
              </a:spcAft>
            </a:pPr>
            <a:r>
              <a:rPr lang="pt-BR"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ea typeface="Calibri" panose="020F0502020204030204" pitchFamily="34" charset="0"/>
                <a:cs typeface="Times New Roman" panose="02020603050405020304" pitchFamily="18" charset="0"/>
              </a:rPr>
              <a:t>a) Đánh dấu hai điểm A, B trên một vòng dây không dãn có dạng đường tròn (</a:t>
            </a:r>
            <a:r>
              <a:rPr lang="pt-BR" sz="2800" i="1" dirty="0">
                <a:latin typeface="Times New Roman" panose="02020603050405020304" pitchFamily="18" charset="0"/>
                <a:ea typeface="Calibri" panose="020F0502020204030204" pitchFamily="34" charset="0"/>
                <a:cs typeface="Times New Roman" panose="02020603050405020304" pitchFamily="18" charset="0"/>
              </a:rPr>
              <a:t>Hình 67a</a:t>
            </a:r>
            <a:r>
              <a:rPr lang="pt-BR" sz="2800" dirty="0">
                <a:latin typeface="Times New Roman" panose="02020603050405020304" pitchFamily="18" charset="0"/>
                <a:ea typeface="Calibri" panose="020F0502020204030204" pitchFamily="34" charset="0"/>
                <a:cs typeface="Times New Roman" panose="02020603050405020304" pitchFamily="18" charset="0"/>
              </a:rPr>
              <a:t>), cắt cung AB của vòng dây và kéo thẳng cung đó để nhận được sợi dây như ở </a:t>
            </a:r>
            <a:r>
              <a:rPr lang="pt-BR" sz="2800" i="1" dirty="0">
                <a:latin typeface="Times New Roman" panose="02020603050405020304" pitchFamily="18" charset="0"/>
                <a:ea typeface="Calibri" panose="020F0502020204030204" pitchFamily="34" charset="0"/>
                <a:cs typeface="Times New Roman" panose="02020603050405020304" pitchFamily="18" charset="0"/>
              </a:rPr>
              <a:t>Hình 67b</a:t>
            </a:r>
            <a:r>
              <a:rPr lang="pt-B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4"/>
          <a:srcRect/>
          <a:stretch/>
        </p:blipFill>
        <p:spPr>
          <a:xfrm>
            <a:off x="7178721" y="3179930"/>
            <a:ext cx="3643953" cy="2906972"/>
          </a:xfrm>
          <a:prstGeom prst="rect">
            <a:avLst/>
          </a:prstGeom>
        </p:spPr>
      </p:pic>
      <p:sp>
        <p:nvSpPr>
          <p:cNvPr id="7" name="Flowchart: Connector 6"/>
          <p:cNvSpPr/>
          <p:nvPr/>
        </p:nvSpPr>
        <p:spPr>
          <a:xfrm>
            <a:off x="7222710" y="3575713"/>
            <a:ext cx="1389027" cy="1364778"/>
          </a:xfrm>
          <a:prstGeom prst="flowChartConnector">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p:cNvCxnSpPr/>
          <p:nvPr/>
        </p:nvCxnSpPr>
        <p:spPr>
          <a:xfrm flipV="1">
            <a:off x="9608024" y="3930555"/>
            <a:ext cx="1119116" cy="395786"/>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24" name="TextBox 23"/>
          <p:cNvSpPr txBox="1"/>
          <p:nvPr/>
        </p:nvSpPr>
        <p:spPr>
          <a:xfrm>
            <a:off x="746761" y="4281695"/>
            <a:ext cx="6201507" cy="1384995"/>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Ta nói chiều dài sợi dây bằng độ dài của cung tròn AB.</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61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813546" y="1811140"/>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461855" y="1714283"/>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213301" y="1702715"/>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2</a:t>
            </a:r>
          </a:p>
        </p:txBody>
      </p:sp>
      <mc:AlternateContent xmlns:mc="http://schemas.openxmlformats.org/markup-compatibility/2006" xmlns:a14="http://schemas.microsoft.com/office/drawing/2010/main">
        <mc:Choice Requires="a14">
          <p:sp>
            <p:nvSpPr>
              <p:cNvPr id="19" name="TextBox 18"/>
              <p:cNvSpPr txBox="1"/>
              <p:nvPr/>
            </p:nvSpPr>
            <p:spPr>
              <a:xfrm>
                <a:off x="382138" y="1890397"/>
                <a:ext cx="11259402" cy="2831544"/>
              </a:xfrm>
              <a:prstGeom prst="rect">
                <a:avLst/>
              </a:prstGeom>
              <a:noFill/>
            </p:spPr>
            <p:txBody>
              <a:bodyPr wrap="square" rtlCol="0">
                <a:spAutoFit/>
              </a:bodyPr>
              <a:lstStyle/>
              <a:p>
                <a:pPr algn="just">
                  <a:spcBef>
                    <a:spcPts val="300"/>
                  </a:spcBef>
                  <a:spcAft>
                    <a:spcPts val="300"/>
                  </a:spcAft>
                </a:pPr>
                <a:r>
                  <a:rPr lang="pt-BR"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latin typeface="Arial" panose="020B0604020202020204" pitchFamily="34" charset="0"/>
                    <a:ea typeface="Calibri" panose="020F0502020204030204" pitchFamily="34" charset="0"/>
                    <a:cs typeface="Times New Roman" panose="02020603050405020304" pitchFamily="18" charset="0"/>
                  </a:rPr>
                  <a:t>b</a:t>
                </a:r>
                <a:r>
                  <a:rPr lang="pt-BR" sz="2800" dirty="0">
                    <a:latin typeface="Times New Roman" panose="02020603050405020304" pitchFamily="18" charset="0"/>
                    <a:ea typeface="Calibri" panose="020F0502020204030204" pitchFamily="34" charset="0"/>
                    <a:cs typeface="Times New Roman" panose="02020603050405020304" pitchFamily="18" charset="0"/>
                  </a:rPr>
                  <a:t>) Ta coi mỗi đường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𝑅</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là một cung tròn có số đo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360°</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Chia đường tròn đó thành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360</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phần bằng nhau, mỗi phần là cung tròn có số đo bằng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1°</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chu vi của đường tròn khi đó cũng được chia thành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360</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phần bằng nhau. Tính theo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𝑅</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pt-BR" sz="2800" dirty="0">
                    <a:latin typeface="Times New Roman" panose="02020603050405020304" pitchFamily="18" charset="0"/>
                    <a:ea typeface="Calibri" panose="020F0502020204030204" pitchFamily="34" charset="0"/>
                    <a:cs typeface="Times New Roman" panose="02020603050405020304" pitchFamily="18" charset="0"/>
                  </a:rPr>
                  <a:t>Độ dài của cung có số đo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1°</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pt-BR" sz="2800" dirty="0">
                    <a:latin typeface="Times New Roman" panose="02020603050405020304" pitchFamily="18" charset="0"/>
                    <a:ea typeface="Calibri" panose="020F0502020204030204" pitchFamily="34" charset="0"/>
                    <a:cs typeface="Times New Roman" panose="02020603050405020304" pitchFamily="18" charset="0"/>
                  </a:rPr>
                  <a:t>Độ dài của cung có số đo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𝑛</m:t>
                    </m:r>
                    <m:r>
                      <a:rPr lang="pt-BR" sz="2800" i="1">
                        <a:latin typeface="Cambria Math" panose="02040503050406030204" pitchFamily="18" charset="0"/>
                        <a:ea typeface="Calibri" panose="020F0502020204030204" pitchFamily="34" charset="0"/>
                        <a:cs typeface="Arial" panose="020B0604020202020204" pitchFamily="34" charset="0"/>
                      </a:rPr>
                      <m:t>°</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82138" y="1890397"/>
                <a:ext cx="11259402" cy="2831544"/>
              </a:xfrm>
              <a:prstGeom prst="rect">
                <a:avLst/>
              </a:prstGeom>
              <a:blipFill>
                <a:blip r:embed="rId4"/>
                <a:stretch>
                  <a:fillRect l="-1137" t="-2366" r="-1083" b="-4946"/>
                </a:stretch>
              </a:blipFill>
            </p:spPr>
            <p:txBody>
              <a:bodyPr/>
              <a:lstStyle/>
              <a:p>
                <a:r>
                  <a:rPr lang="en-US">
                    <a:noFill/>
                  </a:rPr>
                  <a:t> </a:t>
                </a:r>
              </a:p>
            </p:txBody>
          </p:sp>
        </mc:Fallback>
      </mc:AlternateContent>
    </p:spTree>
    <p:extLst>
      <p:ext uri="{BB962C8B-B14F-4D97-AF65-F5344CB8AC3E}">
        <p14:creationId xmlns:p14="http://schemas.microsoft.com/office/powerpoint/2010/main" val="1170786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813546" y="1811140"/>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461855" y="1714283"/>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213301" y="1702715"/>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282734" y="1983243"/>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p:cNvSpPr txBox="1"/>
              <p:nvPr/>
            </p:nvSpPr>
            <p:spPr>
              <a:xfrm>
                <a:off x="621640" y="2541220"/>
                <a:ext cx="11169747" cy="954107"/>
              </a:xfrm>
              <a:prstGeom prst="rect">
                <a:avLst/>
              </a:prstGeom>
              <a:noFill/>
            </p:spPr>
            <p:txBody>
              <a:bodyPr wrap="square" rtlCol="0">
                <a:spAutoFit/>
              </a:bodyPr>
              <a:lstStyle/>
              <a:p>
                <a:r>
                  <a:rPr lang="vi-VN" sz="2800" dirty="0">
                    <a:latin typeface="Times New Roman" panose="02020603050405020304" pitchFamily="18" charset="0"/>
                    <a:ea typeface="Times New Roman" panose="02020603050405020304" pitchFamily="18" charset="0"/>
                    <a:cs typeface="Times New Roman" panose="02020603050405020304" pitchFamily="18" charset="0"/>
                  </a:rPr>
                  <a:t>b) Độ dài của cung tròn có số đo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360°</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chính là chu vi của đường tròn bán kính R và bằng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2</m:t>
                    </m:r>
                    <m:r>
                      <a:rPr lang="vi-VN" sz="2800" i="1">
                        <a:latin typeface="Cambria Math" panose="02040503050406030204" pitchFamily="18" charset="0"/>
                        <a:ea typeface="Times New Roman" panose="02020603050405020304" pitchFamily="18" charset="0"/>
                        <a:cs typeface="Arial" panose="020B0604020202020204" pitchFamily="34" charset="0"/>
                      </a:rPr>
                      <m:t>𝜋</m:t>
                    </m:r>
                    <m:r>
                      <a:rPr lang="vi-VN" sz="28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21640" y="2541220"/>
                <a:ext cx="11169747" cy="954107"/>
              </a:xfrm>
              <a:prstGeom prst="rect">
                <a:avLst/>
              </a:prstGeom>
              <a:blipFill>
                <a:blip r:embed="rId4"/>
                <a:stretch>
                  <a:fillRect l="-1146"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21639" y="3840165"/>
                <a:ext cx="9959927" cy="523220"/>
              </a:xfrm>
              <a:prstGeom prst="rect">
                <a:avLst/>
              </a:prstGeom>
              <a:noFill/>
            </p:spPr>
            <p:txBody>
              <a:bodyPr wrap="square" rtlCol="0">
                <a:spAutoFit/>
              </a:bodyPr>
              <a:lstStyle/>
              <a:p>
                <a:pPr marL="338138" indent="-338138">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Độ dài của cung có số đo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1°</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21639" y="3840165"/>
                <a:ext cx="9959927" cy="523220"/>
              </a:xfrm>
              <a:prstGeom prst="rect">
                <a:avLst/>
              </a:prstGeom>
              <a:blipFill>
                <a:blip r:embed="rId5"/>
                <a:stretch>
                  <a:fillRect l="-1102"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93503" y="4969283"/>
                <a:ext cx="5008099" cy="523220"/>
              </a:xfrm>
              <a:prstGeom prst="rect">
                <a:avLst/>
              </a:prstGeom>
              <a:noFill/>
            </p:spPr>
            <p:txBody>
              <a:bodyPr wrap="square" rtlCol="0">
                <a:spAutoFit/>
              </a:bodyPr>
              <a:lstStyle/>
              <a:p>
                <a:pPr marL="338138" indent="-338138">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Độ dài của cung có số đo n</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93503" y="4969283"/>
                <a:ext cx="5008099" cy="523220"/>
              </a:xfrm>
              <a:prstGeom prst="rect">
                <a:avLst/>
              </a:prstGeom>
              <a:blipFill>
                <a:blip r:embed="rId6"/>
                <a:stretch>
                  <a:fillRect l="-2190" t="-11628" r="-1217" b="-31395"/>
                </a:stretch>
              </a:blipFill>
            </p:spPr>
            <p:txBody>
              <a:bodyPr/>
              <a:lstStyle/>
              <a:p>
                <a:r>
                  <a:rPr lang="en-US">
                    <a:noFill/>
                  </a:rPr>
                  <a:t> </a:t>
                </a:r>
              </a:p>
            </p:txBody>
          </p:sp>
        </mc:Fallback>
      </mc:AlternateContent>
      <p:pic>
        <p:nvPicPr>
          <p:cNvPr id="20" name="Picture 19"/>
          <p:cNvPicPr>
            <a:picLocks noChangeAspect="1"/>
          </p:cNvPicPr>
          <p:nvPr/>
        </p:nvPicPr>
        <p:blipFill>
          <a:blip r:embed="rId7"/>
          <a:srcRect/>
          <a:stretch/>
        </p:blipFill>
        <p:spPr>
          <a:xfrm>
            <a:off x="8227572" y="3172864"/>
            <a:ext cx="3409071" cy="2756407"/>
          </a:xfrm>
          <a:prstGeom prst="rect">
            <a:avLst/>
          </a:prstGeom>
        </p:spPr>
      </p:pic>
    </p:spTree>
    <p:extLst>
      <p:ext uri="{BB962C8B-B14F-4D97-AF65-F5344CB8AC3E}">
        <p14:creationId xmlns:p14="http://schemas.microsoft.com/office/powerpoint/2010/main" val="3218891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 Same Side Corner Rectangle 11"/>
          <p:cNvSpPr/>
          <p:nvPr/>
        </p:nvSpPr>
        <p:spPr>
          <a:xfrm rot="10800000">
            <a:off x="954592" y="2377831"/>
            <a:ext cx="4490174" cy="3382271"/>
          </a:xfrm>
          <a:prstGeom prst="round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ound Same Side Corner Rectangle 12"/>
          <p:cNvSpPr/>
          <p:nvPr/>
        </p:nvSpPr>
        <p:spPr>
          <a:xfrm rot="10800000">
            <a:off x="899420" y="2511619"/>
            <a:ext cx="4413008" cy="3346791"/>
          </a:xfrm>
          <a:prstGeom prst="round2Same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lowchart: Connector 17"/>
          <p:cNvSpPr/>
          <p:nvPr/>
        </p:nvSpPr>
        <p:spPr>
          <a:xfrm>
            <a:off x="838200" y="2279522"/>
            <a:ext cx="915573" cy="806422"/>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1840049" y="2511620"/>
                <a:ext cx="3608949" cy="2677656"/>
              </a:xfrm>
              <a:prstGeom prst="rect">
                <a:avLst/>
              </a:prstGeom>
              <a:noFill/>
            </p:spPr>
            <p:txBody>
              <a:bodyPr wrap="square" rtlCol="0">
                <a:spAutoFit/>
              </a:bodyPr>
              <a:lstStyle/>
              <a:p>
                <a:pP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Trong một đường tròn bán kính R, độ dài của cung tròn có số đo n</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840049" y="2511620"/>
                <a:ext cx="3608949" cy="2677656"/>
              </a:xfrm>
              <a:prstGeom prst="rect">
                <a:avLst/>
              </a:prstGeom>
              <a:blipFill>
                <a:blip r:embed="rId5"/>
                <a:stretch>
                  <a:fillRect l="-3547" b="-2733"/>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7018600" y="2293034"/>
            <a:ext cx="3228975" cy="3057525"/>
          </a:xfrm>
          <a:prstGeom prst="rect">
            <a:avLst/>
          </a:prstGeom>
        </p:spPr>
      </p:pic>
      <p:sp>
        <p:nvSpPr>
          <p:cNvPr id="21" name="TextBox 20"/>
          <p:cNvSpPr txBox="1"/>
          <p:nvPr/>
        </p:nvSpPr>
        <p:spPr>
          <a:xfrm>
            <a:off x="954591" y="1741809"/>
            <a:ext cx="46373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2932082004"/>
              </p:ext>
            </p:extLst>
          </p:nvPr>
        </p:nvGraphicFramePr>
        <p:xfrm>
          <a:off x="2463423" y="4446812"/>
          <a:ext cx="1181100" cy="828675"/>
        </p:xfrm>
        <a:graphic>
          <a:graphicData uri="http://schemas.openxmlformats.org/presentationml/2006/ole">
            <mc:AlternateContent xmlns:mc="http://schemas.openxmlformats.org/markup-compatibility/2006">
              <mc:Choice xmlns:v="urn:schemas-microsoft-com:vml" Requires="v">
                <p:oleObj name="Equation" r:id="rId7" imgW="1181216" imgH="828805" progId="Equation.DSMT4">
                  <p:embed/>
                </p:oleObj>
              </mc:Choice>
              <mc:Fallback>
                <p:oleObj name="Equation" r:id="rId7" imgW="1181216" imgH="828805" progId="Equation.DSMT4">
                  <p:embed/>
                  <p:pic>
                    <p:nvPicPr>
                      <p:cNvPr id="0" name=""/>
                      <p:cNvPicPr/>
                      <p:nvPr/>
                    </p:nvPicPr>
                    <p:blipFill>
                      <a:blip r:embed="rId8"/>
                      <a:stretch>
                        <a:fillRect/>
                      </a:stretch>
                    </p:blipFill>
                    <p:spPr>
                      <a:xfrm>
                        <a:off x="2463423" y="4446812"/>
                        <a:ext cx="1181100" cy="828675"/>
                      </a:xfrm>
                      <a:prstGeom prst="rect">
                        <a:avLst/>
                      </a:prstGeom>
                    </p:spPr>
                  </p:pic>
                </p:oleObj>
              </mc:Fallback>
            </mc:AlternateContent>
          </a:graphicData>
        </a:graphic>
      </p:graphicFrame>
    </p:spTree>
    <p:extLst>
      <p:ext uri="{BB962C8B-B14F-4D97-AF65-F5344CB8AC3E}">
        <p14:creationId xmlns:p14="http://schemas.microsoft.com/office/powerpoint/2010/main" val="81827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4" name="TextBox 13"/>
              <p:cNvSpPr txBox="1"/>
              <p:nvPr/>
            </p:nvSpPr>
            <p:spPr>
              <a:xfrm>
                <a:off x="382138" y="1631483"/>
                <a:ext cx="6780629"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𝑑</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2138" y="1631483"/>
                <a:ext cx="6780629" cy="523220"/>
              </a:xfrm>
              <a:prstGeom prst="rect">
                <a:avLst/>
              </a:prstGeom>
              <a:blipFill>
                <a:blip r:embed="rId4"/>
                <a:stretch>
                  <a:fillRect l="-1619" t="-12941" b="-32941"/>
                </a:stretch>
              </a:blipFill>
            </p:spPr>
            <p:txBody>
              <a:bodyPr/>
              <a:lstStyle/>
              <a:p>
                <a:r>
                  <a:rPr lang="en-US">
                    <a:noFill/>
                  </a:rPr>
                  <a:t> </a:t>
                </a:r>
              </a:p>
            </p:txBody>
          </p:sp>
        </mc:Fallback>
      </mc:AlternateContent>
      <p:sp>
        <p:nvSpPr>
          <p:cNvPr id="15" name="TextBox 14"/>
          <p:cNvSpPr txBox="1"/>
          <p:nvPr/>
        </p:nvSpPr>
        <p:spPr>
          <a:xfrm>
            <a:off x="382138" y="2109842"/>
            <a:ext cx="5992838"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8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6487566" y="1772510"/>
          <a:ext cx="1079500" cy="317500"/>
        </p:xfrm>
        <a:graphic>
          <a:graphicData uri="http://schemas.openxmlformats.org/presentationml/2006/ole">
            <mc:AlternateContent xmlns:mc="http://schemas.openxmlformats.org/markup-compatibility/2006">
              <mc:Choice xmlns:v="urn:schemas-microsoft-com:vml" Requires="v">
                <p:oleObj name="Equation" r:id="rId5" imgW="1079280" imgH="317160" progId="Equation.DSMT4">
                  <p:embed/>
                </p:oleObj>
              </mc:Choice>
              <mc:Fallback>
                <p:oleObj name="Equation" r:id="rId5" imgW="1079280" imgH="317160" progId="Equation.DSMT4">
                  <p:embed/>
                  <p:pic>
                    <p:nvPicPr>
                      <p:cNvPr id="16" name="Object 15"/>
                      <p:cNvPicPr/>
                      <p:nvPr/>
                    </p:nvPicPr>
                    <p:blipFill>
                      <a:blip r:embed="rId6"/>
                      <a:stretch>
                        <a:fillRect/>
                      </a:stretch>
                    </p:blipFill>
                    <p:spPr>
                      <a:xfrm>
                        <a:off x="6487566" y="1772510"/>
                        <a:ext cx="1079500" cy="3175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064322" y="2217436"/>
          <a:ext cx="1282700" cy="317500"/>
        </p:xfrm>
        <a:graphic>
          <a:graphicData uri="http://schemas.openxmlformats.org/presentationml/2006/ole">
            <mc:AlternateContent xmlns:mc="http://schemas.openxmlformats.org/markup-compatibility/2006">
              <mc:Choice xmlns:v="urn:schemas-microsoft-com:vml" Requires="v">
                <p:oleObj name="Equation" r:id="rId7" imgW="1282680" imgH="317160" progId="Equation.DSMT4">
                  <p:embed/>
                </p:oleObj>
              </mc:Choice>
              <mc:Fallback>
                <p:oleObj name="Equation" r:id="rId7" imgW="1282680" imgH="317160" progId="Equation.DSMT4">
                  <p:embed/>
                  <p:pic>
                    <p:nvPicPr>
                      <p:cNvPr id="17" name="Object 16"/>
                      <p:cNvPicPr/>
                      <p:nvPr/>
                    </p:nvPicPr>
                    <p:blipFill>
                      <a:blip r:embed="rId8"/>
                      <a:stretch>
                        <a:fillRect/>
                      </a:stretch>
                    </p:blipFill>
                    <p:spPr>
                      <a:xfrm>
                        <a:off x="6064322" y="2217436"/>
                        <a:ext cx="1282700" cy="317500"/>
                      </a:xfrm>
                      <a:prstGeom prst="rect">
                        <a:avLst/>
                      </a:prstGeom>
                    </p:spPr>
                  </p:pic>
                </p:oleObj>
              </mc:Fallback>
            </mc:AlternateContent>
          </a:graphicData>
        </a:graphic>
      </p:graphicFrame>
      <p:sp>
        <p:nvSpPr>
          <p:cNvPr id="12" name="TextBox 11"/>
          <p:cNvSpPr txBox="1"/>
          <p:nvPr/>
        </p:nvSpPr>
        <p:spPr>
          <a:xfrm>
            <a:off x="382138" y="2581864"/>
            <a:ext cx="46373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TextBox 6"/>
              <p:cNvSpPr txBox="1"/>
              <p:nvPr/>
            </p:nvSpPr>
            <p:spPr>
              <a:xfrm>
                <a:off x="593503" y="2875622"/>
                <a:ext cx="10577014" cy="738664"/>
              </a:xfrm>
              <a:prstGeom prst="rect">
                <a:avLst/>
              </a:prstGeom>
              <a:noFill/>
            </p:spPr>
            <p:txBody>
              <a:bodyPr wrap="square" rtlCol="0">
                <a:spAutoFit/>
              </a:bodyPr>
              <a:lstStyle/>
              <a:p>
                <a:pP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Trong một đường tròn bán kính R, độ dài của cung tròn có số đo n</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3503" y="2875622"/>
                <a:ext cx="10577014" cy="738664"/>
              </a:xfrm>
              <a:prstGeom prst="rect">
                <a:avLst/>
              </a:prstGeom>
              <a:blipFill>
                <a:blip r:embed="rId9"/>
                <a:stretch>
                  <a:fillRect l="-1153" b="-12397"/>
                </a:stretch>
              </a:blipFill>
            </p:spPr>
            <p:txBody>
              <a:bodyPr/>
              <a:lstStyle/>
              <a:p>
                <a:r>
                  <a:rPr lang="en-US">
                    <a:noFill/>
                  </a:rPr>
                  <a:t> </a:t>
                </a:r>
              </a:p>
            </p:txBody>
          </p:sp>
        </mc:Fallback>
      </mc:AlternateContent>
      <p:graphicFrame>
        <p:nvGraphicFramePr>
          <p:cNvPr id="18" name="Object 17"/>
          <p:cNvGraphicFramePr>
            <a:graphicFrameLocks noChangeAspect="1"/>
          </p:cNvGraphicFramePr>
          <p:nvPr>
            <p:extLst>
              <p:ext uri="{D42A27DB-BD31-4B8C-83A1-F6EECF244321}">
                <p14:modId xmlns:p14="http://schemas.microsoft.com/office/powerpoint/2010/main" val="4090681484"/>
              </p:ext>
            </p:extLst>
          </p:nvPr>
        </p:nvGraphicFramePr>
        <p:xfrm>
          <a:off x="4422551" y="3471596"/>
          <a:ext cx="1193800" cy="838200"/>
        </p:xfrm>
        <a:graphic>
          <a:graphicData uri="http://schemas.openxmlformats.org/presentationml/2006/ole">
            <mc:AlternateContent xmlns:mc="http://schemas.openxmlformats.org/markup-compatibility/2006">
              <mc:Choice xmlns:v="urn:schemas-microsoft-com:vml" Requires="v">
                <p:oleObj name="Equation" r:id="rId10" imgW="1193760" imgH="838080" progId="Equation.DSMT4">
                  <p:embed/>
                </p:oleObj>
              </mc:Choice>
              <mc:Fallback>
                <p:oleObj name="Equation" r:id="rId10" imgW="1193760" imgH="838080" progId="Equation.DSMT4">
                  <p:embed/>
                  <p:pic>
                    <p:nvPicPr>
                      <p:cNvPr id="11" name="Object 10"/>
                      <p:cNvPicPr/>
                      <p:nvPr/>
                    </p:nvPicPr>
                    <p:blipFill>
                      <a:blip r:embed="rId11"/>
                      <a:stretch>
                        <a:fillRect/>
                      </a:stretch>
                    </p:blipFill>
                    <p:spPr>
                      <a:xfrm>
                        <a:off x="4422551" y="3471596"/>
                        <a:ext cx="1193800" cy="838200"/>
                      </a:xfrm>
                      <a:prstGeom prst="rect">
                        <a:avLst/>
                      </a:prstGeom>
                    </p:spPr>
                  </p:pic>
                </p:oleObj>
              </mc:Fallback>
            </mc:AlternateContent>
          </a:graphicData>
        </a:graphic>
      </p:graphicFrame>
    </p:spTree>
    <p:extLst>
      <p:ext uri="{BB962C8B-B14F-4D97-AF65-F5344CB8AC3E}">
        <p14:creationId xmlns:p14="http://schemas.microsoft.com/office/powerpoint/2010/main" val="394526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00335" y="1810026"/>
            <a:ext cx="11218459" cy="108220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408843" y="1825625"/>
            <a:ext cx="1552136"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474086" y="1810026"/>
            <a:ext cx="1509639"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595166" y="1742558"/>
            <a:ext cx="132793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20" name="TextBox 19"/>
              <p:cNvSpPr txBox="1"/>
              <p:nvPr/>
            </p:nvSpPr>
            <p:spPr>
              <a:xfrm>
                <a:off x="354842" y="1833016"/>
                <a:ext cx="11152485" cy="954107"/>
              </a:xfrm>
              <a:prstGeom prst="rect">
                <a:avLst/>
              </a:prstGeom>
              <a:noFill/>
            </p:spPr>
            <p:txBody>
              <a:bodyPr wrap="square" rtlCol="0">
                <a:spAutoFit/>
              </a:bodyPr>
              <a:lstStyle/>
              <a:p>
                <a:pPr lvl="0" algn="ju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                     </a:t>
                </a:r>
                <a:r>
                  <a:rPr lang="pt-BR" sz="2800" dirty="0">
                    <a:latin typeface="Times New Roman" panose="02020603050405020304" pitchFamily="18" charset="0"/>
                    <a:ea typeface="Calibri" panose="020F0502020204030204" pitchFamily="34" charset="0"/>
                    <a:cs typeface="Times New Roman" panose="02020603050405020304" pitchFamily="18" charset="0"/>
                  </a:rPr>
                  <a:t>Cung có số đo </a:t>
                </a:r>
                <a14:m>
                  <m:oMath xmlns:m="http://schemas.openxmlformats.org/officeDocument/2006/math">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pt-BR" sz="2800">
                            <a:latin typeface="Cambria Math" panose="02040503050406030204" pitchFamily="18" charset="0"/>
                            <a:ea typeface="Calibri" panose="020F0502020204030204" pitchFamily="34" charset="0"/>
                            <a:cs typeface="Arial" panose="020B0604020202020204" pitchFamily="34" charset="0"/>
                          </a:rPr>
                          <m:t>100</m:t>
                        </m:r>
                      </m:e>
                      <m:sup>
                        <m:r>
                          <m:rPr>
                            <m:sty m:val="p"/>
                          </m:rPr>
                          <a:rPr lang="pt-BR" sz="2800">
                            <a:latin typeface="Cambria Math" panose="02040503050406030204" pitchFamily="18" charset="0"/>
                            <a:ea typeface="Calibri" panose="020F0502020204030204" pitchFamily="34" charset="0"/>
                            <a:cs typeface="Arial" panose="020B0604020202020204" pitchFamily="34" charset="0"/>
                          </a:rPr>
                          <m:t>o</m:t>
                        </m:r>
                      </m:sup>
                    </m:sSup>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của đường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8 </m:t>
                    </m:r>
                    <m:r>
                      <a:rPr lang="pt-BR" sz="2800" i="1">
                        <a:latin typeface="Cambria Math" panose="02040503050406030204" pitchFamily="18" charset="0"/>
                        <a:ea typeface="Calibri" panose="020F0502020204030204" pitchFamily="34" charset="0"/>
                        <a:cs typeface="Arial" panose="020B0604020202020204" pitchFamily="34" charset="0"/>
                      </a:rPr>
                      <m:t>𝑐𝑚</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dài bao nhiêu centimet (làm tròn kết quả đến hàng đơn vị)</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4842" y="1833016"/>
                <a:ext cx="11152485" cy="954107"/>
              </a:xfrm>
              <a:prstGeom prst="rect">
                <a:avLst/>
              </a:prstGeom>
              <a:blipFill>
                <a:blip r:embed="rId4"/>
                <a:stretch>
                  <a:fillRect l="-1093" t="-7051" r="-1093" b="-17308"/>
                </a:stretch>
              </a:blipFill>
            </p:spPr>
            <p:txBody>
              <a:bodyPr/>
              <a:lstStyle/>
              <a:p>
                <a:r>
                  <a:rPr lang="en-US">
                    <a:noFill/>
                  </a:rPr>
                  <a:t> </a:t>
                </a:r>
              </a:p>
            </p:txBody>
          </p:sp>
        </mc:Fallback>
      </mc:AlternateContent>
      <p:sp>
        <p:nvSpPr>
          <p:cNvPr id="21" name="TextBox 20"/>
          <p:cNvSpPr txBox="1"/>
          <p:nvPr/>
        </p:nvSpPr>
        <p:spPr>
          <a:xfrm>
            <a:off x="5132536" y="3384399"/>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273256" y="4102775"/>
            <a:ext cx="4211517" cy="52322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Độ dài của cung tròn đó là: </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165844659"/>
              </p:ext>
            </p:extLst>
          </p:nvPr>
        </p:nvGraphicFramePr>
        <p:xfrm>
          <a:off x="3559884" y="4846590"/>
          <a:ext cx="3683000" cy="838200"/>
        </p:xfrm>
        <a:graphic>
          <a:graphicData uri="http://schemas.openxmlformats.org/presentationml/2006/ole">
            <mc:AlternateContent xmlns:mc="http://schemas.openxmlformats.org/markup-compatibility/2006">
              <mc:Choice xmlns:v="urn:schemas-microsoft-com:vml" Requires="v">
                <p:oleObj name="Equation" r:id="rId5" imgW="3682800" imgH="838080" progId="Equation.DSMT4">
                  <p:embed/>
                </p:oleObj>
              </mc:Choice>
              <mc:Fallback>
                <p:oleObj name="Equation" r:id="rId5" imgW="3682800" imgH="838080" progId="Equation.DSMT4">
                  <p:embed/>
                  <p:pic>
                    <p:nvPicPr>
                      <p:cNvPr id="13" name="Object 12"/>
                      <p:cNvPicPr/>
                      <p:nvPr/>
                    </p:nvPicPr>
                    <p:blipFill>
                      <a:blip r:embed="rId6"/>
                      <a:stretch>
                        <a:fillRect/>
                      </a:stretch>
                    </p:blipFill>
                    <p:spPr>
                      <a:xfrm>
                        <a:off x="3559884" y="4846590"/>
                        <a:ext cx="3683000" cy="838200"/>
                      </a:xfrm>
                      <a:prstGeom prst="rect">
                        <a:avLst/>
                      </a:prstGeom>
                    </p:spPr>
                  </p:pic>
                </p:oleObj>
              </mc:Fallback>
            </mc:AlternateContent>
          </a:graphicData>
        </a:graphic>
      </p:graphicFrame>
    </p:spTree>
    <p:extLst>
      <p:ext uri="{BB962C8B-B14F-4D97-AF65-F5344CB8AC3E}">
        <p14:creationId xmlns:p14="http://schemas.microsoft.com/office/powerpoint/2010/main" val="19351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txBox="1">
            <a:spLocks/>
          </p:cNvSpPr>
          <p:nvPr/>
        </p:nvSpPr>
        <p:spPr>
          <a:xfrm>
            <a:off x="2993334" y="1614362"/>
            <a:ext cx="6205332" cy="501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Times New Roman" panose="02020603050405020304" pitchFamily="18" charset="0"/>
                <a:cs typeface="Times New Roman" panose="02020603050405020304" pitchFamily="18" charset="0"/>
              </a:rPr>
              <a:t>NỘI DUNG BÀI HỌC</a:t>
            </a:r>
            <a:endParaRPr lang="en-US" sz="3600" b="1" dirty="0">
              <a:latin typeface="Times New Roman" panose="02020603050405020304" pitchFamily="18" charset="0"/>
              <a:cs typeface="Times New Roman" panose="02020603050405020304" pitchFamily="18" charset="0"/>
            </a:endParaRPr>
          </a:p>
        </p:txBody>
      </p:sp>
      <p:sp>
        <p:nvSpPr>
          <p:cNvPr id="9" name="Rectangle 8"/>
          <p:cNvSpPr/>
          <p:nvPr/>
        </p:nvSpPr>
        <p:spPr>
          <a:xfrm>
            <a:off x="3980466" y="2313601"/>
            <a:ext cx="4231068" cy="643340"/>
          </a:xfrm>
          <a:prstGeom prst="rect">
            <a:avLst/>
          </a:prstGeom>
        </p:spPr>
        <p:txBody>
          <a:bodyPr wrap="square">
            <a:spAutoFit/>
          </a:bodyPr>
          <a:lstStyle/>
          <a:p>
            <a:pPr algn="just">
              <a:lnSpc>
                <a:spcPct val="150000"/>
              </a:lnSpc>
              <a:tabLst>
                <a:tab pos="480048" algn="l"/>
                <a:tab pos="960096" algn="l"/>
              </a:tabLs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 DÀI CUNG TRÒN</a:t>
            </a:r>
            <a:endPar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823326" y="3337881"/>
            <a:ext cx="6048576" cy="646331"/>
          </a:xfrm>
          <a:prstGeom prst="rect">
            <a:avLst/>
          </a:prstGeom>
        </p:spPr>
        <p:txBody>
          <a:bodyPr wrap="square">
            <a:spAutoFit/>
          </a:bodyPr>
          <a:lstStyle/>
          <a:p>
            <a:pPr algn="just">
              <a:lnSpc>
                <a:spcPct val="150000"/>
              </a:lnSpc>
              <a:tabLst>
                <a:tab pos="480048" algn="l"/>
                <a:tab pos="960096" algn="l"/>
              </a:tabLs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DIỆN TÍCH HÌNH QUẠT TRÒN</a:t>
            </a:r>
            <a:endPar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823325" y="4457245"/>
            <a:ext cx="6524361" cy="646331"/>
          </a:xfrm>
          <a:prstGeom prst="rect">
            <a:avLst/>
          </a:prstGeom>
        </p:spPr>
        <p:txBody>
          <a:bodyPr wrap="square">
            <a:spAutoFit/>
          </a:bodyPr>
          <a:lstStyle/>
          <a:p>
            <a:pPr algn="just">
              <a:lnSpc>
                <a:spcPct val="150000"/>
              </a:lnSpc>
              <a:tabLst>
                <a:tab pos="480048" algn="l"/>
                <a:tab pos="960096" algn="l"/>
              </a:tabLs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p:cNvGrpSpPr/>
          <p:nvPr/>
        </p:nvGrpSpPr>
        <p:grpSpPr>
          <a:xfrm>
            <a:off x="2993334" y="2094383"/>
            <a:ext cx="829993" cy="817011"/>
            <a:chOff x="1588568" y="1410286"/>
            <a:chExt cx="719707" cy="680365"/>
          </a:xfrm>
        </p:grpSpPr>
        <p:pic>
          <p:nvPicPr>
            <p:cNvPr id="16"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TextBox 15"/>
            <p:cNvSpPr txBox="1"/>
            <p:nvPr/>
          </p:nvSpPr>
          <p:spPr>
            <a:xfrm>
              <a:off x="1588569" y="1410286"/>
              <a:ext cx="663402" cy="6193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defTabSz="1219170">
                <a:lnSpc>
                  <a:spcPts val="5824"/>
                </a:lnSpc>
                <a:defRPr/>
              </a:pPr>
              <a:r>
                <a:rPr lang="en-US" sz="2400" b="1" dirty="0">
                  <a:solidFill>
                    <a:prstClr val="black"/>
                  </a:solidFill>
                  <a:latin typeface="Times New Roman" panose="02020603050405020304" pitchFamily="18" charset="0"/>
                  <a:cs typeface="Times New Roman" panose="02020603050405020304" pitchFamily="18" charset="0"/>
                </a:rPr>
                <a:t>I</a:t>
              </a:r>
            </a:p>
          </p:txBody>
        </p:sp>
      </p:grpSp>
      <p:grpSp>
        <p:nvGrpSpPr>
          <p:cNvPr id="21" name="Group 20"/>
          <p:cNvGrpSpPr/>
          <p:nvPr/>
        </p:nvGrpSpPr>
        <p:grpSpPr>
          <a:xfrm>
            <a:off x="2993333" y="3220739"/>
            <a:ext cx="829993" cy="817011"/>
            <a:chOff x="1588568" y="1410286"/>
            <a:chExt cx="719707" cy="680365"/>
          </a:xfrm>
        </p:grpSpPr>
        <p:pic>
          <p:nvPicPr>
            <p:cNvPr id="22"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TextBox 15"/>
            <p:cNvSpPr txBox="1"/>
            <p:nvPr/>
          </p:nvSpPr>
          <p:spPr>
            <a:xfrm>
              <a:off x="1588569" y="1410286"/>
              <a:ext cx="663402" cy="5246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defTabSz="1219170">
                <a:lnSpc>
                  <a:spcPts val="5824"/>
                </a:lnSpc>
                <a:defRPr/>
              </a:pPr>
              <a:r>
                <a:rPr lang="en-US" sz="2400" b="1" dirty="0">
                  <a:solidFill>
                    <a:prstClr val="black"/>
                  </a:solidFill>
                  <a:latin typeface="Times New Roman" panose="02020603050405020304" pitchFamily="18" charset="0"/>
                  <a:cs typeface="Times New Roman" panose="02020603050405020304" pitchFamily="18" charset="0"/>
                </a:rPr>
                <a:t>II</a:t>
              </a:r>
            </a:p>
          </p:txBody>
        </p:sp>
      </p:grpSp>
      <p:grpSp>
        <p:nvGrpSpPr>
          <p:cNvPr id="24" name="Group 23"/>
          <p:cNvGrpSpPr/>
          <p:nvPr/>
        </p:nvGrpSpPr>
        <p:grpSpPr>
          <a:xfrm>
            <a:off x="2993332" y="4245078"/>
            <a:ext cx="829993" cy="817011"/>
            <a:chOff x="1588568" y="1410286"/>
            <a:chExt cx="719707" cy="680365"/>
          </a:xfrm>
        </p:grpSpPr>
        <p:pic>
          <p:nvPicPr>
            <p:cNvPr id="25"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TextBox 15"/>
            <p:cNvSpPr txBox="1"/>
            <p:nvPr/>
          </p:nvSpPr>
          <p:spPr>
            <a:xfrm>
              <a:off x="1588569" y="1410286"/>
              <a:ext cx="663402" cy="5246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defTabSz="1219170">
                <a:lnSpc>
                  <a:spcPts val="5824"/>
                </a:lnSpc>
                <a:defRPr/>
              </a:pPr>
              <a:r>
                <a:rPr lang="en-US" sz="2400" b="1" dirty="0">
                  <a:solidFill>
                    <a:prstClr val="black"/>
                  </a:solidFill>
                  <a:latin typeface="Times New Roman" panose="02020603050405020304" pitchFamily="18" charset="0"/>
                  <a:cs typeface="Times New Roman" panose="02020603050405020304" pitchFamily="18" charset="0"/>
                </a:rPr>
                <a:t>III</a:t>
              </a:r>
            </a:p>
          </p:txBody>
        </p:sp>
      </p:grpSp>
    </p:spTree>
    <p:extLst>
      <p:ext uri="{BB962C8B-B14F-4D97-AF65-F5344CB8AC3E}">
        <p14:creationId xmlns:p14="http://schemas.microsoft.com/office/powerpoint/2010/main" val="10885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527042" y="1756270"/>
            <a:ext cx="11032611" cy="131561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7043" y="1760043"/>
            <a:ext cx="1933136"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22001" y="1742534"/>
            <a:ext cx="1838178" cy="4714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9315" y="1690688"/>
            <a:ext cx="1799932"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0" name="TextBox 19"/>
              <p:cNvSpPr txBox="1"/>
              <p:nvPr/>
            </p:nvSpPr>
            <p:spPr>
              <a:xfrm>
                <a:off x="699315" y="1810002"/>
                <a:ext cx="10860338" cy="1261884"/>
              </a:xfrm>
              <a:prstGeom prst="rect">
                <a:avLst/>
              </a:prstGeom>
              <a:noFill/>
            </p:spPr>
            <p:txBody>
              <a:bodyPr wrap="square" rtlCol="0">
                <a:spAutoFit/>
              </a:bodyPr>
              <a:lstStyle/>
              <a:p>
                <a:pPr lvl="0" algn="just">
                  <a:defRPr/>
                </a:pPr>
                <a:r>
                  <a:rPr lang="pt-BR" sz="2800" dirty="0">
                    <a:latin typeface="Times New Roman" panose="02020603050405020304" pitchFamily="18" charset="0"/>
                    <a:ea typeface="Calibri" panose="020F0502020204030204" pitchFamily="34" charset="0"/>
                    <a:cs typeface="Times New Roman" panose="02020603050405020304" pitchFamily="18" charset="0"/>
                  </a:rPr>
                  <a:t>                    </a:t>
                </a:r>
                <a:r>
                  <a:rPr lang="pt-BR" sz="2400" kern="0" dirty="0">
                    <a:latin typeface="Times New Roman" panose="02020603050405020304" pitchFamily="18" charset="0"/>
                    <a:ea typeface="Calibri" panose="020F0502020204030204" pitchFamily="34" charset="0"/>
                    <a:cs typeface="Times New Roman" panose="02020603050405020304" pitchFamily="18" charset="0"/>
                  </a:rPr>
                  <a:t>Một con lắc di chuyển từ vị trí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đến vị trí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𝐵</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(Hình 69). Tính độ dài quãng đường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𝐴𝐵</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mà con lắc đó đã di chuyển, biết rằng sợi dây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𝑂𝐴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có độ dài bằng </a:t>
                </a:r>
                <a14:m>
                  <m:oMath xmlns:m="http://schemas.openxmlformats.org/officeDocument/2006/math">
                    <m:r>
                      <a:rPr lang="en-US" sz="2400" b="0" i="1" kern="0" smtClean="0">
                        <a:latin typeface="Cambria Math" panose="02040503050406030204" pitchFamily="18" charset="0"/>
                        <a:ea typeface="Calibri" panose="020F0502020204030204" pitchFamily="34" charset="0"/>
                        <a:cs typeface="Times New Roman" panose="02020603050405020304" pitchFamily="18" charset="0"/>
                      </a:rPr>
                      <m:t>h</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và tia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𝑂𝐴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tạo với phương thẳng đứng góc </a:t>
                </a:r>
                <a14:m>
                  <m:oMath xmlns:m="http://schemas.openxmlformats.org/officeDocument/2006/math">
                    <m:r>
                      <a:rPr lang="en-US" sz="2400" i="1" kern="0">
                        <a:latin typeface="Cambria Math" panose="02040503050406030204" pitchFamily="18" charset="0"/>
                        <a:ea typeface="Calibri" panose="020F0502020204030204" pitchFamily="34" charset="0"/>
                        <a:cs typeface="Arial" panose="020B0604020202020204" pitchFamily="34" charset="0"/>
                      </a:rPr>
                      <m:t>𝛼</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99315" y="1810002"/>
                <a:ext cx="10860338" cy="1261884"/>
              </a:xfrm>
              <a:prstGeom prst="rect">
                <a:avLst/>
              </a:prstGeom>
              <a:blipFill>
                <a:blip r:embed="rId3"/>
                <a:stretch>
                  <a:fillRect l="-898" r="-842" b="-10145"/>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396488" y="3369654"/>
            <a:ext cx="3752850" cy="3257550"/>
          </a:xfrm>
          <a:prstGeom prst="rect">
            <a:avLst/>
          </a:prstGeom>
        </p:spPr>
      </p:pic>
    </p:spTree>
    <p:extLst>
      <p:ext uri="{BB962C8B-B14F-4D97-AF65-F5344CB8AC3E}">
        <p14:creationId xmlns:p14="http://schemas.microsoft.com/office/powerpoint/2010/main" val="28311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527042" y="1756270"/>
            <a:ext cx="11032611" cy="131561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7043" y="1760043"/>
            <a:ext cx="1933136"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22001" y="1742534"/>
            <a:ext cx="1838178" cy="4714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9315" y="1690688"/>
            <a:ext cx="1799932"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0" name="TextBox 19"/>
              <p:cNvSpPr txBox="1"/>
              <p:nvPr/>
            </p:nvSpPr>
            <p:spPr>
              <a:xfrm>
                <a:off x="699315" y="1810002"/>
                <a:ext cx="10860338" cy="1261884"/>
              </a:xfrm>
              <a:prstGeom prst="rect">
                <a:avLst/>
              </a:prstGeom>
              <a:noFill/>
            </p:spPr>
            <p:txBody>
              <a:bodyPr wrap="square" rtlCol="0">
                <a:spAutoFit/>
              </a:bodyPr>
              <a:lstStyle/>
              <a:p>
                <a:pPr lvl="0" algn="just">
                  <a:defRPr/>
                </a:pPr>
                <a:r>
                  <a:rPr lang="pt-BR" sz="2800" dirty="0">
                    <a:latin typeface="Times New Roman" panose="02020603050405020304" pitchFamily="18" charset="0"/>
                    <a:ea typeface="Calibri" panose="020F0502020204030204" pitchFamily="34" charset="0"/>
                    <a:cs typeface="Times New Roman" panose="02020603050405020304" pitchFamily="18" charset="0"/>
                  </a:rPr>
                  <a:t>                    </a:t>
                </a:r>
                <a:r>
                  <a:rPr lang="pt-BR" sz="2400" kern="0" dirty="0">
                    <a:latin typeface="Times New Roman" panose="02020603050405020304" pitchFamily="18" charset="0"/>
                    <a:ea typeface="Calibri" panose="020F0502020204030204" pitchFamily="34" charset="0"/>
                    <a:cs typeface="Times New Roman" panose="02020603050405020304" pitchFamily="18" charset="0"/>
                  </a:rPr>
                  <a:t>Một con lắc di chuyển từ vị trí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đến vị trí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𝐵</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(Hình 69). Tính độ dài quãng đường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𝐴𝐵</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mà con lắc đó đã di chuyển, biết rằng sợi dây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𝑂𝐴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có độ dài bằng </a:t>
                </a:r>
                <a14:m>
                  <m:oMath xmlns:m="http://schemas.openxmlformats.org/officeDocument/2006/math">
                    <m:r>
                      <a:rPr lang="en-US" sz="2400" b="0" i="1" kern="0" smtClean="0">
                        <a:latin typeface="Cambria Math" panose="02040503050406030204" pitchFamily="18" charset="0"/>
                        <a:ea typeface="Calibri" panose="020F0502020204030204" pitchFamily="34" charset="0"/>
                        <a:cs typeface="Times New Roman" panose="02020603050405020304" pitchFamily="18" charset="0"/>
                      </a:rPr>
                      <m:t>h</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và tia </a:t>
                </a:r>
                <a14:m>
                  <m:oMath xmlns:m="http://schemas.openxmlformats.org/officeDocument/2006/math">
                    <m:r>
                      <a:rPr lang="pt-BR" sz="2400" i="1" kern="0">
                        <a:latin typeface="Cambria Math" panose="02040503050406030204" pitchFamily="18" charset="0"/>
                        <a:ea typeface="Calibri" panose="020F0502020204030204" pitchFamily="34" charset="0"/>
                        <a:cs typeface="Arial" panose="020B0604020202020204" pitchFamily="34" charset="0"/>
                      </a:rPr>
                      <m:t>𝑂𝐴</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 tạo với phương thẳng đứng góc </a:t>
                </a:r>
                <a14:m>
                  <m:oMath xmlns:m="http://schemas.openxmlformats.org/officeDocument/2006/math">
                    <m:r>
                      <a:rPr lang="en-US" sz="2400" i="1" kern="0">
                        <a:latin typeface="Cambria Math" panose="02040503050406030204" pitchFamily="18" charset="0"/>
                        <a:ea typeface="Calibri" panose="020F0502020204030204" pitchFamily="34" charset="0"/>
                        <a:cs typeface="Arial" panose="020B0604020202020204" pitchFamily="34" charset="0"/>
                      </a:rPr>
                      <m:t>𝛼</m:t>
                    </m:r>
                  </m:oMath>
                </a14:m>
                <a:r>
                  <a:rPr lang="pt-BR" sz="2400" kern="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99315" y="1810002"/>
                <a:ext cx="10860338" cy="1261884"/>
              </a:xfrm>
              <a:prstGeom prst="rect">
                <a:avLst/>
              </a:prstGeom>
              <a:blipFill>
                <a:blip r:embed="rId4"/>
                <a:stretch>
                  <a:fillRect l="-898" r="-842" b="-10145"/>
                </a:stretch>
              </a:blipFill>
            </p:spPr>
            <p:txBody>
              <a:bodyPr/>
              <a:lstStyle/>
              <a:p>
                <a:r>
                  <a:rPr lang="en-US">
                    <a:noFill/>
                  </a:rPr>
                  <a:t> </a:t>
                </a:r>
              </a:p>
            </p:txBody>
          </p:sp>
        </mc:Fallback>
      </mc:AlternateContent>
      <p:sp>
        <p:nvSpPr>
          <p:cNvPr id="15" name="TextBox 14"/>
          <p:cNvSpPr txBox="1"/>
          <p:nvPr/>
        </p:nvSpPr>
        <p:spPr>
          <a:xfrm>
            <a:off x="7086091" y="3244778"/>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117152" y="3872408"/>
            <a:ext cx="1161198" cy="892552"/>
          </a:xfrm>
          <a:prstGeom prst="rect">
            <a:avLst/>
          </a:prstGeom>
          <a:noFill/>
        </p:spPr>
        <p:txBody>
          <a:bodyPr wrap="square" rtlCol="0">
            <a:spAutoFit/>
          </a:bodyPr>
          <a:lstStyle/>
          <a:p>
            <a:r>
              <a:rPr lang="pt-BR" sz="2400" dirty="0">
                <a:latin typeface="Times New Roman" panose="02020603050405020304" pitchFamily="18" charset="0"/>
                <a:ea typeface="Times New Roman" panose="02020603050405020304" pitchFamily="18" charset="0"/>
                <a:cs typeface="Times New Roman" panose="02020603050405020304" pitchFamily="18" charset="0"/>
              </a:rPr>
              <a:t>Ta</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có: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sđ</a:t>
            </a:r>
            <a:endParaRPr lang="en-US" sz="2800" i="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869295987"/>
              </p:ext>
            </p:extLst>
          </p:nvPr>
        </p:nvGraphicFramePr>
        <p:xfrm>
          <a:off x="6586981" y="4288164"/>
          <a:ext cx="2095500" cy="457200"/>
        </p:xfrm>
        <a:graphic>
          <a:graphicData uri="http://schemas.openxmlformats.org/presentationml/2006/ole">
            <mc:AlternateContent xmlns:mc="http://schemas.openxmlformats.org/markup-compatibility/2006">
              <mc:Choice xmlns:v="urn:schemas-microsoft-com:vml" Requires="v">
                <p:oleObj name="Equation" r:id="rId5" imgW="2095200" imgH="457200" progId="Equation.DSMT4">
                  <p:embed/>
                </p:oleObj>
              </mc:Choice>
              <mc:Fallback>
                <p:oleObj name="Equation" r:id="rId5" imgW="2095200" imgH="457200" progId="Equation.DSMT4">
                  <p:embed/>
                  <p:pic>
                    <p:nvPicPr>
                      <p:cNvPr id="0" name=""/>
                      <p:cNvPicPr/>
                      <p:nvPr/>
                    </p:nvPicPr>
                    <p:blipFill>
                      <a:blip r:embed="rId6"/>
                      <a:stretch>
                        <a:fillRect/>
                      </a:stretch>
                    </p:blipFill>
                    <p:spPr>
                      <a:xfrm>
                        <a:off x="6586981" y="4288164"/>
                        <a:ext cx="2095500" cy="4572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4" name="TextBox 13"/>
              <p:cNvSpPr txBox="1"/>
              <p:nvPr/>
            </p:nvSpPr>
            <p:spPr>
              <a:xfrm>
                <a:off x="6113062" y="4719051"/>
                <a:ext cx="7033823" cy="830997"/>
              </a:xfrm>
              <a:prstGeom prst="rect">
                <a:avLst/>
              </a:prstGeom>
              <a:noFill/>
            </p:spPr>
            <p:txBody>
              <a:bodyPr wrap="square" rtlCol="0">
                <a:spAutoFit/>
              </a:bodyPr>
              <a:lstStyle/>
              <a:p>
                <a:r>
                  <a:rPr lang="vi-VN" sz="2400" dirty="0">
                    <a:latin typeface="Times New Roman" panose="02020603050405020304" pitchFamily="18" charset="0"/>
                    <a:ea typeface="Times New Roman" panose="02020603050405020304" pitchFamily="18" charset="0"/>
                    <a:cs typeface="Times New Roman" panose="02020603050405020304" pitchFamily="18" charset="0"/>
                  </a:rPr>
                  <a:t>Độ dài quãng đường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𝐴𝐵</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mà con lắc đó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cs typeface="Times New Roman" panose="02020603050405020304" pitchFamily="18" charset="0"/>
                  </a:rPr>
                  <a:t>đã di chuyển là:</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13062" y="4719051"/>
                <a:ext cx="7033823" cy="830997"/>
              </a:xfrm>
              <a:prstGeom prst="rect">
                <a:avLst/>
              </a:prstGeom>
              <a:blipFill>
                <a:blip r:embed="rId8"/>
                <a:stretch>
                  <a:fillRect l="-1386" t="-5882" b="-16176"/>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1144419170"/>
              </p:ext>
            </p:extLst>
          </p:nvPr>
        </p:nvGraphicFramePr>
        <p:xfrm>
          <a:off x="6654914" y="5578168"/>
          <a:ext cx="2105025" cy="828675"/>
        </p:xfrm>
        <a:graphic>
          <a:graphicData uri="http://schemas.openxmlformats.org/presentationml/2006/ole">
            <mc:AlternateContent xmlns:mc="http://schemas.openxmlformats.org/markup-compatibility/2006">
              <mc:Choice xmlns:v="urn:schemas-microsoft-com:vml" Requires="v">
                <p:oleObj name="Equation" r:id="rId9" imgW="2104856" imgH="828805" progId="Equation.DSMT4">
                  <p:embed/>
                </p:oleObj>
              </mc:Choice>
              <mc:Fallback>
                <p:oleObj name="Equation" r:id="rId9" imgW="2104856" imgH="828805" progId="Equation.DSMT4">
                  <p:embed/>
                  <p:pic>
                    <p:nvPicPr>
                      <p:cNvPr id="0" name=""/>
                      <p:cNvPicPr/>
                      <p:nvPr/>
                    </p:nvPicPr>
                    <p:blipFill>
                      <a:blip r:embed="rId10"/>
                      <a:stretch>
                        <a:fillRect/>
                      </a:stretch>
                    </p:blipFill>
                    <p:spPr>
                      <a:xfrm>
                        <a:off x="6654914" y="5578168"/>
                        <a:ext cx="2105025" cy="828675"/>
                      </a:xfrm>
                      <a:prstGeom prst="rect">
                        <a:avLst/>
                      </a:prstGeom>
                    </p:spPr>
                  </p:pic>
                </p:oleObj>
              </mc:Fallback>
            </mc:AlternateContent>
          </a:graphicData>
        </a:graphic>
      </p:graphicFrame>
      <p:pic>
        <p:nvPicPr>
          <p:cNvPr id="21" name="Picture 20"/>
          <p:cNvPicPr>
            <a:picLocks noChangeAspect="1"/>
          </p:cNvPicPr>
          <p:nvPr/>
        </p:nvPicPr>
        <p:blipFill>
          <a:blip r:embed="rId11"/>
          <a:stretch>
            <a:fillRect/>
          </a:stretch>
        </p:blipFill>
        <p:spPr>
          <a:xfrm>
            <a:off x="1620627" y="3321430"/>
            <a:ext cx="3752850" cy="3257550"/>
          </a:xfrm>
          <a:prstGeom prst="rect">
            <a:avLst/>
          </a:prstGeom>
        </p:spPr>
      </p:pic>
    </p:spTree>
    <p:extLst>
      <p:ext uri="{BB962C8B-B14F-4D97-AF65-F5344CB8AC3E}">
        <p14:creationId xmlns:p14="http://schemas.microsoft.com/office/powerpoint/2010/main" val="353638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4" name="TextBox 13"/>
              <p:cNvSpPr txBox="1"/>
              <p:nvPr/>
            </p:nvSpPr>
            <p:spPr>
              <a:xfrm>
                <a:off x="382138" y="1631483"/>
                <a:ext cx="6780629"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𝑑</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2138" y="1631483"/>
                <a:ext cx="6780629" cy="523220"/>
              </a:xfrm>
              <a:prstGeom prst="rect">
                <a:avLst/>
              </a:prstGeom>
              <a:blipFill>
                <a:blip r:embed="rId4"/>
                <a:stretch>
                  <a:fillRect l="-1619" t="-12941" b="-32941"/>
                </a:stretch>
              </a:blipFill>
            </p:spPr>
            <p:txBody>
              <a:bodyPr/>
              <a:lstStyle/>
              <a:p>
                <a:r>
                  <a:rPr lang="en-US">
                    <a:noFill/>
                  </a:rPr>
                  <a:t> </a:t>
                </a:r>
              </a:p>
            </p:txBody>
          </p:sp>
        </mc:Fallback>
      </mc:AlternateContent>
      <p:sp>
        <p:nvSpPr>
          <p:cNvPr id="15" name="TextBox 14"/>
          <p:cNvSpPr txBox="1"/>
          <p:nvPr/>
        </p:nvSpPr>
        <p:spPr>
          <a:xfrm>
            <a:off x="382138" y="2109842"/>
            <a:ext cx="5992838"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8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6487566" y="1772510"/>
          <a:ext cx="1079500" cy="317500"/>
        </p:xfrm>
        <a:graphic>
          <a:graphicData uri="http://schemas.openxmlformats.org/presentationml/2006/ole">
            <mc:AlternateContent xmlns:mc="http://schemas.openxmlformats.org/markup-compatibility/2006">
              <mc:Choice xmlns:v="urn:schemas-microsoft-com:vml" Requires="v">
                <p:oleObj name="Equation" r:id="rId5" imgW="1079280" imgH="317160" progId="Equation.DSMT4">
                  <p:embed/>
                </p:oleObj>
              </mc:Choice>
              <mc:Fallback>
                <p:oleObj name="Equation" r:id="rId5" imgW="1079280" imgH="317160" progId="Equation.DSMT4">
                  <p:embed/>
                  <p:pic>
                    <p:nvPicPr>
                      <p:cNvPr id="16" name="Object 15"/>
                      <p:cNvPicPr/>
                      <p:nvPr/>
                    </p:nvPicPr>
                    <p:blipFill>
                      <a:blip r:embed="rId6"/>
                      <a:stretch>
                        <a:fillRect/>
                      </a:stretch>
                    </p:blipFill>
                    <p:spPr>
                      <a:xfrm>
                        <a:off x="6487566" y="1772510"/>
                        <a:ext cx="1079500" cy="3175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064322" y="2217436"/>
          <a:ext cx="1282700" cy="317500"/>
        </p:xfrm>
        <a:graphic>
          <a:graphicData uri="http://schemas.openxmlformats.org/presentationml/2006/ole">
            <mc:AlternateContent xmlns:mc="http://schemas.openxmlformats.org/markup-compatibility/2006">
              <mc:Choice xmlns:v="urn:schemas-microsoft-com:vml" Requires="v">
                <p:oleObj name="Equation" r:id="rId7" imgW="1282680" imgH="317160" progId="Equation.DSMT4">
                  <p:embed/>
                </p:oleObj>
              </mc:Choice>
              <mc:Fallback>
                <p:oleObj name="Equation" r:id="rId7" imgW="1282680" imgH="317160" progId="Equation.DSMT4">
                  <p:embed/>
                  <p:pic>
                    <p:nvPicPr>
                      <p:cNvPr id="17" name="Object 16"/>
                      <p:cNvPicPr/>
                      <p:nvPr/>
                    </p:nvPicPr>
                    <p:blipFill>
                      <a:blip r:embed="rId8"/>
                      <a:stretch>
                        <a:fillRect/>
                      </a:stretch>
                    </p:blipFill>
                    <p:spPr>
                      <a:xfrm>
                        <a:off x="6064322" y="2217436"/>
                        <a:ext cx="1282700" cy="317500"/>
                      </a:xfrm>
                      <a:prstGeom prst="rect">
                        <a:avLst/>
                      </a:prstGeom>
                    </p:spPr>
                  </p:pic>
                </p:oleObj>
              </mc:Fallback>
            </mc:AlternateContent>
          </a:graphicData>
        </a:graphic>
      </p:graphicFrame>
      <p:sp>
        <p:nvSpPr>
          <p:cNvPr id="12" name="TextBox 11"/>
          <p:cNvSpPr txBox="1"/>
          <p:nvPr/>
        </p:nvSpPr>
        <p:spPr>
          <a:xfrm>
            <a:off x="382138" y="2581864"/>
            <a:ext cx="46373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TextBox 6"/>
              <p:cNvSpPr txBox="1"/>
              <p:nvPr/>
            </p:nvSpPr>
            <p:spPr>
              <a:xfrm>
                <a:off x="593503" y="2875622"/>
                <a:ext cx="10577014" cy="738664"/>
              </a:xfrm>
              <a:prstGeom prst="rect">
                <a:avLst/>
              </a:prstGeom>
              <a:noFill/>
            </p:spPr>
            <p:txBody>
              <a:bodyPr wrap="square" rtlCol="0">
                <a:spAutoFit/>
              </a:bodyPr>
              <a:lstStyle/>
              <a:p>
                <a:pP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Trong một đường tròn bán kính R, độ dài của cung tròn có số đo n</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3503" y="2875622"/>
                <a:ext cx="10577014" cy="738664"/>
              </a:xfrm>
              <a:prstGeom prst="rect">
                <a:avLst/>
              </a:prstGeom>
              <a:blipFill>
                <a:blip r:embed="rId9"/>
                <a:stretch>
                  <a:fillRect l="-1153" b="-12397"/>
                </a:stretch>
              </a:blipFill>
            </p:spPr>
            <p:txBody>
              <a:bodyPr/>
              <a:lstStyle/>
              <a:p>
                <a:r>
                  <a:rPr lang="en-US">
                    <a:noFill/>
                  </a:rPr>
                  <a:t> </a:t>
                </a:r>
              </a:p>
            </p:txBody>
          </p:sp>
        </mc:Fallback>
      </mc:AlternateContent>
      <p:graphicFrame>
        <p:nvGraphicFramePr>
          <p:cNvPr id="18" name="Object 17"/>
          <p:cNvGraphicFramePr>
            <a:graphicFrameLocks noChangeAspect="1"/>
          </p:cNvGraphicFramePr>
          <p:nvPr/>
        </p:nvGraphicFramePr>
        <p:xfrm>
          <a:off x="4422551" y="3471596"/>
          <a:ext cx="1193800" cy="838200"/>
        </p:xfrm>
        <a:graphic>
          <a:graphicData uri="http://schemas.openxmlformats.org/presentationml/2006/ole">
            <mc:AlternateContent xmlns:mc="http://schemas.openxmlformats.org/markup-compatibility/2006">
              <mc:Choice xmlns:v="urn:schemas-microsoft-com:vml" Requires="v">
                <p:oleObj name="Equation" r:id="rId10" imgW="1193760" imgH="838080" progId="Equation.DSMT4">
                  <p:embed/>
                </p:oleObj>
              </mc:Choice>
              <mc:Fallback>
                <p:oleObj name="Equation" r:id="rId10" imgW="1193760" imgH="838080" progId="Equation.DSMT4">
                  <p:embed/>
                  <p:pic>
                    <p:nvPicPr>
                      <p:cNvPr id="18" name="Object 17"/>
                      <p:cNvPicPr/>
                      <p:nvPr/>
                    </p:nvPicPr>
                    <p:blipFill>
                      <a:blip r:embed="rId11"/>
                      <a:stretch>
                        <a:fillRect/>
                      </a:stretch>
                    </p:blipFill>
                    <p:spPr>
                      <a:xfrm>
                        <a:off x="4422551" y="3471596"/>
                        <a:ext cx="1193800" cy="838200"/>
                      </a:xfrm>
                      <a:prstGeom prst="rect">
                        <a:avLst/>
                      </a:prstGeom>
                    </p:spPr>
                  </p:pic>
                </p:oleObj>
              </mc:Fallback>
            </mc:AlternateContent>
          </a:graphicData>
        </a:graphic>
      </p:graphicFrame>
      <p:pic>
        <p:nvPicPr>
          <p:cNvPr id="10" name="Picture 9"/>
          <p:cNvPicPr>
            <a:picLocks noChangeAspect="1"/>
          </p:cNvPicPr>
          <p:nvPr/>
        </p:nvPicPr>
        <p:blipFill rotWithShape="1">
          <a:blip r:embed="rId12"/>
          <a:srcRect l="12030" t="7649" r="9606" b="3322"/>
          <a:stretch/>
        </p:blipFill>
        <p:spPr>
          <a:xfrm>
            <a:off x="988309" y="3730869"/>
            <a:ext cx="2900955" cy="2730311"/>
          </a:xfrm>
          <a:prstGeom prst="rect">
            <a:avLst/>
          </a:prstGeom>
        </p:spPr>
      </p:pic>
    </p:spTree>
    <p:extLst>
      <p:ext uri="{BB962C8B-B14F-4D97-AF65-F5344CB8AC3E}">
        <p14:creationId xmlns:p14="http://schemas.microsoft.com/office/powerpoint/2010/main" val="4269776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7" name="Rectangle 6"/>
          <p:cNvSpPr/>
          <p:nvPr/>
        </p:nvSpPr>
        <p:spPr>
          <a:xfrm>
            <a:off x="382138" y="1645751"/>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32" name="Rounded Rectangle 31"/>
          <p:cNvSpPr/>
          <p:nvPr/>
        </p:nvSpPr>
        <p:spPr>
          <a:xfrm>
            <a:off x="733829" y="2285818"/>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382138" y="2188961"/>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133584" y="2177393"/>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3</a:t>
            </a:r>
          </a:p>
        </p:txBody>
      </p:sp>
      <mc:AlternateContent xmlns:mc="http://schemas.openxmlformats.org/markup-compatibility/2006" xmlns:a14="http://schemas.microsoft.com/office/drawing/2010/main">
        <mc:Choice Requires="a14">
          <p:sp>
            <p:nvSpPr>
              <p:cNvPr id="35" name="TextBox 34"/>
              <p:cNvSpPr txBox="1"/>
              <p:nvPr/>
            </p:nvSpPr>
            <p:spPr>
              <a:xfrm>
                <a:off x="375936" y="2360655"/>
                <a:ext cx="11440127" cy="830997"/>
              </a:xfrm>
              <a:prstGeom prst="rect">
                <a:avLst/>
              </a:prstGeom>
              <a:noFill/>
            </p:spPr>
            <p:txBody>
              <a:bodyPr wrap="square" rtlCol="0">
                <a:spAutoFit/>
              </a:bodyPr>
              <a:lstStyle/>
              <a:p>
                <a:r>
                  <a:rPr lang="pt-BR" sz="2400" dirty="0">
                    <a:latin typeface="Times New Roman" panose="02020603050405020304" pitchFamily="18" charset="0"/>
                    <a:ea typeface="Calibri" panose="020F0502020204030204" pitchFamily="34" charset="0"/>
                    <a:cs typeface="Times New Roman" panose="02020603050405020304" pitchFamily="18" charset="0"/>
                  </a:rPr>
                  <a:t>                 Vẽ đường tròn                 và các điểm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𝐴</m:t>
                    </m:r>
                    <m:r>
                      <a:rPr lang="pt-BR" sz="2400" i="1">
                        <a:latin typeface="Cambria Math" panose="02040503050406030204" pitchFamily="18" charset="0"/>
                        <a:ea typeface="Calibri" panose="020F0502020204030204" pitchFamily="34" charset="0"/>
                        <a:cs typeface="Arial" panose="020B0604020202020204" pitchFamily="34" charset="0"/>
                      </a:rPr>
                      <m:t>, </m:t>
                    </m:r>
                    <m:r>
                      <a:rPr lang="pt-BR" sz="2400" i="1">
                        <a:latin typeface="Cambria Math" panose="02040503050406030204" pitchFamily="18" charset="0"/>
                        <a:ea typeface="Calibri" panose="020F0502020204030204" pitchFamily="34" charset="0"/>
                        <a:cs typeface="Arial" panose="020B0604020202020204" pitchFamily="34" charset="0"/>
                      </a:rPr>
                      <m:t>𝐵</m:t>
                    </m:r>
                    <m:r>
                      <a:rPr lang="pt-BR" sz="2400" i="1">
                        <a:latin typeface="Cambria Math" panose="02040503050406030204" pitchFamily="18" charset="0"/>
                        <a:ea typeface="Calibri" panose="020F0502020204030204" pitchFamily="34" charset="0"/>
                        <a:cs typeface="Arial" panose="020B0604020202020204" pitchFamily="34" charset="0"/>
                      </a:rPr>
                      <m:t> </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thỏa mãn                                       Nêu nhận xét về vị trí các điểm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𝐴</m:t>
                    </m:r>
                    <m:r>
                      <a:rPr lang="pt-BR" sz="2400" i="1">
                        <a:latin typeface="Cambria Math" panose="02040503050406030204" pitchFamily="18" charset="0"/>
                        <a:ea typeface="Calibri" panose="020F0502020204030204" pitchFamily="34" charset="0"/>
                        <a:cs typeface="Arial" panose="020B0604020202020204" pitchFamily="34" charset="0"/>
                      </a:rPr>
                      <m:t>, </m:t>
                    </m:r>
                    <m:r>
                      <a:rPr lang="pt-BR" sz="2400" i="1">
                        <a:latin typeface="Cambria Math" panose="02040503050406030204" pitchFamily="18" charset="0"/>
                        <a:ea typeface="Calibri" panose="020F0502020204030204" pitchFamily="34" charset="0"/>
                        <a:cs typeface="Arial" panose="020B0604020202020204" pitchFamily="34" charset="0"/>
                      </a:rPr>
                      <m:t>𝐵</m:t>
                    </m:r>
                    <m:r>
                      <a:rPr lang="pt-BR" sz="2400" i="1">
                        <a:latin typeface="Cambria Math" panose="02040503050406030204" pitchFamily="18" charset="0"/>
                        <a:ea typeface="Calibri" panose="020F0502020204030204" pitchFamily="34" charset="0"/>
                        <a:cs typeface="Arial" panose="020B0604020202020204" pitchFamily="34" charset="0"/>
                      </a:rPr>
                      <m:t> </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so với đường tròn</a:t>
                </a:r>
                <a:endParaRPr lang="en-US" sz="2400" dirty="0">
                  <a:latin typeface="Times New Roman" panose="02020603050405020304" pitchFamily="18" charset="0"/>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75936" y="2360655"/>
                <a:ext cx="11440127" cy="830997"/>
              </a:xfrm>
              <a:prstGeom prst="rect">
                <a:avLst/>
              </a:prstGeom>
              <a:blipFill>
                <a:blip r:embed="rId5"/>
                <a:stretch>
                  <a:fillRect l="-853" t="-5839" b="-15328"/>
                </a:stretch>
              </a:blipFill>
            </p:spPr>
            <p:txBody>
              <a:bodyPr/>
              <a:lstStyle/>
              <a:p>
                <a:r>
                  <a:rPr lang="en-US">
                    <a:noFill/>
                  </a:rPr>
                  <a:t> </a:t>
                </a:r>
              </a:p>
            </p:txBody>
          </p:sp>
        </mc:Fallback>
      </mc:AlternateContent>
      <p:graphicFrame>
        <p:nvGraphicFramePr>
          <p:cNvPr id="36" name="Object 35"/>
          <p:cNvGraphicFramePr>
            <a:graphicFrameLocks noChangeAspect="1"/>
          </p:cNvGraphicFramePr>
          <p:nvPr>
            <p:extLst>
              <p:ext uri="{D42A27DB-BD31-4B8C-83A1-F6EECF244321}">
                <p14:modId xmlns:p14="http://schemas.microsoft.com/office/powerpoint/2010/main" val="2880020792"/>
              </p:ext>
            </p:extLst>
          </p:nvPr>
        </p:nvGraphicFramePr>
        <p:xfrm>
          <a:off x="8175370" y="2450844"/>
          <a:ext cx="2730500" cy="342900"/>
        </p:xfrm>
        <a:graphic>
          <a:graphicData uri="http://schemas.openxmlformats.org/presentationml/2006/ole">
            <mc:AlternateContent xmlns:mc="http://schemas.openxmlformats.org/markup-compatibility/2006">
              <mc:Choice xmlns:v="urn:schemas-microsoft-com:vml" Requires="v">
                <p:oleObj name="Equation" r:id="rId6" imgW="2730240" imgH="342720" progId="Equation.DSMT4">
                  <p:embed/>
                </p:oleObj>
              </mc:Choice>
              <mc:Fallback>
                <p:oleObj name="Equation" r:id="rId6" imgW="2730240" imgH="342720" progId="Equation.DSMT4">
                  <p:embed/>
                  <p:pic>
                    <p:nvPicPr>
                      <p:cNvPr id="13" name="Object 12"/>
                      <p:cNvPicPr/>
                      <p:nvPr/>
                    </p:nvPicPr>
                    <p:blipFill>
                      <a:blip r:embed="rId7"/>
                      <a:stretch>
                        <a:fillRect/>
                      </a:stretch>
                    </p:blipFill>
                    <p:spPr>
                      <a:xfrm>
                        <a:off x="8175370" y="2450844"/>
                        <a:ext cx="2730500" cy="3429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646540655"/>
              </p:ext>
            </p:extLst>
          </p:nvPr>
        </p:nvGraphicFramePr>
        <p:xfrm>
          <a:off x="3582820" y="2414249"/>
          <a:ext cx="1193800" cy="431800"/>
        </p:xfrm>
        <a:graphic>
          <a:graphicData uri="http://schemas.openxmlformats.org/presentationml/2006/ole">
            <mc:AlternateContent xmlns:mc="http://schemas.openxmlformats.org/markup-compatibility/2006">
              <mc:Choice xmlns:v="urn:schemas-microsoft-com:vml" Requires="v">
                <p:oleObj name="Equation" r:id="rId8" imgW="1193760" imgH="431640" progId="Equation.DSMT4">
                  <p:embed/>
                </p:oleObj>
              </mc:Choice>
              <mc:Fallback>
                <p:oleObj name="Equation" r:id="rId8" imgW="1193760" imgH="431640" progId="Equation.DSMT4">
                  <p:embed/>
                  <p:pic>
                    <p:nvPicPr>
                      <p:cNvPr id="15" name="Object 14"/>
                      <p:cNvPicPr/>
                      <p:nvPr/>
                    </p:nvPicPr>
                    <p:blipFill>
                      <a:blip r:embed="rId9"/>
                      <a:stretch>
                        <a:fillRect/>
                      </a:stretch>
                    </p:blipFill>
                    <p:spPr>
                      <a:xfrm>
                        <a:off x="3582820" y="2414249"/>
                        <a:ext cx="1193800" cy="431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13425885"/>
              </p:ext>
            </p:extLst>
          </p:nvPr>
        </p:nvGraphicFramePr>
        <p:xfrm>
          <a:off x="6502400" y="2747963"/>
          <a:ext cx="1270000" cy="431800"/>
        </p:xfrm>
        <a:graphic>
          <a:graphicData uri="http://schemas.openxmlformats.org/presentationml/2006/ole">
            <mc:AlternateContent xmlns:mc="http://schemas.openxmlformats.org/markup-compatibility/2006">
              <mc:Choice xmlns:v="urn:schemas-microsoft-com:vml" Requires="v">
                <p:oleObj name="Equation" r:id="rId10" imgW="1269720" imgH="431640" progId="Equation.DSMT4">
                  <p:embed/>
                </p:oleObj>
              </mc:Choice>
              <mc:Fallback>
                <p:oleObj name="Equation" r:id="rId10" imgW="1269720" imgH="431640" progId="Equation.DSMT4">
                  <p:embed/>
                  <p:pic>
                    <p:nvPicPr>
                      <p:cNvPr id="0" name=""/>
                      <p:cNvPicPr/>
                      <p:nvPr/>
                    </p:nvPicPr>
                    <p:blipFill>
                      <a:blip r:embed="rId11"/>
                      <a:stretch>
                        <a:fillRect/>
                      </a:stretch>
                    </p:blipFill>
                    <p:spPr>
                      <a:xfrm>
                        <a:off x="6502400" y="2747963"/>
                        <a:ext cx="1270000" cy="431800"/>
                      </a:xfrm>
                      <a:prstGeom prst="rect">
                        <a:avLst/>
                      </a:prstGeom>
                    </p:spPr>
                  </p:pic>
                </p:oleObj>
              </mc:Fallback>
            </mc:AlternateContent>
          </a:graphicData>
        </a:graphic>
      </p:graphicFrame>
      <p:sp>
        <p:nvSpPr>
          <p:cNvPr id="38" name="Flowchart: Connector 37"/>
          <p:cNvSpPr/>
          <p:nvPr/>
        </p:nvSpPr>
        <p:spPr>
          <a:xfrm>
            <a:off x="7071280" y="3688843"/>
            <a:ext cx="2870178" cy="2699238"/>
          </a:xfrm>
          <a:prstGeom prst="flowChartConnector">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 name="Straight Connector 38"/>
          <p:cNvCxnSpPr/>
          <p:nvPr/>
        </p:nvCxnSpPr>
        <p:spPr>
          <a:xfrm flipV="1">
            <a:off x="8564162" y="5002205"/>
            <a:ext cx="12361" cy="25015"/>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071793" y="4747622"/>
            <a:ext cx="45016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a:t>
            </a:r>
          </a:p>
        </p:txBody>
      </p:sp>
      <p:sp>
        <p:nvSpPr>
          <p:cNvPr id="41" name="TextBox 40"/>
          <p:cNvSpPr txBox="1"/>
          <p:nvPr/>
        </p:nvSpPr>
        <p:spPr>
          <a:xfrm>
            <a:off x="9010178" y="3996972"/>
            <a:ext cx="39878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42" name="Flowchart: Connector 41"/>
          <p:cNvSpPr/>
          <p:nvPr/>
        </p:nvSpPr>
        <p:spPr>
          <a:xfrm>
            <a:off x="9150960" y="4345504"/>
            <a:ext cx="84406" cy="707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9472176" y="5946877"/>
            <a:ext cx="84406" cy="707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547172" y="5946877"/>
            <a:ext cx="31857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p>
        </p:txBody>
      </p:sp>
      <p:cxnSp>
        <p:nvCxnSpPr>
          <p:cNvPr id="45" name="Straight Connector 44"/>
          <p:cNvCxnSpPr>
            <a:stCxn id="47" idx="0"/>
            <a:endCxn id="43" idx="4"/>
          </p:cNvCxnSpPr>
          <p:nvPr/>
        </p:nvCxnSpPr>
        <p:spPr>
          <a:xfrm>
            <a:off x="8576044" y="4995296"/>
            <a:ext cx="938335" cy="1022333"/>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46" name="Straight Connector 45"/>
          <p:cNvCxnSpPr>
            <a:stCxn id="42" idx="3"/>
          </p:cNvCxnSpPr>
          <p:nvPr/>
        </p:nvCxnSpPr>
        <p:spPr>
          <a:xfrm flipH="1">
            <a:off x="8588884" y="4405895"/>
            <a:ext cx="574437" cy="60497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47" name="Flowchart: Connector 46"/>
          <p:cNvSpPr/>
          <p:nvPr/>
        </p:nvSpPr>
        <p:spPr>
          <a:xfrm>
            <a:off x="8533841" y="4995296"/>
            <a:ext cx="84406" cy="707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9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down)">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1" grpId="0"/>
      <p:bldP spid="42" grpId="0" animBg="1"/>
      <p:bldP spid="43" grpId="0" animBg="1"/>
      <p:bldP spid="44" grpId="0"/>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8" name="TextBox 7"/>
          <p:cNvSpPr txBox="1"/>
          <p:nvPr/>
        </p:nvSpPr>
        <p:spPr>
          <a:xfrm>
            <a:off x="855826" y="2136759"/>
            <a:ext cx="143301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Chú</a:t>
            </a:r>
            <a:r>
              <a:rPr lang="en-US" sz="2400" b="1" dirty="0">
                <a:solidFill>
                  <a:srgbClr val="0070C0"/>
                </a:solidFill>
                <a:latin typeface="Times New Roman" panose="02020603050405020304" pitchFamily="18" charset="0"/>
                <a:cs typeface="Times New Roman" panose="02020603050405020304" pitchFamily="18" charset="0"/>
              </a:rPr>
              <a:t> ý</a:t>
            </a:r>
            <a:endParaRPr lang="en-US" sz="24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728930" y="2770084"/>
                <a:ext cx="10312109" cy="1461939"/>
              </a:xfrm>
              <a:prstGeom prst="rect">
                <a:avLst/>
              </a:prstGeom>
              <a:noFill/>
            </p:spPr>
            <p:txBody>
              <a:bodyPr wrap="square" rtlCol="0">
                <a:spAutoFit/>
              </a:bodyPr>
              <a:lstStyle/>
              <a:p>
                <a:pPr marL="457200" indent="-457200" algn="just">
                  <a:spcBef>
                    <a:spcPts val="300"/>
                  </a:spcBef>
                  <a:spcAft>
                    <a:spcPts val="300"/>
                  </a:spcAft>
                  <a:buFont typeface="Arial" panose="020B0604020202020204" pitchFamily="34" charset="0"/>
                  <a:buChar char="•"/>
                </a:pPr>
                <a:r>
                  <a:rPr lang="vi-VN" sz="2800" dirty="0">
                    <a:latin typeface="Times New Roman" panose="02020603050405020304" pitchFamily="18" charset="0"/>
                    <a:ea typeface="Calibri" panose="020F0502020204030204" pitchFamily="34" charset="0"/>
                    <a:cs typeface="Times New Roman" panose="02020603050405020304" pitchFamily="18" charset="0"/>
                  </a:rPr>
                  <a:t>Hình tròn tâm </a:t>
                </a:r>
                <a14:m>
                  <m:oMath xmlns:m="http://schemas.openxmlformats.org/officeDocument/2006/math">
                    <m:r>
                      <a:rPr lang="vi-VN" sz="2800" i="1">
                        <a:latin typeface="Cambria Math" panose="02040503050406030204" pitchFamily="18" charset="0"/>
                        <a:ea typeface="Calibri" panose="020F0502020204030204" pitchFamily="34" charset="0"/>
                        <a:cs typeface="Arial" panose="020B0604020202020204" pitchFamily="34" charset="0"/>
                      </a:rPr>
                      <m:t>𝑂</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bán kính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𝑅</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bao gồm đường tròn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m:t>
                    </m:r>
                    <m:r>
                      <a:rPr lang="vi-VN" sz="2800" i="1">
                        <a:latin typeface="Cambria Math" panose="02040503050406030204" pitchFamily="18" charset="0"/>
                        <a:ea typeface="Times New Roman" panose="02020603050405020304" pitchFamily="18" charset="0"/>
                        <a:cs typeface="Arial" panose="020B0604020202020204" pitchFamily="34" charset="0"/>
                      </a:rPr>
                      <m:t>𝑂</m:t>
                    </m:r>
                    <m:r>
                      <a:rPr lang="vi-VN" sz="2800" i="1">
                        <a:latin typeface="Cambria Math" panose="02040503050406030204" pitchFamily="18" charset="0"/>
                        <a:ea typeface="Times New Roman" panose="02020603050405020304" pitchFamily="18" charset="0"/>
                        <a:cs typeface="Arial" panose="020B0604020202020204" pitchFamily="34" charset="0"/>
                      </a:rPr>
                      <m:t>; </m:t>
                    </m:r>
                    <m:r>
                      <a:rPr lang="vi-VN" sz="2800" i="1">
                        <a:latin typeface="Cambria Math" panose="02040503050406030204" pitchFamily="18" charset="0"/>
                        <a:ea typeface="Times New Roman" panose="02020603050405020304" pitchFamily="18" charset="0"/>
                        <a:cs typeface="Arial" panose="020B0604020202020204" pitchFamily="34" charset="0"/>
                      </a:rPr>
                      <m:t>𝑅</m:t>
                    </m:r>
                    <m:r>
                      <a:rPr lang="vi-VN" sz="2800" i="1">
                        <a:latin typeface="Cambria Math" panose="02040503050406030204" pitchFamily="18" charset="0"/>
                        <a:ea typeface="Times New Roman" panose="02020603050405020304" pitchFamily="18" charset="0"/>
                        <a:cs typeface="Arial" panose="020B0604020202020204" pitchFamily="34" charset="0"/>
                      </a:rPr>
                      <m:t>)</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và tất cả các điểm nằm trong đường tròn đó.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300"/>
                  </a:spcBef>
                  <a:spcAft>
                    <a:spcPts val="300"/>
                  </a:spcAft>
                  <a:buFont typeface="Arial" panose="020B0604020202020204" pitchFamily="34" charset="0"/>
                  <a:buChar char="•"/>
                </a:pPr>
                <a:r>
                  <a:rPr lang="vi-VN" sz="2800" dirty="0">
                    <a:latin typeface="Times New Roman" panose="02020603050405020304" pitchFamily="18" charset="0"/>
                    <a:ea typeface="Calibri" panose="020F0502020204030204" pitchFamily="34" charset="0"/>
                    <a:cs typeface="Times New Roman" panose="02020603050405020304" pitchFamily="18" charset="0"/>
                  </a:rPr>
                  <a:t>Diện tích của hình tròn bán kính </a:t>
                </a:r>
                <a14:m>
                  <m:oMath xmlns:m="http://schemas.openxmlformats.org/officeDocument/2006/math">
                    <m:r>
                      <a:rPr lang="vi-VN" sz="2800" i="1">
                        <a:latin typeface="Cambria Math" panose="02040503050406030204" pitchFamily="18" charset="0"/>
                        <a:ea typeface="Calibri" panose="020F0502020204030204" pitchFamily="34" charset="0"/>
                        <a:cs typeface="Arial" panose="020B0604020202020204" pitchFamily="34" charset="0"/>
                      </a:rPr>
                      <m:t>𝑅</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a:rPr lang="vi-VN" sz="28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𝑆</m:t>
                    </m:r>
                    <m:r>
                      <a:rPr lang="vi-VN" sz="28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vi-VN" sz="28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𝜋</m:t>
                    </m:r>
                    <m:sSup>
                      <m:sSupPr>
                        <m:ctrlPr>
                          <a:rPr lang="en-US" sz="2800" i="1">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sSupPr>
                      <m:e>
                        <m:r>
                          <a:rPr lang="vi-VN" sz="2800" i="1">
                            <a:solidFill>
                              <a:srgbClr val="FF0000"/>
                            </a:solidFill>
                            <a:latin typeface="Cambria Math" panose="02040503050406030204" pitchFamily="18" charset="0"/>
                            <a:ea typeface="Times New Roman" panose="02020603050405020304" pitchFamily="18" charset="0"/>
                            <a:cs typeface="Arial" panose="020B0604020202020204" pitchFamily="34" charset="0"/>
                          </a:rPr>
                          <m:t>𝑅</m:t>
                        </m:r>
                      </m:e>
                      <m:sup>
                        <m:r>
                          <a:rPr lang="vi-VN" sz="2800" i="1">
                            <a:solidFill>
                              <a:srgbClr val="FF0000"/>
                            </a:solidFill>
                            <a:latin typeface="Cambria Math" panose="02040503050406030204" pitchFamily="18" charset="0"/>
                            <a:ea typeface="Times New Roman" panose="02020603050405020304" pitchFamily="18" charset="0"/>
                            <a:cs typeface="Arial" panose="020B0604020202020204" pitchFamily="34" charset="0"/>
                          </a:rPr>
                          <m:t>2</m:t>
                        </m:r>
                      </m:sup>
                    </m:sSup>
                    <m:r>
                      <a:rPr lang="vi-VN" sz="2800" i="1">
                        <a:latin typeface="Cambria Math" panose="02040503050406030204" pitchFamily="18" charset="0"/>
                        <a:ea typeface="Times New Roman" panose="02020603050405020304" pitchFamily="18" charset="0"/>
                        <a:cs typeface="Arial" panose="020B0604020202020204" pitchFamily="34" charset="0"/>
                      </a:rPr>
                      <m:t> </m:t>
                    </m:r>
                  </m:oMath>
                </a14:m>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9" name="TextBox 18"/>
              <p:cNvSpPr txBox="1">
                <a:spLocks noRot="1" noChangeAspect="1" noMove="1" noResize="1" noEditPoints="1" noAdjustHandles="1" noChangeArrowheads="1" noChangeShapeType="1" noTextEdit="1"/>
              </p:cNvSpPr>
              <p:nvPr/>
            </p:nvSpPr>
            <p:spPr>
              <a:xfrm>
                <a:off x="728930" y="2770084"/>
                <a:ext cx="10312109" cy="1461939"/>
              </a:xfrm>
              <a:prstGeom prst="rect">
                <a:avLst/>
              </a:prstGeom>
              <a:blipFill>
                <a:blip r:embed="rId3"/>
                <a:stretch>
                  <a:fillRect l="-1064" t="-4167" r="-1183" b="-10833"/>
                </a:stretch>
              </a:blipFill>
            </p:spPr>
            <p:txBody>
              <a:bodyPr/>
              <a:lstStyle/>
              <a:p>
                <a:r>
                  <a:rPr lang="en-US">
                    <a:noFill/>
                  </a:rPr>
                  <a:t> </a:t>
                </a:r>
              </a:p>
            </p:txBody>
          </p:sp>
        </mc:Fallback>
      </mc:AlternateContent>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Tree>
    <p:extLst>
      <p:ext uri="{BB962C8B-B14F-4D97-AF65-F5344CB8AC3E}">
        <p14:creationId xmlns:p14="http://schemas.microsoft.com/office/powerpoint/2010/main" val="32595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4" name="TextBox 13"/>
              <p:cNvSpPr txBox="1"/>
              <p:nvPr/>
            </p:nvSpPr>
            <p:spPr>
              <a:xfrm>
                <a:off x="373040" y="1441345"/>
                <a:ext cx="6780629" cy="461665"/>
              </a:xfrm>
              <a:prstGeom prst="rect">
                <a:avLst/>
              </a:prstGeom>
              <a:noFill/>
            </p:spPr>
            <p:txBody>
              <a:bodyPr wrap="square" rtlCol="0">
                <a:spAutoFit/>
              </a:bodyPr>
              <a:lstStyle/>
              <a:p>
                <a:pPr marL="285750" indent="-285750">
                  <a:buFont typeface="Arial" panose="020B0604020202020204" pitchFamily="34" charset="0"/>
                  <a:buChar char="•"/>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𝑑</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73040" y="1441345"/>
                <a:ext cx="6780629" cy="461665"/>
              </a:xfrm>
              <a:prstGeom prst="rect">
                <a:avLst/>
              </a:prstGeom>
              <a:blipFill>
                <a:blip r:embed="rId4"/>
                <a:stretch>
                  <a:fillRect l="-1168" t="-10526" b="-28947"/>
                </a:stretch>
              </a:blipFill>
            </p:spPr>
            <p:txBody>
              <a:bodyPr/>
              <a:lstStyle/>
              <a:p>
                <a:r>
                  <a:rPr lang="en-US">
                    <a:noFill/>
                  </a:rPr>
                  <a:t> </a:t>
                </a:r>
              </a:p>
            </p:txBody>
          </p:sp>
        </mc:Fallback>
      </mc:AlternateContent>
      <p:sp>
        <p:nvSpPr>
          <p:cNvPr id="15" name="TextBox 14"/>
          <p:cNvSpPr txBox="1"/>
          <p:nvPr/>
        </p:nvSpPr>
        <p:spPr>
          <a:xfrm>
            <a:off x="345744" y="1808641"/>
            <a:ext cx="5992838" cy="461665"/>
          </a:xfrm>
          <a:prstGeom prst="rect">
            <a:avLst/>
          </a:prstGeom>
          <a:noFill/>
        </p:spPr>
        <p:txBody>
          <a:bodyPr wrap="square" rtlCol="0">
            <a:spAutoFit/>
          </a:bodyPr>
          <a:lstStyle/>
          <a:p>
            <a:pPr marL="285750" indent="-285750">
              <a:buFont typeface="Arial" panose="020B0604020202020204" pitchFamily="34" charset="0"/>
              <a:buChar char="•"/>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722586867"/>
              </p:ext>
            </p:extLst>
          </p:nvPr>
        </p:nvGraphicFramePr>
        <p:xfrm>
          <a:off x="5634449" y="1528494"/>
          <a:ext cx="977694" cy="287557"/>
        </p:xfrm>
        <a:graphic>
          <a:graphicData uri="http://schemas.openxmlformats.org/presentationml/2006/ole">
            <mc:AlternateContent xmlns:mc="http://schemas.openxmlformats.org/markup-compatibility/2006">
              <mc:Choice xmlns:v="urn:schemas-microsoft-com:vml" Requires="v">
                <p:oleObj name="Equation" r:id="rId5" imgW="1079280" imgH="317160" progId="Equation.DSMT4">
                  <p:embed/>
                </p:oleObj>
              </mc:Choice>
              <mc:Fallback>
                <p:oleObj name="Equation" r:id="rId5" imgW="1079280" imgH="317160" progId="Equation.DSMT4">
                  <p:embed/>
                  <p:pic>
                    <p:nvPicPr>
                      <p:cNvPr id="16" name="Object 15"/>
                      <p:cNvPicPr/>
                      <p:nvPr/>
                    </p:nvPicPr>
                    <p:blipFill>
                      <a:blip r:embed="rId6"/>
                      <a:stretch>
                        <a:fillRect/>
                      </a:stretch>
                    </p:blipFill>
                    <p:spPr>
                      <a:xfrm>
                        <a:off x="5634449" y="1528494"/>
                        <a:ext cx="977694" cy="28755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23429236"/>
              </p:ext>
            </p:extLst>
          </p:nvPr>
        </p:nvGraphicFramePr>
        <p:xfrm>
          <a:off x="5235672" y="1881808"/>
          <a:ext cx="1158729" cy="286814"/>
        </p:xfrm>
        <a:graphic>
          <a:graphicData uri="http://schemas.openxmlformats.org/presentationml/2006/ole">
            <mc:AlternateContent xmlns:mc="http://schemas.openxmlformats.org/markup-compatibility/2006">
              <mc:Choice xmlns:v="urn:schemas-microsoft-com:vml" Requires="v">
                <p:oleObj name="Equation" r:id="rId7" imgW="1282680" imgH="317160" progId="Equation.DSMT4">
                  <p:embed/>
                </p:oleObj>
              </mc:Choice>
              <mc:Fallback>
                <p:oleObj name="Equation" r:id="rId7" imgW="1282680" imgH="317160" progId="Equation.DSMT4">
                  <p:embed/>
                  <p:pic>
                    <p:nvPicPr>
                      <p:cNvPr id="17" name="Object 16"/>
                      <p:cNvPicPr/>
                      <p:nvPr/>
                    </p:nvPicPr>
                    <p:blipFill>
                      <a:blip r:embed="rId8"/>
                      <a:stretch>
                        <a:fillRect/>
                      </a:stretch>
                    </p:blipFill>
                    <p:spPr>
                      <a:xfrm>
                        <a:off x="5235672" y="1881808"/>
                        <a:ext cx="1158729" cy="286814"/>
                      </a:xfrm>
                      <a:prstGeom prst="rect">
                        <a:avLst/>
                      </a:prstGeom>
                    </p:spPr>
                  </p:pic>
                </p:oleObj>
              </mc:Fallback>
            </mc:AlternateContent>
          </a:graphicData>
        </a:graphic>
      </p:graphicFrame>
      <p:sp>
        <p:nvSpPr>
          <p:cNvPr id="12" name="TextBox 11"/>
          <p:cNvSpPr txBox="1"/>
          <p:nvPr/>
        </p:nvSpPr>
        <p:spPr>
          <a:xfrm>
            <a:off x="359426" y="2159948"/>
            <a:ext cx="46373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TextBox 6"/>
              <p:cNvSpPr txBox="1"/>
              <p:nvPr/>
            </p:nvSpPr>
            <p:spPr>
              <a:xfrm>
                <a:off x="593503" y="2378028"/>
                <a:ext cx="10577014" cy="579967"/>
              </a:xfrm>
              <a:prstGeom prst="rect">
                <a:avLst/>
              </a:prstGeom>
              <a:noFill/>
            </p:spPr>
            <p:txBody>
              <a:bodyPr wrap="square" rtlCol="0">
                <a:spAutoFit/>
              </a:bodyPr>
              <a:lstStyle/>
              <a:p>
                <a:pP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Trong một đường tròn bán kính R, độ dài của cung tròn có số đo n</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4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3503" y="2378028"/>
                <a:ext cx="10577014" cy="579967"/>
              </a:xfrm>
              <a:prstGeom prst="rect">
                <a:avLst/>
              </a:prstGeom>
              <a:blipFill>
                <a:blip r:embed="rId9"/>
                <a:stretch>
                  <a:fillRect l="-865" b="-24211"/>
                </a:stretch>
              </a:blipFill>
            </p:spPr>
            <p:txBody>
              <a:bodyPr/>
              <a:lstStyle/>
              <a:p>
                <a:r>
                  <a:rPr lang="en-US">
                    <a:noFill/>
                  </a:rPr>
                  <a:t> </a:t>
                </a:r>
              </a:p>
            </p:txBody>
          </p:sp>
        </mc:Fallback>
      </mc:AlternateContent>
      <p:graphicFrame>
        <p:nvGraphicFramePr>
          <p:cNvPr id="18" name="Object 17"/>
          <p:cNvGraphicFramePr>
            <a:graphicFrameLocks noChangeAspect="1"/>
          </p:cNvGraphicFramePr>
          <p:nvPr>
            <p:extLst>
              <p:ext uri="{D42A27DB-BD31-4B8C-83A1-F6EECF244321}">
                <p14:modId xmlns:p14="http://schemas.microsoft.com/office/powerpoint/2010/main" val="729716011"/>
              </p:ext>
            </p:extLst>
          </p:nvPr>
        </p:nvGraphicFramePr>
        <p:xfrm>
          <a:off x="4399839" y="2831019"/>
          <a:ext cx="1193800" cy="838200"/>
        </p:xfrm>
        <a:graphic>
          <a:graphicData uri="http://schemas.openxmlformats.org/presentationml/2006/ole">
            <mc:AlternateContent xmlns:mc="http://schemas.openxmlformats.org/markup-compatibility/2006">
              <mc:Choice xmlns:v="urn:schemas-microsoft-com:vml" Requires="v">
                <p:oleObj name="Equation" r:id="rId10" imgW="1193760" imgH="838080" progId="Equation.DSMT4">
                  <p:embed/>
                </p:oleObj>
              </mc:Choice>
              <mc:Fallback>
                <p:oleObj name="Equation" r:id="rId10" imgW="1193760" imgH="838080" progId="Equation.DSMT4">
                  <p:embed/>
                  <p:pic>
                    <p:nvPicPr>
                      <p:cNvPr id="18" name="Object 17"/>
                      <p:cNvPicPr/>
                      <p:nvPr/>
                    </p:nvPicPr>
                    <p:blipFill>
                      <a:blip r:embed="rId11"/>
                      <a:stretch>
                        <a:fillRect/>
                      </a:stretch>
                    </p:blipFill>
                    <p:spPr>
                      <a:xfrm>
                        <a:off x="4399839" y="2831019"/>
                        <a:ext cx="1193800" cy="838200"/>
                      </a:xfrm>
                      <a:prstGeom prst="rect">
                        <a:avLst/>
                      </a:prstGeom>
                    </p:spPr>
                  </p:pic>
                </p:oleObj>
              </mc:Fallback>
            </mc:AlternateContent>
          </a:graphicData>
        </a:graphic>
      </p:graphicFrame>
      <p:sp>
        <p:nvSpPr>
          <p:cNvPr id="8" name="TextBox 7"/>
          <p:cNvSpPr txBox="1"/>
          <p:nvPr/>
        </p:nvSpPr>
        <p:spPr>
          <a:xfrm>
            <a:off x="373040" y="3888184"/>
            <a:ext cx="143301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Chú</a:t>
            </a:r>
            <a:r>
              <a:rPr lang="en-US" sz="2400" b="1" dirty="0">
                <a:solidFill>
                  <a:srgbClr val="0070C0"/>
                </a:solidFill>
                <a:latin typeface="Times New Roman" panose="02020603050405020304" pitchFamily="18" charset="0"/>
                <a:cs typeface="Times New Roman" panose="02020603050405020304" pitchFamily="18" charset="0"/>
              </a:rPr>
              <a:t> ý</a:t>
            </a:r>
            <a:endParaRPr lang="en-US" sz="24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430786" y="4159382"/>
                <a:ext cx="11232108" cy="1277273"/>
              </a:xfrm>
              <a:prstGeom prst="rect">
                <a:avLst/>
              </a:prstGeom>
              <a:noFill/>
            </p:spPr>
            <p:txBody>
              <a:bodyPr wrap="square" rtlCol="0">
                <a:spAutoFit/>
              </a:bodyPr>
              <a:lstStyle/>
              <a:p>
                <a:pPr marL="457200" indent="-457200" algn="just">
                  <a:spcBef>
                    <a:spcPts val="300"/>
                  </a:spcBef>
                  <a:spcAft>
                    <a:spcPts val="3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Hình tròn tâm </a:t>
                </a:r>
                <a14:m>
                  <m:oMath xmlns:m="http://schemas.openxmlformats.org/officeDocument/2006/math">
                    <m:r>
                      <a:rPr lang="vi-VN" sz="2400" i="1">
                        <a:latin typeface="Cambria Math" panose="02040503050406030204" pitchFamily="18" charset="0"/>
                        <a:ea typeface="Calibri" panose="020F0502020204030204" pitchFamily="34" charset="0"/>
                        <a:cs typeface="Arial" panose="020B0604020202020204" pitchFamily="34" charset="0"/>
                      </a:rPr>
                      <m:t>𝑂</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bán kính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𝑅</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bao gồm đường tròn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𝑂</m:t>
                    </m:r>
                    <m:r>
                      <a:rPr lang="vi-VN" sz="2400" i="1">
                        <a:latin typeface="Cambria Math" panose="02040503050406030204" pitchFamily="18" charset="0"/>
                        <a:ea typeface="Times New Roman" panose="02020603050405020304" pitchFamily="18" charset="0"/>
                        <a:cs typeface="Arial" panose="020B0604020202020204" pitchFamily="34" charset="0"/>
                      </a:rPr>
                      <m:t>; </m:t>
                    </m:r>
                    <m:r>
                      <a:rPr lang="vi-VN" sz="2400" i="1">
                        <a:latin typeface="Cambria Math" panose="02040503050406030204" pitchFamily="18" charset="0"/>
                        <a:ea typeface="Times New Roman" panose="02020603050405020304" pitchFamily="18" charset="0"/>
                        <a:cs typeface="Arial" panose="020B0604020202020204" pitchFamily="34" charset="0"/>
                      </a:rPr>
                      <m:t>𝑅</m:t>
                    </m:r>
                    <m:r>
                      <a:rPr lang="vi-VN" sz="2400" i="1">
                        <a:latin typeface="Cambria Math" panose="02040503050406030204" pitchFamily="18" charset="0"/>
                        <a:ea typeface="Times New Roman" panose="02020603050405020304" pitchFamily="18" charset="0"/>
                        <a:cs typeface="Arial" panose="020B0604020202020204" pitchFamily="34" charset="0"/>
                      </a:rPr>
                      <m:t>)</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và tất cả các điểm nằm trong đường tròn đó.</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300"/>
                  </a:spcBef>
                  <a:spcAft>
                    <a:spcPts val="3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Diện tích của hình tròn bán kính </a:t>
                </a:r>
                <a14:m>
                  <m:oMath xmlns:m="http://schemas.openxmlformats.org/officeDocument/2006/math">
                    <m:r>
                      <a:rPr lang="vi-VN" sz="2400" i="1">
                        <a:latin typeface="Cambria Math" panose="02040503050406030204" pitchFamily="18" charset="0"/>
                        <a:ea typeface="Calibri" panose="020F0502020204030204" pitchFamily="34" charset="0"/>
                        <a:cs typeface="Arial" panose="020B0604020202020204" pitchFamily="34" charset="0"/>
                      </a:rPr>
                      <m:t>𝑅</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𝑆</m:t>
                    </m:r>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𝜋</m:t>
                    </m:r>
                    <m:sSup>
                      <m:sSupPr>
                        <m:ctrlPr>
                          <a:rPr lang="en-US"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sSupPr>
                      <m:e>
                        <m:r>
                          <a:rPr lang="vi-VN"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t>𝑅</m:t>
                        </m:r>
                      </m:e>
                      <m:sup>
                        <m:r>
                          <a:rPr lang="vi-VN"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t>2</m:t>
                        </m:r>
                      </m:sup>
                    </m:sSup>
                    <m:r>
                      <a:rPr lang="vi-VN" sz="2400" i="1">
                        <a:latin typeface="Cambria Math" panose="02040503050406030204" pitchFamily="18" charset="0"/>
                        <a:ea typeface="Times New Roman" panose="02020603050405020304" pitchFamily="18" charset="0"/>
                        <a:cs typeface="Arial" panose="020B0604020202020204" pitchFamily="34" charset="0"/>
                      </a:rPr>
                      <m:t> </m:t>
                    </m:r>
                  </m:oMath>
                </a14:m>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9" name="TextBox 18"/>
              <p:cNvSpPr txBox="1">
                <a:spLocks noRot="1" noChangeAspect="1" noMove="1" noResize="1" noEditPoints="1" noAdjustHandles="1" noChangeArrowheads="1" noChangeShapeType="1" noTextEdit="1"/>
              </p:cNvSpPr>
              <p:nvPr/>
            </p:nvSpPr>
            <p:spPr>
              <a:xfrm>
                <a:off x="430786" y="4159382"/>
                <a:ext cx="11232108" cy="1277273"/>
              </a:xfrm>
              <a:prstGeom prst="rect">
                <a:avLst/>
              </a:prstGeom>
              <a:blipFill>
                <a:blip r:embed="rId12"/>
                <a:stretch>
                  <a:fillRect l="-760" t="-3810" r="-869" b="-10000"/>
                </a:stretch>
              </a:blipFill>
            </p:spPr>
            <p:txBody>
              <a:bodyPr/>
              <a:lstStyle/>
              <a:p>
                <a:r>
                  <a:rPr lang="en-US">
                    <a:noFill/>
                  </a:rPr>
                  <a:t> </a:t>
                </a:r>
              </a:p>
            </p:txBody>
          </p:sp>
        </mc:Fallback>
      </mc:AlternateContent>
      <p:sp>
        <p:nvSpPr>
          <p:cNvPr id="20" name="Rectangle 19"/>
          <p:cNvSpPr/>
          <p:nvPr/>
        </p:nvSpPr>
        <p:spPr>
          <a:xfrm>
            <a:off x="382137" y="3448158"/>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Tree>
    <p:extLst>
      <p:ext uri="{BB962C8B-B14F-4D97-AF65-F5344CB8AC3E}">
        <p14:creationId xmlns:p14="http://schemas.microsoft.com/office/powerpoint/2010/main" val="310863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1" name="Rounded Rectangle 10"/>
          <p:cNvSpPr/>
          <p:nvPr/>
        </p:nvSpPr>
        <p:spPr>
          <a:xfrm>
            <a:off x="593503" y="2033990"/>
            <a:ext cx="11020742" cy="14461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584606" y="2031879"/>
            <a:ext cx="1854592"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680413" y="2044813"/>
            <a:ext cx="1803814"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897529" y="1968568"/>
            <a:ext cx="1586698"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15" name="TextBox 14"/>
              <p:cNvSpPr txBox="1"/>
              <p:nvPr/>
            </p:nvSpPr>
            <p:spPr>
              <a:xfrm>
                <a:off x="838200" y="2031879"/>
                <a:ext cx="10614525" cy="1384995"/>
              </a:xfrm>
              <a:prstGeom prst="rect">
                <a:avLst/>
              </a:prstGeom>
              <a:noFill/>
            </p:spPr>
            <p:txBody>
              <a:bodyPr wrap="square" rtlCol="0">
                <a:spAutoFit/>
              </a:bodyPr>
              <a:lstStyle/>
              <a:p>
                <a:pPr lvl="0" algn="just">
                  <a:defRPr/>
                </a:pPr>
                <a:r>
                  <a:rPr lang="pt-BR" sz="2800" dirty="0">
                    <a:latin typeface="Times New Roman" panose="02020603050405020304" pitchFamily="18" charset="0"/>
                    <a:ea typeface="Calibri" panose="020F0502020204030204" pitchFamily="34" charset="0"/>
                    <a:cs typeface="Times New Roman" panose="02020603050405020304" pitchFamily="18" charset="0"/>
                  </a:rPr>
                  <a:t>                  Bề mặt phía trên của một chiếc trống có dạng hình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8 </m:t>
                    </m:r>
                    <m:r>
                      <a:rPr lang="pt-BR" sz="2800" i="1">
                        <a:latin typeface="Cambria Math" panose="02040503050406030204" pitchFamily="18" charset="0"/>
                        <a:ea typeface="Calibri" panose="020F0502020204030204" pitchFamily="34" charset="0"/>
                        <a:cs typeface="Arial" panose="020B0604020202020204" pitchFamily="34" charset="0"/>
                      </a:rPr>
                      <m:t>𝑐𝑚</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(Hình 70). Diện tích bề mặt phía trên của chiếc trống đó bằng bao nhiêu centimét vuông (làm tròn kết quả đến hàng đơn vị)?</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38200" y="2031879"/>
                <a:ext cx="10614525" cy="1384995"/>
              </a:xfrm>
              <a:prstGeom prst="rect">
                <a:avLst/>
              </a:prstGeom>
              <a:blipFill>
                <a:blip r:embed="rId3"/>
                <a:stretch>
                  <a:fillRect l="-1206" t="-4386" r="-1149" b="-1096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ACF40C78-B89A-54D9-744A-72C6EAEED537}"/>
              </a:ext>
            </a:extLst>
          </p:cNvPr>
          <p:cNvPicPr>
            <a:picLocks noChangeAspect="1"/>
          </p:cNvPicPr>
          <p:nvPr/>
        </p:nvPicPr>
        <p:blipFill>
          <a:blip r:embed="rId4"/>
          <a:stretch>
            <a:fillRect/>
          </a:stretch>
        </p:blipFill>
        <p:spPr>
          <a:xfrm>
            <a:off x="739275" y="3597246"/>
            <a:ext cx="3105571" cy="2989600"/>
          </a:xfrm>
          <a:prstGeom prst="rect">
            <a:avLst/>
          </a:prstGeom>
        </p:spPr>
      </p:pic>
    </p:spTree>
    <p:extLst>
      <p:ext uri="{BB962C8B-B14F-4D97-AF65-F5344CB8AC3E}">
        <p14:creationId xmlns:p14="http://schemas.microsoft.com/office/powerpoint/2010/main" val="2711044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1" name="Rounded Rectangle 10"/>
          <p:cNvSpPr/>
          <p:nvPr/>
        </p:nvSpPr>
        <p:spPr>
          <a:xfrm>
            <a:off x="593503" y="2033990"/>
            <a:ext cx="11020742" cy="14461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584606" y="2031879"/>
            <a:ext cx="1854592"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680413" y="2044813"/>
            <a:ext cx="1803814"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897529" y="1968568"/>
            <a:ext cx="1586698"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15" name="TextBox 14"/>
              <p:cNvSpPr txBox="1"/>
              <p:nvPr/>
            </p:nvSpPr>
            <p:spPr>
              <a:xfrm>
                <a:off x="838200" y="2031879"/>
                <a:ext cx="10614525" cy="1384995"/>
              </a:xfrm>
              <a:prstGeom prst="rect">
                <a:avLst/>
              </a:prstGeom>
              <a:noFill/>
            </p:spPr>
            <p:txBody>
              <a:bodyPr wrap="square" rtlCol="0">
                <a:spAutoFit/>
              </a:bodyPr>
              <a:lstStyle/>
              <a:p>
                <a:pPr lvl="0" algn="just">
                  <a:defRPr/>
                </a:pPr>
                <a:r>
                  <a:rPr lang="pt-BR" sz="2800" dirty="0">
                    <a:latin typeface="Times New Roman" panose="02020603050405020304" pitchFamily="18" charset="0"/>
                    <a:ea typeface="Calibri" panose="020F0502020204030204" pitchFamily="34" charset="0"/>
                    <a:cs typeface="Times New Roman" panose="02020603050405020304" pitchFamily="18" charset="0"/>
                  </a:rPr>
                  <a:t>                  Bề mặt phía trên của một chiếc trống có dạng hình tròn bán kính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8 </m:t>
                    </m:r>
                    <m:r>
                      <a:rPr lang="pt-BR" sz="2800" i="1">
                        <a:latin typeface="Cambria Math" panose="02040503050406030204" pitchFamily="18" charset="0"/>
                        <a:ea typeface="Calibri" panose="020F0502020204030204" pitchFamily="34" charset="0"/>
                        <a:cs typeface="Arial" panose="020B0604020202020204" pitchFamily="34" charset="0"/>
                      </a:rPr>
                      <m:t>𝑐𝑚</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(Hình 70). Diện tích bề mặt phía trên của chiếc trống đó bằng bao nhiêu centimét vuông (làm tròn kết quả đến hàng đơn vị)?</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38200" y="2031879"/>
                <a:ext cx="10614525" cy="1384995"/>
              </a:xfrm>
              <a:prstGeom prst="rect">
                <a:avLst/>
              </a:prstGeom>
              <a:blipFill>
                <a:blip r:embed="rId4"/>
                <a:stretch>
                  <a:fillRect l="-1206" t="-4386" r="-1149" b="-1096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ACF40C78-B89A-54D9-744A-72C6EAEED537}"/>
              </a:ext>
            </a:extLst>
          </p:cNvPr>
          <p:cNvPicPr>
            <a:picLocks noChangeAspect="1"/>
          </p:cNvPicPr>
          <p:nvPr/>
        </p:nvPicPr>
        <p:blipFill>
          <a:blip r:embed="rId5"/>
          <a:stretch>
            <a:fillRect/>
          </a:stretch>
        </p:blipFill>
        <p:spPr>
          <a:xfrm>
            <a:off x="739275" y="3597246"/>
            <a:ext cx="3105571" cy="2989600"/>
          </a:xfrm>
          <a:prstGeom prst="rect">
            <a:avLst/>
          </a:prstGeom>
        </p:spPr>
      </p:pic>
      <p:sp>
        <p:nvSpPr>
          <p:cNvPr id="17" name="TextBox 16"/>
          <p:cNvSpPr txBox="1"/>
          <p:nvPr/>
        </p:nvSpPr>
        <p:spPr>
          <a:xfrm>
            <a:off x="5066084" y="4153167"/>
            <a:ext cx="5763651" cy="954107"/>
          </a:xfrm>
          <a:prstGeom prst="rect">
            <a:avLst/>
          </a:prstGeom>
          <a:noFill/>
        </p:spPr>
        <p:txBody>
          <a:bodyPr wrap="square" rtlCol="0">
            <a:spAutoFit/>
          </a:bodyPr>
          <a:lstStyle/>
          <a:p>
            <a:pPr algn="just">
              <a:spcBef>
                <a:spcPts val="300"/>
              </a:spcBef>
              <a:spcAft>
                <a:spcPts val="3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Diện tích bề mặt phía trên của chiếc trống đó là:</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33843935"/>
              </p:ext>
            </p:extLst>
          </p:nvPr>
        </p:nvGraphicFramePr>
        <p:xfrm>
          <a:off x="5478240" y="5192055"/>
          <a:ext cx="3888678" cy="466059"/>
        </p:xfrm>
        <a:graphic>
          <a:graphicData uri="http://schemas.openxmlformats.org/presentationml/2006/ole">
            <mc:AlternateContent xmlns:mc="http://schemas.openxmlformats.org/markup-compatibility/2006">
              <mc:Choice xmlns:v="urn:schemas-microsoft-com:vml" Requires="v">
                <p:oleObj name="Equation" r:id="rId6" imgW="3390840" imgH="406080" progId="Equation.DSMT4">
                  <p:embed/>
                </p:oleObj>
              </mc:Choice>
              <mc:Fallback>
                <p:oleObj name="Equation" r:id="rId6" imgW="3390840" imgH="406080" progId="Equation.DSMT4">
                  <p:embed/>
                  <p:pic>
                    <p:nvPicPr>
                      <p:cNvPr id="8" name="Object 7"/>
                      <p:cNvPicPr/>
                      <p:nvPr/>
                    </p:nvPicPr>
                    <p:blipFill>
                      <a:blip r:embed="rId7"/>
                      <a:stretch>
                        <a:fillRect/>
                      </a:stretch>
                    </p:blipFill>
                    <p:spPr>
                      <a:xfrm>
                        <a:off x="5478240" y="5192055"/>
                        <a:ext cx="3888678" cy="466059"/>
                      </a:xfrm>
                      <a:prstGeom prst="rect">
                        <a:avLst/>
                      </a:prstGeom>
                    </p:spPr>
                  </p:pic>
                </p:oleObj>
              </mc:Fallback>
            </mc:AlternateContent>
          </a:graphicData>
        </a:graphic>
      </p:graphicFrame>
      <p:sp>
        <p:nvSpPr>
          <p:cNvPr id="19" name="TextBox 18"/>
          <p:cNvSpPr txBox="1"/>
          <p:nvPr/>
        </p:nvSpPr>
        <p:spPr>
          <a:xfrm>
            <a:off x="6847793" y="3623128"/>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504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1" name="Rounded Rectangle 10"/>
          <p:cNvSpPr/>
          <p:nvPr/>
        </p:nvSpPr>
        <p:spPr>
          <a:xfrm>
            <a:off x="857414" y="2089545"/>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505724" y="1992688"/>
            <a:ext cx="573966"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57169" y="1981120"/>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4</a:t>
            </a:r>
          </a:p>
        </p:txBody>
      </p:sp>
      <mc:AlternateContent xmlns:mc="http://schemas.openxmlformats.org/markup-compatibility/2006" xmlns:a14="http://schemas.microsoft.com/office/drawing/2010/main">
        <mc:Choice Requires="a14">
          <p:sp>
            <p:nvSpPr>
              <p:cNvPr id="14" name="Rectangle 13"/>
              <p:cNvSpPr/>
              <p:nvPr/>
            </p:nvSpPr>
            <p:spPr>
              <a:xfrm>
                <a:off x="792707" y="2061380"/>
                <a:ext cx="10877527" cy="954107"/>
              </a:xfrm>
              <a:prstGeom prst="rect">
                <a:avLst/>
              </a:prstGeom>
            </p:spPr>
            <p:txBody>
              <a:bodyPr wrap="square">
                <a:spAutoFit/>
              </a:bodyPr>
              <a:lstStyle/>
              <a:p>
                <a:pPr lvl="0" algn="just">
                  <a:spcBef>
                    <a:spcPts val="300"/>
                  </a:spcBef>
                  <a:spcAft>
                    <a:spcPts val="3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Quan sát Hình 71, hãy cho biết phần hình tròn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m:t>
                    </m:r>
                    <m:r>
                      <a:rPr lang="pt-BR" sz="2800" i="1">
                        <a:latin typeface="Cambria Math" panose="02040503050406030204" pitchFamily="18" charset="0"/>
                        <a:ea typeface="Calibri" panose="020F0502020204030204" pitchFamily="34" charset="0"/>
                        <a:cs typeface="Arial" panose="020B0604020202020204" pitchFamily="34" charset="0"/>
                      </a:rPr>
                      <m:t>𝑂</m:t>
                    </m:r>
                    <m:r>
                      <a:rPr lang="pt-BR" sz="2800" i="1">
                        <a:latin typeface="Cambria Math" panose="02040503050406030204" pitchFamily="18" charset="0"/>
                        <a:ea typeface="Calibri" panose="020F0502020204030204" pitchFamily="34" charset="0"/>
                        <a:cs typeface="Arial" panose="020B0604020202020204" pitchFamily="34" charset="0"/>
                      </a:rPr>
                      <m:t>)</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tô màu xanh được giới hạn bởi hai bán kính và cung nào?</a:t>
                </a:r>
                <a:endParaRPr lang="en-US" sz="2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792707" y="2061380"/>
                <a:ext cx="10877527" cy="954107"/>
              </a:xfrm>
              <a:prstGeom prst="rect">
                <a:avLst/>
              </a:prstGeom>
              <a:blipFill>
                <a:blip r:embed="rId4"/>
                <a:stretch>
                  <a:fillRect l="-1121" t="-6369" r="-1177" b="-16561"/>
                </a:stretch>
              </a:blipFill>
            </p:spPr>
            <p:txBody>
              <a:bodyPr/>
              <a:lstStyle/>
              <a:p>
                <a:r>
                  <a:rPr lang="en-US">
                    <a:noFill/>
                  </a:rPr>
                  <a:t> </a:t>
                </a:r>
              </a:p>
            </p:txBody>
          </p:sp>
        </mc:Fallback>
      </mc:AlternateContent>
    </p:spTree>
    <p:extLst>
      <p:ext uri="{BB962C8B-B14F-4D97-AF65-F5344CB8AC3E}">
        <p14:creationId xmlns:p14="http://schemas.microsoft.com/office/powerpoint/2010/main" val="256733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1" name="Rounded Rectangle 10"/>
          <p:cNvSpPr/>
          <p:nvPr/>
        </p:nvSpPr>
        <p:spPr>
          <a:xfrm>
            <a:off x="857414" y="2089545"/>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505724" y="1992688"/>
            <a:ext cx="573966"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57169" y="1981120"/>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4</a:t>
            </a:r>
          </a:p>
        </p:txBody>
      </p:sp>
      <mc:AlternateContent xmlns:mc="http://schemas.openxmlformats.org/markup-compatibility/2006" xmlns:a14="http://schemas.microsoft.com/office/drawing/2010/main">
        <mc:Choice Requires="a14">
          <p:sp>
            <p:nvSpPr>
              <p:cNvPr id="14" name="Rectangle 13"/>
              <p:cNvSpPr/>
              <p:nvPr/>
            </p:nvSpPr>
            <p:spPr>
              <a:xfrm>
                <a:off x="792707" y="2061380"/>
                <a:ext cx="10877527" cy="954107"/>
              </a:xfrm>
              <a:prstGeom prst="rect">
                <a:avLst/>
              </a:prstGeom>
            </p:spPr>
            <p:txBody>
              <a:bodyPr wrap="square">
                <a:spAutoFit/>
              </a:bodyPr>
              <a:lstStyle/>
              <a:p>
                <a:pPr lvl="0" algn="just">
                  <a:spcBef>
                    <a:spcPts val="300"/>
                  </a:spcBef>
                  <a:spcAft>
                    <a:spcPts val="3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Quan sát Hình 71, hãy cho biết phần hình tròn </a:t>
                </a:r>
                <a14:m>
                  <m:oMath xmlns:m="http://schemas.openxmlformats.org/officeDocument/2006/math">
                    <m:r>
                      <a:rPr lang="pt-BR" sz="2800" i="1">
                        <a:latin typeface="Cambria Math" panose="02040503050406030204" pitchFamily="18" charset="0"/>
                        <a:ea typeface="Calibri" panose="020F0502020204030204" pitchFamily="34" charset="0"/>
                        <a:cs typeface="Arial" panose="020B0604020202020204" pitchFamily="34" charset="0"/>
                      </a:rPr>
                      <m:t>(</m:t>
                    </m:r>
                    <m:r>
                      <a:rPr lang="pt-BR" sz="2800" i="1">
                        <a:latin typeface="Cambria Math" panose="02040503050406030204" pitchFamily="18" charset="0"/>
                        <a:ea typeface="Calibri" panose="020F0502020204030204" pitchFamily="34" charset="0"/>
                        <a:cs typeface="Arial" panose="020B0604020202020204" pitchFamily="34" charset="0"/>
                      </a:rPr>
                      <m:t>𝑂</m:t>
                    </m:r>
                    <m:r>
                      <a:rPr lang="pt-BR" sz="2800" i="1">
                        <a:latin typeface="Cambria Math" panose="02040503050406030204" pitchFamily="18" charset="0"/>
                        <a:ea typeface="Calibri" panose="020F0502020204030204" pitchFamily="34" charset="0"/>
                        <a:cs typeface="Arial" panose="020B0604020202020204" pitchFamily="34" charset="0"/>
                      </a:rPr>
                      <m:t>)</m:t>
                    </m:r>
                  </m:oMath>
                </a14:m>
                <a:r>
                  <a:rPr lang="pt-BR" sz="2800" dirty="0">
                    <a:latin typeface="Times New Roman" panose="02020603050405020304" pitchFamily="18" charset="0"/>
                    <a:ea typeface="Calibri" panose="020F0502020204030204" pitchFamily="34" charset="0"/>
                    <a:cs typeface="Times New Roman" panose="02020603050405020304" pitchFamily="18" charset="0"/>
                  </a:rPr>
                  <a:t> tô màu xanh được giới hạn bởi hai bán kính và cung nào?</a:t>
                </a:r>
                <a:endParaRPr lang="en-US" sz="2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792707" y="2061380"/>
                <a:ext cx="10877527" cy="954107"/>
              </a:xfrm>
              <a:prstGeom prst="rect">
                <a:avLst/>
              </a:prstGeom>
              <a:blipFill>
                <a:blip r:embed="rId4"/>
                <a:stretch>
                  <a:fillRect l="-1121" t="-6369" r="-1177" b="-16561"/>
                </a:stretch>
              </a:blipFill>
            </p:spPr>
            <p:txBody>
              <a:bodyPr/>
              <a:lstStyle/>
              <a:p>
                <a:r>
                  <a:rPr lang="en-US">
                    <a:noFill/>
                  </a:rPr>
                  <a:t> </a:t>
                </a:r>
              </a:p>
            </p:txBody>
          </p:sp>
        </mc:Fallback>
      </mc:AlternateContent>
      <p:pic>
        <p:nvPicPr>
          <p:cNvPr id="15" name="Picture 14"/>
          <p:cNvPicPr>
            <a:picLocks noChangeAspect="1"/>
          </p:cNvPicPr>
          <p:nvPr/>
        </p:nvPicPr>
        <p:blipFill>
          <a:blip r:embed="rId5"/>
          <a:srcRect/>
          <a:stretch/>
        </p:blipFill>
        <p:spPr>
          <a:xfrm>
            <a:off x="7238452" y="3089414"/>
            <a:ext cx="3352210" cy="345824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93C91C-4105-94D5-2AD3-DC845BFD3D71}"/>
                  </a:ext>
                </a:extLst>
              </p:cNvPr>
              <p:cNvSpPr txBox="1"/>
              <p:nvPr/>
            </p:nvSpPr>
            <p:spPr>
              <a:xfrm>
                <a:off x="838200" y="4036243"/>
                <a:ext cx="6083618" cy="1384995"/>
              </a:xfrm>
              <a:prstGeom prst="rect">
                <a:avLst/>
              </a:prstGeom>
              <a:noFill/>
            </p:spPr>
            <p:txBody>
              <a:bodyPr wrap="square">
                <a:spAutoFit/>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Phần hình tròn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Arial" panose="020B0604020202020204" pitchFamily="34" charset="0"/>
                          </a:rPr>
                        </m:ctrlPr>
                      </m:dPr>
                      <m:e>
                        <m:r>
                          <a:rPr lang="vi-VN" sz="2800" i="1">
                            <a:effectLst/>
                            <a:latin typeface="Cambria Math" panose="02040503050406030204" pitchFamily="18" charset="0"/>
                            <a:ea typeface="Times New Roman" panose="02020603050405020304" pitchFamily="18" charset="0"/>
                            <a:cs typeface="Arial" panose="020B0604020202020204" pitchFamily="34" charset="0"/>
                          </a:rPr>
                          <m:t>𝑂</m:t>
                        </m:r>
                      </m:e>
                    </m:d>
                  </m:oMath>
                </a14:m>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tô màu xanh được giới hạn bởi hai bán kính </a:t>
                </a:r>
                <a14:m>
                  <m:oMath xmlns:m="http://schemas.openxmlformats.org/officeDocument/2006/math">
                    <m:r>
                      <a:rPr lang="vi-VN" sz="2800" i="1">
                        <a:effectLst/>
                        <a:latin typeface="Cambria Math" panose="02040503050406030204" pitchFamily="18" charset="0"/>
                        <a:ea typeface="Times New Roman" panose="02020603050405020304" pitchFamily="18" charset="0"/>
                        <a:cs typeface="Arial" panose="020B0604020202020204" pitchFamily="34" charset="0"/>
                      </a:rPr>
                      <m:t>𝑂𝐴</m:t>
                    </m:r>
                    <m:r>
                      <a:rPr lang="vi-VN" sz="2800" i="1">
                        <a:effectLst/>
                        <a:latin typeface="Cambria Math" panose="02040503050406030204" pitchFamily="18" charset="0"/>
                        <a:ea typeface="Times New Roman" panose="02020603050405020304" pitchFamily="18" charset="0"/>
                        <a:cs typeface="Arial" panose="020B0604020202020204" pitchFamily="34" charset="0"/>
                      </a:rPr>
                      <m:t>, </m:t>
                    </m:r>
                    <m:r>
                      <a:rPr lang="vi-VN" sz="2800" i="1">
                        <a:effectLst/>
                        <a:latin typeface="Cambria Math" panose="02040503050406030204" pitchFamily="18" charset="0"/>
                        <a:ea typeface="Times New Roman" panose="02020603050405020304" pitchFamily="18" charset="0"/>
                        <a:cs typeface="Arial" panose="020B0604020202020204" pitchFamily="34" charset="0"/>
                      </a:rPr>
                      <m:t>𝑂𝐵</m:t>
                    </m:r>
                  </m:oMath>
                </a14:m>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và cung </a:t>
                </a:r>
                <a14:m>
                  <m:oMath xmlns:m="http://schemas.openxmlformats.org/officeDocument/2006/math">
                    <m:r>
                      <a:rPr lang="vi-VN" sz="2800" i="1">
                        <a:effectLst/>
                        <a:latin typeface="Cambria Math" panose="02040503050406030204" pitchFamily="18" charset="0"/>
                        <a:ea typeface="Times New Roman" panose="02020603050405020304" pitchFamily="18" charset="0"/>
                        <a:cs typeface="Arial" panose="020B0604020202020204" pitchFamily="34" charset="0"/>
                      </a:rPr>
                      <m:t>𝐴𝑚𝐵</m:t>
                    </m:r>
                  </m:oMath>
                </a14:m>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F93C91C-4105-94D5-2AD3-DC845BFD3D71}"/>
                  </a:ext>
                </a:extLst>
              </p:cNvPr>
              <p:cNvSpPr txBox="1">
                <a:spLocks noRot="1" noChangeAspect="1" noMove="1" noResize="1" noEditPoints="1" noAdjustHandles="1" noChangeArrowheads="1" noChangeShapeType="1" noTextEdit="1"/>
              </p:cNvSpPr>
              <p:nvPr/>
            </p:nvSpPr>
            <p:spPr>
              <a:xfrm>
                <a:off x="838200" y="4036243"/>
                <a:ext cx="6083618" cy="1384995"/>
              </a:xfrm>
              <a:prstGeom prst="rect">
                <a:avLst/>
              </a:prstGeom>
              <a:blipFill>
                <a:blip r:embed="rId6"/>
                <a:stretch>
                  <a:fillRect l="-2106" t="-4405" r="-2106" b="-11454"/>
                </a:stretch>
              </a:blipFill>
            </p:spPr>
            <p:txBody>
              <a:bodyPr/>
              <a:lstStyle/>
              <a:p>
                <a:r>
                  <a:rPr lang="en-US">
                    <a:noFill/>
                  </a:rPr>
                  <a:t> </a:t>
                </a:r>
              </a:p>
            </p:txBody>
          </p:sp>
        </mc:Fallback>
      </mc:AlternateContent>
    </p:spTree>
    <p:extLst>
      <p:ext uri="{BB962C8B-B14F-4D97-AF65-F5344CB8AC3E}">
        <p14:creationId xmlns:p14="http://schemas.microsoft.com/office/powerpoint/2010/main" val="73894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Tree>
    <p:extLst>
      <p:ext uri="{BB962C8B-B14F-4D97-AF65-F5344CB8AC3E}">
        <p14:creationId xmlns:p14="http://schemas.microsoft.com/office/powerpoint/2010/main" val="425397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20" name="Rectangle 19"/>
          <p:cNvSpPr/>
          <p:nvPr/>
        </p:nvSpPr>
        <p:spPr>
          <a:xfrm>
            <a:off x="382137" y="1454023"/>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5" name="Round Same Side Corner Rectangle 14"/>
          <p:cNvSpPr/>
          <p:nvPr/>
        </p:nvSpPr>
        <p:spPr>
          <a:xfrm rot="10800000">
            <a:off x="593498" y="2230833"/>
            <a:ext cx="5737751" cy="3146384"/>
          </a:xfrm>
          <a:prstGeom prst="round2Same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ound Same Side Corner Rectangle 15"/>
          <p:cNvSpPr/>
          <p:nvPr/>
        </p:nvSpPr>
        <p:spPr>
          <a:xfrm rot="10800000">
            <a:off x="566498" y="2394289"/>
            <a:ext cx="5615938" cy="3146701"/>
          </a:xfrm>
          <a:prstGeom prst="round2Same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lowchart: Connector 16"/>
          <p:cNvSpPr/>
          <p:nvPr/>
        </p:nvSpPr>
        <p:spPr>
          <a:xfrm>
            <a:off x="477111" y="2102682"/>
            <a:ext cx="1120052" cy="806422"/>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9385" y="2349566"/>
            <a:ext cx="5493051" cy="3323987"/>
          </a:xfrm>
          <a:prstGeom prst="rect">
            <a:avLst/>
          </a:prstGeom>
          <a:noFill/>
        </p:spPr>
        <p:txBody>
          <a:bodyPr wrap="square" rtlCol="0">
            <a:spAutoFit/>
          </a:bodyPr>
          <a:lstStyle/>
          <a:p>
            <a:pPr algn="just">
              <a:lnSpc>
                <a:spcPct val="150000"/>
              </a:lnSpc>
              <a:spcBef>
                <a:spcPts val="300"/>
              </a:spcBef>
              <a:spcAft>
                <a:spcPts val="3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Hình quạt tròn (hay còn gọi tắt là hình quạt) là một phần của hình tròn giới hạn bởi một cung tròn và hai bán kính đi qua hai mút của cung đó.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rotWithShape="1">
          <a:blip r:embed="rId4"/>
          <a:srcRect b="11163"/>
          <a:stretch/>
        </p:blipFill>
        <p:spPr>
          <a:xfrm>
            <a:off x="7161661" y="2230833"/>
            <a:ext cx="3679757" cy="3372369"/>
          </a:xfrm>
          <a:prstGeom prst="rect">
            <a:avLst/>
          </a:prstGeom>
        </p:spPr>
      </p:pic>
    </p:spTree>
    <p:extLst>
      <p:ext uri="{BB962C8B-B14F-4D97-AF65-F5344CB8AC3E}">
        <p14:creationId xmlns:p14="http://schemas.microsoft.com/office/powerpoint/2010/main" val="2466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7" y="104202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4" name="TextBox 13"/>
              <p:cNvSpPr txBox="1"/>
              <p:nvPr/>
            </p:nvSpPr>
            <p:spPr>
              <a:xfrm>
                <a:off x="373040" y="1441345"/>
                <a:ext cx="6780629" cy="461665"/>
              </a:xfrm>
              <a:prstGeom prst="rect">
                <a:avLst/>
              </a:prstGeom>
              <a:noFill/>
            </p:spPr>
            <p:txBody>
              <a:bodyPr wrap="square" rtlCol="0">
                <a:spAutoFit/>
              </a:bodyPr>
              <a:lstStyle/>
              <a:p>
                <a:pPr marL="285750" indent="-285750">
                  <a:buFont typeface="Arial" panose="020B0604020202020204" pitchFamily="34" charset="0"/>
                  <a:buChar char="•"/>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𝑑</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73040" y="1441345"/>
                <a:ext cx="6780629" cy="461665"/>
              </a:xfrm>
              <a:prstGeom prst="rect">
                <a:avLst/>
              </a:prstGeom>
              <a:blipFill>
                <a:blip r:embed="rId4"/>
                <a:stretch>
                  <a:fillRect l="-1168" t="-10526" b="-28947"/>
                </a:stretch>
              </a:blipFill>
            </p:spPr>
            <p:txBody>
              <a:bodyPr/>
              <a:lstStyle/>
              <a:p>
                <a:r>
                  <a:rPr lang="en-US">
                    <a:noFill/>
                  </a:rPr>
                  <a:t> </a:t>
                </a:r>
              </a:p>
            </p:txBody>
          </p:sp>
        </mc:Fallback>
      </mc:AlternateContent>
      <p:sp>
        <p:nvSpPr>
          <p:cNvPr id="15" name="TextBox 14"/>
          <p:cNvSpPr txBox="1"/>
          <p:nvPr/>
        </p:nvSpPr>
        <p:spPr>
          <a:xfrm>
            <a:off x="345744" y="1808641"/>
            <a:ext cx="5992838" cy="461665"/>
          </a:xfrm>
          <a:prstGeom prst="rect">
            <a:avLst/>
          </a:prstGeom>
          <a:noFill/>
        </p:spPr>
        <p:txBody>
          <a:bodyPr wrap="square" rtlCol="0">
            <a:spAutoFit/>
          </a:bodyPr>
          <a:lstStyle/>
          <a:p>
            <a:pPr marL="285750" indent="-285750">
              <a:buFont typeface="Arial" panose="020B0604020202020204" pitchFamily="34" charset="0"/>
              <a:buChar char="•"/>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5634449" y="1528494"/>
          <a:ext cx="977694" cy="287557"/>
        </p:xfrm>
        <a:graphic>
          <a:graphicData uri="http://schemas.openxmlformats.org/presentationml/2006/ole">
            <mc:AlternateContent xmlns:mc="http://schemas.openxmlformats.org/markup-compatibility/2006">
              <mc:Choice xmlns:v="urn:schemas-microsoft-com:vml" Requires="v">
                <p:oleObj name="Equation" r:id="rId5" imgW="1079280" imgH="317160" progId="Equation.DSMT4">
                  <p:embed/>
                </p:oleObj>
              </mc:Choice>
              <mc:Fallback>
                <p:oleObj name="Equation" r:id="rId5" imgW="1079280" imgH="317160" progId="Equation.DSMT4">
                  <p:embed/>
                  <p:pic>
                    <p:nvPicPr>
                      <p:cNvPr id="16" name="Object 15"/>
                      <p:cNvPicPr/>
                      <p:nvPr/>
                    </p:nvPicPr>
                    <p:blipFill>
                      <a:blip r:embed="rId6"/>
                      <a:stretch>
                        <a:fillRect/>
                      </a:stretch>
                    </p:blipFill>
                    <p:spPr>
                      <a:xfrm>
                        <a:off x="5634449" y="1528494"/>
                        <a:ext cx="977694" cy="287557"/>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5235672" y="1881808"/>
          <a:ext cx="1158729" cy="286814"/>
        </p:xfrm>
        <a:graphic>
          <a:graphicData uri="http://schemas.openxmlformats.org/presentationml/2006/ole">
            <mc:AlternateContent xmlns:mc="http://schemas.openxmlformats.org/markup-compatibility/2006">
              <mc:Choice xmlns:v="urn:schemas-microsoft-com:vml" Requires="v">
                <p:oleObj name="Equation" r:id="rId7" imgW="1282680" imgH="317160" progId="Equation.DSMT4">
                  <p:embed/>
                </p:oleObj>
              </mc:Choice>
              <mc:Fallback>
                <p:oleObj name="Equation" r:id="rId7" imgW="1282680" imgH="317160" progId="Equation.DSMT4">
                  <p:embed/>
                  <p:pic>
                    <p:nvPicPr>
                      <p:cNvPr id="17" name="Object 16"/>
                      <p:cNvPicPr/>
                      <p:nvPr/>
                    </p:nvPicPr>
                    <p:blipFill>
                      <a:blip r:embed="rId8"/>
                      <a:stretch>
                        <a:fillRect/>
                      </a:stretch>
                    </p:blipFill>
                    <p:spPr>
                      <a:xfrm>
                        <a:off x="5235672" y="1881808"/>
                        <a:ext cx="1158729" cy="286814"/>
                      </a:xfrm>
                      <a:prstGeom prst="rect">
                        <a:avLst/>
                      </a:prstGeom>
                    </p:spPr>
                  </p:pic>
                </p:oleObj>
              </mc:Fallback>
            </mc:AlternateContent>
          </a:graphicData>
        </a:graphic>
      </p:graphicFrame>
      <p:sp>
        <p:nvSpPr>
          <p:cNvPr id="12" name="TextBox 11"/>
          <p:cNvSpPr txBox="1"/>
          <p:nvPr/>
        </p:nvSpPr>
        <p:spPr>
          <a:xfrm>
            <a:off x="359426" y="2159948"/>
            <a:ext cx="46373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TextBox 6"/>
              <p:cNvSpPr txBox="1"/>
              <p:nvPr/>
            </p:nvSpPr>
            <p:spPr>
              <a:xfrm>
                <a:off x="593503" y="2378028"/>
                <a:ext cx="10577014" cy="579967"/>
              </a:xfrm>
              <a:prstGeom prst="rect">
                <a:avLst/>
              </a:prstGeom>
              <a:noFill/>
            </p:spPr>
            <p:txBody>
              <a:bodyPr wrap="square" rtlCol="0">
                <a:spAutoFit/>
              </a:bodyPr>
              <a:lstStyle/>
              <a:p>
                <a:pP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Trong một đường tròn bán kính R, độ dài của cung tròn có số đo n</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a:t>
                </a:r>
                <a:endParaRPr lang="en-US" sz="24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3503" y="2378028"/>
                <a:ext cx="10577014" cy="579967"/>
              </a:xfrm>
              <a:prstGeom prst="rect">
                <a:avLst/>
              </a:prstGeom>
              <a:blipFill>
                <a:blip r:embed="rId9"/>
                <a:stretch>
                  <a:fillRect l="-865" b="-24211"/>
                </a:stretch>
              </a:blipFill>
            </p:spPr>
            <p:txBody>
              <a:bodyPr/>
              <a:lstStyle/>
              <a:p>
                <a:r>
                  <a:rPr lang="en-US">
                    <a:noFill/>
                  </a:rPr>
                  <a:t> </a:t>
                </a:r>
              </a:p>
            </p:txBody>
          </p:sp>
        </mc:Fallback>
      </mc:AlternateContent>
      <p:graphicFrame>
        <p:nvGraphicFramePr>
          <p:cNvPr id="18" name="Object 17"/>
          <p:cNvGraphicFramePr>
            <a:graphicFrameLocks noChangeAspect="1"/>
          </p:cNvGraphicFramePr>
          <p:nvPr/>
        </p:nvGraphicFramePr>
        <p:xfrm>
          <a:off x="4399839" y="2831019"/>
          <a:ext cx="1193800" cy="838200"/>
        </p:xfrm>
        <a:graphic>
          <a:graphicData uri="http://schemas.openxmlformats.org/presentationml/2006/ole">
            <mc:AlternateContent xmlns:mc="http://schemas.openxmlformats.org/markup-compatibility/2006">
              <mc:Choice xmlns:v="urn:schemas-microsoft-com:vml" Requires="v">
                <p:oleObj name="Equation" r:id="rId10" imgW="1193760" imgH="838080" progId="Equation.DSMT4">
                  <p:embed/>
                </p:oleObj>
              </mc:Choice>
              <mc:Fallback>
                <p:oleObj name="Equation" r:id="rId10" imgW="1193760" imgH="838080" progId="Equation.DSMT4">
                  <p:embed/>
                  <p:pic>
                    <p:nvPicPr>
                      <p:cNvPr id="18" name="Object 17"/>
                      <p:cNvPicPr/>
                      <p:nvPr/>
                    </p:nvPicPr>
                    <p:blipFill>
                      <a:blip r:embed="rId11"/>
                      <a:stretch>
                        <a:fillRect/>
                      </a:stretch>
                    </p:blipFill>
                    <p:spPr>
                      <a:xfrm>
                        <a:off x="4399839" y="2831019"/>
                        <a:ext cx="1193800" cy="838200"/>
                      </a:xfrm>
                      <a:prstGeom prst="rect">
                        <a:avLst/>
                      </a:prstGeom>
                    </p:spPr>
                  </p:pic>
                </p:oleObj>
              </mc:Fallback>
            </mc:AlternateContent>
          </a:graphicData>
        </a:graphic>
      </p:graphicFrame>
      <p:sp>
        <p:nvSpPr>
          <p:cNvPr id="8" name="TextBox 7"/>
          <p:cNvSpPr txBox="1"/>
          <p:nvPr/>
        </p:nvSpPr>
        <p:spPr>
          <a:xfrm>
            <a:off x="373040" y="3888184"/>
            <a:ext cx="1433015"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Chú</a:t>
            </a:r>
            <a:r>
              <a:rPr lang="en-US" sz="2400" b="1" dirty="0">
                <a:solidFill>
                  <a:srgbClr val="0070C0"/>
                </a:solidFill>
                <a:latin typeface="Times New Roman" panose="02020603050405020304" pitchFamily="18" charset="0"/>
                <a:cs typeface="Times New Roman" panose="02020603050405020304" pitchFamily="18" charset="0"/>
              </a:rPr>
              <a:t> ý</a:t>
            </a:r>
            <a:endParaRPr lang="en-US" sz="24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430786" y="4159382"/>
                <a:ext cx="11232108" cy="1277273"/>
              </a:xfrm>
              <a:prstGeom prst="rect">
                <a:avLst/>
              </a:prstGeom>
              <a:noFill/>
            </p:spPr>
            <p:txBody>
              <a:bodyPr wrap="square" rtlCol="0">
                <a:spAutoFit/>
              </a:bodyPr>
              <a:lstStyle/>
              <a:p>
                <a:pPr marL="457200" indent="-457200" algn="just">
                  <a:spcBef>
                    <a:spcPts val="300"/>
                  </a:spcBef>
                  <a:spcAft>
                    <a:spcPts val="3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Hình tròn tâm </a:t>
                </a:r>
                <a14:m>
                  <m:oMath xmlns:m="http://schemas.openxmlformats.org/officeDocument/2006/math">
                    <m:r>
                      <a:rPr lang="vi-VN" sz="2400" i="1">
                        <a:latin typeface="Cambria Math" panose="02040503050406030204" pitchFamily="18" charset="0"/>
                        <a:ea typeface="Calibri" panose="020F0502020204030204" pitchFamily="34" charset="0"/>
                        <a:cs typeface="Arial" panose="020B0604020202020204" pitchFamily="34" charset="0"/>
                      </a:rPr>
                      <m:t>𝑂</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bán kính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𝑅</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bao gồm đường tròn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𝑂</m:t>
                    </m:r>
                    <m:r>
                      <a:rPr lang="vi-VN" sz="2400" i="1">
                        <a:latin typeface="Cambria Math" panose="02040503050406030204" pitchFamily="18" charset="0"/>
                        <a:ea typeface="Times New Roman" panose="02020603050405020304" pitchFamily="18" charset="0"/>
                        <a:cs typeface="Arial" panose="020B0604020202020204" pitchFamily="34" charset="0"/>
                      </a:rPr>
                      <m:t>; </m:t>
                    </m:r>
                    <m:r>
                      <a:rPr lang="vi-VN" sz="2400" i="1">
                        <a:latin typeface="Cambria Math" panose="02040503050406030204" pitchFamily="18" charset="0"/>
                        <a:ea typeface="Times New Roman" panose="02020603050405020304" pitchFamily="18" charset="0"/>
                        <a:cs typeface="Arial" panose="020B0604020202020204" pitchFamily="34" charset="0"/>
                      </a:rPr>
                      <m:t>𝑅</m:t>
                    </m:r>
                    <m:r>
                      <a:rPr lang="vi-VN" sz="2400" i="1">
                        <a:latin typeface="Cambria Math" panose="02040503050406030204" pitchFamily="18" charset="0"/>
                        <a:ea typeface="Times New Roman" panose="02020603050405020304" pitchFamily="18" charset="0"/>
                        <a:cs typeface="Arial" panose="020B0604020202020204" pitchFamily="34" charset="0"/>
                      </a:rPr>
                      <m:t>)</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và tất cả các điểm nằm trong đường tròn đó.</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300"/>
                  </a:spcBef>
                  <a:spcAft>
                    <a:spcPts val="3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Diện tích của hình tròn bán kính </a:t>
                </a:r>
                <a14:m>
                  <m:oMath xmlns:m="http://schemas.openxmlformats.org/officeDocument/2006/math">
                    <m:r>
                      <a:rPr lang="vi-VN" sz="2400" i="1">
                        <a:latin typeface="Cambria Math" panose="02040503050406030204" pitchFamily="18" charset="0"/>
                        <a:ea typeface="Calibri" panose="020F0502020204030204" pitchFamily="34" charset="0"/>
                        <a:cs typeface="Arial" panose="020B0604020202020204" pitchFamily="34" charset="0"/>
                      </a:rPr>
                      <m:t>𝑅</m:t>
                    </m:r>
                  </m:oMath>
                </a14:m>
                <a:r>
                  <a:rPr lang="vi-VN" sz="2400" dirty="0">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𝑆</m:t>
                    </m:r>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vi-VN" sz="2400" i="1"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𝜋</m:t>
                    </m:r>
                    <m:sSup>
                      <m:sSupPr>
                        <m:ctrlPr>
                          <a:rPr lang="en-US"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sSupPr>
                      <m:e>
                        <m:r>
                          <a:rPr lang="vi-VN"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t>𝑅</m:t>
                        </m:r>
                      </m:e>
                      <m:sup>
                        <m:r>
                          <a:rPr lang="vi-VN" sz="2400" i="1">
                            <a:solidFill>
                              <a:srgbClr val="FF0000"/>
                            </a:solidFill>
                            <a:latin typeface="Cambria Math" panose="02040503050406030204" pitchFamily="18" charset="0"/>
                            <a:ea typeface="Times New Roman" panose="02020603050405020304" pitchFamily="18" charset="0"/>
                            <a:cs typeface="Arial" panose="020B0604020202020204" pitchFamily="34" charset="0"/>
                          </a:rPr>
                          <m:t>2</m:t>
                        </m:r>
                      </m:sup>
                    </m:sSup>
                    <m:r>
                      <a:rPr lang="vi-VN" sz="2400" i="1">
                        <a:latin typeface="Cambria Math" panose="02040503050406030204" pitchFamily="18" charset="0"/>
                        <a:ea typeface="Times New Roman" panose="02020603050405020304" pitchFamily="18" charset="0"/>
                        <a:cs typeface="Arial" panose="020B0604020202020204" pitchFamily="34" charset="0"/>
                      </a:rPr>
                      <m:t> </m:t>
                    </m:r>
                  </m:oMath>
                </a14:m>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9" name="TextBox 18"/>
              <p:cNvSpPr txBox="1">
                <a:spLocks noRot="1" noChangeAspect="1" noMove="1" noResize="1" noEditPoints="1" noAdjustHandles="1" noChangeArrowheads="1" noChangeShapeType="1" noTextEdit="1"/>
              </p:cNvSpPr>
              <p:nvPr/>
            </p:nvSpPr>
            <p:spPr>
              <a:xfrm>
                <a:off x="430786" y="4159382"/>
                <a:ext cx="11232108" cy="1277273"/>
              </a:xfrm>
              <a:prstGeom prst="rect">
                <a:avLst/>
              </a:prstGeom>
              <a:blipFill>
                <a:blip r:embed="rId12"/>
                <a:stretch>
                  <a:fillRect l="-760" t="-3810" r="-869" b="-10000"/>
                </a:stretch>
              </a:blipFill>
            </p:spPr>
            <p:txBody>
              <a:bodyPr/>
              <a:lstStyle/>
              <a:p>
                <a:r>
                  <a:rPr lang="en-US">
                    <a:noFill/>
                  </a:rPr>
                  <a:t> </a:t>
                </a:r>
              </a:p>
            </p:txBody>
          </p:sp>
        </mc:Fallback>
      </mc:AlternateContent>
      <p:sp>
        <p:nvSpPr>
          <p:cNvPr id="20" name="Rectangle 19"/>
          <p:cNvSpPr/>
          <p:nvPr/>
        </p:nvSpPr>
        <p:spPr>
          <a:xfrm>
            <a:off x="382137" y="3448158"/>
            <a:ext cx="5028236" cy="579967"/>
          </a:xfrm>
          <a:prstGeom prst="rect">
            <a:avLst/>
          </a:prstGeom>
        </p:spPr>
        <p:txBody>
          <a:bodyPr wrap="none">
            <a:spAutoFit/>
          </a:bodyPr>
          <a:lstStyle/>
          <a:p>
            <a:pPr lvl="0" algn="ctr">
              <a:lnSpc>
                <a:spcPct val="150000"/>
              </a:lnSpc>
            </a:pPr>
            <a:r>
              <a:rPr lang="en-US" sz="2400" b="1" dirty="0">
                <a:solidFill>
                  <a:srgbClr val="4472C4"/>
                </a:solidFill>
                <a:latin typeface="Times New Roman" panose="02020603050405020304" pitchFamily="18" charset="0"/>
                <a:cs typeface="Times New Roman" panose="02020603050405020304" pitchFamily="18" charset="0"/>
              </a:rPr>
              <a:t>II. DIỆN TÍCH HÌNH QUẠT TRÒN</a:t>
            </a:r>
          </a:p>
        </p:txBody>
      </p:sp>
      <p:sp>
        <p:nvSpPr>
          <p:cNvPr id="10" name="TextBox 9"/>
          <p:cNvSpPr txBox="1"/>
          <p:nvPr/>
        </p:nvSpPr>
        <p:spPr>
          <a:xfrm>
            <a:off x="464671" y="5551236"/>
            <a:ext cx="10834678" cy="830997"/>
          </a:xfrm>
          <a:prstGeom prst="rect">
            <a:avLst/>
          </a:prstGeom>
          <a:noFill/>
        </p:spPr>
        <p:txBody>
          <a:bodyPr wrap="square" rtlCol="0">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Hình quạt tròn (hay còn gọi tắt là hình quạt) là một phần của hình tròn giới hạn bởi một cung tròn và hai bán kính đi qua hai mút của cung đó.</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904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56509" y="1336416"/>
            <a:ext cx="11182737" cy="213011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2" name="TextBox 21"/>
          <p:cNvSpPr txBox="1"/>
          <p:nvPr/>
        </p:nvSpPr>
        <p:spPr>
          <a:xfrm>
            <a:off x="568331" y="2398172"/>
            <a:ext cx="48418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3" name="TextBox 22"/>
          <p:cNvSpPr txBox="1"/>
          <p:nvPr/>
        </p:nvSpPr>
        <p:spPr>
          <a:xfrm>
            <a:off x="568331" y="2859837"/>
            <a:ext cx="107854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B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sđ</a:t>
            </a:r>
            <a:r>
              <a:rPr lang="en-US" sz="2400" i="1"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AB. </a:t>
            </a:r>
          </a:p>
        </p:txBody>
      </p:sp>
      <p:graphicFrame>
        <p:nvGraphicFramePr>
          <p:cNvPr id="10" name="Object 9"/>
          <p:cNvGraphicFramePr>
            <a:graphicFrameLocks noChangeAspect="1"/>
          </p:cNvGraphicFramePr>
          <p:nvPr>
            <p:extLst>
              <p:ext uri="{D42A27DB-BD31-4B8C-83A1-F6EECF244321}">
                <p14:modId xmlns:p14="http://schemas.microsoft.com/office/powerpoint/2010/main" val="711042749"/>
              </p:ext>
            </p:extLst>
          </p:nvPr>
        </p:nvGraphicFramePr>
        <p:xfrm>
          <a:off x="7140766" y="2862786"/>
          <a:ext cx="1206500" cy="457200"/>
        </p:xfrm>
        <a:graphic>
          <a:graphicData uri="http://schemas.openxmlformats.org/presentationml/2006/ole">
            <mc:AlternateContent xmlns:mc="http://schemas.openxmlformats.org/markup-compatibility/2006">
              <mc:Choice xmlns:v="urn:schemas-microsoft-com:vml" Requires="v">
                <p:oleObj name="Equation" r:id="rId3" imgW="1206360" imgH="457200" progId="Equation.DSMT4">
                  <p:embed/>
                </p:oleObj>
              </mc:Choice>
              <mc:Fallback>
                <p:oleObj name="Equation" r:id="rId3" imgW="1206360" imgH="457200" progId="Equation.DSMT4">
                  <p:embed/>
                  <p:pic>
                    <p:nvPicPr>
                      <p:cNvPr id="0" name=""/>
                      <p:cNvPicPr/>
                      <p:nvPr/>
                    </p:nvPicPr>
                    <p:blipFill>
                      <a:blip r:embed="rId4"/>
                      <a:stretch>
                        <a:fillRect/>
                      </a:stretch>
                    </p:blipFill>
                    <p:spPr>
                      <a:xfrm>
                        <a:off x="7140766" y="2862786"/>
                        <a:ext cx="1206500" cy="457200"/>
                      </a:xfrm>
                      <a:prstGeom prst="rect">
                        <a:avLst/>
                      </a:prstGeom>
                    </p:spPr>
                  </p:pic>
                </p:oleObj>
              </mc:Fallback>
            </mc:AlternateContent>
          </a:graphicData>
        </a:graphic>
      </p:graphicFrame>
    </p:spTree>
    <p:extLst>
      <p:ext uri="{BB962C8B-B14F-4D97-AF65-F5344CB8AC3E}">
        <p14:creationId xmlns:p14="http://schemas.microsoft.com/office/powerpoint/2010/main" val="2017831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56509" y="1336416"/>
            <a:ext cx="11182737" cy="127030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Tree>
    <p:extLst>
      <p:ext uri="{BB962C8B-B14F-4D97-AF65-F5344CB8AC3E}">
        <p14:creationId xmlns:p14="http://schemas.microsoft.com/office/powerpoint/2010/main" val="1833973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56509" y="1336416"/>
            <a:ext cx="11182737" cy="127030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16" name="TextBox 15"/>
          <p:cNvSpPr txBox="1"/>
          <p:nvPr/>
        </p:nvSpPr>
        <p:spPr>
          <a:xfrm>
            <a:off x="4181971" y="2706560"/>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37593" y="3383665"/>
            <a:ext cx="358603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Chu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86607149"/>
              </p:ext>
            </p:extLst>
          </p:nvPr>
        </p:nvGraphicFramePr>
        <p:xfrm>
          <a:off x="3335084" y="3897379"/>
          <a:ext cx="3009900" cy="393700"/>
        </p:xfrm>
        <a:graphic>
          <a:graphicData uri="http://schemas.openxmlformats.org/presentationml/2006/ole">
            <mc:AlternateContent xmlns:mc="http://schemas.openxmlformats.org/markup-compatibility/2006">
              <mc:Choice xmlns:v="urn:schemas-microsoft-com:vml" Requires="v">
                <p:oleObj name="Equation" r:id="rId3" imgW="3009600" imgH="393480" progId="Equation.DSMT4">
                  <p:embed/>
                </p:oleObj>
              </mc:Choice>
              <mc:Fallback>
                <p:oleObj name="Equation" r:id="rId3" imgW="3009600" imgH="393480" progId="Equation.DSMT4">
                  <p:embed/>
                  <p:pic>
                    <p:nvPicPr>
                      <p:cNvPr id="0" name=""/>
                      <p:cNvPicPr/>
                      <p:nvPr/>
                    </p:nvPicPr>
                    <p:blipFill>
                      <a:blip r:embed="rId4"/>
                      <a:stretch>
                        <a:fillRect/>
                      </a:stretch>
                    </p:blipFill>
                    <p:spPr>
                      <a:xfrm>
                        <a:off x="3335084" y="3897379"/>
                        <a:ext cx="3009900" cy="393700"/>
                      </a:xfrm>
                      <a:prstGeom prst="rect">
                        <a:avLst/>
                      </a:prstGeom>
                    </p:spPr>
                  </p:pic>
                </p:oleObj>
              </mc:Fallback>
            </mc:AlternateContent>
          </a:graphicData>
        </a:graphic>
      </p:graphicFrame>
    </p:spTree>
    <p:extLst>
      <p:ext uri="{BB962C8B-B14F-4D97-AF65-F5344CB8AC3E}">
        <p14:creationId xmlns:p14="http://schemas.microsoft.com/office/powerpoint/2010/main" val="164027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533097" y="1352848"/>
            <a:ext cx="11182737" cy="1506989"/>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526297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2" name="TextBox 21"/>
          <p:cNvSpPr txBox="1"/>
          <p:nvPr/>
        </p:nvSpPr>
        <p:spPr>
          <a:xfrm>
            <a:off x="568330" y="2398172"/>
            <a:ext cx="51067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Tree>
    <p:extLst>
      <p:ext uri="{BB962C8B-B14F-4D97-AF65-F5344CB8AC3E}">
        <p14:creationId xmlns:p14="http://schemas.microsoft.com/office/powerpoint/2010/main" val="1052577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533097" y="1352848"/>
            <a:ext cx="11182737" cy="1506989"/>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2" name="TextBox 21"/>
          <p:cNvSpPr txBox="1"/>
          <p:nvPr/>
        </p:nvSpPr>
        <p:spPr>
          <a:xfrm>
            <a:off x="568330" y="2398172"/>
            <a:ext cx="51067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16" name="TextBox 15"/>
          <p:cNvSpPr txBox="1"/>
          <p:nvPr/>
        </p:nvSpPr>
        <p:spPr>
          <a:xfrm>
            <a:off x="4577756" y="2859837"/>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35158" y="3556656"/>
            <a:ext cx="388519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056227124"/>
              </p:ext>
            </p:extLst>
          </p:nvPr>
        </p:nvGraphicFramePr>
        <p:xfrm>
          <a:off x="2970442" y="4060405"/>
          <a:ext cx="3629365" cy="433357"/>
        </p:xfrm>
        <a:graphic>
          <a:graphicData uri="http://schemas.openxmlformats.org/presentationml/2006/ole">
            <mc:AlternateContent xmlns:mc="http://schemas.openxmlformats.org/markup-compatibility/2006">
              <mc:Choice xmlns:v="urn:schemas-microsoft-com:vml" Requires="v">
                <p:oleObj name="Equation" r:id="rId3" imgW="3403440" imgH="406080" progId="Equation.DSMT4">
                  <p:embed/>
                </p:oleObj>
              </mc:Choice>
              <mc:Fallback>
                <p:oleObj name="Equation" r:id="rId3" imgW="3403440" imgH="406080" progId="Equation.DSMT4">
                  <p:embed/>
                  <p:pic>
                    <p:nvPicPr>
                      <p:cNvPr id="0" name=""/>
                      <p:cNvPicPr/>
                      <p:nvPr/>
                    </p:nvPicPr>
                    <p:blipFill>
                      <a:blip r:embed="rId4"/>
                      <a:stretch>
                        <a:fillRect/>
                      </a:stretch>
                    </p:blipFill>
                    <p:spPr>
                      <a:xfrm>
                        <a:off x="2970442" y="4060405"/>
                        <a:ext cx="3629365" cy="433357"/>
                      </a:xfrm>
                      <a:prstGeom prst="rect">
                        <a:avLst/>
                      </a:prstGeom>
                    </p:spPr>
                  </p:pic>
                </p:oleObj>
              </mc:Fallback>
            </mc:AlternateContent>
          </a:graphicData>
        </a:graphic>
      </p:graphicFrame>
    </p:spTree>
    <p:extLst>
      <p:ext uri="{BB962C8B-B14F-4D97-AF65-F5344CB8AC3E}">
        <p14:creationId xmlns:p14="http://schemas.microsoft.com/office/powerpoint/2010/main" val="2762122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56509" y="1336416"/>
            <a:ext cx="11182737" cy="213011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2" name="TextBox 21"/>
          <p:cNvSpPr txBox="1"/>
          <p:nvPr/>
        </p:nvSpPr>
        <p:spPr>
          <a:xfrm>
            <a:off x="568331" y="2398172"/>
            <a:ext cx="48418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3" name="TextBox 22"/>
          <p:cNvSpPr txBox="1"/>
          <p:nvPr/>
        </p:nvSpPr>
        <p:spPr>
          <a:xfrm>
            <a:off x="568331" y="2859837"/>
            <a:ext cx="107854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B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sđ</a:t>
            </a:r>
            <a:r>
              <a:rPr lang="en-US" sz="2400" i="1"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AB. </a:t>
            </a:r>
          </a:p>
        </p:txBody>
      </p:sp>
      <p:graphicFrame>
        <p:nvGraphicFramePr>
          <p:cNvPr id="10" name="Object 9"/>
          <p:cNvGraphicFramePr>
            <a:graphicFrameLocks noChangeAspect="1"/>
          </p:cNvGraphicFramePr>
          <p:nvPr/>
        </p:nvGraphicFramePr>
        <p:xfrm>
          <a:off x="7140766" y="2862786"/>
          <a:ext cx="1206500" cy="457200"/>
        </p:xfrm>
        <a:graphic>
          <a:graphicData uri="http://schemas.openxmlformats.org/presentationml/2006/ole">
            <mc:AlternateContent xmlns:mc="http://schemas.openxmlformats.org/markup-compatibility/2006">
              <mc:Choice xmlns:v="urn:schemas-microsoft-com:vml" Requires="v">
                <p:oleObj name="Equation" r:id="rId3" imgW="1206360" imgH="457200" progId="Equation.DSMT4">
                  <p:embed/>
                </p:oleObj>
              </mc:Choice>
              <mc:Fallback>
                <p:oleObj name="Equation" r:id="rId3" imgW="1206360" imgH="457200" progId="Equation.DSMT4">
                  <p:embed/>
                  <p:pic>
                    <p:nvPicPr>
                      <p:cNvPr id="10" name="Object 9"/>
                      <p:cNvPicPr/>
                      <p:nvPr/>
                    </p:nvPicPr>
                    <p:blipFill>
                      <a:blip r:embed="rId4"/>
                      <a:stretch>
                        <a:fillRect/>
                      </a:stretch>
                    </p:blipFill>
                    <p:spPr>
                      <a:xfrm>
                        <a:off x="7140766" y="2862786"/>
                        <a:ext cx="1206500" cy="457200"/>
                      </a:xfrm>
                      <a:prstGeom prst="rect">
                        <a:avLst/>
                      </a:prstGeom>
                    </p:spPr>
                  </p:pic>
                </p:oleObj>
              </mc:Fallback>
            </mc:AlternateContent>
          </a:graphicData>
        </a:graphic>
      </p:graphicFrame>
      <p:pic>
        <p:nvPicPr>
          <p:cNvPr id="14" name="Picture 13"/>
          <p:cNvPicPr>
            <a:picLocks noChangeAspect="1"/>
          </p:cNvPicPr>
          <p:nvPr/>
        </p:nvPicPr>
        <p:blipFill>
          <a:blip r:embed="rId5"/>
          <a:stretch>
            <a:fillRect/>
          </a:stretch>
        </p:blipFill>
        <p:spPr>
          <a:xfrm>
            <a:off x="5251510" y="3540587"/>
            <a:ext cx="3778511" cy="3155019"/>
          </a:xfrm>
          <a:prstGeom prst="rect">
            <a:avLst/>
          </a:prstGeom>
        </p:spPr>
      </p:pic>
    </p:spTree>
    <p:extLst>
      <p:ext uri="{BB962C8B-B14F-4D97-AF65-F5344CB8AC3E}">
        <p14:creationId xmlns:p14="http://schemas.microsoft.com/office/powerpoint/2010/main" val="1259177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5534" y="-1255594"/>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456509" y="1336416"/>
            <a:ext cx="11182737" cy="2130116"/>
          </a:xfrm>
          <a:prstGeom prst="roundRect">
            <a:avLst/>
          </a:prstGeom>
          <a:solidFill>
            <a:srgbClr val="EEF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8331" y="1336415"/>
            <a:ext cx="1518162" cy="54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6754" y="1333256"/>
            <a:ext cx="1423204" cy="491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3543" y="1280185"/>
            <a:ext cx="1345890"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tập</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39682" y="1338258"/>
            <a:ext cx="3358964" cy="461665"/>
          </a:xfrm>
          <a:prstGeom prst="rect">
            <a:avLst/>
          </a:prstGeom>
          <a:noFill/>
        </p:spPr>
        <p:txBody>
          <a:bodyPr wrap="square" rtlCol="0">
            <a:spAutoFit/>
          </a:bodyPr>
          <a:lstStyle/>
          <a:p>
            <a:pPr lvl="0" algn="just">
              <a:defRPr/>
            </a:pPr>
            <a:r>
              <a:rPr lang="en-US" sz="2400" kern="0" dirty="0">
                <a:latin typeface="Times New Roman" panose="02020603050405020304" pitchFamily="18" charset="0"/>
                <a:ea typeface="Calibri" panose="020F0502020204030204" pitchFamily="34" charset="0"/>
                <a:cs typeface="Times New Roman" panose="02020603050405020304" pitchFamily="18" charset="0"/>
              </a:rPr>
              <a:t>Cho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r>
              <a:rPr lang="en-US" sz="2400" i="1" kern="0" dirty="0">
                <a:latin typeface="Times New Roman" panose="02020603050405020304" pitchFamily="18" charset="0"/>
                <a:ea typeface="Calibri" panose="020F0502020204030204" pitchFamily="34" charset="0"/>
                <a:cs typeface="Times New Roman" panose="02020603050405020304" pitchFamily="18" charset="0"/>
              </a:rPr>
              <a:t>O;5 cm</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p:cNvSpPr txBox="1"/>
          <p:nvPr/>
        </p:nvSpPr>
        <p:spPr>
          <a:xfrm>
            <a:off x="593503" y="1956241"/>
            <a:ext cx="468818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2" name="TextBox 21"/>
          <p:cNvSpPr txBox="1"/>
          <p:nvPr/>
        </p:nvSpPr>
        <p:spPr>
          <a:xfrm>
            <a:off x="568331" y="2398172"/>
            <a:ext cx="48418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a:t>
            </a:r>
          </a:p>
        </p:txBody>
      </p:sp>
      <p:sp>
        <p:nvSpPr>
          <p:cNvPr id="23" name="TextBox 22"/>
          <p:cNvSpPr txBox="1"/>
          <p:nvPr/>
        </p:nvSpPr>
        <p:spPr>
          <a:xfrm>
            <a:off x="568331" y="2859837"/>
            <a:ext cx="107854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B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(O)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sđ</a:t>
            </a:r>
            <a:r>
              <a:rPr lang="en-US" sz="2400" i="1"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AB. </a:t>
            </a:r>
          </a:p>
        </p:txBody>
      </p:sp>
      <p:graphicFrame>
        <p:nvGraphicFramePr>
          <p:cNvPr id="10" name="Object 9"/>
          <p:cNvGraphicFramePr>
            <a:graphicFrameLocks noChangeAspect="1"/>
          </p:cNvGraphicFramePr>
          <p:nvPr/>
        </p:nvGraphicFramePr>
        <p:xfrm>
          <a:off x="7140766" y="2862786"/>
          <a:ext cx="1206500" cy="457200"/>
        </p:xfrm>
        <a:graphic>
          <a:graphicData uri="http://schemas.openxmlformats.org/presentationml/2006/ole">
            <mc:AlternateContent xmlns:mc="http://schemas.openxmlformats.org/markup-compatibility/2006">
              <mc:Choice xmlns:v="urn:schemas-microsoft-com:vml" Requires="v">
                <p:oleObj name="Equation" r:id="rId3" imgW="1206360" imgH="457200" progId="Equation.DSMT4">
                  <p:embed/>
                </p:oleObj>
              </mc:Choice>
              <mc:Fallback>
                <p:oleObj name="Equation" r:id="rId3" imgW="1206360" imgH="457200" progId="Equation.DSMT4">
                  <p:embed/>
                  <p:pic>
                    <p:nvPicPr>
                      <p:cNvPr id="10" name="Object 9"/>
                      <p:cNvPicPr/>
                      <p:nvPr/>
                    </p:nvPicPr>
                    <p:blipFill>
                      <a:blip r:embed="rId4"/>
                      <a:stretch>
                        <a:fillRect/>
                      </a:stretch>
                    </p:blipFill>
                    <p:spPr>
                      <a:xfrm>
                        <a:off x="7140766" y="2862786"/>
                        <a:ext cx="1206500" cy="457200"/>
                      </a:xfrm>
                      <a:prstGeom prst="rect">
                        <a:avLst/>
                      </a:prstGeom>
                    </p:spPr>
                  </p:pic>
                </p:oleObj>
              </mc:Fallback>
            </mc:AlternateContent>
          </a:graphicData>
        </a:graphic>
      </p:graphicFrame>
      <p:sp>
        <p:nvSpPr>
          <p:cNvPr id="16" name="TextBox 15"/>
          <p:cNvSpPr txBox="1"/>
          <p:nvPr/>
        </p:nvSpPr>
        <p:spPr>
          <a:xfrm>
            <a:off x="4564108" y="3416519"/>
            <a:ext cx="109728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Giải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40251" y="4051865"/>
            <a:ext cx="366204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AB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420050821"/>
              </p:ext>
            </p:extLst>
          </p:nvPr>
        </p:nvGraphicFramePr>
        <p:xfrm>
          <a:off x="3280758" y="4539232"/>
          <a:ext cx="4001852" cy="837933"/>
        </p:xfrm>
        <a:graphic>
          <a:graphicData uri="http://schemas.openxmlformats.org/presentationml/2006/ole">
            <mc:AlternateContent xmlns:mc="http://schemas.openxmlformats.org/markup-compatibility/2006">
              <mc:Choice xmlns:v="urn:schemas-microsoft-com:vml" Requires="v">
                <p:oleObj name="Equation" r:id="rId5" imgW="3517560" imgH="736560" progId="Equation.DSMT4">
                  <p:embed/>
                </p:oleObj>
              </mc:Choice>
              <mc:Fallback>
                <p:oleObj name="Equation" r:id="rId5" imgW="3517560" imgH="736560" progId="Equation.DSMT4">
                  <p:embed/>
                  <p:pic>
                    <p:nvPicPr>
                      <p:cNvPr id="0" name=""/>
                      <p:cNvPicPr/>
                      <p:nvPr/>
                    </p:nvPicPr>
                    <p:blipFill>
                      <a:blip r:embed="rId6"/>
                      <a:stretch>
                        <a:fillRect/>
                      </a:stretch>
                    </p:blipFill>
                    <p:spPr>
                      <a:xfrm>
                        <a:off x="3280758" y="4539232"/>
                        <a:ext cx="4001852" cy="837933"/>
                      </a:xfrm>
                      <a:prstGeom prst="rect">
                        <a:avLst/>
                      </a:prstGeom>
                    </p:spPr>
                  </p:pic>
                </p:oleObj>
              </mc:Fallback>
            </mc:AlternateContent>
          </a:graphicData>
        </a:graphic>
      </p:graphicFrame>
    </p:spTree>
    <p:extLst>
      <p:ext uri="{BB962C8B-B14F-4D97-AF65-F5344CB8AC3E}">
        <p14:creationId xmlns:p14="http://schemas.microsoft.com/office/powerpoint/2010/main" val="183485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73901" y="2318485"/>
            <a:ext cx="5444197"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defRPr/>
            </a:pPr>
            <a:r>
              <a:rPr lang="pt-BR"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Ghi nhớ kiến thức trong bài.</a:t>
            </a:r>
          </a:p>
          <a:p>
            <a:pPr marL="285750" indent="-285750">
              <a:lnSpc>
                <a:spcPct val="150000"/>
              </a:lnSpc>
              <a:buFont typeface="Arial" panose="020B0604020202020204" pitchFamily="34" charset="0"/>
              <a:buChar char="•"/>
              <a:defRPr/>
            </a:pPr>
            <a:r>
              <a:rPr lang="pt-BR"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 bài 1b SGK trang 122. </a:t>
            </a:r>
          </a:p>
          <a:p>
            <a:pPr marL="285750" indent="-285750">
              <a:lnSpc>
                <a:spcPct val="150000"/>
              </a:lnSpc>
              <a:buFont typeface="Arial" panose="020B0604020202020204" pitchFamily="34" charset="0"/>
              <a:buChar cha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Chuẩn bị trước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pt-BR"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3496100" y="1598773"/>
            <a:ext cx="519979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19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996733" y="1953882"/>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551569" y="1868989"/>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0" name="TextBox 9"/>
          <p:cNvSpPr txBox="1"/>
          <p:nvPr/>
        </p:nvSpPr>
        <p:spPr>
          <a:xfrm>
            <a:off x="551569" y="1923634"/>
            <a:ext cx="11057206" cy="954107"/>
          </a:xfrm>
          <a:prstGeom prst="rect">
            <a:avLst/>
          </a:prstGeom>
          <a:noFill/>
        </p:spPr>
        <p:txBody>
          <a:bodyPr wrap="square" rtlCol="0">
            <a:spAutoFit/>
          </a:bodyPr>
          <a:lstStyle/>
          <a:p>
            <a:r>
              <a:rPr lang="pt-BR" sz="2800" kern="100" dirty="0">
                <a:latin typeface="Times New Roman" panose="02020603050405020304" pitchFamily="18" charset="0"/>
                <a:ea typeface="Times New Roman" panose="02020603050405020304" pitchFamily="18" charset="0"/>
                <a:cs typeface="Times New Roman" panose="02020603050405020304" pitchFamily="18" charset="0"/>
              </a:rPr>
              <a:t>                Lấy một vòng dây không dãn có dạng đường tròn (Hình 66a), cắt vòng dây và kéo thẳng vòng dây đó để nhận được sợi dây như Hình 66b.</a:t>
            </a:r>
            <a:endParaRPr lang="en-US"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rcRect/>
          <a:stretch/>
        </p:blipFill>
        <p:spPr>
          <a:xfrm>
            <a:off x="7247750" y="4043437"/>
            <a:ext cx="4233537" cy="2211703"/>
          </a:xfrm>
          <a:prstGeom prst="rect">
            <a:avLst/>
          </a:prstGeom>
        </p:spPr>
      </p:pic>
      <p:sp>
        <p:nvSpPr>
          <p:cNvPr id="12" name="Flowchart: Connector 11"/>
          <p:cNvSpPr/>
          <p:nvPr/>
        </p:nvSpPr>
        <p:spPr>
          <a:xfrm>
            <a:off x="7306209" y="4154206"/>
            <a:ext cx="1091821" cy="1105468"/>
          </a:xfrm>
          <a:prstGeom prst="flowChartConnector">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3" name="Straight Connector 12"/>
          <p:cNvCxnSpPr>
            <a:endCxn id="11" idx="3"/>
          </p:cNvCxnSpPr>
          <p:nvPr/>
        </p:nvCxnSpPr>
        <p:spPr>
          <a:xfrm>
            <a:off x="8902997" y="4058671"/>
            <a:ext cx="2578290" cy="1090618"/>
          </a:xfrm>
          <a:prstGeom prst="line">
            <a:avLst/>
          </a:prstGeom>
          <a:ln w="38100">
            <a:solidFill>
              <a:srgbClr val="0070C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8952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996733" y="1953882"/>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551569" y="1868989"/>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0" name="TextBox 9"/>
          <p:cNvSpPr txBox="1"/>
          <p:nvPr/>
        </p:nvSpPr>
        <p:spPr>
          <a:xfrm>
            <a:off x="551569" y="1923634"/>
            <a:ext cx="11057206" cy="954107"/>
          </a:xfrm>
          <a:prstGeom prst="rect">
            <a:avLst/>
          </a:prstGeom>
          <a:noFill/>
        </p:spPr>
        <p:txBody>
          <a:bodyPr wrap="square" rtlCol="0">
            <a:spAutoFit/>
          </a:bodyPr>
          <a:lstStyle/>
          <a:p>
            <a:r>
              <a:rPr lang="pt-BR" sz="2800" kern="100" dirty="0">
                <a:latin typeface="Times New Roman" panose="02020603050405020304" pitchFamily="18" charset="0"/>
                <a:ea typeface="Times New Roman" panose="02020603050405020304" pitchFamily="18" charset="0"/>
                <a:cs typeface="Times New Roman" panose="02020603050405020304" pitchFamily="18" charset="0"/>
              </a:rPr>
              <a:t>                Lấy một vòng dây không dãn có dạng đường tròn (Hình 66a), cắt vòng dây và kéo thẳng vòng dây đó để nhận được sợi dây như Hình 66b.</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51913" y="3900842"/>
            <a:ext cx="10978662"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C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p>
        </p:txBody>
      </p:sp>
      <p:sp>
        <p:nvSpPr>
          <p:cNvPr id="15" name="TextBox 14"/>
          <p:cNvSpPr txBox="1"/>
          <p:nvPr/>
        </p:nvSpPr>
        <p:spPr>
          <a:xfrm>
            <a:off x="912056" y="3249665"/>
            <a:ext cx="965043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p>
        </p:txBody>
      </p:sp>
      <p:graphicFrame>
        <p:nvGraphicFramePr>
          <p:cNvPr id="16" name="Object 15"/>
          <p:cNvGraphicFramePr>
            <a:graphicFrameLocks noChangeAspect="1"/>
          </p:cNvGraphicFramePr>
          <p:nvPr>
            <p:extLst>
              <p:ext uri="{D42A27DB-BD31-4B8C-83A1-F6EECF244321}">
                <p14:modId xmlns:p14="http://schemas.microsoft.com/office/powerpoint/2010/main" val="2258941697"/>
              </p:ext>
            </p:extLst>
          </p:nvPr>
        </p:nvGraphicFramePr>
        <p:xfrm>
          <a:off x="5970612" y="4368044"/>
          <a:ext cx="403225" cy="322263"/>
        </p:xfrm>
        <a:graphic>
          <a:graphicData uri="http://schemas.openxmlformats.org/presentationml/2006/ole">
            <mc:AlternateContent xmlns:mc="http://schemas.openxmlformats.org/markup-compatibility/2006">
              <mc:Choice xmlns:v="urn:schemas-microsoft-com:vml" Requires="v">
                <p:oleObj name="Equation" r:id="rId4" imgW="190440" imgH="152280" progId="Equation.DSMT4">
                  <p:embed/>
                </p:oleObj>
              </mc:Choice>
              <mc:Fallback>
                <p:oleObj name="Equation" r:id="rId4" imgW="190440" imgH="152280" progId="Equation.DSMT4">
                  <p:embed/>
                  <p:pic>
                    <p:nvPicPr>
                      <p:cNvPr id="14" name="Object 13"/>
                      <p:cNvPicPr/>
                      <p:nvPr/>
                    </p:nvPicPr>
                    <p:blipFill>
                      <a:blip r:embed="rId5"/>
                      <a:stretch>
                        <a:fillRect/>
                      </a:stretch>
                    </p:blipFill>
                    <p:spPr>
                      <a:xfrm>
                        <a:off x="5970612" y="4368044"/>
                        <a:ext cx="403225" cy="32226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220014512"/>
              </p:ext>
            </p:extLst>
          </p:nvPr>
        </p:nvGraphicFramePr>
        <p:xfrm>
          <a:off x="6785228" y="4368044"/>
          <a:ext cx="338848" cy="312783"/>
        </p:xfrm>
        <a:graphic>
          <a:graphicData uri="http://schemas.openxmlformats.org/presentationml/2006/ole">
            <mc:AlternateContent xmlns:mc="http://schemas.openxmlformats.org/markup-compatibility/2006">
              <mc:Choice xmlns:v="urn:schemas-microsoft-com:vml" Requires="v">
                <p:oleObj name="Equation" r:id="rId6" imgW="164880" imgH="152280" progId="Equation.DSMT4">
                  <p:embed/>
                </p:oleObj>
              </mc:Choice>
              <mc:Fallback>
                <p:oleObj name="Equation" r:id="rId6" imgW="164880" imgH="152280" progId="Equation.DSMT4">
                  <p:embed/>
                  <p:pic>
                    <p:nvPicPr>
                      <p:cNvPr id="15" name="Object 14"/>
                      <p:cNvPicPr/>
                      <p:nvPr/>
                    </p:nvPicPr>
                    <p:blipFill>
                      <a:blip r:embed="rId7"/>
                      <a:stretch>
                        <a:fillRect/>
                      </a:stretch>
                    </p:blipFill>
                    <p:spPr>
                      <a:xfrm>
                        <a:off x="6785228" y="4368044"/>
                        <a:ext cx="338848" cy="31278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22469016"/>
              </p:ext>
            </p:extLst>
          </p:nvPr>
        </p:nvGraphicFramePr>
        <p:xfrm>
          <a:off x="9459326" y="4330408"/>
          <a:ext cx="1562100" cy="330200"/>
        </p:xfrm>
        <a:graphic>
          <a:graphicData uri="http://schemas.openxmlformats.org/presentationml/2006/ole">
            <mc:AlternateContent xmlns:mc="http://schemas.openxmlformats.org/markup-compatibility/2006">
              <mc:Choice xmlns:v="urn:schemas-microsoft-com:vml" Requires="v">
                <p:oleObj name="Equation" r:id="rId8" imgW="1562040" imgH="330120" progId="Equation.DSMT4">
                  <p:embed/>
                </p:oleObj>
              </mc:Choice>
              <mc:Fallback>
                <p:oleObj name="Equation" r:id="rId8" imgW="1562040" imgH="330120" progId="Equation.DSMT4">
                  <p:embed/>
                  <p:pic>
                    <p:nvPicPr>
                      <p:cNvPr id="16" name="Object 15"/>
                      <p:cNvPicPr/>
                      <p:nvPr/>
                    </p:nvPicPr>
                    <p:blipFill>
                      <a:blip r:embed="rId9"/>
                      <a:stretch>
                        <a:fillRect/>
                      </a:stretch>
                    </p:blipFill>
                    <p:spPr>
                      <a:xfrm>
                        <a:off x="9459326" y="4330408"/>
                        <a:ext cx="1562100" cy="3302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64414702"/>
              </p:ext>
            </p:extLst>
          </p:nvPr>
        </p:nvGraphicFramePr>
        <p:xfrm>
          <a:off x="7209838" y="4750730"/>
          <a:ext cx="1104900" cy="330200"/>
        </p:xfrm>
        <a:graphic>
          <a:graphicData uri="http://schemas.openxmlformats.org/presentationml/2006/ole">
            <mc:AlternateContent xmlns:mc="http://schemas.openxmlformats.org/markup-compatibility/2006">
              <mc:Choice xmlns:v="urn:schemas-microsoft-com:vml" Requires="v">
                <p:oleObj name="Equation" r:id="rId10" imgW="1104840" imgH="330120" progId="Equation.DSMT4">
                  <p:embed/>
                </p:oleObj>
              </mc:Choice>
              <mc:Fallback>
                <p:oleObj name="Equation" r:id="rId10" imgW="1104840" imgH="330120" progId="Equation.DSMT4">
                  <p:embed/>
                  <p:pic>
                    <p:nvPicPr>
                      <p:cNvPr id="17" name="Object 16"/>
                      <p:cNvPicPr/>
                      <p:nvPr/>
                    </p:nvPicPr>
                    <p:blipFill>
                      <a:blip r:embed="rId11"/>
                      <a:stretch>
                        <a:fillRect/>
                      </a:stretch>
                    </p:blipFill>
                    <p:spPr>
                      <a:xfrm>
                        <a:off x="7209838" y="4750730"/>
                        <a:ext cx="1104900" cy="330200"/>
                      </a:xfrm>
                      <a:prstGeom prst="rect">
                        <a:avLst/>
                      </a:prstGeom>
                    </p:spPr>
                  </p:pic>
                </p:oleObj>
              </mc:Fallback>
            </mc:AlternateContent>
          </a:graphicData>
        </a:graphic>
      </p:graphicFrame>
    </p:spTree>
    <p:extLst>
      <p:ext uri="{BB962C8B-B14F-4D97-AF65-F5344CB8AC3E}">
        <p14:creationId xmlns:p14="http://schemas.microsoft.com/office/powerpoint/2010/main" val="31728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996733" y="1953882"/>
            <a:ext cx="970671" cy="464234"/>
          </a:xfrm>
          <a:prstGeom prst="roundRect">
            <a:avLst/>
          </a:prstGeom>
          <a:solidFill>
            <a:srgbClr val="78A1F4"/>
          </a:solidFill>
          <a:ln>
            <a:solidFill>
              <a:srgbClr val="0C45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551569" y="1868989"/>
            <a:ext cx="647113" cy="634763"/>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0" name="TextBox 9"/>
          <p:cNvSpPr txBox="1"/>
          <p:nvPr/>
        </p:nvSpPr>
        <p:spPr>
          <a:xfrm>
            <a:off x="551569" y="1923634"/>
            <a:ext cx="11057206" cy="954107"/>
          </a:xfrm>
          <a:prstGeom prst="rect">
            <a:avLst/>
          </a:prstGeom>
          <a:noFill/>
        </p:spPr>
        <p:txBody>
          <a:bodyPr wrap="square" rtlCol="0">
            <a:spAutoFit/>
          </a:bodyPr>
          <a:lstStyle/>
          <a:p>
            <a:r>
              <a:rPr lang="pt-BR" sz="2800" kern="100" dirty="0">
                <a:latin typeface="Times New Roman" panose="02020603050405020304" pitchFamily="18" charset="0"/>
                <a:ea typeface="Times New Roman" panose="02020603050405020304" pitchFamily="18" charset="0"/>
                <a:cs typeface="Times New Roman" panose="02020603050405020304" pitchFamily="18" charset="0"/>
              </a:rPr>
              <a:t>                Lấy một vòng dây không dãn có dạng đường tròn (Hình 66a), cắt vòng dây và kéo thẳng vòng dây đó để nhận được sợi dây như Hình 66b.</a:t>
            </a: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1111347" y="3274834"/>
                <a:ext cx="6780629"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𝑑</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111347" y="3274834"/>
                <a:ext cx="6780629" cy="523220"/>
              </a:xfrm>
              <a:prstGeom prst="rect">
                <a:avLst/>
              </a:prstGeom>
              <a:blipFill>
                <a:blip r:embed="rId5"/>
                <a:stretch>
                  <a:fillRect l="-1617" t="-11628" b="-31395"/>
                </a:stretch>
              </a:blipFill>
            </p:spPr>
            <p:txBody>
              <a:bodyPr/>
              <a:lstStyle/>
              <a:p>
                <a:r>
                  <a:rPr lang="en-US">
                    <a:noFill/>
                  </a:rPr>
                  <a:t> </a:t>
                </a:r>
              </a:p>
            </p:txBody>
          </p:sp>
        </mc:Fallback>
      </mc:AlternateContent>
      <p:sp>
        <p:nvSpPr>
          <p:cNvPr id="15" name="TextBox 14"/>
          <p:cNvSpPr txBox="1"/>
          <p:nvPr/>
        </p:nvSpPr>
        <p:spPr>
          <a:xfrm>
            <a:off x="1111347" y="4245377"/>
            <a:ext cx="5992838"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8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427168248"/>
              </p:ext>
            </p:extLst>
          </p:nvPr>
        </p:nvGraphicFramePr>
        <p:xfrm>
          <a:off x="7216775" y="3415861"/>
          <a:ext cx="1079500" cy="317500"/>
        </p:xfrm>
        <a:graphic>
          <a:graphicData uri="http://schemas.openxmlformats.org/presentationml/2006/ole">
            <mc:AlternateContent xmlns:mc="http://schemas.openxmlformats.org/markup-compatibility/2006">
              <mc:Choice xmlns:v="urn:schemas-microsoft-com:vml" Requires="v">
                <p:oleObj name="Equation" r:id="rId6" imgW="1079280" imgH="317160" progId="Equation.DSMT4">
                  <p:embed/>
                </p:oleObj>
              </mc:Choice>
              <mc:Fallback>
                <p:oleObj name="Equation" r:id="rId6" imgW="1079280" imgH="317160" progId="Equation.DSMT4">
                  <p:embed/>
                  <p:pic>
                    <p:nvPicPr>
                      <p:cNvPr id="14" name="Object 13"/>
                      <p:cNvPicPr/>
                      <p:nvPr/>
                    </p:nvPicPr>
                    <p:blipFill>
                      <a:blip r:embed="rId7"/>
                      <a:stretch>
                        <a:fillRect/>
                      </a:stretch>
                    </p:blipFill>
                    <p:spPr>
                      <a:xfrm>
                        <a:off x="7216775" y="3415861"/>
                        <a:ext cx="1079500" cy="31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551326458"/>
              </p:ext>
            </p:extLst>
          </p:nvPr>
        </p:nvGraphicFramePr>
        <p:xfrm>
          <a:off x="6793531" y="4312027"/>
          <a:ext cx="1282700" cy="317500"/>
        </p:xfrm>
        <a:graphic>
          <a:graphicData uri="http://schemas.openxmlformats.org/presentationml/2006/ole">
            <mc:AlternateContent xmlns:mc="http://schemas.openxmlformats.org/markup-compatibility/2006">
              <mc:Choice xmlns:v="urn:schemas-microsoft-com:vml" Requires="v">
                <p:oleObj name="Equation" r:id="rId8" imgW="1282680" imgH="317160" progId="Equation.DSMT4">
                  <p:embed/>
                </p:oleObj>
              </mc:Choice>
              <mc:Fallback>
                <p:oleObj name="Equation" r:id="rId8" imgW="1282680" imgH="317160" progId="Equation.DSMT4">
                  <p:embed/>
                  <p:pic>
                    <p:nvPicPr>
                      <p:cNvPr id="15" name="Object 14"/>
                      <p:cNvPicPr/>
                      <p:nvPr/>
                    </p:nvPicPr>
                    <p:blipFill>
                      <a:blip r:embed="rId9"/>
                      <a:stretch>
                        <a:fillRect/>
                      </a:stretch>
                    </p:blipFill>
                    <p:spPr>
                      <a:xfrm>
                        <a:off x="6793531" y="4312027"/>
                        <a:ext cx="1282700" cy="317500"/>
                      </a:xfrm>
                      <a:prstGeom prst="rect">
                        <a:avLst/>
                      </a:prstGeom>
                    </p:spPr>
                  </p:pic>
                </p:oleObj>
              </mc:Fallback>
            </mc:AlternateContent>
          </a:graphicData>
        </a:graphic>
      </p:graphicFrame>
    </p:spTree>
    <p:extLst>
      <p:ext uri="{BB962C8B-B14F-4D97-AF65-F5344CB8AC3E}">
        <p14:creationId xmlns:p14="http://schemas.microsoft.com/office/powerpoint/2010/main" val="21671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9" name="TextBox 8"/>
          <p:cNvSpPr txBox="1"/>
          <p:nvPr/>
        </p:nvSpPr>
        <p:spPr>
          <a:xfrm>
            <a:off x="1396488" y="1845457"/>
            <a:ext cx="351692"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4" name="TextBox 13"/>
              <p:cNvSpPr txBox="1"/>
              <p:nvPr/>
            </p:nvSpPr>
            <p:spPr>
              <a:xfrm>
                <a:off x="382138" y="1631483"/>
                <a:ext cx="6780629"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đường kính </a:t>
                </a:r>
                <a14:m>
                  <m:oMath xmlns:m="http://schemas.openxmlformats.org/officeDocument/2006/math">
                    <m:r>
                      <a:rPr lang="vi-VN" sz="2800" i="1">
                        <a:latin typeface="Cambria Math" panose="02040503050406030204" pitchFamily="18" charset="0"/>
                        <a:ea typeface="Times New Roman" panose="02020603050405020304" pitchFamily="18" charset="0"/>
                        <a:cs typeface="Arial" panose="020B0604020202020204" pitchFamily="34" charset="0"/>
                      </a:rPr>
                      <m:t>𝑑</m:t>
                    </m:r>
                  </m:oMath>
                </a14:m>
                <a:r>
                  <a:rPr lang="vi-VN" sz="2800" dirty="0">
                    <a:latin typeface="Times New Roman" panose="02020603050405020304" pitchFamily="18" charset="0"/>
                    <a:ea typeface="Times New Roman" panose="02020603050405020304" pitchFamily="18" charset="0"/>
                    <a:cs typeface="Times New Roman" panose="02020603050405020304" pitchFamily="18" charset="0"/>
                  </a:rPr>
                  <a:t> 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2138" y="1631483"/>
                <a:ext cx="6780629" cy="523220"/>
              </a:xfrm>
              <a:prstGeom prst="rect">
                <a:avLst/>
              </a:prstGeom>
              <a:blipFill>
                <a:blip r:embed="rId4"/>
                <a:stretch>
                  <a:fillRect l="-1619" t="-12941" b="-32941"/>
                </a:stretch>
              </a:blipFill>
            </p:spPr>
            <p:txBody>
              <a:bodyPr/>
              <a:lstStyle/>
              <a:p>
                <a:r>
                  <a:rPr lang="en-US">
                    <a:noFill/>
                  </a:rPr>
                  <a:t> </a:t>
                </a:r>
              </a:p>
            </p:txBody>
          </p:sp>
        </mc:Fallback>
      </mc:AlternateContent>
      <p:sp>
        <p:nvSpPr>
          <p:cNvPr id="15" name="TextBox 14"/>
          <p:cNvSpPr txBox="1"/>
          <p:nvPr/>
        </p:nvSpPr>
        <p:spPr>
          <a:xfrm>
            <a:off x="382138" y="2109842"/>
            <a:ext cx="5992838" cy="523220"/>
          </a:xfrm>
          <a:prstGeom prst="rect">
            <a:avLst/>
          </a:prstGeom>
          <a:noFill/>
        </p:spPr>
        <p:txBody>
          <a:bodyPr wrap="square" rtlCol="0">
            <a:spAutoFit/>
          </a:bodyPr>
          <a:lstStyle/>
          <a:p>
            <a:pPr marL="285750" indent="-285750">
              <a:buFont typeface="Arial" panose="020B0604020202020204" pitchFamily="34" charset="0"/>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Chu vi của đường tròn bán kính R là</a:t>
            </a:r>
            <a:endParaRPr lang="en-US" sz="28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624380535"/>
              </p:ext>
            </p:extLst>
          </p:nvPr>
        </p:nvGraphicFramePr>
        <p:xfrm>
          <a:off x="6487566" y="1772510"/>
          <a:ext cx="1079500" cy="317500"/>
        </p:xfrm>
        <a:graphic>
          <a:graphicData uri="http://schemas.openxmlformats.org/presentationml/2006/ole">
            <mc:AlternateContent xmlns:mc="http://schemas.openxmlformats.org/markup-compatibility/2006">
              <mc:Choice xmlns:v="urn:schemas-microsoft-com:vml" Requires="v">
                <p:oleObj name="Equation" r:id="rId5" imgW="1079280" imgH="317160" progId="Equation.DSMT4">
                  <p:embed/>
                </p:oleObj>
              </mc:Choice>
              <mc:Fallback>
                <p:oleObj name="Equation" r:id="rId5" imgW="1079280" imgH="317160" progId="Equation.DSMT4">
                  <p:embed/>
                  <p:pic>
                    <p:nvPicPr>
                      <p:cNvPr id="16" name="Object 15"/>
                      <p:cNvPicPr/>
                      <p:nvPr/>
                    </p:nvPicPr>
                    <p:blipFill>
                      <a:blip r:embed="rId6"/>
                      <a:stretch>
                        <a:fillRect/>
                      </a:stretch>
                    </p:blipFill>
                    <p:spPr>
                      <a:xfrm>
                        <a:off x="6487566" y="1772510"/>
                        <a:ext cx="1079500" cy="31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138109506"/>
              </p:ext>
            </p:extLst>
          </p:nvPr>
        </p:nvGraphicFramePr>
        <p:xfrm>
          <a:off x="6064322" y="2217436"/>
          <a:ext cx="1282700" cy="317500"/>
        </p:xfrm>
        <a:graphic>
          <a:graphicData uri="http://schemas.openxmlformats.org/presentationml/2006/ole">
            <mc:AlternateContent xmlns:mc="http://schemas.openxmlformats.org/markup-compatibility/2006">
              <mc:Choice xmlns:v="urn:schemas-microsoft-com:vml" Requires="v">
                <p:oleObj name="Equation" r:id="rId7" imgW="1282680" imgH="317160" progId="Equation.DSMT4">
                  <p:embed/>
                </p:oleObj>
              </mc:Choice>
              <mc:Fallback>
                <p:oleObj name="Equation" r:id="rId7" imgW="1282680" imgH="317160" progId="Equation.DSMT4">
                  <p:embed/>
                  <p:pic>
                    <p:nvPicPr>
                      <p:cNvPr id="17" name="Object 16"/>
                      <p:cNvPicPr/>
                      <p:nvPr/>
                    </p:nvPicPr>
                    <p:blipFill>
                      <a:blip r:embed="rId8"/>
                      <a:stretch>
                        <a:fillRect/>
                      </a:stretch>
                    </p:blipFill>
                    <p:spPr>
                      <a:xfrm>
                        <a:off x="6064322" y="2217436"/>
                        <a:ext cx="1282700" cy="317500"/>
                      </a:xfrm>
                      <a:prstGeom prst="rect">
                        <a:avLst/>
                      </a:prstGeom>
                    </p:spPr>
                  </p:pic>
                </p:oleObj>
              </mc:Fallback>
            </mc:AlternateContent>
          </a:graphicData>
        </a:graphic>
      </p:graphicFrame>
    </p:spTree>
    <p:extLst>
      <p:ext uri="{BB962C8B-B14F-4D97-AF65-F5344CB8AC3E}">
        <p14:creationId xmlns:p14="http://schemas.microsoft.com/office/powerpoint/2010/main" val="357002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41027" y="-1214651"/>
            <a:ext cx="12192000" cy="904164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3503" y="-106059"/>
            <a:ext cx="11502963" cy="1307537"/>
          </a:xfrm>
          <a:prstGeom prst="rect">
            <a:avLst/>
          </a:prstGeom>
          <a:noFill/>
          <a:ln>
            <a:noFill/>
          </a:ln>
        </p:spPr>
        <p:txBody>
          <a:bodyPr wrap="square" rtlCol="0">
            <a:spAutoFit/>
          </a:bodyPr>
          <a:lstStyle/>
          <a:p>
            <a:pPr lvl="0" algn="ctr">
              <a:lnSpc>
                <a:spcPct val="150000"/>
              </a:lnSpc>
              <a:defRPr/>
            </a:pPr>
            <a:r>
              <a:rPr lang="vi-VN"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ĐỘ DÀI CUNG TRÒN, DIỆN TÍCH HÌNH QUẠT TRÒN, </a:t>
            </a:r>
          </a:p>
          <a:p>
            <a:pPr lvl="0" algn="ctr">
              <a:lnSpc>
                <a:spcPct val="150000"/>
              </a:lnSpc>
              <a:defRPr/>
            </a:pPr>
            <a:r>
              <a:rPr lang="en-US" sz="2800" b="1" dirty="0">
                <a:ln>
                  <a:solidFill>
                    <a:srgbClr val="FF0000"/>
                  </a:solid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 TÍCH HÌNH VÀNH KHUYÊN</a:t>
            </a:r>
            <a:endPar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2138" y="1178189"/>
            <a:ext cx="3507126" cy="579967"/>
          </a:xfrm>
          <a:prstGeom prst="rect">
            <a:avLst/>
          </a:prstGeom>
          <a:noFill/>
        </p:spPr>
        <p:txBody>
          <a:bodyPr wrap="square" rtlCol="0">
            <a:spAutoFit/>
          </a:bodyPr>
          <a:lstStyle/>
          <a:p>
            <a:pPr lvl="0" algn="ct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I. ĐỘ DÀI CUNG TRÒN</a:t>
            </a:r>
          </a:p>
        </p:txBody>
      </p:sp>
      <p:sp>
        <p:nvSpPr>
          <p:cNvPr id="7" name="Rounded Rectangle 6"/>
          <p:cNvSpPr/>
          <p:nvPr/>
        </p:nvSpPr>
        <p:spPr>
          <a:xfrm>
            <a:off x="391237" y="1863882"/>
            <a:ext cx="11236656" cy="15837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525465" y="1876811"/>
            <a:ext cx="1552136" cy="431768"/>
          </a:xfrm>
          <a:prstGeom prst="round2DiagRect">
            <a:avLst>
              <a:gd name="adj1" fmla="val 16667"/>
              <a:gd name="adj2" fmla="val 50000"/>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415120" y="1909677"/>
                <a:ext cx="10828335" cy="1569660"/>
              </a:xfrm>
              <a:prstGeom prst="rect">
                <a:avLst/>
              </a:prstGeom>
              <a:noFill/>
            </p:spPr>
            <p:txBody>
              <a:bodyPr wrap="square" rtlCol="0">
                <a:spAutoFit/>
              </a:bodyPr>
              <a:lstStyle/>
              <a:p>
                <a:pPr lvl="0" algn="just"/>
                <a:r>
                  <a:rPr lang="pt-BR" sz="2400" dirty="0">
                    <a:latin typeface="Times New Roman" panose="02020603050405020304" pitchFamily="18" charset="0"/>
                    <a:ea typeface="Calibri" panose="020F0502020204030204" pitchFamily="34" charset="0"/>
                    <a:cs typeface="Times New Roman" panose="02020603050405020304" pitchFamily="18" charset="0"/>
                  </a:rPr>
                  <a:t>                       Một chất điểm chuyển động trên một đường tròn có bán kính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𝑟</m:t>
                    </m:r>
                    <m:r>
                      <a:rPr lang="pt-BR" sz="2400" i="1">
                        <a:latin typeface="Cambria Math" panose="02040503050406030204" pitchFamily="18" charset="0"/>
                        <a:ea typeface="Calibri" panose="020F0502020204030204" pitchFamily="34" charset="0"/>
                        <a:cs typeface="Arial" panose="020B0604020202020204" pitchFamily="34" charset="0"/>
                      </a:rPr>
                      <m:t>= 0,3 </m:t>
                    </m:r>
                    <m:r>
                      <a:rPr lang="pt-BR" sz="2400" i="1">
                        <a:latin typeface="Cambria Math" panose="02040503050406030204" pitchFamily="18" charset="0"/>
                        <a:ea typeface="Calibri" panose="020F0502020204030204" pitchFamily="34" charset="0"/>
                        <a:cs typeface="Arial" panose="020B0604020202020204" pitchFamily="34" charset="0"/>
                      </a:rPr>
                      <m:t>𝑚</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với tốc độ không đổi. Chất điểm chuyển động hết một vòng quanh đường tròn đó trong </a:t>
                </a:r>
                <a14:m>
                  <m:oMath xmlns:m="http://schemas.openxmlformats.org/officeDocument/2006/math">
                    <m:r>
                      <a:rPr lang="pt-BR" sz="2400" i="1">
                        <a:latin typeface="Cambria Math" panose="02040503050406030204" pitchFamily="18" charset="0"/>
                        <a:ea typeface="Calibri" panose="020F0502020204030204" pitchFamily="34" charset="0"/>
                        <a:cs typeface="Arial" panose="020B0604020202020204" pitchFamily="34" charset="0"/>
                      </a:rPr>
                      <m:t>20</m:t>
                    </m:r>
                    <m:r>
                      <a:rPr lang="pt-BR" sz="2400" i="1">
                        <a:latin typeface="Cambria Math" panose="02040503050406030204" pitchFamily="18" charset="0"/>
                        <a:ea typeface="Calibri" panose="020F0502020204030204" pitchFamily="34" charset="0"/>
                        <a:cs typeface="Arial" panose="020B0604020202020204" pitchFamily="34" charset="0"/>
                      </a:rPr>
                      <m:t>𝑠</m:t>
                    </m:r>
                  </m:oMath>
                </a14:m>
                <a:r>
                  <a:rPr lang="pt-BR" sz="2400" dirty="0">
                    <a:latin typeface="Times New Roman" panose="02020603050405020304" pitchFamily="18" charset="0"/>
                    <a:ea typeface="Calibri" panose="020F0502020204030204" pitchFamily="34" charset="0"/>
                    <a:cs typeface="Times New Roman" panose="02020603050405020304" pitchFamily="18" charset="0"/>
                  </a:rPr>
                  <a:t>. Tính tốc độ của chất điểm (theo đơn vị mét trên giây và làm tròn kết quả đến hàng phần trăm).</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5120" y="1909677"/>
                <a:ext cx="10828335" cy="1569660"/>
              </a:xfrm>
              <a:prstGeom prst="rect">
                <a:avLst/>
              </a:prstGeom>
              <a:blipFill>
                <a:blip r:embed="rId3"/>
                <a:stretch>
                  <a:fillRect l="-845" t="-3101" r="-901" b="-7752"/>
                </a:stretch>
              </a:blipFill>
            </p:spPr>
            <p:txBody>
              <a:bodyPr/>
              <a:lstStyle/>
              <a:p>
                <a:r>
                  <a:rPr lang="en-US">
                    <a:noFill/>
                  </a:rPr>
                  <a:t> </a:t>
                </a:r>
              </a:p>
            </p:txBody>
          </p:sp>
        </mc:Fallback>
      </mc:AlternateContent>
      <p:sp>
        <p:nvSpPr>
          <p:cNvPr id="11" name="Round Diagonal Corner Rectangle 10"/>
          <p:cNvSpPr/>
          <p:nvPr/>
        </p:nvSpPr>
        <p:spPr>
          <a:xfrm>
            <a:off x="626062" y="1876811"/>
            <a:ext cx="1509639" cy="408011"/>
          </a:xfrm>
          <a:prstGeom prst="round2DiagRect">
            <a:avLst>
              <a:gd name="adj1" fmla="val 16667"/>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650464" y="1832865"/>
            <a:ext cx="1327931" cy="523220"/>
          </a:xfrm>
          <a:prstGeom prst="rect">
            <a:avLst/>
          </a:prstGeom>
          <a:noFill/>
        </p:spPr>
        <p:txBody>
          <a:bodyPr wrap="square" rtlCol="0">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87333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U-1.ggb 2024-12-18 12-31-4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214014" cy="6250675"/>
          </a:xfrm>
        </p:spPr>
      </p:pic>
    </p:spTree>
    <p:extLst>
      <p:ext uri="{BB962C8B-B14F-4D97-AF65-F5344CB8AC3E}">
        <p14:creationId xmlns:p14="http://schemas.microsoft.com/office/powerpoint/2010/main" val="1452197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1428</TotalTime>
  <Words>2749</Words>
  <Application>Microsoft Office PowerPoint</Application>
  <PresentationFormat>Widescreen</PresentationFormat>
  <Paragraphs>280</Paragraphs>
  <Slides>39</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Calibri Light</vt:lpstr>
      <vt:lpstr>Cambria Math</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Bui hung</cp:lastModifiedBy>
  <cp:revision>152</cp:revision>
  <dcterms:created xsi:type="dcterms:W3CDTF">2024-12-17T05:44:58Z</dcterms:created>
  <dcterms:modified xsi:type="dcterms:W3CDTF">2025-03-15T14:45:00Z</dcterms:modified>
</cp:coreProperties>
</file>