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2" r:id="rId2"/>
    <p:sldMasterId id="2147483729" r:id="rId3"/>
    <p:sldMasterId id="2147483753" r:id="rId4"/>
    <p:sldMasterId id="2147483765" r:id="rId5"/>
    <p:sldMasterId id="2147483790" r:id="rId6"/>
  </p:sldMasterIdLst>
  <p:notesMasterIdLst>
    <p:notesMasterId r:id="rId15"/>
  </p:notesMasterIdLst>
  <p:sldIdLst>
    <p:sldId id="397" r:id="rId7"/>
    <p:sldId id="418" r:id="rId8"/>
    <p:sldId id="410" r:id="rId9"/>
    <p:sldId id="412" r:id="rId10"/>
    <p:sldId id="420" r:id="rId11"/>
    <p:sldId id="416" r:id="rId12"/>
    <p:sldId id="417" r:id="rId13"/>
    <p:sldId id="396" r:id="rId14"/>
  </p:sldIdLst>
  <p:sldSz cx="12192000" cy="6858000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10CDD2"/>
    <a:srgbClr val="0FB7BD"/>
    <a:srgbClr val="A6A6A6"/>
    <a:srgbClr val="C0E6EA"/>
    <a:srgbClr val="05A0B8"/>
    <a:srgbClr val="048DA4"/>
    <a:srgbClr val="A3E7FF"/>
    <a:srgbClr val="89E0FF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0945-BB74-47ED-919A-9C361166EB6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FB90-C021-40C3-ACC1-60A35BBA1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5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589326-CA7F-4AC7-A28A-D38F40EC3D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537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589326-CA7F-4AC7-A28A-D38F40EC3D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5916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589326-CA7F-4AC7-A28A-D38F40EC3D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243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97BC60-C1C0-4D12-BCFD-FDF7F262A64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931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6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8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47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5579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0453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519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060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92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9885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5279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96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40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33059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8238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55057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8A44CA-CFBF-4A31-97CF-0F65333B0C16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>
          <a:xfrm>
            <a:off x="0" y="-1"/>
            <a:ext cx="12192000" cy="6858001"/>
          </a:xfrm>
          <a:prstGeom prst="rect">
            <a:avLst/>
          </a:prstGeom>
          <a:gradFill>
            <a:gsLst>
              <a:gs pos="13000">
                <a:srgbClr val="13488C"/>
              </a:gs>
              <a:gs pos="100000">
                <a:srgbClr val="06B8FD"/>
              </a:gs>
            </a:gsLst>
            <a:lin ang="27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013" b="0" i="0" u="none" strike="noStrike" kern="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832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B7117318-64AE-D843-861F-DBFAEED5AF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64430"/>
            <a:ext cx="12192000" cy="32522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CAD5A4F-84CF-9F4F-9FA4-2BBE08129BE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V="1">
            <a:off x="18461" y="11188"/>
            <a:ext cx="12159024" cy="50261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1D2F40C-B421-974B-88C8-3B0F5DE0E443}"/>
              </a:ext>
            </a:extLst>
          </p:cNvPr>
          <p:cNvSpPr txBox="1"/>
          <p:nvPr userDrawn="1"/>
        </p:nvSpPr>
        <p:spPr>
          <a:xfrm>
            <a:off x="9851208" y="6651772"/>
            <a:ext cx="2052165" cy="21929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2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Hotline  hỗ trợ  Hiclass IK600: 0936 329 933</a:t>
            </a:r>
            <a:endParaRPr kumimoji="0" lang="en-US" sz="82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941562CA-EE7D-A54E-8CEF-2654AC7D4B0B}"/>
              </a:ext>
            </a:extLst>
          </p:cNvPr>
          <p:cNvSpPr txBox="1"/>
          <p:nvPr userDrawn="1"/>
        </p:nvSpPr>
        <p:spPr>
          <a:xfrm>
            <a:off x="4113298" y="72389"/>
            <a:ext cx="3785011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UNIT 1: MY NEW SCHOOL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1656DB6-1D2A-4962-9239-96628631AA7A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0" y="6641433"/>
          <a:ext cx="428616" cy="206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4" imgW="3174840" imgH="1806840" progId="Paint.Picture">
                  <p:embed/>
                </p:oleObj>
              </mc:Choice>
              <mc:Fallback>
                <p:oleObj name="Bitmap Image" r:id="rId4" imgW="3174840" imgH="1806840" progId="Paint.Picture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1656DB6-1D2A-4962-9239-96628631AA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641433"/>
                        <a:ext cx="428616" cy="2069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71D2F40C-B421-974B-88C8-3B0F5DE0E443}"/>
              </a:ext>
            </a:extLst>
          </p:cNvPr>
          <p:cNvSpPr txBox="1"/>
          <p:nvPr userDrawn="1"/>
        </p:nvSpPr>
        <p:spPr>
          <a:xfrm>
            <a:off x="417991" y="6627223"/>
            <a:ext cx="1398140" cy="2308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CÔNG TY CP TBGD HẢI HÀ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77918"/>
            <a:ext cx="1587138" cy="365259"/>
          </a:xfrm>
          <a:prstGeom prst="rect">
            <a:avLst/>
          </a:prstGeom>
        </p:spPr>
      </p:pic>
      <p:sp>
        <p:nvSpPr>
          <p:cNvPr id="15" name="Left Arrow 14">
            <a:hlinkClick r:id="" action="ppaction://hlinkshowjump?jump=previousslide"/>
          </p:cNvPr>
          <p:cNvSpPr/>
          <p:nvPr userDrawn="1"/>
        </p:nvSpPr>
        <p:spPr>
          <a:xfrm>
            <a:off x="5431275" y="6448723"/>
            <a:ext cx="107344" cy="182881"/>
          </a:xfrm>
          <a:prstGeom prst="leftArrow">
            <a:avLst>
              <a:gd name="adj1" fmla="val 50000"/>
              <a:gd name="adj2" fmla="val 116326"/>
            </a:avLst>
          </a:prstGeom>
          <a:ln w="12700"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Left Arrow 15">
            <a:hlinkClick r:id="" action="ppaction://hlinkshowjump?jump=nextslide"/>
          </p:cNvPr>
          <p:cNvSpPr/>
          <p:nvPr userDrawn="1"/>
        </p:nvSpPr>
        <p:spPr>
          <a:xfrm rot="10800000">
            <a:off x="6612557" y="6458551"/>
            <a:ext cx="86628" cy="182881"/>
          </a:xfrm>
          <a:prstGeom prst="leftArrow">
            <a:avLst>
              <a:gd name="adj1" fmla="val 50000"/>
              <a:gd name="adj2" fmla="val 100000"/>
            </a:avLst>
          </a:prstGeom>
          <a:ln w="12700"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4" name="Picture 13">
            <a:hlinkClick r:id="" action="ppaction://hlinkshowjump?jump=firstslide"/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103" y="6341845"/>
            <a:ext cx="374780" cy="374780"/>
          </a:xfrm>
          <a:prstGeom prst="ellipse">
            <a:avLst/>
          </a:prstGeom>
          <a:ln w="15875"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674E085-C3E7-48CC-9491-05E230004441}"/>
              </a:ext>
            </a:extLst>
          </p:cNvPr>
          <p:cNvSpPr txBox="1"/>
          <p:nvPr userDrawn="1"/>
        </p:nvSpPr>
        <p:spPr>
          <a:xfrm>
            <a:off x="10252767" y="6232933"/>
            <a:ext cx="1939233" cy="369332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  <a:outerShdw blurRad="63500" dist="76200" dir="2700000" algn="tl" rotWithShape="0">
              <a:schemeClr val="bg2">
                <a:lumMod val="50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Edwardian Script ITC" panose="030303020407070D0804" pitchFamily="66" charset="0"/>
                <a:ea typeface="+mn-ea"/>
                <a:cs typeface="+mn-cs"/>
              </a:rPr>
              <a:t>Created by Mr. Tuan</a:t>
            </a:r>
            <a:endParaRPr kumimoji="0" lang="vi-VN" sz="1800" b="1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8315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90552" y="103188"/>
            <a:ext cx="10991849" cy="1314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51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51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03663"/>
            <a:ext cx="5384800" cy="2152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03663"/>
            <a:ext cx="5384800" cy="2152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93391-0ADA-4100-AAE8-B945D4507FA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53677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7332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0372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1990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39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978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6744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197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6700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9097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9761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881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1960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2879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1037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99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777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1383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876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4406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5058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6123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7661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206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864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483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48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267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5744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5805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75579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0590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493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4877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0475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6199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1421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6638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62704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9484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6645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7463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97085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30642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7976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9767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56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98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9818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D9736B-8AF8-4073-A053-4FFC7AEDF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4CDC47-A7CB-4281-B26B-9091D30097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3413C4-475B-4129-A0BC-8CB838D15A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/>
            <a:fld id="{18C7EBD3-7EA3-4E1D-8A5B-9ACC77C1CF0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1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7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6A92-8AAF-4BF0-85FE-B336BF0F8D2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2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219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205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60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B526A92-8AAF-4BF0-85FE-B336BF0F8D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2AF2F91-6C79-4775-9E01-5F8EDCA63F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32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5DBCB0C2-5B51-45F5-A960-563D50C573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4D82C63D-C944-432A-AAB3-0BC4DD0808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57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5.xml"/><Relationship Id="rId1" Type="http://schemas.openxmlformats.org/officeDocument/2006/relationships/video" Target="file:///C:\Program%20Files\mtd2002\DATA\MEDIA\MM\T0000029.AVI" TargetMode="External"/><Relationship Id="rId6" Type="http://schemas.openxmlformats.org/officeDocument/2006/relationships/image" Target="../media/image16.png"/><Relationship Id="rId5" Type="http://schemas.openxmlformats.org/officeDocument/2006/relationships/image" Target="../media/image15.gif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769165" y="1601683"/>
            <a:ext cx="85377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solidFill>
                <a:srgbClr val="FFFF00"/>
              </a:solidFill>
            </a:endParaRPr>
          </a:p>
          <a:p>
            <a:pPr algn="ctr"/>
            <a:r>
              <a:rPr lang="en-US" sz="4000" b="1" dirty="0">
                <a:solidFill>
                  <a:srgbClr val="FFFF00"/>
                </a:solidFill>
              </a:rPr>
              <a:t>PERIOD 4-UNIT 1-MY NEW SCHOOL</a:t>
            </a:r>
          </a:p>
          <a:p>
            <a:pPr algn="ctr"/>
            <a:r>
              <a:rPr lang="en-US" sz="4000" b="1" dirty="0">
                <a:solidFill>
                  <a:srgbClr val="FFFF00"/>
                </a:solidFill>
              </a:rPr>
              <a:t>LESSON 3-A CLOSER LOOK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89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2022" y="3897621"/>
            <a:ext cx="8610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Remember! 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use the present simple to talk about actions or events that often happen, or are fixed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vi-VN" sz="24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Chúng ta sử dụng thì hiện tại đơn để nói về các hành động hoặc sự kiện thường xảy ra hoặc cố định.</a:t>
            </a:r>
            <a:r>
              <a:rPr lang="en-GB" sz="24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454" y="182129"/>
            <a:ext cx="5815747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40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present simple tense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29740" y="180544"/>
            <a:ext cx="28194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400"/>
            <a:r>
              <a:rPr lang="en-US" sz="2400" b="1" i="1" dirty="0">
                <a:solidFill>
                  <a:srgbClr val="0070C0"/>
                </a:solidFill>
                <a:latin typeface="Calibri" panose="020F0502020204030204"/>
              </a:rPr>
              <a:t>Form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:      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S + 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V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(s/</a:t>
            </a:r>
            <a:r>
              <a:rPr lang="en-US" sz="2000" b="1" dirty="0" err="1">
                <a:solidFill>
                  <a:prstClr val="black"/>
                </a:solidFill>
                <a:latin typeface="Calibri" panose="020F0502020204030204"/>
              </a:rPr>
              <a:t>es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66480" y="1261324"/>
            <a:ext cx="6819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- He/she /it 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/ 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(DT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số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ít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)           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              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+  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V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-s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/</a:t>
            </a:r>
            <a:r>
              <a:rPr lang="en-US" b="1" dirty="0" err="1">
                <a:solidFill>
                  <a:prstClr val="black"/>
                </a:solidFill>
                <a:latin typeface="Calibri" panose="020F0502020204030204"/>
              </a:rPr>
              <a:t>es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16058" y="756558"/>
            <a:ext cx="7286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 - I/we /you/ they/ 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(DT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số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nhiều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)     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+  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V</a:t>
            </a:r>
            <a:r>
              <a:rPr lang="en-US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infinitive </a:t>
            </a:r>
            <a:r>
              <a:rPr lang="en-US" sz="14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ng.thể</a:t>
            </a:r>
            <a:r>
              <a:rPr lang="en-US" sz="14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87768" y="5316079"/>
            <a:ext cx="42672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/>
            <a:r>
              <a:rPr lang="vi-VN" sz="2200" dirty="0">
                <a:solidFill>
                  <a:srgbClr val="C00000"/>
                </a:solidFill>
                <a:latin typeface="Arial" panose="020B0604020202020204" pitchFamily="34" charset="0"/>
              </a:rPr>
              <a:t>- </a:t>
            </a:r>
            <a:r>
              <a:rPr lang="en-US" sz="2200" dirty="0">
                <a:solidFill>
                  <a:srgbClr val="C00000"/>
                </a:solidFill>
                <a:latin typeface="Calibri" panose="020F0502020204030204"/>
              </a:rPr>
              <a:t>We   </a:t>
            </a:r>
            <a:r>
              <a:rPr lang="en-US" sz="2200" dirty="0">
                <a:solidFill>
                  <a:srgbClr val="0070C0"/>
                </a:solidFill>
                <a:latin typeface="Calibri" panose="020F0502020204030204"/>
              </a:rPr>
              <a:t>usually </a:t>
            </a:r>
            <a:r>
              <a:rPr lang="en-US" sz="2200" b="1" dirty="0">
                <a:solidFill>
                  <a:srgbClr val="C00000"/>
                </a:solidFill>
                <a:latin typeface="Calibri" panose="020F0502020204030204"/>
              </a:rPr>
              <a:t>go  </a:t>
            </a:r>
            <a:r>
              <a:rPr lang="en-US" sz="2200" dirty="0">
                <a:solidFill>
                  <a:srgbClr val="0070C0"/>
                </a:solidFill>
                <a:latin typeface="Calibri" panose="020F0502020204030204"/>
              </a:rPr>
              <a:t> to school by bus.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7024" y="5371840"/>
            <a:ext cx="12626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Examples:</a:t>
            </a:r>
          </a:p>
        </p:txBody>
      </p:sp>
      <p:sp>
        <p:nvSpPr>
          <p:cNvPr id="2" name="Rectangle 1"/>
          <p:cNvSpPr/>
          <p:nvPr/>
        </p:nvSpPr>
        <p:spPr>
          <a:xfrm>
            <a:off x="3265656" y="722462"/>
            <a:ext cx="7136806" cy="9738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1" y="763298"/>
            <a:ext cx="2013769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400"/>
            <a:r>
              <a:rPr lang="en-US" sz="2000" b="1" i="1" dirty="0">
                <a:solidFill>
                  <a:srgbClr val="0070C0"/>
                </a:solidFill>
                <a:latin typeface="Calibri" panose="020F0502020204030204"/>
              </a:rPr>
              <a:t> - Affirmative</a:t>
            </a:r>
          </a:p>
          <a:p>
            <a:pPr defTabSz="914400"/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2023" y="2142292"/>
            <a:ext cx="2013769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400"/>
            <a:r>
              <a:rPr lang="en-US" sz="2000" b="1" i="1" dirty="0">
                <a:solidFill>
                  <a:srgbClr val="0070C0"/>
                </a:solidFill>
                <a:latin typeface="Calibri" panose="020F0502020204030204"/>
              </a:rPr>
              <a:t> - Negative</a:t>
            </a:r>
          </a:p>
          <a:p>
            <a:pPr defTabSz="914400"/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66479" y="2197008"/>
            <a:ext cx="7763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 - I/we /you/ they/ 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(DT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số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nhiều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)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/>
              </a:rPr>
              <a:t>don't</a:t>
            </a:r>
            <a:r>
              <a:rPr lang="en-US" sz="2400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   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+ 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V</a:t>
            </a:r>
            <a:r>
              <a:rPr lang="en-US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infinitive (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66479" y="2578152"/>
            <a:ext cx="7763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 - He/she /it / 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(DT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số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ít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)              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/>
              </a:rPr>
              <a:t>doesn't</a:t>
            </a:r>
            <a:r>
              <a:rPr lang="en-US" sz="2400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   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+ 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V</a:t>
            </a:r>
            <a:r>
              <a:rPr lang="en-US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infinitive (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97133" y="2181646"/>
            <a:ext cx="7136806" cy="7612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48548" y="3289383"/>
            <a:ext cx="1363579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2000" b="1" i="1" dirty="0">
                <a:solidFill>
                  <a:srgbClr val="0070C0"/>
                </a:solidFill>
                <a:latin typeface="Calibri" panose="020F0502020204030204"/>
              </a:rPr>
              <a:t> - Question</a:t>
            </a:r>
          </a:p>
          <a:p>
            <a:pPr algn="ctr" defTabSz="914400"/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29111" y="3249442"/>
            <a:ext cx="6610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       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/>
              </a:rPr>
              <a:t>Do +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I/we /you/ they/ 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(DT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số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nhiều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)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+ 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V</a:t>
            </a:r>
            <a:r>
              <a:rPr lang="en-US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infinitive    </a:t>
            </a:r>
            <a:r>
              <a:rPr lang="en-US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03619" y="3580502"/>
            <a:ext cx="6328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   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/>
              </a:rPr>
              <a:t>Does  +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 He/she /it / 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(DT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số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libri" panose="020F0502020204030204"/>
              </a:rPr>
              <a:t>ít</a:t>
            </a:r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)            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+ 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V</a:t>
            </a:r>
            <a:r>
              <a:rPr lang="en-US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infinitive    </a:t>
            </a:r>
            <a:r>
              <a:rPr lang="en-US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16059" y="3367691"/>
            <a:ext cx="1363579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2000" b="1" i="1" dirty="0">
                <a:solidFill>
                  <a:srgbClr val="0070C0"/>
                </a:solidFill>
                <a:latin typeface="Calibri" panose="020F0502020204030204"/>
              </a:rPr>
              <a:t>(</a:t>
            </a:r>
            <a:r>
              <a:rPr lang="en-US" sz="2800" b="1" i="1" dirty="0" err="1">
                <a:solidFill>
                  <a:srgbClr val="C00000"/>
                </a:solidFill>
                <a:latin typeface="Calibri" panose="020F0502020204030204"/>
              </a:rPr>
              <a:t>Wh</a:t>
            </a:r>
            <a:r>
              <a:rPr lang="en-US" sz="2000" b="1" i="1" dirty="0">
                <a:solidFill>
                  <a:srgbClr val="0070C0"/>
                </a:solidFill>
                <a:latin typeface="Calibri" panose="020F0502020204030204"/>
              </a:rPr>
              <a:t>)</a:t>
            </a:r>
            <a:endParaRPr lang="en-US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5656" y="3245007"/>
            <a:ext cx="7136806" cy="6870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368714" y="5802728"/>
            <a:ext cx="46793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/>
            <a:r>
              <a:rPr lang="vi-VN" sz="2200" dirty="0">
                <a:solidFill>
                  <a:srgbClr val="C00000"/>
                </a:solidFill>
                <a:latin typeface="Arial" panose="020B0604020202020204" pitchFamily="34" charset="0"/>
              </a:rPr>
              <a:t>- </a:t>
            </a:r>
            <a:r>
              <a:rPr lang="en-US" sz="2200" dirty="0">
                <a:solidFill>
                  <a:srgbClr val="C00000"/>
                </a:solidFill>
                <a:latin typeface="Calibri" panose="020F0502020204030204"/>
              </a:rPr>
              <a:t>I</a:t>
            </a:r>
            <a:r>
              <a:rPr lang="en-US" sz="2200" dirty="0">
                <a:solidFill>
                  <a:srgbClr val="0070C0"/>
                </a:solidFill>
                <a:latin typeface="Calibri" panose="020F0502020204030204"/>
              </a:rPr>
              <a:t>   </a:t>
            </a:r>
            <a:r>
              <a:rPr lang="en-US" sz="2200" i="1" dirty="0">
                <a:solidFill>
                  <a:srgbClr val="C00000"/>
                </a:solidFill>
                <a:latin typeface="Calibri" panose="020F0502020204030204"/>
              </a:rPr>
              <a:t>don't</a:t>
            </a:r>
            <a:r>
              <a:rPr lang="en-US" sz="2200" i="1" dirty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en-US" sz="2200" i="1" dirty="0">
                <a:solidFill>
                  <a:srgbClr val="C00000"/>
                </a:solidFill>
                <a:latin typeface="Calibri" panose="020F0502020204030204"/>
              </a:rPr>
              <a:t>like    </a:t>
            </a:r>
            <a:r>
              <a:rPr lang="en-US" sz="2200" dirty="0">
                <a:solidFill>
                  <a:srgbClr val="0070C0"/>
                </a:solidFill>
                <a:latin typeface="Calibri" panose="020F0502020204030204"/>
              </a:rPr>
              <a:t>school lunch very much.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54982" y="5612528"/>
            <a:ext cx="369293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914400"/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Remember!</a:t>
            </a:r>
          </a:p>
          <a:p>
            <a:pPr defTabSz="914400"/>
            <a:r>
              <a:rPr lang="en-US" sz="2000" b="1" dirty="0">
                <a:solidFill>
                  <a:srgbClr val="7030A0"/>
                </a:solidFill>
                <a:latin typeface="Calibri" panose="020F0502020204030204"/>
              </a:rPr>
              <a:t>The present simple verbs with </a:t>
            </a:r>
          </a:p>
          <a:p>
            <a:pPr defTabSz="914400"/>
            <a:r>
              <a:rPr lang="en-US" sz="2000" b="1" dirty="0">
                <a:solidFill>
                  <a:srgbClr val="7030A0"/>
                </a:solidFill>
                <a:latin typeface="Calibri" panose="020F0502020204030204"/>
              </a:rPr>
              <a:t>-  he / she / it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need an </a:t>
            </a:r>
            <a:r>
              <a:rPr lang="en-US" sz="2000" b="1" dirty="0">
                <a:solidFill>
                  <a:srgbClr val="7030A0"/>
                </a:solidFill>
                <a:latin typeface="Calibri" panose="020F0502020204030204"/>
              </a:rPr>
              <a:t>s /</a:t>
            </a:r>
            <a:r>
              <a:rPr lang="en-US" sz="2000" b="1" dirty="0" err="1">
                <a:solidFill>
                  <a:srgbClr val="7030A0"/>
                </a:solidFill>
                <a:latin typeface="Calibri" panose="020F0502020204030204"/>
              </a:rPr>
              <a:t>es</a:t>
            </a:r>
            <a:r>
              <a:rPr lang="en-US" sz="2000" b="1" dirty="0">
                <a:solidFill>
                  <a:srgbClr val="7030A0"/>
                </a:solidFill>
                <a:latin typeface="Calibri" panose="020F0502020204030204"/>
              </a:rPr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269063" y="1691171"/>
            <a:ext cx="43970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/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(Note: (V)  -  </a:t>
            </a:r>
            <a:r>
              <a:rPr lang="en-US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ss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x, o   +   </a:t>
            </a:r>
            <a:r>
              <a:rPr lang="en-US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</a:t>
            </a:r>
            <a:r>
              <a:rPr lang="en-U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8692" y="805292"/>
            <a:ext cx="1363579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2000" b="1" i="1" dirty="0">
                <a:solidFill>
                  <a:srgbClr val="C00000"/>
                </a:solidFill>
                <a:latin typeface="Calibri" panose="020F0502020204030204"/>
              </a:rPr>
              <a:t>have</a:t>
            </a:r>
          </a:p>
          <a:p>
            <a:pPr algn="ctr" defTabSz="914400"/>
            <a:endParaRPr lang="en-US" sz="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has</a:t>
            </a:r>
            <a:endParaRPr lang="en-US" sz="20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Left Bracket 25"/>
          <p:cNvSpPr/>
          <p:nvPr/>
        </p:nvSpPr>
        <p:spPr>
          <a:xfrm>
            <a:off x="9423577" y="1029247"/>
            <a:ext cx="45719" cy="494304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Right Bracket 26"/>
          <p:cNvSpPr/>
          <p:nvPr/>
        </p:nvSpPr>
        <p:spPr>
          <a:xfrm>
            <a:off x="10249141" y="1045003"/>
            <a:ext cx="45719" cy="494304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9841417" y="1138511"/>
            <a:ext cx="0" cy="141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art 3-us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902821" y="4874522"/>
            <a:ext cx="609600" cy="609600"/>
          </a:xfrm>
          <a:prstGeom prst="rect">
            <a:avLst/>
          </a:prstGeom>
        </p:spPr>
      </p:pic>
      <p:pic>
        <p:nvPicPr>
          <p:cNvPr id="30" name="Picture 16" descr="Tay viÕt 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47751">
            <a:off x="1811739" y="1373786"/>
            <a:ext cx="1047449" cy="913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181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1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"/>
                            </p:stCondLst>
                            <p:childTnLst>
                              <p:par>
                                <p:cTn id="3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1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20"/>
                            </p:stCondLst>
                            <p:childTnLst>
                              <p:par>
                                <p:cTn id="4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"/>
                            </p:stCondLst>
                            <p:childTnLst>
                              <p:par>
                                <p:cTn id="10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9" dur="6785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audio>
              <p:cMediaNode vol="80000">
                <p:cTn id="1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</p:childTnLst>
        </p:cTn>
      </p:par>
    </p:tnLst>
    <p:bldLst>
      <p:bldP spid="4" grpId="0"/>
      <p:bldP spid="8" grpId="0"/>
      <p:bldP spid="9" grpId="0"/>
      <p:bldP spid="10" grpId="0"/>
      <p:bldP spid="12" grpId="0"/>
      <p:bldP spid="2" grpId="0" animBg="1"/>
      <p:bldP spid="13" grpId="0"/>
      <p:bldP spid="14" grpId="0"/>
      <p:bldP spid="15" grpId="0"/>
      <p:bldP spid="16" grpId="0"/>
      <p:bldP spid="3" grpId="0" animBg="1"/>
      <p:bldP spid="17" grpId="0"/>
      <p:bldP spid="18" grpId="0"/>
      <p:bldP spid="19" grpId="0"/>
      <p:bldP spid="20" grpId="0"/>
      <p:bldP spid="5" grpId="0" animBg="1"/>
      <p:bldP spid="21" grpId="0"/>
      <p:bldP spid="22" grpId="0" animBg="1"/>
      <p:bldP spid="23" grpId="0"/>
      <p:bldP spid="24" grpId="0"/>
      <p:bldP spid="26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109968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085" y="74840"/>
            <a:ext cx="627229" cy="6815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44517" y="171168"/>
            <a:ext cx="7588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400"/>
            <a:r>
              <a:rPr lang="en-US" sz="2400" b="1">
                <a:solidFill>
                  <a:prstClr val="black"/>
                </a:solidFill>
                <a:effectLst>
                  <a:glow rad="88900">
                    <a:prstClr val="white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Choose the correct answer A, B, or C.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695844" y="1755601"/>
            <a:ext cx="2111832" cy="461665"/>
            <a:chOff x="1230086" y="1785257"/>
            <a:chExt cx="2111832" cy="461665"/>
          </a:xfrm>
        </p:grpSpPr>
        <p:sp>
          <p:nvSpPr>
            <p:cNvPr id="42" name="TextBox 41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 dirty="0">
                  <a:solidFill>
                    <a:srgbClr val="338DCD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11086" y="1785257"/>
              <a:ext cx="1730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have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522480" y="1749263"/>
            <a:ext cx="1796143" cy="461665"/>
            <a:chOff x="1230086" y="1785257"/>
            <a:chExt cx="1796143" cy="461665"/>
          </a:xfrm>
        </p:grpSpPr>
        <p:sp>
          <p:nvSpPr>
            <p:cNvPr id="45" name="TextBox 44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611086" y="1785257"/>
              <a:ext cx="14151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has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69142" y="1749263"/>
            <a:ext cx="2013849" cy="461665"/>
            <a:chOff x="1230086" y="1785257"/>
            <a:chExt cx="2013849" cy="461665"/>
          </a:xfrm>
        </p:grpSpPr>
        <p:sp>
          <p:nvSpPr>
            <p:cNvPr id="48" name="TextBox 47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C.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611086" y="1785257"/>
              <a:ext cx="16328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having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761165" y="2300324"/>
            <a:ext cx="7180427" cy="461665"/>
            <a:chOff x="363373" y="2525685"/>
            <a:chExt cx="7180427" cy="461665"/>
          </a:xfrm>
        </p:grpSpPr>
        <p:grpSp>
          <p:nvGrpSpPr>
            <p:cNvPr id="51" name="Group 50"/>
            <p:cNvGrpSpPr/>
            <p:nvPr/>
          </p:nvGrpSpPr>
          <p:grpSpPr>
            <a:xfrm>
              <a:off x="363373" y="2525685"/>
              <a:ext cx="7180427" cy="461665"/>
              <a:chOff x="369902" y="2142097"/>
              <a:chExt cx="7180427" cy="461665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369902" y="214209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2.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44733" y="2142097"/>
                <a:ext cx="67055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Duy              to school every day.</a:t>
                </a:r>
              </a:p>
            </p:txBody>
          </p:sp>
        </p:grpSp>
        <p:cxnSp>
          <p:nvCxnSpPr>
            <p:cNvPr id="52" name="Straight Connector 51"/>
            <p:cNvCxnSpPr/>
            <p:nvPr/>
          </p:nvCxnSpPr>
          <p:spPr>
            <a:xfrm>
              <a:off x="1431269" y="2852057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2706732" y="2778382"/>
            <a:ext cx="1796143" cy="461665"/>
            <a:chOff x="1230086" y="1785257"/>
            <a:chExt cx="1796143" cy="461665"/>
          </a:xfrm>
        </p:grpSpPr>
        <p:sp>
          <p:nvSpPr>
            <p:cNvPr id="56" name="TextBox 55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611086" y="1785257"/>
              <a:ext cx="14151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cycling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496354" y="2772044"/>
            <a:ext cx="1796143" cy="461665"/>
            <a:chOff x="1230086" y="1785257"/>
            <a:chExt cx="1796143" cy="461665"/>
          </a:xfrm>
        </p:grpSpPr>
        <p:sp>
          <p:nvSpPr>
            <p:cNvPr id="68" name="TextBox 67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611086" y="1785257"/>
              <a:ext cx="14151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cycle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688735" y="2772044"/>
            <a:ext cx="2841162" cy="461665"/>
            <a:chOff x="1230086" y="1785257"/>
            <a:chExt cx="2841162" cy="461665"/>
          </a:xfrm>
        </p:grpSpPr>
        <p:sp>
          <p:nvSpPr>
            <p:cNvPr id="92" name="TextBox 91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C.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1611086" y="1785257"/>
              <a:ext cx="24601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cycles</a:t>
              </a: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2761164" y="3312216"/>
            <a:ext cx="7061016" cy="470318"/>
            <a:chOff x="838203" y="3668444"/>
            <a:chExt cx="7061016" cy="470318"/>
          </a:xfrm>
        </p:grpSpPr>
        <p:grpSp>
          <p:nvGrpSpPr>
            <p:cNvPr id="95" name="Group 94"/>
            <p:cNvGrpSpPr/>
            <p:nvPr/>
          </p:nvGrpSpPr>
          <p:grpSpPr>
            <a:xfrm>
              <a:off x="838203" y="3668444"/>
              <a:ext cx="7061016" cy="470318"/>
              <a:chOff x="363373" y="4026312"/>
              <a:chExt cx="7061016" cy="470318"/>
            </a:xfrm>
          </p:grpSpPr>
          <p:sp>
            <p:nvSpPr>
              <p:cNvPr id="97" name="TextBox 96"/>
              <p:cNvSpPr txBox="1"/>
              <p:nvPr/>
            </p:nvSpPr>
            <p:spPr>
              <a:xfrm>
                <a:off x="363373" y="403496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3.</a:t>
                </a: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838203" y="4026312"/>
                <a:ext cx="6586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My new school                in the centre of the village.</a:t>
                </a:r>
              </a:p>
            </p:txBody>
          </p:sp>
        </p:grpSp>
        <p:cxnSp>
          <p:nvCxnSpPr>
            <p:cNvPr id="96" name="Straight Connector 95"/>
            <p:cNvCxnSpPr/>
            <p:nvPr/>
          </p:nvCxnSpPr>
          <p:spPr>
            <a:xfrm flipV="1">
              <a:off x="3298379" y="3984168"/>
              <a:ext cx="10093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674073" y="3856575"/>
            <a:ext cx="3374583" cy="461665"/>
            <a:chOff x="1230086" y="1785257"/>
            <a:chExt cx="3374583" cy="461665"/>
          </a:xfrm>
        </p:grpSpPr>
        <p:sp>
          <p:nvSpPr>
            <p:cNvPr id="100" name="TextBox 99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611086" y="1785257"/>
              <a:ext cx="29935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not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481110" y="3850237"/>
            <a:ext cx="3002378" cy="461665"/>
            <a:chOff x="1230086" y="1785257"/>
            <a:chExt cx="3002378" cy="461665"/>
          </a:xfrm>
        </p:grpSpPr>
        <p:sp>
          <p:nvSpPr>
            <p:cNvPr id="103" name="TextBox 102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611085" y="1785257"/>
              <a:ext cx="26213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isn’t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6680233" y="3841584"/>
            <a:ext cx="2333698" cy="461665"/>
            <a:chOff x="1230086" y="1785257"/>
            <a:chExt cx="2333698" cy="461665"/>
          </a:xfrm>
        </p:grpSpPr>
        <p:sp>
          <p:nvSpPr>
            <p:cNvPr id="106" name="TextBox 105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C.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611086" y="1785257"/>
              <a:ext cx="19526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doesn’t</a:t>
              </a: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2772050" y="4453491"/>
            <a:ext cx="6869272" cy="470318"/>
            <a:chOff x="685414" y="6027003"/>
            <a:chExt cx="6869272" cy="470318"/>
          </a:xfrm>
        </p:grpSpPr>
        <p:grpSp>
          <p:nvGrpSpPr>
            <p:cNvPr id="109" name="Group 108"/>
            <p:cNvGrpSpPr/>
            <p:nvPr/>
          </p:nvGrpSpPr>
          <p:grpSpPr>
            <a:xfrm>
              <a:off x="685414" y="6027003"/>
              <a:ext cx="6869272" cy="470318"/>
              <a:chOff x="363373" y="3312302"/>
              <a:chExt cx="6869272" cy="470318"/>
            </a:xfrm>
          </p:grpSpPr>
          <p:sp>
            <p:nvSpPr>
              <p:cNvPr id="111" name="TextBox 110"/>
              <p:cNvSpPr txBox="1"/>
              <p:nvPr/>
            </p:nvSpPr>
            <p:spPr>
              <a:xfrm>
                <a:off x="363373" y="332095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4.</a:t>
                </a: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838203" y="3312302"/>
                <a:ext cx="63944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I live near here. Where                live?</a:t>
                </a:r>
              </a:p>
            </p:txBody>
          </p:sp>
        </p:grpSp>
        <p:cxnSp>
          <p:nvCxnSpPr>
            <p:cNvPr id="110" name="Straight Connector 109"/>
            <p:cNvCxnSpPr/>
            <p:nvPr/>
          </p:nvCxnSpPr>
          <p:spPr>
            <a:xfrm flipV="1">
              <a:off x="4097270" y="6357257"/>
              <a:ext cx="10093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2680815" y="4954112"/>
            <a:ext cx="2688784" cy="461665"/>
            <a:chOff x="1230086" y="1785257"/>
            <a:chExt cx="2688784" cy="461665"/>
          </a:xfrm>
        </p:grpSpPr>
        <p:sp>
          <p:nvSpPr>
            <p:cNvPr id="114" name="TextBox 113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611086" y="1785257"/>
              <a:ext cx="23077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do you</a:t>
              </a: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4483455" y="4937150"/>
            <a:ext cx="1711122" cy="461665"/>
            <a:chOff x="1230086" y="1785257"/>
            <a:chExt cx="1711122" cy="461665"/>
          </a:xfrm>
        </p:grpSpPr>
        <p:sp>
          <p:nvSpPr>
            <p:cNvPr id="117" name="TextBox 116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1611086" y="1785257"/>
              <a:ext cx="13301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you</a:t>
              </a: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6688835" y="4954111"/>
            <a:ext cx="1544574" cy="461665"/>
            <a:chOff x="1230086" y="1785257"/>
            <a:chExt cx="1544574" cy="461665"/>
          </a:xfrm>
        </p:grpSpPr>
        <p:sp>
          <p:nvSpPr>
            <p:cNvPr id="120" name="TextBox 119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C.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611085" y="1785257"/>
              <a:ext cx="11635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are you</a:t>
              </a: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728507" y="1298331"/>
            <a:ext cx="6973597" cy="470318"/>
            <a:chOff x="794659" y="707494"/>
            <a:chExt cx="6973597" cy="470318"/>
          </a:xfrm>
        </p:grpSpPr>
        <p:grpSp>
          <p:nvGrpSpPr>
            <p:cNvPr id="123" name="Group 122"/>
            <p:cNvGrpSpPr/>
            <p:nvPr/>
          </p:nvGrpSpPr>
          <p:grpSpPr>
            <a:xfrm>
              <a:off x="794659" y="707494"/>
              <a:ext cx="6973597" cy="470318"/>
              <a:chOff x="363373" y="1262747"/>
              <a:chExt cx="6973597" cy="470318"/>
            </a:xfrm>
          </p:grpSpPr>
          <p:sp>
            <p:nvSpPr>
              <p:cNvPr id="125" name="TextBox 124"/>
              <p:cNvSpPr txBox="1"/>
              <p:nvPr/>
            </p:nvSpPr>
            <p:spPr>
              <a:xfrm>
                <a:off x="363373" y="126274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1.</a:t>
                </a: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827313" y="1271400"/>
                <a:ext cx="650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We               new subjects for this school year.</a:t>
                </a:r>
                <a:endParaRPr lang="en-US" sz="2400" i="1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cxnSp>
          <p:nvCxnSpPr>
            <p:cNvPr id="124" name="Straight Connector 123"/>
            <p:cNvCxnSpPr/>
            <p:nvPr/>
          </p:nvCxnSpPr>
          <p:spPr>
            <a:xfrm>
              <a:off x="1834249" y="1034375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Group 126"/>
          <p:cNvGrpSpPr/>
          <p:nvPr/>
        </p:nvGrpSpPr>
        <p:grpSpPr>
          <a:xfrm>
            <a:off x="2782936" y="5542063"/>
            <a:ext cx="6869272" cy="470318"/>
            <a:chOff x="685414" y="6027003"/>
            <a:chExt cx="6869272" cy="470318"/>
          </a:xfrm>
        </p:grpSpPr>
        <p:grpSp>
          <p:nvGrpSpPr>
            <p:cNvPr id="128" name="Group 127"/>
            <p:cNvGrpSpPr/>
            <p:nvPr/>
          </p:nvGrpSpPr>
          <p:grpSpPr>
            <a:xfrm>
              <a:off x="685414" y="6027003"/>
              <a:ext cx="6869272" cy="470318"/>
              <a:chOff x="363373" y="3312302"/>
              <a:chExt cx="6869272" cy="470318"/>
            </a:xfrm>
          </p:grpSpPr>
          <p:sp>
            <p:nvSpPr>
              <p:cNvPr id="130" name="TextBox 129"/>
              <p:cNvSpPr txBox="1"/>
              <p:nvPr/>
            </p:nvSpPr>
            <p:spPr>
              <a:xfrm>
                <a:off x="363373" y="332095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5.</a:t>
                </a: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838203" y="3312302"/>
                <a:ext cx="63944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My friend has a sister, but she                  a brother.</a:t>
                </a:r>
              </a:p>
            </p:txBody>
          </p:sp>
        </p:grpSp>
        <p:cxnSp>
          <p:nvCxnSpPr>
            <p:cNvPr id="129" name="Straight Connector 128"/>
            <p:cNvCxnSpPr/>
            <p:nvPr/>
          </p:nvCxnSpPr>
          <p:spPr>
            <a:xfrm flipV="1">
              <a:off x="5000780" y="6357257"/>
              <a:ext cx="10093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Group 131"/>
          <p:cNvGrpSpPr/>
          <p:nvPr/>
        </p:nvGrpSpPr>
        <p:grpSpPr>
          <a:xfrm>
            <a:off x="2691701" y="6042684"/>
            <a:ext cx="2688784" cy="461665"/>
            <a:chOff x="1230086" y="1785257"/>
            <a:chExt cx="2688784" cy="461665"/>
          </a:xfrm>
        </p:grpSpPr>
        <p:sp>
          <p:nvSpPr>
            <p:cNvPr id="133" name="TextBox 132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611086" y="1785257"/>
              <a:ext cx="23077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not has</a:t>
              </a: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4494341" y="6025722"/>
            <a:ext cx="1935314" cy="461665"/>
            <a:chOff x="1230086" y="1785257"/>
            <a:chExt cx="1935314" cy="461665"/>
          </a:xfrm>
        </p:grpSpPr>
        <p:sp>
          <p:nvSpPr>
            <p:cNvPr id="136" name="TextBox 135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611085" y="1785257"/>
              <a:ext cx="15543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don’t have</a:t>
              </a: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699721" y="6042683"/>
            <a:ext cx="2222770" cy="461665"/>
            <a:chOff x="1230086" y="1785257"/>
            <a:chExt cx="2222770" cy="461665"/>
          </a:xfrm>
        </p:grpSpPr>
        <p:sp>
          <p:nvSpPr>
            <p:cNvPr id="139" name="TextBox 138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C.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611086" y="1785257"/>
              <a:ext cx="18417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doesn’t have</a:t>
              </a:r>
            </a:p>
          </p:txBody>
        </p:sp>
      </p:grpSp>
      <p:sp>
        <p:nvSpPr>
          <p:cNvPr id="75" name="Oval 74">
            <a:extLst>
              <a:ext uri="{FF2B5EF4-FFF2-40B4-BE49-F238E27FC236}">
                <a16:creationId xmlns:a16="http://schemas.microsoft.com/office/drawing/2014/main" id="{8F559B2E-2A83-44BC-9C32-318FC0166101}"/>
              </a:ext>
            </a:extLst>
          </p:cNvPr>
          <p:cNvSpPr/>
          <p:nvPr/>
        </p:nvSpPr>
        <p:spPr>
          <a:xfrm>
            <a:off x="2686418" y="1768426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27D6A5B-811E-41AF-8263-237DD67B8661}"/>
              </a:ext>
            </a:extLst>
          </p:cNvPr>
          <p:cNvSpPr/>
          <p:nvPr/>
        </p:nvSpPr>
        <p:spPr>
          <a:xfrm>
            <a:off x="6700128" y="2770163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D8D63BEC-FCA7-41E8-98F0-9E823F270426}"/>
              </a:ext>
            </a:extLst>
          </p:cNvPr>
          <p:cNvSpPr/>
          <p:nvPr/>
        </p:nvSpPr>
        <p:spPr>
          <a:xfrm>
            <a:off x="4494341" y="3832802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30B6A80F-E13D-4173-B747-10E34CC2D541}"/>
              </a:ext>
            </a:extLst>
          </p:cNvPr>
          <p:cNvSpPr/>
          <p:nvPr/>
        </p:nvSpPr>
        <p:spPr>
          <a:xfrm>
            <a:off x="2705277" y="4973727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00A97665-5CED-493D-B6F9-59BBBD661F10}"/>
              </a:ext>
            </a:extLst>
          </p:cNvPr>
          <p:cNvSpPr/>
          <p:nvPr/>
        </p:nvSpPr>
        <p:spPr>
          <a:xfrm>
            <a:off x="6700128" y="6025721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9854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11848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085" y="104779"/>
            <a:ext cx="627229" cy="6216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47889" y="6677"/>
            <a:ext cx="6862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 spc="-50">
                <a:solidFill>
                  <a:prstClr val="black"/>
                </a:solidFill>
                <a:effectLst>
                  <a:glow rad="88900">
                    <a:prstClr val="white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Miss Nguyet is interviewing Duy for the school newsletter. Write the correct form of the verbs.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724084" y="1191499"/>
            <a:ext cx="6902647" cy="555220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4077" y="1600201"/>
            <a:ext cx="60664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>
                <a:solidFill>
                  <a:prstClr val="black"/>
                </a:solidFill>
                <a:latin typeface="Calibri" panose="020F0502020204030204"/>
              </a:rPr>
              <a:t>Miss Nguyet: </a:t>
            </a:r>
            <a:r>
              <a:rPr lang="en-US" sz="2200">
                <a:solidFill>
                  <a:prstClr val="black"/>
                </a:solidFill>
                <a:latin typeface="Calibri" panose="020F0502020204030204"/>
              </a:rPr>
              <a:t>Tell us about your new school, Duy.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04076" y="2111772"/>
            <a:ext cx="69236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 dirty="0" err="1">
                <a:solidFill>
                  <a:prstClr val="black"/>
                </a:solidFill>
                <a:latin typeface="Calibri" panose="020F0502020204030204"/>
              </a:rPr>
              <a:t>Duy</a:t>
            </a:r>
            <a:r>
              <a:rPr lang="en-US" sz="2200" b="1" i="1" dirty="0">
                <a:solidFill>
                  <a:prstClr val="black"/>
                </a:solidFill>
                <a:latin typeface="Calibri" panose="020F0502020204030204"/>
              </a:rPr>
              <a:t>: 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 Sure! My school (1.have)            a large playground.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5497840" y="2432385"/>
            <a:ext cx="64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04076" y="2619356"/>
            <a:ext cx="64893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>
                <a:solidFill>
                  <a:prstClr val="black"/>
                </a:solidFill>
                <a:latin typeface="Calibri" panose="020F0502020204030204"/>
              </a:rPr>
              <a:t>Mis Nguyet: </a:t>
            </a:r>
            <a:r>
              <a:rPr lang="en-US" sz="2200">
                <a:solidFill>
                  <a:prstClr val="black"/>
                </a:solidFill>
                <a:latin typeface="Calibri" panose="020F0502020204030204"/>
              </a:rPr>
              <a:t>          you (2. have)           any new friends?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432820" y="2916614"/>
            <a:ext cx="64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589280" y="2923634"/>
            <a:ext cx="64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04076" y="3120985"/>
            <a:ext cx="67226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 dirty="0" err="1">
                <a:solidFill>
                  <a:prstClr val="black"/>
                </a:solidFill>
                <a:latin typeface="Calibri" panose="020F0502020204030204"/>
              </a:rPr>
              <a:t>Duy</a:t>
            </a:r>
            <a:r>
              <a:rPr lang="en-US" sz="2200" b="1" i="1" dirty="0">
                <a:solidFill>
                  <a:prstClr val="black"/>
                </a:solidFill>
                <a:latin typeface="Calibri" panose="020F0502020204030204"/>
              </a:rPr>
              <a:t>: 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 Yes. And I (3. like)           my new friends, </a:t>
            </a:r>
            <a:r>
              <a:rPr lang="en-US" sz="2200" dirty="0" err="1">
                <a:solidFill>
                  <a:prstClr val="black"/>
                </a:solidFill>
                <a:latin typeface="Calibri" panose="020F0502020204030204"/>
              </a:rPr>
              <a:t>Vy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 and </a:t>
            </a:r>
            <a:r>
              <a:rPr lang="en-US" sz="2200" dirty="0" err="1">
                <a:solidFill>
                  <a:prstClr val="black"/>
                </a:solidFill>
                <a:latin typeface="Calibri" panose="020F0502020204030204"/>
              </a:rPr>
              <a:t>Phong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.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4686310" y="3441598"/>
            <a:ext cx="64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04076" y="3958568"/>
            <a:ext cx="67226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>
                <a:solidFill>
                  <a:prstClr val="black"/>
                </a:solidFill>
                <a:latin typeface="Calibri" panose="020F0502020204030204"/>
              </a:rPr>
              <a:t>Mis Nguyet: </a:t>
            </a:r>
            <a:r>
              <a:rPr lang="en-US" sz="2200">
                <a:solidFill>
                  <a:prstClr val="black"/>
                </a:solidFill>
                <a:latin typeface="Calibri" panose="020F0502020204030204"/>
              </a:rPr>
              <a:t>          Vy (4. walk)           to school with you?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3432820" y="4255826"/>
            <a:ext cx="64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417830" y="4262846"/>
            <a:ext cx="64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904076" y="4457597"/>
            <a:ext cx="67226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>
                <a:solidFill>
                  <a:prstClr val="black"/>
                </a:solidFill>
                <a:latin typeface="Calibri" panose="020F0502020204030204"/>
              </a:rPr>
              <a:t>Duy: </a:t>
            </a:r>
            <a:r>
              <a:rPr lang="en-US" sz="2200">
                <a:solidFill>
                  <a:prstClr val="black"/>
                </a:solidFill>
                <a:latin typeface="Calibri" panose="020F0502020204030204"/>
              </a:rPr>
              <a:t> Well, we often (5. ride)          our bicycles to school.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5246380" y="4778210"/>
            <a:ext cx="64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04076" y="4957071"/>
            <a:ext cx="67226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>
                <a:solidFill>
                  <a:prstClr val="black"/>
                </a:solidFill>
                <a:latin typeface="Calibri" panose="020F0502020204030204"/>
              </a:rPr>
              <a:t>Mis Nguyet: </a:t>
            </a:r>
            <a:r>
              <a:rPr lang="en-US" sz="2200">
                <a:solidFill>
                  <a:prstClr val="black"/>
                </a:solidFill>
                <a:latin typeface="Calibri" panose="020F0502020204030204"/>
              </a:rPr>
              <a:t>What time do you go home?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04076" y="5456545"/>
            <a:ext cx="67226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>
                <a:solidFill>
                  <a:prstClr val="black"/>
                </a:solidFill>
                <a:latin typeface="Calibri" panose="020F0502020204030204"/>
              </a:rPr>
              <a:t>Duy: </a:t>
            </a:r>
            <a:r>
              <a:rPr lang="en-US" sz="2200">
                <a:solidFill>
                  <a:prstClr val="black"/>
                </a:solidFill>
                <a:latin typeface="Calibri" panose="020F0502020204030204"/>
              </a:rPr>
              <a:t> I (6. go)           home at 4 p.m. every day. 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3520450" y="5777158"/>
            <a:ext cx="64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904076" y="5955399"/>
            <a:ext cx="67226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200" b="1" i="1">
                <a:solidFill>
                  <a:prstClr val="black"/>
                </a:solidFill>
                <a:latin typeface="Calibri" panose="020F0502020204030204"/>
              </a:rPr>
              <a:t>Mis Nguyet: </a:t>
            </a:r>
            <a:r>
              <a:rPr lang="en-US" sz="2200">
                <a:solidFill>
                  <a:prstClr val="black"/>
                </a:solidFill>
                <a:latin typeface="Calibri" panose="020F0502020204030204"/>
              </a:rPr>
              <a:t>Thank you!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EACEAF-8E3B-49D6-90F4-33524A2A8701}"/>
              </a:ext>
            </a:extLst>
          </p:cNvPr>
          <p:cNvSpPr txBox="1"/>
          <p:nvPr/>
        </p:nvSpPr>
        <p:spPr>
          <a:xfrm>
            <a:off x="5518598" y="2111771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srgbClr val="009E47"/>
                </a:solidFill>
                <a:latin typeface="Calibri" panose="020F0502020204030204"/>
              </a:rPr>
              <a:t>has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E08BF5A-A8DD-4041-A08B-A29E0F14457C}"/>
              </a:ext>
            </a:extLst>
          </p:cNvPr>
          <p:cNvSpPr txBox="1"/>
          <p:nvPr/>
        </p:nvSpPr>
        <p:spPr>
          <a:xfrm>
            <a:off x="3520450" y="2614443"/>
            <a:ext cx="506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srgbClr val="009E47"/>
                </a:solidFill>
                <a:latin typeface="Calibri" panose="020F0502020204030204"/>
              </a:rPr>
              <a:t>Do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4BB34F7-FA98-47E0-BE74-78BCD56A35EB}"/>
              </a:ext>
            </a:extLst>
          </p:cNvPr>
          <p:cNvSpPr txBox="1"/>
          <p:nvPr/>
        </p:nvSpPr>
        <p:spPr>
          <a:xfrm>
            <a:off x="5545791" y="2604283"/>
            <a:ext cx="7270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srgbClr val="009E47"/>
                </a:solidFill>
                <a:latin typeface="Calibri" panose="020F0502020204030204"/>
              </a:rPr>
              <a:t>have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57ED446-8E3E-4358-868A-00464076C8A3}"/>
              </a:ext>
            </a:extLst>
          </p:cNvPr>
          <p:cNvSpPr txBox="1"/>
          <p:nvPr/>
        </p:nvSpPr>
        <p:spPr>
          <a:xfrm>
            <a:off x="4686309" y="3118210"/>
            <a:ext cx="5731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srgbClr val="009E47"/>
                </a:solidFill>
                <a:latin typeface="Calibri" panose="020F0502020204030204"/>
              </a:rPr>
              <a:t>like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56ADA91-F5D4-4452-AAA0-7D4F70F313E3}"/>
              </a:ext>
            </a:extLst>
          </p:cNvPr>
          <p:cNvSpPr txBox="1"/>
          <p:nvPr/>
        </p:nvSpPr>
        <p:spPr>
          <a:xfrm>
            <a:off x="3373590" y="3958123"/>
            <a:ext cx="7585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srgbClr val="009E47"/>
                </a:solidFill>
                <a:latin typeface="Calibri" panose="020F0502020204030204"/>
              </a:rPr>
              <a:t>Does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58DEDB-9B96-4A0A-B995-84C72A4D908E}"/>
              </a:ext>
            </a:extLst>
          </p:cNvPr>
          <p:cNvSpPr txBox="1"/>
          <p:nvPr/>
        </p:nvSpPr>
        <p:spPr>
          <a:xfrm>
            <a:off x="5385484" y="3958122"/>
            <a:ext cx="7105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srgbClr val="009E47"/>
                </a:solidFill>
                <a:latin typeface="Calibri" panose="020F0502020204030204"/>
              </a:rPr>
              <a:t>walk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9B5F96-1814-479B-A5D7-43C0BE6E67C4}"/>
              </a:ext>
            </a:extLst>
          </p:cNvPr>
          <p:cNvSpPr txBox="1"/>
          <p:nvPr/>
        </p:nvSpPr>
        <p:spPr>
          <a:xfrm>
            <a:off x="5259415" y="4456705"/>
            <a:ext cx="6351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srgbClr val="009E47"/>
                </a:solidFill>
                <a:latin typeface="Calibri" panose="020F0502020204030204"/>
              </a:rPr>
              <a:t>ride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0191EF-73A7-4369-89BF-1F01D41DD41A}"/>
              </a:ext>
            </a:extLst>
          </p:cNvPr>
          <p:cNvSpPr txBox="1"/>
          <p:nvPr/>
        </p:nvSpPr>
        <p:spPr>
          <a:xfrm>
            <a:off x="3608030" y="5456545"/>
            <a:ext cx="4648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srgbClr val="009E47"/>
                </a:solidFill>
                <a:latin typeface="Calibri" panose="020F0502020204030204"/>
              </a:rPr>
              <a:t>go</a:t>
            </a:r>
          </a:p>
        </p:txBody>
      </p:sp>
    </p:spTree>
    <p:extLst>
      <p:ext uri="{BB962C8B-B14F-4D97-AF65-F5344CB8AC3E}">
        <p14:creationId xmlns:p14="http://schemas.microsoft.com/office/powerpoint/2010/main" val="144333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  <p:bldP spid="26" grpId="0"/>
      <p:bldP spid="27" grpId="0"/>
      <p:bldP spid="28" grpId="0"/>
      <p:bldP spid="31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2800" y="584201"/>
            <a:ext cx="85195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/>
            <a:r>
              <a:rPr lang="en-US" sz="3200" dirty="0">
                <a:solidFill>
                  <a:srgbClr val="FF0000"/>
                </a:solidFill>
                <a:latin typeface="Calibri"/>
              </a:rPr>
              <a:t>3. Fill the blanks with usually, sometimes or never.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 rotWithShape="1">
          <a:blip r:embed="rId2"/>
          <a:srcRect l="9475" t="213" r="42975" b="301"/>
          <a:stretch/>
        </p:blipFill>
        <p:spPr bwMode="auto">
          <a:xfrm>
            <a:off x="89762" y="1149261"/>
            <a:ext cx="5573985" cy="5154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1411241" y="2291874"/>
            <a:ext cx="1320028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 dirty="0">
                <a:solidFill>
                  <a:srgbClr val="FF0000"/>
                </a:solidFill>
                <a:latin typeface="Calibri"/>
              </a:rPr>
              <a:t>usually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2704" y="3266709"/>
            <a:ext cx="1878497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 dirty="0">
                <a:solidFill>
                  <a:srgbClr val="FF0000"/>
                </a:solidFill>
                <a:latin typeface="Calibri"/>
              </a:rPr>
              <a:t>sometimes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80562" y="4852497"/>
            <a:ext cx="1181383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 dirty="0">
                <a:solidFill>
                  <a:srgbClr val="FF0000"/>
                </a:solidFill>
                <a:latin typeface="Calibri"/>
              </a:rPr>
              <a:t>never.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39470"/>
            <a:ext cx="12090400" cy="615553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square" lIns="121920" tIns="60960" rIns="121920" bIns="6096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1219170"/>
            <a:r>
              <a:rPr lang="en-US" sz="3200" b="1" spc="67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</a:rPr>
              <a:t>Unit 1: My New School - 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A closer look 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3747" y="4963145"/>
            <a:ext cx="5791200" cy="1734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sz="2667" b="1" i="1">
                <a:solidFill>
                  <a:srgbClr val="0070C0"/>
                </a:solidFill>
                <a:latin typeface="Calibri"/>
              </a:rPr>
              <a:t>The </a:t>
            </a:r>
            <a:r>
              <a:rPr lang="en-US" sz="2667" b="1">
                <a:solidFill>
                  <a:srgbClr val="0070C0"/>
                </a:solidFill>
                <a:latin typeface="Calibri"/>
              </a:rPr>
              <a:t>adverbs of frequency place </a:t>
            </a:r>
            <a:r>
              <a:rPr lang="en-US" sz="2667" b="1" u="sng">
                <a:solidFill>
                  <a:srgbClr val="0070C0"/>
                </a:solidFill>
                <a:latin typeface="Calibri"/>
              </a:rPr>
              <a:t>before</a:t>
            </a:r>
            <a:r>
              <a:rPr lang="en-US" sz="2667" b="1">
                <a:solidFill>
                  <a:srgbClr val="0070C0"/>
                </a:solidFill>
                <a:latin typeface="Calibri"/>
              </a:rPr>
              <a:t> </a:t>
            </a:r>
            <a:r>
              <a:rPr lang="en-US" sz="2667" b="1">
                <a:solidFill>
                  <a:srgbClr val="FF0000"/>
                </a:solidFill>
                <a:latin typeface="Calibri"/>
              </a:rPr>
              <a:t>V</a:t>
            </a:r>
            <a:r>
              <a:rPr lang="en-US" sz="2667" b="1">
                <a:solidFill>
                  <a:srgbClr val="0070C0"/>
                </a:solidFill>
                <a:latin typeface="Calibri"/>
              </a:rPr>
              <a:t> and </a:t>
            </a:r>
            <a:r>
              <a:rPr lang="en-US" sz="2667" b="1" u="sng">
                <a:solidFill>
                  <a:srgbClr val="0070C0"/>
                </a:solidFill>
                <a:latin typeface="Calibri"/>
              </a:rPr>
              <a:t>after</a:t>
            </a:r>
            <a:r>
              <a:rPr lang="en-US" sz="2667" b="1">
                <a:solidFill>
                  <a:srgbClr val="0070C0"/>
                </a:solidFill>
                <a:latin typeface="Calibri"/>
              </a:rPr>
              <a:t> </a:t>
            </a:r>
            <a:r>
              <a:rPr lang="en-US" sz="2667" b="1">
                <a:solidFill>
                  <a:srgbClr val="FF0000"/>
                </a:solidFill>
                <a:latin typeface="Calibri"/>
              </a:rPr>
              <a:t>tobe </a:t>
            </a:r>
            <a:r>
              <a:rPr lang="en-US" sz="2667" b="1" i="1">
                <a:solidFill>
                  <a:srgbClr val="0070C0"/>
                </a:solidFill>
                <a:latin typeface="Calibri"/>
              </a:rPr>
              <a:t> ( Trạng thừ thường xuyên luôn đứng trước động từ thường và sau tobe )</a:t>
            </a:r>
            <a:endParaRPr lang="en-US" sz="2667" b="1" i="1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63065" y="1393817"/>
            <a:ext cx="1766455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>
                <a:solidFill>
                  <a:srgbClr val="FF0000"/>
                </a:solidFill>
                <a:latin typeface="Calibri"/>
              </a:rPr>
              <a:t>Luôn luôn</a:t>
            </a:r>
            <a:endParaRPr lang="en-US" sz="2667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76755" y="2362711"/>
            <a:ext cx="2336800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>
                <a:solidFill>
                  <a:srgbClr val="FF0000"/>
                </a:solidFill>
                <a:latin typeface="Calibri"/>
              </a:rPr>
              <a:t>Thường xuyên</a:t>
            </a:r>
            <a:endParaRPr lang="en-US" sz="2667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33339" y="4963146"/>
            <a:ext cx="2549861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>
                <a:solidFill>
                  <a:srgbClr val="FF0000"/>
                </a:solidFill>
                <a:latin typeface="Calibri"/>
              </a:rPr>
              <a:t>Không bao giờ</a:t>
            </a:r>
            <a:endParaRPr lang="en-US" sz="2667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53197" y="3280954"/>
            <a:ext cx="2224040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>
                <a:solidFill>
                  <a:srgbClr val="FF0000"/>
                </a:solidFill>
                <a:latin typeface="Calibri"/>
              </a:rPr>
              <a:t>Thỉnh thoảng</a:t>
            </a:r>
            <a:endParaRPr lang="en-US" sz="2667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96783" y="4122245"/>
            <a:ext cx="1766455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>
                <a:solidFill>
                  <a:srgbClr val="FF0000"/>
                </a:solidFill>
                <a:latin typeface="Calibri"/>
              </a:rPr>
              <a:t>Hiếm khi</a:t>
            </a:r>
            <a:endParaRPr lang="en-US" sz="2667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91146" y="1127621"/>
            <a:ext cx="4139495" cy="913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/>
            <a:r>
              <a:rPr lang="en-US" sz="2667" b="1">
                <a:solidFill>
                  <a:srgbClr val="FF0000"/>
                </a:solidFill>
                <a:latin typeface="Calibri"/>
              </a:rPr>
              <a:t>Adverbs of frequency (Trạng từ thường xuyên)</a:t>
            </a:r>
            <a:endParaRPr lang="en-US" sz="2667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39400" y="1809689"/>
            <a:ext cx="6651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+ Examples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pPr defTabSz="1219170">
              <a:lnSpc>
                <a:spcPct val="150000"/>
              </a:lnSpc>
              <a:buFontTx/>
              <a:buChar char="-"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 Tom 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usually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 </a:t>
            </a:r>
            <a:r>
              <a:rPr lang="en-US" sz="3200" u="sng" dirty="0">
                <a:solidFill>
                  <a:prstClr val="black"/>
                </a:solidFill>
                <a:latin typeface="Calibri"/>
              </a:rPr>
              <a:t>takes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 the bus to school.</a:t>
            </a:r>
          </a:p>
          <a:p>
            <a:pPr defTabSz="1219170">
              <a:lnSpc>
                <a:spcPct val="150000"/>
              </a:lnSpc>
              <a:buFontTx/>
              <a:buChar char="-"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 They don't</a:t>
            </a:r>
            <a:r>
              <a:rPr lang="en-US" sz="3200">
                <a:solidFill>
                  <a:prstClr val="black"/>
                </a:solidFill>
                <a:latin typeface="Calibri"/>
              </a:rPr>
              <a:t> </a:t>
            </a:r>
            <a:r>
              <a:rPr lang="en-US" sz="3200" b="1">
                <a:solidFill>
                  <a:prstClr val="black"/>
                </a:solidFill>
                <a:latin typeface="Calibri"/>
              </a:rPr>
              <a:t>always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 </a:t>
            </a:r>
            <a:r>
              <a:rPr lang="en-US" sz="3200" u="sng" dirty="0">
                <a:solidFill>
                  <a:prstClr val="black"/>
                </a:solidFill>
                <a:latin typeface="Calibri"/>
              </a:rPr>
              <a:t>go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 to the </a:t>
            </a:r>
            <a:r>
              <a:rPr lang="en-US" sz="3200">
                <a:solidFill>
                  <a:prstClr val="black"/>
                </a:solidFill>
                <a:latin typeface="Calibri"/>
              </a:rPr>
              <a:t>cinema.</a:t>
            </a:r>
          </a:p>
          <a:p>
            <a:pPr defTabSz="1219170">
              <a:lnSpc>
                <a:spcPct val="150000"/>
              </a:lnSpc>
              <a:buFontTx/>
              <a:buChar char="-"/>
            </a:pPr>
            <a:r>
              <a:rPr lang="en-US" sz="3200">
                <a:solidFill>
                  <a:prstClr val="black"/>
                </a:solidFill>
                <a:latin typeface="Calibri"/>
              </a:rPr>
              <a:t>We </a:t>
            </a:r>
            <a:r>
              <a:rPr lang="en-US" sz="3200" u="sng">
                <a:solidFill>
                  <a:prstClr val="black"/>
                </a:solidFill>
                <a:latin typeface="Calibri"/>
              </a:rPr>
              <a:t>are</a:t>
            </a:r>
            <a:r>
              <a:rPr lang="en-US" sz="320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>
                <a:solidFill>
                  <a:prstClr val="black"/>
                </a:solidFill>
                <a:latin typeface="Calibri"/>
              </a:rPr>
              <a:t>never</a:t>
            </a:r>
            <a:r>
              <a:rPr lang="en-US" sz="3200">
                <a:solidFill>
                  <a:prstClr val="black"/>
                </a:solidFill>
                <a:latin typeface="Calibri"/>
              </a:rPr>
              <a:t> late for school</a:t>
            </a: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108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8" grpId="0"/>
      <p:bldP spid="13" grpId="0"/>
      <p:bldP spid="14" grpId="0"/>
      <p:bldP spid="15" grpId="0"/>
      <p:bldP spid="17" grpId="0"/>
      <p:bldP spid="18" grpId="0"/>
      <p:bldP spid="16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11802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995" y="113417"/>
            <a:ext cx="587409" cy="60435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38246" y="65908"/>
            <a:ext cx="56142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600" b="1">
                <a:solidFill>
                  <a:prstClr val="black"/>
                </a:solidFill>
                <a:effectLst>
                  <a:glow rad="88900">
                    <a:prstClr val="white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Choose the correct answer A or B to complete each sentence.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341514" y="1755601"/>
            <a:ext cx="2684640" cy="461665"/>
            <a:chOff x="1230086" y="1785257"/>
            <a:chExt cx="2684640" cy="461665"/>
          </a:xfrm>
        </p:grpSpPr>
        <p:sp>
          <p:nvSpPr>
            <p:cNvPr id="24" name="TextBox 23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 dirty="0">
                  <a:solidFill>
                    <a:srgbClr val="0070C0"/>
                  </a:solidFill>
                  <a:latin typeface="Calibri" panose="020F0502020204030204"/>
                </a:rPr>
                <a:t>A</a:t>
              </a:r>
              <a:r>
                <a:rPr lang="en-US" sz="2400" dirty="0">
                  <a:solidFill>
                    <a:srgbClr val="0088EE"/>
                  </a:solidFill>
                  <a:latin typeface="Calibri" panose="020F0502020204030204"/>
                </a:rPr>
                <a:t>.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11085" y="1785257"/>
              <a:ext cx="23036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get up usually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551180" y="1749263"/>
            <a:ext cx="2499351" cy="461665"/>
            <a:chOff x="1230086" y="1785257"/>
            <a:chExt cx="2499351" cy="461665"/>
          </a:xfrm>
        </p:grpSpPr>
        <p:sp>
          <p:nvSpPr>
            <p:cNvPr id="28" name="TextBox 27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611086" y="1785257"/>
              <a:ext cx="21183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usually get up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406835" y="2300324"/>
            <a:ext cx="7111847" cy="461665"/>
            <a:chOff x="363373" y="2525685"/>
            <a:chExt cx="7111847" cy="461665"/>
          </a:xfrm>
        </p:grpSpPr>
        <p:grpSp>
          <p:nvGrpSpPr>
            <p:cNvPr id="36" name="Group 35"/>
            <p:cNvGrpSpPr/>
            <p:nvPr/>
          </p:nvGrpSpPr>
          <p:grpSpPr>
            <a:xfrm>
              <a:off x="363373" y="2525685"/>
              <a:ext cx="7111847" cy="461665"/>
              <a:chOff x="369902" y="2142097"/>
              <a:chExt cx="7111847" cy="461665"/>
            </a:xfrm>
          </p:grpSpPr>
          <p:sp>
            <p:nvSpPr>
              <p:cNvPr id="39" name="TextBox 38"/>
              <p:cNvSpPr txBox="1"/>
              <p:nvPr/>
            </p:nvSpPr>
            <p:spPr>
              <a:xfrm>
                <a:off x="369902" y="214209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2.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776153" y="2142097"/>
                <a:ext cx="67055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My mum           to work late.</a:t>
                </a:r>
              </a:p>
            </p:txBody>
          </p:sp>
        </p:grpSp>
        <p:cxnSp>
          <p:nvCxnSpPr>
            <p:cNvPr id="38" name="Straight Connector 37"/>
            <p:cNvCxnSpPr/>
            <p:nvPr/>
          </p:nvCxnSpPr>
          <p:spPr>
            <a:xfrm>
              <a:off x="2014199" y="2852057"/>
              <a:ext cx="6400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352401" y="2778382"/>
            <a:ext cx="2340436" cy="461665"/>
            <a:chOff x="1230086" y="1785257"/>
            <a:chExt cx="2340436" cy="461665"/>
          </a:xfrm>
        </p:grpSpPr>
        <p:sp>
          <p:nvSpPr>
            <p:cNvPr id="42" name="TextBox 41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11086" y="1785257"/>
              <a:ext cx="19594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rarely goes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559343" y="2772044"/>
            <a:ext cx="2319736" cy="461665"/>
            <a:chOff x="1230086" y="1785257"/>
            <a:chExt cx="2319736" cy="461665"/>
          </a:xfrm>
        </p:grpSpPr>
        <p:sp>
          <p:nvSpPr>
            <p:cNvPr id="45" name="TextBox 44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611086" y="1785257"/>
              <a:ext cx="19387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goes rarely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406834" y="3312216"/>
            <a:ext cx="7061016" cy="470318"/>
            <a:chOff x="838203" y="3668444"/>
            <a:chExt cx="7061016" cy="470318"/>
          </a:xfrm>
        </p:grpSpPr>
        <p:grpSp>
          <p:nvGrpSpPr>
            <p:cNvPr id="58" name="Group 57"/>
            <p:cNvGrpSpPr/>
            <p:nvPr/>
          </p:nvGrpSpPr>
          <p:grpSpPr>
            <a:xfrm>
              <a:off x="838203" y="3668444"/>
              <a:ext cx="7061016" cy="470318"/>
              <a:chOff x="363373" y="4026312"/>
              <a:chExt cx="7061016" cy="470318"/>
            </a:xfrm>
          </p:grpSpPr>
          <p:sp>
            <p:nvSpPr>
              <p:cNvPr id="61" name="TextBox 60"/>
              <p:cNvSpPr txBox="1"/>
              <p:nvPr/>
            </p:nvSpPr>
            <p:spPr>
              <a:xfrm>
                <a:off x="363373" y="403496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3.</a:t>
                </a: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838203" y="4026312"/>
                <a:ext cx="6586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          at weekends?</a:t>
                </a:r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 flipV="1">
              <a:off x="1378139" y="3984168"/>
              <a:ext cx="6400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319743" y="3856575"/>
            <a:ext cx="3374583" cy="461665"/>
            <a:chOff x="1230086" y="1785257"/>
            <a:chExt cx="3374583" cy="461665"/>
          </a:xfrm>
        </p:grpSpPr>
        <p:sp>
          <p:nvSpPr>
            <p:cNvPr id="64" name="TextBox 63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611086" y="1785257"/>
              <a:ext cx="29935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Do you often travel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5555530" y="3850237"/>
            <a:ext cx="3002378" cy="461665"/>
            <a:chOff x="1230086" y="1785257"/>
            <a:chExt cx="3002378" cy="461665"/>
          </a:xfrm>
        </p:grpSpPr>
        <p:sp>
          <p:nvSpPr>
            <p:cNvPr id="67" name="TextBox 66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611085" y="1785257"/>
              <a:ext cx="26213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Often do you travel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2417720" y="4453491"/>
            <a:ext cx="6812122" cy="470318"/>
            <a:chOff x="685414" y="6027003"/>
            <a:chExt cx="6812122" cy="470318"/>
          </a:xfrm>
        </p:grpSpPr>
        <p:grpSp>
          <p:nvGrpSpPr>
            <p:cNvPr id="73" name="Group 72"/>
            <p:cNvGrpSpPr/>
            <p:nvPr/>
          </p:nvGrpSpPr>
          <p:grpSpPr>
            <a:xfrm>
              <a:off x="685414" y="6027003"/>
              <a:ext cx="6812122" cy="470318"/>
              <a:chOff x="363373" y="3312302"/>
              <a:chExt cx="6812122" cy="470318"/>
            </a:xfrm>
          </p:grpSpPr>
          <p:sp>
            <p:nvSpPr>
              <p:cNvPr id="75" name="TextBox 74"/>
              <p:cNvSpPr txBox="1"/>
              <p:nvPr/>
            </p:nvSpPr>
            <p:spPr>
              <a:xfrm>
                <a:off x="363373" y="332095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4.</a:t>
                </a: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81053" y="3312302"/>
                <a:ext cx="63944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What kind of music          ?</a:t>
                </a:r>
              </a:p>
            </p:txBody>
          </p:sp>
        </p:grpSp>
        <p:cxnSp>
          <p:nvCxnSpPr>
            <p:cNvPr id="74" name="Straight Connector 73"/>
            <p:cNvCxnSpPr/>
            <p:nvPr/>
          </p:nvCxnSpPr>
          <p:spPr>
            <a:xfrm flipV="1">
              <a:off x="3617210" y="6357257"/>
              <a:ext cx="6400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2326485" y="4954112"/>
            <a:ext cx="4018906" cy="461665"/>
            <a:chOff x="1230086" y="1785257"/>
            <a:chExt cx="4018906" cy="461665"/>
          </a:xfrm>
        </p:grpSpPr>
        <p:sp>
          <p:nvSpPr>
            <p:cNvPr id="78" name="TextBox 77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611086" y="1785257"/>
              <a:ext cx="36379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Usually does Susan listen to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492281" y="4937150"/>
            <a:ext cx="4153626" cy="461665"/>
            <a:chOff x="1230086" y="1785257"/>
            <a:chExt cx="4153626" cy="461665"/>
          </a:xfrm>
        </p:grpSpPr>
        <p:sp>
          <p:nvSpPr>
            <p:cNvPr id="81" name="TextBox 80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611086" y="1785257"/>
              <a:ext cx="37726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does Susan usually listen to?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2374177" y="1298331"/>
            <a:ext cx="6973597" cy="470318"/>
            <a:chOff x="794659" y="707494"/>
            <a:chExt cx="6973597" cy="470318"/>
          </a:xfrm>
        </p:grpSpPr>
        <p:grpSp>
          <p:nvGrpSpPr>
            <p:cNvPr id="87" name="Group 86"/>
            <p:cNvGrpSpPr/>
            <p:nvPr/>
          </p:nvGrpSpPr>
          <p:grpSpPr>
            <a:xfrm>
              <a:off x="794659" y="707494"/>
              <a:ext cx="6973597" cy="470318"/>
              <a:chOff x="363373" y="1262747"/>
              <a:chExt cx="6973597" cy="470318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363373" y="126274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1.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827313" y="1271400"/>
                <a:ext cx="650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I           late on Saturdays.</a:t>
                </a:r>
                <a:endParaRPr lang="en-US" sz="2400" i="1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cxnSp>
          <p:nvCxnSpPr>
            <p:cNvPr id="88" name="Straight Connector 87"/>
            <p:cNvCxnSpPr/>
            <p:nvPr/>
          </p:nvCxnSpPr>
          <p:spPr>
            <a:xfrm>
              <a:off x="1457059" y="1034375"/>
              <a:ext cx="6400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2428606" y="5542063"/>
            <a:ext cx="6869272" cy="470318"/>
            <a:chOff x="685414" y="6027003"/>
            <a:chExt cx="6869272" cy="470318"/>
          </a:xfrm>
        </p:grpSpPr>
        <p:grpSp>
          <p:nvGrpSpPr>
            <p:cNvPr id="92" name="Group 91"/>
            <p:cNvGrpSpPr/>
            <p:nvPr/>
          </p:nvGrpSpPr>
          <p:grpSpPr>
            <a:xfrm>
              <a:off x="685414" y="6027003"/>
              <a:ext cx="6869272" cy="470318"/>
              <a:chOff x="363373" y="3312302"/>
              <a:chExt cx="6869272" cy="470318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363373" y="332095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0070C0"/>
                    </a:solidFill>
                    <a:latin typeface="Calibri" panose="020F0502020204030204"/>
                  </a:rPr>
                  <a:t>5.</a:t>
                </a: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838203" y="3312302"/>
                <a:ext cx="63944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en-US" sz="2400">
                    <a:solidFill>
                      <a:prstClr val="black"/>
                    </a:solidFill>
                    <a:latin typeface="Calibri" panose="020F0502020204030204"/>
                  </a:rPr>
                  <a:t>When           go on holiday each year?</a:t>
                </a:r>
              </a:p>
            </p:txBody>
          </p:sp>
        </p:grpSp>
        <p:cxnSp>
          <p:nvCxnSpPr>
            <p:cNvPr id="93" name="Straight Connector 92"/>
            <p:cNvCxnSpPr/>
            <p:nvPr/>
          </p:nvCxnSpPr>
          <p:spPr>
            <a:xfrm flipV="1">
              <a:off x="2028980" y="6357257"/>
              <a:ext cx="6400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2337371" y="6042684"/>
            <a:ext cx="2688784" cy="461665"/>
            <a:chOff x="1230086" y="1785257"/>
            <a:chExt cx="2688784" cy="461665"/>
          </a:xfrm>
        </p:grpSpPr>
        <p:sp>
          <p:nvSpPr>
            <p:cNvPr id="97" name="TextBox 96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A.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611086" y="1785257"/>
              <a:ext cx="23077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do you usually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5568762" y="6025722"/>
            <a:ext cx="2481769" cy="461665"/>
            <a:chOff x="1230086" y="1785257"/>
            <a:chExt cx="2481769" cy="461665"/>
          </a:xfrm>
        </p:grpSpPr>
        <p:sp>
          <p:nvSpPr>
            <p:cNvPr id="100" name="TextBox 99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US" sz="2400">
                  <a:solidFill>
                    <a:srgbClr val="0070C0"/>
                  </a:solidFill>
                  <a:latin typeface="Calibri" panose="020F0502020204030204"/>
                </a:rPr>
                <a:t>B.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611085" y="1785257"/>
              <a:ext cx="21007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you usually</a:t>
              </a:r>
            </a:p>
          </p:txBody>
        </p:sp>
      </p:grpSp>
      <p:sp>
        <p:nvSpPr>
          <p:cNvPr id="69" name="Oval 68">
            <a:extLst>
              <a:ext uri="{FF2B5EF4-FFF2-40B4-BE49-F238E27FC236}">
                <a16:creationId xmlns:a16="http://schemas.microsoft.com/office/drawing/2014/main" id="{8F559B2E-2A83-44BC-9C32-318FC0166101}"/>
              </a:ext>
            </a:extLst>
          </p:cNvPr>
          <p:cNvSpPr/>
          <p:nvPr/>
        </p:nvSpPr>
        <p:spPr>
          <a:xfrm>
            <a:off x="5568761" y="1746065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027D6A5B-811E-41AF-8263-237DD67B8661}"/>
              </a:ext>
            </a:extLst>
          </p:cNvPr>
          <p:cNvSpPr/>
          <p:nvPr/>
        </p:nvSpPr>
        <p:spPr>
          <a:xfrm>
            <a:off x="2355885" y="2792290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D8D63BEC-FCA7-41E8-98F0-9E823F270426}"/>
              </a:ext>
            </a:extLst>
          </p:cNvPr>
          <p:cNvSpPr/>
          <p:nvPr/>
        </p:nvSpPr>
        <p:spPr>
          <a:xfrm>
            <a:off x="2319742" y="3839911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30B6A80F-E13D-4173-B747-10E34CC2D541}"/>
              </a:ext>
            </a:extLst>
          </p:cNvPr>
          <p:cNvSpPr/>
          <p:nvPr/>
        </p:nvSpPr>
        <p:spPr>
          <a:xfrm>
            <a:off x="6514394" y="4944361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00A97665-5CED-493D-B6F9-59BBBD661F10}"/>
              </a:ext>
            </a:extLst>
          </p:cNvPr>
          <p:cNvSpPr/>
          <p:nvPr/>
        </p:nvSpPr>
        <p:spPr>
          <a:xfrm>
            <a:off x="2326485" y="6051336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1621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1" grpId="0" animBg="1"/>
      <p:bldP spid="83" grpId="0" animBg="1"/>
      <p:bldP spid="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1495244" y="1144628"/>
            <a:ext cx="9022673" cy="5574701"/>
            <a:chOff x="193701" y="1590291"/>
            <a:chExt cx="8653859" cy="5137079"/>
          </a:xfrm>
        </p:grpSpPr>
        <p:sp>
          <p:nvSpPr>
            <p:cNvPr id="44" name="Rounded Rectangle 43"/>
            <p:cNvSpPr/>
            <p:nvPr/>
          </p:nvSpPr>
          <p:spPr>
            <a:xfrm>
              <a:off x="193701" y="1590291"/>
              <a:ext cx="8653859" cy="5137079"/>
            </a:xfrm>
            <a:prstGeom prst="roundRect">
              <a:avLst/>
            </a:prstGeom>
            <a:solidFill>
              <a:srgbClr val="C0E6EA"/>
            </a:solidFill>
            <a:ln>
              <a:solidFill>
                <a:srgbClr val="C0E6E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277403" y="1674687"/>
              <a:ext cx="8444374" cy="4900773"/>
            </a:xfrm>
            <a:prstGeom prst="roundRect">
              <a:avLst/>
            </a:prstGeom>
            <a:solidFill>
              <a:srgbClr val="05A0B8"/>
            </a:solidFill>
            <a:ln>
              <a:solidFill>
                <a:srgbClr val="05A0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314872" y="1767152"/>
              <a:ext cx="8369436" cy="495214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886" y="0"/>
            <a:ext cx="9144000" cy="11802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995" y="138671"/>
            <a:ext cx="587409" cy="55384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31403" y="195330"/>
            <a:ext cx="8044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b="1">
                <a:solidFill>
                  <a:prstClr val="black"/>
                </a:solidFill>
                <a:effectLst>
                  <a:glow rad="88900">
                    <a:prstClr val="white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Choose the correct word to complete the sentences.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60118" y="1532488"/>
            <a:ext cx="5728817" cy="470318"/>
            <a:chOff x="363373" y="1262747"/>
            <a:chExt cx="5728817" cy="470318"/>
          </a:xfrm>
        </p:grpSpPr>
        <p:sp>
          <p:nvSpPr>
            <p:cNvPr id="32" name="TextBox 31"/>
            <p:cNvSpPr txBox="1"/>
            <p:nvPr/>
          </p:nvSpPr>
          <p:spPr>
            <a:xfrm>
              <a:off x="363373" y="126274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 b="1">
                  <a:solidFill>
                    <a:srgbClr val="0070C0"/>
                  </a:solidFill>
                  <a:latin typeface="Calibri" panose="020F0502020204030204"/>
                </a:rPr>
                <a:t>1.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27314" y="1271400"/>
              <a:ext cx="52648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you / often / ride your bicycle / to school</a:t>
              </a:r>
              <a:endParaRPr lang="en-US" sz="2400" i="1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860118" y="2529508"/>
            <a:ext cx="6471767" cy="461665"/>
            <a:chOff x="369902" y="2142097"/>
            <a:chExt cx="6471767" cy="461665"/>
          </a:xfrm>
        </p:grpSpPr>
        <p:sp>
          <p:nvSpPr>
            <p:cNvPr id="34" name="TextBox 33"/>
            <p:cNvSpPr txBox="1"/>
            <p:nvPr/>
          </p:nvSpPr>
          <p:spPr>
            <a:xfrm>
              <a:off x="369902" y="214209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 b="1">
                  <a:solidFill>
                    <a:srgbClr val="0070C0"/>
                  </a:solidFill>
                  <a:latin typeface="Calibri" panose="020F0502020204030204"/>
                </a:rPr>
                <a:t>2.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44733" y="2142097"/>
              <a:ext cx="5996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you / sometimes / study / in the school libraby </a:t>
              </a:r>
              <a:endParaRPr 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860118" y="3517873"/>
            <a:ext cx="4368647" cy="470318"/>
            <a:chOff x="363373" y="4026312"/>
            <a:chExt cx="4368647" cy="470318"/>
          </a:xfrm>
        </p:grpSpPr>
        <p:sp>
          <p:nvSpPr>
            <p:cNvPr id="37" name="TextBox 36"/>
            <p:cNvSpPr txBox="1"/>
            <p:nvPr/>
          </p:nvSpPr>
          <p:spPr>
            <a:xfrm>
              <a:off x="363373" y="4034965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 b="1">
                  <a:solidFill>
                    <a:srgbClr val="0070C0"/>
                  </a:solidFill>
                  <a:latin typeface="Calibri" panose="020F0502020204030204"/>
                </a:rPr>
                <a:t>3.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38204" y="4026312"/>
              <a:ext cx="3893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you / like / your new school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860118" y="4555399"/>
            <a:ext cx="6471767" cy="470318"/>
            <a:chOff x="363373" y="3312302"/>
            <a:chExt cx="6471767" cy="470318"/>
          </a:xfrm>
        </p:grpSpPr>
        <p:sp>
          <p:nvSpPr>
            <p:cNvPr id="39" name="TextBox 38"/>
            <p:cNvSpPr txBox="1"/>
            <p:nvPr/>
          </p:nvSpPr>
          <p:spPr>
            <a:xfrm>
              <a:off x="363373" y="3320955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 b="1">
                  <a:solidFill>
                    <a:srgbClr val="0070C0"/>
                  </a:solidFill>
                  <a:latin typeface="Calibri" panose="020F0502020204030204"/>
                </a:rPr>
                <a:t>4.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8204" y="3312302"/>
              <a:ext cx="5996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your friends / always / go to school / with you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860118" y="5531575"/>
            <a:ext cx="6471767" cy="470318"/>
            <a:chOff x="363373" y="5669935"/>
            <a:chExt cx="6471767" cy="470318"/>
          </a:xfrm>
        </p:grpSpPr>
        <p:sp>
          <p:nvSpPr>
            <p:cNvPr id="42" name="TextBox 41"/>
            <p:cNvSpPr txBox="1"/>
            <p:nvPr/>
          </p:nvSpPr>
          <p:spPr>
            <a:xfrm>
              <a:off x="363373" y="5678588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 b="1">
                  <a:solidFill>
                    <a:srgbClr val="0070C0"/>
                  </a:solidFill>
                  <a:latin typeface="Calibri" panose="020F0502020204030204"/>
                </a:rPr>
                <a:t>5.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38204" y="5669935"/>
              <a:ext cx="5996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2400">
                  <a:solidFill>
                    <a:prstClr val="black"/>
                  </a:solidFill>
                  <a:latin typeface="Calibri" panose="020F0502020204030204"/>
                </a:rPr>
                <a:t>you / usually / do homework / after school</a:t>
              </a:r>
            </a:p>
          </p:txBody>
        </p:sp>
      </p:grpSp>
      <p:cxnSp>
        <p:nvCxnSpPr>
          <p:cNvPr id="52" name="Straight Connector 51"/>
          <p:cNvCxnSpPr/>
          <p:nvPr/>
        </p:nvCxnSpPr>
        <p:spPr>
          <a:xfrm flipV="1">
            <a:off x="3131505" y="2370692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3131505" y="3437492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3135630" y="4445111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135630" y="5452919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3135630" y="6438355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871548" y="2236101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871548" y="3337191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871548" y="4285881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871548" y="5327979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2871548" y="6313415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894E81F-EEDD-49CA-97FE-3498660CCD89}"/>
              </a:ext>
            </a:extLst>
          </p:cNvPr>
          <p:cNvSpPr txBox="1"/>
          <p:nvPr/>
        </p:nvSpPr>
        <p:spPr>
          <a:xfrm>
            <a:off x="3266136" y="2012951"/>
            <a:ext cx="5272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dirty="0">
                <a:solidFill>
                  <a:srgbClr val="00B050"/>
                </a:solidFill>
                <a:latin typeface="Calibri" panose="020F0502020204030204"/>
              </a:rPr>
              <a:t>Do you often ride your bicycle to school?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94528D6-AFC5-439A-9306-6CE34C5B33CF}"/>
              </a:ext>
            </a:extLst>
          </p:cNvPr>
          <p:cNvSpPr txBox="1"/>
          <p:nvPr/>
        </p:nvSpPr>
        <p:spPr>
          <a:xfrm>
            <a:off x="3279744" y="3085820"/>
            <a:ext cx="5932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dirty="0">
                <a:solidFill>
                  <a:srgbClr val="00B050"/>
                </a:solidFill>
                <a:latin typeface="Calibri" panose="020F0502020204030204"/>
              </a:rPr>
              <a:t>Do you sometimes study in the school library?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F6BD07-F8A1-448A-A725-5AF88C794F1E}"/>
              </a:ext>
            </a:extLst>
          </p:cNvPr>
          <p:cNvSpPr txBox="1"/>
          <p:nvPr/>
        </p:nvSpPr>
        <p:spPr>
          <a:xfrm>
            <a:off x="3279744" y="4068455"/>
            <a:ext cx="3814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dirty="0">
                <a:solidFill>
                  <a:srgbClr val="00B050"/>
                </a:solidFill>
                <a:latin typeface="Calibri" panose="020F0502020204030204"/>
              </a:rPr>
              <a:t>Do you like your new school?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EC07484-3309-42F7-A9FA-B34F89EDBB78}"/>
              </a:ext>
            </a:extLst>
          </p:cNvPr>
          <p:cNvSpPr txBox="1"/>
          <p:nvPr/>
        </p:nvSpPr>
        <p:spPr>
          <a:xfrm>
            <a:off x="3279745" y="5069588"/>
            <a:ext cx="5886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dirty="0">
                <a:solidFill>
                  <a:srgbClr val="00B050"/>
                </a:solidFill>
                <a:latin typeface="Calibri" panose="020F0502020204030204"/>
              </a:rPr>
              <a:t>Do your friends always go to school with you?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F520011-EEF9-4C6D-B1B1-892E904EFC32}"/>
              </a:ext>
            </a:extLst>
          </p:cNvPr>
          <p:cNvSpPr txBox="1"/>
          <p:nvPr/>
        </p:nvSpPr>
        <p:spPr>
          <a:xfrm>
            <a:off x="3281678" y="6071556"/>
            <a:ext cx="5501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dirty="0">
                <a:solidFill>
                  <a:srgbClr val="00B050"/>
                </a:solidFill>
                <a:latin typeface="Calibri" panose="020F0502020204030204"/>
              </a:rPr>
              <a:t>Do you usually do homework after school?</a:t>
            </a:r>
          </a:p>
        </p:txBody>
      </p:sp>
    </p:spTree>
    <p:extLst>
      <p:ext uri="{BB962C8B-B14F-4D97-AF65-F5344CB8AC3E}">
        <p14:creationId xmlns:p14="http://schemas.microsoft.com/office/powerpoint/2010/main" val="54138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7" grpId="0"/>
      <p:bldP spid="48" grpId="0"/>
      <p:bldP spid="49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D9FA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pic>
      <p:pic>
        <p:nvPicPr>
          <p:cNvPr id="16387" name="Picture 2" descr="hinh nen dong ve ngon nen tinh yeu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188913"/>
            <a:ext cx="18669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1013" name="T0000029.AVI">
            <a:hlinkClick r:id="" action="ppaction://media"/>
          </p:cNvPr>
          <p:cNvPicPr>
            <a:picLocks noGrp="1" noRot="1" noChangeAspect="1" noChangeArrowheads="1"/>
          </p:cNvPicPr>
          <p:nvPr>
            <p:ph sz="quarter" idx="3"/>
            <a:vide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99884" y="4973638"/>
            <a:ext cx="0" cy="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4267200" y="2590801"/>
            <a:ext cx="711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fontAlgn="base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fontAlgn="base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fontAlgn="base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fontAlgn="base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Revue" pitchFamily="2" charset="0"/>
                <a:ea typeface="+mn-ea"/>
                <a:cs typeface="Arial" pitchFamily="34" charset="0"/>
              </a:rPr>
              <a:t>+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Revue" pitchFamily="2" charset="0"/>
              <a:ea typeface="+mn-ea"/>
              <a:cs typeface="Arial" pitchFamily="34" charset="0"/>
            </a:endParaRPr>
          </a:p>
        </p:txBody>
      </p:sp>
      <p:sp>
        <p:nvSpPr>
          <p:cNvPr id="16391" name="WordArt 9"/>
          <p:cNvSpPr>
            <a:spLocks noChangeArrowheads="1" noChangeShapeType="1" noTextEdit="1"/>
          </p:cNvSpPr>
          <p:nvPr/>
        </p:nvSpPr>
        <p:spPr bwMode="auto">
          <a:xfrm>
            <a:off x="3790951" y="617538"/>
            <a:ext cx="6650567" cy="7921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Impact"/>
                <a:ea typeface="+mn-ea"/>
                <a:cs typeface="+mn-cs"/>
              </a:rPr>
              <a:t> HOMEWORK </a:t>
            </a:r>
          </a:p>
        </p:txBody>
      </p:sp>
      <p:sp>
        <p:nvSpPr>
          <p:cNvPr id="16392" name="Rectangle 10"/>
          <p:cNvSpPr>
            <a:spLocks noChangeArrowheads="1"/>
          </p:cNvSpPr>
          <p:nvPr/>
        </p:nvSpPr>
        <p:spPr bwMode="auto">
          <a:xfrm>
            <a:off x="2133600" y="2743200"/>
            <a:ext cx="109728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9946" name="Text Box 11"/>
          <p:cNvSpPr txBox="1">
            <a:spLocks noChangeArrowheads="1"/>
          </p:cNvSpPr>
          <p:nvPr/>
        </p:nvSpPr>
        <p:spPr bwMode="auto">
          <a:xfrm>
            <a:off x="239184" y="2233735"/>
            <a:ext cx="11530785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VNI-Times" pitchFamily="2" charset="0"/>
                <a:cs typeface="Arial" charset="0"/>
              </a:defRPr>
            </a:lvl9pPr>
          </a:lstStyle>
          <a:p>
            <a:pPr marL="265113" marR="0" lvl="0" indent="-265113" algn="just" defTabSz="457200" rtl="0" eaLnBrk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30225" algn="l"/>
              </a:tabLst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Learn by heart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 lesson.</a:t>
            </a:r>
          </a:p>
          <a:p>
            <a:pPr marL="457200" marR="0" lvl="0" indent="-45720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b="1" baseline="0" dirty="0">
                <a:solidFill>
                  <a:srgbClr val="E7E6E6"/>
                </a:solidFill>
                <a:latin typeface="Times New Roman" pitchFamily="18" charset="0"/>
                <a:cs typeface="Times New Roman" pitchFamily="18" charset="0"/>
              </a:rPr>
              <a:t>Give more</a:t>
            </a:r>
            <a:r>
              <a:rPr lang="en-US" sz="3200" b="1" dirty="0">
                <a:solidFill>
                  <a:srgbClr val="E7E6E6"/>
                </a:solidFill>
                <a:latin typeface="Times New Roman" pitchFamily="18" charset="0"/>
                <a:cs typeface="Times New Roman" pitchFamily="18" charset="0"/>
              </a:rPr>
              <a:t> examples with present simple.</a:t>
            </a:r>
          </a:p>
          <a:p>
            <a:pPr marL="457200" marR="0" lvl="0" indent="-45720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</a:t>
            </a:r>
            <a:r>
              <a:rPr kumimoji="0" lang="en-US" sz="3200" b="1" u="none" strike="noStrike" kern="1200" cap="none" spc="0" normalizeH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exercises in Work book, unit 1.</a:t>
            </a:r>
          </a:p>
          <a:p>
            <a:pPr marL="457200" marR="0" lvl="0" indent="-45720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b="1" baseline="0" dirty="0">
                <a:solidFill>
                  <a:srgbClr val="E7E6E6"/>
                </a:solidFill>
                <a:latin typeface="Times New Roman" pitchFamily="18" charset="0"/>
                <a:cs typeface="Times New Roman" pitchFamily="18" charset="0"/>
              </a:rPr>
              <a:t>Prepare Unit 1-Lesson 4-Communication.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65113" marR="0" lvl="0" indent="-265113" algn="just" defTabSz="457200" rtl="0" eaLnBrk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265113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265113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451498"/>
      </p:ext>
    </p:extLst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71013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" val="a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2454</TotalTime>
  <Words>891</Words>
  <Application>Microsoft Office PowerPoint</Application>
  <PresentationFormat>Widescreen</PresentationFormat>
  <Paragraphs>165</Paragraphs>
  <Slides>8</Slides>
  <Notes>4</Notes>
  <HiddenSlides>0</HiddenSlides>
  <MMClips>2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Edwardian Script ITC</vt:lpstr>
      <vt:lpstr>Impact</vt:lpstr>
      <vt:lpstr>Raleway</vt:lpstr>
      <vt:lpstr>Times New Roman</vt:lpstr>
      <vt:lpstr>Verdana</vt:lpstr>
      <vt:lpstr>VNI-Revue</vt:lpstr>
      <vt:lpstr>Office Theme</vt:lpstr>
      <vt:lpstr>2_Office Theme</vt:lpstr>
      <vt:lpstr>3_Office Theme</vt:lpstr>
      <vt:lpstr>5_Office Theme</vt:lpstr>
      <vt:lpstr>6_Office Theme</vt:lpstr>
      <vt:lpstr>8_Office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TrangDTT</dc:creator>
  <cp:lastModifiedBy>Administrator</cp:lastModifiedBy>
  <cp:revision>222</cp:revision>
  <cp:lastPrinted>2021-09-22T14:46:44Z</cp:lastPrinted>
  <dcterms:created xsi:type="dcterms:W3CDTF">2020-12-09T02:04:09Z</dcterms:created>
  <dcterms:modified xsi:type="dcterms:W3CDTF">2025-09-11T02:59:50Z</dcterms:modified>
</cp:coreProperties>
</file>