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media/media1.wav" ContentType="audio/x-wav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02" r:id="rId2"/>
    <p:sldMasterId id="2147483717" r:id="rId3"/>
  </p:sldMasterIdLst>
  <p:notesMasterIdLst>
    <p:notesMasterId r:id="rId12"/>
  </p:notesMasterIdLst>
  <p:sldIdLst>
    <p:sldId id="371" r:id="rId4"/>
    <p:sldId id="318" r:id="rId5"/>
    <p:sldId id="366" r:id="rId6"/>
    <p:sldId id="286" r:id="rId7"/>
    <p:sldId id="288" r:id="rId8"/>
    <p:sldId id="264" r:id="rId9"/>
    <p:sldId id="397" r:id="rId10"/>
    <p:sldId id="396" r:id="rId11"/>
  </p:sldIdLst>
  <p:sldSz cx="12192000" cy="6858000"/>
  <p:notesSz cx="6735763" cy="98694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10CDD2"/>
    <a:srgbClr val="0FB7BD"/>
    <a:srgbClr val="A6A6A6"/>
    <a:srgbClr val="C0E6EA"/>
    <a:srgbClr val="05A0B8"/>
    <a:srgbClr val="048DA4"/>
    <a:srgbClr val="A3E7FF"/>
    <a:srgbClr val="89E0FF"/>
    <a:srgbClr val="BDD7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 showGuides="1">
      <p:cViewPr varScale="1">
        <p:scale>
          <a:sx n="70" d="100"/>
          <a:sy n="70" d="100"/>
        </p:scale>
        <p:origin x="73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33488"/>
            <a:ext cx="5919787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749691"/>
            <a:ext cx="5388610" cy="388611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4301"/>
            <a:ext cx="2918831" cy="495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4301"/>
            <a:ext cx="2918831" cy="495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97BC60-C1C0-4D12-BCFD-FDF7F262A64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9310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oleObject" Target="../embeddings/oleObject1.bin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161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789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5473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526A92-8AAF-4BF0-85FE-B336BF0F8D2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AF2F91-6C79-4775-9E01-5F8EDCA63F8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55796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526A92-8AAF-4BF0-85FE-B336BF0F8D2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AF2F91-6C79-4775-9E01-5F8EDCA63F8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04533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526A92-8AAF-4BF0-85FE-B336BF0F8D2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AF2F91-6C79-4775-9E01-5F8EDCA63F8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05198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526A92-8AAF-4BF0-85FE-B336BF0F8D2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AF2F91-6C79-4775-9E01-5F8EDCA63F8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80609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526A92-8AAF-4BF0-85FE-B336BF0F8D2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AF2F91-6C79-4775-9E01-5F8EDCA63F8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7922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526A92-8AAF-4BF0-85FE-B336BF0F8D2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AF2F91-6C79-4775-9E01-5F8EDCA63F8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98857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526A92-8AAF-4BF0-85FE-B336BF0F8D2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AF2F91-6C79-4775-9E01-5F8EDCA63F8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52798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526A92-8AAF-4BF0-85FE-B336BF0F8D2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AF2F91-6C79-4775-9E01-5F8EDCA63F8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1961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7408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526A92-8AAF-4BF0-85FE-B336BF0F8D2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AF2F91-6C79-4775-9E01-5F8EDCA63F8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33059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526A92-8AAF-4BF0-85FE-B336BF0F8D2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AF2F91-6C79-4775-9E01-5F8EDCA63F8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82383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526A92-8AAF-4BF0-85FE-B336BF0F8D2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AF2F91-6C79-4775-9E01-5F8EDCA63F8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55057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B8A44CA-CFBF-4A31-97CF-0F65333B0C16}"/>
              </a:ext>
            </a:extLst>
          </p:cNvPr>
          <p:cNvSpPr>
            <a:spLocks noChangeAspect="1"/>
          </p:cNvSpPr>
          <p:nvPr userDrawn="1">
            <p:custDataLst>
              <p:tags r:id="rId1"/>
            </p:custDataLst>
          </p:nvPr>
        </p:nvSpPr>
        <p:spPr>
          <a:xfrm>
            <a:off x="0" y="-1"/>
            <a:ext cx="12192000" cy="6858001"/>
          </a:xfrm>
          <a:prstGeom prst="rect">
            <a:avLst/>
          </a:prstGeom>
          <a:gradFill>
            <a:gsLst>
              <a:gs pos="13000">
                <a:srgbClr val="13488C"/>
              </a:gs>
              <a:gs pos="100000">
                <a:srgbClr val="06B8FD"/>
              </a:gs>
            </a:gsLst>
            <a:lin ang="27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013" b="0" i="0" u="none" strike="noStrike" kern="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Raleway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8328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B7117318-64AE-D843-861F-DBFAEED5AF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564430"/>
            <a:ext cx="12192000" cy="32522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CAD5A4F-84CF-9F4F-9FA4-2BBE08129BE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V="1">
            <a:off x="18461" y="11188"/>
            <a:ext cx="12159024" cy="50261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1D2F40C-B421-974B-88C8-3B0F5DE0E443}"/>
              </a:ext>
            </a:extLst>
          </p:cNvPr>
          <p:cNvSpPr txBox="1"/>
          <p:nvPr userDrawn="1"/>
        </p:nvSpPr>
        <p:spPr>
          <a:xfrm>
            <a:off x="9851208" y="6651772"/>
            <a:ext cx="2052165" cy="21929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2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Hotline  hỗ trợ  Hiclass IK600: 0936 329 933</a:t>
            </a:r>
            <a:endParaRPr kumimoji="0" lang="en-US" sz="82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TextBox 9">
            <a:extLst>
              <a:ext uri="{FF2B5EF4-FFF2-40B4-BE49-F238E27FC236}">
                <a16:creationId xmlns:a16="http://schemas.microsoft.com/office/drawing/2014/main" id="{941562CA-EE7D-A54E-8CEF-2654AC7D4B0B}"/>
              </a:ext>
            </a:extLst>
          </p:cNvPr>
          <p:cNvSpPr txBox="1"/>
          <p:nvPr userDrawn="1"/>
        </p:nvSpPr>
        <p:spPr>
          <a:xfrm>
            <a:off x="4113298" y="72389"/>
            <a:ext cx="3785011" cy="400110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UNIT 1: MY NEW SCHOOL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21656DB6-1D2A-4962-9239-96628631AA7A}"/>
              </a:ext>
            </a:extLst>
          </p:cNvPr>
          <p:cNvGraphicFramePr>
            <a:graphicFrameLocks noChangeAspect="1"/>
          </p:cNvGraphicFramePr>
          <p:nvPr userDrawn="1"/>
        </p:nvGraphicFramePr>
        <p:xfrm>
          <a:off x="0" y="6641433"/>
          <a:ext cx="428616" cy="2069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4" imgW="3174840" imgH="1806840" progId="Paint.Picture">
                  <p:embed/>
                </p:oleObj>
              </mc:Choice>
              <mc:Fallback>
                <p:oleObj name="Bitmap Image" r:id="rId4" imgW="3174840" imgH="1806840" progId="Paint.Picture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21656DB6-1D2A-4962-9239-96628631AA7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641433"/>
                        <a:ext cx="428616" cy="20694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71D2F40C-B421-974B-88C8-3B0F5DE0E443}"/>
              </a:ext>
            </a:extLst>
          </p:cNvPr>
          <p:cNvSpPr txBox="1"/>
          <p:nvPr userDrawn="1"/>
        </p:nvSpPr>
        <p:spPr>
          <a:xfrm>
            <a:off x="417991" y="6627223"/>
            <a:ext cx="1398140" cy="2308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CÔNG TY CP TBGD HẢI HÀ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5486" y="77918"/>
            <a:ext cx="1587138" cy="365259"/>
          </a:xfrm>
          <a:prstGeom prst="rect">
            <a:avLst/>
          </a:prstGeom>
        </p:spPr>
      </p:pic>
      <p:sp>
        <p:nvSpPr>
          <p:cNvPr id="15" name="Left Arrow 14">
            <a:hlinkClick r:id="" action="ppaction://hlinkshowjump?jump=previousslide"/>
          </p:cNvPr>
          <p:cNvSpPr/>
          <p:nvPr userDrawn="1"/>
        </p:nvSpPr>
        <p:spPr>
          <a:xfrm>
            <a:off x="5431275" y="6448723"/>
            <a:ext cx="107344" cy="182881"/>
          </a:xfrm>
          <a:prstGeom prst="leftArrow">
            <a:avLst>
              <a:gd name="adj1" fmla="val 50000"/>
              <a:gd name="adj2" fmla="val 116326"/>
            </a:avLst>
          </a:prstGeom>
          <a:ln w="12700">
            <a:solidFill>
              <a:schemeClr val="bg1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Left Arrow 15">
            <a:hlinkClick r:id="" action="ppaction://hlinkshowjump?jump=nextslide"/>
          </p:cNvPr>
          <p:cNvSpPr/>
          <p:nvPr userDrawn="1"/>
        </p:nvSpPr>
        <p:spPr>
          <a:xfrm rot="10800000">
            <a:off x="6612557" y="6458551"/>
            <a:ext cx="86628" cy="182881"/>
          </a:xfrm>
          <a:prstGeom prst="leftArrow">
            <a:avLst>
              <a:gd name="adj1" fmla="val 50000"/>
              <a:gd name="adj2" fmla="val 100000"/>
            </a:avLst>
          </a:prstGeom>
          <a:ln w="12700">
            <a:solidFill>
              <a:schemeClr val="bg1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4" name="Picture 13">
            <a:hlinkClick r:id="" action="ppaction://hlinkshowjump?jump=firstslide"/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3103" y="6341845"/>
            <a:ext cx="374780" cy="374780"/>
          </a:xfrm>
          <a:prstGeom prst="ellipse">
            <a:avLst/>
          </a:prstGeom>
          <a:ln w="15875">
            <a:solidFill>
              <a:schemeClr val="bg1"/>
            </a:solidFill>
          </a:ln>
          <a:effectLst>
            <a:outerShdw blurRad="107950" dist="12700" dir="5400000" algn="ctr">
              <a:srgbClr val="000000"/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674E085-C3E7-48CC-9491-05E230004441}"/>
              </a:ext>
            </a:extLst>
          </p:cNvPr>
          <p:cNvSpPr txBox="1"/>
          <p:nvPr userDrawn="1"/>
        </p:nvSpPr>
        <p:spPr>
          <a:xfrm>
            <a:off x="10252767" y="6232933"/>
            <a:ext cx="1939233" cy="369332"/>
          </a:xfrm>
          <a:prstGeom prst="rect">
            <a:avLst/>
          </a:prstGeom>
          <a:noFill/>
          <a:effectLst>
            <a:glow rad="139700">
              <a:schemeClr val="accent4">
                <a:satMod val="175000"/>
                <a:alpha val="40000"/>
              </a:schemeClr>
            </a:glow>
            <a:outerShdw blurRad="63500" dist="76200" dir="2700000" algn="tl" rotWithShape="0">
              <a:schemeClr val="bg2">
                <a:lumMod val="50000"/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Edwardian Script ITC" panose="030303020407070D0804" pitchFamily="66" charset="0"/>
                <a:ea typeface="+mn-ea"/>
                <a:cs typeface="+mn-cs"/>
              </a:rPr>
              <a:t>Created by Mr. Tuan</a:t>
            </a:r>
            <a:endParaRPr kumimoji="0" lang="vi-VN" sz="1800" b="1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83156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split orient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590552" y="103188"/>
            <a:ext cx="10991849" cy="13144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1"/>
            <a:ext cx="5384800" cy="21510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510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03663"/>
            <a:ext cx="5384800" cy="2152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03663"/>
            <a:ext cx="5384800" cy="2152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693391-0ADA-4100-AAE8-B945D4507FA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53677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9/11/2025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8891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9/11/2025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9284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9/11/2025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7560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9/11/2025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618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6978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9/11/2025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4723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9/11/2025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5495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9/11/2025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2264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9/11/2025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9640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9/11/2025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4979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9/11/2025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2699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9/11/2025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033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877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926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566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898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374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586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927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526A92-8AAF-4BF0-85FE-B336BF0F8D2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AF2F91-6C79-4775-9E01-5F8EDCA63F8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2190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9/11/2025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035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13.png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13.png"/><Relationship Id="rId5" Type="http://schemas.openxmlformats.org/officeDocument/2006/relationships/image" Target="../media/image15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5.xml"/><Relationship Id="rId1" Type="http://schemas.openxmlformats.org/officeDocument/2006/relationships/video" Target="file:///C:\Program%20Files\mtd2002\DATA\MEDIA\MM\T0000029.AVI" TargetMode="External"/><Relationship Id="rId6" Type="http://schemas.openxmlformats.org/officeDocument/2006/relationships/image" Target="../media/image19.png"/><Relationship Id="rId5" Type="http://schemas.openxmlformats.org/officeDocument/2006/relationships/image" Target="../media/image18.gif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64887" cy="6858000"/>
          </a:xfrm>
        </p:spPr>
      </p:pic>
      <p:sp>
        <p:nvSpPr>
          <p:cNvPr id="6" name="TextBox 5"/>
          <p:cNvSpPr txBox="1"/>
          <p:nvPr/>
        </p:nvSpPr>
        <p:spPr>
          <a:xfrm>
            <a:off x="129209" y="-119268"/>
            <a:ext cx="117579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</a:rPr>
              <a:t>PERIOD 2-UNIT </a:t>
            </a:r>
            <a:r>
              <a:rPr lang="en-US" sz="4000" b="1" dirty="0">
                <a:solidFill>
                  <a:srgbClr val="FF0000"/>
                </a:solidFill>
              </a:rPr>
              <a:t>1-MY NEW SCHOOL-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</a:rPr>
              <a:t>LESSON 1-GETTING STARTED</a:t>
            </a:r>
          </a:p>
        </p:txBody>
      </p:sp>
    </p:spTree>
    <p:extLst>
      <p:ext uri="{BB962C8B-B14F-4D97-AF65-F5344CB8AC3E}">
        <p14:creationId xmlns:p14="http://schemas.microsoft.com/office/powerpoint/2010/main" val="303686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 descr="https://encrypted-tbn2.gstatic.com/images?q=tbn:ANd9GcQqhKlsl9IG6vD1kjr0O_1fuxbs9d3Bv4AI0xOJ-_qFhjfSwwW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6123" y="-212345"/>
            <a:ext cx="12192000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778930" y="543697"/>
            <a:ext cx="7503327" cy="67710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664677" y="2033834"/>
            <a:ext cx="2684585" cy="646331"/>
          </a:xfrm>
          <a:prstGeom prst="rect">
            <a:avLst/>
          </a:prstGeom>
          <a:solidFill>
            <a:srgbClr val="79D1D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LESSON 1: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GB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462" y="1915005"/>
            <a:ext cx="4834732" cy="83080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8095" y="1968195"/>
            <a:ext cx="961782" cy="77761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705892" y="2521747"/>
            <a:ext cx="4173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      A special day</a:t>
            </a:r>
          </a:p>
        </p:txBody>
      </p:sp>
    </p:spTree>
    <p:extLst>
      <p:ext uri="{BB962C8B-B14F-4D97-AF65-F5344CB8AC3E}">
        <p14:creationId xmlns:p14="http://schemas.microsoft.com/office/powerpoint/2010/main" val="1400387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4931" y="1166945"/>
            <a:ext cx="10322704" cy="48981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200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200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Hi,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30000"/>
              </a:lnSpc>
            </a:pPr>
            <a:r>
              <a:rPr lang="en-US" sz="2200" i="1" dirty="0" err="1">
                <a:latin typeface="Times New Roman" pitchFamily="18" charset="0"/>
                <a:cs typeface="Times New Roman" pitchFamily="18" charset="0"/>
              </a:rPr>
              <a:t>Vy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Hi,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 Are you ready? </a:t>
            </a:r>
          </a:p>
          <a:p>
            <a:pPr>
              <a:lnSpc>
                <a:spcPct val="130000"/>
              </a:lnSpc>
            </a:pPr>
            <a:r>
              <a:rPr lang="en-US" sz="2200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200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Just a minute.</a:t>
            </a:r>
          </a:p>
          <a:p>
            <a:pPr>
              <a:lnSpc>
                <a:spcPct val="130000"/>
              </a:lnSpc>
            </a:pPr>
            <a:r>
              <a:rPr lang="en-US" sz="2200" i="1" dirty="0" err="1">
                <a:latin typeface="Times New Roman" pitchFamily="18" charset="0"/>
                <a:cs typeface="Times New Roman" pitchFamily="18" charset="0"/>
              </a:rPr>
              <a:t>Vy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Oh, this is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my new friend.</a:t>
            </a:r>
          </a:p>
          <a:p>
            <a:pPr>
              <a:lnSpc>
                <a:spcPct val="130000"/>
              </a:lnSpc>
            </a:pPr>
            <a:r>
              <a:rPr lang="en-US" sz="2200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200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Hi,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 Nice to meet you.</a:t>
            </a:r>
          </a:p>
          <a:p>
            <a:pPr>
              <a:lnSpc>
                <a:spcPct val="130000"/>
              </a:lnSpc>
            </a:pPr>
            <a:r>
              <a:rPr lang="en-US" sz="2200" i="1" dirty="0" err="1"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Hi,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 I live near here, and we go to the same school!</a:t>
            </a:r>
          </a:p>
          <a:p>
            <a:pPr>
              <a:lnSpc>
                <a:spcPct val="130000"/>
              </a:lnSpc>
            </a:pPr>
            <a:r>
              <a:rPr lang="en-US" sz="2200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200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Good. Hmm, your school bag looks </a:t>
            </a:r>
            <a:r>
              <a:rPr lang="en-US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heavy.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30000"/>
              </a:lnSpc>
            </a:pPr>
            <a:r>
              <a:rPr lang="en-US" sz="2200" i="1" dirty="0" err="1"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Yes! I have new books, and we have new </a:t>
            </a:r>
            <a:r>
              <a:rPr lang="en-US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subjects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to study.</a:t>
            </a:r>
          </a:p>
          <a:p>
            <a:pPr>
              <a:lnSpc>
                <a:spcPct val="130000"/>
              </a:lnSpc>
            </a:pPr>
            <a:r>
              <a:rPr lang="en-US" sz="2200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200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And a new uniform,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! You </a:t>
            </a:r>
            <a:r>
              <a:rPr lang="en-US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look smart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>
              <a:lnSpc>
                <a:spcPct val="130000"/>
              </a:lnSpc>
            </a:pPr>
            <a:r>
              <a:rPr lang="en-US" sz="2200" i="1" dirty="0" err="1"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Thanks,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 We always look smart in our uniforms.</a:t>
            </a:r>
          </a:p>
          <a:p>
            <a:pPr>
              <a:lnSpc>
                <a:spcPct val="130000"/>
              </a:lnSpc>
            </a:pPr>
            <a:r>
              <a:rPr lang="en-US" sz="2200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200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Let me </a:t>
            </a:r>
            <a:r>
              <a:rPr lang="en-US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put on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my uniform. Then we can go.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145467" y="473869"/>
            <a:ext cx="42358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 special day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5800" y="720091"/>
            <a:ext cx="2788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(Loud knock)</a:t>
            </a:r>
          </a:p>
        </p:txBody>
      </p:sp>
      <p:pic>
        <p:nvPicPr>
          <p:cNvPr id="7" name="20201130_tienganh6_kntt_B1_02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787697" y="408584"/>
            <a:ext cx="812800" cy="609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80" y="74840"/>
            <a:ext cx="836305" cy="681509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1217982" y="170286"/>
            <a:ext cx="4079733" cy="523220"/>
          </a:xfrm>
          <a:prstGeom prst="rect">
            <a:avLst/>
          </a:prstGeom>
          <a:solidFill>
            <a:srgbClr val="0FB7BD"/>
          </a:solidFill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read.</a:t>
            </a:r>
          </a:p>
        </p:txBody>
      </p:sp>
    </p:spTree>
    <p:extLst>
      <p:ext uri="{BB962C8B-B14F-4D97-AF65-F5344CB8AC3E}">
        <p14:creationId xmlns:p14="http://schemas.microsoft.com/office/powerpoint/2010/main" val="1398163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13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95" y="1"/>
            <a:ext cx="11701669" cy="11096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42" y="130480"/>
            <a:ext cx="62722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18672" y="220718"/>
            <a:ext cx="95222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pc="-50" dirty="0">
                <a:effectLst>
                  <a:glow rad="889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Read the conversation again and tick (</a:t>
            </a:r>
            <a:r>
              <a:rPr lang="en-US" sz="2800" b="1" spc="-50" dirty="0">
                <a:effectLst>
                  <a:glow rad="889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  <a:sym typeface="Wingdings 2" panose="05020102010507070707" pitchFamily="18" charset="2"/>
              </a:rPr>
              <a:t></a:t>
            </a:r>
            <a:r>
              <a:rPr lang="en-US" sz="2800" b="1" spc="-50" dirty="0">
                <a:effectLst>
                  <a:glow rad="889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) T (True) or F (False).</a:t>
            </a:r>
          </a:p>
        </p:txBody>
      </p:sp>
      <p:graphicFrame>
        <p:nvGraphicFramePr>
          <p:cNvPr id="37" name="Tab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070189"/>
              </p:ext>
            </p:extLst>
          </p:nvPr>
        </p:nvGraphicFramePr>
        <p:xfrm>
          <a:off x="278295" y="960339"/>
          <a:ext cx="11502887" cy="3779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818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632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91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86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>
                    <a:solidFill>
                      <a:srgbClr val="10CDD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>
                    <a:solidFill>
                      <a:srgbClr val="10CD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02060"/>
                          </a:solidFill>
                        </a:rPr>
                        <a:t>T</a:t>
                      </a:r>
                    </a:p>
                  </a:txBody>
                  <a:tcPr>
                    <a:solidFill>
                      <a:srgbClr val="10CD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02060"/>
                          </a:solidFill>
                        </a:rPr>
                        <a:t>F</a:t>
                      </a:r>
                    </a:p>
                  </a:txBody>
                  <a:tcPr>
                    <a:solidFill>
                      <a:srgbClr val="10CD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600" b="1" dirty="0" err="1">
                          <a:latin typeface="Times New Roman" pitchFamily="18" charset="0"/>
                          <a:cs typeface="Times New Roman" pitchFamily="18" charset="0"/>
                        </a:rPr>
                        <a:t>Vy</a:t>
                      </a:r>
                      <a:r>
                        <a:rPr lang="en-US" sz="3600" b="1" dirty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3600" b="1" dirty="0" err="1">
                          <a:latin typeface="Times New Roman" pitchFamily="18" charset="0"/>
                          <a:cs typeface="Times New Roman" pitchFamily="18" charset="0"/>
                        </a:rPr>
                        <a:t>Phong</a:t>
                      </a:r>
                      <a:r>
                        <a:rPr lang="en-US" sz="3600" b="1" dirty="0">
                          <a:latin typeface="Times New Roman" pitchFamily="18" charset="0"/>
                          <a:cs typeface="Times New Roman" pitchFamily="18" charset="0"/>
                        </a:rPr>
                        <a:t>, and </a:t>
                      </a:r>
                      <a:r>
                        <a:rPr lang="en-US" sz="3600" b="1" dirty="0" err="1">
                          <a:latin typeface="Times New Roman" pitchFamily="18" charset="0"/>
                          <a:cs typeface="Times New Roman" pitchFamily="18" charset="0"/>
                        </a:rPr>
                        <a:t>Duy</a:t>
                      </a:r>
                      <a:r>
                        <a:rPr lang="en-US" sz="3600" b="1" dirty="0">
                          <a:latin typeface="Times New Roman" pitchFamily="18" charset="0"/>
                          <a:cs typeface="Times New Roman" pitchFamily="18" charset="0"/>
                        </a:rPr>
                        <a:t> go to </a:t>
                      </a:r>
                      <a:r>
                        <a:rPr lang="en-US" sz="36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the same school</a:t>
                      </a:r>
                      <a:r>
                        <a:rPr lang="en-US" sz="3600" b="1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600" b="1" dirty="0" err="1">
                          <a:latin typeface="Times New Roman" pitchFamily="18" charset="0"/>
                          <a:cs typeface="Times New Roman" pitchFamily="18" charset="0"/>
                        </a:rPr>
                        <a:t>Duy</a:t>
                      </a:r>
                      <a:r>
                        <a:rPr lang="en-US" sz="3600" b="1" dirty="0">
                          <a:latin typeface="Times New Roman" pitchFamily="18" charset="0"/>
                          <a:cs typeface="Times New Roman" pitchFamily="18" charset="0"/>
                        </a:rPr>
                        <a:t> is </a:t>
                      </a:r>
                      <a:r>
                        <a:rPr lang="en-US" sz="36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Phong’s</a:t>
                      </a:r>
                      <a:r>
                        <a:rPr lang="en-US" sz="36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friend</a:t>
                      </a:r>
                      <a:r>
                        <a:rPr lang="en-US" sz="3600" b="1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600" b="1" dirty="0" err="1">
                          <a:latin typeface="Times New Roman" pitchFamily="18" charset="0"/>
                          <a:cs typeface="Times New Roman" pitchFamily="18" charset="0"/>
                        </a:rPr>
                        <a:t>Phong</a:t>
                      </a:r>
                      <a:r>
                        <a:rPr lang="en-US" sz="36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says</a:t>
                      </a:r>
                      <a:r>
                        <a:rPr lang="en-US" sz="36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dirty="0" err="1">
                          <a:latin typeface="Times New Roman" pitchFamily="18" charset="0"/>
                          <a:cs typeface="Times New Roman" pitchFamily="18" charset="0"/>
                        </a:rPr>
                        <a:t>Duy</a:t>
                      </a:r>
                      <a:r>
                        <a:rPr lang="en-US" sz="36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looks</a:t>
                      </a:r>
                      <a:r>
                        <a:rPr lang="en-US" sz="36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smart</a:t>
                      </a:r>
                      <a:r>
                        <a:rPr lang="en-US" sz="3600" b="1" dirty="0">
                          <a:latin typeface="Times New Roman" pitchFamily="18" charset="0"/>
                          <a:cs typeface="Times New Roman" pitchFamily="18" charset="0"/>
                        </a:rPr>
                        <a:t> in his </a:t>
                      </a:r>
                      <a:r>
                        <a:rPr lang="en-US" sz="36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uniform</a:t>
                      </a:r>
                      <a:r>
                        <a:rPr lang="en-US" sz="3600" b="1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600" b="1" dirty="0">
                          <a:latin typeface="Times New Roman" pitchFamily="18" charset="0"/>
                          <a:cs typeface="Times New Roman" pitchFamily="18" charset="0"/>
                        </a:rPr>
                        <a:t>They </a:t>
                      </a:r>
                      <a:r>
                        <a:rPr lang="en-US" sz="36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have new subjects to study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600" b="1" dirty="0" err="1">
                          <a:latin typeface="Times New Roman" pitchFamily="18" charset="0"/>
                          <a:cs typeface="Times New Roman" pitchFamily="18" charset="0"/>
                        </a:rPr>
                        <a:t>Phong</a:t>
                      </a:r>
                      <a:r>
                        <a:rPr lang="en-US" sz="36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is wearing </a:t>
                      </a:r>
                      <a:r>
                        <a:rPr lang="en-US" sz="3600" b="1" dirty="0">
                          <a:latin typeface="Times New Roman" pitchFamily="18" charset="0"/>
                          <a:cs typeface="Times New Roman" pitchFamily="18" charset="0"/>
                        </a:rPr>
                        <a:t>a </a:t>
                      </a:r>
                      <a:r>
                        <a:rPr lang="en-US" sz="36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school uniform</a:t>
                      </a:r>
                      <a:r>
                        <a:rPr lang="en-US" sz="3600" b="1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B91EAEBF-7396-4196-88B0-5213DF3E15F7}"/>
              </a:ext>
            </a:extLst>
          </p:cNvPr>
          <p:cNvSpPr txBox="1"/>
          <p:nvPr/>
        </p:nvSpPr>
        <p:spPr>
          <a:xfrm>
            <a:off x="10381875" y="1608917"/>
            <a:ext cx="546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373887-B414-480C-9CE6-E865B2DED120}"/>
              </a:ext>
            </a:extLst>
          </p:cNvPr>
          <p:cNvSpPr txBox="1"/>
          <p:nvPr/>
        </p:nvSpPr>
        <p:spPr>
          <a:xfrm>
            <a:off x="11105284" y="2255248"/>
            <a:ext cx="5469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FC1FD59-B4E9-4741-B480-D77688A2F09D}"/>
              </a:ext>
            </a:extLst>
          </p:cNvPr>
          <p:cNvSpPr txBox="1"/>
          <p:nvPr/>
        </p:nvSpPr>
        <p:spPr>
          <a:xfrm>
            <a:off x="10341381" y="2901579"/>
            <a:ext cx="5469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DF2A0A3-5717-4487-84C3-D272D071BA57}"/>
              </a:ext>
            </a:extLst>
          </p:cNvPr>
          <p:cNvSpPr txBox="1"/>
          <p:nvPr/>
        </p:nvSpPr>
        <p:spPr>
          <a:xfrm>
            <a:off x="10381874" y="3423382"/>
            <a:ext cx="5469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B441D53-84EF-4D83-99A1-6DD121D48D7D}"/>
              </a:ext>
            </a:extLst>
          </p:cNvPr>
          <p:cNvSpPr txBox="1"/>
          <p:nvPr/>
        </p:nvSpPr>
        <p:spPr>
          <a:xfrm>
            <a:off x="11163390" y="4098164"/>
            <a:ext cx="5469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EEF8F887-EACD-4178-992A-287CF262A484}"/>
              </a:ext>
            </a:extLst>
          </p:cNvPr>
          <p:cNvSpPr/>
          <p:nvPr/>
        </p:nvSpPr>
        <p:spPr>
          <a:xfrm>
            <a:off x="92765" y="5322615"/>
            <a:ext cx="6559827" cy="1592624"/>
          </a:xfrm>
          <a:prstGeom prst="wedgeRoundRectCallout">
            <a:avLst>
              <a:gd name="adj1" fmla="val 74496"/>
              <a:gd name="adj2" fmla="val -25121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/>
              <a:t>(6) </a:t>
            </a:r>
            <a:r>
              <a:rPr lang="en-US" sz="3200" b="1" i="1" dirty="0" err="1"/>
              <a:t>Duy</a:t>
            </a:r>
            <a:r>
              <a:rPr lang="en-US" sz="3200" b="1" i="1" dirty="0"/>
              <a:t>: </a:t>
            </a:r>
            <a:r>
              <a:rPr lang="en-US" sz="3200" dirty="0"/>
              <a:t>Hi, </a:t>
            </a:r>
            <a:r>
              <a:rPr lang="en-US" sz="3200" dirty="0" err="1"/>
              <a:t>Phong</a:t>
            </a:r>
            <a:r>
              <a:rPr lang="en-US" sz="3200" dirty="0"/>
              <a:t>. I live near here, and we go to </a:t>
            </a:r>
            <a:r>
              <a:rPr lang="en-US" sz="3200" b="1" dirty="0">
                <a:solidFill>
                  <a:srgbClr val="FF0000"/>
                </a:solidFill>
              </a:rPr>
              <a:t>the same school</a:t>
            </a:r>
            <a:r>
              <a:rPr lang="en-US" sz="3200" dirty="0"/>
              <a:t>!</a:t>
            </a:r>
          </a:p>
          <a:p>
            <a:pPr algn="ctr"/>
            <a:endParaRPr lang="en-US" dirty="0"/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3B322A67-F600-41D5-9A04-EEE502DE1D70}"/>
              </a:ext>
            </a:extLst>
          </p:cNvPr>
          <p:cNvSpPr/>
          <p:nvPr/>
        </p:nvSpPr>
        <p:spPr>
          <a:xfrm>
            <a:off x="92764" y="5322615"/>
            <a:ext cx="4301815" cy="1592624"/>
          </a:xfrm>
          <a:prstGeom prst="wedgeRoundRectCallout">
            <a:avLst>
              <a:gd name="adj1" fmla="val 41888"/>
              <a:gd name="adj2" fmla="val -20665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/>
              <a:t>(4) </a:t>
            </a:r>
            <a:r>
              <a:rPr lang="en-US" sz="3200" b="1" i="1" dirty="0" err="1">
                <a:solidFill>
                  <a:srgbClr val="FF0000"/>
                </a:solidFill>
              </a:rPr>
              <a:t>Vy</a:t>
            </a:r>
            <a:r>
              <a:rPr lang="en-US" sz="3200" b="1" i="1" dirty="0"/>
              <a:t>: Oh, this is </a:t>
            </a:r>
            <a:r>
              <a:rPr lang="en-US" sz="3200" b="1" i="1" dirty="0" err="1"/>
              <a:t>Duy</a:t>
            </a:r>
            <a:r>
              <a:rPr lang="en-US" sz="3200" b="1" i="1" dirty="0"/>
              <a:t>, </a:t>
            </a:r>
            <a:r>
              <a:rPr lang="en-US" sz="3200" b="1" i="1" dirty="0">
                <a:solidFill>
                  <a:srgbClr val="FF0000"/>
                </a:solidFill>
              </a:rPr>
              <a:t>my new friend</a:t>
            </a:r>
            <a:r>
              <a:rPr lang="en-US" sz="3200" b="1" i="1" dirty="0"/>
              <a:t>.</a:t>
            </a:r>
          </a:p>
          <a:p>
            <a:pPr algn="ctr"/>
            <a:endParaRPr lang="en-US" dirty="0"/>
          </a:p>
        </p:txBody>
      </p:sp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C5AC491C-FA3E-4F50-B85A-1F960679AF93}"/>
              </a:ext>
            </a:extLst>
          </p:cNvPr>
          <p:cNvSpPr/>
          <p:nvPr/>
        </p:nvSpPr>
        <p:spPr>
          <a:xfrm>
            <a:off x="92764" y="5101349"/>
            <a:ext cx="5721182" cy="1592624"/>
          </a:xfrm>
          <a:prstGeom prst="wedgeRoundRectCallout">
            <a:avLst>
              <a:gd name="adj1" fmla="val 53338"/>
              <a:gd name="adj2" fmla="val -15266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/>
              <a:t>(9) </a:t>
            </a:r>
            <a:r>
              <a:rPr lang="en-US" sz="3200" b="1" i="1" dirty="0" err="1"/>
              <a:t>Phong</a:t>
            </a:r>
            <a:r>
              <a:rPr lang="en-US" sz="3200" b="1" i="1" dirty="0"/>
              <a:t>: And a new </a:t>
            </a:r>
            <a:r>
              <a:rPr lang="en-US" sz="3200" b="1" i="1" dirty="0">
                <a:solidFill>
                  <a:srgbClr val="FF0000"/>
                </a:solidFill>
              </a:rPr>
              <a:t>uniform</a:t>
            </a:r>
            <a:r>
              <a:rPr lang="en-US" sz="3200" b="1" i="1" dirty="0"/>
              <a:t>, </a:t>
            </a:r>
            <a:r>
              <a:rPr lang="en-US" sz="3200" b="1" i="1" dirty="0" err="1">
                <a:solidFill>
                  <a:srgbClr val="FF0000"/>
                </a:solidFill>
              </a:rPr>
              <a:t>Duy</a:t>
            </a:r>
            <a:r>
              <a:rPr lang="en-US" sz="3200" b="1" i="1" dirty="0"/>
              <a:t>! You </a:t>
            </a:r>
            <a:r>
              <a:rPr lang="en-US" sz="3200" b="1" i="1" dirty="0">
                <a:solidFill>
                  <a:srgbClr val="FF0000"/>
                </a:solidFill>
              </a:rPr>
              <a:t>look smart!</a:t>
            </a:r>
          </a:p>
          <a:p>
            <a:pPr algn="ctr"/>
            <a:endParaRPr lang="en-US" dirty="0"/>
          </a:p>
        </p:txBody>
      </p:sp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1CD8A1B9-BAC7-47A9-BBDC-9746419AEEC7}"/>
              </a:ext>
            </a:extLst>
          </p:cNvPr>
          <p:cNvSpPr/>
          <p:nvPr/>
        </p:nvSpPr>
        <p:spPr>
          <a:xfrm>
            <a:off x="245164" y="5253749"/>
            <a:ext cx="5721182" cy="1592624"/>
          </a:xfrm>
          <a:prstGeom prst="wedgeRoundRectCallout">
            <a:avLst>
              <a:gd name="adj1" fmla="val 26144"/>
              <a:gd name="adj2" fmla="val -11924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(8)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: Yes! I have new books, and 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we have new subjects to study</a:t>
            </a:r>
            <a:r>
              <a:rPr lang="en-US" sz="3200" b="1" i="1" dirty="0"/>
              <a:t>.</a:t>
            </a:r>
          </a:p>
          <a:p>
            <a:pPr algn="ctr"/>
            <a:endParaRPr lang="en-US" dirty="0"/>
          </a:p>
        </p:txBody>
      </p:sp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B4420842-E4EE-42B3-958A-897F8D2F9184}"/>
              </a:ext>
            </a:extLst>
          </p:cNvPr>
          <p:cNvSpPr/>
          <p:nvPr/>
        </p:nvSpPr>
        <p:spPr>
          <a:xfrm>
            <a:off x="6393974" y="5265376"/>
            <a:ext cx="5721182" cy="1592624"/>
          </a:xfrm>
          <a:prstGeom prst="wedgeRoundRectCallout">
            <a:avLst>
              <a:gd name="adj1" fmla="val -85974"/>
              <a:gd name="adj2" fmla="val -6954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/>
              <a:t>(11) </a:t>
            </a:r>
            <a:r>
              <a:rPr lang="en-US" sz="3200" b="1" i="1" dirty="0" err="1"/>
              <a:t>Phong</a:t>
            </a:r>
            <a:r>
              <a:rPr lang="en-US" sz="3200" b="1" i="1" dirty="0"/>
              <a:t>: Let 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me 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put on  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my uniform. Then we can go. </a:t>
            </a:r>
          </a:p>
          <a:p>
            <a:pPr algn="ctr"/>
            <a:endParaRPr lang="en-US" dirty="0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8CFE3978-4D69-4DF9-8AE7-3527B4158491}"/>
              </a:ext>
            </a:extLst>
          </p:cNvPr>
          <p:cNvSpPr/>
          <p:nvPr/>
        </p:nvSpPr>
        <p:spPr>
          <a:xfrm>
            <a:off x="2804377" y="5208137"/>
            <a:ext cx="6446766" cy="1471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What do they do next?</a:t>
            </a:r>
          </a:p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=&gt; They ………………………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332FF11-92ED-4C63-A829-34262642D7EF}"/>
              </a:ext>
            </a:extLst>
          </p:cNvPr>
          <p:cNvSpPr txBox="1"/>
          <p:nvPr/>
        </p:nvSpPr>
        <p:spPr>
          <a:xfrm>
            <a:off x="5079624" y="5815585"/>
            <a:ext cx="35348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go to school</a:t>
            </a:r>
            <a:endParaRPr lang="en-US" sz="4000" b="1" dirty="0">
              <a:solidFill>
                <a:srgbClr val="0FB7BD"/>
              </a:solidFill>
            </a:endParaRPr>
          </a:p>
        </p:txBody>
      </p:sp>
      <p:pic>
        <p:nvPicPr>
          <p:cNvPr id="18" name="Đếm Ngược 60 Giây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168859" y="2179"/>
            <a:ext cx="1930028" cy="1056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35397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89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90" fill="hold" display="0">
                  <p:stCondLst>
                    <p:cond delay="indefinite"/>
                  </p:stCondLst>
                </p:cTn>
                <p:tgtEl>
                  <p:spTgt spid="18"/>
                </p:tgtEl>
              </p:cMediaNode>
            </p:video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2" grpId="0" animBg="1"/>
      <p:bldP spid="2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9" grpId="0" animBg="1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58" y="0"/>
            <a:ext cx="10541542" cy="11802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63" y="169104"/>
            <a:ext cx="58740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51222" y="205957"/>
            <a:ext cx="95885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-50" dirty="0">
                <a:effectLst>
                  <a:glow rad="889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Write ONE word from the box in each gap.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81970" y="2035581"/>
            <a:ext cx="117097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1. Students   ______  their uniforms on Monday.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26458" y="2549409"/>
            <a:ext cx="8667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 ____   a new friend,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46263" y="3321312"/>
            <a:ext cx="1180531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3.- Do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and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___  to the same school?</a:t>
            </a:r>
          </a:p>
          <a:p>
            <a:r>
              <a:rPr lang="en-US" sz="4000" dirty="0"/>
              <a:t>  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- Yes, they do.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46263" y="4498680"/>
            <a:ext cx="117097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4. Students always look smart in their__________.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46263" y="5187264"/>
            <a:ext cx="118053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5.- What _______ do you like to study?</a:t>
            </a: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 - I like to study English and history.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0" y="1176396"/>
            <a:ext cx="12109938" cy="784777"/>
          </a:xfrm>
          <a:prstGeom prst="roundRect">
            <a:avLst>
              <a:gd name="adj" fmla="val 16116"/>
            </a:avLst>
          </a:prstGeom>
          <a:solidFill>
            <a:srgbClr val="A3E7FF"/>
          </a:solidFill>
          <a:ln>
            <a:solidFill>
              <a:srgbClr val="A3E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751221" y="1180213"/>
            <a:ext cx="1759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go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797726" y="1207341"/>
            <a:ext cx="1995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 wear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2258531" y="1207342"/>
            <a:ext cx="2537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subjects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8793603" y="1176395"/>
            <a:ext cx="22157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uniforms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5121622" y="1207342"/>
            <a:ext cx="1759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has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E323E84-2ACA-4051-8C92-D3C6C4FED528}"/>
              </a:ext>
            </a:extLst>
          </p:cNvPr>
          <p:cNvSpPr txBox="1"/>
          <p:nvPr/>
        </p:nvSpPr>
        <p:spPr>
          <a:xfrm>
            <a:off x="2439201" y="2035152"/>
            <a:ext cx="19885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</a:rPr>
              <a:t>  </a:t>
            </a:r>
            <a:r>
              <a:rPr lang="en-US" sz="4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wear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4E1D8DA-FF2E-4DD5-9CDB-D7B8778D3D9B}"/>
              </a:ext>
            </a:extLst>
          </p:cNvPr>
          <p:cNvSpPr txBox="1"/>
          <p:nvPr/>
        </p:nvSpPr>
        <p:spPr>
          <a:xfrm>
            <a:off x="1583194" y="2549409"/>
            <a:ext cx="1295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has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1C8632F-C41F-48AF-B0FB-EC563CD9C5D8}"/>
              </a:ext>
            </a:extLst>
          </p:cNvPr>
          <p:cNvSpPr txBox="1"/>
          <p:nvPr/>
        </p:nvSpPr>
        <p:spPr>
          <a:xfrm>
            <a:off x="5353393" y="3313270"/>
            <a:ext cx="1295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go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4BB5A0E-4C75-4397-8998-B0FBAAA6A819}"/>
              </a:ext>
            </a:extLst>
          </p:cNvPr>
          <p:cNvSpPr txBox="1"/>
          <p:nvPr/>
        </p:nvSpPr>
        <p:spPr>
          <a:xfrm>
            <a:off x="7273436" y="4498680"/>
            <a:ext cx="22405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uniforms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E0424DA-DBEE-47B0-A709-3708177A01C6}"/>
              </a:ext>
            </a:extLst>
          </p:cNvPr>
          <p:cNvSpPr txBox="1"/>
          <p:nvPr/>
        </p:nvSpPr>
        <p:spPr>
          <a:xfrm>
            <a:off x="1796362" y="5138952"/>
            <a:ext cx="22405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subjects</a:t>
            </a:r>
          </a:p>
        </p:txBody>
      </p:sp>
      <p:pic>
        <p:nvPicPr>
          <p:cNvPr id="21" name="Đếm Ngược 60 Giây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522817" y="5140698"/>
            <a:ext cx="1930028" cy="1461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47344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5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6" fill="hold" display="0">
                  <p:stCondLst>
                    <p:cond delay="indefinite"/>
                  </p:stCondLst>
                </p:cTn>
                <p:tgtEl>
                  <p:spTgt spid="21"/>
                </p:tgtEl>
              </p:cMediaNode>
            </p:video>
          </p:childTnLst>
        </p:cTn>
      </p:par>
    </p:tnLst>
    <p:bldLst>
      <p:bldP spid="54" grpId="0"/>
      <p:bldP spid="55" grpId="0"/>
      <p:bldP spid="56" grpId="0"/>
      <p:bldP spid="57" grpId="0"/>
      <p:bldP spid="58" grpId="0"/>
      <p:bldP spid="33" grpId="0"/>
      <p:bldP spid="36" grpId="0"/>
      <p:bldP spid="40" grpId="0"/>
      <p:bldP spid="42" grpId="0"/>
      <p:bldP spid="4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6D56973A-C9A6-4E35-A2B9-2BF0003911DA}"/>
              </a:ext>
            </a:extLst>
          </p:cNvPr>
          <p:cNvGrpSpPr/>
          <p:nvPr/>
        </p:nvGrpSpPr>
        <p:grpSpPr>
          <a:xfrm>
            <a:off x="539897" y="92824"/>
            <a:ext cx="11513846" cy="865931"/>
            <a:chOff x="433084" y="0"/>
            <a:chExt cx="11513846" cy="86593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084" y="0"/>
              <a:ext cx="11513846" cy="865931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954" y="20575"/>
              <a:ext cx="587409" cy="604353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056363" y="60331"/>
              <a:ext cx="10211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effectLst>
                    <a:glow rad="88900">
                      <a:schemeClr val="bg1"/>
                    </a:glow>
                  </a:effectLst>
                  <a:latin typeface="Times New Roman" pitchFamily="18" charset="0"/>
                  <a:cs typeface="Times New Roman" pitchFamily="18" charset="0"/>
                </a:rPr>
                <a:t>Match the words with the </a:t>
              </a:r>
              <a:r>
                <a:rPr lang="en-US" sz="2800" b="1" dirty="0">
                  <a:solidFill>
                    <a:srgbClr val="C00000"/>
                  </a:solidFill>
                  <a:effectLst>
                    <a:glow rad="88900">
                      <a:schemeClr val="bg1"/>
                    </a:glow>
                  </a:effectLst>
                  <a:latin typeface="Times New Roman" pitchFamily="18" charset="0"/>
                  <a:cs typeface="Times New Roman" pitchFamily="18" charset="0"/>
                </a:rPr>
                <a:t>school things. 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" y="757789"/>
            <a:ext cx="12191999" cy="5699640"/>
            <a:chOff x="124761" y="1556534"/>
            <a:chExt cx="8653859" cy="5137079"/>
          </a:xfrm>
        </p:grpSpPr>
        <p:sp>
          <p:nvSpPr>
            <p:cNvPr id="12" name="Rounded Rectangle 11"/>
            <p:cNvSpPr/>
            <p:nvPr/>
          </p:nvSpPr>
          <p:spPr>
            <a:xfrm>
              <a:off x="124761" y="1556534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306822" y="1596968"/>
              <a:ext cx="8369436" cy="495214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Oval 35"/>
          <p:cNvSpPr/>
          <p:nvPr/>
        </p:nvSpPr>
        <p:spPr>
          <a:xfrm>
            <a:off x="1873649" y="2524256"/>
            <a:ext cx="400376" cy="4023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37" name="Oval 36"/>
          <p:cNvSpPr/>
          <p:nvPr/>
        </p:nvSpPr>
        <p:spPr>
          <a:xfrm>
            <a:off x="1760475" y="4223177"/>
            <a:ext cx="400376" cy="4023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38" name="Oval 37"/>
          <p:cNvSpPr/>
          <p:nvPr/>
        </p:nvSpPr>
        <p:spPr>
          <a:xfrm>
            <a:off x="2700003" y="4938545"/>
            <a:ext cx="400376" cy="4023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39" name="Oval 38"/>
          <p:cNvSpPr/>
          <p:nvPr/>
        </p:nvSpPr>
        <p:spPr>
          <a:xfrm>
            <a:off x="8777084" y="1793889"/>
            <a:ext cx="400376" cy="449677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40" name="Oval 39"/>
          <p:cNvSpPr/>
          <p:nvPr/>
        </p:nvSpPr>
        <p:spPr>
          <a:xfrm>
            <a:off x="8709100" y="3607609"/>
            <a:ext cx="400376" cy="42624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41" name="Oval 40"/>
          <p:cNvSpPr/>
          <p:nvPr/>
        </p:nvSpPr>
        <p:spPr>
          <a:xfrm>
            <a:off x="8761643" y="5255311"/>
            <a:ext cx="400376" cy="35394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319362" y="1372396"/>
            <a:ext cx="45139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(a)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pencil sharpener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681091" y="1997617"/>
            <a:ext cx="28298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</a:rPr>
              <a:t>(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b)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compass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989150" y="3051183"/>
            <a:ext cx="31743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(c)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school bag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363332" y="3917455"/>
            <a:ext cx="29348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(d)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calculator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725561" y="4563786"/>
            <a:ext cx="2485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(e)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rubber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363332" y="5259934"/>
            <a:ext cx="30274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(f)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pencil case</a:t>
            </a:r>
          </a:p>
        </p:txBody>
      </p:sp>
      <p:pic>
        <p:nvPicPr>
          <p:cNvPr id="28" name="Đếm Ngược 60 Giây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48411" y="5387010"/>
            <a:ext cx="1930028" cy="1463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02721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03 -0.12454 C 0.01302 -0.11065 0.02005 -0.09699 0.02305 -0.07963 C 0.02604 -0.06042 0.02761 -0.03797 0.02917 -0.01551 C 0.0306 0.00717 0.02917 0.02639 0.02761 0.04722 C 0.02604 0.0662 0.02383 0.08703 0.01836 0.10416 C 0.0138 0.12152 0.00625 0.13564 -0.00221 0.14606 C -0.00976 0.15648 -0.01901 0.16319 -0.02812 0.16689 C -0.03724 0.17014 -0.04648 0.17014 -0.05482 0.16689 C -0.06393 0.16319 -0.07239 0.15486 -0.0793 0.14074 C -0.0862 0.1287 -0.09219 0.11319 -0.09531 0.09375 C -0.09922 0.07662 -0.10065 0.05254 -0.10065 0.0331 C -0.10143 0.01435 -0.10065 -0.00857 -0.09674 -0.02755 C -0.09297 -0.04468 -0.0862 -0.0588 -0.07695 -0.06551 C -0.06784 -0.07084 -0.05859 -0.06412 -0.0526 -0.05186 C -0.04713 -0.03959 -0.04336 -0.02061 -0.04258 0.00185 C -0.04258 0.02477 -0.04336 0.04514 -0.04713 0.06296 C -0.05104 0.08009 -0.05026 0.08333 -0.06562 0.10625 C -0.0793 0.13032 -0.09297 0.12361 -0.10143 0.12523 C -0.10976 0.12523 -0.11666 0.11828 -0.12513 0.11157 C -0.13424 0.10254 -0.14193 0.08703 -0.14713 0.07291 C -0.1526 0.05926 -0.15482 0.04213 -0.15794 0.01435 C -0.16015 -0.01389 -0.16015 -0.02755 -0.16015 -0.04838 C -0.16015 -0.06922 -0.16015 -0.09005 -0.16015 -0.11065 " pathEditMode="relative" rAng="0" ptsTypes="AAAAAAAAAAAAAAAAAAAAAAA">
                                      <p:cBhvr>
                                        <p:cTn id="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27" y="1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8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786 0.03796 L -0.05026 0.10601 C -0.01029 0.12037 0.01289 0.14189 0.01289 0.16435 C 0.01289 0.19004 -0.01029 0.21041 -0.05026 0.22476 L -0.22786 0.29328 " pathEditMode="relative" rAng="0" ptsTypes="AAAAA">
                                      <p:cBhvr>
                                        <p:cTn id="1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31" y="1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4.81481E-6 L -0.08867 0.6175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40" y="30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3.7037E-7 L 0.34909 -0.4407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48" y="-2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26921 L 0.10404 -0.02939 C 0.12579 0.02477 0.15834 0.05394 0.19258 0.05394 C 0.23139 0.05394 0.26237 0.02477 0.28412 -0.02939 L 0.38855 -0.26921 " pathEditMode="relative" rAng="0" ptsTypes="AAAAA">
                                      <p:cBhvr>
                                        <p:cTn id="2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27" y="16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628 0.2294 L -0.03477 0.2294 C -0.02005 0.2294 -0.00339 0.21551 0.01159 0.21343 C 0.02266 0.21343 0.04284 0.22639 0.05221 0.22639 C 0.0651 0.22639 0.07812 0.22246 0.10221 0.22246 L 0.11888 0.06737 L 0.13737 0.2544 L 0.1595 0.2294 L 0.17812 0.22246 L 0.22253 0.22848 C 0.24297 0.22547 0.25963 0.2125 0.27982 0.20741 C 0.28737 0.20649 0.30404 0.20533 0.3151 0.20741 C 0.32617 0.2095 0.33555 0.22338 0.33919 0.22431 C 0.34466 0.22848 0.35768 0.22431 0.36497 0.22639 L 0.3763 0.2294 L 0.39661 0.2294 " pathEditMode="relative" rAng="0" ptsTypes="AAAAAAAAAAAAAAAA">
                                      <p:cBhvr>
                                        <p:cTn id="2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38" y="-6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33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4" fill="hold" display="0">
                  <p:stCondLst>
                    <p:cond delay="indefinite"/>
                  </p:stCondLst>
                </p:cTn>
                <p:tgtEl>
                  <p:spTgt spid="28"/>
                </p:tgtEl>
              </p:cMediaNode>
            </p:video>
          </p:childTnLst>
        </p:cTn>
      </p:par>
    </p:tnLst>
    <p:bldLst>
      <p:bldP spid="42" grpId="0"/>
      <p:bldP spid="43" grpId="0"/>
      <p:bldP spid="44" grpId="0"/>
      <p:bldP spid="45" grpId="0"/>
      <p:bldP spid="46" grpId="0"/>
      <p:bldP spid="4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11802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995" y="138671"/>
            <a:ext cx="587409" cy="55384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426494" y="60331"/>
            <a:ext cx="654627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600" b="1">
                <a:solidFill>
                  <a:prstClr val="black"/>
                </a:solidFill>
                <a:effectLst>
                  <a:glow rad="88900">
                    <a:prstClr val="white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 around the class. Write the names of the things you see in your notebook.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717702" y="1713157"/>
            <a:ext cx="8645499" cy="4805631"/>
            <a:chOff x="193701" y="1590291"/>
            <a:chExt cx="8653859" cy="5137079"/>
          </a:xfrm>
        </p:grpSpPr>
        <p:sp>
          <p:nvSpPr>
            <p:cNvPr id="13" name="Rounded Rectangle 12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cxnSp>
        <p:nvCxnSpPr>
          <p:cNvPr id="3" name="Straight Connector 2"/>
          <p:cNvCxnSpPr/>
          <p:nvPr/>
        </p:nvCxnSpPr>
        <p:spPr>
          <a:xfrm flipV="1">
            <a:off x="3214099" y="2969231"/>
            <a:ext cx="5763802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3214099" y="3881062"/>
            <a:ext cx="5763802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3214099" y="4837415"/>
            <a:ext cx="5763802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3214099" y="5749246"/>
            <a:ext cx="5763802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352800" y="2273301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3600" dirty="0">
                <a:solidFill>
                  <a:prstClr val="black"/>
                </a:solidFill>
                <a:latin typeface="Calibri"/>
              </a:rPr>
              <a:t>Book,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72000" y="2298101"/>
            <a:ext cx="218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3600" dirty="0">
                <a:solidFill>
                  <a:prstClr val="black"/>
                </a:solidFill>
                <a:latin typeface="Calibri"/>
              </a:rPr>
              <a:t>Notebook,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840021" y="2298101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3600" dirty="0">
                <a:solidFill>
                  <a:prstClr val="black"/>
                </a:solidFill>
                <a:latin typeface="Calibri"/>
              </a:rPr>
              <a:t>pen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390900" y="3210713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3600" dirty="0">
                <a:solidFill>
                  <a:prstClr val="black"/>
                </a:solidFill>
                <a:latin typeface="Calibri"/>
              </a:rPr>
              <a:t>Pencil,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067300" y="3225284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3600" dirty="0">
                <a:solidFill>
                  <a:prstClr val="black"/>
                </a:solidFill>
                <a:latin typeface="Calibri"/>
              </a:rPr>
              <a:t>board</a:t>
            </a:r>
          </a:p>
        </p:txBody>
      </p:sp>
    </p:spTree>
    <p:extLst>
      <p:ext uri="{BB962C8B-B14F-4D97-AF65-F5344CB8AC3E}">
        <p14:creationId xmlns:p14="http://schemas.microsoft.com/office/powerpoint/2010/main" val="903032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20" grpId="0"/>
      <p:bldP spid="21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0D9FA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pic>
      <p:pic>
        <p:nvPicPr>
          <p:cNvPr id="16387" name="Picture 2" descr="hinh nen dong ve ngon nen tinh yeu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1" y="188913"/>
            <a:ext cx="186690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1013" name="T0000029.AVI">
            <a:hlinkClick r:id="" action="ppaction://media"/>
          </p:cNvPr>
          <p:cNvPicPr>
            <a:picLocks noGrp="1" noRot="1" noChangeAspect="1" noChangeArrowheads="1"/>
          </p:cNvPicPr>
          <p:nvPr>
            <p:ph sz="quarter" idx="3"/>
            <a:vide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99884" y="4973638"/>
            <a:ext cx="0" cy="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389" name="Text Box 7"/>
          <p:cNvSpPr txBox="1">
            <a:spLocks noChangeArrowheads="1"/>
          </p:cNvSpPr>
          <p:nvPr/>
        </p:nvSpPr>
        <p:spPr bwMode="auto">
          <a:xfrm>
            <a:off x="4267200" y="2590801"/>
            <a:ext cx="711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fontAlgn="base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fontAlgn="base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fontAlgn="base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fontAlgn="base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Revue" pitchFamily="2" charset="0"/>
                <a:ea typeface="+mn-ea"/>
                <a:cs typeface="Arial" pitchFamily="34" charset="0"/>
              </a:rPr>
              <a:t>+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NI-Revue" pitchFamily="2" charset="0"/>
              <a:ea typeface="+mn-ea"/>
              <a:cs typeface="Arial" pitchFamily="34" charset="0"/>
            </a:endParaRPr>
          </a:p>
        </p:txBody>
      </p:sp>
      <p:sp>
        <p:nvSpPr>
          <p:cNvPr id="16391" name="WordArt 9"/>
          <p:cNvSpPr>
            <a:spLocks noChangeArrowheads="1" noChangeShapeType="1" noTextEdit="1"/>
          </p:cNvSpPr>
          <p:nvPr/>
        </p:nvSpPr>
        <p:spPr bwMode="auto">
          <a:xfrm>
            <a:off x="3790951" y="617538"/>
            <a:ext cx="6650567" cy="79216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Impact"/>
                <a:ea typeface="+mn-ea"/>
                <a:cs typeface="+mn-cs"/>
              </a:rPr>
              <a:t> HOMEWORK </a:t>
            </a:r>
          </a:p>
        </p:txBody>
      </p:sp>
      <p:sp>
        <p:nvSpPr>
          <p:cNvPr id="16392" name="Rectangle 10"/>
          <p:cNvSpPr>
            <a:spLocks noChangeArrowheads="1"/>
          </p:cNvSpPr>
          <p:nvPr/>
        </p:nvSpPr>
        <p:spPr bwMode="auto">
          <a:xfrm>
            <a:off x="2133600" y="2743200"/>
            <a:ext cx="109728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39946" name="Text Box 11"/>
          <p:cNvSpPr txBox="1">
            <a:spLocks noChangeArrowheads="1"/>
          </p:cNvSpPr>
          <p:nvPr/>
        </p:nvSpPr>
        <p:spPr bwMode="auto">
          <a:xfrm>
            <a:off x="239184" y="2233735"/>
            <a:ext cx="11530785" cy="3847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4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marL="265113" marR="0" lvl="0" indent="-265113" algn="just" defTabSz="457200" rtl="0" eaLnBrk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530225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 Practice the conversation</a:t>
            </a:r>
          </a:p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 Learn by heart vocabulary 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“school things”.</a:t>
            </a:r>
          </a:p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 Do exercise 5 in your books. Look around your studying corner. Write the names of the things you see in your notebook. </a:t>
            </a:r>
          </a:p>
          <a:p>
            <a:pPr marL="265113" marR="0" lvl="0" indent="-265113" algn="just" defTabSz="457200" rtl="0" eaLnBrk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265113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265113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b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1451498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71013"/>
                </p:tgtEl>
              </p:cMediaNode>
            </p:vide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2392</TotalTime>
  <Words>541</Words>
  <Application>Microsoft Office PowerPoint</Application>
  <PresentationFormat>Widescreen</PresentationFormat>
  <Paragraphs>90</Paragraphs>
  <Slides>8</Slides>
  <Notes>1</Notes>
  <HiddenSlides>0</HiddenSlides>
  <MMClips>5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23" baseType="lpstr">
      <vt:lpstr>Arial</vt:lpstr>
      <vt:lpstr>Arial Black</vt:lpstr>
      <vt:lpstr>Calibri</vt:lpstr>
      <vt:lpstr>Calibri Light</vt:lpstr>
      <vt:lpstr>Edwardian Script ITC</vt:lpstr>
      <vt:lpstr>Impact</vt:lpstr>
      <vt:lpstr>Raleway</vt:lpstr>
      <vt:lpstr>Times New Roman</vt:lpstr>
      <vt:lpstr>Verdana</vt:lpstr>
      <vt:lpstr>VNI-Revue</vt:lpstr>
      <vt:lpstr>Wingdings</vt:lpstr>
      <vt:lpstr>Office Theme</vt:lpstr>
      <vt:lpstr>2_Office Theme</vt:lpstr>
      <vt:lpstr>3_Office Theme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Administrator</cp:lastModifiedBy>
  <cp:revision>179</cp:revision>
  <cp:lastPrinted>2021-09-22T14:46:44Z</cp:lastPrinted>
  <dcterms:created xsi:type="dcterms:W3CDTF">2020-12-09T02:04:09Z</dcterms:created>
  <dcterms:modified xsi:type="dcterms:W3CDTF">2025-09-11T02:56:58Z</dcterms:modified>
</cp:coreProperties>
</file>