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7"/>
  </p:notesMasterIdLst>
  <p:sldIdLst>
    <p:sldId id="256" r:id="rId2"/>
    <p:sldId id="297" r:id="rId3"/>
    <p:sldId id="260" r:id="rId4"/>
    <p:sldId id="264" r:id="rId5"/>
    <p:sldId id="267" r:id="rId6"/>
  </p:sldIdLst>
  <p:sldSz cx="9144000" cy="5143500" type="screen16x9"/>
  <p:notesSz cx="6858000" cy="9144000"/>
  <p:embeddedFontLst>
    <p:embeddedFont>
      <p:font typeface="Kumbh Sans SemiBold" panose="020B0604020202020204" charset="0"/>
      <p:regular r:id="rId8"/>
      <p:bold r:id="rId9"/>
    </p:embeddedFont>
    <p:embeddedFont>
      <p:font typeface="Kumbh Sans Medium" panose="020B0604020202020204" charset="0"/>
      <p:regular r:id="rId10"/>
      <p:bold r:id="rId11"/>
    </p:embeddedFont>
    <p:embeddedFont>
      <p:font typeface="Albert Sans" panose="020B0604020202020204" charset="0"/>
      <p:regular r:id="rId12"/>
      <p:bold r:id="rId13"/>
      <p:italic r:id="rId14"/>
      <p:boldItalic r:id="rId15"/>
    </p:embeddedFont>
    <p:embeddedFont>
      <p:font typeface="Kumbh Sans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5F2310-2357-4602-82A5-4ADC1B118F1A}">
  <a:tblStyle styleId="{B05F2310-2357-4602-82A5-4ADC1B118F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6b88ccd6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6b88ccd6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4c1db733c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4c1db733c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1046f2858b5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1046f2858b5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046f2858b5_0_2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046f2858b5_0_2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 flipH="1">
            <a:off x="2154750" y="-1799100"/>
            <a:ext cx="4834500" cy="8741700"/>
          </a:xfrm>
          <a:prstGeom prst="roundRect">
            <a:avLst>
              <a:gd name="adj" fmla="val 483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531">
            <a:off x="1228050" y="2571911"/>
            <a:ext cx="19410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98575" y="423425"/>
            <a:ext cx="5849700" cy="193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0">
                <a:latin typeface="Kumbh Sans Medium"/>
                <a:ea typeface="Kumbh Sans Medium"/>
                <a:cs typeface="Kumbh Sans Medium"/>
                <a:sym typeface="Kumbh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5400000" flipH="1">
            <a:off x="2154750" y="-1799100"/>
            <a:ext cx="4834500" cy="8741700"/>
          </a:xfrm>
          <a:prstGeom prst="roundRect">
            <a:avLst>
              <a:gd name="adj" fmla="val 483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1294763" y="539500"/>
            <a:ext cx="890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 rot="438">
            <a:off x="1136350" y="2851800"/>
            <a:ext cx="23544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1136338" y="1917950"/>
            <a:ext cx="5505300" cy="79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rot="-5400000" flipH="1">
            <a:off x="2154750" y="-1799100"/>
            <a:ext cx="4834500" cy="8741700"/>
          </a:xfrm>
          <a:prstGeom prst="roundRect">
            <a:avLst>
              <a:gd name="adj" fmla="val 483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440513" y="3238863"/>
            <a:ext cx="2907600" cy="79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5231100" y="3238863"/>
            <a:ext cx="2907600" cy="79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155063" y="939563"/>
            <a:ext cx="3478500" cy="63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3"/>
          </p:nvPr>
        </p:nvSpPr>
        <p:spPr>
          <a:xfrm>
            <a:off x="4945650" y="939563"/>
            <a:ext cx="3478500" cy="63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 rot="-5400000" flipH="1">
            <a:off x="2154750" y="-1799100"/>
            <a:ext cx="4834500" cy="8741700"/>
          </a:xfrm>
          <a:prstGeom prst="roundRect">
            <a:avLst>
              <a:gd name="adj" fmla="val 483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136650" y="540000"/>
            <a:ext cx="7287300" cy="63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 rot="980346">
            <a:off x="7275565" y="240817"/>
            <a:ext cx="2295413" cy="931494"/>
          </a:xfrm>
          <a:custGeom>
            <a:avLst/>
            <a:gdLst/>
            <a:ahLst/>
            <a:cxnLst/>
            <a:rect l="l" t="t" r="r" b="b"/>
            <a:pathLst>
              <a:path w="155696" h="41976" extrusionOk="0">
                <a:moveTo>
                  <a:pt x="0" y="0"/>
                </a:moveTo>
                <a:cubicBezTo>
                  <a:pt x="3186" y="3302"/>
                  <a:pt x="6140" y="15986"/>
                  <a:pt x="19115" y="19809"/>
                </a:cubicBezTo>
                <a:cubicBezTo>
                  <a:pt x="32090" y="23632"/>
                  <a:pt x="64236" y="19288"/>
                  <a:pt x="77848" y="22937"/>
                </a:cubicBezTo>
                <a:cubicBezTo>
                  <a:pt x="91460" y="26586"/>
                  <a:pt x="87810" y="39966"/>
                  <a:pt x="100785" y="41704"/>
                </a:cubicBezTo>
                <a:cubicBezTo>
                  <a:pt x="113760" y="43442"/>
                  <a:pt x="146544" y="34753"/>
                  <a:pt x="155696" y="3336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/>
          <p:nvPr/>
        </p:nvSpPr>
        <p:spPr>
          <a:xfrm>
            <a:off x="8062449" y="3423200"/>
            <a:ext cx="1451364" cy="1833253"/>
          </a:xfrm>
          <a:custGeom>
            <a:avLst/>
            <a:gdLst/>
            <a:ahLst/>
            <a:cxnLst/>
            <a:rect l="l" t="t" r="r" b="b"/>
            <a:pathLst>
              <a:path w="101494" h="94182" extrusionOk="0">
                <a:moveTo>
                  <a:pt x="709" y="94182"/>
                </a:moveTo>
                <a:cubicBezTo>
                  <a:pt x="1115" y="91402"/>
                  <a:pt x="-2245" y="83120"/>
                  <a:pt x="3142" y="77501"/>
                </a:cubicBezTo>
                <a:cubicBezTo>
                  <a:pt x="8529" y="71883"/>
                  <a:pt x="26195" y="70665"/>
                  <a:pt x="33030" y="60471"/>
                </a:cubicBezTo>
                <a:cubicBezTo>
                  <a:pt x="39865" y="50277"/>
                  <a:pt x="32740" y="26414"/>
                  <a:pt x="44151" y="16335"/>
                </a:cubicBezTo>
                <a:cubicBezTo>
                  <a:pt x="55562" y="6257"/>
                  <a:pt x="91937" y="2723"/>
                  <a:pt x="101494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-5400000" flipH="1">
            <a:off x="2154750" y="-1799100"/>
            <a:ext cx="4834500" cy="8741700"/>
          </a:xfrm>
          <a:prstGeom prst="roundRect">
            <a:avLst>
              <a:gd name="adj" fmla="val 483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136650" y="1784775"/>
            <a:ext cx="33378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136650" y="757275"/>
            <a:ext cx="33378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 flipH="1">
            <a:off x="2154750" y="-1799100"/>
            <a:ext cx="4834500" cy="8741700"/>
          </a:xfrm>
          <a:prstGeom prst="roundRect">
            <a:avLst>
              <a:gd name="adj" fmla="val 483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3152925" y="143425"/>
            <a:ext cx="1752250" cy="4863375"/>
          </a:xfrm>
          <a:custGeom>
            <a:avLst/>
            <a:gdLst/>
            <a:ahLst/>
            <a:cxnLst/>
            <a:rect l="l" t="t" r="r" b="b"/>
            <a:pathLst>
              <a:path w="70090" h="194535" extrusionOk="0">
                <a:moveTo>
                  <a:pt x="70090" y="194535"/>
                </a:moveTo>
                <a:cubicBezTo>
                  <a:pt x="68064" y="192111"/>
                  <a:pt x="61746" y="187343"/>
                  <a:pt x="57931" y="179992"/>
                </a:cubicBezTo>
                <a:cubicBezTo>
                  <a:pt x="54117" y="172641"/>
                  <a:pt x="46686" y="165132"/>
                  <a:pt x="47203" y="150431"/>
                </a:cubicBezTo>
                <a:cubicBezTo>
                  <a:pt x="47720" y="135730"/>
                  <a:pt x="65958" y="112088"/>
                  <a:pt x="61031" y="91784"/>
                </a:cubicBezTo>
                <a:cubicBezTo>
                  <a:pt x="56104" y="71480"/>
                  <a:pt x="27814" y="43905"/>
                  <a:pt x="17642" y="28608"/>
                </a:cubicBezTo>
                <a:cubicBezTo>
                  <a:pt x="7470" y="13311"/>
                  <a:pt x="2940" y="4768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6" name="Google Shape;186;p27"/>
          <p:cNvSpPr/>
          <p:nvPr/>
        </p:nvSpPr>
        <p:spPr>
          <a:xfrm>
            <a:off x="4374725" y="143425"/>
            <a:ext cx="2842775" cy="1710525"/>
          </a:xfrm>
          <a:custGeom>
            <a:avLst/>
            <a:gdLst/>
            <a:ahLst/>
            <a:cxnLst/>
            <a:rect l="l" t="t" r="r" b="b"/>
            <a:pathLst>
              <a:path w="113711" h="68421" extrusionOk="0">
                <a:moveTo>
                  <a:pt x="0" y="68421"/>
                </a:moveTo>
                <a:cubicBezTo>
                  <a:pt x="3775" y="62620"/>
                  <a:pt x="5245" y="40766"/>
                  <a:pt x="22648" y="33614"/>
                </a:cubicBezTo>
                <a:cubicBezTo>
                  <a:pt x="40051" y="26462"/>
                  <a:pt x="89401" y="31110"/>
                  <a:pt x="104420" y="25508"/>
                </a:cubicBezTo>
                <a:cubicBezTo>
                  <a:pt x="119439" y="19906"/>
                  <a:pt x="111373" y="4251"/>
                  <a:pt x="112764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7" name="Google Shape;187;p27"/>
          <p:cNvSpPr/>
          <p:nvPr/>
        </p:nvSpPr>
        <p:spPr>
          <a:xfrm>
            <a:off x="14325" y="3891650"/>
            <a:ext cx="4713895" cy="915150"/>
          </a:xfrm>
          <a:custGeom>
            <a:avLst/>
            <a:gdLst/>
            <a:ahLst/>
            <a:cxnLst/>
            <a:rect l="l" t="t" r="r" b="b"/>
            <a:pathLst>
              <a:path w="187115" h="36606" extrusionOk="0">
                <a:moveTo>
                  <a:pt x="187115" y="36606"/>
                </a:moveTo>
                <a:cubicBezTo>
                  <a:pt x="183294" y="33645"/>
                  <a:pt x="178996" y="20464"/>
                  <a:pt x="164191" y="18840"/>
                </a:cubicBezTo>
                <a:cubicBezTo>
                  <a:pt x="149386" y="17216"/>
                  <a:pt x="114953" y="29968"/>
                  <a:pt x="98285" y="26864"/>
                </a:cubicBezTo>
                <a:cubicBezTo>
                  <a:pt x="81618" y="23760"/>
                  <a:pt x="78084" y="1934"/>
                  <a:pt x="64186" y="215"/>
                </a:cubicBezTo>
                <a:cubicBezTo>
                  <a:pt x="50289" y="-1504"/>
                  <a:pt x="25598" y="13348"/>
                  <a:pt x="14900" y="16548"/>
                </a:cubicBezTo>
                <a:cubicBezTo>
                  <a:pt x="4202" y="19748"/>
                  <a:pt x="2483" y="18936"/>
                  <a:pt x="0" y="1941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/>
          <p:nvPr/>
        </p:nvSpPr>
        <p:spPr>
          <a:xfrm rot="-5400000" flipH="1">
            <a:off x="2154750" y="-1799100"/>
            <a:ext cx="4834500" cy="8741700"/>
          </a:xfrm>
          <a:prstGeom prst="roundRect">
            <a:avLst>
              <a:gd name="adj" fmla="val 483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8"/>
          <p:cNvSpPr/>
          <p:nvPr/>
        </p:nvSpPr>
        <p:spPr>
          <a:xfrm>
            <a:off x="-199825" y="2931350"/>
            <a:ext cx="5546529" cy="1891000"/>
          </a:xfrm>
          <a:custGeom>
            <a:avLst/>
            <a:gdLst/>
            <a:ahLst/>
            <a:cxnLst/>
            <a:rect l="l" t="t" r="r" b="b"/>
            <a:pathLst>
              <a:path w="199193" h="75640" extrusionOk="0">
                <a:moveTo>
                  <a:pt x="199193" y="43402"/>
                </a:moveTo>
                <a:cubicBezTo>
                  <a:pt x="189770" y="44509"/>
                  <a:pt x="161247" y="44710"/>
                  <a:pt x="142655" y="50045"/>
                </a:cubicBezTo>
                <a:cubicBezTo>
                  <a:pt x="124063" y="55381"/>
                  <a:pt x="100817" y="78137"/>
                  <a:pt x="87639" y="75415"/>
                </a:cubicBezTo>
                <a:cubicBezTo>
                  <a:pt x="74461" y="72693"/>
                  <a:pt x="73124" y="40025"/>
                  <a:pt x="63586" y="33711"/>
                </a:cubicBezTo>
                <a:cubicBezTo>
                  <a:pt x="54048" y="27397"/>
                  <a:pt x="41008" y="43152"/>
                  <a:pt x="30410" y="37533"/>
                </a:cubicBezTo>
                <a:cubicBezTo>
                  <a:pt x="19812" y="31915"/>
                  <a:pt x="5068" y="6256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1" name="Google Shape;191;p28"/>
          <p:cNvSpPr/>
          <p:nvPr/>
        </p:nvSpPr>
        <p:spPr>
          <a:xfrm>
            <a:off x="4995800" y="-26075"/>
            <a:ext cx="4761200" cy="1781400"/>
          </a:xfrm>
          <a:custGeom>
            <a:avLst/>
            <a:gdLst/>
            <a:ahLst/>
            <a:cxnLst/>
            <a:rect l="l" t="t" r="r" b="b"/>
            <a:pathLst>
              <a:path w="190448" h="71256" extrusionOk="0">
                <a:moveTo>
                  <a:pt x="0" y="0"/>
                </a:moveTo>
                <a:cubicBezTo>
                  <a:pt x="7704" y="4634"/>
                  <a:pt x="33537" y="16103"/>
                  <a:pt x="46222" y="27803"/>
                </a:cubicBezTo>
                <a:cubicBezTo>
                  <a:pt x="58907" y="39503"/>
                  <a:pt x="52072" y="65105"/>
                  <a:pt x="76110" y="70202"/>
                </a:cubicBezTo>
                <a:cubicBezTo>
                  <a:pt x="100148" y="75299"/>
                  <a:pt x="171392" y="60355"/>
                  <a:pt x="190448" y="583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Kumbh Sans SemiBold"/>
              <a:buNone/>
              <a:defRPr sz="31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Kumbh Sans SemiBold"/>
              <a:buNone/>
              <a:defRPr sz="31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Kumbh Sans SemiBold"/>
              <a:buNone/>
              <a:defRPr sz="31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Kumbh Sans SemiBold"/>
              <a:buNone/>
              <a:defRPr sz="31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Kumbh Sans SemiBold"/>
              <a:buNone/>
              <a:defRPr sz="31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Kumbh Sans SemiBold"/>
              <a:buNone/>
              <a:defRPr sz="31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Kumbh Sans SemiBold"/>
              <a:buNone/>
              <a:defRPr sz="31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Kumbh Sans SemiBold"/>
              <a:buNone/>
              <a:defRPr sz="31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Kumbh Sans SemiBold"/>
              <a:buNone/>
              <a:defRPr sz="31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8" r:id="rId6"/>
    <p:sldLayoutId id="2147483673" r:id="rId7"/>
    <p:sldLayoutId id="214748367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/>
          <p:nvPr/>
        </p:nvSpPr>
        <p:spPr>
          <a:xfrm>
            <a:off x="1082850" y="2571750"/>
            <a:ext cx="2231400" cy="629400"/>
          </a:xfrm>
          <a:prstGeom prst="roundRect">
            <a:avLst>
              <a:gd name="adj" fmla="val 29059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1"/>
          </p:nvPr>
        </p:nvSpPr>
        <p:spPr>
          <a:xfrm rot="-531">
            <a:off x="1082841" y="2571911"/>
            <a:ext cx="2231359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LESSON 2: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A CLOSER LOOK 2</a:t>
            </a:r>
            <a:endParaRPr sz="1600" b="1" dirty="0"/>
          </a:p>
        </p:txBody>
      </p:sp>
      <p:sp>
        <p:nvSpPr>
          <p:cNvPr id="204" name="Google Shape;204;p32"/>
          <p:cNvSpPr txBox="1">
            <a:spLocks noGrp="1"/>
          </p:cNvSpPr>
          <p:nvPr>
            <p:ph type="ctrTitle"/>
          </p:nvPr>
        </p:nvSpPr>
        <p:spPr>
          <a:xfrm>
            <a:off x="998575" y="423425"/>
            <a:ext cx="6221400" cy="19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UNIT 7: TRAFFIC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-73175" y="3738750"/>
            <a:ext cx="4042645" cy="969828"/>
          </a:xfrm>
          <a:custGeom>
            <a:avLst/>
            <a:gdLst/>
            <a:ahLst/>
            <a:cxnLst/>
            <a:rect l="l" t="t" r="r" b="b"/>
            <a:pathLst>
              <a:path w="192278" h="62499" extrusionOk="0">
                <a:moveTo>
                  <a:pt x="0" y="40973"/>
                </a:moveTo>
                <a:cubicBezTo>
                  <a:pt x="13773" y="50612"/>
                  <a:pt x="30583" y="55370"/>
                  <a:pt x="46826" y="59703"/>
                </a:cubicBezTo>
                <a:cubicBezTo>
                  <a:pt x="58897" y="62923"/>
                  <a:pt x="73210" y="64311"/>
                  <a:pt x="84286" y="58532"/>
                </a:cubicBezTo>
                <a:cubicBezTo>
                  <a:pt x="101182" y="49716"/>
                  <a:pt x="103502" y="25564"/>
                  <a:pt x="114430" y="9951"/>
                </a:cubicBezTo>
                <a:cubicBezTo>
                  <a:pt x="116846" y="6499"/>
                  <a:pt x="118921" y="1917"/>
                  <a:pt x="122918" y="585"/>
                </a:cubicBezTo>
                <a:cubicBezTo>
                  <a:pt x="135098" y="-3475"/>
                  <a:pt x="143911" y="15398"/>
                  <a:pt x="153940" y="23413"/>
                </a:cubicBezTo>
                <a:cubicBezTo>
                  <a:pt x="164273" y="31671"/>
                  <a:pt x="179230" y="35829"/>
                  <a:pt x="192278" y="3365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6" name="Google Shape;206;p32"/>
          <p:cNvSpPr/>
          <p:nvPr/>
        </p:nvSpPr>
        <p:spPr>
          <a:xfrm>
            <a:off x="3969549" y="2976980"/>
            <a:ext cx="4420800" cy="1731600"/>
          </a:xfrm>
          <a:prstGeom prst="roundRect">
            <a:avLst>
              <a:gd name="adj" fmla="val 25127"/>
            </a:avLst>
          </a:prstGeom>
          <a:solidFill>
            <a:srgbClr val="F0F8FF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7219972" y="-3"/>
            <a:ext cx="2231402" cy="2067512"/>
          </a:xfrm>
          <a:custGeom>
            <a:avLst/>
            <a:gdLst/>
            <a:ahLst/>
            <a:cxnLst/>
            <a:rect l="l" t="t" r="r" b="b"/>
            <a:pathLst>
              <a:path w="123027" h="113991" extrusionOk="0">
                <a:moveTo>
                  <a:pt x="0" y="0"/>
                </a:moveTo>
                <a:cubicBezTo>
                  <a:pt x="3186" y="14886"/>
                  <a:pt x="3766" y="72055"/>
                  <a:pt x="19115" y="89316"/>
                </a:cubicBezTo>
                <a:cubicBezTo>
                  <a:pt x="34465" y="106577"/>
                  <a:pt x="76111" y="99974"/>
                  <a:pt x="92097" y="103565"/>
                </a:cubicBezTo>
                <a:cubicBezTo>
                  <a:pt x="108084" y="107156"/>
                  <a:pt x="109879" y="109125"/>
                  <a:pt x="115034" y="110863"/>
                </a:cubicBezTo>
                <a:cubicBezTo>
                  <a:pt x="120189" y="112601"/>
                  <a:pt x="121695" y="113470"/>
                  <a:pt x="123027" y="11399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7" name="Google Shape;287;p32">
            <a:hlinkClick r:id="" action="ppaction://hlinkshowjump?jump=nextslide"/>
          </p:cNvPr>
          <p:cNvSpPr/>
          <p:nvPr/>
        </p:nvSpPr>
        <p:spPr>
          <a:xfrm>
            <a:off x="389075" y="1652494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2">
            <a:hlinkClick r:id="" action="ppaction://hlinkshowjump?jump=previousslide"/>
          </p:cNvPr>
          <p:cNvSpPr/>
          <p:nvPr/>
        </p:nvSpPr>
        <p:spPr>
          <a:xfrm>
            <a:off x="389425" y="1232805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2">
            <a:hlinkClick r:id="rId3" action="ppaction://hlinksldjump"/>
          </p:cNvPr>
          <p:cNvSpPr/>
          <p:nvPr/>
        </p:nvSpPr>
        <p:spPr>
          <a:xfrm>
            <a:off x="389425" y="413775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32"/>
          <p:cNvGrpSpPr/>
          <p:nvPr/>
        </p:nvGrpSpPr>
        <p:grpSpPr>
          <a:xfrm>
            <a:off x="480570" y="460939"/>
            <a:ext cx="271609" cy="249173"/>
            <a:chOff x="6319908" y="3696721"/>
            <a:chExt cx="373963" cy="343119"/>
          </a:xfrm>
        </p:grpSpPr>
        <p:sp>
          <p:nvSpPr>
            <p:cNvPr id="291" name="Google Shape;291;p32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32"/>
          <p:cNvSpPr/>
          <p:nvPr/>
        </p:nvSpPr>
        <p:spPr>
          <a:xfrm>
            <a:off x="521525" y="1699594"/>
            <a:ext cx="189000" cy="2493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2"/>
          <p:cNvSpPr/>
          <p:nvPr/>
        </p:nvSpPr>
        <p:spPr>
          <a:xfrm rot="10800000">
            <a:off x="521875" y="1279905"/>
            <a:ext cx="189000" cy="2493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>
            <a:hlinkClick r:id="rId4" action="ppaction://hlinksldjump"/>
          </p:cNvPr>
          <p:cNvSpPr/>
          <p:nvPr/>
        </p:nvSpPr>
        <p:spPr>
          <a:xfrm>
            <a:off x="389425" y="820863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32"/>
          <p:cNvGrpSpPr/>
          <p:nvPr/>
        </p:nvGrpSpPr>
        <p:grpSpPr>
          <a:xfrm>
            <a:off x="521795" y="932476"/>
            <a:ext cx="189159" cy="120273"/>
            <a:chOff x="404850" y="546850"/>
            <a:chExt cx="181500" cy="115425"/>
          </a:xfrm>
        </p:grpSpPr>
        <p:cxnSp>
          <p:nvCxnSpPr>
            <p:cNvPr id="298" name="Google Shape;298;p32"/>
            <p:cNvCxnSpPr/>
            <p:nvPr/>
          </p:nvCxnSpPr>
          <p:spPr>
            <a:xfrm>
              <a:off x="404850" y="546850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32"/>
            <p:cNvCxnSpPr/>
            <p:nvPr/>
          </p:nvCxnSpPr>
          <p:spPr>
            <a:xfrm>
              <a:off x="404850" y="606550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32"/>
            <p:cNvCxnSpPr/>
            <p:nvPr/>
          </p:nvCxnSpPr>
          <p:spPr>
            <a:xfrm>
              <a:off x="404850" y="662275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65;p58">
            <a:extLst>
              <a:ext uri="{FF2B5EF4-FFF2-40B4-BE49-F238E27FC236}">
                <a16:creationId xmlns:a16="http://schemas.microsoft.com/office/drawing/2014/main" id="{25C51EE9-B931-4559-5CEE-FB43FAAC8D4F}"/>
              </a:ext>
            </a:extLst>
          </p:cNvPr>
          <p:cNvSpPr/>
          <p:nvPr/>
        </p:nvSpPr>
        <p:spPr>
          <a:xfrm>
            <a:off x="601384" y="353387"/>
            <a:ext cx="2245604" cy="4505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6"/>
                </a:solidFill>
              </a:rPr>
              <a:t>New words</a:t>
            </a:r>
            <a:endParaRPr sz="2800" b="1" dirty="0">
              <a:solidFill>
                <a:schemeClr val="accent6"/>
              </a:solidFill>
            </a:endParaRPr>
          </a:p>
        </p:txBody>
      </p:sp>
      <p:graphicFrame>
        <p:nvGraphicFramePr>
          <p:cNvPr id="3" name="Google Shape;217;p11">
            <a:extLst>
              <a:ext uri="{FF2B5EF4-FFF2-40B4-BE49-F238E27FC236}">
                <a16:creationId xmlns:a16="http://schemas.microsoft.com/office/drawing/2014/main" id="{79AFF469-48C8-66E2-6644-43364878D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32945"/>
              </p:ext>
            </p:extLst>
          </p:nvPr>
        </p:nvGraphicFramePr>
        <p:xfrm>
          <a:off x="601384" y="994142"/>
          <a:ext cx="7941231" cy="33453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5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90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accent6"/>
                          </a:solidFill>
                        </a:rPr>
                        <a:t>New words</a:t>
                      </a:r>
                      <a:endParaRPr sz="1200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accent6"/>
                          </a:solidFill>
                        </a:rPr>
                        <a:t>Pronunciation</a:t>
                      </a:r>
                      <a:endParaRPr sz="120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accent6"/>
                          </a:solidFill>
                        </a:rPr>
                        <a:t>Meaning</a:t>
                      </a:r>
                      <a:endParaRPr sz="1200"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63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road sign (</a:t>
                      </a:r>
                      <a:r>
                        <a:rPr lang="en-US" sz="2400" b="1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n.phr</a:t>
                      </a:r>
                      <a:r>
                        <a:rPr lang="en-US" sz="2400" b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.)</a:t>
                      </a:r>
                      <a:endParaRPr sz="24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rəʊd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saɪn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 sz="240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biển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báo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giao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thông</a:t>
                      </a:r>
                      <a:endParaRPr sz="240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63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cycle lane (n.phr.)</a:t>
                      </a:r>
                      <a:endParaRPr sz="2400" b="1" u="none" strike="noStrike" cap="none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saɪkl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leɪn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 sz="240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làn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đường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dành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riêng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xe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đạp</a:t>
                      </a:r>
                      <a:endParaRPr sz="240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traffic light (</a:t>
                      </a:r>
                      <a:r>
                        <a:rPr lang="en-US" sz="2400" b="1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n.phr</a:t>
                      </a:r>
                      <a:r>
                        <a:rPr lang="en-US" sz="2400" b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.)</a:t>
                      </a:r>
                      <a:endParaRPr sz="24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/ˈtræfɪk laɪt/</a:t>
                      </a:r>
                      <a:endParaRPr sz="2400" u="none" strike="noStrike" cap="none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đèn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giao</a:t>
                      </a: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thông</a:t>
                      </a:r>
                      <a:endParaRPr sz="240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88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6"/>
          <p:cNvSpPr txBox="1">
            <a:spLocks noGrp="1"/>
          </p:cNvSpPr>
          <p:nvPr>
            <p:ph type="title"/>
          </p:nvPr>
        </p:nvSpPr>
        <p:spPr>
          <a:xfrm>
            <a:off x="967958" y="294443"/>
            <a:ext cx="6227102" cy="5264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2. Look and write the correct phrases.  </a:t>
            </a:r>
            <a:endParaRPr sz="2400" dirty="0"/>
          </a:p>
        </p:txBody>
      </p:sp>
      <p:sp>
        <p:nvSpPr>
          <p:cNvPr id="604" name="Google Shape;604;p36">
            <a:hlinkClick r:id="" action="ppaction://hlinkshowjump?jump=nextslide"/>
          </p:cNvPr>
          <p:cNvSpPr/>
          <p:nvPr/>
        </p:nvSpPr>
        <p:spPr>
          <a:xfrm>
            <a:off x="389075" y="1652494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6">
            <a:hlinkClick r:id="" action="ppaction://hlinkshowjump?jump=previousslide"/>
          </p:cNvPr>
          <p:cNvSpPr/>
          <p:nvPr/>
        </p:nvSpPr>
        <p:spPr>
          <a:xfrm>
            <a:off x="389425" y="1232805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6">
            <a:hlinkClick r:id="rId3" action="ppaction://hlinksldjump"/>
          </p:cNvPr>
          <p:cNvSpPr/>
          <p:nvPr/>
        </p:nvSpPr>
        <p:spPr>
          <a:xfrm>
            <a:off x="389425" y="413775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36"/>
          <p:cNvGrpSpPr/>
          <p:nvPr/>
        </p:nvGrpSpPr>
        <p:grpSpPr>
          <a:xfrm>
            <a:off x="480570" y="460939"/>
            <a:ext cx="271609" cy="249173"/>
            <a:chOff x="6319908" y="3696721"/>
            <a:chExt cx="373963" cy="343119"/>
          </a:xfrm>
        </p:grpSpPr>
        <p:sp>
          <p:nvSpPr>
            <p:cNvPr id="608" name="Google Shape;608;p36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36"/>
          <p:cNvSpPr/>
          <p:nvPr/>
        </p:nvSpPr>
        <p:spPr>
          <a:xfrm>
            <a:off x="521525" y="1699594"/>
            <a:ext cx="189000" cy="2493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6"/>
          <p:cNvSpPr/>
          <p:nvPr/>
        </p:nvSpPr>
        <p:spPr>
          <a:xfrm rot="10800000">
            <a:off x="521875" y="1279905"/>
            <a:ext cx="189000" cy="2493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6">
            <a:hlinkClick r:id="rId4" action="ppaction://hlinksldjump"/>
          </p:cNvPr>
          <p:cNvSpPr/>
          <p:nvPr/>
        </p:nvSpPr>
        <p:spPr>
          <a:xfrm>
            <a:off x="389425" y="820863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36"/>
          <p:cNvGrpSpPr/>
          <p:nvPr/>
        </p:nvGrpSpPr>
        <p:grpSpPr>
          <a:xfrm>
            <a:off x="521795" y="932476"/>
            <a:ext cx="189159" cy="120273"/>
            <a:chOff x="404850" y="546850"/>
            <a:chExt cx="181500" cy="115425"/>
          </a:xfrm>
        </p:grpSpPr>
        <p:cxnSp>
          <p:nvCxnSpPr>
            <p:cNvPr id="615" name="Google Shape;615;p36"/>
            <p:cNvCxnSpPr/>
            <p:nvPr/>
          </p:nvCxnSpPr>
          <p:spPr>
            <a:xfrm>
              <a:off x="404850" y="546850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36"/>
            <p:cNvCxnSpPr/>
            <p:nvPr/>
          </p:nvCxnSpPr>
          <p:spPr>
            <a:xfrm>
              <a:off x="404850" y="606550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36"/>
            <p:cNvCxnSpPr/>
            <p:nvPr/>
          </p:nvCxnSpPr>
          <p:spPr>
            <a:xfrm>
              <a:off x="404850" y="662275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8" name="Google Shape;618;p36"/>
          <p:cNvSpPr/>
          <p:nvPr/>
        </p:nvSpPr>
        <p:spPr>
          <a:xfrm rot="770957">
            <a:off x="-1112518" y="3707946"/>
            <a:ext cx="5546529" cy="1891000"/>
          </a:xfrm>
          <a:custGeom>
            <a:avLst/>
            <a:gdLst/>
            <a:ahLst/>
            <a:cxnLst/>
            <a:rect l="l" t="t" r="r" b="b"/>
            <a:pathLst>
              <a:path w="199193" h="75640" extrusionOk="0">
                <a:moveTo>
                  <a:pt x="199193" y="43402"/>
                </a:moveTo>
                <a:cubicBezTo>
                  <a:pt x="189770" y="44509"/>
                  <a:pt x="161247" y="44710"/>
                  <a:pt x="142655" y="50045"/>
                </a:cubicBezTo>
                <a:cubicBezTo>
                  <a:pt x="124063" y="55381"/>
                  <a:pt x="100817" y="78137"/>
                  <a:pt x="87639" y="75415"/>
                </a:cubicBezTo>
                <a:cubicBezTo>
                  <a:pt x="74461" y="72693"/>
                  <a:pt x="73124" y="40025"/>
                  <a:pt x="63586" y="33711"/>
                </a:cubicBezTo>
                <a:cubicBezTo>
                  <a:pt x="54048" y="27397"/>
                  <a:pt x="41008" y="43152"/>
                  <a:pt x="30410" y="37533"/>
                </a:cubicBezTo>
                <a:cubicBezTo>
                  <a:pt x="19812" y="31915"/>
                  <a:pt x="5068" y="6256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19" name="Google Shape;619;p36"/>
          <p:cNvSpPr/>
          <p:nvPr/>
        </p:nvSpPr>
        <p:spPr>
          <a:xfrm>
            <a:off x="5755217" y="-757973"/>
            <a:ext cx="4761200" cy="1781400"/>
          </a:xfrm>
          <a:custGeom>
            <a:avLst/>
            <a:gdLst/>
            <a:ahLst/>
            <a:cxnLst/>
            <a:rect l="l" t="t" r="r" b="b"/>
            <a:pathLst>
              <a:path w="190448" h="71256" extrusionOk="0">
                <a:moveTo>
                  <a:pt x="0" y="0"/>
                </a:moveTo>
                <a:cubicBezTo>
                  <a:pt x="7704" y="4634"/>
                  <a:pt x="33537" y="16103"/>
                  <a:pt x="46222" y="27803"/>
                </a:cubicBezTo>
                <a:cubicBezTo>
                  <a:pt x="58907" y="39503"/>
                  <a:pt x="52072" y="65105"/>
                  <a:pt x="76110" y="70202"/>
                </a:cubicBezTo>
                <a:cubicBezTo>
                  <a:pt x="100148" y="75299"/>
                  <a:pt x="171392" y="60355"/>
                  <a:pt x="190448" y="583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216623A-6F58-DBD7-15EE-B072C0D3F179}"/>
              </a:ext>
            </a:extLst>
          </p:cNvPr>
          <p:cNvSpPr/>
          <p:nvPr/>
        </p:nvSpPr>
        <p:spPr>
          <a:xfrm>
            <a:off x="6538365" y="1279905"/>
            <a:ext cx="2216210" cy="32512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No right turn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Cycle lane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School ahead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Traffic lights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No cycling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Hospital ahead </a:t>
            </a: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783C9A7A-5604-AD56-2F60-C569D9695C65}"/>
              </a:ext>
            </a:extLst>
          </p:cNvPr>
          <p:cNvSpPr/>
          <p:nvPr/>
        </p:nvSpPr>
        <p:spPr>
          <a:xfrm>
            <a:off x="6674566" y="2938861"/>
            <a:ext cx="1825307" cy="411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id="{23ABE8EC-D115-4E17-4876-F51A4270353D}"/>
              </a:ext>
            </a:extLst>
          </p:cNvPr>
          <p:cNvSpPr/>
          <p:nvPr/>
        </p:nvSpPr>
        <p:spPr>
          <a:xfrm>
            <a:off x="705642" y="2460828"/>
            <a:ext cx="1608082" cy="3745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Traffic lights </a:t>
            </a:r>
          </a:p>
        </p:txBody>
      </p:sp>
      <p:sp>
        <p:nvSpPr>
          <p:cNvPr id="514" name="Rectangle: Rounded Corners 513">
            <a:extLst>
              <a:ext uri="{FF2B5EF4-FFF2-40B4-BE49-F238E27FC236}">
                <a16:creationId xmlns:a16="http://schemas.microsoft.com/office/drawing/2014/main" id="{65463800-3C27-E1CC-4FCD-320816B91BFD}"/>
              </a:ext>
            </a:extLst>
          </p:cNvPr>
          <p:cNvSpPr/>
          <p:nvPr/>
        </p:nvSpPr>
        <p:spPr>
          <a:xfrm>
            <a:off x="2649610" y="2308540"/>
            <a:ext cx="1460679" cy="52642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Hospital ahead 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63FDC46A-AFC8-BC48-DE79-3E4A7EB1E718}"/>
              </a:ext>
            </a:extLst>
          </p:cNvPr>
          <p:cNvSpPr/>
          <p:nvPr/>
        </p:nvSpPr>
        <p:spPr>
          <a:xfrm>
            <a:off x="4368245" y="2406345"/>
            <a:ext cx="1793378" cy="3745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No right turn</a:t>
            </a: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3740C425-AFEA-E102-B423-5CA03F94F382}"/>
              </a:ext>
            </a:extLst>
          </p:cNvPr>
          <p:cNvSpPr/>
          <p:nvPr/>
        </p:nvSpPr>
        <p:spPr>
          <a:xfrm>
            <a:off x="6733816" y="3941660"/>
            <a:ext cx="1825307" cy="411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82A6DCE3-174B-5C81-EDD1-49962D10B73D}"/>
              </a:ext>
            </a:extLst>
          </p:cNvPr>
          <p:cNvSpPr/>
          <p:nvPr/>
        </p:nvSpPr>
        <p:spPr>
          <a:xfrm>
            <a:off x="6733815" y="1561294"/>
            <a:ext cx="1825307" cy="411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0B19261C-5394-FF1C-309A-FB37021E4754}"/>
              </a:ext>
            </a:extLst>
          </p:cNvPr>
          <p:cNvSpPr/>
          <p:nvPr/>
        </p:nvSpPr>
        <p:spPr>
          <a:xfrm>
            <a:off x="4591998" y="4408539"/>
            <a:ext cx="1464658" cy="3745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No cycling</a:t>
            </a: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ADFEAFBD-D7BA-C706-4840-D3AFD60F1DF3}"/>
              </a:ext>
            </a:extLst>
          </p:cNvPr>
          <p:cNvSpPr/>
          <p:nvPr/>
        </p:nvSpPr>
        <p:spPr>
          <a:xfrm>
            <a:off x="6696907" y="3451653"/>
            <a:ext cx="1825307" cy="411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Rectangle: Rounded Corners 519">
            <a:extLst>
              <a:ext uri="{FF2B5EF4-FFF2-40B4-BE49-F238E27FC236}">
                <a16:creationId xmlns:a16="http://schemas.microsoft.com/office/drawing/2014/main" id="{FC297765-8775-E660-8101-6040B8FED9CE}"/>
              </a:ext>
            </a:extLst>
          </p:cNvPr>
          <p:cNvSpPr/>
          <p:nvPr/>
        </p:nvSpPr>
        <p:spPr>
          <a:xfrm>
            <a:off x="2511099" y="4416536"/>
            <a:ext cx="1755368" cy="3745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School ahead</a:t>
            </a: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B786E5C8-150B-AF3F-F51F-42F08570BEA5}"/>
              </a:ext>
            </a:extLst>
          </p:cNvPr>
          <p:cNvSpPr/>
          <p:nvPr/>
        </p:nvSpPr>
        <p:spPr>
          <a:xfrm>
            <a:off x="6696906" y="2531830"/>
            <a:ext cx="1825307" cy="411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ectangle: Rounded Corners 521">
            <a:extLst>
              <a:ext uri="{FF2B5EF4-FFF2-40B4-BE49-F238E27FC236}">
                <a16:creationId xmlns:a16="http://schemas.microsoft.com/office/drawing/2014/main" id="{F60690AB-9FD4-90F9-A6CC-B8929A12D50E}"/>
              </a:ext>
            </a:extLst>
          </p:cNvPr>
          <p:cNvSpPr/>
          <p:nvPr/>
        </p:nvSpPr>
        <p:spPr>
          <a:xfrm>
            <a:off x="698341" y="4408538"/>
            <a:ext cx="1464658" cy="3745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Cycle lane</a:t>
            </a: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B0AE67C0-F4AC-8DFA-B80F-03B38246FD96}"/>
              </a:ext>
            </a:extLst>
          </p:cNvPr>
          <p:cNvSpPr/>
          <p:nvPr/>
        </p:nvSpPr>
        <p:spPr>
          <a:xfrm>
            <a:off x="6696905" y="2085269"/>
            <a:ext cx="1825307" cy="411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12" grpId="1" animBg="1"/>
      <p:bldP spid="512" grpId="2" animBg="1"/>
      <p:bldP spid="513" grpId="0" animBg="1"/>
      <p:bldP spid="513" grpId="1" animBg="1"/>
      <p:bldP spid="514" grpId="0" animBg="1"/>
      <p:bldP spid="514" grpId="1" animBg="1"/>
      <p:bldP spid="515" grpId="0" animBg="1"/>
      <p:bldP spid="515" grpId="1" animBg="1"/>
      <p:bldP spid="516" grpId="0" animBg="1"/>
      <p:bldP spid="516" grpId="1" animBg="1"/>
      <p:bldP spid="517" grpId="0" animBg="1"/>
      <p:bldP spid="517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0"/>
          <p:cNvSpPr txBox="1">
            <a:spLocks noGrp="1"/>
          </p:cNvSpPr>
          <p:nvPr>
            <p:ph type="title"/>
          </p:nvPr>
        </p:nvSpPr>
        <p:spPr>
          <a:xfrm>
            <a:off x="1052275" y="284985"/>
            <a:ext cx="7569930" cy="8502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3. </a:t>
            </a:r>
            <a:r>
              <a:rPr lang="en-US" sz="2400" dirty="0"/>
              <a:t>Work in pairs. Take turns to say which of the signs in 2 you see on the way to school.</a:t>
            </a:r>
            <a:endParaRPr sz="2400" dirty="0"/>
          </a:p>
        </p:txBody>
      </p:sp>
      <p:sp>
        <p:nvSpPr>
          <p:cNvPr id="881" name="Google Shape;881;p40">
            <a:hlinkClick r:id="" action="ppaction://hlinkshowjump?jump=nextslide"/>
          </p:cNvPr>
          <p:cNvSpPr/>
          <p:nvPr/>
        </p:nvSpPr>
        <p:spPr>
          <a:xfrm>
            <a:off x="389075" y="1652494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0">
            <a:hlinkClick r:id="" action="ppaction://hlinkshowjump?jump=previousslide"/>
          </p:cNvPr>
          <p:cNvSpPr/>
          <p:nvPr/>
        </p:nvSpPr>
        <p:spPr>
          <a:xfrm>
            <a:off x="389425" y="1232805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40">
            <a:hlinkClick r:id="rId3" action="ppaction://hlinksldjump"/>
          </p:cNvPr>
          <p:cNvSpPr/>
          <p:nvPr/>
        </p:nvSpPr>
        <p:spPr>
          <a:xfrm>
            <a:off x="389425" y="413775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40"/>
          <p:cNvGrpSpPr/>
          <p:nvPr/>
        </p:nvGrpSpPr>
        <p:grpSpPr>
          <a:xfrm>
            <a:off x="480570" y="460939"/>
            <a:ext cx="271609" cy="249173"/>
            <a:chOff x="6319908" y="3696721"/>
            <a:chExt cx="373963" cy="343119"/>
          </a:xfrm>
        </p:grpSpPr>
        <p:sp>
          <p:nvSpPr>
            <p:cNvPr id="885" name="Google Shape;885;p40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40"/>
          <p:cNvSpPr/>
          <p:nvPr/>
        </p:nvSpPr>
        <p:spPr>
          <a:xfrm>
            <a:off x="521525" y="1699594"/>
            <a:ext cx="189000" cy="2493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40"/>
          <p:cNvSpPr/>
          <p:nvPr/>
        </p:nvSpPr>
        <p:spPr>
          <a:xfrm rot="10800000">
            <a:off x="521875" y="1279905"/>
            <a:ext cx="189000" cy="2493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0">
            <a:hlinkClick r:id="rId4" action="ppaction://hlinksldjump"/>
          </p:cNvPr>
          <p:cNvSpPr/>
          <p:nvPr/>
        </p:nvSpPr>
        <p:spPr>
          <a:xfrm>
            <a:off x="389425" y="820863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40"/>
          <p:cNvGrpSpPr/>
          <p:nvPr/>
        </p:nvGrpSpPr>
        <p:grpSpPr>
          <a:xfrm>
            <a:off x="521795" y="932476"/>
            <a:ext cx="189159" cy="120273"/>
            <a:chOff x="404850" y="546850"/>
            <a:chExt cx="181500" cy="115425"/>
          </a:xfrm>
        </p:grpSpPr>
        <p:cxnSp>
          <p:nvCxnSpPr>
            <p:cNvPr id="892" name="Google Shape;892;p40"/>
            <p:cNvCxnSpPr/>
            <p:nvPr/>
          </p:nvCxnSpPr>
          <p:spPr>
            <a:xfrm>
              <a:off x="404850" y="546850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40"/>
            <p:cNvCxnSpPr/>
            <p:nvPr/>
          </p:nvCxnSpPr>
          <p:spPr>
            <a:xfrm>
              <a:off x="404850" y="606550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40"/>
            <p:cNvCxnSpPr/>
            <p:nvPr/>
          </p:nvCxnSpPr>
          <p:spPr>
            <a:xfrm>
              <a:off x="404850" y="662275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0994E16-8EC9-D8BC-D1D9-4ECBD0510BF7}"/>
              </a:ext>
            </a:extLst>
          </p:cNvPr>
          <p:cNvSpPr/>
          <p:nvPr/>
        </p:nvSpPr>
        <p:spPr>
          <a:xfrm>
            <a:off x="5913985" y="1120550"/>
            <a:ext cx="2666678" cy="1407387"/>
          </a:xfrm>
          <a:prstGeom prst="wedgeRoundRectCallout">
            <a:avLst>
              <a:gd name="adj1" fmla="val -54285"/>
              <a:gd name="adj2" fmla="val 6885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my way to school, there is a hospital, so I see a “hospital ahead” sign.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7FC95EC-6E93-7DDA-A615-06C928D60009}"/>
              </a:ext>
            </a:extLst>
          </p:cNvPr>
          <p:cNvSpPr/>
          <p:nvPr/>
        </p:nvSpPr>
        <p:spPr>
          <a:xfrm>
            <a:off x="975424" y="1404555"/>
            <a:ext cx="2666678" cy="1338945"/>
          </a:xfrm>
          <a:prstGeom prst="wedgeRoundRectCallout">
            <a:avLst>
              <a:gd name="adj1" fmla="val 42311"/>
              <a:gd name="adj2" fmla="val 8044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way to school, there are crossroads, so I see several traffic lights.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3"/>
          <p:cNvSpPr/>
          <p:nvPr/>
        </p:nvSpPr>
        <p:spPr>
          <a:xfrm>
            <a:off x="2334773" y="1279905"/>
            <a:ext cx="4641744" cy="332883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3"/>
          <p:cNvSpPr txBox="1">
            <a:spLocks noGrp="1"/>
          </p:cNvSpPr>
          <p:nvPr>
            <p:ph type="title"/>
          </p:nvPr>
        </p:nvSpPr>
        <p:spPr>
          <a:xfrm>
            <a:off x="1028162" y="263581"/>
            <a:ext cx="7527933" cy="789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4. Listen and repeat. Pay attention to the sounds </a:t>
            </a:r>
            <a:r>
              <a:rPr lang="en-US" sz="2400" b="1" dirty="0">
                <a:solidFill>
                  <a:schemeClr val="accent1"/>
                </a:solidFill>
              </a:rPr>
              <a:t>/</a:t>
            </a:r>
            <a:r>
              <a:rPr lang="en-US" sz="2400" b="1" dirty="0" err="1">
                <a:solidFill>
                  <a:schemeClr val="accent1"/>
                </a:solidFill>
              </a:rPr>
              <a:t>aɪ</a:t>
            </a:r>
            <a:r>
              <a:rPr lang="en-US" sz="2400" b="1" dirty="0">
                <a:solidFill>
                  <a:schemeClr val="accent1"/>
                </a:solidFill>
              </a:rPr>
              <a:t>/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1"/>
                </a:solidFill>
              </a:rPr>
              <a:t>/</a:t>
            </a:r>
            <a:r>
              <a:rPr lang="en-US" sz="2400" b="1" dirty="0" err="1">
                <a:solidFill>
                  <a:schemeClr val="accent1"/>
                </a:solidFill>
              </a:rPr>
              <a:t>eɪ</a:t>
            </a:r>
            <a:r>
              <a:rPr lang="en-US" sz="2400" b="1" dirty="0">
                <a:solidFill>
                  <a:schemeClr val="accent1"/>
                </a:solidFill>
              </a:rPr>
              <a:t>/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</p:txBody>
      </p:sp>
      <p:graphicFrame>
        <p:nvGraphicFramePr>
          <p:cNvPr id="1043" name="Google Shape;1043;p43"/>
          <p:cNvGraphicFramePr/>
          <p:nvPr>
            <p:extLst>
              <p:ext uri="{D42A27DB-BD31-4B8C-83A1-F6EECF244321}">
                <p14:modId xmlns:p14="http://schemas.microsoft.com/office/powerpoint/2010/main" val="1719758255"/>
              </p:ext>
            </p:extLst>
          </p:nvPr>
        </p:nvGraphicFramePr>
        <p:xfrm>
          <a:off x="2399044" y="1279905"/>
          <a:ext cx="4513202" cy="3352620"/>
        </p:xfrm>
        <a:graphic>
          <a:graphicData uri="http://schemas.openxmlformats.org/drawingml/2006/table">
            <a:tbl>
              <a:tblPr>
                <a:noFill/>
                <a:tableStyleId>{B05F2310-2357-4602-82A5-4ADC1B118F1A}</a:tableStyleId>
              </a:tblPr>
              <a:tblGrid>
                <a:gridCol w="225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8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/</a:t>
                      </a:r>
                      <a:r>
                        <a:rPr lang="en-US" sz="2800" b="1" dirty="0" err="1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aɪ</a:t>
                      </a: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/ </a:t>
                      </a:r>
                      <a:endParaRPr sz="2800" b="1" dirty="0">
                        <a:solidFill>
                          <a:schemeClr val="accent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/</a:t>
                      </a:r>
                      <a:r>
                        <a:rPr lang="en-US" sz="2800" b="1" dirty="0" err="1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eɪ</a:t>
                      </a: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/</a:t>
                      </a:r>
                      <a:endParaRPr sz="2800" b="1" dirty="0">
                        <a:solidFill>
                          <a:schemeClr val="accent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c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y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cle</a:t>
                      </a:r>
                      <a:endParaRPr sz="24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s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ai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l </a:t>
                      </a:r>
                      <a:endParaRPr sz="24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fl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y</a:t>
                      </a:r>
                      <a:endParaRPr sz="2400" b="1" dirty="0">
                        <a:solidFill>
                          <a:schemeClr val="accent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tr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ai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n</a:t>
                      </a:r>
                      <a:endParaRPr sz="24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8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f</a:t>
                      </a:r>
                      <a:r>
                        <a:rPr lang="en" sz="24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i</a:t>
                      </a:r>
                      <a:r>
                        <a:rPr lang="en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ne</a:t>
                      </a:r>
                      <a:endParaRPr sz="24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pl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a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ne</a:t>
                      </a:r>
                      <a:endParaRPr sz="24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8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s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i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gn</a:t>
                      </a:r>
                      <a:endParaRPr sz="24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st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a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tion</a:t>
                      </a:r>
                      <a:endParaRPr sz="24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385391"/>
                  </a:ext>
                </a:extLst>
              </a:tr>
              <a:tr h="5438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motorb</a:t>
                      </a:r>
                      <a:r>
                        <a:rPr lang="en" sz="24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i</a:t>
                      </a:r>
                      <a:r>
                        <a:rPr lang="en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ke</a:t>
                      </a:r>
                      <a:endParaRPr sz="24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p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a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vement </a:t>
                      </a:r>
                      <a:endParaRPr sz="24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00" name="Google Shape;1100;p43">
            <a:hlinkClick r:id="" action="ppaction://hlinkshowjump?jump=nextslide"/>
          </p:cNvPr>
          <p:cNvSpPr/>
          <p:nvPr/>
        </p:nvSpPr>
        <p:spPr>
          <a:xfrm>
            <a:off x="389075" y="1652494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3">
            <a:hlinkClick r:id="" action="ppaction://hlinkshowjump?jump=previousslide"/>
          </p:cNvPr>
          <p:cNvSpPr/>
          <p:nvPr/>
        </p:nvSpPr>
        <p:spPr>
          <a:xfrm>
            <a:off x="389425" y="1232805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3">
            <a:hlinkClick r:id="rId5" action="ppaction://hlinksldjump"/>
          </p:cNvPr>
          <p:cNvSpPr/>
          <p:nvPr/>
        </p:nvSpPr>
        <p:spPr>
          <a:xfrm>
            <a:off x="389425" y="413775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" name="Google Shape;1103;p43"/>
          <p:cNvGrpSpPr/>
          <p:nvPr/>
        </p:nvGrpSpPr>
        <p:grpSpPr>
          <a:xfrm>
            <a:off x="480570" y="460939"/>
            <a:ext cx="271609" cy="249173"/>
            <a:chOff x="6319908" y="3696721"/>
            <a:chExt cx="373963" cy="343119"/>
          </a:xfrm>
        </p:grpSpPr>
        <p:sp>
          <p:nvSpPr>
            <p:cNvPr id="1104" name="Google Shape;1104;p43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7" name="Google Shape;1107;p43"/>
          <p:cNvSpPr/>
          <p:nvPr/>
        </p:nvSpPr>
        <p:spPr>
          <a:xfrm>
            <a:off x="521525" y="1699594"/>
            <a:ext cx="189000" cy="2493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43"/>
          <p:cNvSpPr/>
          <p:nvPr/>
        </p:nvSpPr>
        <p:spPr>
          <a:xfrm rot="10800000">
            <a:off x="521875" y="1279905"/>
            <a:ext cx="189000" cy="2493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43">
            <a:hlinkClick r:id="rId6" action="ppaction://hlinksldjump"/>
          </p:cNvPr>
          <p:cNvSpPr/>
          <p:nvPr/>
        </p:nvSpPr>
        <p:spPr>
          <a:xfrm>
            <a:off x="389425" y="820863"/>
            <a:ext cx="453900" cy="343500"/>
          </a:xfrm>
          <a:prstGeom prst="roundRect">
            <a:avLst>
              <a:gd name="adj" fmla="val 29059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0" name="Google Shape;1110;p43"/>
          <p:cNvGrpSpPr/>
          <p:nvPr/>
        </p:nvGrpSpPr>
        <p:grpSpPr>
          <a:xfrm>
            <a:off x="521795" y="932476"/>
            <a:ext cx="189159" cy="120273"/>
            <a:chOff x="404850" y="546850"/>
            <a:chExt cx="181500" cy="115425"/>
          </a:xfrm>
        </p:grpSpPr>
        <p:cxnSp>
          <p:nvCxnSpPr>
            <p:cNvPr id="1111" name="Google Shape;1111;p43"/>
            <p:cNvCxnSpPr/>
            <p:nvPr/>
          </p:nvCxnSpPr>
          <p:spPr>
            <a:xfrm>
              <a:off x="404850" y="546850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43"/>
            <p:cNvCxnSpPr/>
            <p:nvPr/>
          </p:nvCxnSpPr>
          <p:spPr>
            <a:xfrm>
              <a:off x="404850" y="606550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43"/>
            <p:cNvCxnSpPr/>
            <p:nvPr/>
          </p:nvCxnSpPr>
          <p:spPr>
            <a:xfrm>
              <a:off x="404850" y="662275"/>
              <a:ext cx="18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048">
            <a:hlinkClick r:id="" action="ppaction://media"/>
            <a:extLst>
              <a:ext uri="{FF2B5EF4-FFF2-40B4-BE49-F238E27FC236}">
                <a16:creationId xmlns:a16="http://schemas.microsoft.com/office/drawing/2014/main" id="{FC094C18-467F-ED41-2FB2-61516C390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73349" y="75992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king Finder App Pitch Deck by Slidesgo">
  <a:themeElements>
    <a:clrScheme name="Simple Light">
      <a:dk1>
        <a:srgbClr val="073763"/>
      </a:dk1>
      <a:lt1>
        <a:srgbClr val="0B5394"/>
      </a:lt1>
      <a:dk2>
        <a:srgbClr val="3D85C6"/>
      </a:dk2>
      <a:lt2>
        <a:srgbClr val="6FA8DC"/>
      </a:lt2>
      <a:accent1>
        <a:srgbClr val="EE375F"/>
      </a:accent1>
      <a:accent2>
        <a:srgbClr val="FF5F6C"/>
      </a:accent2>
      <a:accent3>
        <a:srgbClr val="D4AF3D"/>
      </a:accent3>
      <a:accent4>
        <a:srgbClr val="BEA02F"/>
      </a:accent4>
      <a:accent5>
        <a:srgbClr val="F0F8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201</Words>
  <Application>Microsoft Office PowerPoint</Application>
  <PresentationFormat>On-screen Show (16:9)</PresentationFormat>
  <Paragraphs>45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Kumbh Sans SemiBold</vt:lpstr>
      <vt:lpstr>Arial</vt:lpstr>
      <vt:lpstr>Kumbh Sans Medium</vt:lpstr>
      <vt:lpstr>Albert Sans</vt:lpstr>
      <vt:lpstr>Kumbh Sans</vt:lpstr>
      <vt:lpstr>Calibri</vt:lpstr>
      <vt:lpstr>Parking Finder App Pitch Deck by Slidesgo</vt:lpstr>
      <vt:lpstr>UNIT 7: TRAFFIC </vt:lpstr>
      <vt:lpstr>PowerPoint Presentation</vt:lpstr>
      <vt:lpstr>Ex 2. Look and write the correct phrases.  </vt:lpstr>
      <vt:lpstr>Ex 3. Work in pairs. Take turns to say which of the signs in 2 you see on the way to school.</vt:lpstr>
      <vt:lpstr>Ex 4. Listen and repeat. Pay attention to the sounds /aɪ/ and /eɪ/.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TRAFFIC </dc:title>
  <cp:lastModifiedBy>Admin</cp:lastModifiedBy>
  <cp:revision>13</cp:revision>
  <dcterms:modified xsi:type="dcterms:W3CDTF">2025-02-06T04:48:31Z</dcterms:modified>
</cp:coreProperties>
</file>