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60" r:id="rId3"/>
    <p:sldId id="285" r:id="rId4"/>
    <p:sldId id="286" r:id="rId5"/>
    <p:sldId id="270" r:id="rId6"/>
    <p:sldId id="295" r:id="rId7"/>
    <p:sldId id="296" r:id="rId8"/>
    <p:sldId id="297" r:id="rId9"/>
    <p:sldId id="299" r:id="rId10"/>
    <p:sldId id="298" r:id="rId11"/>
    <p:sldId id="300" r:id="rId12"/>
    <p:sldId id="303" r:id="rId13"/>
    <p:sldId id="301" r:id="rId14"/>
    <p:sldId id="304" r:id="rId15"/>
    <p:sldId id="305" r:id="rId16"/>
    <p:sldId id="306" r:id="rId17"/>
    <p:sldId id="307" r:id="rId18"/>
    <p:sldId id="308" r:id="rId19"/>
    <p:sldId id="309" r:id="rId20"/>
    <p:sldId id="312" r:id="rId21"/>
    <p:sldId id="314" r:id="rId22"/>
    <p:sldId id="313" r:id="rId23"/>
    <p:sldId id="272" r:id="rId24"/>
  </p:sldIdLst>
  <p:sldSz cx="18288000" cy="10287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Montserrat" panose="00000500000000000000" pitchFamily="2" charset="-93"/>
      <p:regular r:id="rId32"/>
      <p:bold r:id="rId33"/>
      <p:italic r:id="rId34"/>
      <p:boldItalic r:id="rId35"/>
    </p:embeddedFont>
    <p:embeddedFont>
      <p:font typeface="Montserrat Bold" panose="00000800000000000000" charset="0"/>
      <p:regular r:id="rId36"/>
      <p:bold r:id="rId37"/>
      <p:italic r:id="rId38"/>
      <p:boldItalic r:id="rId39"/>
    </p:embeddedFont>
    <p:embeddedFont>
      <p:font typeface="Montserrat Medium" panose="00000600000000000000" pitchFamily="2" charset="-93"/>
      <p:regular r:id="rId40"/>
      <p:italic r:id="rId41"/>
    </p:embeddedFont>
    <p:embeddedFont>
      <p:font typeface="Montserrat Semi-Bold" panose="020B0604020202020204" charset="-93"/>
      <p:regular r:id="rId42"/>
      <p:bold r:id="rId43"/>
      <p:italic r:id="rId44"/>
      <p:boldItalic r:id="rId45"/>
    </p:embeddedFont>
    <p:embeddedFont>
      <p:font typeface="TAN Jambore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300"/>
    <a:srgbClr val="00B162"/>
    <a:srgbClr val="4AB090"/>
    <a:srgbClr val="2C6855"/>
    <a:srgbClr val="4FBE98"/>
    <a:srgbClr val="4A92F3"/>
    <a:srgbClr val="FFFAC8"/>
    <a:srgbClr val="FFFCD1"/>
    <a:srgbClr val="1869B5"/>
    <a:srgbClr val="095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4" autoAdjust="0"/>
    <p:restoredTop sz="95277" autoAdjust="0"/>
  </p:normalViewPr>
  <p:slideViewPr>
    <p:cSldViewPr>
      <p:cViewPr varScale="1">
        <p:scale>
          <a:sx n="52" d="100"/>
          <a:sy n="52" d="100"/>
        </p:scale>
        <p:origin x="691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8503A-E256-B84B-A41B-62E357548A36}" type="datetimeFigureOut">
              <a:rPr lang="en-VN" smtClean="0"/>
              <a:t>09/15/2025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92F72D-B94D-1047-915A-8F42EB2827A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5749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92F72D-B94D-1047-915A-8F42EB2827A2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0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2.png"/><Relationship Id="rId5" Type="http://schemas.openxmlformats.org/officeDocument/2006/relationships/image" Target="../media/image5.png"/><Relationship Id="rId10" Type="http://schemas.openxmlformats.org/officeDocument/2006/relationships/image" Target="../media/image41.svg"/><Relationship Id="rId4" Type="http://schemas.openxmlformats.org/officeDocument/2006/relationships/image" Target="../media/image4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svg"/><Relationship Id="rId18" Type="http://schemas.openxmlformats.org/officeDocument/2006/relationships/image" Target="../media/image52.png"/><Relationship Id="rId26" Type="http://schemas.openxmlformats.org/officeDocument/2006/relationships/slide" Target="slide17.xml"/><Relationship Id="rId3" Type="http://schemas.openxmlformats.org/officeDocument/2006/relationships/image" Target="../media/image4.svg"/><Relationship Id="rId21" Type="http://schemas.openxmlformats.org/officeDocument/2006/relationships/slide" Target="slide14.xml"/><Relationship Id="rId34" Type="http://schemas.openxmlformats.org/officeDocument/2006/relationships/image" Target="../media/image61.svg"/><Relationship Id="rId7" Type="http://schemas.openxmlformats.org/officeDocument/2006/relationships/image" Target="../media/image47.svg"/><Relationship Id="rId12" Type="http://schemas.openxmlformats.org/officeDocument/2006/relationships/image" Target="../media/image38.png"/><Relationship Id="rId17" Type="http://schemas.openxmlformats.org/officeDocument/2006/relationships/image" Target="../media/image51.svg"/><Relationship Id="rId25" Type="http://schemas.openxmlformats.org/officeDocument/2006/relationships/slide" Target="slide18.xml"/><Relationship Id="rId33" Type="http://schemas.openxmlformats.org/officeDocument/2006/relationships/image" Target="../media/image60.pn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20" Type="http://schemas.openxmlformats.org/officeDocument/2006/relationships/slide" Target="slide16.xml"/><Relationship Id="rId29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5.svg"/><Relationship Id="rId24" Type="http://schemas.openxmlformats.org/officeDocument/2006/relationships/image" Target="../media/image55.svg"/><Relationship Id="rId32" Type="http://schemas.openxmlformats.org/officeDocument/2006/relationships/slide" Target="slide20.xml"/><Relationship Id="rId5" Type="http://schemas.openxmlformats.org/officeDocument/2006/relationships/image" Target="../media/image6.svg"/><Relationship Id="rId15" Type="http://schemas.openxmlformats.org/officeDocument/2006/relationships/image" Target="../media/image49.svg"/><Relationship Id="rId23" Type="http://schemas.openxmlformats.org/officeDocument/2006/relationships/image" Target="../media/image54.png"/><Relationship Id="rId28" Type="http://schemas.openxmlformats.org/officeDocument/2006/relationships/image" Target="../media/image57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31" Type="http://schemas.openxmlformats.org/officeDocument/2006/relationships/image" Target="../media/image59.svg"/><Relationship Id="rId4" Type="http://schemas.openxmlformats.org/officeDocument/2006/relationships/image" Target="../media/image5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Relationship Id="rId22" Type="http://schemas.openxmlformats.org/officeDocument/2006/relationships/slide" Target="slide19.xml"/><Relationship Id="rId27" Type="http://schemas.openxmlformats.org/officeDocument/2006/relationships/image" Target="../media/image56.png"/><Relationship Id="rId30" Type="http://schemas.openxmlformats.org/officeDocument/2006/relationships/image" Target="../media/image58.png"/><Relationship Id="rId8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34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62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png"/><Relationship Id="rId11" Type="http://schemas.openxmlformats.org/officeDocument/2006/relationships/image" Target="../media/image33.png"/><Relationship Id="rId5" Type="http://schemas.openxmlformats.org/officeDocument/2006/relationships/image" Target="../media/image62.png"/><Relationship Id="rId10" Type="http://schemas.openxmlformats.org/officeDocument/2006/relationships/image" Target="../media/image64.svg"/><Relationship Id="rId4" Type="http://schemas.openxmlformats.org/officeDocument/2006/relationships/image" Target="../media/image9.jpe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2.png"/><Relationship Id="rId7" Type="http://schemas.openxmlformats.org/officeDocument/2006/relationships/image" Target="../media/image70.svg"/><Relationship Id="rId12" Type="http://schemas.openxmlformats.org/officeDocument/2006/relationships/image" Target="../media/image64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63.png"/><Relationship Id="rId5" Type="http://schemas.openxmlformats.org/officeDocument/2006/relationships/image" Target="../media/image68.svg"/><Relationship Id="rId10" Type="http://schemas.openxmlformats.org/officeDocument/2006/relationships/slide" Target="slide13.xml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2.png"/><Relationship Id="rId18" Type="http://schemas.openxmlformats.org/officeDocument/2006/relationships/image" Target="../media/image63.png"/><Relationship Id="rId3" Type="http://schemas.openxmlformats.org/officeDocument/2006/relationships/image" Target="../media/image62.png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17" Type="http://schemas.openxmlformats.org/officeDocument/2006/relationships/slide" Target="slide13.xml"/><Relationship Id="rId2" Type="http://schemas.openxmlformats.org/officeDocument/2006/relationships/image" Target="../media/image9.jpe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svg"/><Relationship Id="rId19" Type="http://schemas.openxmlformats.org/officeDocument/2006/relationships/image" Target="../media/image64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svg"/><Relationship Id="rId18" Type="http://schemas.openxmlformats.org/officeDocument/2006/relationships/image" Target="../media/image97.png"/><Relationship Id="rId3" Type="http://schemas.openxmlformats.org/officeDocument/2006/relationships/image" Target="../media/image9.jpeg"/><Relationship Id="rId7" Type="http://schemas.openxmlformats.org/officeDocument/2006/relationships/image" Target="../media/image90.svg"/><Relationship Id="rId12" Type="http://schemas.openxmlformats.org/officeDocument/2006/relationships/image" Target="../media/image95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5" Type="http://schemas.openxmlformats.org/officeDocument/2006/relationships/image" Target="../media/image4.svg"/><Relationship Id="rId15" Type="http://schemas.openxmlformats.org/officeDocument/2006/relationships/image" Target="../media/image11.svg"/><Relationship Id="rId10" Type="http://schemas.openxmlformats.org/officeDocument/2006/relationships/image" Target="../media/image93.png"/><Relationship Id="rId19" Type="http://schemas.openxmlformats.org/officeDocument/2006/relationships/image" Target="../media/image98.svg"/><Relationship Id="rId4" Type="http://schemas.openxmlformats.org/officeDocument/2006/relationships/image" Target="../media/image3.png"/><Relationship Id="rId9" Type="http://schemas.openxmlformats.org/officeDocument/2006/relationships/image" Target="../media/image92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9.svg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9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23" Type="http://schemas.openxmlformats.org/officeDocument/2006/relationships/image" Target="../media/image31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4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jpe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.png"/><Relationship Id="rId7" Type="http://schemas.openxmlformats.org/officeDocument/2006/relationships/image" Target="../media/image3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37.svg"/><Relationship Id="rId4" Type="http://schemas.openxmlformats.org/officeDocument/2006/relationships/image" Target="../media/image4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968232" y="0"/>
            <a:ext cx="4319768" cy="10287000"/>
            <a:chOff x="0" y="0"/>
            <a:chExt cx="1889203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9203" cy="3479800"/>
            </a:xfrm>
            <a:custGeom>
              <a:avLst/>
              <a:gdLst/>
              <a:ahLst/>
              <a:cxnLst/>
              <a:rect l="l" t="t" r="r" b="b"/>
              <a:pathLst>
                <a:path w="1889203" h="3479800">
                  <a:moveTo>
                    <a:pt x="0" y="0"/>
                  </a:moveTo>
                  <a:lnTo>
                    <a:pt x="1889203" y="0"/>
                  </a:lnTo>
                  <a:lnTo>
                    <a:pt x="18892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8566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01981" y="-1132406"/>
            <a:ext cx="6372034" cy="637203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8177634"/>
            <a:ext cx="6372034" cy="637203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8214" y="2573532"/>
            <a:ext cx="752063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000000"/>
                </a:solidFill>
                <a:latin typeface="TAN Jambore"/>
              </a:rPr>
              <a:t>Unit 1</a:t>
            </a:r>
          </a:p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000000"/>
                </a:solidFill>
                <a:latin typeface="TAN Jambore"/>
              </a:rPr>
              <a:t>Hobbies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74073" y="8208114"/>
            <a:ext cx="733425" cy="7334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3679" y="1786911"/>
            <a:ext cx="533400" cy="533400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CDA84DD4-8207-0547-8231-89975C8F47C6}"/>
              </a:ext>
            </a:extLst>
          </p:cNvPr>
          <p:cNvSpPr txBox="1"/>
          <p:nvPr/>
        </p:nvSpPr>
        <p:spPr>
          <a:xfrm>
            <a:off x="1548214" y="6200124"/>
            <a:ext cx="8643439" cy="1495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6000" dirty="0">
                <a:solidFill>
                  <a:srgbClr val="000000"/>
                </a:solidFill>
                <a:latin typeface="TAN Jambore"/>
              </a:rPr>
              <a:t>Lesson 1: Getting started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99604" y="3975766"/>
            <a:ext cx="2270554" cy="3469417"/>
            <a:chOff x="0" y="0"/>
            <a:chExt cx="768064" cy="1173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8064" cy="1173605"/>
            </a:xfrm>
            <a:custGeom>
              <a:avLst/>
              <a:gdLst/>
              <a:ahLst/>
              <a:cxnLst/>
              <a:rect l="l" t="t" r="r" b="b"/>
              <a:pathLst>
                <a:path w="768064" h="1173605">
                  <a:moveTo>
                    <a:pt x="0" y="0"/>
                  </a:moveTo>
                  <a:lnTo>
                    <a:pt x="768064" y="0"/>
                  </a:lnTo>
                  <a:lnTo>
                    <a:pt x="768064" y="1173605"/>
                  </a:lnTo>
                  <a:lnTo>
                    <a:pt x="0" y="1173605"/>
                  </a:lnTo>
                  <a:close/>
                </a:path>
              </a:pathLst>
            </a:custGeom>
            <a:solidFill>
              <a:srgbClr val="4FBD98"/>
            </a:solidFill>
          </p:spPr>
        </p:sp>
      </p:grpSp>
      <p:pic>
        <p:nvPicPr>
          <p:cNvPr id="31" name="Picture 4">
            <a:extLst>
              <a:ext uri="{FF2B5EF4-FFF2-40B4-BE49-F238E27FC236}">
                <a16:creationId xmlns:a16="http://schemas.microsoft.com/office/drawing/2014/main" id="{E0B521AC-B705-4941-AE07-41BC504329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11741" y="6947828"/>
            <a:ext cx="4629105" cy="29028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6955580" y="4036585"/>
            <a:ext cx="10801720" cy="3330530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66F36295-664C-1A46-83C1-B97AFD271145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425847"/>
            <a:ext cx="18288000" cy="985000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336029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257300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62696" y="1995726"/>
            <a:ext cx="172091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b="1" dirty="0"/>
              <a:t>3</a:t>
            </a:r>
            <a:r>
              <a:rPr lang="en-US" sz="5000" dirty="0"/>
              <a:t>. To build a dollhouse, you need to use your creativity.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>
            <a:cxnSpLocks/>
          </p:cNvCxnSpPr>
          <p:nvPr/>
        </p:nvCxnSpPr>
        <p:spPr>
          <a:xfrm>
            <a:off x="1371600" y="2741369"/>
            <a:ext cx="205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9975603" y="2741369"/>
            <a:ext cx="48833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1447800" y="3068166"/>
            <a:ext cx="1539240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600" dirty="0"/>
              <a:t>: Really? Is it hard to </a:t>
            </a:r>
            <a:r>
              <a:rPr lang="en-US" sz="3600" b="1" u="sng" dirty="0">
                <a:solidFill>
                  <a:srgbClr val="FF0000"/>
                </a:solidFill>
              </a:rPr>
              <a:t>build</a:t>
            </a:r>
            <a:r>
              <a:rPr lang="en-US" sz="3600" dirty="0"/>
              <a:t> one? </a:t>
            </a:r>
          </a:p>
          <a:p>
            <a:pPr algn="just"/>
            <a:r>
              <a:rPr lang="en-US" sz="3600" b="1" dirty="0">
                <a:solidFill>
                  <a:srgbClr val="00B050"/>
                </a:solidFill>
              </a:rPr>
              <a:t>Trang: </a:t>
            </a:r>
            <a:r>
              <a:rPr lang="en-US" sz="3600" dirty="0"/>
              <a:t>Not really. </a:t>
            </a:r>
            <a:r>
              <a:rPr lang="en-US" sz="3600" b="1" u="sng" dirty="0">
                <a:solidFill>
                  <a:srgbClr val="FF0000"/>
                </a:solidFill>
              </a:rPr>
              <a:t>All you need </a:t>
            </a:r>
            <a:r>
              <a:rPr lang="en-US" sz="3600" dirty="0"/>
              <a:t>is some cardboard and glue. Then just </a:t>
            </a:r>
            <a:r>
              <a:rPr lang="en-US" sz="3600" b="1" u="sng" dirty="0">
                <a:solidFill>
                  <a:srgbClr val="FF0000"/>
                </a:solidFill>
              </a:rPr>
              <a:t>use a bit of creativity</a:t>
            </a:r>
            <a:r>
              <a:rPr lang="en-US" sz="3600" dirty="0"/>
              <a:t>.</a:t>
            </a:r>
            <a:endParaRPr lang="en-VN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D77DB-F051-5847-9166-10B2519512F5}"/>
              </a:ext>
            </a:extLst>
          </p:cNvPr>
          <p:cNvSpPr txBox="1"/>
          <p:nvPr/>
        </p:nvSpPr>
        <p:spPr>
          <a:xfrm>
            <a:off x="15532849" y="1978663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53774-F2E9-2444-B7DE-4D9374437D58}"/>
              </a:ext>
            </a:extLst>
          </p:cNvPr>
          <p:cNvSpPr txBox="1"/>
          <p:nvPr/>
        </p:nvSpPr>
        <p:spPr>
          <a:xfrm>
            <a:off x="618332" y="5152997"/>
            <a:ext cx="17209135" cy="8617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5000" b="1" dirty="0"/>
              <a:t>4</a:t>
            </a:r>
            <a:r>
              <a:rPr lang="en-US" sz="5000" dirty="0"/>
              <a:t>. Ann goes to a horse riding club every Sunday.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171B79-B757-3943-84CD-661EBF97A6F9}"/>
              </a:ext>
            </a:extLst>
          </p:cNvPr>
          <p:cNvCxnSpPr>
            <a:cxnSpLocks/>
          </p:cNvCxnSpPr>
          <p:nvPr/>
        </p:nvCxnSpPr>
        <p:spPr>
          <a:xfrm>
            <a:off x="1219200" y="5941769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37E6EE-C0F2-464C-9D67-132051DB41D8}"/>
              </a:ext>
            </a:extLst>
          </p:cNvPr>
          <p:cNvCxnSpPr>
            <a:cxnSpLocks/>
          </p:cNvCxnSpPr>
          <p:nvPr/>
        </p:nvCxnSpPr>
        <p:spPr>
          <a:xfrm>
            <a:off x="5029200" y="5950454"/>
            <a:ext cx="42567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FF6118-0CB2-CA4B-B2C6-37CEB426DEB6}"/>
              </a:ext>
            </a:extLst>
          </p:cNvPr>
          <p:cNvCxnSpPr>
            <a:cxnSpLocks/>
          </p:cNvCxnSpPr>
          <p:nvPr/>
        </p:nvCxnSpPr>
        <p:spPr>
          <a:xfrm>
            <a:off x="9473542" y="5934412"/>
            <a:ext cx="34042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1450428" y="6265557"/>
            <a:ext cx="1539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600" dirty="0"/>
              <a:t>Actually, it's more common than you think. There are some </a:t>
            </a:r>
            <a:r>
              <a:rPr lang="en-US" sz="3600" b="1" u="sng" dirty="0">
                <a:solidFill>
                  <a:srgbClr val="FF0000"/>
                </a:solidFill>
              </a:rPr>
              <a:t>horse riding clubs</a:t>
            </a:r>
            <a:r>
              <a:rPr lang="en-US" sz="3600" dirty="0"/>
              <a:t> in Ha </a:t>
            </a:r>
            <a:r>
              <a:rPr lang="en-US" sz="3600" dirty="0" err="1"/>
              <a:t>Noi</a:t>
            </a:r>
            <a:r>
              <a:rPr lang="en-US" sz="3600" dirty="0"/>
              <a:t> now. I go to the Riders' Club </a:t>
            </a:r>
            <a:r>
              <a:rPr lang="en-US" sz="3600" b="1" u="sng" dirty="0">
                <a:solidFill>
                  <a:srgbClr val="FF0000"/>
                </a:solidFill>
              </a:rPr>
              <a:t>every Sunday</a:t>
            </a:r>
            <a:r>
              <a:rPr lang="en-US" sz="3600" dirty="0"/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A3AC15-B639-A34D-A465-A0162DF1129A}"/>
              </a:ext>
            </a:extLst>
          </p:cNvPr>
          <p:cNvSpPr txBox="1"/>
          <p:nvPr/>
        </p:nvSpPr>
        <p:spPr>
          <a:xfrm>
            <a:off x="13445808" y="5191634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F1E5C9-BC0A-7245-9501-E6AC48CC76F3}"/>
              </a:ext>
            </a:extLst>
          </p:cNvPr>
          <p:cNvSpPr txBox="1"/>
          <p:nvPr/>
        </p:nvSpPr>
        <p:spPr>
          <a:xfrm>
            <a:off x="697865" y="7252611"/>
            <a:ext cx="1720913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000" b="1" dirty="0"/>
              <a:t>5</a:t>
            </a:r>
            <a:r>
              <a:rPr lang="en-US" sz="5000" dirty="0"/>
              <a:t>. Ann’s lesson starts at 8 p.m.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3BE049-7B74-7841-9F37-E314217F8321}"/>
              </a:ext>
            </a:extLst>
          </p:cNvPr>
          <p:cNvCxnSpPr>
            <a:cxnSpLocks/>
          </p:cNvCxnSpPr>
          <p:nvPr/>
        </p:nvCxnSpPr>
        <p:spPr>
          <a:xfrm>
            <a:off x="1371600" y="8608769"/>
            <a:ext cx="327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B471D2A-AA55-8D42-A64E-7C03BB2FB7CC}"/>
              </a:ext>
            </a:extLst>
          </p:cNvPr>
          <p:cNvCxnSpPr>
            <a:cxnSpLocks/>
          </p:cNvCxnSpPr>
          <p:nvPr/>
        </p:nvCxnSpPr>
        <p:spPr>
          <a:xfrm>
            <a:off x="6934200" y="8608769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84C4E347-3AFF-BE43-BD2C-29A96A58D610}"/>
              </a:ext>
            </a:extLst>
          </p:cNvPr>
          <p:cNvSpPr txBox="1"/>
          <p:nvPr/>
        </p:nvSpPr>
        <p:spPr>
          <a:xfrm>
            <a:off x="1571063" y="8854072"/>
            <a:ext cx="153924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</a:rPr>
              <a:t>Trang: </a:t>
            </a:r>
            <a:r>
              <a:rPr lang="en-US" sz="3600" dirty="0"/>
              <a:t>I'd love to go to your club this Sunday. I want to learn how to ride. </a:t>
            </a:r>
          </a:p>
          <a:p>
            <a:pPr algn="just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600" dirty="0"/>
              <a:t>: Sure. My lesson starts </a:t>
            </a:r>
            <a:r>
              <a:rPr lang="en-US" sz="3600" b="1" u="sng" dirty="0">
                <a:solidFill>
                  <a:srgbClr val="FF0000"/>
                </a:solidFill>
              </a:rPr>
              <a:t>at 8 a.m.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2BB8E49-6ED1-4D42-BF2F-41189D6BA138}"/>
              </a:ext>
            </a:extLst>
          </p:cNvPr>
          <p:cNvSpPr txBox="1"/>
          <p:nvPr/>
        </p:nvSpPr>
        <p:spPr>
          <a:xfrm>
            <a:off x="9132847" y="7770569"/>
            <a:ext cx="5020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0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231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/>
      <p:bldP spid="28" grpId="0"/>
      <p:bldP spid="41" grpId="0" animBg="1"/>
      <p:bldP spid="43" grpId="0"/>
      <p:bldP spid="44" grpId="0"/>
      <p:bldP spid="47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096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58F8A8-0A62-144B-971D-E27A510D0CC8}"/>
              </a:ext>
            </a:extLst>
          </p:cNvPr>
          <p:cNvSpPr txBox="1"/>
          <p:nvPr/>
        </p:nvSpPr>
        <p:spPr>
          <a:xfrm>
            <a:off x="621665" y="1926891"/>
            <a:ext cx="17209135" cy="816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3</a:t>
            </a:r>
            <a:r>
              <a:rPr lang="en-US" sz="5400" dirty="0"/>
              <a:t>. To build a dollhouse, you need to use your creativity.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4</a:t>
            </a:r>
            <a:r>
              <a:rPr lang="en-US" sz="5400" dirty="0"/>
              <a:t>. Ann goes to a horse riding club every Sunday.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5</a:t>
            </a:r>
            <a:r>
              <a:rPr lang="en-US" sz="5400" dirty="0"/>
              <a:t>. Ann’s lesson starts at 8 p.m.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B00FB6-4EB9-C14B-90EE-B422A4E17EED}"/>
              </a:ext>
            </a:extLst>
          </p:cNvPr>
          <p:cNvSpPr txBox="1"/>
          <p:nvPr/>
        </p:nvSpPr>
        <p:spPr>
          <a:xfrm>
            <a:off x="14020800" y="2552700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72E557-8BB6-8045-B116-808B9BCD879B}"/>
              </a:ext>
            </a:extLst>
          </p:cNvPr>
          <p:cNvSpPr txBox="1"/>
          <p:nvPr/>
        </p:nvSpPr>
        <p:spPr>
          <a:xfrm>
            <a:off x="16529538" y="4053253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498A0A-E568-F949-9B61-80BE1DD122FE}"/>
              </a:ext>
            </a:extLst>
          </p:cNvPr>
          <p:cNvSpPr txBox="1"/>
          <p:nvPr/>
        </p:nvSpPr>
        <p:spPr>
          <a:xfrm>
            <a:off x="16154400" y="5671038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5CAF0C-9E48-2149-BD8F-D2297819A27F}"/>
              </a:ext>
            </a:extLst>
          </p:cNvPr>
          <p:cNvSpPr txBox="1"/>
          <p:nvPr/>
        </p:nvSpPr>
        <p:spPr>
          <a:xfrm>
            <a:off x="14231815" y="7359161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B47959-7936-F44E-9404-BB6FFEF9DC19}"/>
              </a:ext>
            </a:extLst>
          </p:cNvPr>
          <p:cNvSpPr txBox="1"/>
          <p:nvPr/>
        </p:nvSpPr>
        <p:spPr>
          <a:xfrm>
            <a:off x="9495692" y="9023838"/>
            <a:ext cx="762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71374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513791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55801" y="1857375"/>
            <a:ext cx="9176397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GAME: TYPHOON</a:t>
            </a:r>
          </a:p>
        </p:txBody>
      </p:sp>
      <p:sp>
        <p:nvSpPr>
          <p:cNvPr id="9" name="Freeform 9"/>
          <p:cNvSpPr/>
          <p:nvPr/>
        </p:nvSpPr>
        <p:spPr>
          <a:xfrm>
            <a:off x="1058902" y="5414035"/>
            <a:ext cx="5048690" cy="1006397"/>
          </a:xfrm>
          <a:custGeom>
            <a:avLst/>
            <a:gdLst/>
            <a:ahLst/>
            <a:cxnLst/>
            <a:rect l="l" t="t" r="r" b="b"/>
            <a:pathLst>
              <a:path w="6904045" h="6533054">
                <a:moveTo>
                  <a:pt x="0" y="0"/>
                </a:moveTo>
                <a:lnTo>
                  <a:pt x="6904045" y="0"/>
                </a:lnTo>
                <a:lnTo>
                  <a:pt x="6904045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4FBD98"/>
          </a:solidFill>
          <a:ln>
            <a:solidFill>
              <a:schemeClr val="tx1"/>
            </a:solidFill>
          </a:ln>
        </p:spPr>
      </p:sp>
      <p:sp>
        <p:nvSpPr>
          <p:cNvPr id="18" name="TextBox 18"/>
          <p:cNvSpPr txBox="1"/>
          <p:nvPr/>
        </p:nvSpPr>
        <p:spPr>
          <a:xfrm>
            <a:off x="1909946" y="5677170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your points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28700" y="6667500"/>
            <a:ext cx="5078892" cy="2851837"/>
            <a:chOff x="0" y="0"/>
            <a:chExt cx="32969765" cy="2913781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8" name="Freeform 28"/>
          <p:cNvSpPr/>
          <p:nvPr/>
        </p:nvSpPr>
        <p:spPr>
          <a:xfrm>
            <a:off x="12180408" y="5414035"/>
            <a:ext cx="5056589" cy="1006397"/>
          </a:xfrm>
          <a:custGeom>
            <a:avLst/>
            <a:gdLst/>
            <a:ahLst/>
            <a:cxnLst/>
            <a:rect l="l" t="t" r="r" b="b"/>
            <a:pathLst>
              <a:path w="24712023" h="6533054">
                <a:moveTo>
                  <a:pt x="0" y="0"/>
                </a:moveTo>
                <a:lnTo>
                  <a:pt x="24712023" y="0"/>
                </a:lnTo>
                <a:lnTo>
                  <a:pt x="24712023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E85663"/>
          </a:solidFill>
          <a:ln>
            <a:solidFill>
              <a:schemeClr val="tx1"/>
            </a:solidFill>
          </a:ln>
        </p:spPr>
      </p:sp>
      <p:grpSp>
        <p:nvGrpSpPr>
          <p:cNvPr id="31" name="Group 31"/>
          <p:cNvGrpSpPr/>
          <p:nvPr/>
        </p:nvGrpSpPr>
        <p:grpSpPr>
          <a:xfrm>
            <a:off x="12180408" y="6667500"/>
            <a:ext cx="5078892" cy="2851837"/>
            <a:chOff x="0" y="0"/>
            <a:chExt cx="32969765" cy="29137816"/>
          </a:xfrm>
        </p:grpSpPr>
        <p:sp>
          <p:nvSpPr>
            <p:cNvPr id="32" name="Freeform 32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6" name="Freeform 36"/>
          <p:cNvSpPr/>
          <p:nvPr/>
        </p:nvSpPr>
        <p:spPr>
          <a:xfrm>
            <a:off x="6600432" y="5414035"/>
            <a:ext cx="5078891" cy="1006397"/>
          </a:xfrm>
          <a:custGeom>
            <a:avLst/>
            <a:gdLst/>
            <a:ahLst/>
            <a:cxnLst/>
            <a:rect l="l" t="t" r="r" b="b"/>
            <a:pathLst>
              <a:path w="6904045" h="6533054">
                <a:moveTo>
                  <a:pt x="0" y="0"/>
                </a:moveTo>
                <a:lnTo>
                  <a:pt x="6904045" y="0"/>
                </a:lnTo>
                <a:lnTo>
                  <a:pt x="6904045" y="6533054"/>
                </a:lnTo>
                <a:lnTo>
                  <a:pt x="0" y="6533054"/>
                </a:lnTo>
                <a:lnTo>
                  <a:pt x="0" y="0"/>
                </a:lnTo>
                <a:close/>
              </a:path>
            </a:pathLst>
          </a:custGeom>
          <a:solidFill>
            <a:srgbClr val="FBD16D"/>
          </a:solidFill>
          <a:ln>
            <a:solidFill>
              <a:schemeClr val="tx1"/>
            </a:solidFill>
          </a:ln>
        </p:spPr>
      </p:sp>
      <p:grpSp>
        <p:nvGrpSpPr>
          <p:cNvPr id="43" name="Group 43"/>
          <p:cNvGrpSpPr/>
          <p:nvPr/>
        </p:nvGrpSpPr>
        <p:grpSpPr>
          <a:xfrm>
            <a:off x="6604554" y="6667500"/>
            <a:ext cx="5078892" cy="2851837"/>
            <a:chOff x="0" y="0"/>
            <a:chExt cx="32969765" cy="29137816"/>
          </a:xfrm>
        </p:grpSpPr>
        <p:sp>
          <p:nvSpPr>
            <p:cNvPr id="44" name="Freeform 44"/>
            <p:cNvSpPr/>
            <p:nvPr/>
          </p:nvSpPr>
          <p:spPr>
            <a:xfrm>
              <a:off x="72390" y="72390"/>
              <a:ext cx="32824985" cy="28993036"/>
            </a:xfrm>
            <a:custGeom>
              <a:avLst/>
              <a:gdLst/>
              <a:ahLst/>
              <a:cxnLst/>
              <a:rect l="l" t="t" r="r" b="b"/>
              <a:pathLst>
                <a:path w="32824985" h="28993036">
                  <a:moveTo>
                    <a:pt x="0" y="0"/>
                  </a:moveTo>
                  <a:lnTo>
                    <a:pt x="32824985" y="0"/>
                  </a:lnTo>
                  <a:lnTo>
                    <a:pt x="32824985" y="28993036"/>
                  </a:lnTo>
                  <a:lnTo>
                    <a:pt x="0" y="289930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0" y="0"/>
              <a:ext cx="32969764" cy="29137815"/>
            </a:xfrm>
            <a:custGeom>
              <a:avLst/>
              <a:gdLst/>
              <a:ahLst/>
              <a:cxnLst/>
              <a:rect l="l" t="t" r="r" b="b"/>
              <a:pathLst>
                <a:path w="32969764" h="29137815">
                  <a:moveTo>
                    <a:pt x="32824986" y="28993036"/>
                  </a:moveTo>
                  <a:lnTo>
                    <a:pt x="32969764" y="28993036"/>
                  </a:lnTo>
                  <a:lnTo>
                    <a:pt x="32969764" y="29137815"/>
                  </a:lnTo>
                  <a:lnTo>
                    <a:pt x="32824986" y="29137815"/>
                  </a:lnTo>
                  <a:lnTo>
                    <a:pt x="32824986" y="289930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8993036"/>
                  </a:lnTo>
                  <a:lnTo>
                    <a:pt x="0" y="28993036"/>
                  </a:lnTo>
                  <a:lnTo>
                    <a:pt x="0" y="144780"/>
                  </a:lnTo>
                  <a:close/>
                  <a:moveTo>
                    <a:pt x="0" y="28993036"/>
                  </a:moveTo>
                  <a:lnTo>
                    <a:pt x="144780" y="28993036"/>
                  </a:lnTo>
                  <a:lnTo>
                    <a:pt x="144780" y="29137815"/>
                  </a:lnTo>
                  <a:lnTo>
                    <a:pt x="0" y="29137815"/>
                  </a:lnTo>
                  <a:lnTo>
                    <a:pt x="0" y="28993036"/>
                  </a:lnTo>
                  <a:close/>
                  <a:moveTo>
                    <a:pt x="32824986" y="144780"/>
                  </a:moveTo>
                  <a:lnTo>
                    <a:pt x="32969764" y="144780"/>
                  </a:lnTo>
                  <a:lnTo>
                    <a:pt x="32969764" y="28993036"/>
                  </a:lnTo>
                  <a:lnTo>
                    <a:pt x="32824986" y="28993036"/>
                  </a:lnTo>
                  <a:lnTo>
                    <a:pt x="32824986" y="144780"/>
                  </a:lnTo>
                  <a:close/>
                  <a:moveTo>
                    <a:pt x="144780" y="28993036"/>
                  </a:moveTo>
                  <a:lnTo>
                    <a:pt x="32824986" y="28993036"/>
                  </a:lnTo>
                  <a:lnTo>
                    <a:pt x="32824986" y="29137815"/>
                  </a:lnTo>
                  <a:lnTo>
                    <a:pt x="144780" y="29137815"/>
                  </a:lnTo>
                  <a:lnTo>
                    <a:pt x="144780" y="28993036"/>
                  </a:lnTo>
                  <a:close/>
                  <a:moveTo>
                    <a:pt x="32824986" y="0"/>
                  </a:moveTo>
                  <a:lnTo>
                    <a:pt x="32969764" y="0"/>
                  </a:lnTo>
                  <a:lnTo>
                    <a:pt x="32969764" y="144780"/>
                  </a:lnTo>
                  <a:lnTo>
                    <a:pt x="32824986" y="144780"/>
                  </a:lnTo>
                  <a:lnTo>
                    <a:pt x="3282498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2824986" y="0"/>
                  </a:lnTo>
                  <a:lnTo>
                    <a:pt x="3282498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47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40379" y="2176462"/>
            <a:ext cx="619125" cy="619125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37435" y="1490662"/>
            <a:ext cx="619125" cy="619125"/>
          </a:xfrm>
          <a:prstGeom prst="rect">
            <a:avLst/>
          </a:prstGeom>
        </p:spPr>
      </p:pic>
      <p:sp>
        <p:nvSpPr>
          <p:cNvPr id="49" name="TextBox 24">
            <a:extLst>
              <a:ext uri="{FF2B5EF4-FFF2-40B4-BE49-F238E27FC236}">
                <a16:creationId xmlns:a16="http://schemas.microsoft.com/office/drawing/2014/main" id="{73B77F81-20DF-2D40-B51B-410B5FF182A9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D97F97E1-6F4C-214D-8734-2118425BCBDD}"/>
              </a:ext>
            </a:extLst>
          </p:cNvPr>
          <p:cNvSpPr txBox="1"/>
          <p:nvPr/>
        </p:nvSpPr>
        <p:spPr>
          <a:xfrm>
            <a:off x="7481678" y="5671237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steal points</a:t>
            </a:r>
          </a:p>
        </p:txBody>
      </p:sp>
      <p:sp>
        <p:nvSpPr>
          <p:cNvPr id="52" name="TextBox 18">
            <a:extLst>
              <a:ext uri="{FF2B5EF4-FFF2-40B4-BE49-F238E27FC236}">
                <a16:creationId xmlns:a16="http://schemas.microsoft.com/office/drawing/2014/main" id="{34F07661-5E53-004E-850D-EEA5F79F22A6}"/>
              </a:ext>
            </a:extLst>
          </p:cNvPr>
          <p:cNvSpPr txBox="1"/>
          <p:nvPr/>
        </p:nvSpPr>
        <p:spPr>
          <a:xfrm>
            <a:off x="13150477" y="5657291"/>
            <a:ext cx="331639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blow points</a:t>
            </a:r>
          </a:p>
        </p:txBody>
      </p:sp>
      <p:pic>
        <p:nvPicPr>
          <p:cNvPr id="53" name="Picture 8">
            <a:extLst>
              <a:ext uri="{FF2B5EF4-FFF2-40B4-BE49-F238E27FC236}">
                <a16:creationId xmlns:a16="http://schemas.microsoft.com/office/drawing/2014/main" id="{F37CE414-09C0-DB4C-8EE3-D3F07C9B7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428937" y="7138366"/>
            <a:ext cx="1933755" cy="2082105"/>
          </a:xfrm>
          <a:prstGeom prst="rect">
            <a:avLst/>
          </a:prstGeom>
        </p:spPr>
      </p:pic>
      <p:pic>
        <p:nvPicPr>
          <p:cNvPr id="54" name="Picture 10">
            <a:extLst>
              <a:ext uri="{FF2B5EF4-FFF2-40B4-BE49-F238E27FC236}">
                <a16:creationId xmlns:a16="http://schemas.microsoft.com/office/drawing/2014/main" id="{53582FE6-C783-BA4F-9D86-73A132A5D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33504" y="7131281"/>
            <a:ext cx="1748968" cy="2082105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8C848449-1B2C-2B43-8DB0-35EE88504A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2671">
            <a:off x="7666066" y="6679478"/>
            <a:ext cx="3124728" cy="2827879"/>
          </a:xfrm>
          <a:prstGeom prst="rect">
            <a:avLst/>
          </a:prstGeom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16A7DDE5-4983-D44C-80B8-7376A76267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592347" y="6816792"/>
            <a:ext cx="2013280" cy="272525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D5BEB16-FB88-004E-9C47-25AB7EEDE9D2}"/>
              </a:ext>
            </a:extLst>
          </p:cNvPr>
          <p:cNvSpPr txBox="1"/>
          <p:nvPr/>
        </p:nvSpPr>
        <p:spPr>
          <a:xfrm>
            <a:off x="1417930" y="3221301"/>
            <a:ext cx="15621000" cy="167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VN" sz="4400" dirty="0">
                <a:latin typeface="Montserrat" pitchFamily="2" charset="77"/>
              </a:rPr>
              <a:t>Student picks a number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4400" dirty="0">
                <a:latin typeface="Montserrat" pitchFamily="2" charset="77"/>
              </a:rPr>
              <a:t>Answer the question to open the box</a:t>
            </a:r>
          </a:p>
        </p:txBody>
      </p:sp>
    </p:spTree>
    <p:extLst>
      <p:ext uri="{BB962C8B-B14F-4D97-AF65-F5344CB8AC3E}">
        <p14:creationId xmlns:p14="http://schemas.microsoft.com/office/powerpoint/2010/main" val="31138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8" grpId="1"/>
      <p:bldP spid="18" grpId="2"/>
      <p:bldP spid="51" grpId="0"/>
      <p:bldP spid="51" grpId="1"/>
      <p:bldP spid="52" grpId="0"/>
      <p:bldP spid="52" grpId="1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8DD1DF29-68B7-174B-AA58-0A53FDCCFA6C}"/>
              </a:ext>
            </a:extLst>
          </p:cNvPr>
          <p:cNvSpPr/>
          <p:nvPr/>
        </p:nvSpPr>
        <p:spPr>
          <a:xfrm>
            <a:off x="142875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9210D04-B055-9748-816A-BE91DACC63E4}"/>
              </a:ext>
            </a:extLst>
          </p:cNvPr>
          <p:cNvSpPr/>
          <p:nvPr/>
        </p:nvSpPr>
        <p:spPr>
          <a:xfrm>
            <a:off x="602891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2C1AD745-9400-4F4F-9D3B-0D05A402571F}"/>
              </a:ext>
            </a:extLst>
          </p:cNvPr>
          <p:cNvSpPr/>
          <p:nvPr/>
        </p:nvSpPr>
        <p:spPr>
          <a:xfrm>
            <a:off x="10629080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24BD4F9A-EF40-FC40-9326-ED389BAB3B8F}"/>
              </a:ext>
            </a:extLst>
          </p:cNvPr>
          <p:cNvSpPr/>
          <p:nvPr/>
        </p:nvSpPr>
        <p:spPr>
          <a:xfrm>
            <a:off x="142875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3FF10F90-16EF-2C4C-AF8B-2BE84C0D7AD3}"/>
              </a:ext>
            </a:extLst>
          </p:cNvPr>
          <p:cNvSpPr/>
          <p:nvPr/>
        </p:nvSpPr>
        <p:spPr>
          <a:xfrm>
            <a:off x="602891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14AB9B7D-1557-D948-AE7A-0BBAF91711CD}"/>
              </a:ext>
            </a:extLst>
          </p:cNvPr>
          <p:cNvSpPr/>
          <p:nvPr/>
        </p:nvSpPr>
        <p:spPr>
          <a:xfrm>
            <a:off x="10629080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2"/>
          <p:cNvGrpSpPr/>
          <p:nvPr/>
        </p:nvGrpSpPr>
        <p:grpSpPr>
          <a:xfrm>
            <a:off x="422588" y="22187"/>
            <a:ext cx="18288000" cy="1028700"/>
            <a:chOff x="0" y="0"/>
            <a:chExt cx="118717047" cy="6677834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316200" y="339090"/>
            <a:ext cx="2273934" cy="34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41093">
            <a:off x="90139" y="8483069"/>
            <a:ext cx="1079408" cy="1079408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68800" y="1346113"/>
            <a:ext cx="687717" cy="687717"/>
          </a:xfrm>
          <a:prstGeom prst="rect">
            <a:avLst/>
          </a:prstGeom>
        </p:spPr>
      </p:pic>
      <p:pic>
        <p:nvPicPr>
          <p:cNvPr id="78" name="Picture 3">
            <a:extLst>
              <a:ext uri="{FF2B5EF4-FFF2-40B4-BE49-F238E27FC236}">
                <a16:creationId xmlns:a16="http://schemas.microsoft.com/office/drawing/2014/main" id="{754C2557-4211-884C-A5F1-D32CE86D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261913">
            <a:off x="15646987" y="2405264"/>
            <a:ext cx="1629297" cy="2852160"/>
          </a:xfrm>
          <a:prstGeom prst="rect">
            <a:avLst/>
          </a:prstGeom>
        </p:spPr>
      </p:pic>
      <p:pic>
        <p:nvPicPr>
          <p:cNvPr id="88" name="Picture 3">
            <a:extLst>
              <a:ext uri="{FF2B5EF4-FFF2-40B4-BE49-F238E27FC236}">
                <a16:creationId xmlns:a16="http://schemas.microsoft.com/office/drawing/2014/main" id="{92A1F0F2-F25C-D34A-8E72-006FF41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1141661">
            <a:off x="2169213" y="6609985"/>
            <a:ext cx="3124728" cy="2827879"/>
          </a:xfrm>
          <a:prstGeom prst="rect">
            <a:avLst/>
          </a:prstGeom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AC5CE0BB-68C6-E948-BE7A-6ADBA8BC51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86455" y="2062503"/>
            <a:ext cx="2013280" cy="2725252"/>
          </a:xfrm>
          <a:prstGeom prst="rect">
            <a:avLst/>
          </a:prstGeom>
        </p:spPr>
      </p:pic>
      <p:pic>
        <p:nvPicPr>
          <p:cNvPr id="91" name="Picture 8">
            <a:extLst>
              <a:ext uri="{FF2B5EF4-FFF2-40B4-BE49-F238E27FC236}">
                <a16:creationId xmlns:a16="http://schemas.microsoft.com/office/drawing/2014/main" id="{BF3ADB2A-AA26-CD4E-85A0-EA2FA97841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057856" y="2063107"/>
            <a:ext cx="2428544" cy="2614853"/>
          </a:xfrm>
          <a:prstGeom prst="rect">
            <a:avLst/>
          </a:prstGeom>
        </p:spPr>
      </p:pic>
      <p:pic>
        <p:nvPicPr>
          <p:cNvPr id="90" name="Picture 4">
            <a:extLst>
              <a:ext uri="{FF2B5EF4-FFF2-40B4-BE49-F238E27FC236}">
                <a16:creationId xmlns:a16="http://schemas.microsoft.com/office/drawing/2014/main" id="{692AD1C7-EC32-6743-9524-AD32CDE312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3746" y="2117702"/>
            <a:ext cx="2131105" cy="2614853"/>
          </a:xfrm>
          <a:prstGeom prst="rect">
            <a:avLst/>
          </a:prstGeom>
        </p:spPr>
      </p:pic>
      <p:pic>
        <p:nvPicPr>
          <p:cNvPr id="94" name="Picture 6">
            <a:extLst>
              <a:ext uri="{FF2B5EF4-FFF2-40B4-BE49-F238E27FC236}">
                <a16:creationId xmlns:a16="http://schemas.microsoft.com/office/drawing/2014/main" id="{03DFB304-D778-294F-825A-E9CFE547DB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172200" y="6529147"/>
            <a:ext cx="1996495" cy="2453451"/>
          </a:xfrm>
          <a:prstGeom prst="rect">
            <a:avLst/>
          </a:prstGeom>
        </p:spPr>
      </p:pic>
      <p:pic>
        <p:nvPicPr>
          <p:cNvPr id="95" name="Picture 8">
            <a:extLst>
              <a:ext uri="{FF2B5EF4-FFF2-40B4-BE49-F238E27FC236}">
                <a16:creationId xmlns:a16="http://schemas.microsoft.com/office/drawing/2014/main" id="{43FAA527-A9A8-6C4B-8E3B-231273DD4B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1034" y="6491047"/>
            <a:ext cx="2428544" cy="2614853"/>
          </a:xfrm>
          <a:prstGeom prst="rect">
            <a:avLst/>
          </a:prstGeom>
        </p:spPr>
      </p:pic>
      <p:pic>
        <p:nvPicPr>
          <p:cNvPr id="96" name="Picture 8">
            <a:extLst>
              <a:ext uri="{FF2B5EF4-FFF2-40B4-BE49-F238E27FC236}">
                <a16:creationId xmlns:a16="http://schemas.microsoft.com/office/drawing/2014/main" id="{F1D0BA03-7066-7347-805D-A17EB579CB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3129">
            <a:off x="12468267" y="6659949"/>
            <a:ext cx="2156736" cy="2322193"/>
          </a:xfrm>
          <a:prstGeom prst="rect">
            <a:avLst/>
          </a:prstGeom>
        </p:spPr>
      </p:pic>
      <p:pic>
        <p:nvPicPr>
          <p:cNvPr id="97" name="Picture 8">
            <a:extLst>
              <a:ext uri="{FF2B5EF4-FFF2-40B4-BE49-F238E27FC236}">
                <a16:creationId xmlns:a16="http://schemas.microsoft.com/office/drawing/2014/main" id="{FCFAF2BD-FDF8-BE45-8987-8DDB05DC57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22638" y="1917634"/>
            <a:ext cx="2428544" cy="2614853"/>
          </a:xfrm>
          <a:prstGeom prst="rect">
            <a:avLst/>
          </a:prstGeom>
        </p:spPr>
      </p:pic>
      <p:pic>
        <p:nvPicPr>
          <p:cNvPr id="98" name="Picture 4">
            <a:extLst>
              <a:ext uri="{FF2B5EF4-FFF2-40B4-BE49-F238E27FC236}">
                <a16:creationId xmlns:a16="http://schemas.microsoft.com/office/drawing/2014/main" id="{482245F0-DB96-C143-B9C6-5F8D54542A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28528" y="1972229"/>
            <a:ext cx="2131105" cy="2614853"/>
          </a:xfrm>
          <a:prstGeom prst="rect">
            <a:avLst/>
          </a:prstGeom>
        </p:spPr>
      </p:pic>
      <p:pic>
        <p:nvPicPr>
          <p:cNvPr id="92" name="Picture 2">
            <a:extLst>
              <a:ext uri="{FF2B5EF4-FFF2-40B4-BE49-F238E27FC236}">
                <a16:creationId xmlns:a16="http://schemas.microsoft.com/office/drawing/2014/main" id="{2EC82CC6-CA0F-4545-98DF-B3636F3BCC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860368" y="6543275"/>
            <a:ext cx="1792381" cy="2393831"/>
          </a:xfrm>
          <a:prstGeom prst="rect">
            <a:avLst/>
          </a:prstGeom>
        </p:spPr>
      </p:pic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C46DA1B6-DB1E-0449-8474-28668D22D58C}"/>
              </a:ext>
            </a:extLst>
          </p:cNvPr>
          <p:cNvSpPr/>
          <p:nvPr/>
        </p:nvSpPr>
        <p:spPr>
          <a:xfrm>
            <a:off x="602891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2" name="Picture 2">
            <a:hlinkClick r:id="rId20" action="ppaction://hlinksldjump"/>
            <a:extLst>
              <a:ext uri="{FF2B5EF4-FFF2-40B4-BE49-F238E27FC236}">
                <a16:creationId xmlns:a16="http://schemas.microsoft.com/office/drawing/2014/main" id="{4303E725-5281-E44C-9EEF-28C3F707A2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6916194" y="6026227"/>
            <a:ext cx="2650394" cy="353975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A99B0179-D0BB-334E-B490-93497ADD0430}"/>
              </a:ext>
            </a:extLst>
          </p:cNvPr>
          <p:cNvSpPr/>
          <p:nvPr/>
        </p:nvSpPr>
        <p:spPr>
          <a:xfrm>
            <a:off x="602891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3" name="Picture 4">
            <a:hlinkClick r:id="rId21" action="ppaction://hlinksldjump"/>
            <a:extLst>
              <a:ext uri="{FF2B5EF4-FFF2-40B4-BE49-F238E27FC236}">
                <a16:creationId xmlns:a16="http://schemas.microsoft.com/office/drawing/2014/main" id="{DC7B8FF2-5058-AD46-B2AF-561A150783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39975" y="1453809"/>
            <a:ext cx="2884902" cy="3539757"/>
          </a:xfrm>
          <a:prstGeom prst="rect">
            <a:avLst/>
          </a:prstGeom>
        </p:spPr>
      </p:pic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7E5D22AF-AD79-614A-975D-EAF3494CAC4F}"/>
              </a:ext>
            </a:extLst>
          </p:cNvPr>
          <p:cNvSpPr/>
          <p:nvPr/>
        </p:nvSpPr>
        <p:spPr>
          <a:xfrm>
            <a:off x="1428759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4" name="Picture 5">
            <a:hlinkClick r:id="rId22" action="ppaction://hlinksldjump"/>
            <a:extLst>
              <a:ext uri="{FF2B5EF4-FFF2-40B4-BE49-F238E27FC236}">
                <a16:creationId xmlns:a16="http://schemas.microsoft.com/office/drawing/2014/main" id="{61842DC6-9BC5-DD4D-8711-AB7201870E1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2137878" y="6147057"/>
            <a:ext cx="2322966" cy="3539757"/>
          </a:xfrm>
          <a:prstGeom prst="rect">
            <a:avLst/>
          </a:prstGeom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4403E2F-DC53-1845-B187-DFD61DB3959B}"/>
              </a:ext>
            </a:extLst>
          </p:cNvPr>
          <p:cNvSpPr/>
          <p:nvPr/>
        </p:nvSpPr>
        <p:spPr>
          <a:xfrm>
            <a:off x="1428759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75" name="Picture 6">
            <a:hlinkClick r:id="rId25" action="ppaction://hlinksldjump"/>
            <a:extLst>
              <a:ext uri="{FF2B5EF4-FFF2-40B4-BE49-F238E27FC236}">
                <a16:creationId xmlns:a16="http://schemas.microsoft.com/office/drawing/2014/main" id="{79BBE587-3AF8-5A41-ACCB-21A5D58E8CF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084020" y="1388435"/>
            <a:ext cx="2880477" cy="3539757"/>
          </a:xfrm>
          <a:prstGeom prst="rect">
            <a:avLst/>
          </a:prstGeom>
        </p:spPr>
      </p:pic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BB0B80BB-D5AD-1D4F-A819-206CE150D433}"/>
              </a:ext>
            </a:extLst>
          </p:cNvPr>
          <p:cNvSpPr/>
          <p:nvPr/>
        </p:nvSpPr>
        <p:spPr>
          <a:xfrm>
            <a:off x="10629080" y="124298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6" name="Picture 7">
            <a:hlinkClick r:id="rId26" action="ppaction://hlinksldjump"/>
            <a:extLst>
              <a:ext uri="{FF2B5EF4-FFF2-40B4-BE49-F238E27FC236}">
                <a16:creationId xmlns:a16="http://schemas.microsoft.com/office/drawing/2014/main" id="{2ED4672C-C536-914B-930A-A44B76CD41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1505576" y="1434165"/>
            <a:ext cx="2438007" cy="3539757"/>
          </a:xfrm>
          <a:prstGeom prst="rect">
            <a:avLst/>
          </a:prstGeom>
        </p:spPr>
      </p:pic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AC19F61A-FD21-7A41-911A-05DE289AA18F}"/>
              </a:ext>
            </a:extLst>
          </p:cNvPr>
          <p:cNvSpPr/>
          <p:nvPr/>
        </p:nvSpPr>
        <p:spPr>
          <a:xfrm>
            <a:off x="10629080" y="5761857"/>
            <a:ext cx="4191000" cy="4191000"/>
          </a:xfrm>
          <a:prstGeom prst="roundRect">
            <a:avLst/>
          </a:prstGeom>
          <a:solidFill>
            <a:srgbClr val="FFFAC8"/>
          </a:solidFill>
          <a:ln>
            <a:solidFill>
              <a:srgbClr val="4AB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77" name="Picture 11">
            <a:hlinkClick r:id="rId29" action="ppaction://hlinksldjump"/>
            <a:extLst>
              <a:ext uri="{FF2B5EF4-FFF2-40B4-BE49-F238E27FC236}">
                <a16:creationId xmlns:a16="http://schemas.microsoft.com/office/drawing/2014/main" id="{9C636834-3FCE-2D47-902C-C30AB880C63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1391715" y="6020332"/>
            <a:ext cx="2942424" cy="3539758"/>
          </a:xfrm>
          <a:prstGeom prst="rect">
            <a:avLst/>
          </a:prstGeom>
        </p:spPr>
      </p:pic>
      <p:pic>
        <p:nvPicPr>
          <p:cNvPr id="99" name="Picture 5">
            <a:hlinkClick r:id="rId32" action="ppaction://hlinksldjump"/>
            <a:extLst>
              <a:ext uri="{FF2B5EF4-FFF2-40B4-BE49-F238E27FC236}">
                <a16:creationId xmlns:a16="http://schemas.microsoft.com/office/drawing/2014/main" id="{F17B2644-6192-5046-8D20-BE46DB1145D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15391616" y="7821045"/>
            <a:ext cx="2357813" cy="19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59" grpId="0" animBg="1"/>
      <p:bldP spid="56" grpId="0" animBg="1"/>
      <p:bldP spid="58" grpId="0" animBg="1"/>
      <p:bldP spid="55" grpId="0" animBg="1"/>
      <p:bldP spid="57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3FC851-ADB7-2342-9984-0570D5F5E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80723" y="2296390"/>
            <a:ext cx="7968477" cy="60361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building dollhouses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15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72C7B99-2E52-B043-8C76-42928C3756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4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horse riding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F065B21-C571-E947-A6D2-B2EE28B8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43599" y="2511523"/>
            <a:ext cx="6400800" cy="6226233"/>
          </a:xfrm>
          <a:prstGeom prst="rect">
            <a:avLst/>
          </a:prstGeom>
        </p:spPr>
      </p:pic>
      <p:pic>
        <p:nvPicPr>
          <p:cNvPr id="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3083019B-08E5-6F42-8142-AE54F2D21E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  <p:pic>
        <p:nvPicPr>
          <p:cNvPr id="3" name="Horse riding" descr="Horse riding">
            <a:hlinkClick r:id="" action="ppaction://media"/>
            <a:extLst>
              <a:ext uri="{FF2B5EF4-FFF2-40B4-BE49-F238E27FC236}">
                <a16:creationId xmlns:a16="http://schemas.microsoft.com/office/drawing/2014/main" id="{A4AAAA7D-56C4-3244-A54A-406B29C560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50471" y="9017365"/>
            <a:ext cx="1503218" cy="15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7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making models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970B56E-2D4F-7B49-9A82-2E35ED3D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13428" y="2586344"/>
            <a:ext cx="7588350" cy="502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anpage quốc tế chia sẻ mâm cỗ Tết làm từ mô hình Lego của người Việt">
            <a:extLst>
              <a:ext uri="{FF2B5EF4-FFF2-40B4-BE49-F238E27FC236}">
                <a16:creationId xmlns:a16="http://schemas.microsoft.com/office/drawing/2014/main" id="{0C41818C-341F-AA40-B517-52269338E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050" y="2552700"/>
            <a:ext cx="7588350" cy="505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0A8E009-392F-274E-9E39-8E73D00CA0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gardening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8A8A5F8-90EE-484F-90AD-34CFB0EE8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17023" y="2457195"/>
            <a:ext cx="5221632" cy="571450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E920473-D2C7-3F42-8A3E-302310CE8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521959" y="2815581"/>
            <a:ext cx="3657600" cy="5128030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7AE452B-8CDE-0446-918B-0EB748E518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32984" y="5491490"/>
            <a:ext cx="3432726" cy="2552700"/>
          </a:xfrm>
          <a:prstGeom prst="rect">
            <a:avLst/>
          </a:prstGeom>
        </p:spPr>
      </p:pic>
      <p:pic>
        <p:nvPicPr>
          <p:cNvPr id="10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2D5D673A-E691-F74E-A1D7-604261CEFF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"/>
                            </p:stCondLst>
                            <p:childTnLst>
                              <p:par>
                                <p:cTn id="3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6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3849607" y="8538190"/>
            <a:ext cx="105225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collecting teddy bears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B71098-AA35-784E-874F-20D612164656}"/>
              </a:ext>
            </a:extLst>
          </p:cNvPr>
          <p:cNvGrpSpPr/>
          <p:nvPr/>
        </p:nvGrpSpPr>
        <p:grpSpPr>
          <a:xfrm>
            <a:off x="875940" y="2716766"/>
            <a:ext cx="8287181" cy="5009070"/>
            <a:chOff x="875940" y="2716766"/>
            <a:chExt cx="8287181" cy="50090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AAA510-F3B7-DC45-845F-2B590E11E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89387" y="3916126"/>
              <a:ext cx="8273734" cy="157718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1671B3-4611-EC4B-AB5E-F9411992D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75940" y="6148655"/>
              <a:ext cx="8273734" cy="1577181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2CD7E046-7F6D-F540-B56E-D1202F704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305660" y="4906970"/>
              <a:ext cx="1371600" cy="1694197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6896C62-F38F-914E-84E6-39ED25EB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920348" y="4823803"/>
              <a:ext cx="1751486" cy="1812663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A403F257-9654-7B49-AEE1-D07E6B7FF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835338" y="2812006"/>
              <a:ext cx="1731129" cy="1454149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FEEE964A-0FE7-2F43-9DCC-081CD6952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395326" y="4846008"/>
              <a:ext cx="1401764" cy="1691420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2CD521D3-2015-BE48-81E9-4EEC2A751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5385187" y="2716766"/>
              <a:ext cx="1277517" cy="1577182"/>
            </a:xfrm>
            <a:prstGeom prst="rect">
              <a:avLst/>
            </a:prstGeom>
          </p:spPr>
        </p:pic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id="{D948EE53-5A59-0A45-A1C1-D48397E713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144000" y="2677891"/>
            <a:ext cx="7696200" cy="4337858"/>
          </a:xfrm>
          <a:prstGeom prst="rect">
            <a:avLst/>
          </a:prstGeom>
        </p:spPr>
      </p:pic>
      <p:pic>
        <p:nvPicPr>
          <p:cNvPr id="18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5D5E9B05-0168-6543-A40A-DC27632C7CF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7720DB9-401B-564F-B18E-52F0D120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11B5DA-E2DB-DA45-9A97-E45897CAC9F0}"/>
              </a:ext>
            </a:extLst>
          </p:cNvPr>
          <p:cNvSpPr txBox="1"/>
          <p:nvPr/>
        </p:nvSpPr>
        <p:spPr>
          <a:xfrm>
            <a:off x="4680723" y="8737756"/>
            <a:ext cx="89265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6600" b="1" dirty="0">
                <a:solidFill>
                  <a:srgbClr val="FF0000"/>
                </a:solidFill>
                <a:latin typeface="Montserrat" pitchFamily="2" charset="77"/>
              </a:rPr>
              <a:t>collecting coins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484CD3-E22E-C841-9D9A-7BE2771A6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41852" r="12083" b="38148"/>
          <a:stretch/>
        </p:blipFill>
        <p:spPr>
          <a:xfrm>
            <a:off x="3882737" y="387927"/>
            <a:ext cx="10522526" cy="1503218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7CB3056-56D6-1D46-B966-7AE0F572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01590" y="3386734"/>
            <a:ext cx="5645859" cy="4036789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938B4B8-49DE-6A41-B607-4BADE90E65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4400" y="2339952"/>
            <a:ext cx="7614361" cy="5144452"/>
          </a:xfrm>
          <a:prstGeom prst="rect">
            <a:avLst/>
          </a:prstGeom>
        </p:spPr>
      </p:pic>
      <p:pic>
        <p:nvPicPr>
          <p:cNvPr id="9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4A0A75E5-C08D-4B4C-866F-F2AAEE23B4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2701" b="1"/>
          <a:stretch/>
        </p:blipFill>
        <p:spPr>
          <a:xfrm>
            <a:off x="15582695" y="8023924"/>
            <a:ext cx="2173822" cy="19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387638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000000"/>
                </a:solidFill>
                <a:latin typeface="Montserrat Bold"/>
              </a:rPr>
              <a:t>File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000000"/>
                </a:solidFill>
                <a:latin typeface="Montserrat Bold"/>
              </a:rPr>
              <a:t>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n-US" sz="2300">
                <a:solidFill>
                  <a:srgbClr val="000000"/>
                </a:solidFill>
                <a:latin typeface="Montserrat Bold"/>
              </a:rPr>
              <a:t>View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32759" y="1448970"/>
            <a:ext cx="13349493" cy="717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000" dirty="0">
                <a:solidFill>
                  <a:srgbClr val="000000"/>
                </a:solidFill>
                <a:latin typeface="TAN Jambore"/>
              </a:rPr>
              <a:t>What does he/ she like doing?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315867">
            <a:off x="16158419" y="7524813"/>
            <a:ext cx="3049287" cy="3049287"/>
          </a:xfrm>
          <a:prstGeom prst="rect">
            <a:avLst/>
          </a:prstGeom>
        </p:spPr>
      </p:pic>
      <p:pic>
        <p:nvPicPr>
          <p:cNvPr id="24" name="Smart School (1)" descr="Smart School (1)">
            <a:hlinkClick r:id="" action="ppaction://media"/>
            <a:extLst>
              <a:ext uri="{FF2B5EF4-FFF2-40B4-BE49-F238E27FC236}">
                <a16:creationId xmlns:a16="http://schemas.microsoft.com/office/drawing/2014/main" id="{028ABBF2-48B9-354F-B05D-54EE48C33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9825" y="2482932"/>
            <a:ext cx="13175272" cy="741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38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6D1E6C-903A-7945-B834-7FAD23B16C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-11153" y="1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381000" y="140219"/>
            <a:ext cx="5715000" cy="13508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827047" y="1866900"/>
            <a:ext cx="16611600" cy="8001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horse riding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hɔːs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raɪdɪŋ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	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making models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meɪkɪŋ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mɒdlz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/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gardening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ɡɑːdnɪŋ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	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collecting teddy bears </a:t>
            </a:r>
          </a:p>
          <a:p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kəlektɪŋ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tedi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beə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(r)z/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collecting coins /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kəlektɪŋ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kɔɪnz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indent="-857250">
              <a:lnSpc>
                <a:spcPct val="150000"/>
              </a:lnSpc>
              <a:buFont typeface="Wingdings" pitchFamily="2" charset="2"/>
              <a:buChar char="ü"/>
            </a:pPr>
            <a:r>
              <a:rPr lang="en-VN" sz="5500" dirty="0">
                <a:latin typeface="Calibri" panose="020F0502020204030204" pitchFamily="34" charset="0"/>
                <a:cs typeface="Calibri" panose="020F0502020204030204" pitchFamily="34" charset="0"/>
              </a:rPr>
              <a:t>building dollhouses 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/ˈˈ</a:t>
            </a:r>
            <a:r>
              <a:rPr lang="en-US" sz="5500">
                <a:latin typeface="Calibri" panose="020F0502020204030204" pitchFamily="34" charset="0"/>
                <a:cs typeface="Calibri" panose="020F0502020204030204" pitchFamily="34" charset="0"/>
              </a:rPr>
              <a:t>bɪldɪŋˈ</a:t>
            </a:r>
            <a:r>
              <a:rPr lang="en-US" sz="5500" dirty="0" err="1">
                <a:latin typeface="Calibri" panose="020F0502020204030204" pitchFamily="34" charset="0"/>
                <a:cs typeface="Calibri" panose="020F0502020204030204" pitchFamily="34" charset="0"/>
              </a:rPr>
              <a:t>dɒlhaʊsiz</a:t>
            </a:r>
            <a:r>
              <a:rPr lang="en-US" sz="5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5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13411200" y="2147381"/>
            <a:ext cx="323197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cưỡi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13370560" y="3427541"/>
            <a:ext cx="385874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13329920" y="4728021"/>
            <a:ext cx="305243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11966009" y="6042603"/>
            <a:ext cx="526330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11945689" y="7586923"/>
            <a:ext cx="4590424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sưu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xu</a:t>
            </a:r>
            <a:endParaRPr lang="en-VN" b="1" dirty="0">
              <a:solidFill>
                <a:srgbClr val="00B16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13307129" y="8867083"/>
            <a:ext cx="47291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búp</a:t>
            </a:r>
            <a:r>
              <a:rPr lang="en-US" sz="5500" b="1" dirty="0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500" b="1" dirty="0" err="1">
                <a:solidFill>
                  <a:srgbClr val="00B1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endParaRPr lang="en-VN" b="1" dirty="0">
              <a:solidFill>
                <a:srgbClr val="00B1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602853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3387638" y="339090"/>
            <a:ext cx="1297098" cy="350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File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Edit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View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37435" y="8043218"/>
            <a:ext cx="3049287" cy="304928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34438" y="9258300"/>
            <a:ext cx="619125" cy="61912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280571" y="1561504"/>
            <a:ext cx="619125" cy="619125"/>
          </a:xfrm>
          <a:prstGeom prst="rect">
            <a:avLst/>
          </a:prstGeom>
        </p:spPr>
      </p:pic>
      <p:sp>
        <p:nvSpPr>
          <p:cNvPr id="28" name="TextBox 26">
            <a:extLst>
              <a:ext uri="{FF2B5EF4-FFF2-40B4-BE49-F238E27FC236}">
                <a16:creationId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1219200" y="1306949"/>
            <a:ext cx="16318943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Exercise 4 (p.9)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Semi-Bold"/>
                <a:ea typeface="+mn-ea"/>
                <a:cs typeface="+mn-cs"/>
              </a:rPr>
              <a:t>Work in pairs. Write the hobbies from 3 in the suitable column.</a:t>
            </a:r>
          </a:p>
        </p:txBody>
      </p:sp>
      <p:pic>
        <p:nvPicPr>
          <p:cNvPr id="29" name="Picture 30">
            <a:extLst>
              <a:ext uri="{FF2B5EF4-FFF2-40B4-BE49-F238E27FC236}">
                <a16:creationId xmlns:a16="http://schemas.microsoft.com/office/drawing/2014/main" id="{494F9DDE-0337-8B4C-9985-E76CBF89E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grpSp>
        <p:nvGrpSpPr>
          <p:cNvPr id="30" name="Group 12">
            <a:extLst>
              <a:ext uri="{FF2B5EF4-FFF2-40B4-BE49-F238E27FC236}">
                <a16:creationId xmlns:a16="http://schemas.microsoft.com/office/drawing/2014/main" id="{32BDA21E-9643-654F-BE2C-9CBB9529CDDE}"/>
              </a:ext>
            </a:extLst>
          </p:cNvPr>
          <p:cNvGrpSpPr/>
          <p:nvPr/>
        </p:nvGrpSpPr>
        <p:grpSpPr>
          <a:xfrm>
            <a:off x="1163416" y="3101646"/>
            <a:ext cx="15587293" cy="3789643"/>
            <a:chOff x="0" y="0"/>
            <a:chExt cx="7151791" cy="2543440"/>
          </a:xfrm>
          <a:solidFill>
            <a:srgbClr val="F7D300"/>
          </a:solidFill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D640A462-B3A5-3A46-B6B0-BBF5D3C8BB54}"/>
                </a:ext>
              </a:extLst>
            </p:cNvPr>
            <p:cNvSpPr/>
            <p:nvPr/>
          </p:nvSpPr>
          <p:spPr>
            <a:xfrm>
              <a:off x="0" y="0"/>
              <a:ext cx="7151791" cy="2543440"/>
            </a:xfrm>
            <a:custGeom>
              <a:avLst/>
              <a:gdLst/>
              <a:ahLst/>
              <a:cxnLst/>
              <a:rect l="l" t="t" r="r" b="b"/>
              <a:pathLst>
                <a:path w="7151791" h="2543440">
                  <a:moveTo>
                    <a:pt x="7027331" y="2543440"/>
                  </a:moveTo>
                  <a:lnTo>
                    <a:pt x="124460" y="2543440"/>
                  </a:lnTo>
                  <a:cubicBezTo>
                    <a:pt x="55880" y="2543440"/>
                    <a:pt x="0" y="2487560"/>
                    <a:pt x="0" y="24189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27331" y="0"/>
                  </a:lnTo>
                  <a:cubicBezTo>
                    <a:pt x="7095911" y="0"/>
                    <a:pt x="7151791" y="55880"/>
                    <a:pt x="7151791" y="124460"/>
                  </a:cubicBezTo>
                  <a:lnTo>
                    <a:pt x="7151791" y="2418980"/>
                  </a:lnTo>
                  <a:cubicBezTo>
                    <a:pt x="7151791" y="2487560"/>
                    <a:pt x="7095911" y="2543440"/>
                    <a:pt x="7027331" y="25434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2" name="AutoShape 14">
            <a:extLst>
              <a:ext uri="{FF2B5EF4-FFF2-40B4-BE49-F238E27FC236}">
                <a16:creationId xmlns:a16="http://schemas.microsoft.com/office/drawing/2014/main" id="{2F8643E1-99CE-094F-BF46-6CC38B976B07}"/>
              </a:ext>
            </a:extLst>
          </p:cNvPr>
          <p:cNvSpPr/>
          <p:nvPr/>
        </p:nvSpPr>
        <p:spPr>
          <a:xfrm rot="-5400000" flipV="1">
            <a:off x="4540496" y="4990146"/>
            <a:ext cx="3789643" cy="12644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3" name="AutoShape 14">
            <a:extLst>
              <a:ext uri="{FF2B5EF4-FFF2-40B4-BE49-F238E27FC236}">
                <a16:creationId xmlns:a16="http://schemas.microsoft.com/office/drawing/2014/main" id="{4F2FD7DA-D01A-AA4A-A3E0-1E5F8D3ADEAD}"/>
              </a:ext>
            </a:extLst>
          </p:cNvPr>
          <p:cNvSpPr/>
          <p:nvPr/>
        </p:nvSpPr>
        <p:spPr>
          <a:xfrm rot="-5400000" flipV="1">
            <a:off x="9806075" y="4990146"/>
            <a:ext cx="3789643" cy="12643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663662-0F76-914B-85D0-CB8897ECD81F}"/>
              </a:ext>
            </a:extLst>
          </p:cNvPr>
          <p:cNvSpPr txBox="1"/>
          <p:nvPr/>
        </p:nvSpPr>
        <p:spPr>
          <a:xfrm>
            <a:off x="1582893" y="3238500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oing things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0A591E-97C3-A9BC-A7F2-CCD815F7CADA}"/>
              </a:ext>
            </a:extLst>
          </p:cNvPr>
          <p:cNvSpPr txBox="1"/>
          <p:nvPr/>
        </p:nvSpPr>
        <p:spPr>
          <a:xfrm>
            <a:off x="6986166" y="3280064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making things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A8B5C5-8F1D-2EFD-2CAE-CAFC4FDB9FA0}"/>
              </a:ext>
            </a:extLst>
          </p:cNvPr>
          <p:cNvSpPr txBox="1"/>
          <p:nvPr/>
        </p:nvSpPr>
        <p:spPr>
          <a:xfrm>
            <a:off x="12140057" y="3300845"/>
            <a:ext cx="4284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collecting things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CE0896D1-93FB-176F-4D06-F5C9080AC5D4}"/>
              </a:ext>
            </a:extLst>
          </p:cNvPr>
          <p:cNvSpPr/>
          <p:nvPr/>
        </p:nvSpPr>
        <p:spPr>
          <a:xfrm rot="-5400000">
            <a:off x="8936665" y="-3689733"/>
            <a:ext cx="40798" cy="15587295"/>
          </a:xfrm>
          <a:prstGeom prst="line">
            <a:avLst/>
          </a:prstGeom>
          <a:ln w="285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1F77E43-7A5F-6D94-CCB3-33C67D112D56}"/>
              </a:ext>
            </a:extLst>
          </p:cNvPr>
          <p:cNvSpPr/>
          <p:nvPr/>
        </p:nvSpPr>
        <p:spPr>
          <a:xfrm>
            <a:off x="6593425" y="4539635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aking dollhouses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5EE7477-65D0-0DC3-14FB-6CC9E5552CB5}"/>
              </a:ext>
            </a:extLst>
          </p:cNvPr>
          <p:cNvSpPr/>
          <p:nvPr/>
        </p:nvSpPr>
        <p:spPr>
          <a:xfrm>
            <a:off x="1573952" y="4559090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horse riding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A07BFA0-C347-52BC-57CB-F426558AE7DA}"/>
              </a:ext>
            </a:extLst>
          </p:cNvPr>
          <p:cNvSpPr/>
          <p:nvPr/>
        </p:nvSpPr>
        <p:spPr>
          <a:xfrm>
            <a:off x="6632336" y="5629133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making models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448189-5A4C-BE04-BFE6-CEBFA7261439}"/>
              </a:ext>
            </a:extLst>
          </p:cNvPr>
          <p:cNvSpPr/>
          <p:nvPr/>
        </p:nvSpPr>
        <p:spPr>
          <a:xfrm>
            <a:off x="1554496" y="5629132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gardening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E108712-EECC-D9A9-559B-6B6543BB750F}"/>
              </a:ext>
            </a:extLst>
          </p:cNvPr>
          <p:cNvSpPr/>
          <p:nvPr/>
        </p:nvSpPr>
        <p:spPr>
          <a:xfrm>
            <a:off x="11846361" y="4578546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collecting teddy bears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824C720-5CDA-F7B2-26C1-88CEB5B6A25D}"/>
              </a:ext>
            </a:extLst>
          </p:cNvPr>
          <p:cNvSpPr/>
          <p:nvPr/>
        </p:nvSpPr>
        <p:spPr>
          <a:xfrm>
            <a:off x="11865816" y="5648589"/>
            <a:ext cx="4677248" cy="8713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 pitchFamily="34" charset="0"/>
                <a:ea typeface="+mn-ea"/>
                <a:cs typeface="+mn-cs"/>
              </a:rPr>
              <a:t>collecting coins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8FBB6F5-70AB-F390-9F9A-9CD14F9F7C63}"/>
              </a:ext>
            </a:extLst>
          </p:cNvPr>
          <p:cNvSpPr/>
          <p:nvPr/>
        </p:nvSpPr>
        <p:spPr>
          <a:xfrm>
            <a:off x="1163416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aking dollhouse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CA53F5-BCB5-4142-1979-7946956DD856}"/>
              </a:ext>
            </a:extLst>
          </p:cNvPr>
          <p:cNvSpPr/>
          <p:nvPr/>
        </p:nvSpPr>
        <p:spPr>
          <a:xfrm>
            <a:off x="5988335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coins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190EF5B-EFDA-1A98-211C-2EF9E5D63AFF}"/>
              </a:ext>
            </a:extLst>
          </p:cNvPr>
          <p:cNvSpPr/>
          <p:nvPr/>
        </p:nvSpPr>
        <p:spPr>
          <a:xfrm>
            <a:off x="10715977" y="761919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collecting teddy bears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C52DF9FA-155D-0B1D-9ACD-BF20F682E79A}"/>
              </a:ext>
            </a:extLst>
          </p:cNvPr>
          <p:cNvSpPr/>
          <p:nvPr/>
        </p:nvSpPr>
        <p:spPr>
          <a:xfrm>
            <a:off x="1163416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gardening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A5CEE2E-40AD-B961-C4E3-4A50D35A8C7C}"/>
              </a:ext>
            </a:extLst>
          </p:cNvPr>
          <p:cNvSpPr/>
          <p:nvPr/>
        </p:nvSpPr>
        <p:spPr>
          <a:xfrm>
            <a:off x="5988335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BB2A824D-864E-7485-3F74-27AEF5EBE408}"/>
              </a:ext>
            </a:extLst>
          </p:cNvPr>
          <p:cNvSpPr/>
          <p:nvPr/>
        </p:nvSpPr>
        <p:spPr>
          <a:xfrm>
            <a:off x="10715977" y="8786510"/>
            <a:ext cx="4094384" cy="990600"/>
          </a:xfrm>
          <a:prstGeom prst="roundRect">
            <a:avLst/>
          </a:prstGeom>
          <a:solidFill>
            <a:srgbClr val="4FB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making models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xit" presetSubtype="1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34" grpId="0"/>
      <p:bldP spid="35" grpId="0"/>
      <p:bldP spid="36" grpId="0"/>
      <p:bldP spid="37" grpId="0"/>
      <p:bldP spid="9" grpId="0" animBg="1"/>
      <p:bldP spid="9" grpId="1" animBg="1"/>
      <p:bldP spid="9" grpId="2" animBg="1"/>
      <p:bldP spid="38" grpId="0" animBg="1"/>
      <p:bldP spid="38" grpId="1" animBg="1"/>
      <p:bldP spid="38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637756"/>
            <a:ext cx="14706600" cy="555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6600" dirty="0">
                <a:solidFill>
                  <a:srgbClr val="000000"/>
                </a:solidFill>
                <a:latin typeface="Montserrat Semi-Bold"/>
              </a:rPr>
              <a:t>RECAP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B1675C9-BF23-44E6-4F75-44577417F64C}"/>
              </a:ext>
            </a:extLst>
          </p:cNvPr>
          <p:cNvSpPr/>
          <p:nvPr/>
        </p:nvSpPr>
        <p:spPr>
          <a:xfrm>
            <a:off x="7010400" y="3695700"/>
            <a:ext cx="3886200" cy="1045449"/>
          </a:xfrm>
          <a:prstGeom prst="roundRect">
            <a:avLst/>
          </a:prstGeom>
          <a:solidFill>
            <a:srgbClr val="F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535CDC3-97BF-5031-8D98-EA0C2AFB3FEB}"/>
              </a:ext>
            </a:extLst>
          </p:cNvPr>
          <p:cNvSpPr/>
          <p:nvPr/>
        </p:nvSpPr>
        <p:spPr>
          <a:xfrm>
            <a:off x="9857509" y="7498773"/>
            <a:ext cx="3886200" cy="1045449"/>
          </a:xfrm>
          <a:prstGeom prst="roundRect">
            <a:avLst/>
          </a:prstGeom>
          <a:solidFill>
            <a:srgbClr val="F7D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C9DC11-2460-BFDC-0FD3-22C5794A225E}"/>
              </a:ext>
            </a:extLst>
          </p:cNvPr>
          <p:cNvSpPr txBox="1"/>
          <p:nvPr/>
        </p:nvSpPr>
        <p:spPr>
          <a:xfrm>
            <a:off x="830816" y="2802157"/>
            <a:ext cx="169237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/>
              <a:t>1. </a:t>
            </a:r>
            <a:r>
              <a:rPr lang="en-VN" sz="6000" dirty="0"/>
              <a:t>What did we learn today?</a:t>
            </a:r>
          </a:p>
          <a:p>
            <a:r>
              <a:rPr lang="en-VN" sz="6000" b="1" dirty="0"/>
              <a:t>A</a:t>
            </a:r>
            <a:r>
              <a:rPr lang="en-VN" sz="6000" dirty="0"/>
              <a:t>. My school			</a:t>
            </a:r>
            <a:r>
              <a:rPr lang="en-VN" sz="6000" b="1" dirty="0"/>
              <a:t>B</a:t>
            </a:r>
            <a:r>
              <a:rPr lang="en-VN" sz="6000" dirty="0"/>
              <a:t>. Hobbies			</a:t>
            </a:r>
            <a:r>
              <a:rPr lang="en-VN" sz="6000" b="1" dirty="0"/>
              <a:t>C</a:t>
            </a:r>
            <a:r>
              <a:rPr lang="en-VN" sz="6000" dirty="0"/>
              <a:t>. Sports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4C349-2485-6519-4D24-17D9B44DF46A}"/>
              </a:ext>
            </a:extLst>
          </p:cNvPr>
          <p:cNvSpPr txBox="1"/>
          <p:nvPr/>
        </p:nvSpPr>
        <p:spPr>
          <a:xfrm>
            <a:off x="848401" y="5668449"/>
            <a:ext cx="16923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b="1" dirty="0"/>
              <a:t>2. </a:t>
            </a:r>
            <a:r>
              <a:rPr lang="en-VN" sz="6000" dirty="0"/>
              <a:t>Odd one out.</a:t>
            </a:r>
          </a:p>
          <a:p>
            <a:r>
              <a:rPr lang="en-VN" sz="6000" dirty="0"/>
              <a:t>A. horse riding						B. making models</a:t>
            </a:r>
          </a:p>
          <a:p>
            <a:r>
              <a:rPr lang="en-VN" sz="6000" dirty="0"/>
              <a:t>C. gardening						D. hobbies</a:t>
            </a:r>
          </a:p>
        </p:txBody>
      </p:sp>
    </p:spTree>
    <p:extLst>
      <p:ext uri="{BB962C8B-B14F-4D97-AF65-F5344CB8AC3E}">
        <p14:creationId xmlns:p14="http://schemas.microsoft.com/office/powerpoint/2010/main" val="418526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387638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File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40337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Edit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293036" y="342900"/>
            <a:ext cx="1297098" cy="342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View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799114" y="3722446"/>
            <a:ext cx="12689773" cy="5351035"/>
            <a:chOff x="0" y="0"/>
            <a:chExt cx="82376002" cy="34736390"/>
          </a:xfrm>
        </p:grpSpPr>
        <p:sp>
          <p:nvSpPr>
            <p:cNvPr id="11" name="Freeform 11"/>
            <p:cNvSpPr/>
            <p:nvPr/>
          </p:nvSpPr>
          <p:spPr>
            <a:xfrm>
              <a:off x="72390" y="72390"/>
              <a:ext cx="82231225" cy="34591609"/>
            </a:xfrm>
            <a:custGeom>
              <a:avLst/>
              <a:gdLst/>
              <a:ahLst/>
              <a:cxnLst/>
              <a:rect l="l" t="t" r="r" b="b"/>
              <a:pathLst>
                <a:path w="82231225" h="34591609">
                  <a:moveTo>
                    <a:pt x="0" y="0"/>
                  </a:moveTo>
                  <a:lnTo>
                    <a:pt x="82231225" y="0"/>
                  </a:lnTo>
                  <a:lnTo>
                    <a:pt x="82231225" y="34591609"/>
                  </a:lnTo>
                  <a:lnTo>
                    <a:pt x="0" y="34591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566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2376001" cy="34736391"/>
            </a:xfrm>
            <a:custGeom>
              <a:avLst/>
              <a:gdLst/>
              <a:ahLst/>
              <a:cxnLst/>
              <a:rect l="l" t="t" r="r" b="b"/>
              <a:pathLst>
                <a:path w="82376001" h="34736391">
                  <a:moveTo>
                    <a:pt x="82231223" y="34591609"/>
                  </a:moveTo>
                  <a:lnTo>
                    <a:pt x="82376001" y="34591609"/>
                  </a:lnTo>
                  <a:lnTo>
                    <a:pt x="82376001" y="34736391"/>
                  </a:lnTo>
                  <a:lnTo>
                    <a:pt x="82231223" y="34736391"/>
                  </a:lnTo>
                  <a:lnTo>
                    <a:pt x="82231223" y="3459160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4591609"/>
                  </a:lnTo>
                  <a:lnTo>
                    <a:pt x="0" y="34591609"/>
                  </a:lnTo>
                  <a:lnTo>
                    <a:pt x="0" y="144780"/>
                  </a:lnTo>
                  <a:close/>
                  <a:moveTo>
                    <a:pt x="0" y="34591609"/>
                  </a:moveTo>
                  <a:lnTo>
                    <a:pt x="144780" y="34591609"/>
                  </a:lnTo>
                  <a:lnTo>
                    <a:pt x="144780" y="34736391"/>
                  </a:lnTo>
                  <a:lnTo>
                    <a:pt x="0" y="34736391"/>
                  </a:lnTo>
                  <a:lnTo>
                    <a:pt x="0" y="34591609"/>
                  </a:lnTo>
                  <a:close/>
                  <a:moveTo>
                    <a:pt x="82231223" y="144780"/>
                  </a:moveTo>
                  <a:lnTo>
                    <a:pt x="82376001" y="144780"/>
                  </a:lnTo>
                  <a:lnTo>
                    <a:pt x="82376001" y="34591609"/>
                  </a:lnTo>
                  <a:lnTo>
                    <a:pt x="82231223" y="34591609"/>
                  </a:lnTo>
                  <a:lnTo>
                    <a:pt x="82231223" y="144780"/>
                  </a:lnTo>
                  <a:close/>
                  <a:moveTo>
                    <a:pt x="144780" y="34591609"/>
                  </a:moveTo>
                  <a:lnTo>
                    <a:pt x="82231223" y="34591609"/>
                  </a:lnTo>
                  <a:lnTo>
                    <a:pt x="82231223" y="34736391"/>
                  </a:lnTo>
                  <a:lnTo>
                    <a:pt x="144780" y="34736391"/>
                  </a:lnTo>
                  <a:lnTo>
                    <a:pt x="144780" y="34591609"/>
                  </a:lnTo>
                  <a:close/>
                  <a:moveTo>
                    <a:pt x="82231223" y="0"/>
                  </a:moveTo>
                  <a:lnTo>
                    <a:pt x="82376001" y="0"/>
                  </a:lnTo>
                  <a:lnTo>
                    <a:pt x="82376001" y="144780"/>
                  </a:lnTo>
                  <a:lnTo>
                    <a:pt x="82231223" y="144780"/>
                  </a:lnTo>
                  <a:lnTo>
                    <a:pt x="82231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2231223" y="0"/>
                  </a:lnTo>
                  <a:lnTo>
                    <a:pt x="82231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2799114" y="2162060"/>
            <a:ext cx="12689773" cy="1600200"/>
            <a:chOff x="0" y="0"/>
            <a:chExt cx="82376002" cy="10387742"/>
          </a:xfrm>
        </p:grpSpPr>
        <p:sp>
          <p:nvSpPr>
            <p:cNvPr id="14" name="Freeform 14"/>
            <p:cNvSpPr/>
            <p:nvPr/>
          </p:nvSpPr>
          <p:spPr>
            <a:xfrm>
              <a:off x="72390" y="72390"/>
              <a:ext cx="82231225" cy="10242962"/>
            </a:xfrm>
            <a:custGeom>
              <a:avLst/>
              <a:gdLst/>
              <a:ahLst/>
              <a:cxnLst/>
              <a:rect l="l" t="t" r="r" b="b"/>
              <a:pathLst>
                <a:path w="82231225" h="10242962">
                  <a:moveTo>
                    <a:pt x="0" y="0"/>
                  </a:moveTo>
                  <a:lnTo>
                    <a:pt x="82231225" y="0"/>
                  </a:lnTo>
                  <a:lnTo>
                    <a:pt x="82231225" y="10242962"/>
                  </a:lnTo>
                  <a:lnTo>
                    <a:pt x="0" y="102429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D16D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2376001" cy="10387742"/>
            </a:xfrm>
            <a:custGeom>
              <a:avLst/>
              <a:gdLst/>
              <a:ahLst/>
              <a:cxnLst/>
              <a:rect l="l" t="t" r="r" b="b"/>
              <a:pathLst>
                <a:path w="82376001" h="10387742">
                  <a:moveTo>
                    <a:pt x="82231223" y="10242962"/>
                  </a:moveTo>
                  <a:lnTo>
                    <a:pt x="82376001" y="10242962"/>
                  </a:lnTo>
                  <a:lnTo>
                    <a:pt x="82376001" y="10387742"/>
                  </a:lnTo>
                  <a:lnTo>
                    <a:pt x="82231223" y="10387742"/>
                  </a:lnTo>
                  <a:lnTo>
                    <a:pt x="82231223" y="102429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0242962"/>
                  </a:lnTo>
                  <a:lnTo>
                    <a:pt x="0" y="10242962"/>
                  </a:lnTo>
                  <a:lnTo>
                    <a:pt x="0" y="144780"/>
                  </a:lnTo>
                  <a:close/>
                  <a:moveTo>
                    <a:pt x="0" y="10242962"/>
                  </a:moveTo>
                  <a:lnTo>
                    <a:pt x="144780" y="10242962"/>
                  </a:lnTo>
                  <a:lnTo>
                    <a:pt x="144780" y="10387742"/>
                  </a:lnTo>
                  <a:lnTo>
                    <a:pt x="0" y="10387742"/>
                  </a:lnTo>
                  <a:lnTo>
                    <a:pt x="0" y="10242962"/>
                  </a:lnTo>
                  <a:close/>
                  <a:moveTo>
                    <a:pt x="82231223" y="144780"/>
                  </a:moveTo>
                  <a:lnTo>
                    <a:pt x="82376001" y="144780"/>
                  </a:lnTo>
                  <a:lnTo>
                    <a:pt x="82376001" y="10242962"/>
                  </a:lnTo>
                  <a:lnTo>
                    <a:pt x="82231223" y="10242962"/>
                  </a:lnTo>
                  <a:lnTo>
                    <a:pt x="82231223" y="144780"/>
                  </a:lnTo>
                  <a:close/>
                  <a:moveTo>
                    <a:pt x="144780" y="10242962"/>
                  </a:moveTo>
                  <a:lnTo>
                    <a:pt x="82231223" y="10242962"/>
                  </a:lnTo>
                  <a:lnTo>
                    <a:pt x="82231223" y="10387742"/>
                  </a:lnTo>
                  <a:lnTo>
                    <a:pt x="144780" y="10387742"/>
                  </a:lnTo>
                  <a:lnTo>
                    <a:pt x="144780" y="10242962"/>
                  </a:lnTo>
                  <a:close/>
                  <a:moveTo>
                    <a:pt x="82231223" y="0"/>
                  </a:moveTo>
                  <a:lnTo>
                    <a:pt x="82376001" y="0"/>
                  </a:lnTo>
                  <a:lnTo>
                    <a:pt x="82376001" y="144780"/>
                  </a:lnTo>
                  <a:lnTo>
                    <a:pt x="82231223" y="144780"/>
                  </a:lnTo>
                  <a:lnTo>
                    <a:pt x="8223122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2231223" y="0"/>
                  </a:lnTo>
                  <a:lnTo>
                    <a:pt x="8223122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11758" y="2645856"/>
            <a:ext cx="602054" cy="60205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08064" y="2638211"/>
            <a:ext cx="609699" cy="6096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715478" y="2645856"/>
            <a:ext cx="602054" cy="602054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3976242" y="5266132"/>
            <a:ext cx="10335516" cy="2371118"/>
            <a:chOff x="0" y="0"/>
            <a:chExt cx="13780689" cy="3161491"/>
          </a:xfrm>
        </p:grpSpPr>
        <p:sp>
          <p:nvSpPr>
            <p:cNvPr id="20" name="TextBox 20"/>
            <p:cNvSpPr txBox="1"/>
            <p:nvPr/>
          </p:nvSpPr>
          <p:spPr>
            <a:xfrm>
              <a:off x="2983121" y="2470611"/>
              <a:ext cx="7814447" cy="690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See You Next Time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13780689" cy="2327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74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45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N Jambore Bold"/>
                  <a:ea typeface="+mn-ea"/>
                  <a:cs typeface="+mn-cs"/>
                </a:rPr>
                <a:t>THANK YOU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82893" y="1673152"/>
            <a:ext cx="2539817" cy="253981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19519" y="7721070"/>
            <a:ext cx="3782712" cy="378271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19597" y="4212969"/>
            <a:ext cx="668247" cy="66824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84347" y="8022969"/>
            <a:ext cx="668247" cy="66824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707937" y="4212969"/>
            <a:ext cx="882197" cy="88219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72687" y="8022969"/>
            <a:ext cx="882197" cy="88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1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6955580" y="4036585"/>
            <a:ext cx="10801720" cy="33305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968232" y="0"/>
            <a:ext cx="4319768" cy="10287000"/>
            <a:chOff x="0" y="0"/>
            <a:chExt cx="1889203" cy="3479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9203" cy="3479800"/>
            </a:xfrm>
            <a:custGeom>
              <a:avLst/>
              <a:gdLst/>
              <a:ahLst/>
              <a:cxnLst/>
              <a:rect l="l" t="t" r="r" b="b"/>
              <a:pathLst>
                <a:path w="1889203" h="3479800">
                  <a:moveTo>
                    <a:pt x="0" y="0"/>
                  </a:moveTo>
                  <a:lnTo>
                    <a:pt x="1889203" y="0"/>
                  </a:lnTo>
                  <a:lnTo>
                    <a:pt x="188920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85663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01981" y="-1132406"/>
            <a:ext cx="6372034" cy="637203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9" name="Freeform 9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8177634"/>
            <a:ext cx="6372034" cy="637203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548214" y="2573532"/>
            <a:ext cx="7520631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Unit 1</a:t>
            </a:r>
          </a:p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Hobbies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1199604" y="3975766"/>
            <a:ext cx="2270554" cy="3469417"/>
            <a:chOff x="0" y="0"/>
            <a:chExt cx="768064" cy="117360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8064" cy="1173605"/>
            </a:xfrm>
            <a:custGeom>
              <a:avLst/>
              <a:gdLst/>
              <a:ahLst/>
              <a:cxnLst/>
              <a:rect l="l" t="t" r="r" b="b"/>
              <a:pathLst>
                <a:path w="768064" h="1173605">
                  <a:moveTo>
                    <a:pt x="0" y="0"/>
                  </a:moveTo>
                  <a:lnTo>
                    <a:pt x="768064" y="0"/>
                  </a:lnTo>
                  <a:lnTo>
                    <a:pt x="768064" y="1173605"/>
                  </a:lnTo>
                  <a:lnTo>
                    <a:pt x="0" y="1173605"/>
                  </a:lnTo>
                  <a:close/>
                </a:path>
              </a:pathLst>
            </a:custGeom>
            <a:solidFill>
              <a:srgbClr val="4FBD9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74073" y="8208114"/>
            <a:ext cx="733425" cy="73342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3679" y="1786911"/>
            <a:ext cx="533400" cy="533400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CDA84DD4-8207-0547-8231-89975C8F47C6}"/>
              </a:ext>
            </a:extLst>
          </p:cNvPr>
          <p:cNvSpPr txBox="1"/>
          <p:nvPr/>
        </p:nvSpPr>
        <p:spPr>
          <a:xfrm>
            <a:off x="1548214" y="6200124"/>
            <a:ext cx="8643439" cy="1495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Lesson 1: Getting started</a:t>
            </a: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74443450-72E1-2C4C-84F9-1652B20B3F4A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  <p:extLst>
      <p:ext uri="{BB962C8B-B14F-4D97-AF65-F5344CB8AC3E}">
        <p14:creationId xmlns:p14="http://schemas.microsoft.com/office/powerpoint/2010/main" val="400582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1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002607" y="543020"/>
            <a:ext cx="4990909" cy="499090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881447" y="4421505"/>
            <a:ext cx="15532734" cy="4038600"/>
            <a:chOff x="0" y="0"/>
            <a:chExt cx="5324574" cy="13159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24574" cy="1315908"/>
            </a:xfrm>
            <a:custGeom>
              <a:avLst/>
              <a:gdLst/>
              <a:ahLst/>
              <a:cxnLst/>
              <a:rect l="l" t="t" r="r" b="b"/>
              <a:pathLst>
                <a:path w="5324574" h="1315908">
                  <a:moveTo>
                    <a:pt x="5200114" y="1315908"/>
                  </a:moveTo>
                  <a:lnTo>
                    <a:pt x="124460" y="1315908"/>
                  </a:lnTo>
                  <a:cubicBezTo>
                    <a:pt x="55880" y="1315908"/>
                    <a:pt x="0" y="1260028"/>
                    <a:pt x="0" y="11914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00114" y="0"/>
                  </a:lnTo>
                  <a:cubicBezTo>
                    <a:pt x="5268694" y="0"/>
                    <a:pt x="5324574" y="55880"/>
                    <a:pt x="5324574" y="124460"/>
                  </a:cubicBezTo>
                  <a:lnTo>
                    <a:pt x="5324574" y="1191448"/>
                  </a:lnTo>
                  <a:cubicBezTo>
                    <a:pt x="5324574" y="1260028"/>
                    <a:pt x="5268694" y="1315908"/>
                    <a:pt x="5200114" y="1315908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4410459" y="2602081"/>
            <a:ext cx="9467081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N Jambore"/>
                <a:ea typeface="+mn-ea"/>
                <a:cs typeface="+mn-cs"/>
              </a:rPr>
              <a:t>Objectives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754453" y="6138960"/>
            <a:ext cx="13786722" cy="603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0000"/>
                </a:solidFill>
                <a:latin typeface="Montserrat"/>
              </a:rPr>
              <a:t>lexical items related to ‘Hobbies’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18726" y="7682105"/>
            <a:ext cx="4990909" cy="4990909"/>
          </a:xfrm>
          <a:prstGeom prst="rect">
            <a:avLst/>
          </a:prstGeom>
        </p:spPr>
      </p:pic>
      <p:sp>
        <p:nvSpPr>
          <p:cNvPr id="28" name="TextBox 24">
            <a:extLst>
              <a:ext uri="{FF2B5EF4-FFF2-40B4-BE49-F238E27FC236}">
                <a16:creationId xmlns:a16="http://schemas.microsoft.com/office/drawing/2014/main" id="{57F16191-4780-D64D-BB10-D3F3DA66AC42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</p:spTree>
    <p:extLst>
      <p:ext uri="{BB962C8B-B14F-4D97-AF65-F5344CB8AC3E}">
        <p14:creationId xmlns:p14="http://schemas.microsoft.com/office/powerpoint/2010/main" val="38146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11151" y="529144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D9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72403" y="6656049"/>
            <a:ext cx="284987" cy="284987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9613" y="2092623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1. Who are they? 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8534400" y="1811464"/>
            <a:ext cx="8929953" cy="8081054"/>
            <a:chOff x="0" y="0"/>
            <a:chExt cx="7245612" cy="6205220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51" b="10351"/>
            <a:stretch/>
          </p:blipFill>
          <p:spPr>
            <a:xfrm>
              <a:off x="0" y="0"/>
              <a:ext cx="7245612" cy="6205220"/>
            </a:xfrm>
            <a:prstGeom prst="rect">
              <a:avLst/>
            </a:prstGeom>
          </p:spPr>
        </p:pic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4491B3B3-83F1-A249-AA35-E87059E46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18407" y="4216288"/>
            <a:ext cx="1818768" cy="5449495"/>
          </a:xfrm>
          <a:prstGeom prst="rect">
            <a:avLst/>
          </a:prstGeom>
        </p:spPr>
      </p:pic>
      <p:pic>
        <p:nvPicPr>
          <p:cNvPr id="40" name="Picture 5">
            <a:extLst>
              <a:ext uri="{FF2B5EF4-FFF2-40B4-BE49-F238E27FC236}">
                <a16:creationId xmlns:a16="http://schemas.microsoft.com/office/drawing/2014/main" id="{1899B8E9-9149-364A-881A-FD4AE2652D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8000" y="4704827"/>
            <a:ext cx="2582965" cy="3770709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A3139B80-3DE7-7C43-A1BE-0E3CF85500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844965" y="7419995"/>
            <a:ext cx="760662" cy="1021023"/>
          </a:xfrm>
          <a:prstGeom prst="rect">
            <a:avLst/>
          </a:prstGeom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722A1E6F-EE2A-384A-8D74-D2038E9107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419942" y="6331614"/>
            <a:ext cx="604552" cy="729175"/>
          </a:xfrm>
          <a:prstGeom prst="rect">
            <a:avLst/>
          </a:prstGeom>
        </p:spPr>
      </p:pic>
      <p:pic>
        <p:nvPicPr>
          <p:cNvPr id="43" name="Picture 8">
            <a:extLst>
              <a:ext uri="{FF2B5EF4-FFF2-40B4-BE49-F238E27FC236}">
                <a16:creationId xmlns:a16="http://schemas.microsoft.com/office/drawing/2014/main" id="{E5ABCBCC-47AA-164E-AFAE-A5222E6D36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843670" y="4825426"/>
            <a:ext cx="730519" cy="124875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1F662CA9-06CC-F240-AFC4-7126563CD3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784138" y="4927194"/>
            <a:ext cx="938080" cy="1045214"/>
          </a:xfrm>
          <a:prstGeom prst="rect">
            <a:avLst/>
          </a:prstGeom>
        </p:spPr>
      </p:pic>
      <p:pic>
        <p:nvPicPr>
          <p:cNvPr id="45" name="Picture 7">
            <a:extLst>
              <a:ext uri="{FF2B5EF4-FFF2-40B4-BE49-F238E27FC236}">
                <a16:creationId xmlns:a16="http://schemas.microsoft.com/office/drawing/2014/main" id="{3D8F6B94-0CFF-A94C-8868-34286FA6B3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857355" y="7326868"/>
            <a:ext cx="2572645" cy="2146989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FA908015-5B6D-7041-88BF-EC750813F0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3248097" y="4498491"/>
            <a:ext cx="1229903" cy="5124596"/>
          </a:xfrm>
          <a:prstGeom prst="rect">
            <a:avLst/>
          </a:prstGeom>
        </p:spPr>
      </p:pic>
      <p:sp>
        <p:nvSpPr>
          <p:cNvPr id="46" name="TextBox 25">
            <a:extLst>
              <a:ext uri="{FF2B5EF4-FFF2-40B4-BE49-F238E27FC236}">
                <a16:creationId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609613" y="3117353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  <a:sym typeface="Wingdings" pitchFamily="2" charset="2"/>
              </a:rPr>
              <a:t> Ann and Trang</a:t>
            </a:r>
            <a:endParaRPr kumimoji="0" lang="en-US" sz="37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588445" y="4331270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2.</a:t>
            </a:r>
            <a:r>
              <a:rPr kumimoji="0" lang="en-US" sz="37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Medium" pitchFamily="2" charset="77"/>
              </a:rPr>
              <a:t> </a:t>
            </a:r>
            <a:r>
              <a:rPr lang="en-US" sz="3700" dirty="0">
                <a:solidFill>
                  <a:srgbClr val="000000"/>
                </a:solidFill>
                <a:latin typeface="Montserrat Medium" pitchFamily="2" charset="77"/>
              </a:rPr>
              <a:t>Where are they?</a:t>
            </a:r>
            <a:endParaRPr kumimoji="0" lang="en-US" sz="37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8" name="TextBox 25">
            <a:extLst>
              <a:ext uri="{FF2B5EF4-FFF2-40B4-BE49-F238E27FC236}">
                <a16:creationId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600342" y="5452679"/>
            <a:ext cx="6917445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  <a:sym typeface="Wingdings" pitchFamily="2" charset="2"/>
              </a:rPr>
              <a:t> Trang’s house</a:t>
            </a:r>
            <a:endParaRPr kumimoji="0" lang="en-US" sz="370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620895" y="6578968"/>
            <a:ext cx="7907929" cy="5693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  <a:endParaRPr kumimoji="0" lang="en-US" sz="37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Medium" pitchFamily="2" charset="77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748042" y="7705257"/>
            <a:ext cx="6718359" cy="1205195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9879556" y="4471483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/>
              <a:t>Ann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2CC55CE-2035-6F48-BD24-7406F0996A1A}"/>
              </a:ext>
            </a:extLst>
          </p:cNvPr>
          <p:cNvSpPr txBox="1"/>
          <p:nvPr/>
        </p:nvSpPr>
        <p:spPr>
          <a:xfrm>
            <a:off x="13281731" y="3738957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/>
              <a:t>Trang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13281731" y="3738957"/>
            <a:ext cx="1447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Trang</a:t>
            </a:r>
          </a:p>
        </p:txBody>
      </p:sp>
    </p:spTree>
    <p:extLst>
      <p:ext uri="{BB962C8B-B14F-4D97-AF65-F5344CB8AC3E}">
        <p14:creationId xmlns:p14="http://schemas.microsoft.com/office/powerpoint/2010/main" val="70271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6" grpId="0" animBg="1"/>
      <p:bldP spid="5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1 (p.8) Listen and read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FE9E91-4511-C840-ACFE-34BD8C1ACB7A}"/>
              </a:ext>
            </a:extLst>
          </p:cNvPr>
          <p:cNvSpPr txBox="1"/>
          <p:nvPr/>
        </p:nvSpPr>
        <p:spPr>
          <a:xfrm>
            <a:off x="494817" y="2249686"/>
            <a:ext cx="17209135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Your house is very nice, Trang.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</a:t>
            </a:r>
            <a:r>
              <a:rPr lang="en-US" sz="3800" dirty="0"/>
              <a:t>: Thanks! Let's go upstairs. I'll show you my room.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I love your dollhouse. It's amazing. Did you make it yourself?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Yes. My hobby is building dollhouses.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Really? Is it hard to build one?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Not really. All you need is some cardboard and glue. Then just use a bit of creativity. What do you do in your free time?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I like horse riding.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That's rather unusual. Not many people do that.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Actually, it's more common than you think. There are some horse riding clubs in Ha </a:t>
            </a:r>
            <a:r>
              <a:rPr lang="en-US" sz="3800" dirty="0" err="1"/>
              <a:t>Noi</a:t>
            </a:r>
            <a:r>
              <a:rPr lang="en-US" sz="3800" dirty="0"/>
              <a:t> now. I go to the Riders' Club every Sunday.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I'd love to go to your club this Sunday. I want to learn how to ride.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Sure. My lesson starts at 8 a.m.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C93E69-68BE-B245-8690-A326064120E9}"/>
              </a:ext>
            </a:extLst>
          </p:cNvPr>
          <p:cNvSpPr txBox="1"/>
          <p:nvPr/>
        </p:nvSpPr>
        <p:spPr>
          <a:xfrm>
            <a:off x="494816" y="2249686"/>
            <a:ext cx="17209135" cy="769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Your house is very nice, Trang.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</a:t>
            </a:r>
            <a:r>
              <a:rPr lang="en-US" sz="3800" dirty="0"/>
              <a:t>: Thanks! Let's go upstairs. I'll show you my room.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I love your dollhouse. It's amazing. Did you make it yourself?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Yes. My hobby is </a:t>
            </a:r>
            <a:r>
              <a:rPr lang="en-US" sz="3800" b="1" dirty="0">
                <a:highlight>
                  <a:srgbClr val="FFFF00"/>
                </a:highlight>
              </a:rPr>
              <a:t>building dollhouses.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Really? Is it hard to build one?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Not really. All you need is some cardboard and glue. Then just use a bit of creativity. What do you do in your free time?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I like </a:t>
            </a:r>
            <a:r>
              <a:rPr lang="en-US" sz="3800" b="1" dirty="0">
                <a:highlight>
                  <a:srgbClr val="FFFF00"/>
                </a:highlight>
              </a:rPr>
              <a:t>horse riding.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That's rather unusual. Not many people do that.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Ann: </a:t>
            </a:r>
            <a:r>
              <a:rPr lang="en-US" sz="3800" dirty="0"/>
              <a:t>Actually, it's more common than you think. There are some horse riding clubs in Ha </a:t>
            </a:r>
            <a:r>
              <a:rPr lang="en-US" sz="3800" dirty="0" err="1"/>
              <a:t>Noi</a:t>
            </a:r>
            <a:r>
              <a:rPr lang="en-US" sz="3800" dirty="0"/>
              <a:t> now. I go to the Riders' Club every Sunday. </a:t>
            </a:r>
          </a:p>
          <a:p>
            <a:pPr algn="just"/>
            <a:r>
              <a:rPr lang="en-US" sz="3800" b="1" dirty="0">
                <a:solidFill>
                  <a:srgbClr val="00B050"/>
                </a:solidFill>
              </a:rPr>
              <a:t>Trang: </a:t>
            </a:r>
            <a:r>
              <a:rPr lang="en-US" sz="3800" dirty="0"/>
              <a:t>I'd love to go to your club this Sunday. I want to learn how to ride. </a:t>
            </a:r>
          </a:p>
          <a:p>
            <a:pPr algn="just"/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3800" dirty="0"/>
              <a:t>: Sure. My lesson starts at 8 a.m. </a:t>
            </a:r>
          </a:p>
        </p:txBody>
      </p:sp>
      <p:pic>
        <p:nvPicPr>
          <p:cNvPr id="7" name="002" descr="002">
            <a:hlinkClick r:id="" action="ppaction://media"/>
            <a:extLst>
              <a:ext uri="{FF2B5EF4-FFF2-40B4-BE49-F238E27FC236}">
                <a16:creationId xmlns:a16="http://schemas.microsoft.com/office/drawing/2014/main" id="{C0DE4634-7729-F56D-B9A4-83A5CF8381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86.56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97980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7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41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rgbClr val="F7D300"/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1 (p.8) Listen and read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F6F6E-8568-DD47-84AC-A2A55A727F2F}"/>
              </a:ext>
            </a:extLst>
          </p:cNvPr>
          <p:cNvSpPr txBox="1"/>
          <p:nvPr/>
        </p:nvSpPr>
        <p:spPr>
          <a:xfrm>
            <a:off x="2057400" y="2857500"/>
            <a:ext cx="6553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61386-F3A9-7B4F-8622-4D60CCE7DF30}"/>
              </a:ext>
            </a:extLst>
          </p:cNvPr>
          <p:cNvSpPr txBox="1"/>
          <p:nvPr/>
        </p:nvSpPr>
        <p:spPr>
          <a:xfrm>
            <a:off x="9829800" y="2873829"/>
            <a:ext cx="6553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VN" dirty="0"/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4D22C085-F746-D94D-8ADE-8FB1FAC012B4}"/>
              </a:ext>
            </a:extLst>
          </p:cNvPr>
          <p:cNvSpPr txBox="1"/>
          <p:nvPr/>
        </p:nvSpPr>
        <p:spPr>
          <a:xfrm>
            <a:off x="2057401" y="8185719"/>
            <a:ext cx="6553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</a:rPr>
              <a:t>building dollhouses</a:t>
            </a: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45D21C2F-4482-B942-AB34-84F07A439FF2}"/>
              </a:ext>
            </a:extLst>
          </p:cNvPr>
          <p:cNvSpPr txBox="1"/>
          <p:nvPr/>
        </p:nvSpPr>
        <p:spPr>
          <a:xfrm>
            <a:off x="9829800" y="8185719"/>
            <a:ext cx="6553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 Medium" pitchFamily="2" charset="77"/>
              </a:rPr>
              <a:t>horse riding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324153B8-D9F5-CB5F-A37D-1C8F3E851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8448" y="3509500"/>
            <a:ext cx="4411104" cy="3341411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3F0001C-EC40-DA19-DB64-122D8219B2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29379" y="3086195"/>
            <a:ext cx="4109391" cy="399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Read and </a:t>
            </a:r>
            <a:r>
              <a:rPr lang="en-US" sz="4000" b="1" u="sng" dirty="0">
                <a:solidFill>
                  <a:srgbClr val="FF0000"/>
                </a:solidFill>
                <a:latin typeface="Montserrat Semi-Bold"/>
              </a:rPr>
              <a:t>underline</a:t>
            </a: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 key words.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21665" y="1926891"/>
            <a:ext cx="17209135" cy="8169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3</a:t>
            </a:r>
            <a:r>
              <a:rPr lang="en-US" sz="5400" dirty="0"/>
              <a:t>. To build a dollhouse, you need to use your creativity.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4</a:t>
            </a:r>
            <a:r>
              <a:rPr lang="en-US" sz="5400" dirty="0"/>
              <a:t>. Ann goes to a horse riding club every Sunday.</a:t>
            </a:r>
          </a:p>
          <a:p>
            <a:pPr algn="just">
              <a:lnSpc>
                <a:spcPct val="200000"/>
              </a:lnSpc>
            </a:pPr>
            <a:r>
              <a:rPr lang="en-US" sz="5400" b="1" dirty="0"/>
              <a:t>5</a:t>
            </a:r>
            <a:r>
              <a:rPr lang="en-US" sz="5400" dirty="0"/>
              <a:t>. Ann’s lesson starts at 8 p.m.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/>
          <p:nvPr/>
        </p:nvCxnSpPr>
        <p:spPr>
          <a:xfrm>
            <a:off x="14478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7701845" y="3379611"/>
            <a:ext cx="5404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70814-F1F1-B347-A7CB-2E2C8C7CD87A}"/>
              </a:ext>
            </a:extLst>
          </p:cNvPr>
          <p:cNvCxnSpPr>
            <a:cxnSpLocks/>
          </p:cNvCxnSpPr>
          <p:nvPr/>
        </p:nvCxnSpPr>
        <p:spPr>
          <a:xfrm>
            <a:off x="4879623" y="3390900"/>
            <a:ext cx="1216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412881-4726-B04A-864D-BE8E703EF7E4}"/>
              </a:ext>
            </a:extLst>
          </p:cNvPr>
          <p:cNvCxnSpPr>
            <a:cxnSpLocks/>
          </p:cNvCxnSpPr>
          <p:nvPr/>
        </p:nvCxnSpPr>
        <p:spPr>
          <a:xfrm>
            <a:off x="1466951" y="4991100"/>
            <a:ext cx="1428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5C2AF3-CAEB-D148-866B-0F92A4B991AA}"/>
              </a:ext>
            </a:extLst>
          </p:cNvPr>
          <p:cNvCxnSpPr>
            <a:cxnSpLocks/>
          </p:cNvCxnSpPr>
          <p:nvPr/>
        </p:nvCxnSpPr>
        <p:spPr>
          <a:xfrm>
            <a:off x="4389765" y="4991100"/>
            <a:ext cx="1249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E05E78-F32E-CF43-9B33-3E1BCB00E73E}"/>
              </a:ext>
            </a:extLst>
          </p:cNvPr>
          <p:cNvCxnSpPr>
            <a:cxnSpLocks/>
          </p:cNvCxnSpPr>
          <p:nvPr/>
        </p:nvCxnSpPr>
        <p:spPr>
          <a:xfrm>
            <a:off x="7034993" y="4991100"/>
            <a:ext cx="2794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487E185-C5D1-F441-BC3A-3199B7D7BE42}"/>
              </a:ext>
            </a:extLst>
          </p:cNvPr>
          <p:cNvCxnSpPr>
            <a:cxnSpLocks/>
          </p:cNvCxnSpPr>
          <p:nvPr/>
        </p:nvCxnSpPr>
        <p:spPr>
          <a:xfrm>
            <a:off x="10757907" y="5007428"/>
            <a:ext cx="5396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80543D-9CE3-894B-AF4C-0BF40507FE6D}"/>
              </a:ext>
            </a:extLst>
          </p:cNvPr>
          <p:cNvCxnSpPr>
            <a:cxnSpLocks/>
          </p:cNvCxnSpPr>
          <p:nvPr/>
        </p:nvCxnSpPr>
        <p:spPr>
          <a:xfrm>
            <a:off x="1450622" y="6667500"/>
            <a:ext cx="20545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E19BE4-0575-AE42-9FA1-4A828BDF0035}"/>
              </a:ext>
            </a:extLst>
          </p:cNvPr>
          <p:cNvCxnSpPr>
            <a:cxnSpLocks/>
          </p:cNvCxnSpPr>
          <p:nvPr/>
        </p:nvCxnSpPr>
        <p:spPr>
          <a:xfrm>
            <a:off x="10839550" y="6651171"/>
            <a:ext cx="5010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1EBE1BB-D65E-8D42-912E-4650A7AFA7AB}"/>
              </a:ext>
            </a:extLst>
          </p:cNvPr>
          <p:cNvCxnSpPr>
            <a:cxnSpLocks/>
          </p:cNvCxnSpPr>
          <p:nvPr/>
        </p:nvCxnSpPr>
        <p:spPr>
          <a:xfrm>
            <a:off x="1371600" y="8267700"/>
            <a:ext cx="11063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3F4794A-B23D-1D48-ADF6-BD97F2AA5F4A}"/>
              </a:ext>
            </a:extLst>
          </p:cNvPr>
          <p:cNvCxnSpPr>
            <a:cxnSpLocks/>
          </p:cNvCxnSpPr>
          <p:nvPr/>
        </p:nvCxnSpPr>
        <p:spPr>
          <a:xfrm>
            <a:off x="5372100" y="8251371"/>
            <a:ext cx="4457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1F3BE61-DB48-A74C-805E-D904BA1A2393}"/>
              </a:ext>
            </a:extLst>
          </p:cNvPr>
          <p:cNvCxnSpPr>
            <a:cxnSpLocks/>
          </p:cNvCxnSpPr>
          <p:nvPr/>
        </p:nvCxnSpPr>
        <p:spPr>
          <a:xfrm>
            <a:off x="10140042" y="8267700"/>
            <a:ext cx="36521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0A17A-1471-434F-BD18-5E3F9EDA3E3A}"/>
              </a:ext>
            </a:extLst>
          </p:cNvPr>
          <p:cNvCxnSpPr>
            <a:cxnSpLocks/>
          </p:cNvCxnSpPr>
          <p:nvPr/>
        </p:nvCxnSpPr>
        <p:spPr>
          <a:xfrm>
            <a:off x="1371599" y="9944100"/>
            <a:ext cx="3352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C5BD7E0-07D7-9D44-83D1-9ED2C2B11407}"/>
              </a:ext>
            </a:extLst>
          </p:cNvPr>
          <p:cNvCxnSpPr>
            <a:cxnSpLocks/>
          </p:cNvCxnSpPr>
          <p:nvPr/>
        </p:nvCxnSpPr>
        <p:spPr>
          <a:xfrm>
            <a:off x="7396842" y="9944100"/>
            <a:ext cx="15947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04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01" b="9478"/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0"/>
            <a:ext cx="18288000" cy="1028700"/>
            <a:chOff x="0" y="0"/>
            <a:chExt cx="118717047" cy="667783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8572263" cy="6533054"/>
            </a:xfrm>
            <a:custGeom>
              <a:avLst/>
              <a:gdLst/>
              <a:ahLst/>
              <a:cxnLst/>
              <a:rect l="l" t="t" r="r" b="b"/>
              <a:pathLst>
                <a:path w="118572263" h="6533054">
                  <a:moveTo>
                    <a:pt x="0" y="0"/>
                  </a:moveTo>
                  <a:lnTo>
                    <a:pt x="118572263" y="0"/>
                  </a:lnTo>
                  <a:lnTo>
                    <a:pt x="118572263" y="6533054"/>
                  </a:lnTo>
                  <a:lnTo>
                    <a:pt x="0" y="65330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tx1"/>
              </a:solidFill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18717045" cy="6677834"/>
            </a:xfrm>
            <a:custGeom>
              <a:avLst/>
              <a:gdLst/>
              <a:ahLst/>
              <a:cxnLst/>
              <a:rect l="l" t="t" r="r" b="b"/>
              <a:pathLst>
                <a:path w="118717045" h="6677834">
                  <a:moveTo>
                    <a:pt x="118572273" y="6533054"/>
                  </a:moveTo>
                  <a:lnTo>
                    <a:pt x="118717045" y="6533054"/>
                  </a:lnTo>
                  <a:lnTo>
                    <a:pt x="118717045" y="6677834"/>
                  </a:lnTo>
                  <a:lnTo>
                    <a:pt x="118572273" y="6677834"/>
                  </a:lnTo>
                  <a:lnTo>
                    <a:pt x="118572273" y="653305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6533054"/>
                  </a:lnTo>
                  <a:lnTo>
                    <a:pt x="0" y="6533054"/>
                  </a:lnTo>
                  <a:lnTo>
                    <a:pt x="0" y="144780"/>
                  </a:lnTo>
                  <a:close/>
                  <a:moveTo>
                    <a:pt x="0" y="6533054"/>
                  </a:moveTo>
                  <a:lnTo>
                    <a:pt x="144780" y="6533054"/>
                  </a:lnTo>
                  <a:lnTo>
                    <a:pt x="144780" y="6677834"/>
                  </a:lnTo>
                  <a:lnTo>
                    <a:pt x="0" y="6677834"/>
                  </a:lnTo>
                  <a:lnTo>
                    <a:pt x="0" y="6533054"/>
                  </a:lnTo>
                  <a:close/>
                  <a:moveTo>
                    <a:pt x="118572273" y="144780"/>
                  </a:moveTo>
                  <a:lnTo>
                    <a:pt x="118717045" y="144780"/>
                  </a:lnTo>
                  <a:lnTo>
                    <a:pt x="118717045" y="6533054"/>
                  </a:lnTo>
                  <a:lnTo>
                    <a:pt x="118572273" y="6533054"/>
                  </a:lnTo>
                  <a:lnTo>
                    <a:pt x="118572273" y="144780"/>
                  </a:lnTo>
                  <a:close/>
                  <a:moveTo>
                    <a:pt x="144780" y="6533054"/>
                  </a:moveTo>
                  <a:lnTo>
                    <a:pt x="118572273" y="6533054"/>
                  </a:lnTo>
                  <a:lnTo>
                    <a:pt x="118572273" y="6677834"/>
                  </a:lnTo>
                  <a:lnTo>
                    <a:pt x="144780" y="6677834"/>
                  </a:lnTo>
                  <a:lnTo>
                    <a:pt x="144780" y="6533054"/>
                  </a:lnTo>
                  <a:close/>
                  <a:moveTo>
                    <a:pt x="118572273" y="0"/>
                  </a:moveTo>
                  <a:lnTo>
                    <a:pt x="118717045" y="0"/>
                  </a:lnTo>
                  <a:lnTo>
                    <a:pt x="118717045" y="144780"/>
                  </a:lnTo>
                  <a:lnTo>
                    <a:pt x="118572273" y="144780"/>
                  </a:lnTo>
                  <a:lnTo>
                    <a:pt x="118572273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8572273" y="0"/>
                  </a:lnTo>
                  <a:lnTo>
                    <a:pt x="118572273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7865" y="425847"/>
            <a:ext cx="885028" cy="177006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447800" y="1510973"/>
            <a:ext cx="14706600" cy="473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dirty="0">
                <a:solidFill>
                  <a:srgbClr val="000000"/>
                </a:solidFill>
                <a:latin typeface="Montserrat Semi-Bold"/>
              </a:rPr>
              <a:t>Exercise 2 (p.9) Check and write T (True) and F (False).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21254" y="1432244"/>
            <a:ext cx="619125" cy="619125"/>
          </a:xfrm>
          <a:prstGeom prst="rect">
            <a:avLst/>
          </a:prstGeom>
        </p:spPr>
      </p:pic>
      <p:sp>
        <p:nvSpPr>
          <p:cNvPr id="32" name="TextBox 24">
            <a:extLst>
              <a:ext uri="{FF2B5EF4-FFF2-40B4-BE49-F238E27FC236}">
                <a16:creationId xmlns:a16="http://schemas.microsoft.com/office/drawing/2014/main" id="{50B7560A-EA60-5F4A-B8EC-9151E34F2117}"/>
              </a:ext>
            </a:extLst>
          </p:cNvPr>
          <p:cNvSpPr txBox="1"/>
          <p:nvPr/>
        </p:nvSpPr>
        <p:spPr>
          <a:xfrm>
            <a:off x="15605627" y="342900"/>
            <a:ext cx="1984507" cy="342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English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F20C25-265B-0E45-9134-BADC2B6ACBB8}"/>
              </a:ext>
            </a:extLst>
          </p:cNvPr>
          <p:cNvSpPr txBox="1"/>
          <p:nvPr/>
        </p:nvSpPr>
        <p:spPr>
          <a:xfrm>
            <a:off x="621665" y="1926891"/>
            <a:ext cx="17209135" cy="1521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/>
              <a:t>1</a:t>
            </a:r>
            <a:r>
              <a:rPr lang="en-US" sz="5400" dirty="0"/>
              <a:t>. Trang needs help with building dollhouses.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98C97-97B0-6F45-8BB6-FCF17040C75D}"/>
              </a:ext>
            </a:extLst>
          </p:cNvPr>
          <p:cNvCxnSpPr/>
          <p:nvPr/>
        </p:nvCxnSpPr>
        <p:spPr>
          <a:xfrm>
            <a:off x="1447800" y="33909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0D2A39-F02C-B14A-9E86-1445C0BBDFE6}"/>
              </a:ext>
            </a:extLst>
          </p:cNvPr>
          <p:cNvCxnSpPr>
            <a:cxnSpLocks/>
          </p:cNvCxnSpPr>
          <p:nvPr/>
        </p:nvCxnSpPr>
        <p:spPr>
          <a:xfrm>
            <a:off x="7701845" y="3379611"/>
            <a:ext cx="54045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170814-F1F1-B347-A7CB-2E2C8C7CD87A}"/>
              </a:ext>
            </a:extLst>
          </p:cNvPr>
          <p:cNvCxnSpPr>
            <a:cxnSpLocks/>
          </p:cNvCxnSpPr>
          <p:nvPr/>
        </p:nvCxnSpPr>
        <p:spPr>
          <a:xfrm>
            <a:off x="4879623" y="3390900"/>
            <a:ext cx="12163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6442B7D-87C0-7E42-8B90-FF4B7FB17A10}"/>
              </a:ext>
            </a:extLst>
          </p:cNvPr>
          <p:cNvSpPr txBox="1"/>
          <p:nvPr/>
        </p:nvSpPr>
        <p:spPr>
          <a:xfrm>
            <a:off x="1447800" y="4223954"/>
            <a:ext cx="15392400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4000" dirty="0"/>
              <a:t>: I love your </a:t>
            </a:r>
            <a:r>
              <a:rPr lang="en-US" sz="4000" b="1" u="sng" dirty="0">
                <a:solidFill>
                  <a:srgbClr val="FF0000"/>
                </a:solidFill>
              </a:rPr>
              <a:t>dollhouse</a:t>
            </a:r>
            <a:r>
              <a:rPr lang="en-US" sz="4000" dirty="0"/>
              <a:t>. It's amazing. Did you </a:t>
            </a:r>
            <a:r>
              <a:rPr lang="en-US" sz="4000" b="1" u="sng" dirty="0">
                <a:solidFill>
                  <a:srgbClr val="FF0000"/>
                </a:solidFill>
              </a:rPr>
              <a:t>make it yourself</a:t>
            </a:r>
            <a:r>
              <a:rPr lang="en-US" sz="4000" dirty="0"/>
              <a:t>? 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</a:rPr>
              <a:t>Trang: </a:t>
            </a:r>
            <a:r>
              <a:rPr lang="en-US" sz="4000" b="1" u="sng" dirty="0">
                <a:solidFill>
                  <a:srgbClr val="FF0000"/>
                </a:solidFill>
              </a:rPr>
              <a:t>Yes</a:t>
            </a:r>
            <a:r>
              <a:rPr lang="en-US" sz="4000" dirty="0"/>
              <a:t>. My hobby is building dollhouses.</a:t>
            </a:r>
            <a:endParaRPr lang="en-VN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D77DB-F051-5847-9166-10B2519512F5}"/>
              </a:ext>
            </a:extLst>
          </p:cNvPr>
          <p:cNvSpPr txBox="1"/>
          <p:nvPr/>
        </p:nvSpPr>
        <p:spPr>
          <a:xfrm>
            <a:off x="14173200" y="2560276"/>
            <a:ext cx="50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B53774-F2E9-2444-B7DE-4D9374437D58}"/>
              </a:ext>
            </a:extLst>
          </p:cNvPr>
          <p:cNvSpPr txBox="1"/>
          <p:nvPr/>
        </p:nvSpPr>
        <p:spPr>
          <a:xfrm>
            <a:off x="605337" y="6306647"/>
            <a:ext cx="1720913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/>
              <a:t>2</a:t>
            </a:r>
            <a:r>
              <a:rPr lang="en-US" sz="5400" dirty="0"/>
              <a:t>. Trang uses glue and cardboard to build her dollhouse.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171B79-B757-3943-84CD-661EBF97A6F9}"/>
              </a:ext>
            </a:extLst>
          </p:cNvPr>
          <p:cNvCxnSpPr>
            <a:cxnSpLocks/>
          </p:cNvCxnSpPr>
          <p:nvPr/>
        </p:nvCxnSpPr>
        <p:spPr>
          <a:xfrm>
            <a:off x="1480458" y="7106064"/>
            <a:ext cx="14286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37E6EE-C0F2-464C-9D67-132051DB41D8}"/>
              </a:ext>
            </a:extLst>
          </p:cNvPr>
          <p:cNvCxnSpPr>
            <a:cxnSpLocks/>
          </p:cNvCxnSpPr>
          <p:nvPr/>
        </p:nvCxnSpPr>
        <p:spPr>
          <a:xfrm>
            <a:off x="4403272" y="7106064"/>
            <a:ext cx="12490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783872-5351-5F4D-BD72-C60619242373}"/>
              </a:ext>
            </a:extLst>
          </p:cNvPr>
          <p:cNvCxnSpPr>
            <a:cxnSpLocks/>
          </p:cNvCxnSpPr>
          <p:nvPr/>
        </p:nvCxnSpPr>
        <p:spPr>
          <a:xfrm>
            <a:off x="7048500" y="7106064"/>
            <a:ext cx="27948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FF6118-0CB2-CA4B-B2C6-37CEB426DEB6}"/>
              </a:ext>
            </a:extLst>
          </p:cNvPr>
          <p:cNvCxnSpPr>
            <a:cxnSpLocks/>
          </p:cNvCxnSpPr>
          <p:nvPr/>
        </p:nvCxnSpPr>
        <p:spPr>
          <a:xfrm>
            <a:off x="10771414" y="7122392"/>
            <a:ext cx="5396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C6B46EB-99BD-9547-8033-2D066EC87FC6}"/>
              </a:ext>
            </a:extLst>
          </p:cNvPr>
          <p:cNvSpPr txBox="1"/>
          <p:nvPr/>
        </p:nvSpPr>
        <p:spPr>
          <a:xfrm>
            <a:off x="1447800" y="8004321"/>
            <a:ext cx="153924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Ann</a:t>
            </a:r>
            <a:r>
              <a:rPr lang="en-US" sz="4000" dirty="0"/>
              <a:t>: Really? </a:t>
            </a:r>
            <a:r>
              <a:rPr lang="en-US" sz="4000" b="1" u="sng" dirty="0">
                <a:solidFill>
                  <a:srgbClr val="FF0000"/>
                </a:solidFill>
              </a:rPr>
              <a:t>Is it hard </a:t>
            </a:r>
            <a:r>
              <a:rPr lang="en-US" sz="4000" dirty="0"/>
              <a:t>to </a:t>
            </a:r>
            <a:r>
              <a:rPr lang="en-US" sz="4000" b="1" u="sng" dirty="0">
                <a:solidFill>
                  <a:srgbClr val="FF0000"/>
                </a:solidFill>
              </a:rPr>
              <a:t>build</a:t>
            </a:r>
            <a:r>
              <a:rPr lang="en-US" sz="4000" dirty="0"/>
              <a:t> one? </a:t>
            </a:r>
          </a:p>
          <a:p>
            <a:pPr algn="just"/>
            <a:r>
              <a:rPr lang="en-US" sz="4000" b="1" dirty="0">
                <a:solidFill>
                  <a:srgbClr val="00B050"/>
                </a:solidFill>
              </a:rPr>
              <a:t>Trang: </a:t>
            </a:r>
            <a:r>
              <a:rPr lang="en-US" sz="4000" dirty="0"/>
              <a:t>Not really. All you need is some </a:t>
            </a:r>
            <a:r>
              <a:rPr lang="en-US" sz="4000" b="1" u="sng" dirty="0">
                <a:solidFill>
                  <a:srgbClr val="FF0000"/>
                </a:solidFill>
              </a:rPr>
              <a:t>cardboard</a:t>
            </a:r>
            <a:r>
              <a:rPr lang="en-US" sz="4000" dirty="0"/>
              <a:t> and </a:t>
            </a:r>
            <a:r>
              <a:rPr lang="en-US" sz="4000" b="1" u="sng" dirty="0">
                <a:solidFill>
                  <a:srgbClr val="FF0000"/>
                </a:solidFill>
              </a:rPr>
              <a:t>glue</a:t>
            </a:r>
            <a:r>
              <a:rPr lang="en-US" sz="4000" dirty="0"/>
              <a:t>. Then just use a bit of creativity.</a:t>
            </a:r>
            <a:endParaRPr lang="en-VN" sz="4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4A3AC15-B639-A34D-A465-A0162DF1129A}"/>
              </a:ext>
            </a:extLst>
          </p:cNvPr>
          <p:cNvSpPr txBox="1"/>
          <p:nvPr/>
        </p:nvSpPr>
        <p:spPr>
          <a:xfrm>
            <a:off x="16582292" y="6305799"/>
            <a:ext cx="502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59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  <p:bldP spid="8" grpId="0"/>
      <p:bldP spid="28" grpId="0"/>
      <p:bldP spid="41" grpId="0" animBg="1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1104</Words>
  <Application>Microsoft Office PowerPoint</Application>
  <PresentationFormat>Custom</PresentationFormat>
  <Paragraphs>154</Paragraphs>
  <Slides>23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Montserrat Semi-Bold</vt:lpstr>
      <vt:lpstr>Century Gothic</vt:lpstr>
      <vt:lpstr>Wingdings</vt:lpstr>
      <vt:lpstr>Franklin Gothic Medium</vt:lpstr>
      <vt:lpstr>Arial</vt:lpstr>
      <vt:lpstr>Montserrat</vt:lpstr>
      <vt:lpstr>Montserrat Medium</vt:lpstr>
      <vt:lpstr>TAN Jambore</vt:lpstr>
      <vt:lpstr>Montserrat Bold</vt:lpstr>
      <vt:lpstr>Calibri</vt:lpstr>
      <vt:lpstr>TAN Jambore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Thanh Tâm Ngô</cp:lastModifiedBy>
  <cp:revision>16</cp:revision>
  <dcterms:created xsi:type="dcterms:W3CDTF">2006-08-16T00:00:00Z</dcterms:created>
  <dcterms:modified xsi:type="dcterms:W3CDTF">2025-09-14T23:42:57Z</dcterms:modified>
  <dc:identifier>DAEyMetqJao</dc:identifier>
</cp:coreProperties>
</file>