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EDDA-7BDA-4F88-BD77-C039F34D138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391F-853B-41F2-A5FB-DA1C8A0C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sv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sv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sv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sv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sv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8623" y="1502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III.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Vai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trò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của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động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vật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1.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Vai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trò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đối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với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/>
              </a:rPr>
              <a:t>nhiên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623" y="24133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Động vật có vai trò quan trọng trong cuộc sống hằng ngày: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Cân bằng hệ sinh thái (VD: rắn ăn chuột =&gt; diều hâu ăn rắn,…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Cải tạo đất đai ( giun, dế, bọ hung,…)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Giúp thụ phấn cho cây, phát tán hạt cây (dơi, chim phát tán hạt)</a:t>
            </a:r>
          </a:p>
        </p:txBody>
      </p:sp>
      <p:pic>
        <p:nvPicPr>
          <p:cNvPr id="9" name="Picture 6" descr="Vai trò của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23" y="860080"/>
            <a:ext cx="2550746" cy="21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ơi ăn quả—Thợ làm vườn trên không của rừng mưa nhiệt đ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23" y="3484444"/>
            <a:ext cx="2550746" cy="21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374211">
            <a:off x="3808724" y="2594110"/>
            <a:ext cx="1448195" cy="1450007"/>
            <a:chOff x="0" y="0"/>
            <a:chExt cx="2896390" cy="29000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439878" y="355947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247686">
            <a:off x="6959247" y="2594110"/>
            <a:ext cx="1448195" cy="1450007"/>
            <a:chOff x="0" y="0"/>
            <a:chExt cx="2896390" cy="29000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439880" y="35594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Ó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83985" y="2818408"/>
            <a:ext cx="1448195" cy="1450007"/>
            <a:chOff x="0" y="0"/>
            <a:chExt cx="2896390" cy="29000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87212" y="4641850"/>
            <a:ext cx="4044019" cy="703025"/>
            <a:chOff x="0" y="0"/>
            <a:chExt cx="379883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98830" cy="660400"/>
            </a:xfrm>
            <a:custGeom>
              <a:avLst/>
              <a:gdLst/>
              <a:ahLst/>
              <a:cxnLst/>
              <a:rect l="l" t="t" r="r" b="b"/>
              <a:pathLst>
                <a:path w="3798830" h="660400">
                  <a:moveTo>
                    <a:pt x="367437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74370" y="0"/>
                  </a:lnTo>
                  <a:cubicBezTo>
                    <a:pt x="3742950" y="0"/>
                    <a:pt x="3798830" y="55880"/>
                    <a:pt x="3798830" y="124460"/>
                  </a:cubicBezTo>
                  <a:lnTo>
                    <a:pt x="3798830" y="535940"/>
                  </a:lnTo>
                  <a:cubicBezTo>
                    <a:pt x="3798830" y="604520"/>
                    <a:pt x="3742950" y="660400"/>
                    <a:pt x="3674370" y="660400"/>
                  </a:cubicBezTo>
                  <a:close/>
                </a:path>
              </a:pathLst>
            </a:custGeom>
            <a:solidFill>
              <a:srgbClr val="CB364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421462" y="4771314"/>
            <a:ext cx="342339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2"/>
              </a:lnSpc>
              <a:spcBef>
                <a:spcPct val="0"/>
              </a:spcBef>
            </a:pPr>
            <a:r>
              <a:rPr lang="en-US" sz="2265" b="1">
                <a:solidFill>
                  <a:srgbClr val="FFFFFF"/>
                </a:solidFill>
                <a:latin typeface="Asap Bold"/>
                <a:ea typeface="Asap Bold"/>
                <a:cs typeface="Asap Bold"/>
                <a:sym typeface="Asap Bold"/>
              </a:rPr>
              <a:t>7 chữ cái</a:t>
            </a:r>
          </a:p>
        </p:txBody>
      </p:sp>
      <p:sp>
        <p:nvSpPr>
          <p:cNvPr id="15" name="Freeform 15"/>
          <p:cNvSpPr/>
          <p:nvPr/>
        </p:nvSpPr>
        <p:spPr>
          <a:xfrm>
            <a:off x="4274246" y="1183752"/>
            <a:ext cx="1101630" cy="962549"/>
          </a:xfrm>
          <a:custGeom>
            <a:avLst/>
            <a:gdLst/>
            <a:ahLst/>
            <a:cxnLst/>
            <a:rect l="l" t="t" r="r" b="b"/>
            <a:pathLst>
              <a:path w="1652445" h="1443824">
                <a:moveTo>
                  <a:pt x="0" y="0"/>
                </a:moveTo>
                <a:lnTo>
                  <a:pt x="1652446" y="0"/>
                </a:lnTo>
                <a:lnTo>
                  <a:pt x="1652446" y="1443823"/>
                </a:lnTo>
                <a:lnTo>
                  <a:pt x="0" y="1443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582346" y="1183752"/>
            <a:ext cx="1101630" cy="962549"/>
          </a:xfrm>
          <a:custGeom>
            <a:avLst/>
            <a:gdLst/>
            <a:ahLst/>
            <a:cxnLst/>
            <a:rect l="l" t="t" r="r" b="b"/>
            <a:pathLst>
              <a:path w="1652445" h="1443824">
                <a:moveTo>
                  <a:pt x="0" y="0"/>
                </a:moveTo>
                <a:lnTo>
                  <a:pt x="1652445" y="0"/>
                </a:lnTo>
                <a:lnTo>
                  <a:pt x="1652445" y="1443823"/>
                </a:lnTo>
                <a:lnTo>
                  <a:pt x="0" y="1443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890446" y="1183752"/>
            <a:ext cx="1101630" cy="962549"/>
          </a:xfrm>
          <a:custGeom>
            <a:avLst/>
            <a:gdLst/>
            <a:ahLst/>
            <a:cxnLst/>
            <a:rect l="l" t="t" r="r" b="b"/>
            <a:pathLst>
              <a:path w="1652445" h="1443824">
                <a:moveTo>
                  <a:pt x="0" y="0"/>
                </a:moveTo>
                <a:lnTo>
                  <a:pt x="1652445" y="0"/>
                </a:lnTo>
                <a:lnTo>
                  <a:pt x="1652445" y="1443823"/>
                </a:lnTo>
                <a:lnTo>
                  <a:pt x="0" y="1443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7408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97501" y="-286663"/>
            <a:ext cx="1119323" cy="1140711"/>
          </a:xfrm>
          <a:custGeom>
            <a:avLst/>
            <a:gdLst/>
            <a:ahLst/>
            <a:cxnLst/>
            <a:rect l="l" t="t" r="r" b="b"/>
            <a:pathLst>
              <a:path w="1678985" h="1711067">
                <a:moveTo>
                  <a:pt x="0" y="0"/>
                </a:moveTo>
                <a:lnTo>
                  <a:pt x="1678985" y="0"/>
                </a:lnTo>
                <a:lnTo>
                  <a:pt x="1678985" y="1711067"/>
                </a:lnTo>
                <a:lnTo>
                  <a:pt x="0" y="171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17910" y="5702794"/>
            <a:ext cx="898914" cy="938813"/>
          </a:xfrm>
          <a:custGeom>
            <a:avLst/>
            <a:gdLst/>
            <a:ahLst/>
            <a:cxnLst/>
            <a:rect l="l" t="t" r="r" b="b"/>
            <a:pathLst>
              <a:path w="1348371" h="1408220">
                <a:moveTo>
                  <a:pt x="0" y="0"/>
                </a:moveTo>
                <a:lnTo>
                  <a:pt x="1348371" y="0"/>
                </a:lnTo>
                <a:lnTo>
                  <a:pt x="1348371" y="1408220"/>
                </a:lnTo>
                <a:lnTo>
                  <a:pt x="0" y="140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2821012"/>
            <a:ext cx="919583" cy="1215977"/>
          </a:xfrm>
          <a:custGeom>
            <a:avLst/>
            <a:gdLst/>
            <a:ahLst/>
            <a:cxnLst/>
            <a:rect l="l" t="t" r="r" b="b"/>
            <a:pathLst>
              <a:path w="1379374" h="1823966">
                <a:moveTo>
                  <a:pt x="0" y="0"/>
                </a:moveTo>
                <a:lnTo>
                  <a:pt x="1379374" y="0"/>
                </a:lnTo>
                <a:lnTo>
                  <a:pt x="1379374" y="1823966"/>
                </a:lnTo>
                <a:lnTo>
                  <a:pt x="0" y="1823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9610" y="282932"/>
            <a:ext cx="1084101" cy="1142233"/>
          </a:xfrm>
          <a:custGeom>
            <a:avLst/>
            <a:gdLst/>
            <a:ahLst/>
            <a:cxnLst/>
            <a:rect l="l" t="t" r="r" b="b"/>
            <a:pathLst>
              <a:path w="1626151" h="1713350">
                <a:moveTo>
                  <a:pt x="0" y="0"/>
                </a:moveTo>
                <a:lnTo>
                  <a:pt x="1626151" y="0"/>
                </a:lnTo>
                <a:lnTo>
                  <a:pt x="1626151" y="1713350"/>
                </a:lnTo>
                <a:lnTo>
                  <a:pt x="0" y="171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8201" y="5565718"/>
            <a:ext cx="1031020" cy="1212965"/>
          </a:xfrm>
          <a:custGeom>
            <a:avLst/>
            <a:gdLst/>
            <a:ahLst/>
            <a:cxnLst/>
            <a:rect l="l" t="t" r="r" b="b"/>
            <a:pathLst>
              <a:path w="1546530" h="1819447">
                <a:moveTo>
                  <a:pt x="0" y="0"/>
                </a:moveTo>
                <a:lnTo>
                  <a:pt x="1546530" y="0"/>
                </a:lnTo>
                <a:lnTo>
                  <a:pt x="1546530" y="1819448"/>
                </a:lnTo>
                <a:lnTo>
                  <a:pt x="0" y="1819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70450" y="1043625"/>
            <a:ext cx="2451101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  <a:spcBef>
                <a:spcPct val="0"/>
              </a:spcBef>
            </a:pPr>
            <a:r>
              <a:rPr lang="en-US" sz="5434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Vòng 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81196" y="2798341"/>
            <a:ext cx="1293827" cy="1295447"/>
            <a:chOff x="0" y="0"/>
            <a:chExt cx="2587654" cy="2590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Ậ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71717" y="2798341"/>
            <a:ext cx="1293827" cy="1295447"/>
            <a:chOff x="0" y="0"/>
            <a:chExt cx="2587654" cy="25908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94348" y="2798341"/>
            <a:ext cx="1293827" cy="1295447"/>
            <a:chOff x="0" y="0"/>
            <a:chExt cx="2587654" cy="25908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Ộ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16978" y="2798341"/>
            <a:ext cx="1293827" cy="1295447"/>
            <a:chOff x="0" y="0"/>
            <a:chExt cx="2587654" cy="25908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026457" y="2798341"/>
            <a:ext cx="1293827" cy="1295447"/>
            <a:chOff x="0" y="0"/>
            <a:chExt cx="2587654" cy="25908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449087" y="2798341"/>
            <a:ext cx="1293827" cy="1295447"/>
            <a:chOff x="0" y="0"/>
            <a:chExt cx="2587654" cy="25908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V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603826" y="2798341"/>
            <a:ext cx="1293827" cy="1295447"/>
            <a:chOff x="0" y="0"/>
            <a:chExt cx="2587654" cy="259089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27763" y="4677577"/>
            <a:ext cx="8736475" cy="888141"/>
            <a:chOff x="0" y="0"/>
            <a:chExt cx="17472950" cy="17762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7472950" cy="1776282"/>
              <a:chOff x="0" y="0"/>
              <a:chExt cx="8206783" cy="102784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206783" cy="1027841"/>
              </a:xfrm>
              <a:custGeom>
                <a:avLst/>
                <a:gdLst/>
                <a:ahLst/>
                <a:cxnLst/>
                <a:rect l="l" t="t" r="r" b="b"/>
                <a:pathLst>
                  <a:path w="8206783" h="1027841">
                    <a:moveTo>
                      <a:pt x="8082323" y="1027841"/>
                    </a:moveTo>
                    <a:lnTo>
                      <a:pt x="124460" y="1027841"/>
                    </a:lnTo>
                    <a:cubicBezTo>
                      <a:pt x="55880" y="1027841"/>
                      <a:pt x="0" y="971961"/>
                      <a:pt x="0" y="903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082323" y="0"/>
                    </a:lnTo>
                    <a:cubicBezTo>
                      <a:pt x="8150903" y="0"/>
                      <a:pt x="8206783" y="55880"/>
                      <a:pt x="8206783" y="124460"/>
                    </a:cubicBezTo>
                    <a:lnTo>
                      <a:pt x="8206783" y="903381"/>
                    </a:lnTo>
                    <a:cubicBezTo>
                      <a:pt x="8206783" y="971961"/>
                      <a:pt x="8150903" y="1027841"/>
                      <a:pt x="8082323" y="1027841"/>
                    </a:cubicBezTo>
                    <a:close/>
                  </a:path>
                </a:pathLst>
              </a:custGeom>
              <a:solidFill>
                <a:srgbClr val="FFFFFF">
                  <a:alpha val="12941"/>
                </a:srgbClr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2103188" y="550110"/>
              <a:ext cx="13266576" cy="586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3"/>
                </a:lnSpc>
                <a:spcBef>
                  <a:spcPct val="0"/>
                </a:spcBef>
              </a:pPr>
              <a:r>
                <a:rPr lang="en-US" sz="1816" b="1" dirty="0" err="1">
                  <a:latin typeface="Asap"/>
                  <a:ea typeface="Asap"/>
                  <a:cs typeface="Asap"/>
                  <a:sym typeface="Asap"/>
                </a:rPr>
                <a:t>Động</a:t>
              </a:r>
              <a:r>
                <a:rPr lang="en-US" sz="1816" b="1" dirty="0">
                  <a:latin typeface="Asap"/>
                  <a:ea typeface="Asap"/>
                  <a:cs typeface="Asap"/>
                  <a:sym typeface="Asap"/>
                </a:rPr>
                <a:t> </a:t>
              </a:r>
              <a:r>
                <a:rPr lang="en-US" sz="1816" b="1" dirty="0" err="1">
                  <a:latin typeface="Asap"/>
                  <a:ea typeface="Asap"/>
                  <a:cs typeface="Asap"/>
                  <a:sym typeface="Asap"/>
                </a:rPr>
                <a:t>Vật</a:t>
              </a:r>
              <a:endParaRPr lang="en-US" sz="1816" b="1" dirty="0"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7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97501" y="-286663"/>
            <a:ext cx="1119323" cy="1140711"/>
          </a:xfrm>
          <a:custGeom>
            <a:avLst/>
            <a:gdLst/>
            <a:ahLst/>
            <a:cxnLst/>
            <a:rect l="l" t="t" r="r" b="b"/>
            <a:pathLst>
              <a:path w="1678985" h="1711067">
                <a:moveTo>
                  <a:pt x="0" y="0"/>
                </a:moveTo>
                <a:lnTo>
                  <a:pt x="1678985" y="0"/>
                </a:lnTo>
                <a:lnTo>
                  <a:pt x="1678985" y="1711067"/>
                </a:lnTo>
                <a:lnTo>
                  <a:pt x="0" y="171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17910" y="5702794"/>
            <a:ext cx="898914" cy="938813"/>
          </a:xfrm>
          <a:custGeom>
            <a:avLst/>
            <a:gdLst/>
            <a:ahLst/>
            <a:cxnLst/>
            <a:rect l="l" t="t" r="r" b="b"/>
            <a:pathLst>
              <a:path w="1348371" h="1408220">
                <a:moveTo>
                  <a:pt x="0" y="0"/>
                </a:moveTo>
                <a:lnTo>
                  <a:pt x="1348371" y="0"/>
                </a:lnTo>
                <a:lnTo>
                  <a:pt x="1348371" y="1408220"/>
                </a:lnTo>
                <a:lnTo>
                  <a:pt x="0" y="140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2821012"/>
            <a:ext cx="919583" cy="1215977"/>
          </a:xfrm>
          <a:custGeom>
            <a:avLst/>
            <a:gdLst/>
            <a:ahLst/>
            <a:cxnLst/>
            <a:rect l="l" t="t" r="r" b="b"/>
            <a:pathLst>
              <a:path w="1379374" h="1823966">
                <a:moveTo>
                  <a:pt x="0" y="0"/>
                </a:moveTo>
                <a:lnTo>
                  <a:pt x="1379374" y="0"/>
                </a:lnTo>
                <a:lnTo>
                  <a:pt x="1379374" y="1823966"/>
                </a:lnTo>
                <a:lnTo>
                  <a:pt x="0" y="1823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9610" y="282932"/>
            <a:ext cx="1084101" cy="1142233"/>
          </a:xfrm>
          <a:custGeom>
            <a:avLst/>
            <a:gdLst/>
            <a:ahLst/>
            <a:cxnLst/>
            <a:rect l="l" t="t" r="r" b="b"/>
            <a:pathLst>
              <a:path w="1626151" h="1713350">
                <a:moveTo>
                  <a:pt x="0" y="0"/>
                </a:moveTo>
                <a:lnTo>
                  <a:pt x="1626151" y="0"/>
                </a:lnTo>
                <a:lnTo>
                  <a:pt x="1626151" y="1713350"/>
                </a:lnTo>
                <a:lnTo>
                  <a:pt x="0" y="171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8201" y="5565718"/>
            <a:ext cx="1031020" cy="1212965"/>
          </a:xfrm>
          <a:custGeom>
            <a:avLst/>
            <a:gdLst/>
            <a:ahLst/>
            <a:cxnLst/>
            <a:rect l="l" t="t" r="r" b="b"/>
            <a:pathLst>
              <a:path w="1546530" h="1819447">
                <a:moveTo>
                  <a:pt x="0" y="0"/>
                </a:moveTo>
                <a:lnTo>
                  <a:pt x="1546530" y="0"/>
                </a:lnTo>
                <a:lnTo>
                  <a:pt x="1546530" y="1819448"/>
                </a:lnTo>
                <a:lnTo>
                  <a:pt x="0" y="1819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32799" y="1043625"/>
            <a:ext cx="252640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  <a:spcBef>
                <a:spcPct val="0"/>
              </a:spcBef>
            </a:pPr>
            <a:r>
              <a:rPr lang="en-US" sz="5434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Vòng 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81196" y="2798341"/>
            <a:ext cx="1293827" cy="1295447"/>
            <a:chOff x="0" y="0"/>
            <a:chExt cx="2587654" cy="2590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71717" y="2798341"/>
            <a:ext cx="1293827" cy="1295447"/>
            <a:chOff x="0" y="0"/>
            <a:chExt cx="2587654" cy="25908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Ự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94348" y="2798341"/>
            <a:ext cx="1293827" cy="1295447"/>
            <a:chOff x="0" y="0"/>
            <a:chExt cx="2587654" cy="25908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16978" y="2798341"/>
            <a:ext cx="1293827" cy="1295447"/>
            <a:chOff x="0" y="0"/>
            <a:chExt cx="2587654" cy="25908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Ê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026457" y="2798341"/>
            <a:ext cx="1293827" cy="1295447"/>
            <a:chOff x="0" y="0"/>
            <a:chExt cx="2587654" cy="25908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449087" y="2798341"/>
            <a:ext cx="1293827" cy="1295447"/>
            <a:chOff x="0" y="0"/>
            <a:chExt cx="2587654" cy="25908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603826" y="2798341"/>
            <a:ext cx="1293827" cy="1295447"/>
            <a:chOff x="0" y="0"/>
            <a:chExt cx="2587654" cy="259089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27763" y="4677577"/>
            <a:ext cx="8736475" cy="888141"/>
            <a:chOff x="0" y="0"/>
            <a:chExt cx="17472950" cy="17762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7472950" cy="1776282"/>
              <a:chOff x="0" y="0"/>
              <a:chExt cx="8206783" cy="102784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206783" cy="1027841"/>
              </a:xfrm>
              <a:custGeom>
                <a:avLst/>
                <a:gdLst/>
                <a:ahLst/>
                <a:cxnLst/>
                <a:rect l="l" t="t" r="r" b="b"/>
                <a:pathLst>
                  <a:path w="8206783" h="1027841">
                    <a:moveTo>
                      <a:pt x="8082323" y="1027841"/>
                    </a:moveTo>
                    <a:lnTo>
                      <a:pt x="124460" y="1027841"/>
                    </a:lnTo>
                    <a:cubicBezTo>
                      <a:pt x="55880" y="1027841"/>
                      <a:pt x="0" y="971961"/>
                      <a:pt x="0" y="903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082323" y="0"/>
                    </a:lnTo>
                    <a:cubicBezTo>
                      <a:pt x="8150903" y="0"/>
                      <a:pt x="8206783" y="55880"/>
                      <a:pt x="8206783" y="124460"/>
                    </a:cubicBezTo>
                    <a:lnTo>
                      <a:pt x="8206783" y="903381"/>
                    </a:lnTo>
                    <a:cubicBezTo>
                      <a:pt x="8206783" y="971961"/>
                      <a:pt x="8150903" y="1027841"/>
                      <a:pt x="8082323" y="1027841"/>
                    </a:cubicBezTo>
                    <a:close/>
                  </a:path>
                </a:pathLst>
              </a:custGeom>
              <a:solidFill>
                <a:srgbClr val="FFFFFF">
                  <a:alpha val="12941"/>
                </a:srgbClr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2103188" y="550110"/>
              <a:ext cx="13266576" cy="586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3"/>
                </a:lnSpc>
                <a:spcBef>
                  <a:spcPct val="0"/>
                </a:spcBef>
              </a:pPr>
              <a:r>
                <a:rPr lang="en-US" sz="1816" b="1" dirty="0" err="1">
                  <a:latin typeface="Asap"/>
                  <a:ea typeface="Asap"/>
                  <a:cs typeface="Asap"/>
                  <a:sym typeface="Asap"/>
                </a:rPr>
                <a:t>Tự</a:t>
              </a:r>
              <a:r>
                <a:rPr lang="en-US" sz="1816" b="1" dirty="0">
                  <a:latin typeface="Asap"/>
                  <a:ea typeface="Asap"/>
                  <a:cs typeface="Asap"/>
                  <a:sym typeface="Asap"/>
                </a:rPr>
                <a:t> </a:t>
              </a:r>
              <a:r>
                <a:rPr lang="en-US" sz="1816" b="1" dirty="0" err="1">
                  <a:latin typeface="Asap"/>
                  <a:ea typeface="Asap"/>
                  <a:cs typeface="Asap"/>
                  <a:sym typeface="Asap"/>
                </a:rPr>
                <a:t>Nhiên</a:t>
              </a:r>
              <a:endParaRPr lang="en-US" sz="1816" b="1" dirty="0"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24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97501" y="-286663"/>
            <a:ext cx="1119323" cy="1140711"/>
          </a:xfrm>
          <a:custGeom>
            <a:avLst/>
            <a:gdLst/>
            <a:ahLst/>
            <a:cxnLst/>
            <a:rect l="l" t="t" r="r" b="b"/>
            <a:pathLst>
              <a:path w="1678985" h="1711067">
                <a:moveTo>
                  <a:pt x="0" y="0"/>
                </a:moveTo>
                <a:lnTo>
                  <a:pt x="1678985" y="0"/>
                </a:lnTo>
                <a:lnTo>
                  <a:pt x="1678985" y="1711067"/>
                </a:lnTo>
                <a:lnTo>
                  <a:pt x="0" y="171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17910" y="5702794"/>
            <a:ext cx="898914" cy="938813"/>
          </a:xfrm>
          <a:custGeom>
            <a:avLst/>
            <a:gdLst/>
            <a:ahLst/>
            <a:cxnLst/>
            <a:rect l="l" t="t" r="r" b="b"/>
            <a:pathLst>
              <a:path w="1348371" h="1408220">
                <a:moveTo>
                  <a:pt x="0" y="0"/>
                </a:moveTo>
                <a:lnTo>
                  <a:pt x="1348371" y="0"/>
                </a:lnTo>
                <a:lnTo>
                  <a:pt x="1348371" y="1408220"/>
                </a:lnTo>
                <a:lnTo>
                  <a:pt x="0" y="140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2821012"/>
            <a:ext cx="919583" cy="1215977"/>
          </a:xfrm>
          <a:custGeom>
            <a:avLst/>
            <a:gdLst/>
            <a:ahLst/>
            <a:cxnLst/>
            <a:rect l="l" t="t" r="r" b="b"/>
            <a:pathLst>
              <a:path w="1379374" h="1823966">
                <a:moveTo>
                  <a:pt x="0" y="0"/>
                </a:moveTo>
                <a:lnTo>
                  <a:pt x="1379374" y="0"/>
                </a:lnTo>
                <a:lnTo>
                  <a:pt x="1379374" y="1823966"/>
                </a:lnTo>
                <a:lnTo>
                  <a:pt x="0" y="1823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9610" y="282932"/>
            <a:ext cx="1084101" cy="1142233"/>
          </a:xfrm>
          <a:custGeom>
            <a:avLst/>
            <a:gdLst/>
            <a:ahLst/>
            <a:cxnLst/>
            <a:rect l="l" t="t" r="r" b="b"/>
            <a:pathLst>
              <a:path w="1626151" h="1713350">
                <a:moveTo>
                  <a:pt x="0" y="0"/>
                </a:moveTo>
                <a:lnTo>
                  <a:pt x="1626151" y="0"/>
                </a:lnTo>
                <a:lnTo>
                  <a:pt x="1626151" y="1713350"/>
                </a:lnTo>
                <a:lnTo>
                  <a:pt x="0" y="171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8201" y="5565718"/>
            <a:ext cx="1031020" cy="1212965"/>
          </a:xfrm>
          <a:custGeom>
            <a:avLst/>
            <a:gdLst/>
            <a:ahLst/>
            <a:cxnLst/>
            <a:rect l="l" t="t" r="r" b="b"/>
            <a:pathLst>
              <a:path w="1546530" h="1819447">
                <a:moveTo>
                  <a:pt x="0" y="0"/>
                </a:moveTo>
                <a:lnTo>
                  <a:pt x="1546530" y="0"/>
                </a:lnTo>
                <a:lnTo>
                  <a:pt x="1546530" y="1819448"/>
                </a:lnTo>
                <a:lnTo>
                  <a:pt x="0" y="1819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67928" y="1043625"/>
            <a:ext cx="245614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  <a:spcBef>
                <a:spcPct val="0"/>
              </a:spcBef>
            </a:pPr>
            <a:r>
              <a:rPr lang="en-US" sz="5434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Vòng 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81196" y="2798341"/>
            <a:ext cx="1293827" cy="1295447"/>
            <a:chOff x="0" y="0"/>
            <a:chExt cx="2587654" cy="2590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392992" y="384856"/>
              <a:ext cx="1801674" cy="166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Ấ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71717" y="2798341"/>
            <a:ext cx="1293827" cy="1295447"/>
            <a:chOff x="0" y="0"/>
            <a:chExt cx="2587654" cy="25908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92992" y="384856"/>
              <a:ext cx="1801674" cy="166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Ù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94348" y="2798341"/>
            <a:ext cx="1293827" cy="1295447"/>
            <a:chOff x="0" y="0"/>
            <a:chExt cx="2587654" cy="25908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392992" y="384856"/>
              <a:ext cx="1801674" cy="166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16978" y="2798341"/>
            <a:ext cx="1293827" cy="1295447"/>
            <a:chOff x="0" y="0"/>
            <a:chExt cx="2587654" cy="25908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392992" y="384856"/>
              <a:ext cx="1801674" cy="166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026457" y="2798341"/>
            <a:ext cx="1293827" cy="1295447"/>
            <a:chOff x="0" y="0"/>
            <a:chExt cx="2587654" cy="25908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449087" y="2798341"/>
            <a:ext cx="1293827" cy="1295447"/>
            <a:chOff x="0" y="0"/>
            <a:chExt cx="2587654" cy="25908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392992" y="384856"/>
              <a:ext cx="1801674" cy="166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U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603826" y="2798341"/>
            <a:ext cx="1293827" cy="1295447"/>
            <a:chOff x="0" y="0"/>
            <a:chExt cx="2587654" cy="259089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392992" y="384856"/>
              <a:ext cx="1801674" cy="166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27763" y="4677577"/>
            <a:ext cx="8736475" cy="888141"/>
            <a:chOff x="0" y="0"/>
            <a:chExt cx="17472950" cy="17762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7472950" cy="1776282"/>
              <a:chOff x="0" y="0"/>
              <a:chExt cx="8206783" cy="102784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206783" cy="1027841"/>
              </a:xfrm>
              <a:custGeom>
                <a:avLst/>
                <a:gdLst/>
                <a:ahLst/>
                <a:cxnLst/>
                <a:rect l="l" t="t" r="r" b="b"/>
                <a:pathLst>
                  <a:path w="8206783" h="1027841">
                    <a:moveTo>
                      <a:pt x="8082323" y="1027841"/>
                    </a:moveTo>
                    <a:lnTo>
                      <a:pt x="124460" y="1027841"/>
                    </a:lnTo>
                    <a:cubicBezTo>
                      <a:pt x="55880" y="1027841"/>
                      <a:pt x="0" y="971961"/>
                      <a:pt x="0" y="903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082323" y="0"/>
                    </a:lnTo>
                    <a:cubicBezTo>
                      <a:pt x="8150903" y="0"/>
                      <a:pt x="8206783" y="55880"/>
                      <a:pt x="8206783" y="124460"/>
                    </a:cubicBezTo>
                    <a:lnTo>
                      <a:pt x="8206783" y="903381"/>
                    </a:lnTo>
                    <a:cubicBezTo>
                      <a:pt x="8206783" y="971961"/>
                      <a:pt x="8150903" y="1027841"/>
                      <a:pt x="8082323" y="1027841"/>
                    </a:cubicBezTo>
                    <a:close/>
                  </a:path>
                </a:pathLst>
              </a:custGeom>
              <a:solidFill>
                <a:srgbClr val="FFFFFF">
                  <a:alpha val="12941"/>
                </a:srgbClr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2103188" y="550110"/>
              <a:ext cx="13266576" cy="586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3"/>
                </a:lnSpc>
                <a:spcBef>
                  <a:spcPct val="0"/>
                </a:spcBef>
              </a:pPr>
              <a:r>
                <a:rPr lang="en-US" sz="1816" b="1" dirty="0">
                  <a:latin typeface="Asap"/>
                  <a:ea typeface="Asap"/>
                  <a:cs typeface="Asap"/>
                  <a:sym typeface="Asap"/>
                </a:rPr>
                <a:t>ẤU TRÙNG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22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, Background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4660" y="14636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 i="0" dirty="0">
                <a:solidFill>
                  <a:srgbClr val="000000"/>
                </a:solidFill>
                <a:effectLst/>
                <a:latin typeface="Open Sans"/>
              </a:rPr>
              <a:t>2.Vai trò đối với con người</a:t>
            </a:r>
            <a:endParaRPr lang="en-US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endParaRPr lang="vi-VN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Cung cấp thức ăn cho con người (bò, lợn, gà, tôm)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Cung cấp nguyên liệu phục vụ đời sống như (lông cừu làm áo, ngọc trai làm trang sức….)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Phục vụ cho nhu cầu giải trí và an ninh cho con người (chó trông nhà)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Tiêu diệt các sinh vật gây hại cho con người, bảo vệ mùa màng (ong mắt đỏ tiêu diệt sâu gây hại, mèo diệt chuột,….)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+ Là đối tượng thí nghiệm phục vụ cho học tập, nghiên cứu, thử nghiệm (chuột, khỉ,…thử nghiệm thuốc)</a:t>
            </a:r>
          </a:p>
        </p:txBody>
      </p:sp>
    </p:spTree>
    <p:extLst>
      <p:ext uri="{BB962C8B-B14F-4D97-AF65-F5344CB8AC3E}">
        <p14:creationId xmlns:p14="http://schemas.microsoft.com/office/powerpoint/2010/main" val="7036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Tự hào là nhà sản xuất thức ăn chăn nuôi số 1 thế giới – Thực phẩm sạch 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191294"/>
            <a:ext cx="42378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au thai cừu Golden Health Placenta 50000mg 100 viên – Hàng Úc Thom D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91294"/>
            <a:ext cx="42378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p 12 Loài chó giữ nhà hàng đầu - Mytour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08" y="1690688"/>
            <a:ext cx="42378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iếng Mèo Kêu Đuổi Chuột 2019 Hiệu Quả Nhất ( Part 1 )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3843826"/>
            <a:ext cx="4237892" cy="27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Lịch sử y học kỳ thú của chuột thí nghiệ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3843825"/>
            <a:ext cx="4252546" cy="27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800+ Background powerpoint hình nền powerpoint đẹp Tạo nên một phong cách  riêng cho trình chiế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7661" y="176923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Open Sans"/>
              </a:rPr>
              <a:t>IV. Tác hại của động vật</a:t>
            </a:r>
            <a:endParaRPr lang="vi-VN" sz="20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- Tác hại: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+ Động vật hút nhựa và ăn lá gây hại cho thực vật 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d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 : ốc bươu vàng, ốc sên, sâu hạo, chấy, rận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+ Các loài động vật gây hại: chuột, gián, ruồi, muỗi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+ Kí sinh gây bệnh cho động vật và người: giun, sán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+ Trung gian truyền bệnh: muỗi, chuột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/>
              </a:rPr>
              <a:t>=&gt; Để phòng tránh các bệnh giun, sán, mọi người nên ăn chín, uống sôi; rửa tay sạch sẽ trước khi ăn và khi chế biến thực phẩm</a:t>
            </a:r>
          </a:p>
        </p:txBody>
      </p:sp>
    </p:spTree>
    <p:extLst>
      <p:ext uri="{BB962C8B-B14F-4D97-AF65-F5344CB8AC3E}">
        <p14:creationId xmlns:p14="http://schemas.microsoft.com/office/powerpoint/2010/main" val="28931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Quan sát hình 36.17, nêu tác hại của động vật đối với thực vậ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365125"/>
            <a:ext cx="63150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loại côn trùng gây hại cho con người như thế nào? Pestone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3237096"/>
            <a:ext cx="6315075" cy="30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uột gây ra bệnh gì? Các bệnh lây truyền từ chuột - Ecoair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6" y="365125"/>
            <a:ext cx="4396152" cy="58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2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865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3373" y="1835200"/>
            <a:ext cx="1445843" cy="144584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1379" y="1260831"/>
            <a:ext cx="1448195" cy="1450007"/>
            <a:chOff x="148956" y="148748"/>
            <a:chExt cx="2896390" cy="2900015"/>
          </a:xfrm>
        </p:grpSpPr>
        <p:sp>
          <p:nvSpPr>
            <p:cNvPr id="6" name="Freeform 6"/>
            <p:cNvSpPr/>
            <p:nvPr/>
          </p:nvSpPr>
          <p:spPr>
            <a:xfrm rot="-374211">
              <a:off x="148956" y="14874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 rot="21225789">
              <a:off x="580040" y="505172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211" y="3053498"/>
            <a:ext cx="1448195" cy="1450007"/>
            <a:chOff x="233913" y="233563"/>
            <a:chExt cx="2896390" cy="2900015"/>
          </a:xfrm>
        </p:grpSpPr>
        <p:sp>
          <p:nvSpPr>
            <p:cNvPr id="9" name="Freeform 9"/>
            <p:cNvSpPr/>
            <p:nvPr/>
          </p:nvSpPr>
          <p:spPr>
            <a:xfrm rot="-612077">
              <a:off x="233913" y="233563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 rot="20987923">
              <a:off x="586937" y="538685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X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91778" y="1216365"/>
            <a:ext cx="1448195" cy="1450007"/>
            <a:chOff x="100624" y="100489"/>
            <a:chExt cx="2896390" cy="2900015"/>
          </a:xfrm>
        </p:grpSpPr>
        <p:sp>
          <p:nvSpPr>
            <p:cNvPr id="12" name="Freeform 12"/>
            <p:cNvSpPr/>
            <p:nvPr/>
          </p:nvSpPr>
          <p:spPr>
            <a:xfrm rot="247686">
              <a:off x="100624" y="100489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 rot="247686">
              <a:off x="546332" y="456645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Ò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49591" y="3053498"/>
            <a:ext cx="1448195" cy="1450007"/>
            <a:chOff x="189381" y="189108"/>
            <a:chExt cx="2896390" cy="2900015"/>
          </a:xfrm>
        </p:grpSpPr>
        <p:sp>
          <p:nvSpPr>
            <p:cNvPr id="15" name="Freeform 15"/>
            <p:cNvSpPr/>
            <p:nvPr/>
          </p:nvSpPr>
          <p:spPr>
            <a:xfrm rot="484662">
              <a:off x="189381" y="18910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 rot="484662">
              <a:off x="640637" y="493750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92973" y="3053497"/>
            <a:ext cx="1448195" cy="1450007"/>
            <a:chOff x="91280" y="91158"/>
            <a:chExt cx="2896390" cy="2900015"/>
          </a:xfrm>
        </p:grpSpPr>
        <p:sp>
          <p:nvSpPr>
            <p:cNvPr id="18" name="Freeform 18"/>
            <p:cNvSpPr/>
            <p:nvPr/>
          </p:nvSpPr>
          <p:spPr>
            <a:xfrm rot="-223844">
              <a:off x="91280" y="9115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 rot="21376156">
              <a:off x="525892" y="44727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232151" y="1395605"/>
            <a:ext cx="1448195" cy="1450007"/>
            <a:chOff x="0" y="0"/>
            <a:chExt cx="2896390" cy="290001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077901" y="2837529"/>
            <a:ext cx="1448195" cy="1450007"/>
            <a:chOff x="0" y="0"/>
            <a:chExt cx="2896390" cy="290001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439880" y="565952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Ế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931239" y="1244865"/>
            <a:ext cx="1448195" cy="1450007"/>
            <a:chOff x="157709" y="157488"/>
            <a:chExt cx="2896390" cy="2900015"/>
          </a:xfrm>
        </p:grpSpPr>
        <p:sp>
          <p:nvSpPr>
            <p:cNvPr id="27" name="Freeform 27"/>
            <p:cNvSpPr/>
            <p:nvPr/>
          </p:nvSpPr>
          <p:spPr>
            <a:xfrm rot="397745">
              <a:off x="157709" y="15748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 rot="397745">
              <a:off x="606935" y="392914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21281" y="2837529"/>
            <a:ext cx="1448195" cy="1450007"/>
            <a:chOff x="0" y="0"/>
            <a:chExt cx="2896390" cy="290001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364662" y="2837529"/>
            <a:ext cx="1448195" cy="1450007"/>
            <a:chOff x="195031" y="194749"/>
            <a:chExt cx="2896390" cy="2900015"/>
          </a:xfrm>
        </p:grpSpPr>
        <p:sp>
          <p:nvSpPr>
            <p:cNvPr id="33" name="Freeform 33"/>
            <p:cNvSpPr/>
            <p:nvPr/>
          </p:nvSpPr>
          <p:spPr>
            <a:xfrm rot="500475">
              <a:off x="195031" y="194749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 rot="500475">
              <a:off x="646655" y="551553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Ữ</a:t>
              </a:r>
            </a:p>
          </p:txBody>
        </p:sp>
      </p:grpSp>
      <p:sp>
        <p:nvSpPr>
          <p:cNvPr id="35" name="Freeform 35"/>
          <p:cNvSpPr/>
          <p:nvPr/>
        </p:nvSpPr>
        <p:spPr>
          <a:xfrm rot="-3362886">
            <a:off x="11233621" y="3542823"/>
            <a:ext cx="1362823" cy="1489424"/>
          </a:xfrm>
          <a:custGeom>
            <a:avLst/>
            <a:gdLst/>
            <a:ahLst/>
            <a:cxnLst/>
            <a:rect l="l" t="t" r="r" b="b"/>
            <a:pathLst>
              <a:path w="2044234" h="2234136">
                <a:moveTo>
                  <a:pt x="0" y="0"/>
                </a:moveTo>
                <a:lnTo>
                  <a:pt x="2044234" y="0"/>
                </a:lnTo>
                <a:lnTo>
                  <a:pt x="2044234" y="2234136"/>
                </a:lnTo>
                <a:lnTo>
                  <a:pt x="0" y="22341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857614">
            <a:off x="8690886" y="-499291"/>
            <a:ext cx="1368263" cy="1380341"/>
          </a:xfrm>
          <a:custGeom>
            <a:avLst/>
            <a:gdLst/>
            <a:ahLst/>
            <a:cxnLst/>
            <a:rect l="l" t="t" r="r" b="b"/>
            <a:pathLst>
              <a:path w="2052395" h="2070512">
                <a:moveTo>
                  <a:pt x="0" y="0"/>
                </a:moveTo>
                <a:lnTo>
                  <a:pt x="2052395" y="0"/>
                </a:lnTo>
                <a:lnTo>
                  <a:pt x="2052395" y="2070511"/>
                </a:lnTo>
                <a:lnTo>
                  <a:pt x="0" y="2070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479152" y="6263083"/>
            <a:ext cx="1624179" cy="1435368"/>
          </a:xfrm>
          <a:custGeom>
            <a:avLst/>
            <a:gdLst/>
            <a:ahLst/>
            <a:cxnLst/>
            <a:rect l="l" t="t" r="r" b="b"/>
            <a:pathLst>
              <a:path w="2436268" h="2153052">
                <a:moveTo>
                  <a:pt x="0" y="0"/>
                </a:moveTo>
                <a:lnTo>
                  <a:pt x="2436268" y="0"/>
                </a:lnTo>
                <a:lnTo>
                  <a:pt x="2436268" y="2153052"/>
                </a:lnTo>
                <a:lnTo>
                  <a:pt x="0" y="21530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256555">
            <a:off x="1717004" y="-598449"/>
            <a:ext cx="1572738" cy="1578658"/>
          </a:xfrm>
          <a:custGeom>
            <a:avLst/>
            <a:gdLst/>
            <a:ahLst/>
            <a:cxnLst/>
            <a:rect l="l" t="t" r="r" b="b"/>
            <a:pathLst>
              <a:path w="2359107" h="2367987">
                <a:moveTo>
                  <a:pt x="0" y="0"/>
                </a:moveTo>
                <a:lnTo>
                  <a:pt x="2359107" y="0"/>
                </a:lnTo>
                <a:lnTo>
                  <a:pt x="2359107" y="2367987"/>
                </a:lnTo>
                <a:lnTo>
                  <a:pt x="0" y="23679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139401">
            <a:off x="-43442" y="4955327"/>
            <a:ext cx="1280683" cy="1422981"/>
          </a:xfrm>
          <a:custGeom>
            <a:avLst/>
            <a:gdLst/>
            <a:ahLst/>
            <a:cxnLst/>
            <a:rect l="l" t="t" r="r" b="b"/>
            <a:pathLst>
              <a:path w="1921024" h="2134471">
                <a:moveTo>
                  <a:pt x="0" y="0"/>
                </a:moveTo>
                <a:lnTo>
                  <a:pt x="1921024" y="0"/>
                </a:lnTo>
                <a:lnTo>
                  <a:pt x="1921024" y="2134471"/>
                </a:lnTo>
                <a:lnTo>
                  <a:pt x="0" y="21344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1742526">
            <a:off x="10103343" y="6280308"/>
            <a:ext cx="1096583" cy="1155385"/>
          </a:xfrm>
          <a:custGeom>
            <a:avLst/>
            <a:gdLst/>
            <a:ahLst/>
            <a:cxnLst/>
            <a:rect l="l" t="t" r="r" b="b"/>
            <a:pathLst>
              <a:path w="1644874" h="1733077">
                <a:moveTo>
                  <a:pt x="0" y="0"/>
                </a:moveTo>
                <a:lnTo>
                  <a:pt x="1644874" y="0"/>
                </a:lnTo>
                <a:lnTo>
                  <a:pt x="1644874" y="1733076"/>
                </a:lnTo>
                <a:lnTo>
                  <a:pt x="0" y="1733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2130891" y="4929953"/>
            <a:ext cx="7930218" cy="1028991"/>
            <a:chOff x="0" y="0"/>
            <a:chExt cx="15860437" cy="2057982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15860437" cy="2057982"/>
              <a:chOff x="0" y="0"/>
              <a:chExt cx="7449409" cy="96660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449410" cy="966603"/>
              </a:xfrm>
              <a:custGeom>
                <a:avLst/>
                <a:gdLst/>
                <a:ahLst/>
                <a:cxnLst/>
                <a:rect l="l" t="t" r="r" b="b"/>
                <a:pathLst>
                  <a:path w="7449410" h="966603">
                    <a:moveTo>
                      <a:pt x="7324949" y="966603"/>
                    </a:moveTo>
                    <a:lnTo>
                      <a:pt x="124460" y="966603"/>
                    </a:lnTo>
                    <a:cubicBezTo>
                      <a:pt x="55880" y="966603"/>
                      <a:pt x="0" y="910723"/>
                      <a:pt x="0" y="8421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324950" y="0"/>
                    </a:lnTo>
                    <a:cubicBezTo>
                      <a:pt x="7393529" y="0"/>
                      <a:pt x="7449410" y="55880"/>
                      <a:pt x="7449410" y="124460"/>
                    </a:cubicBezTo>
                    <a:lnTo>
                      <a:pt x="7449410" y="842143"/>
                    </a:lnTo>
                    <a:cubicBezTo>
                      <a:pt x="7449410" y="910723"/>
                      <a:pt x="7393529" y="966603"/>
                      <a:pt x="7324950" y="966603"/>
                    </a:cubicBezTo>
                    <a:close/>
                  </a:path>
                </a:pathLst>
              </a:custGeom>
              <a:solidFill>
                <a:srgbClr val="FFFFFF">
                  <a:alpha val="12941"/>
                </a:srgbClr>
              </a:solidFill>
            </p:spPr>
          </p:sp>
        </p:grpSp>
        <p:sp>
          <p:nvSpPr>
            <p:cNvPr id="44" name="TextBox 44"/>
            <p:cNvSpPr txBox="1"/>
            <p:nvPr/>
          </p:nvSpPr>
          <p:spPr>
            <a:xfrm>
              <a:off x="1081208" y="210244"/>
              <a:ext cx="13443885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2"/>
                </a:lnSpc>
                <a:spcBef>
                  <a:spcPct val="0"/>
                </a:spcBef>
              </a:pP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Sắp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xếp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lại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các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chữ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cái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để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tạo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ra</a:t>
              </a:r>
              <a:endParaRPr lang="en-US" sz="2265" b="1" dirty="0">
                <a:latin typeface="Asap Bold"/>
                <a:ea typeface="Asap Bold"/>
                <a:cs typeface="Asap Bold"/>
                <a:sym typeface="Asap Bold"/>
              </a:endParaRPr>
            </a:p>
            <a:p>
              <a:pPr algn="ctr">
                <a:lnSpc>
                  <a:spcPts val="3172"/>
                </a:lnSpc>
                <a:spcBef>
                  <a:spcPct val="0"/>
                </a:spcBef>
              </a:pP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nhiều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từ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mới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nhất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có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thể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trong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một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2265" b="1" dirty="0" err="1">
                  <a:latin typeface="Asap Bold"/>
                  <a:ea typeface="Asap Bold"/>
                  <a:cs typeface="Asap Bold"/>
                  <a:sym typeface="Asap Bold"/>
                </a:rPr>
                <a:t>phút</a:t>
              </a:r>
              <a:r>
                <a:rPr lang="en-US" sz="2265" b="1" dirty="0">
                  <a:latin typeface="Asap Bold"/>
                  <a:ea typeface="Asap Bold"/>
                  <a:cs typeface="Asap Bold"/>
                  <a:sym typeface="Asap Bold"/>
                </a:rPr>
                <a:t>!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369139" y="1362576"/>
            <a:ext cx="1448195" cy="1450007"/>
            <a:chOff x="157709" y="157488"/>
            <a:chExt cx="2896390" cy="2900015"/>
          </a:xfrm>
        </p:grpSpPr>
        <p:sp>
          <p:nvSpPr>
            <p:cNvPr id="46" name="Freeform 46"/>
            <p:cNvSpPr/>
            <p:nvPr/>
          </p:nvSpPr>
          <p:spPr>
            <a:xfrm rot="397745">
              <a:off x="157709" y="15748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 rot="397745">
              <a:off x="606935" y="42254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512159" y="1395605"/>
            <a:ext cx="1448195" cy="1450007"/>
            <a:chOff x="157709" y="157488"/>
            <a:chExt cx="2896390" cy="2900015"/>
          </a:xfrm>
        </p:grpSpPr>
        <p:sp>
          <p:nvSpPr>
            <p:cNvPr id="49" name="Freeform 49"/>
            <p:cNvSpPr/>
            <p:nvPr/>
          </p:nvSpPr>
          <p:spPr>
            <a:xfrm rot="397745">
              <a:off x="157709" y="15748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 rot="397745">
              <a:off x="606935" y="51397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Ơ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086543" y="1316861"/>
            <a:ext cx="1448195" cy="1450007"/>
            <a:chOff x="157709" y="157488"/>
            <a:chExt cx="2896390" cy="2900015"/>
          </a:xfrm>
        </p:grpSpPr>
        <p:sp>
          <p:nvSpPr>
            <p:cNvPr id="52" name="Freeform 52"/>
            <p:cNvSpPr/>
            <p:nvPr/>
          </p:nvSpPr>
          <p:spPr>
            <a:xfrm rot="397745">
              <a:off x="157709" y="157488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89" y="0"/>
                  </a:lnTo>
                  <a:lnTo>
                    <a:pt x="2896389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 rot="397745">
              <a:off x="606935" y="51397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16112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073991" y="5469176"/>
            <a:ext cx="4044019" cy="703025"/>
            <a:chOff x="0" y="0"/>
            <a:chExt cx="8088037" cy="140604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88037" cy="1406049"/>
              <a:chOff x="0" y="0"/>
              <a:chExt cx="3798830" cy="66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79883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798830" h="660400">
                    <a:moveTo>
                      <a:pt x="367437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74370" y="0"/>
                    </a:lnTo>
                    <a:cubicBezTo>
                      <a:pt x="3742950" y="0"/>
                      <a:pt x="3798830" y="55880"/>
                      <a:pt x="3798830" y="124460"/>
                    </a:cubicBezTo>
                    <a:lnTo>
                      <a:pt x="3798830" y="535940"/>
                    </a:lnTo>
                    <a:cubicBezTo>
                      <a:pt x="3798830" y="604520"/>
                      <a:pt x="3742950" y="660400"/>
                      <a:pt x="3674370" y="660400"/>
                    </a:cubicBezTo>
                    <a:close/>
                  </a:path>
                </a:pathLst>
              </a:custGeom>
              <a:solidFill>
                <a:srgbClr val="CB3647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68500" y="284328"/>
              <a:ext cx="6846793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2"/>
                </a:lnSpc>
                <a:spcBef>
                  <a:spcPct val="0"/>
                </a:spcBef>
              </a:pPr>
              <a:r>
                <a:rPr lang="en-US" sz="2265" b="1">
                  <a:solidFill>
                    <a:srgbClr val="FFFFFF"/>
                  </a:solidFill>
                  <a:latin typeface="Asap Bold"/>
                  <a:ea typeface="Asap Bold"/>
                  <a:cs typeface="Asap Bold"/>
                  <a:sym typeface="Asap Bold"/>
                </a:rPr>
                <a:t>6 chữ cái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992211" y="685800"/>
            <a:ext cx="1101630" cy="962549"/>
          </a:xfrm>
          <a:custGeom>
            <a:avLst/>
            <a:gdLst/>
            <a:ahLst/>
            <a:cxnLst/>
            <a:rect l="l" t="t" r="r" b="b"/>
            <a:pathLst>
              <a:path w="1652445" h="1443824">
                <a:moveTo>
                  <a:pt x="0" y="0"/>
                </a:moveTo>
                <a:lnTo>
                  <a:pt x="1652445" y="0"/>
                </a:lnTo>
                <a:lnTo>
                  <a:pt x="1652445" y="1443824"/>
                </a:lnTo>
                <a:lnTo>
                  <a:pt x="0" y="1443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39811" y="685800"/>
            <a:ext cx="1101630" cy="962549"/>
          </a:xfrm>
          <a:custGeom>
            <a:avLst/>
            <a:gdLst/>
            <a:ahLst/>
            <a:cxnLst/>
            <a:rect l="l" t="t" r="r" b="b"/>
            <a:pathLst>
              <a:path w="1652445" h="1443824">
                <a:moveTo>
                  <a:pt x="0" y="0"/>
                </a:moveTo>
                <a:lnTo>
                  <a:pt x="1652445" y="0"/>
                </a:lnTo>
                <a:lnTo>
                  <a:pt x="1652445" y="1443824"/>
                </a:lnTo>
                <a:lnTo>
                  <a:pt x="0" y="1443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06117" y="2187831"/>
            <a:ext cx="1448195" cy="1450007"/>
            <a:chOff x="283303" y="282861"/>
            <a:chExt cx="2896390" cy="2900015"/>
          </a:xfrm>
        </p:grpSpPr>
        <p:sp>
          <p:nvSpPr>
            <p:cNvPr id="10" name="Freeform 10"/>
            <p:cNvSpPr/>
            <p:nvPr/>
          </p:nvSpPr>
          <p:spPr>
            <a:xfrm rot="-761860">
              <a:off x="283303" y="282861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 rot="20838140">
              <a:off x="705387" y="640787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7795" y="1870330"/>
            <a:ext cx="1448195" cy="1450007"/>
            <a:chOff x="0" y="0"/>
            <a:chExt cx="2896390" cy="29000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73343" y="1870330"/>
            <a:ext cx="1448195" cy="1450007"/>
            <a:chOff x="0" y="0"/>
            <a:chExt cx="2896390" cy="29000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75021" y="2187830"/>
            <a:ext cx="1448195" cy="1450007"/>
            <a:chOff x="0" y="0"/>
            <a:chExt cx="2896390" cy="290001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440569" y="2187830"/>
            <a:ext cx="1448195" cy="1450007"/>
            <a:chOff x="0" y="0"/>
            <a:chExt cx="2896390" cy="29000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U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610296" y="3632940"/>
            <a:ext cx="1448195" cy="1450007"/>
            <a:chOff x="212352" y="212041"/>
            <a:chExt cx="2896390" cy="2900015"/>
          </a:xfrm>
        </p:grpSpPr>
        <p:sp>
          <p:nvSpPr>
            <p:cNvPr id="25" name="Freeform 25"/>
            <p:cNvSpPr/>
            <p:nvPr/>
          </p:nvSpPr>
          <p:spPr>
            <a:xfrm rot="549573">
              <a:off x="212352" y="212041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4"/>
                  </a:lnTo>
                  <a:lnTo>
                    <a:pt x="0" y="2900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 rot="549573">
              <a:off x="665120" y="569019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Ì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87641" y="3676217"/>
            <a:ext cx="1448195" cy="1450007"/>
            <a:chOff x="0" y="0"/>
            <a:chExt cx="2896390" cy="290001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315191" y="3632940"/>
            <a:ext cx="1448195" cy="1450007"/>
            <a:chOff x="0" y="0"/>
            <a:chExt cx="2896390" cy="29000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937429" y="3747490"/>
            <a:ext cx="1448195" cy="1450007"/>
            <a:chOff x="0" y="0"/>
            <a:chExt cx="2896390" cy="290001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896390" cy="2900015"/>
            </a:xfrm>
            <a:custGeom>
              <a:avLst/>
              <a:gdLst/>
              <a:ahLst/>
              <a:cxnLst/>
              <a:rect l="l" t="t" r="r" b="b"/>
              <a:pathLst>
                <a:path w="2896390" h="2900015">
                  <a:moveTo>
                    <a:pt x="0" y="0"/>
                  </a:moveTo>
                  <a:lnTo>
                    <a:pt x="2896390" y="0"/>
                  </a:lnTo>
                  <a:lnTo>
                    <a:pt x="2896390" y="2900015"/>
                  </a:lnTo>
                  <a:lnTo>
                    <a:pt x="0" y="290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439880" y="428766"/>
              <a:ext cx="2016632" cy="2026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  <a:spcBef>
                  <a:spcPct val="0"/>
                </a:spcBef>
              </a:pPr>
              <a:r>
                <a:rPr lang="en-US" sz="5669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97501" y="-286663"/>
            <a:ext cx="1119323" cy="1140711"/>
          </a:xfrm>
          <a:custGeom>
            <a:avLst/>
            <a:gdLst/>
            <a:ahLst/>
            <a:cxnLst/>
            <a:rect l="l" t="t" r="r" b="b"/>
            <a:pathLst>
              <a:path w="1678985" h="1711067">
                <a:moveTo>
                  <a:pt x="0" y="0"/>
                </a:moveTo>
                <a:lnTo>
                  <a:pt x="1678985" y="0"/>
                </a:lnTo>
                <a:lnTo>
                  <a:pt x="1678985" y="1711067"/>
                </a:lnTo>
                <a:lnTo>
                  <a:pt x="0" y="171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17910" y="5702794"/>
            <a:ext cx="898914" cy="938813"/>
          </a:xfrm>
          <a:custGeom>
            <a:avLst/>
            <a:gdLst/>
            <a:ahLst/>
            <a:cxnLst/>
            <a:rect l="l" t="t" r="r" b="b"/>
            <a:pathLst>
              <a:path w="1348371" h="1408220">
                <a:moveTo>
                  <a:pt x="0" y="0"/>
                </a:moveTo>
                <a:lnTo>
                  <a:pt x="1348371" y="0"/>
                </a:lnTo>
                <a:lnTo>
                  <a:pt x="1348371" y="1408220"/>
                </a:lnTo>
                <a:lnTo>
                  <a:pt x="0" y="140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2821012"/>
            <a:ext cx="919583" cy="1215977"/>
          </a:xfrm>
          <a:custGeom>
            <a:avLst/>
            <a:gdLst/>
            <a:ahLst/>
            <a:cxnLst/>
            <a:rect l="l" t="t" r="r" b="b"/>
            <a:pathLst>
              <a:path w="1379374" h="1823966">
                <a:moveTo>
                  <a:pt x="0" y="0"/>
                </a:moveTo>
                <a:lnTo>
                  <a:pt x="1379374" y="0"/>
                </a:lnTo>
                <a:lnTo>
                  <a:pt x="1379374" y="1823966"/>
                </a:lnTo>
                <a:lnTo>
                  <a:pt x="0" y="1823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9610" y="282932"/>
            <a:ext cx="1084101" cy="1142233"/>
          </a:xfrm>
          <a:custGeom>
            <a:avLst/>
            <a:gdLst/>
            <a:ahLst/>
            <a:cxnLst/>
            <a:rect l="l" t="t" r="r" b="b"/>
            <a:pathLst>
              <a:path w="1626151" h="1713350">
                <a:moveTo>
                  <a:pt x="0" y="0"/>
                </a:moveTo>
                <a:lnTo>
                  <a:pt x="1626151" y="0"/>
                </a:lnTo>
                <a:lnTo>
                  <a:pt x="1626151" y="1713350"/>
                </a:lnTo>
                <a:lnTo>
                  <a:pt x="0" y="171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8201" y="5565718"/>
            <a:ext cx="1031020" cy="1212965"/>
          </a:xfrm>
          <a:custGeom>
            <a:avLst/>
            <a:gdLst/>
            <a:ahLst/>
            <a:cxnLst/>
            <a:rect l="l" t="t" r="r" b="b"/>
            <a:pathLst>
              <a:path w="1546530" h="1819447">
                <a:moveTo>
                  <a:pt x="0" y="0"/>
                </a:moveTo>
                <a:lnTo>
                  <a:pt x="1546530" y="0"/>
                </a:lnTo>
                <a:lnTo>
                  <a:pt x="1546530" y="1819448"/>
                </a:lnTo>
                <a:lnTo>
                  <a:pt x="0" y="1819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882127" y="2798341"/>
            <a:ext cx="1293827" cy="1295447"/>
            <a:chOff x="0" y="0"/>
            <a:chExt cx="2587654" cy="2590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89263" y="2798341"/>
            <a:ext cx="1293827" cy="1295447"/>
            <a:chOff x="0" y="0"/>
            <a:chExt cx="2587654" cy="25908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6047" y="2798341"/>
            <a:ext cx="1293827" cy="1295447"/>
            <a:chOff x="0" y="0"/>
            <a:chExt cx="2587654" cy="25908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35695" y="2798341"/>
            <a:ext cx="1293827" cy="1295447"/>
            <a:chOff x="0" y="0"/>
            <a:chExt cx="2587654" cy="25908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62479" y="2798341"/>
            <a:ext cx="1293827" cy="1295447"/>
            <a:chOff x="0" y="0"/>
            <a:chExt cx="2587654" cy="25908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Ắ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08911" y="2798341"/>
            <a:ext cx="1293827" cy="1295447"/>
            <a:chOff x="0" y="0"/>
            <a:chExt cx="2587654" cy="25908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27763" y="4677577"/>
            <a:ext cx="8736475" cy="888141"/>
            <a:chOff x="0" y="0"/>
            <a:chExt cx="17472950" cy="177628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7472950" cy="1776282"/>
              <a:chOff x="0" y="0"/>
              <a:chExt cx="8206783" cy="102784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206783" cy="1027841"/>
              </a:xfrm>
              <a:custGeom>
                <a:avLst/>
                <a:gdLst/>
                <a:ahLst/>
                <a:cxnLst/>
                <a:rect l="l" t="t" r="r" b="b"/>
                <a:pathLst>
                  <a:path w="8206783" h="1027841">
                    <a:moveTo>
                      <a:pt x="8082323" y="1027841"/>
                    </a:moveTo>
                    <a:lnTo>
                      <a:pt x="124460" y="1027841"/>
                    </a:lnTo>
                    <a:cubicBezTo>
                      <a:pt x="55880" y="1027841"/>
                      <a:pt x="0" y="971961"/>
                      <a:pt x="0" y="903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082323" y="0"/>
                    </a:lnTo>
                    <a:cubicBezTo>
                      <a:pt x="8150903" y="0"/>
                      <a:pt x="8206783" y="55880"/>
                      <a:pt x="8206783" y="124460"/>
                    </a:cubicBezTo>
                    <a:lnTo>
                      <a:pt x="8206783" y="903381"/>
                    </a:lnTo>
                    <a:cubicBezTo>
                      <a:pt x="8206783" y="971961"/>
                      <a:pt x="8150903" y="1027841"/>
                      <a:pt x="8082323" y="1027841"/>
                    </a:cubicBezTo>
                    <a:close/>
                  </a:path>
                </a:pathLst>
              </a:custGeom>
              <a:solidFill>
                <a:srgbClr val="FFFFFF">
                  <a:alpha val="12941"/>
                </a:srgbClr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2103188" y="550110"/>
              <a:ext cx="13266576" cy="586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3"/>
                </a:lnSpc>
                <a:spcBef>
                  <a:spcPct val="0"/>
                </a:spcBef>
              </a:pPr>
              <a:r>
                <a:rPr lang="en-US" sz="1816" b="1" dirty="0">
                  <a:latin typeface="Asap Bold"/>
                  <a:ea typeface="Asap Bold"/>
                  <a:cs typeface="Asap Bold"/>
                  <a:sym typeface="Asap Bold"/>
                </a:rPr>
                <a:t>Con </a:t>
              </a:r>
              <a:r>
                <a:rPr lang="en-US" sz="1816" b="1" dirty="0" err="1">
                  <a:latin typeface="Asap Bold"/>
                  <a:ea typeface="Asap Bold"/>
                  <a:cs typeface="Asap Bold"/>
                  <a:sym typeface="Asap Bold"/>
                </a:rPr>
                <a:t>Rắn</a:t>
              </a:r>
              <a:endParaRPr lang="en-US" sz="1816" b="1" dirty="0">
                <a:latin typeface="Asap Bold"/>
                <a:ea typeface="Asap Bold"/>
                <a:cs typeface="Asap Bold"/>
                <a:sym typeface="Asap Bold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897068" y="1022596"/>
            <a:ext cx="239786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  <a:spcBef>
                <a:spcPct val="0"/>
              </a:spcBef>
            </a:pPr>
            <a:r>
              <a:rPr lang="en-US" sz="5434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Vòng 1</a:t>
            </a:r>
          </a:p>
        </p:txBody>
      </p:sp>
    </p:spTree>
    <p:extLst>
      <p:ext uri="{BB962C8B-B14F-4D97-AF65-F5344CB8AC3E}">
        <p14:creationId xmlns:p14="http://schemas.microsoft.com/office/powerpoint/2010/main" val="20735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912" y="-1723088"/>
            <a:ext cx="10304176" cy="10304176"/>
          </a:xfrm>
          <a:custGeom>
            <a:avLst/>
            <a:gdLst/>
            <a:ahLst/>
            <a:cxnLst/>
            <a:rect l="l" t="t" r="r" b="b"/>
            <a:pathLst>
              <a:path w="15456264" h="15456264">
                <a:moveTo>
                  <a:pt x="0" y="0"/>
                </a:moveTo>
                <a:lnTo>
                  <a:pt x="15456264" y="0"/>
                </a:lnTo>
                <a:lnTo>
                  <a:pt x="15456264" y="15456264"/>
                </a:lnTo>
                <a:lnTo>
                  <a:pt x="0" y="154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97501" y="-286663"/>
            <a:ext cx="1119323" cy="1140711"/>
          </a:xfrm>
          <a:custGeom>
            <a:avLst/>
            <a:gdLst/>
            <a:ahLst/>
            <a:cxnLst/>
            <a:rect l="l" t="t" r="r" b="b"/>
            <a:pathLst>
              <a:path w="1678985" h="1711067">
                <a:moveTo>
                  <a:pt x="0" y="0"/>
                </a:moveTo>
                <a:lnTo>
                  <a:pt x="1678985" y="0"/>
                </a:lnTo>
                <a:lnTo>
                  <a:pt x="1678985" y="1711067"/>
                </a:lnTo>
                <a:lnTo>
                  <a:pt x="0" y="171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17910" y="5702794"/>
            <a:ext cx="898914" cy="938813"/>
          </a:xfrm>
          <a:custGeom>
            <a:avLst/>
            <a:gdLst/>
            <a:ahLst/>
            <a:cxnLst/>
            <a:rect l="l" t="t" r="r" b="b"/>
            <a:pathLst>
              <a:path w="1348371" h="1408220">
                <a:moveTo>
                  <a:pt x="0" y="0"/>
                </a:moveTo>
                <a:lnTo>
                  <a:pt x="1348371" y="0"/>
                </a:lnTo>
                <a:lnTo>
                  <a:pt x="1348371" y="1408220"/>
                </a:lnTo>
                <a:lnTo>
                  <a:pt x="0" y="140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2821012"/>
            <a:ext cx="919583" cy="1215977"/>
          </a:xfrm>
          <a:custGeom>
            <a:avLst/>
            <a:gdLst/>
            <a:ahLst/>
            <a:cxnLst/>
            <a:rect l="l" t="t" r="r" b="b"/>
            <a:pathLst>
              <a:path w="1379374" h="1823966">
                <a:moveTo>
                  <a:pt x="0" y="0"/>
                </a:moveTo>
                <a:lnTo>
                  <a:pt x="1379374" y="0"/>
                </a:lnTo>
                <a:lnTo>
                  <a:pt x="1379374" y="1823966"/>
                </a:lnTo>
                <a:lnTo>
                  <a:pt x="0" y="1823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9610" y="282932"/>
            <a:ext cx="1084101" cy="1142233"/>
          </a:xfrm>
          <a:custGeom>
            <a:avLst/>
            <a:gdLst/>
            <a:ahLst/>
            <a:cxnLst/>
            <a:rect l="l" t="t" r="r" b="b"/>
            <a:pathLst>
              <a:path w="1626151" h="1713350">
                <a:moveTo>
                  <a:pt x="0" y="0"/>
                </a:moveTo>
                <a:lnTo>
                  <a:pt x="1626151" y="0"/>
                </a:lnTo>
                <a:lnTo>
                  <a:pt x="1626151" y="1713350"/>
                </a:lnTo>
                <a:lnTo>
                  <a:pt x="0" y="171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8201" y="5565718"/>
            <a:ext cx="1031020" cy="1212965"/>
          </a:xfrm>
          <a:custGeom>
            <a:avLst/>
            <a:gdLst/>
            <a:ahLst/>
            <a:cxnLst/>
            <a:rect l="l" t="t" r="r" b="b"/>
            <a:pathLst>
              <a:path w="1546530" h="1819447">
                <a:moveTo>
                  <a:pt x="0" y="0"/>
                </a:moveTo>
                <a:lnTo>
                  <a:pt x="1546530" y="0"/>
                </a:lnTo>
                <a:lnTo>
                  <a:pt x="1546530" y="1819448"/>
                </a:lnTo>
                <a:lnTo>
                  <a:pt x="0" y="1819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882127" y="2798341"/>
            <a:ext cx="1293827" cy="1295447"/>
            <a:chOff x="0" y="0"/>
            <a:chExt cx="2587654" cy="2590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V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89263" y="2798341"/>
            <a:ext cx="1293827" cy="1295447"/>
            <a:chOff x="0" y="0"/>
            <a:chExt cx="2587654" cy="25908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6047" y="2798341"/>
            <a:ext cx="1293827" cy="1295447"/>
            <a:chOff x="0" y="0"/>
            <a:chExt cx="2587654" cy="25908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Ò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35695" y="2798341"/>
            <a:ext cx="1293827" cy="1295447"/>
            <a:chOff x="0" y="0"/>
            <a:chExt cx="2587654" cy="25908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62479" y="2798341"/>
            <a:ext cx="1293827" cy="1295447"/>
            <a:chOff x="0" y="0"/>
            <a:chExt cx="2587654" cy="25908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A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08911" y="2798341"/>
            <a:ext cx="1293827" cy="1295447"/>
            <a:chOff x="0" y="0"/>
            <a:chExt cx="2587654" cy="25908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87654" cy="2590893"/>
            </a:xfrm>
            <a:custGeom>
              <a:avLst/>
              <a:gdLst/>
              <a:ahLst/>
              <a:cxnLst/>
              <a:rect l="l" t="t" r="r" b="b"/>
              <a:pathLst>
                <a:path w="2587654" h="2590893">
                  <a:moveTo>
                    <a:pt x="0" y="0"/>
                  </a:moveTo>
                  <a:lnTo>
                    <a:pt x="2587654" y="0"/>
                  </a:lnTo>
                  <a:lnTo>
                    <a:pt x="2587654" y="2590893"/>
                  </a:lnTo>
                  <a:lnTo>
                    <a:pt x="0" y="2590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392992" y="384856"/>
              <a:ext cx="1801674" cy="1821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0"/>
                </a:lnSpc>
                <a:spcBef>
                  <a:spcPct val="0"/>
                </a:spcBef>
              </a:pPr>
              <a:r>
                <a:rPr lang="en-US" sz="5064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03711" y="4814652"/>
            <a:ext cx="8736475" cy="888141"/>
            <a:chOff x="0" y="0"/>
            <a:chExt cx="17472950" cy="177628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7472950" cy="1776282"/>
              <a:chOff x="0" y="0"/>
              <a:chExt cx="8206783" cy="102784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206783" cy="1027841"/>
              </a:xfrm>
              <a:custGeom>
                <a:avLst/>
                <a:gdLst/>
                <a:ahLst/>
                <a:cxnLst/>
                <a:rect l="l" t="t" r="r" b="b"/>
                <a:pathLst>
                  <a:path w="8206783" h="1027841">
                    <a:moveTo>
                      <a:pt x="8082323" y="1027841"/>
                    </a:moveTo>
                    <a:lnTo>
                      <a:pt x="124460" y="1027841"/>
                    </a:lnTo>
                    <a:cubicBezTo>
                      <a:pt x="55880" y="1027841"/>
                      <a:pt x="0" y="971961"/>
                      <a:pt x="0" y="903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082323" y="0"/>
                    </a:lnTo>
                    <a:cubicBezTo>
                      <a:pt x="8150903" y="0"/>
                      <a:pt x="8206783" y="55880"/>
                      <a:pt x="8206783" y="124460"/>
                    </a:cubicBezTo>
                    <a:lnTo>
                      <a:pt x="8206783" y="903381"/>
                    </a:lnTo>
                    <a:cubicBezTo>
                      <a:pt x="8206783" y="971961"/>
                      <a:pt x="8150903" y="1027841"/>
                      <a:pt x="8082323" y="1027841"/>
                    </a:cubicBezTo>
                    <a:close/>
                  </a:path>
                </a:pathLst>
              </a:custGeom>
              <a:solidFill>
                <a:srgbClr val="FFFFFF">
                  <a:alpha val="12941"/>
                </a:srgbClr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2103188" y="550110"/>
              <a:ext cx="13266576" cy="586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3"/>
                </a:lnSpc>
                <a:spcBef>
                  <a:spcPct val="0"/>
                </a:spcBef>
              </a:pPr>
              <a:r>
                <a:rPr lang="en-US" sz="1816" b="1" dirty="0" err="1">
                  <a:latin typeface="Asap Bold"/>
                  <a:ea typeface="Asap Bold"/>
                  <a:cs typeface="Asap Bold"/>
                  <a:sym typeface="Asap Bold"/>
                </a:rPr>
                <a:t>vai</a:t>
              </a:r>
              <a:r>
                <a:rPr lang="en-US" sz="1816" b="1" dirty="0">
                  <a:latin typeface="Asap Bold"/>
                  <a:ea typeface="Asap Bold"/>
                  <a:cs typeface="Asap Bold"/>
                  <a:sym typeface="Asap Bold"/>
                </a:rPr>
                <a:t> </a:t>
              </a:r>
              <a:r>
                <a:rPr lang="en-US" sz="1816" b="1" dirty="0" err="1">
                  <a:latin typeface="Asap Bold"/>
                  <a:ea typeface="Asap Bold"/>
                  <a:cs typeface="Asap Bold"/>
                  <a:sym typeface="Asap Bold"/>
                </a:rPr>
                <a:t>trò</a:t>
              </a:r>
              <a:endParaRPr lang="en-US" sz="1816" b="1" dirty="0">
                <a:latin typeface="Asap Bold"/>
                <a:ea typeface="Asap Bold"/>
                <a:cs typeface="Asap Bold"/>
                <a:sym typeface="Asap Bold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873878" y="1022596"/>
            <a:ext cx="244424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  <a:spcBef>
                <a:spcPct val="0"/>
              </a:spcBef>
            </a:pPr>
            <a:r>
              <a:rPr lang="en-US" sz="5434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Vòng 2</a:t>
            </a:r>
          </a:p>
        </p:txBody>
      </p:sp>
    </p:spTree>
    <p:extLst>
      <p:ext uri="{BB962C8B-B14F-4D97-AF65-F5344CB8AC3E}">
        <p14:creationId xmlns:p14="http://schemas.microsoft.com/office/powerpoint/2010/main" val="2352239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413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Asap</vt:lpstr>
      <vt:lpstr>Asap Bold</vt:lpstr>
      <vt:lpstr>Calibri</vt:lpstr>
      <vt:lpstr>Calibri Light</vt:lpstr>
      <vt:lpstr>Open Sans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 Chi</cp:lastModifiedBy>
  <cp:revision>13</cp:revision>
  <dcterms:created xsi:type="dcterms:W3CDTF">2025-04-02T13:52:15Z</dcterms:created>
  <dcterms:modified xsi:type="dcterms:W3CDTF">2025-05-11T06:06:30Z</dcterms:modified>
</cp:coreProperties>
</file>