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6" r:id="rId3"/>
  </p:sldMasterIdLst>
  <p:notesMasterIdLst>
    <p:notesMasterId r:id="rId55"/>
  </p:notesMasterIdLst>
  <p:sldIdLst>
    <p:sldId id="319" r:id="rId4"/>
    <p:sldId id="320" r:id="rId5"/>
    <p:sldId id="309" r:id="rId6"/>
    <p:sldId id="321" r:id="rId7"/>
    <p:sldId id="322" r:id="rId8"/>
    <p:sldId id="323" r:id="rId9"/>
    <p:sldId id="325" r:id="rId10"/>
    <p:sldId id="326" r:id="rId11"/>
    <p:sldId id="324" r:id="rId12"/>
    <p:sldId id="327" r:id="rId13"/>
    <p:sldId id="328" r:id="rId14"/>
    <p:sldId id="280" r:id="rId15"/>
    <p:sldId id="281" r:id="rId16"/>
    <p:sldId id="279" r:id="rId17"/>
    <p:sldId id="330" r:id="rId18"/>
    <p:sldId id="329" r:id="rId19"/>
    <p:sldId id="356" r:id="rId20"/>
    <p:sldId id="354" r:id="rId21"/>
    <p:sldId id="358" r:id="rId22"/>
    <p:sldId id="359" r:id="rId23"/>
    <p:sldId id="331" r:id="rId24"/>
    <p:sldId id="332" r:id="rId25"/>
    <p:sldId id="316" r:id="rId26"/>
    <p:sldId id="350" r:id="rId27"/>
    <p:sldId id="360" r:id="rId28"/>
    <p:sldId id="351" r:id="rId29"/>
    <p:sldId id="353" r:id="rId30"/>
    <p:sldId id="357" r:id="rId31"/>
    <p:sldId id="267" r:id="rId32"/>
    <p:sldId id="284" r:id="rId33"/>
    <p:sldId id="285" r:id="rId34"/>
    <p:sldId id="313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265" r:id="rId51"/>
    <p:sldId id="315" r:id="rId52"/>
    <p:sldId id="362" r:id="rId53"/>
    <p:sldId id="3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6EBD67-99AE-4420-8734-476B568D29BC}">
          <p14:sldIdLst>
            <p14:sldId id="319"/>
            <p14:sldId id="320"/>
            <p14:sldId id="309"/>
            <p14:sldId id="321"/>
            <p14:sldId id="322"/>
            <p14:sldId id="323"/>
            <p14:sldId id="325"/>
            <p14:sldId id="326"/>
            <p14:sldId id="324"/>
            <p14:sldId id="327"/>
            <p14:sldId id="328"/>
            <p14:sldId id="280"/>
            <p14:sldId id="281"/>
            <p14:sldId id="279"/>
            <p14:sldId id="330"/>
            <p14:sldId id="329"/>
            <p14:sldId id="356"/>
            <p14:sldId id="354"/>
            <p14:sldId id="358"/>
            <p14:sldId id="359"/>
            <p14:sldId id="331"/>
            <p14:sldId id="332"/>
            <p14:sldId id="316"/>
            <p14:sldId id="350"/>
            <p14:sldId id="360"/>
            <p14:sldId id="351"/>
            <p14:sldId id="353"/>
            <p14:sldId id="357"/>
          </p14:sldIdLst>
        </p14:section>
        <p14:section name="Untitled Section" id="{1AE9C814-3AEC-4F55-A2D9-79795D248DA4}">
          <p14:sldIdLst>
            <p14:sldId id="267"/>
            <p14:sldId id="284"/>
            <p14:sldId id="285"/>
            <p14:sldId id="313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65"/>
            <p14:sldId id="315"/>
            <p14:sldId id="362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009900"/>
    <a:srgbClr val="FF00FF"/>
    <a:srgbClr val="FF9900"/>
    <a:srgbClr val="FF3300"/>
    <a:srgbClr val="000099"/>
    <a:srgbClr val="CCFF99"/>
    <a:srgbClr val="97C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30" autoAdjust="0"/>
    <p:restoredTop sz="94660"/>
  </p:normalViewPr>
  <p:slideViewPr>
    <p:cSldViewPr snapToGrid="0">
      <p:cViewPr varScale="1">
        <p:scale>
          <a:sx n="63" d="100"/>
          <a:sy n="63" d="100"/>
        </p:scale>
        <p:origin x="5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CC7A7-EC70-47F8-B4BB-7ED501BC67F2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798D6-2649-468D-A77C-FA5B5051E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BD205F2-6E4A-49ED-B002-DFBFB8D65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D89C62-BC3A-4836-A85C-49959ACFDD2E}" type="slidenum">
              <a:rPr lang="en-US" altLang="vi-VN"/>
              <a:pPr eaLnBrk="1" hangingPunct="1"/>
              <a:t>21</a:t>
            </a:fld>
            <a:endParaRPr lang="en-US" altLang="vi-VN"/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6FFFC1F9-51BE-410C-AE3B-F3859E0988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3369BDB-C48D-42E2-AD0E-8BF5F278431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ED31A011-7031-4CB0-B43A-D14C0734D9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AB2CD9FA-6B3C-4A5D-AC61-B0B002C97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B260337-E1FA-483F-9A08-865E8418B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533026-D958-4C46-A519-DD43C1D99A71}" type="slidenum">
              <a:rPr lang="en-US" altLang="vi-VN"/>
              <a:pPr eaLnBrk="1" hangingPunct="1"/>
              <a:t>22</a:t>
            </a:fld>
            <a:endParaRPr lang="en-US" altLang="vi-VN"/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B28EEDFA-5EF6-4B70-9CC6-2B5475D58C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18D7AD6-C1BF-4345-ABC0-BA1DF2C1E5C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A7FB61CD-26E9-400A-95CF-16C4FD4CC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9F5DAB2B-88BA-4A20-A150-F1C4D271B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E4A6A08-BE7A-4FBE-8A16-B49939BBB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0B50BD-7289-4FDA-B5CF-734816705CF7}" type="slidenum">
              <a:rPr lang="en-US" altLang="vi-VN"/>
              <a:pPr eaLnBrk="1" hangingPunct="1"/>
              <a:t>23</a:t>
            </a:fld>
            <a:endParaRPr lang="en-US" altLang="vi-VN"/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CC88E25A-051D-417E-A1E8-7E54503FD7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041F073-0ED6-4F0D-97B1-233BD8C2D89C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23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3FDDBC5-1E79-491E-B63A-6F395135E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30068129-A8E5-4D98-B2D3-127D9A532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A815A42-23A1-423B-8622-C4182F6E1F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C63172-43B1-436F-B927-29EF47B968B4}" type="slidenum">
              <a:rPr lang="en-US" altLang="vi-VN"/>
              <a:pPr eaLnBrk="1" hangingPunct="1"/>
              <a:t>24</a:t>
            </a:fld>
            <a:endParaRPr lang="en-US" altLang="vi-VN"/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7FE73FDC-D424-42B9-9ACD-D08AF465D0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116FD6C-F9F7-4890-A34E-4ADCB43E76BE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24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1D4C4E33-87C3-4CE1-A68B-285C14A41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49D67BCE-7FA1-4DF6-91BA-BBC0FD21A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31D082F7-2E98-49AC-9116-4774F2771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839BC2-61AA-4BE6-82BE-FFC7F6837368}" type="slidenum">
              <a:rPr lang="en-US" altLang="vi-VN"/>
              <a:pPr eaLnBrk="1" hangingPunct="1"/>
              <a:t>26</a:t>
            </a:fld>
            <a:endParaRPr lang="en-US" altLang="vi-VN"/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9C60507E-7585-4D75-AA97-0404A04B2A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CDFA0BF-62EB-4420-9820-942CC0B04A9D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26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7474697-3642-4181-96DB-2DE9809812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FFCD02AD-CBD2-4A57-83CB-861B8BADD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23E46C64-1D8E-4DA2-8F95-E3E2152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ED279E-89DE-4BBE-97F2-B658183C496D}" type="slidenum">
              <a:rPr lang="en-US" altLang="vi-VN"/>
              <a:pPr eaLnBrk="1" hangingPunct="1"/>
              <a:t>27</a:t>
            </a:fld>
            <a:endParaRPr lang="en-US" altLang="vi-VN"/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09E9F0C8-7F97-4FBD-ACD4-34D9181211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398B18C-86A0-4C8D-B3E3-27EC25B1D7E6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27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07601032-9FCE-4BCB-82BE-F43574B51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5BEDE2A7-1323-4384-8444-891A78ADF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8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7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2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5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07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4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35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9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79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9607-0931-47F6-98AE-E80E7FDC0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4402E-9867-4C43-A80D-B2F734F6F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FD2ED-3284-4C14-9122-A04C8EAA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558B5-0623-4797-A8CD-D15AC119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20C1-0D8B-4A80-BC5A-319DBC6E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BA4B-33F7-471D-9DDB-A380CDC4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49AF-EEC1-4C0F-9C2B-ED5374974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2FEC-17B7-4025-B0ED-EB62233E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54EC-6017-482A-B5F9-BDBDB76B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41D35-3949-4EF8-B203-60F52C8A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7E52-17F7-4811-95EB-9C3C450B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84250-E838-47AC-975B-7CF26C510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59AA-70B2-487E-BB1E-B2818E0A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3F96-10A6-4446-AE68-DC10FB72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684C9-56D8-450D-ADB1-E0CF66AD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224-A3DA-47B0-A48C-C80B58D2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F1DA6-B506-4F35-ADA5-B6629C645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0762C-5553-493C-9B0D-A7138051E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DAC1A-BFDA-4C4E-86D5-252AF1B8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896E3-46AD-461C-8268-31773870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51457-8EB2-42E1-AC50-B32DDD31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AF98-74DA-482A-86AA-FFD6784A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9A9A4-FCA8-4CB0-94C4-CAB78F94C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5DDBB-7C97-47AC-AAD4-49FD4397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D40E-E717-4585-8B84-E5F4C974F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6AF15-9620-4061-8753-8BFE92B84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9234B-091A-417E-B956-380F653D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D9D08-829C-45DD-AF1F-BA3BFC3B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F3E1F-1C4F-4C8D-80F0-2735FE4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8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D592-B531-4210-944B-64A51366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9DD9A-3A94-4548-B447-D288F79E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9753-F3F9-4131-AB51-710F630F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152A0-7411-40EA-B10A-5E570B16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3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08465-B190-4266-9BC5-9F1FA841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91184-D8A4-4EE1-B167-448808D1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B69C-871D-4785-8E7B-AD2B0269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2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1F57-ABA6-495E-B652-12A791BE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26D5-CE46-4003-A444-D2D4EE99E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FAB23-CA4E-4421-B8A7-D3CCA2A6D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5DC2-5621-4093-A8B4-91EB26BF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77115-17DD-4FCD-B1E1-3A6D1716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3189-A217-4155-B53B-08FED434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B072-F540-4A8D-8F6F-C440C078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CA1EA-400B-4D15-A56B-E1B18FA6F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D1AD5-4A07-4240-A91F-68087AA7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8EEDC-495E-4E73-937E-177F4E85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AF59A-CA96-48A1-BD3F-D34C90BE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BDDF8-153B-43A9-9D3C-D772B07E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CC54-4053-4CC3-B195-AF3FBE63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5E472-7283-4DA0-8949-9EBA6F4E6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AF7E-9CC6-4B6D-A452-87B4CC47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B0B8-A38C-4B12-A614-4B4956C2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1E16-8B51-47A3-B95C-CC001B1E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8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D3F94-4174-424D-BE20-C29DE83A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821AE-28D3-41D5-9BED-F7BDA5F5A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3B406-5240-4B4B-B885-5DD3A550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B5C5-95D8-4DBE-BE1E-A8124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FD38-4384-4D1A-ADD4-79A4ABD4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14098-3F9A-45B7-8555-74E05427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0569-62A2-4A6D-B873-1F51E77D6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8119-E03D-4284-BA55-BD272658E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0FD3-C90E-4AE6-9DFD-D4B33844B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E63AD-2DE3-4BE0-B107-A4D5B492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u.edu.vn/colleges/agri/ppd/thayHai/images/diseases/4thoitrai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bé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6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FE65F4-AF3D-4D40-80EA-519B6E57FF33}"/>
              </a:ext>
            </a:extLst>
          </p:cNvPr>
          <p:cNvSpPr/>
          <p:nvPr/>
        </p:nvSpPr>
        <p:spPr>
          <a:xfrm>
            <a:off x="3149599" y="110507"/>
            <a:ext cx="5600655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1F4873D-09D5-48F6-8223-4D3EC2C9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80590"/>
              </p:ext>
            </p:extLst>
          </p:nvPr>
        </p:nvGraphicFramePr>
        <p:xfrm>
          <a:off x="870857" y="1880805"/>
          <a:ext cx="10638972" cy="4853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9257">
                  <a:extLst>
                    <a:ext uri="{9D8B030D-6E8A-4147-A177-3AD203B41FA5}">
                      <a16:colId xmlns:a16="http://schemas.microsoft.com/office/drawing/2014/main" val="601297095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288742367"/>
                    </a:ext>
                  </a:extLst>
                </a:gridCol>
              </a:tblGrid>
              <a:tr h="9098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TRÒ CỦA NẤM 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CÁC LOẠI NẤM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477566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723910"/>
                  </a:ext>
                </a:extLst>
              </a:tr>
              <a:tr h="1213879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925511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523465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391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014EAC-63B8-457C-B841-0EE62AFC02EF}"/>
              </a:ext>
            </a:extLst>
          </p:cNvPr>
          <p:cNvSpPr txBox="1"/>
          <p:nvPr/>
        </p:nvSpPr>
        <p:spPr>
          <a:xfrm>
            <a:off x="576485" y="1268790"/>
            <a:ext cx="749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3459952" y="154187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624059" y="148320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902236">
            <a:off x="10291482" y="2355361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282839" flipV="1">
            <a:off x="8899844" y="4269633"/>
            <a:ext cx="978718" cy="229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260" y="79717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24506" y="1311559"/>
            <a:ext cx="150607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23" name="Oval 22"/>
          <p:cNvSpPr/>
          <p:nvPr/>
        </p:nvSpPr>
        <p:spPr>
          <a:xfrm>
            <a:off x="4696759" y="370268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25" name="Oval 24"/>
          <p:cNvSpPr/>
          <p:nvPr/>
        </p:nvSpPr>
        <p:spPr>
          <a:xfrm>
            <a:off x="7528625" y="83999"/>
            <a:ext cx="2907366" cy="28541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27946" y="1391127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27" name="Oval 26"/>
          <p:cNvSpPr/>
          <p:nvPr/>
        </p:nvSpPr>
        <p:spPr>
          <a:xfrm>
            <a:off x="8121479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28" name="Oval 27"/>
          <p:cNvSpPr/>
          <p:nvPr/>
        </p:nvSpPr>
        <p:spPr>
          <a:xfrm>
            <a:off x="9852927" y="2855385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145810" y="4042010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30" name="Oval 29"/>
          <p:cNvSpPr/>
          <p:nvPr/>
        </p:nvSpPr>
        <p:spPr>
          <a:xfrm>
            <a:off x="10145810" y="3110574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31" name="Oval 30"/>
          <p:cNvSpPr/>
          <p:nvPr/>
        </p:nvSpPr>
        <p:spPr>
          <a:xfrm>
            <a:off x="5137619" y="3139608"/>
            <a:ext cx="3759636" cy="29498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61128" y="3969988"/>
            <a:ext cx="291521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33" name="Oval 32"/>
          <p:cNvSpPr/>
          <p:nvPr/>
        </p:nvSpPr>
        <p:spPr>
          <a:xfrm>
            <a:off x="6241953" y="3143272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34" name="Oval 33"/>
          <p:cNvSpPr/>
          <p:nvPr/>
        </p:nvSpPr>
        <p:spPr>
          <a:xfrm>
            <a:off x="-101600" y="433"/>
            <a:ext cx="3615789" cy="354105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511292"/>
            <a:ext cx="2110910" cy="18973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5253" y="2410209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37" name="Oval 36"/>
          <p:cNvSpPr/>
          <p:nvPr/>
        </p:nvSpPr>
        <p:spPr>
          <a:xfrm>
            <a:off x="501062" y="3734970"/>
            <a:ext cx="3415886" cy="24133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74" y="4049493"/>
            <a:ext cx="2173872" cy="13548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22512" y="5526960"/>
            <a:ext cx="12426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40" name="Right Arrow 39"/>
          <p:cNvSpPr/>
          <p:nvPr/>
        </p:nvSpPr>
        <p:spPr>
          <a:xfrm rot="10517824" flipV="1">
            <a:off x="3984641" y="4806228"/>
            <a:ext cx="1152977" cy="280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4EF27-21B8-4F8D-A6C6-AD63479E0850}"/>
              </a:ext>
            </a:extLst>
          </p:cNvPr>
          <p:cNvSpPr txBox="1"/>
          <p:nvPr/>
        </p:nvSpPr>
        <p:spPr>
          <a:xfrm>
            <a:off x="501062" y="6075714"/>
            <a:ext cx="1130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cấp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sạch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THỨC ĂN</a:t>
            </a:r>
          </a:p>
        </p:txBody>
      </p:sp>
    </p:spTree>
    <p:extLst>
      <p:ext uri="{BB962C8B-B14F-4D97-AF65-F5344CB8AC3E}">
        <p14:creationId xmlns:p14="http://schemas.microsoft.com/office/powerpoint/2010/main" val="104456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</p:spTree>
    <p:extLst>
      <p:ext uri="{BB962C8B-B14F-4D97-AF65-F5344CB8AC3E}">
        <p14:creationId xmlns:p14="http://schemas.microsoft.com/office/powerpoint/2010/main" val="161900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32" y="5541275"/>
            <a:ext cx="2747335" cy="95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9" y="1268854"/>
            <a:ext cx="3810000" cy="2657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9259" y="4356847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Bột bánh mì trước và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4146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75 -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tiếp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4812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9DF451-A92C-413A-84D9-61C716C70346}"/>
              </a:ext>
            </a:extLst>
          </p:cNvPr>
          <p:cNvSpPr/>
          <p:nvPr/>
        </p:nvSpPr>
        <p:spPr>
          <a:xfrm>
            <a:off x="2718994" y="141246"/>
            <a:ext cx="5727174" cy="6648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6ECADB8-0BE6-4973-B83D-0F7480DF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05795"/>
              </p:ext>
            </p:extLst>
          </p:nvPr>
        </p:nvGraphicFramePr>
        <p:xfrm>
          <a:off x="792747" y="1393435"/>
          <a:ext cx="10565064" cy="485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266">
                  <a:extLst>
                    <a:ext uri="{9D8B030D-6E8A-4147-A177-3AD203B41FA5}">
                      <a16:colId xmlns:a16="http://schemas.microsoft.com/office/drawing/2014/main" val="3152814651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315631229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427663632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2139818932"/>
                    </a:ext>
                  </a:extLst>
                </a:gridCol>
              </a:tblGrid>
              <a:tr h="121273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bệnh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Triệu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chứng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phòng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tránh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619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32482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283435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81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91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4662-D99A-4F6B-BF99-C1C6D711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69" y="312702"/>
            <a:ext cx="3640631" cy="29580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F7A7E8-4ECF-4EF8-B60B-4DA204626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51471"/>
              </p:ext>
            </p:extLst>
          </p:nvPr>
        </p:nvGraphicFramePr>
        <p:xfrm>
          <a:off x="0" y="700601"/>
          <a:ext cx="6485020" cy="5844697"/>
        </p:xfrm>
        <a:graphic>
          <a:graphicData uri="http://schemas.openxmlformats.org/drawingml/2006/table">
            <a:tbl>
              <a:tblPr/>
              <a:tblGrid>
                <a:gridCol w="1058779">
                  <a:extLst>
                    <a:ext uri="{9D8B030D-6E8A-4147-A177-3AD203B41FA5}">
                      <a16:colId xmlns:a16="http://schemas.microsoft.com/office/drawing/2014/main" val="2682310180"/>
                    </a:ext>
                  </a:extLst>
                </a:gridCol>
                <a:gridCol w="2599536">
                  <a:extLst>
                    <a:ext uri="{9D8B030D-6E8A-4147-A177-3AD203B41FA5}">
                      <a16:colId xmlns:a16="http://schemas.microsoft.com/office/drawing/2014/main" val="2138542558"/>
                    </a:ext>
                  </a:extLst>
                </a:gridCol>
                <a:gridCol w="2826705">
                  <a:extLst>
                    <a:ext uri="{9D8B030D-6E8A-4147-A177-3AD203B41FA5}">
                      <a16:colId xmlns:a16="http://schemas.microsoft.com/office/drawing/2014/main" val="2648552084"/>
                    </a:ext>
                  </a:extLst>
                </a:gridCol>
              </a:tblGrid>
              <a:tr h="50772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dirty="0">
                          <a:effectLst/>
                          <a:latin typeface="+mj-lt"/>
                        </a:rPr>
                        <a:t>Đặc điểm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>
                          <a:effectLst/>
                          <a:latin typeface="+mj-lt"/>
                        </a:rPr>
                        <a:t>Lang ben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>
                          <a:effectLst/>
                          <a:latin typeface="+mj-lt"/>
                        </a:rPr>
                        <a:t>Hắc lào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07209"/>
                  </a:ext>
                </a:extLst>
              </a:tr>
              <a:tr h="939240">
                <a:tc>
                  <a:txBody>
                    <a:bodyPr/>
                    <a:lstStyle/>
                    <a:p>
                      <a:pPr fontAlgn="t"/>
                      <a:r>
                        <a:rPr lang="vi-VN" sz="2200">
                          <a:effectLst/>
                          <a:latin typeface="+mj-lt"/>
                        </a:rPr>
                        <a:t>Nguyên nhân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200" dirty="0">
                          <a:effectLst/>
                          <a:latin typeface="+mj-lt"/>
                        </a:rPr>
                        <a:t>Nấm Pityrosporum ovale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200">
                          <a:effectLst/>
                          <a:latin typeface="+mj-lt"/>
                        </a:rPr>
                        <a:t>Nấm Epidermophyton, Microsporum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61096"/>
                  </a:ext>
                </a:extLst>
              </a:tr>
              <a:tr h="4098063">
                <a:tc>
                  <a:txBody>
                    <a:bodyPr/>
                    <a:lstStyle/>
                    <a:p>
                      <a:pPr fontAlgn="t"/>
                      <a:r>
                        <a:rPr lang="vi-VN" sz="2200" dirty="0">
                          <a:effectLst/>
                          <a:latin typeface="+mj-lt"/>
                        </a:rPr>
                        <a:t>Triệu chứng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 Dát da màu sắc khác nhau (trắng,hồng hoặc nâu)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Bề mặt có vảy mịn, cạo như  vảy phấn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Vị trí: cổ, ngực, lưng, cánh tay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Bình thường có thể không ngứa, hoặc ít ngứa, tăng lên khi ra nắng, đổ mồ hôi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Đốm da màu đỏ, mụn nước ở rìa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Thương tổn hình đồng xu (còn gọi là lác đồng tiền)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Vị trí: mông, bẹn, nách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Ngứa cả khi bình thường, tăng lên đặc biệt khi đổ mồ hôi.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927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F47334E-5067-4BDE-8F15-D9C1427F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94" y="3587285"/>
            <a:ext cx="4433852" cy="2958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F4ED9-B4FE-4315-B4DE-0B165884D295}"/>
              </a:ext>
            </a:extLst>
          </p:cNvPr>
          <p:cNvSpPr txBox="1"/>
          <p:nvPr/>
        </p:nvSpPr>
        <p:spPr>
          <a:xfrm>
            <a:off x="7303168" y="312702"/>
            <a:ext cx="124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ben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188C9-C7CD-42DF-8F2B-D1A4237A69A3}"/>
              </a:ext>
            </a:extLst>
          </p:cNvPr>
          <p:cNvSpPr txBox="1"/>
          <p:nvPr/>
        </p:nvSpPr>
        <p:spPr>
          <a:xfrm>
            <a:off x="11133221" y="5229607"/>
            <a:ext cx="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hắc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lào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2A907-3561-41D9-B186-6010D210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542925"/>
            <a:ext cx="71437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5EE66-6455-4575-8FA9-9CD6344F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57" y="993407"/>
            <a:ext cx="8377990" cy="5864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15928F-02ED-4110-9438-07B97DC82D3E}"/>
              </a:ext>
            </a:extLst>
          </p:cNvPr>
          <p:cNvSpPr/>
          <p:nvPr/>
        </p:nvSpPr>
        <p:spPr>
          <a:xfrm>
            <a:off x="1239253" y="156279"/>
            <a:ext cx="9300410" cy="8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8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D05C9-8F88-4EDB-A7EA-37CE983E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35" y="1271545"/>
            <a:ext cx="8808111" cy="53599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E9A58E6C-E8E4-4909-B0A1-E9C3A4FB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634" y="446250"/>
            <a:ext cx="317733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ăn chân</a:t>
            </a:r>
          </a:p>
        </p:txBody>
      </p:sp>
    </p:spTree>
    <p:extLst>
      <p:ext uri="{BB962C8B-B14F-4D97-AF65-F5344CB8AC3E}">
        <p14:creationId xmlns:p14="http://schemas.microsoft.com/office/powerpoint/2010/main" val="2630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A43B8418-EDD4-4920-B097-F3B50E7B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8676" name="Rectangle 30">
            <a:extLst>
              <a:ext uri="{FF2B5EF4-FFF2-40B4-BE49-F238E27FC236}">
                <a16:creationId xmlns:a16="http://schemas.microsoft.com/office/drawing/2014/main" id="{7658DD43-B093-4332-A832-4549644DA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479F4F80-32E9-4901-BEC3-E531992B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144392" name="Text Box 8">
            <a:extLst>
              <a:ext uri="{FF2B5EF4-FFF2-40B4-BE49-F238E27FC236}">
                <a16:creationId xmlns:a16="http://schemas.microsoft.com/office/drawing/2014/main" id="{0C3F84CA-7760-45D7-A482-207F22EF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990601"/>
            <a:ext cx="4584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ngô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pic>
        <p:nvPicPr>
          <p:cNvPr id="144395" name="Picture 11" descr="nấm than ki sinh tren ngo">
            <a:extLst>
              <a:ext uri="{FF2B5EF4-FFF2-40B4-BE49-F238E27FC236}">
                <a16:creationId xmlns:a16="http://schemas.microsoft.com/office/drawing/2014/main" id="{E95DB224-7C6F-4CDC-A53A-11461A2F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149475"/>
            <a:ext cx="3943350" cy="4286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4229C-27C6-46FF-AB39-8773B5C0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056" y="1997242"/>
            <a:ext cx="5348942" cy="443848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C7C881D7-E984-469F-BB7E-5115FAC1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9700" name="Rectangle 30">
            <a:extLst>
              <a:ext uri="{FF2B5EF4-FFF2-40B4-BE49-F238E27FC236}">
                <a16:creationId xmlns:a16="http://schemas.microsoft.com/office/drawing/2014/main" id="{3FA8FFED-54EC-433A-B86B-5F86079D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pic>
        <p:nvPicPr>
          <p:cNvPr id="29702" name="Picture 8" descr="nấm mụn tren khoai tay">
            <a:extLst>
              <a:ext uri="{FF2B5EF4-FFF2-40B4-BE49-F238E27FC236}">
                <a16:creationId xmlns:a16="http://schemas.microsoft.com/office/drawing/2014/main" id="{08F06C3C-6C5F-4CF4-80AF-411ADB5E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1" y="1947864"/>
            <a:ext cx="32766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9" descr="nấm chuỗi tren lá cai">
            <a:extLst>
              <a:ext uri="{FF2B5EF4-FFF2-40B4-BE49-F238E27FC236}">
                <a16:creationId xmlns:a16="http://schemas.microsoft.com/office/drawing/2014/main" id="{51177EAD-DFEC-4856-B206-22BB5040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3" y="1947864"/>
            <a:ext cx="46482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8F1A2741-04F5-4407-A23A-1C1A04EB5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9" y="990601"/>
            <a:ext cx="4884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tây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821EC870-9B58-41D9-9A9B-587F24389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0724" name="Rectangle 30">
            <a:extLst>
              <a:ext uri="{FF2B5EF4-FFF2-40B4-BE49-F238E27FC236}">
                <a16:creationId xmlns:a16="http://schemas.microsoft.com/office/drawing/2014/main" id="{76832BF0-D3F2-4AB3-952E-73BBF36EB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E2B9C084-7AF9-4A39-BE17-BC13B11F2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0726" name="Picture 8" descr="cai bi nam chuoi">
            <a:extLst>
              <a:ext uri="{FF2B5EF4-FFF2-40B4-BE49-F238E27FC236}">
                <a16:creationId xmlns:a16="http://schemas.microsoft.com/office/drawing/2014/main" id="{5CA2C16A-0365-4479-8058-640A46C2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6282"/>
            <a:ext cx="3962400" cy="3657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10" descr="dậu que bi nam chuoi">
            <a:extLst>
              <a:ext uri="{FF2B5EF4-FFF2-40B4-BE49-F238E27FC236}">
                <a16:creationId xmlns:a16="http://schemas.microsoft.com/office/drawing/2014/main" id="{F1D928C0-DDF0-4F2A-B1DC-574FA3E8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95464"/>
            <a:ext cx="4286250" cy="457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4D4BF679-70F1-4CCA-B5CE-F2BC71DD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451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6A305035-DC3E-4246-A398-7F3FD87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1748" name="Rectangle 30">
            <a:extLst>
              <a:ext uri="{FF2B5EF4-FFF2-40B4-BE49-F238E27FC236}">
                <a16:creationId xmlns:a16="http://schemas.microsoft.com/office/drawing/2014/main" id="{8646AB52-7FBD-472D-BAAC-CCBAAC2C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DFBC2B79-44A8-42D9-803F-096A38F2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1751" name="Picture 10" descr="chet%20cay%20con">
            <a:extLst>
              <a:ext uri="{FF2B5EF4-FFF2-40B4-BE49-F238E27FC236}">
                <a16:creationId xmlns:a16="http://schemas.microsoft.com/office/drawing/2014/main" id="{05B1977E-080F-4C18-B0EE-66F8D47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2314536"/>
            <a:ext cx="3408363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11" descr="phan%20trang">
            <a:extLst>
              <a:ext uri="{FF2B5EF4-FFF2-40B4-BE49-F238E27FC236}">
                <a16:creationId xmlns:a16="http://schemas.microsoft.com/office/drawing/2014/main" id="{C1BB4ED9-FD9D-4E85-98EE-EFF3782C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76464"/>
            <a:ext cx="4471988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9FEC8C4C-7D3A-41D7-A5EC-9B8F2AA4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471" y="855702"/>
            <a:ext cx="58633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rê</a:t>
            </a:r>
            <a:r>
              <a:rPr lang="en-US" altLang="vi-VN" sz="2400" b="1" dirty="0">
                <a:solidFill>
                  <a:srgbClr val="0000FF"/>
                </a:solidFill>
              </a:rPr>
              <a:t>̃, lá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̃,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chuột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C04DC-A997-4E91-8FAA-C22FA442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4" t="89371"/>
          <a:stretch/>
        </p:blipFill>
        <p:spPr>
          <a:xfrm>
            <a:off x="4186989" y="5832874"/>
            <a:ext cx="3213330" cy="38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A996A4-B244-4F5E-9A53-83C025E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67" y="668953"/>
            <a:ext cx="6593844" cy="49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D4AD429D-BFC7-44E9-B354-DE612DCB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2772" name="Rectangle 30">
            <a:extLst>
              <a:ext uri="{FF2B5EF4-FFF2-40B4-BE49-F238E27FC236}">
                <a16:creationId xmlns:a16="http://schemas.microsoft.com/office/drawing/2014/main" id="{C0BC551C-6929-48AC-971E-A85BECB40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1025571E-03CC-4E24-8D4F-18D020F1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2775" name="Picture 11" descr="4thoitrai2">
            <a:hlinkClick r:id="rId3"/>
            <a:extLst>
              <a:ext uri="{FF2B5EF4-FFF2-40B4-BE49-F238E27FC236}">
                <a16:creationId xmlns:a16="http://schemas.microsoft.com/office/drawing/2014/main" id="{5810D606-BDAF-41D8-80E8-C54F2CF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1" y="1945204"/>
            <a:ext cx="4038600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12" descr="nut%20than%20chay%20nhua">
            <a:extLst>
              <a:ext uri="{FF2B5EF4-FFF2-40B4-BE49-F238E27FC236}">
                <a16:creationId xmlns:a16="http://schemas.microsoft.com/office/drawing/2014/main" id="{D350D046-1AE9-4192-A508-B899208B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04" y="2024064"/>
            <a:ext cx="3990975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836AEBFF-7286-4EF7-9C76-662C3F67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540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hấu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sầu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riêng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DF5D7E0A-31F9-40C4-A426-9391D5455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8916" name="Rectangle 30">
            <a:extLst>
              <a:ext uri="{FF2B5EF4-FFF2-40B4-BE49-F238E27FC236}">
                <a16:creationId xmlns:a16="http://schemas.microsoft.com/office/drawing/2014/main" id="{CA253F8D-ED05-4F39-9F09-A959FF0D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3CB3F420-CF9D-4DBD-9694-0E676AA9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F4157712-393C-49E6-B673-6B596F3A8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85800"/>
            <a:ext cx="39212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cá</a:t>
            </a:r>
          </a:p>
        </p:txBody>
      </p:sp>
      <p:pic>
        <p:nvPicPr>
          <p:cNvPr id="38919" name="Picture 8" descr="namda Thuỷ mi">
            <a:extLst>
              <a:ext uri="{FF2B5EF4-FFF2-40B4-BE49-F238E27FC236}">
                <a16:creationId xmlns:a16="http://schemas.microsoft.com/office/drawing/2014/main" id="{07D46627-D898-4957-A474-E31EF82C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1961218"/>
            <a:ext cx="5073316" cy="388874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9" descr="image039">
            <a:extLst>
              <a:ext uri="{FF2B5EF4-FFF2-40B4-BE49-F238E27FC236}">
                <a16:creationId xmlns:a16="http://schemas.microsoft.com/office/drawing/2014/main" id="{FD6C469E-25FE-4DAE-BE75-AA8D9003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3" y="1457564"/>
            <a:ext cx="5213684" cy="428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1">
            <a:extLst>
              <a:ext uri="{FF2B5EF4-FFF2-40B4-BE49-F238E27FC236}">
                <a16:creationId xmlns:a16="http://schemas.microsoft.com/office/drawing/2014/main" id="{101CFFE5-CA04-4F58-B780-99AF5C2B0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189827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</a:rPr>
              <a:t>Nấm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thủy</a:t>
            </a:r>
            <a:r>
              <a:rPr lang="en-US" altLang="vi-VN" sz="3200" dirty="0">
                <a:solidFill>
                  <a:srgbClr val="0000FF"/>
                </a:solidFill>
              </a:rPr>
              <a:t> mi.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9C87F-97ED-4F6D-98C5-FB43A6F04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6" y="1750851"/>
            <a:ext cx="5464342" cy="4108528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3812B69-53B0-4BEA-AD3C-40424429A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30968"/>
            <a:ext cx="5097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cho</a:t>
            </a:r>
            <a:r>
              <a:rPr lang="en-US" altLang="vi-VN" sz="2800" b="1" dirty="0">
                <a:solidFill>
                  <a:srgbClr val="0000FF"/>
                </a:solidFill>
              </a:rPr>
              <a:t>́, </a:t>
            </a:r>
            <a:r>
              <a:rPr lang="en-US" altLang="vi-VN" sz="2800" b="1" dirty="0" err="1">
                <a:solidFill>
                  <a:srgbClr val="0000FF"/>
                </a:solidFill>
              </a:rPr>
              <a:t>mèo</a:t>
            </a:r>
            <a:endParaRPr lang="en-US" altLang="vi-VN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3257A-A99E-4D41-AFCF-F89B1947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2177717"/>
            <a:ext cx="5743897" cy="43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16" y="1190081"/>
            <a:ext cx="7143750" cy="398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096" y="5961502"/>
            <a:ext cx="7447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nấm màu trắng trên xác ve sầu bị nổ bụng. (Ảnh: Science Alert)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8812" y="5366461"/>
            <a:ext cx="6208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Massospora cicadina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lây nhiễm trên nhiều con ve sầu</a:t>
            </a:r>
          </a:p>
        </p:txBody>
      </p:sp>
    </p:spTree>
    <p:extLst>
      <p:ext uri="{BB962C8B-B14F-4D97-AF65-F5344CB8AC3E}">
        <p14:creationId xmlns:p14="http://schemas.microsoft.com/office/powerpoint/2010/main" val="3874881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05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1" y="1350277"/>
            <a:ext cx="2555981" cy="3126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140" y="4816427"/>
            <a:ext cx="255598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Nấm độc tán trắng (Amanita verna)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345314"/>
            <a:ext cx="1671909" cy="3131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9707" y="4816426"/>
            <a:ext cx="2285863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độc trắng hình nón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Amanita virosa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8155" y="4828201"/>
            <a:ext cx="348778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mũ khía nâu xám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fastigiata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rimosa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://toplist.vn/images/800px/nam-mu-khia-nau-xam-inocybe-fastigiata-47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2" y="1345314"/>
            <a:ext cx="4156825" cy="3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8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56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926" y="4832477"/>
            <a:ext cx="357486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ô tán trắng phiến xanh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Chlorophyllum molybdites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05" y="1471056"/>
            <a:ext cx="4267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370" y="4848332"/>
            <a:ext cx="92204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đỏ</a:t>
            </a:r>
            <a:endParaRPr lang="en-US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05" y="1471056"/>
            <a:ext cx="3896695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4811" y="4848332"/>
            <a:ext cx="262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Nấm độc trắng hình trứng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3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281"/>
            <a:ext cx="6059606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3211584"/>
            <a:ext cx="5108812" cy="36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01220"/>
            <a:ext cx="6894394" cy="34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1806" y="477674"/>
            <a:ext cx="375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1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36" y="446613"/>
            <a:ext cx="10468678" cy="629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" y="245660"/>
            <a:ext cx="1450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EM CÓ BIẾT?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25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16636" y="-893132"/>
            <a:ext cx="6275615" cy="8364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151309"/>
            <a:ext cx="3089313" cy="62756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Alternaria alternata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1576577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baomoi-photo-1-td.zadn.vn/w700_r1/17/02/09/139/21498318/3_340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04166" y="-420316"/>
            <a:ext cx="5851445" cy="73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965" y="306935"/>
            <a:ext cx="4286949" cy="58514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Gibberella fujikuroi 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233626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82043" y="-737235"/>
            <a:ext cx="6667500" cy="832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817" y="0"/>
            <a:ext cx="3278777" cy="67273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Bracket 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44726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33" y="145358"/>
            <a:ext cx="5262699" cy="6570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56" y="2846011"/>
            <a:ext cx="407592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Nấm Aspergillus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flavus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063935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1194" y="-111893"/>
            <a:ext cx="5982789" cy="7042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15980"/>
            <a:ext cx="36599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echinata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ở nơi ẩm ướt)</a:t>
            </a:r>
          </a:p>
        </p:txBody>
      </p:sp>
    </p:spTree>
    <p:extLst>
      <p:ext uri="{BB962C8B-B14F-4D97-AF65-F5344CB8AC3E}">
        <p14:creationId xmlns:p14="http://schemas.microsoft.com/office/powerpoint/2010/main" val="1552600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9" y="298118"/>
            <a:ext cx="4753247" cy="5934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618" y="2065173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trong đất, mảnh vụn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0622A6-4F3D-4474-883C-70EE87466234}"/>
              </a:ext>
            </a:extLst>
          </p:cNvPr>
          <p:cNvSpPr/>
          <p:nvPr/>
        </p:nvSpPr>
        <p:spPr>
          <a:xfrm>
            <a:off x="3246783" y="1902546"/>
            <a:ext cx="6867035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C8A2B-D899-416C-B54F-8E2ED4DDBD7B}"/>
              </a:ext>
            </a:extLst>
          </p:cNvPr>
          <p:cNvSpPr/>
          <p:nvPr/>
        </p:nvSpPr>
        <p:spPr>
          <a:xfrm>
            <a:off x="3766832" y="3703638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7C228-04E9-4E24-A403-27532CD48891}"/>
              </a:ext>
            </a:extLst>
          </p:cNvPr>
          <p:cNvSpPr/>
          <p:nvPr/>
        </p:nvSpPr>
        <p:spPr>
          <a:xfrm>
            <a:off x="4177648" y="5475805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D62C90-14A2-440D-A3ED-708C3670E53F}"/>
              </a:ext>
            </a:extLst>
          </p:cNvPr>
          <p:cNvSpPr/>
          <p:nvPr/>
        </p:nvSpPr>
        <p:spPr>
          <a:xfrm>
            <a:off x="3412927" y="1552141"/>
            <a:ext cx="6527710" cy="9351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839A8F-915C-4523-97D3-F623CDE932A2}"/>
              </a:ext>
            </a:extLst>
          </p:cNvPr>
          <p:cNvSpPr/>
          <p:nvPr/>
        </p:nvSpPr>
        <p:spPr>
          <a:xfrm>
            <a:off x="3985784" y="3318164"/>
            <a:ext cx="6527710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23F018-CFD9-4014-A102-FE4684BA6D1D}"/>
              </a:ext>
            </a:extLst>
          </p:cNvPr>
          <p:cNvSpPr/>
          <p:nvPr/>
        </p:nvSpPr>
        <p:spPr>
          <a:xfrm>
            <a:off x="4319195" y="5098256"/>
            <a:ext cx="6527710" cy="918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FBF25-BB45-45DF-ACA0-AED944665A98}"/>
              </a:ext>
            </a:extLst>
          </p:cNvPr>
          <p:cNvSpPr txBox="1"/>
          <p:nvPr/>
        </p:nvSpPr>
        <p:spPr>
          <a:xfrm>
            <a:off x="4761843" y="349745"/>
            <a:ext cx="3829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NỘI DUNG</a:t>
            </a:r>
            <a:endParaRPr lang="vi-VN" sz="4400" b="1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39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7903" y="-183287"/>
            <a:ext cx="5166534" cy="608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14" y="5582585"/>
            <a:ext cx="5405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Nấm Scopulariopsis brevicaulis </a:t>
            </a:r>
          </a:p>
          <a:p>
            <a:pPr algn="ctr"/>
            <a:r>
              <a:rPr lang="en-US" sz="3200" dirty="0"/>
              <a:t>(có trên tường)</a:t>
            </a:r>
          </a:p>
        </p:txBody>
      </p:sp>
    </p:spTree>
    <p:extLst>
      <p:ext uri="{BB962C8B-B14F-4D97-AF65-F5344CB8AC3E}">
        <p14:creationId xmlns:p14="http://schemas.microsoft.com/office/powerpoint/2010/main" val="3591210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80" y="251051"/>
            <a:ext cx="5171977" cy="6450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9132" y="2943889"/>
            <a:ext cx="3260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aomoi"/>
              </a:rPr>
              <a:t>Nấm Aspergillus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Niger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(trong bụi)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0631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0049" y="-510981"/>
            <a:ext cx="5687885" cy="7101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3342" y="6020694"/>
            <a:ext cx="5081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aomoi"/>
              </a:rPr>
              <a:t>Cladosporium (trong bụi, không khí)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331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03663" y="-291002"/>
            <a:ext cx="6104325" cy="7185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502766"/>
            <a:ext cx="400301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Nấm Epicoccum nigrum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(có trong lông động vật,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đất, thức ăn ôi thiu...)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030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2553" y="-486888"/>
            <a:ext cx="6291077" cy="7854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97" y="2262609"/>
            <a:ext cx="31524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Candida albicans</a:t>
            </a:r>
          </a:p>
          <a:p>
            <a:r>
              <a:rPr lang="en-US" sz="2800" dirty="0"/>
              <a:t>(kí sinh trong đường</a:t>
            </a:r>
          </a:p>
          <a:p>
            <a:r>
              <a:rPr lang="en-US" sz="2800" dirty="0"/>
              <a:t>Hô hấp)</a:t>
            </a:r>
          </a:p>
        </p:txBody>
      </p:sp>
    </p:spTree>
    <p:extLst>
      <p:ext uri="{BB962C8B-B14F-4D97-AF65-F5344CB8AC3E}">
        <p14:creationId xmlns:p14="http://schemas.microsoft.com/office/powerpoint/2010/main" val="914774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59828" y="-206892"/>
            <a:ext cx="5576207" cy="6962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50" y="2168156"/>
            <a:ext cx="30839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Flavus Aspergillus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(thức ăn ôi thiu)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5193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75178" y="-153423"/>
            <a:ext cx="5833567" cy="6866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044" y="2486689"/>
            <a:ext cx="36022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Stachybotrys chartarum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(trong thức ăn)</a:t>
            </a:r>
          </a:p>
        </p:txBody>
      </p:sp>
    </p:spTree>
    <p:extLst>
      <p:ext uri="{BB962C8B-B14F-4D97-AF65-F5344CB8AC3E}">
        <p14:creationId xmlns:p14="http://schemas.microsoft.com/office/powerpoint/2010/main" val="1759377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1988" y="-304657"/>
            <a:ext cx="5705191" cy="7123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94" y="2302905"/>
            <a:ext cx="35766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Podosphaera fusca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(gây nấm dưa hấu, bầu)</a:t>
            </a:r>
          </a:p>
        </p:txBody>
      </p:sp>
    </p:spTree>
    <p:extLst>
      <p:ext uri="{BB962C8B-B14F-4D97-AF65-F5344CB8AC3E}">
        <p14:creationId xmlns:p14="http://schemas.microsoft.com/office/powerpoint/2010/main" val="3543308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8" y="627671"/>
            <a:ext cx="3026107" cy="3784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64" y="885050"/>
            <a:ext cx="2494648" cy="312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691"/>
          <a:stretch/>
        </p:blipFill>
        <p:spPr>
          <a:xfrm>
            <a:off x="9562011" y="3162300"/>
            <a:ext cx="2112101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07" y="4073774"/>
            <a:ext cx="4173358" cy="278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069" y="100691"/>
            <a:ext cx="70539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HẠN CHẾ NẤM PHÁT TRIỂN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445" y="885050"/>
            <a:ext cx="1854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Bảo quản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2949" y="3644537"/>
            <a:ext cx="1084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Đun sôi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6811" y="6335486"/>
            <a:ext cx="705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Phơi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7120" y="5839097"/>
            <a:ext cx="6400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Sấy</a:t>
            </a:r>
          </a:p>
        </p:txBody>
      </p:sp>
      <p:sp>
        <p:nvSpPr>
          <p:cNvPr id="11" name="Oval 10"/>
          <p:cNvSpPr/>
          <p:nvPr/>
        </p:nvSpPr>
        <p:spPr>
          <a:xfrm>
            <a:off x="3370215" y="885050"/>
            <a:ext cx="3068161" cy="288012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biện pháp hạn chế nấm phát triển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32757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68241"/>
            <a:ext cx="4626591" cy="3238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81" y="118589"/>
            <a:ext cx="4160034" cy="3120026"/>
          </a:xfrm>
          <a:prstGeom prst="rect">
            <a:avLst/>
          </a:prstGeom>
        </p:spPr>
      </p:pic>
      <p:pic>
        <p:nvPicPr>
          <p:cNvPr id="13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09" y="3444921"/>
            <a:ext cx="6539552" cy="32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29" y="3552585"/>
            <a:ext cx="3896695" cy="32004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224585" y="1560013"/>
            <a:ext cx="7315199" cy="3985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5602CF-B1B5-4AC7-95AB-7D6B2377C6AD}"/>
              </a:ext>
            </a:extLst>
          </p:cNvPr>
          <p:cNvSpPr/>
          <p:nvPr/>
        </p:nvSpPr>
        <p:spPr>
          <a:xfrm>
            <a:off x="288534" y="429106"/>
            <a:ext cx="5660185" cy="899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BC346-FEAC-4D5F-81A8-494C0066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482450"/>
            <a:ext cx="5857460" cy="255013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63E7269-9617-451D-B8D9-FC6529A1B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61545"/>
              </p:ext>
            </p:extLst>
          </p:nvPr>
        </p:nvGraphicFramePr>
        <p:xfrm>
          <a:off x="145774" y="3233528"/>
          <a:ext cx="11954968" cy="312751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46217">
                  <a:extLst>
                    <a:ext uri="{9D8B030D-6E8A-4147-A177-3AD203B41FA5}">
                      <a16:colId xmlns:a16="http://schemas.microsoft.com/office/drawing/2014/main" val="2129804366"/>
                    </a:ext>
                  </a:extLst>
                </a:gridCol>
                <a:gridCol w="9408751">
                  <a:extLst>
                    <a:ext uri="{9D8B030D-6E8A-4147-A177-3AD203B41FA5}">
                      <a16:colId xmlns:a16="http://schemas.microsoft.com/office/drawing/2014/main" val="1260233346"/>
                    </a:ext>
                  </a:extLst>
                </a:gridCol>
              </a:tblGrid>
              <a:tr h="1086678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vi-VN" sz="2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56259"/>
                  </a:ext>
                </a:extLst>
              </a:tr>
              <a:tr h="1007165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dạng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kích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thước</a:t>
                      </a:r>
                      <a:endParaRPr lang="vi-VN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70119"/>
                  </a:ext>
                </a:extLst>
              </a:tr>
              <a:tr h="1033671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trường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sống</a:t>
                      </a:r>
                      <a:endParaRPr lang="vi-VN" sz="26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414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D6101E-2CAF-4FB8-AFBF-EFC296245BCD}"/>
              </a:ext>
            </a:extLst>
          </p:cNvPr>
          <p:cNvSpPr txBox="1"/>
          <p:nvPr/>
        </p:nvSpPr>
        <p:spPr>
          <a:xfrm>
            <a:off x="556592" y="2168640"/>
            <a:ext cx="530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11B25-78F4-4F74-8338-FDC4E0D79BF6}"/>
              </a:ext>
            </a:extLst>
          </p:cNvPr>
          <p:cNvSpPr txBox="1"/>
          <p:nvPr/>
        </p:nvSpPr>
        <p:spPr>
          <a:xfrm>
            <a:off x="2809462" y="3260034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dị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E890B-D0F8-47AC-9441-879EBACF5111}"/>
              </a:ext>
            </a:extLst>
          </p:cNvPr>
          <p:cNvSpPr txBox="1"/>
          <p:nvPr/>
        </p:nvSpPr>
        <p:spPr>
          <a:xfrm>
            <a:off x="2749826" y="4306907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D736B-12E0-4DD2-91F8-28BC286BB5AB}"/>
              </a:ext>
            </a:extLst>
          </p:cNvPr>
          <p:cNvSpPr txBox="1"/>
          <p:nvPr/>
        </p:nvSpPr>
        <p:spPr>
          <a:xfrm>
            <a:off x="2701934" y="5312832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D8D8CEFF-7BFE-4A59-A9F3-4DCE94C20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686" y="5316538"/>
            <a:ext cx="1014480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vi-VN" sz="3200" dirty="0">
                <a:latin typeface="Arial" panose="020B0604020202020204" pitchFamily="34" charset="0"/>
              </a:rPr>
              <a:t>  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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Tạo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hữu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2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bên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cộng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sinh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9C030-4194-4836-8FE4-079910215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6" y="1077914"/>
            <a:ext cx="4841875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CFF0A-4B06-486A-B78B-BAA0236BF615}"/>
              </a:ext>
            </a:extLst>
          </p:cNvPr>
          <p:cNvCxnSpPr>
            <a:cxnSpLocks noChangeShapeType="1"/>
            <a:stCxn id="15" idx="2"/>
          </p:cNvCxnSpPr>
          <p:nvPr/>
        </p:nvCxnSpPr>
        <p:spPr bwMode="auto">
          <a:xfrm>
            <a:off x="1984376" y="2870200"/>
            <a:ext cx="1825625" cy="7112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139B3E-26BD-4B43-A536-E01ADE65AA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59013" y="1787525"/>
            <a:ext cx="2520950" cy="1422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9B4D96-8F91-4A6F-BB14-62701016D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13000"/>
            <a:ext cx="92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FB3F6-AD44-4277-9AA4-A7BBEE13D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144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4704B-5643-418B-9462-F4E4E8F2BDC4}"/>
              </a:ext>
            </a:extLst>
          </p:cNvPr>
          <p:cNvSpPr txBox="1"/>
          <p:nvPr/>
        </p:nvSpPr>
        <p:spPr>
          <a:xfrm>
            <a:off x="4533901" y="169513"/>
            <a:ext cx="3124198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CÓ BIẾT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2F422-FFE0-4572-B52D-E856BA86B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94" y="1061245"/>
            <a:ext cx="441960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705" y="1735371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bé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255" y="873258"/>
            <a:ext cx="3094893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C0B5C-5172-4170-A729-2336A5BBEB64}"/>
              </a:ext>
            </a:extLst>
          </p:cNvPr>
          <p:cNvSpPr txBox="1"/>
          <p:nvPr/>
        </p:nvSpPr>
        <p:spPr>
          <a:xfrm>
            <a:off x="1034716" y="3077399"/>
            <a:ext cx="10705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48FD-FC3B-477F-A7B4-C9A4A152B772}"/>
              </a:ext>
            </a:extLst>
          </p:cNvPr>
          <p:cNvSpPr txBox="1"/>
          <p:nvPr/>
        </p:nvSpPr>
        <p:spPr>
          <a:xfrm>
            <a:off x="1030705" y="3969703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7206D-99AA-4522-AFBE-CC740D0DD383}"/>
              </a:ext>
            </a:extLst>
          </p:cNvPr>
          <p:cNvSpPr txBox="1"/>
          <p:nvPr/>
        </p:nvSpPr>
        <p:spPr>
          <a:xfrm>
            <a:off x="1030705" y="5354450"/>
            <a:ext cx="109046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sắc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761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6E37-2520-445C-AAAC-B20A446E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312948"/>
            <a:ext cx="3715657" cy="1071789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D:\THCS\720x400_9eabb3a6-7a10-4ab6-8c98-ffd13fc3fe54.jpg">
            <a:extLst>
              <a:ext uri="{FF2B5EF4-FFF2-40B4-BE49-F238E27FC236}">
                <a16:creationId xmlns:a16="http://schemas.microsoft.com/office/drawing/2014/main" id="{465B181B-53C1-4BB5-B627-6DCA9DD54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8"/>
          <a:stretch/>
        </p:blipFill>
        <p:spPr bwMode="auto">
          <a:xfrm>
            <a:off x="258758" y="3701298"/>
            <a:ext cx="5123449" cy="25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B8E96-0927-4A00-B0BF-6165D554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714" y="3701298"/>
            <a:ext cx="3860800" cy="257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FBFF2-4426-43C6-8402-C5014741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384" y="103870"/>
            <a:ext cx="2490714" cy="2561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04130-3717-40C1-8196-4F8B6C9C0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098" y="103870"/>
            <a:ext cx="3842601" cy="25617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069961-4CF5-4FBB-9559-F1A5678922DC}"/>
              </a:ext>
            </a:extLst>
          </p:cNvPr>
          <p:cNvSpPr/>
          <p:nvPr/>
        </p:nvSpPr>
        <p:spPr>
          <a:xfrm>
            <a:off x="5048384" y="2683560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4ADB2-25AE-4EDF-9B52-58257D05737E}"/>
              </a:ext>
            </a:extLst>
          </p:cNvPr>
          <p:cNvSpPr txBox="1"/>
          <p:nvPr/>
        </p:nvSpPr>
        <p:spPr>
          <a:xfrm>
            <a:off x="391886" y="1442793"/>
            <a:ext cx="426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đảm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55914-5402-4C5C-81A8-AD8648B21F63}"/>
              </a:ext>
            </a:extLst>
          </p:cNvPr>
          <p:cNvSpPr txBox="1"/>
          <p:nvPr/>
        </p:nvSpPr>
        <p:spPr>
          <a:xfrm>
            <a:off x="391886" y="6313716"/>
            <a:ext cx="486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mì, quả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E4085-6693-4CCE-9A46-1A8DBFD8F5F3}"/>
              </a:ext>
            </a:extLst>
          </p:cNvPr>
          <p:cNvSpPr txBox="1"/>
          <p:nvPr/>
        </p:nvSpPr>
        <p:spPr>
          <a:xfrm>
            <a:off x="7329715" y="6282424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chi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5" name="Action Button: Back or Previous 14">
            <a:hlinkClick r:id="rId8" action="ppaction://hlinksldjump" highlightClick="1"/>
          </p:cNvPr>
          <p:cNvSpPr/>
          <p:nvPr/>
        </p:nvSpPr>
        <p:spPr>
          <a:xfrm>
            <a:off x="11694425" y="6515657"/>
            <a:ext cx="287383" cy="3423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B80ED7-26A5-45DA-BAFF-A55ADEFDC59C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2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68B5A5-81DB-402D-8E94-713DF65D7EC9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3B19C-EE21-4626-85A6-80981B59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24" y="3790284"/>
            <a:ext cx="3999690" cy="299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95AF2-7CDA-4FE2-B68E-E6DF184D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490"/>
            <a:ext cx="3631677" cy="272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0AD0D-F0C2-498B-B094-405C89D4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873"/>
            <a:ext cx="3631677" cy="2723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7F1E-48AF-45AB-9F51-85527346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84" y="4115873"/>
            <a:ext cx="3865816" cy="26747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CD9356-AFAD-43B6-85F2-5ED6334D707D}"/>
              </a:ext>
            </a:extLst>
          </p:cNvPr>
          <p:cNvSpPr/>
          <p:nvPr/>
        </p:nvSpPr>
        <p:spPr>
          <a:xfrm>
            <a:off x="3036862" y="528149"/>
            <a:ext cx="4960002" cy="6676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6F0E9-C154-4F63-BD20-4A394902F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585" y="1195806"/>
            <a:ext cx="3865815" cy="27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257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1594</TotalTime>
  <Words>1081</Words>
  <Application>Microsoft Office PowerPoint</Application>
  <PresentationFormat>Widescreen</PresentationFormat>
  <Paragraphs>201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Arrus-Black</vt:lpstr>
      <vt:lpstr>baomoi</vt:lpstr>
      <vt:lpstr>Calibri</vt:lpstr>
      <vt:lpstr>Calibri Light</vt:lpstr>
      <vt:lpstr>Corbel</vt:lpstr>
      <vt:lpstr>Times New Roman</vt:lpstr>
      <vt:lpstr>Office Theme</vt:lpstr>
      <vt:lpstr>Parallax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Nấm được chia thành những nhóm nào?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Chi</cp:lastModifiedBy>
  <cp:revision>127</cp:revision>
  <dcterms:created xsi:type="dcterms:W3CDTF">2018-04-17T13:27:51Z</dcterms:created>
  <dcterms:modified xsi:type="dcterms:W3CDTF">2025-05-11T06:02:43Z</dcterms:modified>
</cp:coreProperties>
</file>