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5" r:id="rId3"/>
    <p:sldId id="266" r:id="rId4"/>
    <p:sldId id="257" r:id="rId5"/>
    <p:sldId id="267" r:id="rId6"/>
    <p:sldId id="268" r:id="rId7"/>
    <p:sldId id="275" r:id="rId8"/>
    <p:sldId id="269" r:id="rId9"/>
    <p:sldId id="272" r:id="rId10"/>
    <p:sldId id="277" r:id="rId11"/>
    <p:sldId id="307" r:id="rId12"/>
    <p:sldId id="278" r:id="rId13"/>
    <p:sldId id="312" r:id="rId14"/>
    <p:sldId id="283" r:id="rId15"/>
    <p:sldId id="258" r:id="rId16"/>
    <p:sldId id="300" r:id="rId17"/>
    <p:sldId id="313" r:id="rId18"/>
    <p:sldId id="314" r:id="rId19"/>
    <p:sldId id="315" r:id="rId20"/>
    <p:sldId id="316" r:id="rId21"/>
    <p:sldId id="317" r:id="rId22"/>
    <p:sldId id="289" r:id="rId23"/>
    <p:sldId id="302" r:id="rId24"/>
    <p:sldId id="290" r:id="rId25"/>
    <p:sldId id="291" r:id="rId26"/>
    <p:sldId id="261" r:id="rId27"/>
    <p:sldId id="262" r:id="rId28"/>
    <p:sldId id="263" r:id="rId29"/>
    <p:sldId id="326" r:id="rId30"/>
    <p:sldId id="327" r:id="rId31"/>
    <p:sldId id="319" r:id="rId32"/>
    <p:sldId id="320" r:id="rId33"/>
    <p:sldId id="321" r:id="rId34"/>
    <p:sldId id="322" r:id="rId35"/>
    <p:sldId id="323" r:id="rId36"/>
    <p:sldId id="324" r:id="rId37"/>
    <p:sldId id="325"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3" d="100"/>
          <a:sy n="63" d="100"/>
        </p:scale>
        <p:origin x="38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dirty="0"/>
              <a:pPr/>
              <a:t>5/11/2025</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5/11/2025</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5/11/2025</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5/11/2025</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dirty="0"/>
              <a:t>5/11/2025</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5/11/2025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dirty="0"/>
              <a:t>5/11/2025</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5/11/2025</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dirty="0"/>
              <a:pPr/>
              <a:t>5/11/2025</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7.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3.gif"/></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7.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92000" cy="6868160"/>
          </a:xfrm>
          <a:prstGeom prst="rect">
            <a:avLst/>
          </a:prstGeom>
        </p:spPr>
      </p:pic>
    </p:spTree>
    <p:extLst>
      <p:ext uri="{BB962C8B-B14F-4D97-AF65-F5344CB8AC3E}">
        <p14:creationId xmlns:p14="http://schemas.microsoft.com/office/powerpoint/2010/main" val="1218983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31884" y="168551"/>
            <a:ext cx="3364147" cy="2749461"/>
          </a:xfrm>
          <a:prstGeom prst="rect">
            <a:avLst/>
          </a:prstGeom>
        </p:spPr>
      </p:pic>
      <p:pic>
        <p:nvPicPr>
          <p:cNvPr id="6" name="Picture 5"/>
          <p:cNvPicPr>
            <a:picLocks noChangeAspect="1"/>
          </p:cNvPicPr>
          <p:nvPr/>
        </p:nvPicPr>
        <p:blipFill>
          <a:blip r:embed="rId3"/>
          <a:stretch>
            <a:fillRect/>
          </a:stretch>
        </p:blipFill>
        <p:spPr>
          <a:xfrm>
            <a:off x="3979815" y="0"/>
            <a:ext cx="2851291" cy="3112361"/>
          </a:xfrm>
          <a:prstGeom prst="rect">
            <a:avLst/>
          </a:prstGeom>
        </p:spPr>
      </p:pic>
      <p:pic>
        <p:nvPicPr>
          <p:cNvPr id="9" name="Picture 8"/>
          <p:cNvPicPr>
            <a:picLocks noChangeAspect="1"/>
          </p:cNvPicPr>
          <p:nvPr/>
        </p:nvPicPr>
        <p:blipFill>
          <a:blip r:embed="rId4"/>
          <a:stretch>
            <a:fillRect/>
          </a:stretch>
        </p:blipFill>
        <p:spPr>
          <a:xfrm>
            <a:off x="7766596" y="0"/>
            <a:ext cx="3499863" cy="2918012"/>
          </a:xfrm>
          <a:prstGeom prst="rect">
            <a:avLst/>
          </a:prstGeom>
        </p:spPr>
      </p:pic>
      <p:pic>
        <p:nvPicPr>
          <p:cNvPr id="12" name="Picture 11"/>
          <p:cNvPicPr>
            <a:picLocks noChangeAspect="1"/>
          </p:cNvPicPr>
          <p:nvPr/>
        </p:nvPicPr>
        <p:blipFill rotWithShape="1">
          <a:blip r:embed="rId5"/>
          <a:srcRect l="8687" t="21497"/>
          <a:stretch/>
        </p:blipFill>
        <p:spPr>
          <a:xfrm>
            <a:off x="3222172" y="3809793"/>
            <a:ext cx="3824088" cy="2174148"/>
          </a:xfrm>
          <a:prstGeom prst="rect">
            <a:avLst/>
          </a:prstGeom>
        </p:spPr>
      </p:pic>
      <p:sp>
        <p:nvSpPr>
          <p:cNvPr id="21" name="Rounded Rectangular Callout 20"/>
          <p:cNvSpPr/>
          <p:nvPr/>
        </p:nvSpPr>
        <p:spPr>
          <a:xfrm>
            <a:off x="6696636" y="3395964"/>
            <a:ext cx="5408278" cy="3001805"/>
          </a:xfrm>
          <a:prstGeom prst="wedgeRoundRectCallout">
            <a:avLst>
              <a:gd name="adj1" fmla="val -50265"/>
              <a:gd name="adj2" fmla="val -13815"/>
              <a:gd name="adj3" fmla="val 1666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u="sng" dirty="0" err="1">
                <a:solidFill>
                  <a:schemeClr val="tx1"/>
                </a:solidFill>
                <a:latin typeface="Tahoma" panose="020B0604030504040204" pitchFamily="34" charset="0"/>
                <a:ea typeface="Tahoma" panose="020B0604030504040204" pitchFamily="34" charset="0"/>
                <a:cs typeface="Tahoma" panose="020B0604030504040204" pitchFamily="34" charset="0"/>
              </a:rPr>
              <a:t>Vật</a:t>
            </a:r>
            <a:r>
              <a:rPr lang="en-US" sz="3200" b="1" u="sng"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b="1" u="sng" dirty="0" err="1">
                <a:solidFill>
                  <a:schemeClr val="tx1"/>
                </a:solidFill>
                <a:latin typeface="Tahoma" panose="020B0604030504040204" pitchFamily="34" charset="0"/>
                <a:ea typeface="Tahoma" panose="020B0604030504040204" pitchFamily="34" charset="0"/>
                <a:cs typeface="Tahoma" panose="020B0604030504040204" pitchFamily="34" charset="0"/>
              </a:rPr>
              <a:t>sống</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 Con </a:t>
            </a: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vịt</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 con </a:t>
            </a: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gà</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 con </a:t>
            </a: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trâu</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 con </a:t>
            </a: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mèo</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Còn</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gọi</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là</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các</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cơ</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thể</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sống</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a:t>
            </a:r>
          </a:p>
          <a:p>
            <a:r>
              <a:rPr lang="en-US" sz="3200" b="1" u="sng" dirty="0" err="1">
                <a:solidFill>
                  <a:schemeClr val="tx1"/>
                </a:solidFill>
                <a:latin typeface="Tahoma" panose="020B0604030504040204" pitchFamily="34" charset="0"/>
                <a:ea typeface="Tahoma" panose="020B0604030504040204" pitchFamily="34" charset="0"/>
                <a:cs typeface="Tahoma" panose="020B0604030504040204" pitchFamily="34" charset="0"/>
              </a:rPr>
              <a:t>Vật</a:t>
            </a:r>
            <a:r>
              <a:rPr lang="en-US" sz="3200" b="1" u="sng"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b="1" u="sng" dirty="0" err="1">
                <a:solidFill>
                  <a:schemeClr val="tx1"/>
                </a:solidFill>
                <a:latin typeface="Tahoma" panose="020B0604030504040204" pitchFamily="34" charset="0"/>
                <a:ea typeface="Tahoma" panose="020B0604030504040204" pitchFamily="34" charset="0"/>
                <a:cs typeface="Tahoma" panose="020B0604030504040204" pitchFamily="34" charset="0"/>
              </a:rPr>
              <a:t>không</a:t>
            </a:r>
            <a:r>
              <a:rPr lang="en-US" sz="3200" b="1" u="sng"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b="1" u="sng" dirty="0" err="1">
                <a:solidFill>
                  <a:schemeClr val="tx1"/>
                </a:solidFill>
                <a:latin typeface="Tahoma" panose="020B0604030504040204" pitchFamily="34" charset="0"/>
                <a:ea typeface="Tahoma" panose="020B0604030504040204" pitchFamily="34" charset="0"/>
                <a:cs typeface="Tahoma" panose="020B0604030504040204" pitchFamily="34" charset="0"/>
              </a:rPr>
              <a:t>sống</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Cái</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kéo</a:t>
            </a:r>
            <a:endPar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2" descr="Thuyết minh về cái kéo lớp 9 hay nhất - Dàn ý, văn mẫu thuyết minh về cây  kéo | VFO.V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749712"/>
            <a:ext cx="3107173" cy="2383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726371"/>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3289" y="4125337"/>
            <a:ext cx="11600996" cy="2431435"/>
          </a:xfrm>
          <a:prstGeom prst="rect">
            <a:avLst/>
          </a:prstGeom>
        </p:spPr>
        <p:txBody>
          <a:bodyPr wrap="square">
            <a:spAutoFit/>
          </a:bodyPr>
          <a:lstStyle/>
          <a:p>
            <a:r>
              <a:rPr lang="vi-VN" sz="3800" b="1" dirty="0">
                <a:solidFill>
                  <a:schemeClr val="accent6">
                    <a:lumMod val="75000"/>
                  </a:schemeClr>
                </a:solidFill>
                <a:latin typeface="Times New Roman" panose="02020603050405020304" pitchFamily="18" charset="0"/>
                <a:cs typeface="Times New Roman" panose="02020603050405020304" pitchFamily="18" charset="0"/>
              </a:rPr>
              <a:t>Tuy nhỏ bé nhưng tế bào có thể thực hiện đầy đủ các quá trình sống cơ bản như sinh trưởng (lớn lên), hấp thụ chất dinh dưỡng, hô hấp, cảm ứng, bài tiết và sinh sản </a:t>
            </a:r>
            <a:r>
              <a:rPr lang="vi-VN" sz="3800" b="1" dirty="0">
                <a:latin typeface="Times New Roman" panose="02020603050405020304" pitchFamily="18" charset="0"/>
                <a:cs typeface="Times New Roman" panose="02020603050405020304" pitchFamily="18" charset="0"/>
              </a:rPr>
              <a:t>→ Tế bào là đơn vị chức năng của các cơ thể sống.</a:t>
            </a:r>
            <a:endParaRPr lang="en-US" sz="3800" b="1" dirty="0">
              <a:latin typeface="Times New Roman" panose="02020603050405020304" pitchFamily="18" charset="0"/>
              <a:cs typeface="Times New Roman" panose="02020603050405020304" pitchFamily="18" charset="0"/>
            </a:endParaRPr>
          </a:p>
        </p:txBody>
      </p:sp>
      <p:sp>
        <p:nvSpPr>
          <p:cNvPr id="3" name="AutoShape 2" descr="Giải Khoa học tự nhiên lớp 6 trang 67 Kết nối tri thứ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2"/>
          <a:stretch>
            <a:fillRect/>
          </a:stretch>
        </p:blipFill>
        <p:spPr>
          <a:xfrm>
            <a:off x="3523447" y="0"/>
            <a:ext cx="5139604" cy="4042613"/>
          </a:xfrm>
          <a:prstGeom prst="rect">
            <a:avLst/>
          </a:prstGeom>
        </p:spPr>
      </p:pic>
    </p:spTree>
    <p:extLst>
      <p:ext uri="{BB962C8B-B14F-4D97-AF65-F5344CB8AC3E}">
        <p14:creationId xmlns:p14="http://schemas.microsoft.com/office/powerpoint/2010/main" val="99700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Ếch đồng – Wikipedia tiếng Việ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
          <a:stretch>
            <a:fillRect/>
          </a:stretch>
        </p:blipFill>
        <p:spPr>
          <a:xfrm>
            <a:off x="887506" y="352143"/>
            <a:ext cx="4451818" cy="2962483"/>
          </a:xfrm>
          <a:prstGeom prst="rect">
            <a:avLst/>
          </a:prstGeom>
        </p:spPr>
      </p:pic>
      <p:sp>
        <p:nvSpPr>
          <p:cNvPr id="4" name="Rectangle 3"/>
          <p:cNvSpPr/>
          <p:nvPr/>
        </p:nvSpPr>
        <p:spPr>
          <a:xfrm>
            <a:off x="1236364" y="3314626"/>
            <a:ext cx="3173505" cy="70873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chemeClr val="tx1"/>
                </a:solidFill>
              </a:rPr>
              <a:t>Con </a:t>
            </a:r>
            <a:r>
              <a:rPr lang="en-US" sz="4000" b="1" dirty="0" err="1">
                <a:solidFill>
                  <a:schemeClr val="tx1"/>
                </a:solidFill>
              </a:rPr>
              <a:t>ếch</a:t>
            </a:r>
            <a:r>
              <a:rPr lang="en-US" sz="4000" b="1" dirty="0">
                <a:solidFill>
                  <a:schemeClr val="tx1"/>
                </a:solidFill>
              </a:rPr>
              <a:t> </a:t>
            </a:r>
          </a:p>
        </p:txBody>
      </p:sp>
      <p:pic>
        <p:nvPicPr>
          <p:cNvPr id="5" name="Picture 4"/>
          <p:cNvPicPr>
            <a:picLocks noChangeAspect="1"/>
          </p:cNvPicPr>
          <p:nvPr/>
        </p:nvPicPr>
        <p:blipFill>
          <a:blip r:embed="rId3"/>
          <a:stretch>
            <a:fillRect/>
          </a:stretch>
        </p:blipFill>
        <p:spPr>
          <a:xfrm>
            <a:off x="6653918" y="352143"/>
            <a:ext cx="5289446" cy="2888316"/>
          </a:xfrm>
          <a:prstGeom prst="rect">
            <a:avLst/>
          </a:prstGeom>
        </p:spPr>
      </p:pic>
      <p:sp>
        <p:nvSpPr>
          <p:cNvPr id="6" name="Rectangle 5"/>
          <p:cNvSpPr/>
          <p:nvPr/>
        </p:nvSpPr>
        <p:spPr>
          <a:xfrm>
            <a:off x="7132476" y="3292782"/>
            <a:ext cx="4332329" cy="104401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t>Trùng</a:t>
            </a:r>
            <a:r>
              <a:rPr lang="en-US" sz="3600" b="1" dirty="0"/>
              <a:t> </a:t>
            </a:r>
            <a:r>
              <a:rPr lang="en-US" sz="3600" b="1" dirty="0" err="1"/>
              <a:t>Amip</a:t>
            </a:r>
            <a:r>
              <a:rPr lang="en-US" sz="3600" b="1" dirty="0"/>
              <a:t> </a:t>
            </a:r>
          </a:p>
          <a:p>
            <a:pPr algn="ctr"/>
            <a:r>
              <a:rPr lang="en-US" sz="3600" b="1" dirty="0"/>
              <a:t>(</a:t>
            </a:r>
            <a:r>
              <a:rPr lang="en-US" sz="3600" b="1" dirty="0" err="1"/>
              <a:t>Trùng</a:t>
            </a:r>
            <a:r>
              <a:rPr lang="en-US" sz="3600" b="1" dirty="0"/>
              <a:t> </a:t>
            </a:r>
            <a:r>
              <a:rPr lang="en-US" sz="3600" b="1" dirty="0" err="1"/>
              <a:t>biến</a:t>
            </a:r>
            <a:r>
              <a:rPr lang="en-US" sz="3600" b="1" dirty="0"/>
              <a:t> </a:t>
            </a:r>
            <a:r>
              <a:rPr lang="en-US" sz="3600" b="1" dirty="0" err="1"/>
              <a:t>hình</a:t>
            </a:r>
            <a:r>
              <a:rPr lang="en-US" sz="3600" b="1" dirty="0"/>
              <a:t>)</a:t>
            </a:r>
          </a:p>
        </p:txBody>
      </p:sp>
      <p:sp>
        <p:nvSpPr>
          <p:cNvPr id="7" name="Rectangle 6"/>
          <p:cNvSpPr/>
          <p:nvPr/>
        </p:nvSpPr>
        <p:spPr>
          <a:xfrm>
            <a:off x="260078" y="4389120"/>
            <a:ext cx="11931922" cy="237308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3200" b="1" dirty="0" err="1">
                <a:solidFill>
                  <a:schemeClr val="accent6">
                    <a:lumMod val="75000"/>
                  </a:schemeClr>
                </a:solidFill>
                <a:latin typeface="Arial" panose="020B0604020202020204" pitchFamily="34" charset="0"/>
                <a:cs typeface="Arial" panose="020B0604020202020204" pitchFamily="34" charset="0"/>
              </a:rPr>
              <a:t>Bằng</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mắt</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thường</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chúng</a:t>
            </a:r>
            <a:r>
              <a:rPr lang="en-US" sz="3200" b="1" dirty="0">
                <a:solidFill>
                  <a:schemeClr val="accent6">
                    <a:lumMod val="75000"/>
                  </a:schemeClr>
                </a:solidFill>
                <a:latin typeface="Arial" panose="020B0604020202020204" pitchFamily="34" charset="0"/>
                <a:cs typeface="Arial" panose="020B0604020202020204" pitchFamily="34" charset="0"/>
              </a:rPr>
              <a:t> ta </a:t>
            </a:r>
            <a:r>
              <a:rPr lang="en-US" sz="3200" b="1" dirty="0" err="1">
                <a:solidFill>
                  <a:schemeClr val="accent6">
                    <a:lumMod val="75000"/>
                  </a:schemeClr>
                </a:solidFill>
                <a:latin typeface="Arial" panose="020B0604020202020204" pitchFamily="34" charset="0"/>
                <a:cs typeface="Arial" panose="020B0604020202020204" pitchFamily="34" charset="0"/>
              </a:rPr>
              <a:t>dễ</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dàng</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nhìn</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thấy</a:t>
            </a:r>
            <a:r>
              <a:rPr lang="en-US" sz="3200" b="1" dirty="0">
                <a:solidFill>
                  <a:schemeClr val="accent6">
                    <a:lumMod val="75000"/>
                  </a:schemeClr>
                </a:solidFill>
                <a:latin typeface="Arial" panose="020B0604020202020204" pitchFamily="34" charset="0"/>
                <a:cs typeface="Arial" panose="020B0604020202020204" pitchFamily="34" charset="0"/>
              </a:rPr>
              <a:t> con </a:t>
            </a:r>
            <a:r>
              <a:rPr lang="en-US" sz="3200" b="1" dirty="0" err="1">
                <a:solidFill>
                  <a:schemeClr val="accent6">
                    <a:lumMod val="75000"/>
                  </a:schemeClr>
                </a:solidFill>
                <a:latin typeface="Arial" panose="020B0604020202020204" pitchFamily="34" charset="0"/>
                <a:cs typeface="Arial" panose="020B0604020202020204" pitchFamily="34" charset="0"/>
              </a:rPr>
              <a:t>ếch</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tuy</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nhiên</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chỉ</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có</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thể</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thấy</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trùng</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amip</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dưới</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kính</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hiển</a:t>
            </a:r>
            <a:r>
              <a:rPr lang="en-US" sz="3200" b="1" dirty="0">
                <a:solidFill>
                  <a:schemeClr val="accent6">
                    <a:lumMod val="75000"/>
                  </a:schemeClr>
                </a:solidFill>
                <a:latin typeface="Arial" panose="020B0604020202020204" pitchFamily="34" charset="0"/>
                <a:cs typeface="Arial" panose="020B0604020202020204" pitchFamily="34" charset="0"/>
              </a:rPr>
              <a:t> vi.</a:t>
            </a:r>
          </a:p>
          <a:p>
            <a:r>
              <a:rPr lang="en-US" sz="3200" b="1" dirty="0" err="1">
                <a:solidFill>
                  <a:schemeClr val="accent6">
                    <a:lumMod val="75000"/>
                  </a:schemeClr>
                </a:solidFill>
                <a:latin typeface="Arial" panose="020B0604020202020204" pitchFamily="34" charset="0"/>
                <a:cs typeface="Arial" panose="020B0604020202020204" pitchFamily="34" charset="0"/>
              </a:rPr>
              <a:t>Điều</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này</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có</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liên</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quan</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gì</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đến</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số</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lượng</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tế</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bào</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cấu</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tạo</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nên</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cơ</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thể</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các</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sinh</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vật</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đó</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không</a:t>
            </a:r>
            <a:r>
              <a:rPr lang="en-US" sz="3200" b="1" dirty="0">
                <a:solidFill>
                  <a:schemeClr val="accent6">
                    <a:lumMod val="75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6112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exagon 2"/>
          <p:cNvSpPr/>
          <p:nvPr/>
        </p:nvSpPr>
        <p:spPr>
          <a:xfrm>
            <a:off x="350569" y="135063"/>
            <a:ext cx="11745637" cy="788045"/>
          </a:xfrm>
          <a:prstGeom prst="hexago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CHƯƠNG VI: TỪ TẾ BÀO ĐẾN CƠ THỂ</a:t>
            </a:r>
          </a:p>
        </p:txBody>
      </p:sp>
      <p:sp>
        <p:nvSpPr>
          <p:cNvPr id="2" name="Right Arrow 1"/>
          <p:cNvSpPr/>
          <p:nvPr/>
        </p:nvSpPr>
        <p:spPr>
          <a:xfrm>
            <a:off x="183730" y="4495989"/>
            <a:ext cx="793856" cy="3135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4833660" y="3313012"/>
            <a:ext cx="2027464" cy="627323"/>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u="sng" dirty="0" err="1">
                <a:solidFill>
                  <a:schemeClr val="tx1"/>
                </a:solidFill>
                <a:latin typeface="Times New Roman" panose="02020603050405020304" pitchFamily="18" charset="0"/>
                <a:cs typeface="Times New Roman" panose="02020603050405020304" pitchFamily="18" charset="0"/>
              </a:rPr>
              <a:t>Mục</a:t>
            </a:r>
            <a:r>
              <a:rPr lang="en-US" sz="3600" b="1" u="sng" dirty="0">
                <a:solidFill>
                  <a:schemeClr val="tx1"/>
                </a:solidFill>
                <a:latin typeface="Times New Roman" panose="02020603050405020304" pitchFamily="18" charset="0"/>
                <a:cs typeface="Times New Roman" panose="02020603050405020304" pitchFamily="18" charset="0"/>
              </a:rPr>
              <a:t> </a:t>
            </a:r>
            <a:r>
              <a:rPr lang="en-US" sz="3600" b="1" u="sng" dirty="0" err="1">
                <a:solidFill>
                  <a:schemeClr val="tx1"/>
                </a:solidFill>
                <a:latin typeface="Times New Roman" panose="02020603050405020304" pitchFamily="18" charset="0"/>
                <a:cs typeface="Times New Roman" panose="02020603050405020304" pitchFamily="18" charset="0"/>
              </a:rPr>
              <a:t>tiêu</a:t>
            </a:r>
            <a:endParaRPr lang="en-US" sz="3600" b="1" u="sng" dirty="0">
              <a:solidFill>
                <a:schemeClr val="tx1"/>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1219589" y="4164545"/>
            <a:ext cx="9255606" cy="9763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i="1" dirty="0">
                <a:solidFill>
                  <a:srgbClr val="00B050"/>
                </a:solidFill>
                <a:latin typeface="Times New Roman" panose="02020603050405020304" pitchFamily="18" charset="0"/>
                <a:cs typeface="Times New Roman" panose="02020603050405020304" pitchFamily="18" charset="0"/>
              </a:rPr>
              <a:t>Nhận biết cơ thể sống</a:t>
            </a:r>
            <a:endParaRPr lang="en-US" sz="4000" b="1" i="1" dirty="0">
              <a:solidFill>
                <a:srgbClr val="00B050"/>
              </a:solidFill>
              <a:latin typeface="Times New Roman" panose="02020603050405020304" pitchFamily="18" charset="0"/>
              <a:cs typeface="Times New Roman" panose="02020603050405020304" pitchFamily="18" charset="0"/>
            </a:endParaRPr>
          </a:p>
        </p:txBody>
      </p:sp>
      <p:sp>
        <p:nvSpPr>
          <p:cNvPr id="8" name="Right Arrow 7"/>
          <p:cNvSpPr/>
          <p:nvPr/>
        </p:nvSpPr>
        <p:spPr>
          <a:xfrm>
            <a:off x="183730" y="5595288"/>
            <a:ext cx="793856" cy="3135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p:cNvSpPr/>
          <p:nvPr/>
        </p:nvSpPr>
        <p:spPr>
          <a:xfrm>
            <a:off x="1219588" y="5329103"/>
            <a:ext cx="9483245" cy="144976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i="1" dirty="0">
                <a:solidFill>
                  <a:srgbClr val="00B050"/>
                </a:solidFill>
                <a:latin typeface="Times New Roman" panose="02020603050405020304" pitchFamily="18" charset="0"/>
                <a:cs typeface="Times New Roman" panose="02020603050405020304" pitchFamily="18" charset="0"/>
              </a:rPr>
              <a:t>Nhận biết cơ thể đơn bào và cơ thể đa bào.</a:t>
            </a:r>
          </a:p>
          <a:p>
            <a:r>
              <a:rPr lang="vi-VN" sz="4000" b="1" i="1" dirty="0">
                <a:solidFill>
                  <a:srgbClr val="00B050"/>
                </a:solidFill>
                <a:latin typeface="Times New Roman" panose="02020603050405020304" pitchFamily="18" charset="0"/>
                <a:cs typeface="Times New Roman" panose="02020603050405020304" pitchFamily="18" charset="0"/>
              </a:rPr>
              <a:t>Lấy được ví dụ minh họa</a:t>
            </a:r>
            <a:endParaRPr lang="en-US" sz="4000" dirty="0">
              <a:solidFill>
                <a:srgbClr val="000000"/>
              </a:solidFill>
              <a:latin typeface="OpenSans"/>
            </a:endParaRPr>
          </a:p>
        </p:txBody>
      </p:sp>
      <p:sp>
        <p:nvSpPr>
          <p:cNvPr id="10" name="Hộp Văn bản 9">
            <a:extLst>
              <a:ext uri="{FF2B5EF4-FFF2-40B4-BE49-F238E27FC236}">
                <a16:creationId xmlns:a16="http://schemas.microsoft.com/office/drawing/2014/main" id="{05973EC6-4CCE-8583-083C-0D6890B8FC59}"/>
              </a:ext>
            </a:extLst>
          </p:cNvPr>
          <p:cNvSpPr txBox="1"/>
          <p:nvPr/>
        </p:nvSpPr>
        <p:spPr>
          <a:xfrm>
            <a:off x="673965" y="1906909"/>
            <a:ext cx="9160041" cy="646331"/>
          </a:xfrm>
          <a:prstGeom prst="rect">
            <a:avLst/>
          </a:prstGeom>
          <a:noFill/>
        </p:spPr>
        <p:txBody>
          <a:bodyPr wrap="square">
            <a:spAutoFit/>
          </a:bodyPr>
          <a:lstStyle/>
          <a:p>
            <a:r>
              <a:rPr lang="en-US" sz="3600" b="1" dirty="0">
                <a:effectLst>
                  <a:outerShdw blurRad="38100" dist="38100" dir="2700000" algn="tl">
                    <a:srgbClr val="000000">
                      <a:alpha val="43137"/>
                    </a:srgbClr>
                  </a:outerShdw>
                </a:effectLst>
                <a:highlight>
                  <a:srgbClr val="00FFFF"/>
                </a:highlight>
                <a:latin typeface="Times New Roman" panose="02020603050405020304" pitchFamily="18" charset="0"/>
                <a:cs typeface="Times New Roman" panose="02020603050405020304" pitchFamily="18" charset="0"/>
              </a:rPr>
              <a:t>I. </a:t>
            </a:r>
            <a:r>
              <a:rPr lang="vi-VN" sz="3600" b="1" dirty="0">
                <a:effectLst>
                  <a:outerShdw blurRad="38100" dist="38100" dir="2700000" algn="tl">
                    <a:srgbClr val="000000">
                      <a:alpha val="43137"/>
                    </a:srgbClr>
                  </a:outerShdw>
                </a:effectLst>
                <a:highlight>
                  <a:srgbClr val="00FFFF"/>
                </a:highlight>
                <a:latin typeface="Times New Roman" panose="02020603050405020304" pitchFamily="18" charset="0"/>
                <a:cs typeface="Times New Roman" panose="02020603050405020304" pitchFamily="18" charset="0"/>
              </a:rPr>
              <a:t>Cơ thể là gì?</a:t>
            </a:r>
            <a:r>
              <a:rPr lang="en-US" sz="3600" b="1" dirty="0">
                <a:effectLst>
                  <a:outerShdw blurRad="38100" dist="38100" dir="2700000" algn="tl">
                    <a:srgbClr val="000000">
                      <a:alpha val="43137"/>
                    </a:srgbClr>
                  </a:outerShdw>
                </a:effectLst>
                <a:highlight>
                  <a:srgbClr val="00FFFF"/>
                </a:highlight>
                <a:latin typeface="Times New Roman" panose="02020603050405020304" pitchFamily="18" charset="0"/>
                <a:cs typeface="Times New Roman" panose="02020603050405020304" pitchFamily="18" charset="0"/>
              </a:rPr>
              <a:t>  </a:t>
            </a:r>
          </a:p>
        </p:txBody>
      </p:sp>
      <p:sp>
        <p:nvSpPr>
          <p:cNvPr id="12" name="Hộp Văn bản 11">
            <a:extLst>
              <a:ext uri="{FF2B5EF4-FFF2-40B4-BE49-F238E27FC236}">
                <a16:creationId xmlns:a16="http://schemas.microsoft.com/office/drawing/2014/main" id="{B334F211-720D-F351-13CF-763CA52454A3}"/>
              </a:ext>
            </a:extLst>
          </p:cNvPr>
          <p:cNvSpPr txBox="1"/>
          <p:nvPr/>
        </p:nvSpPr>
        <p:spPr>
          <a:xfrm>
            <a:off x="673965" y="2554576"/>
            <a:ext cx="10962098" cy="646331"/>
          </a:xfrm>
          <a:prstGeom prst="rect">
            <a:avLst/>
          </a:prstGeom>
          <a:noFill/>
        </p:spPr>
        <p:txBody>
          <a:bodyPr wrap="square">
            <a:spAutoFit/>
          </a:bodyPr>
          <a:lstStyle/>
          <a:p>
            <a:pPr algn="just"/>
            <a:r>
              <a:rPr lang="vi-VN" sz="3600" b="1" dirty="0">
                <a:highlight>
                  <a:srgbClr val="00FFFF"/>
                </a:highlight>
                <a:latin typeface="Times New Roman" panose="02020603050405020304" pitchFamily="18" charset="0"/>
                <a:cs typeface="Times New Roman" panose="02020603050405020304" pitchFamily="18" charset="0"/>
              </a:rPr>
              <a:t>II. </a:t>
            </a:r>
            <a:r>
              <a:rPr lang="vi-VN" sz="3600" b="1" dirty="0">
                <a:effectLst>
                  <a:outerShdw blurRad="38100" dist="38100" dir="2700000" algn="tl">
                    <a:srgbClr val="000000">
                      <a:alpha val="43137"/>
                    </a:srgbClr>
                  </a:outerShdw>
                </a:effectLst>
                <a:highlight>
                  <a:srgbClr val="00FFFF"/>
                </a:highlight>
                <a:latin typeface="Times New Roman" panose="02020603050405020304" pitchFamily="18" charset="0"/>
                <a:cs typeface="Times New Roman" panose="02020603050405020304" pitchFamily="18" charset="0"/>
              </a:rPr>
              <a:t>Cơ thể đơn bào và cơ thể đa bào </a:t>
            </a:r>
            <a:endParaRPr lang="vi-VN" sz="3600" b="1" dirty="0">
              <a:highlight>
                <a:srgbClr val="00FFFF"/>
              </a:highlight>
              <a:latin typeface="Times New Roman" panose="02020603050405020304" pitchFamily="18" charset="0"/>
              <a:cs typeface="Times New Roman" panose="02020603050405020304" pitchFamily="18" charset="0"/>
            </a:endParaRPr>
          </a:p>
        </p:txBody>
      </p:sp>
      <p:sp>
        <p:nvSpPr>
          <p:cNvPr id="14" name="Rectangle 13"/>
          <p:cNvSpPr/>
          <p:nvPr/>
        </p:nvSpPr>
        <p:spPr>
          <a:xfrm>
            <a:off x="1684644" y="974813"/>
            <a:ext cx="9077485" cy="707886"/>
          </a:xfrm>
          <a:prstGeom prst="rect">
            <a:avLst/>
          </a:prstGeom>
        </p:spPr>
        <p:txBody>
          <a:bodyPr wrap="none">
            <a:spAutoFit/>
          </a:bodyPr>
          <a:lstStyle/>
          <a:p>
            <a:pPr algn="ctr"/>
            <a:r>
              <a:rPr lang="en-US" sz="4000" b="1" dirty="0" err="1">
                <a:latin typeface="Times New Roman" panose="02020603050405020304" pitchFamily="18" charset="0"/>
                <a:ea typeface="Tahoma" panose="020B0604030504040204" pitchFamily="34" charset="0"/>
                <a:cs typeface="Times New Roman" panose="02020603050405020304" pitchFamily="18" charset="0"/>
              </a:rPr>
              <a:t>Tiết</a:t>
            </a:r>
            <a:r>
              <a:rPr lang="en-US" sz="4000" b="1" dirty="0">
                <a:latin typeface="Times New Roman" panose="02020603050405020304" pitchFamily="18" charset="0"/>
                <a:ea typeface="Tahoma" panose="020B0604030504040204" pitchFamily="34" charset="0"/>
                <a:cs typeface="Times New Roman" panose="02020603050405020304" pitchFamily="18" charset="0"/>
              </a:rPr>
              <a:t> 95, 96 -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bài</a:t>
            </a:r>
            <a:r>
              <a:rPr lang="en-US" sz="4000" b="1" dirty="0">
                <a:latin typeface="Times New Roman" panose="02020603050405020304" pitchFamily="18" charset="0"/>
                <a:ea typeface="Tahoma" panose="020B0604030504040204" pitchFamily="34" charset="0"/>
                <a:cs typeface="Times New Roman" panose="02020603050405020304" pitchFamily="18" charset="0"/>
              </a:rPr>
              <a:t> 22: CƠ THỂ SINH VẬT</a:t>
            </a:r>
          </a:p>
        </p:txBody>
      </p:sp>
    </p:spTree>
    <p:extLst>
      <p:ext uri="{BB962C8B-B14F-4D97-AF65-F5344CB8AC3E}">
        <p14:creationId xmlns:p14="http://schemas.microsoft.com/office/powerpoint/2010/main" val="188676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0652" y="707886"/>
            <a:ext cx="8525691" cy="4891004"/>
          </a:xfrm>
          <a:prstGeom prst="rect">
            <a:avLst/>
          </a:prstGeom>
        </p:spPr>
      </p:pic>
      <p:sp>
        <p:nvSpPr>
          <p:cNvPr id="3" name="Rectangle 2"/>
          <p:cNvSpPr/>
          <p:nvPr/>
        </p:nvSpPr>
        <p:spPr>
          <a:xfrm>
            <a:off x="159762" y="5625081"/>
            <a:ext cx="11857908" cy="9453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800" b="1" dirty="0">
                <a:solidFill>
                  <a:schemeClr val="tx1"/>
                </a:solidFill>
                <a:latin typeface="Times New Roman" panose="02020603050405020304" pitchFamily="18" charset="0"/>
                <a:cs typeface="Times New Roman" panose="02020603050405020304" pitchFamily="18" charset="0"/>
              </a:rPr>
              <a:t>Quan sát hình 22.1</a:t>
            </a:r>
            <a:r>
              <a:rPr lang="en-US" sz="3800" b="1" dirty="0">
                <a:solidFill>
                  <a:schemeClr val="tx1"/>
                </a:solidFill>
                <a:latin typeface="Times New Roman" panose="02020603050405020304" pitchFamily="18" charset="0"/>
                <a:cs typeface="Times New Roman" panose="02020603050405020304" pitchFamily="18" charset="0"/>
              </a:rPr>
              <a:t>:</a:t>
            </a:r>
          </a:p>
          <a:p>
            <a:r>
              <a:rPr lang="vi-VN" sz="3800" b="1" dirty="0">
                <a:solidFill>
                  <a:schemeClr val="tx1"/>
                </a:solidFill>
                <a:latin typeface="Times New Roman" panose="02020603050405020304" pitchFamily="18" charset="0"/>
                <a:cs typeface="Times New Roman" panose="02020603050405020304" pitchFamily="18" charset="0"/>
              </a:rPr>
              <a:t> </a:t>
            </a:r>
            <a:r>
              <a:rPr lang="en-US" sz="3800" b="1" i="1" dirty="0">
                <a:solidFill>
                  <a:srgbClr val="FF0000"/>
                </a:solidFill>
                <a:latin typeface="Times New Roman" panose="02020603050405020304" pitchFamily="18" charset="0"/>
                <a:cs typeface="Times New Roman" panose="02020603050405020304" pitchFamily="18" charset="0"/>
              </a:rPr>
              <a:t>N</a:t>
            </a:r>
            <a:r>
              <a:rPr lang="vi-VN" sz="3800" b="1" i="1" dirty="0">
                <a:solidFill>
                  <a:srgbClr val="FF0000"/>
                </a:solidFill>
                <a:latin typeface="Times New Roman" panose="02020603050405020304" pitchFamily="18" charset="0"/>
                <a:cs typeface="Times New Roman" panose="02020603050405020304" pitchFamily="18" charset="0"/>
              </a:rPr>
              <a:t>êu các quá trình sống cơ bản của cơ thể</a:t>
            </a:r>
            <a:r>
              <a:rPr lang="en-US" sz="3800" b="1" i="1" dirty="0">
                <a:solidFill>
                  <a:srgbClr val="FF0000"/>
                </a:solidFill>
                <a:latin typeface="Times New Roman" panose="02020603050405020304" pitchFamily="18" charset="0"/>
                <a:cs typeface="Times New Roman" panose="02020603050405020304" pitchFamily="18" charset="0"/>
              </a:rPr>
              <a:t>? </a:t>
            </a:r>
            <a:r>
              <a:rPr lang="en-US" sz="3800" b="1" i="1" dirty="0" err="1">
                <a:solidFill>
                  <a:srgbClr val="FF0000"/>
                </a:solidFill>
                <a:latin typeface="Times New Roman" panose="02020603050405020304" pitchFamily="18" charset="0"/>
                <a:cs typeface="Times New Roman" panose="02020603050405020304" pitchFamily="18" charset="0"/>
              </a:rPr>
              <a:t>Cơ</a:t>
            </a:r>
            <a:r>
              <a:rPr lang="en-US" sz="3800" b="1" i="1" dirty="0">
                <a:solidFill>
                  <a:srgbClr val="FF0000"/>
                </a:solidFill>
                <a:latin typeface="Times New Roman" panose="02020603050405020304" pitchFamily="18" charset="0"/>
                <a:cs typeface="Times New Roman" panose="02020603050405020304" pitchFamily="18" charset="0"/>
              </a:rPr>
              <a:t> </a:t>
            </a:r>
            <a:r>
              <a:rPr lang="en-US" sz="3800" b="1" i="1" dirty="0" err="1">
                <a:solidFill>
                  <a:srgbClr val="FF0000"/>
                </a:solidFill>
                <a:latin typeface="Times New Roman" panose="02020603050405020304" pitchFamily="18" charset="0"/>
                <a:cs typeface="Times New Roman" panose="02020603050405020304" pitchFamily="18" charset="0"/>
              </a:rPr>
              <a:t>thể</a:t>
            </a:r>
            <a:r>
              <a:rPr lang="en-US" sz="3800" b="1" i="1" dirty="0">
                <a:solidFill>
                  <a:srgbClr val="FF0000"/>
                </a:solidFill>
                <a:latin typeface="Times New Roman" panose="02020603050405020304" pitchFamily="18" charset="0"/>
                <a:cs typeface="Times New Roman" panose="02020603050405020304" pitchFamily="18" charset="0"/>
              </a:rPr>
              <a:t> </a:t>
            </a:r>
            <a:r>
              <a:rPr lang="en-US" sz="3800" b="1" i="1" dirty="0" err="1">
                <a:solidFill>
                  <a:srgbClr val="FF0000"/>
                </a:solidFill>
                <a:latin typeface="Times New Roman" panose="02020603050405020304" pitchFamily="18" charset="0"/>
                <a:cs typeface="Times New Roman" panose="02020603050405020304" pitchFamily="18" charset="0"/>
              </a:rPr>
              <a:t>là</a:t>
            </a:r>
            <a:r>
              <a:rPr lang="en-US" sz="3800" b="1" i="1" dirty="0">
                <a:solidFill>
                  <a:srgbClr val="FF0000"/>
                </a:solidFill>
                <a:latin typeface="Times New Roman" panose="02020603050405020304" pitchFamily="18" charset="0"/>
                <a:cs typeface="Times New Roman" panose="02020603050405020304" pitchFamily="18" charset="0"/>
              </a:rPr>
              <a:t> </a:t>
            </a:r>
            <a:r>
              <a:rPr lang="en-US" sz="3800" b="1" i="1" dirty="0" err="1">
                <a:solidFill>
                  <a:srgbClr val="FF0000"/>
                </a:solidFill>
                <a:latin typeface="Times New Roman" panose="02020603050405020304" pitchFamily="18" charset="0"/>
                <a:cs typeface="Times New Roman" panose="02020603050405020304" pitchFamily="18" charset="0"/>
              </a:rPr>
              <a:t>gì</a:t>
            </a:r>
            <a:r>
              <a:rPr lang="en-US" sz="3800" b="1" i="1" dirty="0">
                <a:solidFill>
                  <a:srgbClr val="FF0000"/>
                </a:solidFill>
                <a:latin typeface="Times New Roman" panose="02020603050405020304" pitchFamily="18" charset="0"/>
                <a:cs typeface="Times New Roman" panose="02020603050405020304" pitchFamily="18" charset="0"/>
              </a:rPr>
              <a:t>?</a:t>
            </a:r>
          </a:p>
        </p:txBody>
      </p:sp>
      <p:sp>
        <p:nvSpPr>
          <p:cNvPr id="4" name="Rectangle 3"/>
          <p:cNvSpPr/>
          <p:nvPr/>
        </p:nvSpPr>
        <p:spPr>
          <a:xfrm>
            <a:off x="2792463" y="0"/>
            <a:ext cx="6592510" cy="707886"/>
          </a:xfrm>
          <a:prstGeom prst="rect">
            <a:avLst/>
          </a:prstGeom>
        </p:spPr>
        <p:txBody>
          <a:bodyPr wrap="none">
            <a:spAutoFit/>
          </a:bodyPr>
          <a:lstStyle/>
          <a:p>
            <a:pPr algn="ctr"/>
            <a:r>
              <a:rPr lang="en-US" sz="4000" b="1" dirty="0">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BÀI 22: CƠ THỂ SINH VẬT</a:t>
            </a:r>
          </a:p>
        </p:txBody>
      </p:sp>
      <p:sp>
        <p:nvSpPr>
          <p:cNvPr id="5" name="Rectangle 4"/>
          <p:cNvSpPr/>
          <p:nvPr/>
        </p:nvSpPr>
        <p:spPr>
          <a:xfrm>
            <a:off x="0" y="568369"/>
            <a:ext cx="3158172" cy="523220"/>
          </a:xfrm>
          <a:prstGeom prst="rect">
            <a:avLst/>
          </a:prstGeom>
        </p:spPr>
        <p:txBody>
          <a:bodyPr wrap="none">
            <a:spAutoFit/>
          </a:bodyPr>
          <a:lstStyle/>
          <a:p>
            <a:r>
              <a:rPr lang="en-US" sz="2800" b="1" dirty="0">
                <a:latin typeface="Times New Roman" panose="02020603050405020304" pitchFamily="18" charset="0"/>
                <a:ea typeface="Tahoma" panose="020B0604030504040204" pitchFamily="34" charset="0"/>
                <a:cs typeface="Times New Roman" panose="02020603050405020304" pitchFamily="18" charset="0"/>
              </a:rPr>
              <a:t>I. CƠ THỂ LÀ GÌ?</a:t>
            </a:r>
          </a:p>
        </p:txBody>
      </p:sp>
    </p:spTree>
    <p:extLst>
      <p:ext uri="{BB962C8B-B14F-4D97-AF65-F5344CB8AC3E}">
        <p14:creationId xmlns:p14="http://schemas.microsoft.com/office/powerpoint/2010/main" val="3437977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01784" y="151226"/>
            <a:ext cx="10493828" cy="1015987"/>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5400" b="1" dirty="0">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BÀI 22: CƠ THỂ SINH VẬT</a:t>
            </a:r>
          </a:p>
        </p:txBody>
      </p:sp>
      <p:sp>
        <p:nvSpPr>
          <p:cNvPr id="3" name="TextBox 2"/>
          <p:cNvSpPr txBox="1"/>
          <p:nvPr/>
        </p:nvSpPr>
        <p:spPr>
          <a:xfrm>
            <a:off x="372601" y="1245591"/>
            <a:ext cx="6594256" cy="830997"/>
          </a:xfrm>
          <a:prstGeom prst="rect">
            <a:avLst/>
          </a:prstGeom>
          <a:noFill/>
        </p:spPr>
        <p:txBody>
          <a:bodyPr wrap="square" rtlCol="0">
            <a:spAutoFit/>
          </a:bodyPr>
          <a:lstStyle/>
          <a:p>
            <a:r>
              <a:rPr lang="en-US" sz="4800" b="1" dirty="0">
                <a:latin typeface="Times New Roman" panose="02020603050405020304" pitchFamily="18" charset="0"/>
                <a:ea typeface="Tahoma" panose="020B0604030504040204" pitchFamily="34" charset="0"/>
                <a:cs typeface="Times New Roman" panose="02020603050405020304" pitchFamily="18" charset="0"/>
              </a:rPr>
              <a:t>I. CƠ THỂ LÀ GÌ?</a:t>
            </a:r>
          </a:p>
        </p:txBody>
      </p:sp>
      <p:sp>
        <p:nvSpPr>
          <p:cNvPr id="15" name="Rectangle 14"/>
          <p:cNvSpPr/>
          <p:nvPr/>
        </p:nvSpPr>
        <p:spPr>
          <a:xfrm>
            <a:off x="531675" y="2076588"/>
            <a:ext cx="11834045" cy="4708981"/>
          </a:xfrm>
          <a:prstGeom prst="rect">
            <a:avLst/>
          </a:prstGeom>
        </p:spPr>
        <p:txBody>
          <a:bodyPr wrap="square">
            <a:spAutoFit/>
          </a:bodyPr>
          <a:lstStyle/>
          <a:p>
            <a:r>
              <a:rPr lang="en-US" sz="6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Cơ</a:t>
            </a:r>
            <a:r>
              <a:rPr lang="en-US" sz="6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thể</a:t>
            </a:r>
            <a:r>
              <a:rPr lang="en-US" sz="6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là</a:t>
            </a:r>
            <a:r>
              <a:rPr lang="en-US" sz="6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cấp</a:t>
            </a:r>
            <a:r>
              <a:rPr lang="en-US" sz="6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tổ</a:t>
            </a:r>
            <a:r>
              <a:rPr lang="en-US" sz="6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chức</a:t>
            </a:r>
            <a:r>
              <a:rPr lang="en-US" sz="6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có</a:t>
            </a:r>
            <a:r>
              <a:rPr lang="en-US" sz="6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khả</a:t>
            </a:r>
            <a:r>
              <a:rPr lang="en-US" sz="6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năng</a:t>
            </a:r>
            <a:r>
              <a:rPr lang="en-US" sz="6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thực</a:t>
            </a:r>
            <a:r>
              <a:rPr lang="en-US" sz="6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hiện</a:t>
            </a:r>
            <a:r>
              <a:rPr lang="en-US" sz="6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đầy</a:t>
            </a:r>
            <a:r>
              <a:rPr lang="en-US" sz="6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đủ</a:t>
            </a:r>
            <a:r>
              <a:rPr lang="en-US" sz="6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các</a:t>
            </a:r>
            <a:r>
              <a:rPr lang="en-US" sz="6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quá</a:t>
            </a:r>
            <a:r>
              <a:rPr lang="en-US" sz="6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trình</a:t>
            </a:r>
            <a:r>
              <a:rPr lang="en-US" sz="6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sống</a:t>
            </a:r>
            <a:r>
              <a:rPr lang="en-US" sz="6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cơ</a:t>
            </a:r>
            <a:r>
              <a:rPr lang="en-US" sz="6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bản</a:t>
            </a:r>
            <a:r>
              <a:rPr lang="en-US" sz="6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như</a:t>
            </a:r>
            <a:r>
              <a:rPr lang="en-US" sz="6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Cảm</a:t>
            </a:r>
            <a:r>
              <a:rPr lang="en-US" sz="6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ứng</a:t>
            </a:r>
            <a:r>
              <a:rPr lang="en-US" sz="6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6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trưởng</a:t>
            </a:r>
            <a:r>
              <a:rPr lang="en-US" sz="6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6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sản</a:t>
            </a:r>
            <a:r>
              <a:rPr lang="en-US" sz="6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dinh</a:t>
            </a:r>
            <a:r>
              <a:rPr lang="en-US" sz="6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dưỡng</a:t>
            </a:r>
            <a:r>
              <a:rPr lang="en-US" sz="6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hô</a:t>
            </a:r>
            <a:r>
              <a:rPr lang="en-US" sz="6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hấp</a:t>
            </a:r>
            <a:r>
              <a:rPr lang="en-US" sz="6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6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tiết</a:t>
            </a:r>
            <a:r>
              <a:rPr lang="en-US" sz="6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vận</a:t>
            </a:r>
            <a:r>
              <a:rPr lang="en-US" sz="6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động</a:t>
            </a:r>
            <a:r>
              <a:rPr lang="en-US" sz="6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p:txBody>
      </p:sp>
    </p:spTree>
    <p:extLst>
      <p:ext uri="{BB962C8B-B14F-4D97-AF65-F5344CB8AC3E}">
        <p14:creationId xmlns:p14="http://schemas.microsoft.com/office/powerpoint/2010/main" val="12681730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707398"/>
          </a:xfrm>
          <a:prstGeom prst="rect">
            <a:avLst/>
          </a:prstGeom>
        </p:spPr>
      </p:pic>
      <p:pic>
        <p:nvPicPr>
          <p:cNvPr id="4" name="Picture 10" descr="Digit 18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7342" y="154911"/>
            <a:ext cx="1736640" cy="9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447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183000"/>
                                  </p:stCondLst>
                                  <p:iterate type="lt">
                                    <p:tmPct val="5000"/>
                                  </p:iterate>
                                  <p:childTnLst>
                                    <p:anim calcmode="lin" valueType="num">
                                      <p:cBhvr>
                                        <p:cTn id="6" dur="1000"/>
                                        <p:tgtEl>
                                          <p:spTgt spid="4"/>
                                        </p:tgtEl>
                                        <p:attrNameLst>
                                          <p:attrName>ppt_w</p:attrName>
                                        </p:attrNameLst>
                                      </p:cBhvr>
                                      <p:tavLst>
                                        <p:tav tm="0">
                                          <p:val>
                                            <p:strVal val="ppt_w"/>
                                          </p:val>
                                        </p:tav>
                                        <p:tav tm="100000">
                                          <p:val>
                                            <p:fltVal val="0"/>
                                          </p:val>
                                        </p:tav>
                                      </p:tavLst>
                                    </p:anim>
                                    <p:anim calcmode="lin" valueType="num">
                                      <p:cBhvr>
                                        <p:cTn id="7" dur="1000"/>
                                        <p:tgtEl>
                                          <p:spTgt spid="4"/>
                                        </p:tgtEl>
                                        <p:attrNameLst>
                                          <p:attrName>ppt_h</p:attrName>
                                        </p:attrNameLst>
                                      </p:cBhvr>
                                      <p:tavLst>
                                        <p:tav tm="0">
                                          <p:val>
                                            <p:strVal val="ppt_h"/>
                                          </p:val>
                                        </p:tav>
                                        <p:tav tm="100000">
                                          <p:val>
                                            <p:fltVal val="0"/>
                                          </p:val>
                                        </p:tav>
                                      </p:tavLst>
                                    </p:anim>
                                    <p:anim calcmode="lin" valueType="num">
                                      <p:cBhvr>
                                        <p:cTn id="8" dur="1000"/>
                                        <p:tgtEl>
                                          <p:spTgt spid="4"/>
                                        </p:tgtEl>
                                        <p:attrNameLst>
                                          <p:attrName>style.rotation</p:attrName>
                                        </p:attrNameLst>
                                      </p:cBhvr>
                                      <p:tavLst>
                                        <p:tav tm="0">
                                          <p:val>
                                            <p:fltVal val="0"/>
                                          </p:val>
                                        </p:tav>
                                        <p:tav tm="100000">
                                          <p:val>
                                            <p:fltVal val="90"/>
                                          </p:val>
                                        </p:tav>
                                      </p:tavLst>
                                    </p:anim>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Bài 22 Cơ thể sinh vật sống - KHTN lớp 6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96"/>
            <a:ext cx="6914147" cy="418011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p:cNvGraphicFramePr>
            <a:graphicFrameLocks noGrp="1"/>
          </p:cNvGraphicFramePr>
          <p:nvPr>
            <p:extLst>
              <p:ext uri="{D42A27DB-BD31-4B8C-83A1-F6EECF244321}">
                <p14:modId xmlns:p14="http://schemas.microsoft.com/office/powerpoint/2010/main" val="3845472712"/>
              </p:ext>
            </p:extLst>
          </p:nvPr>
        </p:nvGraphicFramePr>
        <p:xfrm>
          <a:off x="6975105" y="2214317"/>
          <a:ext cx="5149517" cy="4444295"/>
        </p:xfrm>
        <a:graphic>
          <a:graphicData uri="http://schemas.openxmlformats.org/drawingml/2006/table">
            <a:tbl>
              <a:tblPr firstRow="1" bandRow="1">
                <a:tableStyleId>{5C22544A-7EE6-4342-B048-85BDC9FD1C3A}</a:tableStyleId>
              </a:tblPr>
              <a:tblGrid>
                <a:gridCol w="1411249">
                  <a:extLst>
                    <a:ext uri="{9D8B030D-6E8A-4147-A177-3AD203B41FA5}">
                      <a16:colId xmlns:a16="http://schemas.microsoft.com/office/drawing/2014/main" val="1324452679"/>
                    </a:ext>
                  </a:extLst>
                </a:gridCol>
                <a:gridCol w="1724297">
                  <a:extLst>
                    <a:ext uri="{9D8B030D-6E8A-4147-A177-3AD203B41FA5}">
                      <a16:colId xmlns:a16="http://schemas.microsoft.com/office/drawing/2014/main" val="4125618998"/>
                    </a:ext>
                  </a:extLst>
                </a:gridCol>
                <a:gridCol w="2013971">
                  <a:extLst>
                    <a:ext uri="{9D8B030D-6E8A-4147-A177-3AD203B41FA5}">
                      <a16:colId xmlns:a16="http://schemas.microsoft.com/office/drawing/2014/main" val="3440511584"/>
                    </a:ext>
                  </a:extLst>
                </a:gridCol>
              </a:tblGrid>
              <a:tr h="977018">
                <a:tc>
                  <a:txBody>
                    <a:bodyPr/>
                    <a:lstStyle/>
                    <a:p>
                      <a:pPr algn="ctr"/>
                      <a:r>
                        <a:rPr lang="en-US" sz="3200" dirty="0" err="1">
                          <a:latin typeface="Times New Roman" pitchFamily="18" charset="0"/>
                          <a:ea typeface="Tahoma" panose="020B0604030504040204" pitchFamily="34" charset="0"/>
                          <a:cs typeface="Times New Roman" pitchFamily="18" charset="0"/>
                        </a:rPr>
                        <a:t>Nội</a:t>
                      </a:r>
                      <a:r>
                        <a:rPr lang="en-US" sz="3200" dirty="0">
                          <a:latin typeface="Times New Roman" pitchFamily="18" charset="0"/>
                          <a:ea typeface="Tahoma" panose="020B0604030504040204" pitchFamily="34" charset="0"/>
                          <a:cs typeface="Times New Roman" pitchFamily="18" charset="0"/>
                        </a:rPr>
                        <a:t> dung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200" dirty="0" err="1">
                          <a:latin typeface="Times New Roman" pitchFamily="18" charset="0"/>
                          <a:ea typeface="Tahoma" panose="020B0604030504040204" pitchFamily="34" charset="0"/>
                          <a:cs typeface="Times New Roman" pitchFamily="18" charset="0"/>
                        </a:rPr>
                        <a:t>Vật</a:t>
                      </a:r>
                      <a:r>
                        <a:rPr lang="en-US" sz="3200" dirty="0">
                          <a:latin typeface="Times New Roman" pitchFamily="18" charset="0"/>
                          <a:ea typeface="Tahoma" panose="020B0604030504040204" pitchFamily="34" charset="0"/>
                          <a:cs typeface="Times New Roman" pitchFamily="18" charset="0"/>
                        </a:rPr>
                        <a:t> </a:t>
                      </a:r>
                      <a:r>
                        <a:rPr lang="en-US" sz="3200" dirty="0" err="1">
                          <a:latin typeface="Times New Roman" pitchFamily="18" charset="0"/>
                          <a:ea typeface="Tahoma" panose="020B0604030504040204" pitchFamily="34" charset="0"/>
                          <a:cs typeface="Times New Roman" pitchFamily="18" charset="0"/>
                        </a:rPr>
                        <a:t>sống</a:t>
                      </a:r>
                      <a:endParaRPr lang="en-US" sz="3200" dirty="0">
                        <a:latin typeface="Times New Roman" pitchFamily="18" charset="0"/>
                        <a:ea typeface="Tahoma" panose="020B0604030504040204" pitchFamily="34"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200" dirty="0" err="1">
                          <a:latin typeface="Times New Roman" pitchFamily="18" charset="0"/>
                          <a:ea typeface="Tahoma" panose="020B0604030504040204" pitchFamily="34" charset="0"/>
                          <a:cs typeface="Times New Roman" pitchFamily="18" charset="0"/>
                        </a:rPr>
                        <a:t>Vật</a:t>
                      </a:r>
                      <a:r>
                        <a:rPr lang="en-US" sz="3200" dirty="0">
                          <a:latin typeface="Times New Roman" pitchFamily="18" charset="0"/>
                          <a:ea typeface="Tahoma" panose="020B0604030504040204" pitchFamily="34" charset="0"/>
                          <a:cs typeface="Times New Roman" pitchFamily="18" charset="0"/>
                        </a:rPr>
                        <a:t> </a:t>
                      </a:r>
                      <a:r>
                        <a:rPr lang="en-US" sz="3200" dirty="0" err="1">
                          <a:latin typeface="Times New Roman" pitchFamily="18" charset="0"/>
                          <a:ea typeface="Tahoma" panose="020B0604030504040204" pitchFamily="34" charset="0"/>
                          <a:cs typeface="Times New Roman" pitchFamily="18" charset="0"/>
                        </a:rPr>
                        <a:t>không</a:t>
                      </a:r>
                      <a:r>
                        <a:rPr lang="en-US" sz="3200" baseline="0" dirty="0">
                          <a:latin typeface="Times New Roman" pitchFamily="18" charset="0"/>
                          <a:ea typeface="Tahoma" panose="020B0604030504040204" pitchFamily="34" charset="0"/>
                          <a:cs typeface="Times New Roman" pitchFamily="18" charset="0"/>
                        </a:rPr>
                        <a:t> </a:t>
                      </a:r>
                      <a:r>
                        <a:rPr lang="en-US" sz="3200" baseline="0" dirty="0" err="1">
                          <a:latin typeface="Times New Roman" pitchFamily="18" charset="0"/>
                          <a:ea typeface="Tahoma" panose="020B0604030504040204" pitchFamily="34" charset="0"/>
                          <a:cs typeface="Times New Roman" pitchFamily="18" charset="0"/>
                        </a:rPr>
                        <a:t>sống</a:t>
                      </a:r>
                      <a:endParaRPr lang="en-US" sz="3200" dirty="0">
                        <a:latin typeface="Times New Roman" pitchFamily="18" charset="0"/>
                        <a:ea typeface="Tahoma" panose="020B0604030504040204" pitchFamily="34"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5746481"/>
                  </a:ext>
                </a:extLst>
              </a:tr>
              <a:tr h="1335335">
                <a:tc>
                  <a:txBody>
                    <a:bodyPr/>
                    <a:lstStyle/>
                    <a:p>
                      <a:pPr algn="ctr"/>
                      <a:r>
                        <a:rPr lang="en-US" sz="3200" b="1" dirty="0" err="1">
                          <a:latin typeface="Times New Roman" pitchFamily="18" charset="0"/>
                          <a:ea typeface="Tahoma" panose="020B0604030504040204" pitchFamily="34" charset="0"/>
                          <a:cs typeface="Times New Roman" pitchFamily="18" charset="0"/>
                        </a:rPr>
                        <a:t>Ví</a:t>
                      </a:r>
                      <a:r>
                        <a:rPr lang="en-US" sz="3200" b="1" baseline="0" dirty="0">
                          <a:latin typeface="Times New Roman" pitchFamily="18" charset="0"/>
                          <a:ea typeface="Tahoma" panose="020B0604030504040204" pitchFamily="34" charset="0"/>
                          <a:cs typeface="Times New Roman" pitchFamily="18" charset="0"/>
                        </a:rPr>
                        <a:t> </a:t>
                      </a:r>
                      <a:r>
                        <a:rPr lang="en-US" sz="3200" b="1" baseline="0" dirty="0" err="1">
                          <a:latin typeface="Times New Roman" pitchFamily="18" charset="0"/>
                          <a:ea typeface="Tahoma" panose="020B0604030504040204" pitchFamily="34" charset="0"/>
                          <a:cs typeface="Times New Roman" pitchFamily="18" charset="0"/>
                        </a:rPr>
                        <a:t>dụ</a:t>
                      </a:r>
                      <a:endParaRPr lang="en-US" sz="3200" b="1" dirty="0">
                        <a:latin typeface="Times New Roman" pitchFamily="18" charset="0"/>
                        <a:ea typeface="Tahoma" panose="020B0604030504040204" pitchFamily="34"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3200" dirty="0">
                        <a:latin typeface="Times New Roman" pitchFamily="18" charset="0"/>
                        <a:ea typeface="Tahoma" panose="020B0604030504040204" pitchFamily="34"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3200" dirty="0">
                        <a:latin typeface="Times New Roman" pitchFamily="18" charset="0"/>
                        <a:ea typeface="Tahoma" panose="020B0604030504040204" pitchFamily="34"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43156095"/>
                  </a:ext>
                </a:extLst>
              </a:tr>
              <a:tr h="1668379">
                <a:tc>
                  <a:txBody>
                    <a:bodyPr/>
                    <a:lstStyle/>
                    <a:p>
                      <a:pPr algn="ctr"/>
                      <a:r>
                        <a:rPr lang="en-US" sz="3200" b="1" dirty="0" err="1">
                          <a:latin typeface="Times New Roman" pitchFamily="18" charset="0"/>
                          <a:ea typeface="Tahoma" panose="020B0604030504040204" pitchFamily="34" charset="0"/>
                          <a:cs typeface="Times New Roman" pitchFamily="18" charset="0"/>
                        </a:rPr>
                        <a:t>Đặc</a:t>
                      </a:r>
                      <a:r>
                        <a:rPr lang="en-US" sz="3200" b="1" baseline="0" dirty="0">
                          <a:latin typeface="Times New Roman" pitchFamily="18" charset="0"/>
                          <a:ea typeface="Tahoma" panose="020B0604030504040204" pitchFamily="34" charset="0"/>
                          <a:cs typeface="Times New Roman" pitchFamily="18" charset="0"/>
                        </a:rPr>
                        <a:t> </a:t>
                      </a:r>
                      <a:r>
                        <a:rPr lang="en-US" sz="3200" b="1" baseline="0" dirty="0" err="1">
                          <a:latin typeface="Times New Roman" pitchFamily="18" charset="0"/>
                          <a:ea typeface="Tahoma" panose="020B0604030504040204" pitchFamily="34" charset="0"/>
                          <a:cs typeface="Times New Roman" pitchFamily="18" charset="0"/>
                        </a:rPr>
                        <a:t>đ</a:t>
                      </a:r>
                      <a:r>
                        <a:rPr lang="en-US" sz="3200" b="1" dirty="0" err="1">
                          <a:latin typeface="Times New Roman" pitchFamily="18" charset="0"/>
                          <a:ea typeface="Tahoma" panose="020B0604030504040204" pitchFamily="34" charset="0"/>
                          <a:cs typeface="Times New Roman" pitchFamily="18" charset="0"/>
                        </a:rPr>
                        <a:t>iểm</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phân</a:t>
                      </a:r>
                      <a:r>
                        <a:rPr lang="en-US" sz="3200" b="1" baseline="0" dirty="0">
                          <a:latin typeface="Times New Roman" pitchFamily="18" charset="0"/>
                          <a:ea typeface="Tahoma" panose="020B0604030504040204" pitchFamily="34" charset="0"/>
                          <a:cs typeface="Times New Roman" pitchFamily="18" charset="0"/>
                        </a:rPr>
                        <a:t> </a:t>
                      </a:r>
                      <a:r>
                        <a:rPr lang="en-US" sz="3200" b="1" baseline="0" dirty="0" err="1">
                          <a:latin typeface="Times New Roman" pitchFamily="18" charset="0"/>
                          <a:ea typeface="Tahoma" panose="020B0604030504040204" pitchFamily="34" charset="0"/>
                          <a:cs typeface="Times New Roman" pitchFamily="18" charset="0"/>
                        </a:rPr>
                        <a:t>biệt</a:t>
                      </a:r>
                      <a:endParaRPr lang="en-US" sz="3200" b="1" dirty="0">
                        <a:latin typeface="Times New Roman" pitchFamily="18" charset="0"/>
                        <a:ea typeface="Tahoma" panose="020B0604030504040204" pitchFamily="34"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3200" dirty="0">
                        <a:latin typeface="Times New Roman" pitchFamily="18" charset="0"/>
                        <a:ea typeface="Tahoma" panose="020B0604030504040204" pitchFamily="34"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3200" dirty="0">
                        <a:latin typeface="Times New Roman" pitchFamily="18" charset="0"/>
                        <a:ea typeface="Tahoma" panose="020B0604030504040204" pitchFamily="34"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4174650"/>
                  </a:ext>
                </a:extLst>
              </a:tr>
            </a:tbl>
          </a:graphicData>
        </a:graphic>
      </p:graphicFrame>
      <p:sp>
        <p:nvSpPr>
          <p:cNvPr id="9" name="Rounded Rectangle 8"/>
          <p:cNvSpPr/>
          <p:nvPr/>
        </p:nvSpPr>
        <p:spPr>
          <a:xfrm>
            <a:off x="6993899" y="57047"/>
            <a:ext cx="5111928" cy="2030514"/>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ct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PHIẾU HỌC TẬP SỐ 2</a:t>
            </a:r>
          </a:p>
          <a:p>
            <a:pPr algn="ctr"/>
            <a:r>
              <a:rPr lang="vi-VN" sz="3200" b="1" dirty="0">
                <a:solidFill>
                  <a:srgbClr val="FF0000"/>
                </a:solidFill>
                <a:latin typeface="Tahoma" panose="020B0604030504040204" pitchFamily="34" charset="0"/>
                <a:ea typeface="Tahoma" panose="020B0604030504040204" pitchFamily="34" charset="0"/>
                <a:cs typeface="Tahoma" panose="020B0604030504040204" pitchFamily="34" charset="0"/>
              </a:rPr>
              <a:t>Thảo luận theo nhóm</a:t>
            </a:r>
            <a:endPar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ctr"/>
            <a:r>
              <a:rPr lang="en-US" sz="2800" b="1" dirty="0" err="1">
                <a:solidFill>
                  <a:schemeClr val="tx1"/>
                </a:solidFill>
                <a:latin typeface="Times New Roman"/>
                <a:ea typeface="Tahoma" panose="020B0604030504040204" pitchFamily="34" charset="0"/>
              </a:rPr>
              <a:t>Quan</a:t>
            </a:r>
            <a:r>
              <a:rPr lang="en-US" sz="2800" b="1" dirty="0">
                <a:solidFill>
                  <a:schemeClr val="tx1"/>
                </a:solidFill>
                <a:latin typeface="Times New Roman"/>
                <a:ea typeface="Tahoma" panose="020B0604030504040204" pitchFamily="34" charset="0"/>
              </a:rPr>
              <a:t> </a:t>
            </a:r>
            <a:r>
              <a:rPr lang="en-US" sz="2800" b="1" dirty="0" err="1">
                <a:solidFill>
                  <a:schemeClr val="tx1"/>
                </a:solidFill>
                <a:latin typeface="Times New Roman"/>
                <a:ea typeface="Tahoma" panose="020B0604030504040204" pitchFamily="34" charset="0"/>
              </a:rPr>
              <a:t>sát</a:t>
            </a:r>
            <a:r>
              <a:rPr lang="en-US" sz="2800" b="1" dirty="0">
                <a:solidFill>
                  <a:schemeClr val="tx1"/>
                </a:solidFill>
                <a:latin typeface="Times New Roman"/>
                <a:ea typeface="Tahoma" panose="020B0604030504040204" pitchFamily="34" charset="0"/>
              </a:rPr>
              <a:t> H22.2 </a:t>
            </a:r>
            <a:r>
              <a:rPr lang="en-US" sz="2800" b="1" dirty="0" err="1">
                <a:solidFill>
                  <a:schemeClr val="tx1"/>
                </a:solidFill>
                <a:latin typeface="Times New Roman"/>
                <a:ea typeface="Tahoma" panose="020B0604030504040204" pitchFamily="34" charset="0"/>
              </a:rPr>
              <a:t>điền</a:t>
            </a:r>
            <a:r>
              <a:rPr lang="en-US" sz="2800" b="1" dirty="0">
                <a:solidFill>
                  <a:schemeClr val="tx1"/>
                </a:solidFill>
                <a:latin typeface="Times New Roman"/>
                <a:ea typeface="Tahoma" panose="020B0604030504040204" pitchFamily="34" charset="0"/>
              </a:rPr>
              <a:t> </a:t>
            </a:r>
            <a:r>
              <a:rPr lang="en-US" sz="2800" b="1" dirty="0" err="1">
                <a:solidFill>
                  <a:schemeClr val="tx1"/>
                </a:solidFill>
                <a:latin typeface="Times New Roman"/>
                <a:ea typeface="Tahoma" panose="020B0604030504040204" pitchFamily="34" charset="0"/>
              </a:rPr>
              <a:t>nội</a:t>
            </a:r>
            <a:r>
              <a:rPr lang="en-US" sz="2800" b="1" dirty="0">
                <a:solidFill>
                  <a:schemeClr val="tx1"/>
                </a:solidFill>
                <a:latin typeface="Times New Roman"/>
                <a:ea typeface="Tahoma" panose="020B0604030504040204" pitchFamily="34" charset="0"/>
              </a:rPr>
              <a:t> dung  </a:t>
            </a:r>
            <a:r>
              <a:rPr lang="en-US" sz="2800" b="1" dirty="0" err="1">
                <a:solidFill>
                  <a:schemeClr val="tx1"/>
                </a:solidFill>
                <a:latin typeface="Times New Roman"/>
                <a:ea typeface="Tahoma" panose="020B0604030504040204" pitchFamily="34" charset="0"/>
              </a:rPr>
              <a:t>thích</a:t>
            </a:r>
            <a:r>
              <a:rPr lang="en-US" sz="2800" b="1" dirty="0">
                <a:solidFill>
                  <a:schemeClr val="tx1"/>
                </a:solidFill>
                <a:latin typeface="Times New Roman"/>
                <a:ea typeface="Tahoma" panose="020B0604030504040204" pitchFamily="34" charset="0"/>
              </a:rPr>
              <a:t> </a:t>
            </a:r>
            <a:r>
              <a:rPr lang="en-US" sz="2800" b="1" dirty="0" err="1">
                <a:solidFill>
                  <a:schemeClr val="tx1"/>
                </a:solidFill>
                <a:latin typeface="Times New Roman"/>
                <a:ea typeface="Tahoma" panose="020B0604030504040204" pitchFamily="34" charset="0"/>
              </a:rPr>
              <a:t>hợp</a:t>
            </a:r>
            <a:r>
              <a:rPr lang="en-US" sz="2800" b="1" dirty="0">
                <a:solidFill>
                  <a:schemeClr val="tx1"/>
                </a:solidFill>
                <a:latin typeface="Times New Roman"/>
                <a:ea typeface="Tahoma" panose="020B0604030504040204" pitchFamily="34" charset="0"/>
              </a:rPr>
              <a:t> </a:t>
            </a:r>
            <a:r>
              <a:rPr lang="en-US" sz="2800" b="1" dirty="0" err="1">
                <a:solidFill>
                  <a:schemeClr val="tx1"/>
                </a:solidFill>
                <a:latin typeface="Times New Roman"/>
                <a:ea typeface="Tahoma" panose="020B0604030504040204" pitchFamily="34" charset="0"/>
              </a:rPr>
              <a:t>vào</a:t>
            </a:r>
            <a:r>
              <a:rPr lang="en-US" sz="2800" b="1" dirty="0">
                <a:solidFill>
                  <a:schemeClr val="tx1"/>
                </a:solidFill>
                <a:latin typeface="Times New Roman"/>
                <a:ea typeface="Tahoma" panose="020B0604030504040204" pitchFamily="34" charset="0"/>
              </a:rPr>
              <a:t> </a:t>
            </a:r>
            <a:r>
              <a:rPr lang="en-US" sz="2800" b="1" dirty="0" err="1">
                <a:solidFill>
                  <a:schemeClr val="tx1"/>
                </a:solidFill>
                <a:latin typeface="Times New Roman"/>
                <a:ea typeface="Tahoma" panose="020B0604030504040204" pitchFamily="34" charset="0"/>
              </a:rPr>
              <a:t>bảng</a:t>
            </a:r>
            <a:r>
              <a:rPr lang="en-US" sz="2800" b="1" dirty="0">
                <a:solidFill>
                  <a:schemeClr val="tx1"/>
                </a:solidFill>
                <a:latin typeface="Times New Roman"/>
                <a:ea typeface="Tahoma" panose="020B0604030504040204" pitchFamily="34" charset="0"/>
              </a:rPr>
              <a:t> </a:t>
            </a:r>
            <a:r>
              <a:rPr lang="en-US" sz="2800" b="1" dirty="0" err="1">
                <a:solidFill>
                  <a:schemeClr val="tx1"/>
                </a:solidFill>
                <a:latin typeface="Times New Roman"/>
                <a:ea typeface="Tahoma" panose="020B0604030504040204" pitchFamily="34" charset="0"/>
              </a:rPr>
              <a:t>sau</a:t>
            </a:r>
            <a:endPar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endPar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271981" y="4282097"/>
            <a:ext cx="6642164" cy="2308324"/>
          </a:xfrm>
          <a:prstGeom prst="rect">
            <a:avLst/>
          </a:prstGeom>
        </p:spPr>
        <p:txBody>
          <a:bodyPr wrap="square">
            <a:spAutoFit/>
          </a:bodyPr>
          <a:lstStyle/>
          <a:p>
            <a:r>
              <a:rPr lang="vi-VN" sz="4800" b="1" i="1" dirty="0">
                <a:solidFill>
                  <a:srgbClr val="FF0000"/>
                </a:solidFill>
                <a:latin typeface="Times New Roman"/>
                <a:ea typeface="Tahoma" panose="020B0604030504040204" pitchFamily="34" charset="0"/>
              </a:rPr>
              <a:t>1. Kể tên vật sống và vật không sống mà em quan sát được trong hình trên?</a:t>
            </a:r>
          </a:p>
        </p:txBody>
      </p:sp>
    </p:spTree>
    <p:extLst>
      <p:ext uri="{BB962C8B-B14F-4D97-AF65-F5344CB8AC3E}">
        <p14:creationId xmlns:p14="http://schemas.microsoft.com/office/powerpoint/2010/main" val="120656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additive="base">
                                        <p:cTn id="7" dur="500" fill="hold"/>
                                        <p:tgtEl>
                                          <p:spTgt spid="2054"/>
                                        </p:tgtEl>
                                        <p:attrNameLst>
                                          <p:attrName>ppt_x</p:attrName>
                                        </p:attrNameLst>
                                      </p:cBhvr>
                                      <p:tavLst>
                                        <p:tav tm="0">
                                          <p:val>
                                            <p:strVal val="#ppt_x"/>
                                          </p:val>
                                        </p:tav>
                                        <p:tav tm="100000">
                                          <p:val>
                                            <p:strVal val="#ppt_x"/>
                                          </p:val>
                                        </p:tav>
                                      </p:tavLst>
                                    </p:anim>
                                    <p:anim calcmode="lin" valueType="num">
                                      <p:cBhvr additive="base">
                                        <p:cTn id="8"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2000"/>
                                        <p:tgtEl>
                                          <p:spTgt spid="8"/>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heel(1)">
                                      <p:cBhvr>
                                        <p:cTn id="1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Bài 22 Cơ thể sinh vật sống - KHTN lớp 6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62" y="-75812"/>
            <a:ext cx="5358063" cy="288868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e 12"/>
          <p:cNvGraphicFramePr>
            <a:graphicFrameLocks noGrp="1"/>
          </p:cNvGraphicFramePr>
          <p:nvPr>
            <p:extLst>
              <p:ext uri="{D42A27DB-BD31-4B8C-83A1-F6EECF244321}">
                <p14:modId xmlns:p14="http://schemas.microsoft.com/office/powerpoint/2010/main" val="742351586"/>
              </p:ext>
            </p:extLst>
          </p:nvPr>
        </p:nvGraphicFramePr>
        <p:xfrm>
          <a:off x="5334002" y="142652"/>
          <a:ext cx="6745704" cy="6715348"/>
        </p:xfrm>
        <a:graphic>
          <a:graphicData uri="http://schemas.openxmlformats.org/drawingml/2006/table">
            <a:tbl>
              <a:tblPr firstRow="1" bandRow="1">
                <a:tableStyleId>{5C22544A-7EE6-4342-B048-85BDC9FD1C3A}</a:tableStyleId>
              </a:tblPr>
              <a:tblGrid>
                <a:gridCol w="1189461">
                  <a:extLst>
                    <a:ext uri="{9D8B030D-6E8A-4147-A177-3AD203B41FA5}">
                      <a16:colId xmlns:a16="http://schemas.microsoft.com/office/drawing/2014/main" val="1324452679"/>
                    </a:ext>
                  </a:extLst>
                </a:gridCol>
                <a:gridCol w="2611827">
                  <a:extLst>
                    <a:ext uri="{9D8B030D-6E8A-4147-A177-3AD203B41FA5}">
                      <a16:colId xmlns:a16="http://schemas.microsoft.com/office/drawing/2014/main" val="4125618998"/>
                    </a:ext>
                  </a:extLst>
                </a:gridCol>
                <a:gridCol w="2944416">
                  <a:extLst>
                    <a:ext uri="{9D8B030D-6E8A-4147-A177-3AD203B41FA5}">
                      <a16:colId xmlns:a16="http://schemas.microsoft.com/office/drawing/2014/main" val="3440511584"/>
                    </a:ext>
                  </a:extLst>
                </a:gridCol>
              </a:tblGrid>
              <a:tr h="769592">
                <a:tc>
                  <a:txBody>
                    <a:bodyPr/>
                    <a:lstStyle/>
                    <a:p>
                      <a:pPr algn="ctr"/>
                      <a:r>
                        <a:rPr lang="en-US" sz="2800" dirty="0" err="1">
                          <a:solidFill>
                            <a:srgbClr val="FF0000"/>
                          </a:solidFill>
                          <a:latin typeface="Times New Roman" pitchFamily="18" charset="0"/>
                          <a:ea typeface="Tahoma" panose="020B0604030504040204" pitchFamily="34" charset="0"/>
                          <a:cs typeface="Times New Roman" pitchFamily="18" charset="0"/>
                        </a:rPr>
                        <a:t>Nội</a:t>
                      </a:r>
                      <a:r>
                        <a:rPr lang="en-US" sz="2800" dirty="0">
                          <a:solidFill>
                            <a:srgbClr val="FF0000"/>
                          </a:solidFill>
                          <a:latin typeface="Times New Roman" pitchFamily="18" charset="0"/>
                          <a:ea typeface="Tahoma" panose="020B0604030504040204" pitchFamily="34" charset="0"/>
                          <a:cs typeface="Times New Roman" pitchFamily="18" charset="0"/>
                        </a:rPr>
                        <a:t> dung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2800" dirty="0" err="1">
                          <a:solidFill>
                            <a:srgbClr val="FF0000"/>
                          </a:solidFill>
                          <a:latin typeface="Times New Roman" pitchFamily="18" charset="0"/>
                          <a:ea typeface="Tahoma" panose="020B0604030504040204" pitchFamily="34" charset="0"/>
                          <a:cs typeface="Times New Roman" pitchFamily="18" charset="0"/>
                        </a:rPr>
                        <a:t>Vật</a:t>
                      </a:r>
                      <a:r>
                        <a:rPr lang="en-US" sz="2800" dirty="0">
                          <a:solidFill>
                            <a:srgbClr val="FF0000"/>
                          </a:solidFill>
                          <a:latin typeface="Times New Roman" pitchFamily="18" charset="0"/>
                          <a:ea typeface="Tahoma" panose="020B0604030504040204" pitchFamily="34" charset="0"/>
                          <a:cs typeface="Times New Roman" pitchFamily="18" charset="0"/>
                        </a:rPr>
                        <a:t> </a:t>
                      </a:r>
                      <a:r>
                        <a:rPr lang="en-US" sz="2800" dirty="0" err="1">
                          <a:solidFill>
                            <a:srgbClr val="FF0000"/>
                          </a:solidFill>
                          <a:latin typeface="Times New Roman" pitchFamily="18" charset="0"/>
                          <a:ea typeface="Tahoma" panose="020B0604030504040204" pitchFamily="34" charset="0"/>
                          <a:cs typeface="Times New Roman" pitchFamily="18" charset="0"/>
                        </a:rPr>
                        <a:t>sống</a:t>
                      </a:r>
                      <a:endParaRPr lang="en-US" sz="2800" dirty="0">
                        <a:solidFill>
                          <a:srgbClr val="FF0000"/>
                        </a:solidFill>
                        <a:latin typeface="Times New Roman" pitchFamily="18" charset="0"/>
                        <a:ea typeface="Tahoma" panose="020B0604030504040204" pitchFamily="34"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2800" dirty="0" err="1">
                          <a:solidFill>
                            <a:srgbClr val="FF0000"/>
                          </a:solidFill>
                          <a:latin typeface="Times New Roman" pitchFamily="18" charset="0"/>
                          <a:ea typeface="Tahoma" panose="020B0604030504040204" pitchFamily="34" charset="0"/>
                          <a:cs typeface="Times New Roman" pitchFamily="18" charset="0"/>
                        </a:rPr>
                        <a:t>Vật</a:t>
                      </a:r>
                      <a:r>
                        <a:rPr lang="en-US" sz="2800" dirty="0">
                          <a:solidFill>
                            <a:srgbClr val="FF0000"/>
                          </a:solidFill>
                          <a:latin typeface="Times New Roman" pitchFamily="18" charset="0"/>
                          <a:ea typeface="Tahoma" panose="020B0604030504040204" pitchFamily="34" charset="0"/>
                          <a:cs typeface="Times New Roman" pitchFamily="18" charset="0"/>
                        </a:rPr>
                        <a:t> </a:t>
                      </a:r>
                      <a:r>
                        <a:rPr lang="en-US" sz="2800" dirty="0" err="1">
                          <a:solidFill>
                            <a:srgbClr val="FF0000"/>
                          </a:solidFill>
                          <a:latin typeface="Times New Roman" pitchFamily="18" charset="0"/>
                          <a:ea typeface="Tahoma" panose="020B0604030504040204" pitchFamily="34" charset="0"/>
                          <a:cs typeface="Times New Roman" pitchFamily="18" charset="0"/>
                        </a:rPr>
                        <a:t>không</a:t>
                      </a:r>
                      <a:r>
                        <a:rPr lang="en-US" sz="2800" baseline="0" dirty="0">
                          <a:solidFill>
                            <a:srgbClr val="FF0000"/>
                          </a:solidFill>
                          <a:latin typeface="Times New Roman" pitchFamily="18" charset="0"/>
                          <a:ea typeface="Tahoma" panose="020B0604030504040204" pitchFamily="34" charset="0"/>
                          <a:cs typeface="Times New Roman" pitchFamily="18" charset="0"/>
                        </a:rPr>
                        <a:t> </a:t>
                      </a:r>
                      <a:r>
                        <a:rPr lang="en-US" sz="2800" baseline="0" dirty="0" err="1">
                          <a:solidFill>
                            <a:srgbClr val="FF0000"/>
                          </a:solidFill>
                          <a:latin typeface="Times New Roman" pitchFamily="18" charset="0"/>
                          <a:ea typeface="Tahoma" panose="020B0604030504040204" pitchFamily="34" charset="0"/>
                          <a:cs typeface="Times New Roman" pitchFamily="18" charset="0"/>
                        </a:rPr>
                        <a:t>sống</a:t>
                      </a:r>
                      <a:endParaRPr lang="en-US" sz="2800" dirty="0">
                        <a:solidFill>
                          <a:srgbClr val="FF0000"/>
                        </a:solidFill>
                        <a:latin typeface="Times New Roman" pitchFamily="18" charset="0"/>
                        <a:ea typeface="Tahoma" panose="020B0604030504040204" pitchFamily="34"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675746481"/>
                  </a:ext>
                </a:extLst>
              </a:tr>
              <a:tr h="1982240">
                <a:tc>
                  <a:txBody>
                    <a:bodyPr/>
                    <a:lstStyle/>
                    <a:p>
                      <a:pPr algn="ctr"/>
                      <a:r>
                        <a:rPr lang="en-US" sz="4000" b="1" dirty="0" err="1">
                          <a:latin typeface="Times New Roman" pitchFamily="18" charset="0"/>
                          <a:ea typeface="Tahoma" panose="020B0604030504040204" pitchFamily="34" charset="0"/>
                          <a:cs typeface="Times New Roman" pitchFamily="18" charset="0"/>
                        </a:rPr>
                        <a:t>Ví</a:t>
                      </a:r>
                      <a:r>
                        <a:rPr lang="en-US" sz="4000" b="1" baseline="0" dirty="0">
                          <a:latin typeface="Times New Roman" pitchFamily="18" charset="0"/>
                          <a:ea typeface="Tahoma" panose="020B0604030504040204" pitchFamily="34" charset="0"/>
                          <a:cs typeface="Times New Roman" pitchFamily="18" charset="0"/>
                        </a:rPr>
                        <a:t> </a:t>
                      </a:r>
                      <a:r>
                        <a:rPr lang="en-US" sz="4000" b="1" baseline="0" dirty="0" err="1">
                          <a:latin typeface="Times New Roman" pitchFamily="18" charset="0"/>
                          <a:ea typeface="Tahoma" panose="020B0604030504040204" pitchFamily="34" charset="0"/>
                          <a:cs typeface="Times New Roman" pitchFamily="18" charset="0"/>
                        </a:rPr>
                        <a:t>dụ</a:t>
                      </a:r>
                      <a:endParaRPr lang="en-US" sz="4000" b="1" dirty="0">
                        <a:latin typeface="Times New Roman" pitchFamily="18" charset="0"/>
                        <a:ea typeface="Tahoma" panose="020B0604030504040204" pitchFamily="34"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400" dirty="0">
                        <a:latin typeface="Times New Roman" pitchFamily="18" charset="0"/>
                        <a:ea typeface="Tahoma" panose="020B0604030504040204" pitchFamily="34"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400" dirty="0">
                        <a:latin typeface="Times New Roman" pitchFamily="18" charset="0"/>
                        <a:ea typeface="Tahoma" panose="020B0604030504040204" pitchFamily="34"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43156095"/>
                  </a:ext>
                </a:extLst>
              </a:tr>
              <a:tr h="3788228">
                <a:tc>
                  <a:txBody>
                    <a:bodyPr/>
                    <a:lstStyle/>
                    <a:p>
                      <a:pPr algn="ctr"/>
                      <a:r>
                        <a:rPr lang="en-US" sz="3600" b="1" dirty="0" err="1">
                          <a:latin typeface="Times New Roman" pitchFamily="18" charset="0"/>
                          <a:ea typeface="Tahoma" panose="020B0604030504040204" pitchFamily="34" charset="0"/>
                          <a:cs typeface="Times New Roman" pitchFamily="18" charset="0"/>
                        </a:rPr>
                        <a:t>Đặc</a:t>
                      </a:r>
                      <a:r>
                        <a:rPr lang="en-US" sz="3600" b="1" baseline="0" dirty="0">
                          <a:latin typeface="Times New Roman" pitchFamily="18" charset="0"/>
                          <a:ea typeface="Tahoma" panose="020B0604030504040204" pitchFamily="34" charset="0"/>
                          <a:cs typeface="Times New Roman" pitchFamily="18" charset="0"/>
                        </a:rPr>
                        <a:t> </a:t>
                      </a:r>
                      <a:r>
                        <a:rPr lang="en-US" sz="3600" b="1" baseline="0" dirty="0" err="1">
                          <a:latin typeface="Times New Roman" pitchFamily="18" charset="0"/>
                          <a:ea typeface="Tahoma" panose="020B0604030504040204" pitchFamily="34" charset="0"/>
                          <a:cs typeface="Times New Roman" pitchFamily="18" charset="0"/>
                        </a:rPr>
                        <a:t>đ</a:t>
                      </a:r>
                      <a:r>
                        <a:rPr lang="en-US" sz="3600" b="1" dirty="0" err="1">
                          <a:latin typeface="Times New Roman" pitchFamily="18" charset="0"/>
                          <a:ea typeface="Tahoma" panose="020B0604030504040204" pitchFamily="34" charset="0"/>
                          <a:cs typeface="Times New Roman" pitchFamily="18" charset="0"/>
                        </a:rPr>
                        <a:t>iểm</a:t>
                      </a:r>
                      <a:r>
                        <a:rPr lang="en-US" sz="3600" b="1" dirty="0">
                          <a:latin typeface="Times New Roman" pitchFamily="18" charset="0"/>
                          <a:ea typeface="Tahoma" panose="020B0604030504040204" pitchFamily="34" charset="0"/>
                          <a:cs typeface="Times New Roman" pitchFamily="18" charset="0"/>
                        </a:rPr>
                        <a:t> </a:t>
                      </a:r>
                      <a:r>
                        <a:rPr lang="en-US" sz="3600" b="1" dirty="0" err="1">
                          <a:latin typeface="Times New Roman" pitchFamily="18" charset="0"/>
                          <a:ea typeface="Tahoma" panose="020B0604030504040204" pitchFamily="34" charset="0"/>
                          <a:cs typeface="Times New Roman" pitchFamily="18" charset="0"/>
                        </a:rPr>
                        <a:t>phân</a:t>
                      </a:r>
                      <a:r>
                        <a:rPr lang="en-US" sz="3600" b="1" baseline="0" dirty="0">
                          <a:latin typeface="Times New Roman" pitchFamily="18" charset="0"/>
                          <a:ea typeface="Tahoma" panose="020B0604030504040204" pitchFamily="34" charset="0"/>
                          <a:cs typeface="Times New Roman" pitchFamily="18" charset="0"/>
                        </a:rPr>
                        <a:t> </a:t>
                      </a:r>
                      <a:r>
                        <a:rPr lang="en-US" sz="3600" b="1" baseline="0" dirty="0" err="1">
                          <a:latin typeface="Times New Roman" pitchFamily="18" charset="0"/>
                          <a:ea typeface="Tahoma" panose="020B0604030504040204" pitchFamily="34" charset="0"/>
                          <a:cs typeface="Times New Roman" pitchFamily="18" charset="0"/>
                        </a:rPr>
                        <a:t>biệt</a:t>
                      </a:r>
                      <a:endParaRPr lang="en-US" sz="3600" b="1" dirty="0">
                        <a:latin typeface="Times New Roman" pitchFamily="18" charset="0"/>
                        <a:ea typeface="Tahoma" panose="020B0604030504040204" pitchFamily="34"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400" dirty="0">
                        <a:latin typeface="Times New Roman" pitchFamily="18" charset="0"/>
                        <a:ea typeface="Tahoma" panose="020B0604030504040204" pitchFamily="34"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400" dirty="0">
                        <a:latin typeface="Times New Roman" pitchFamily="18" charset="0"/>
                        <a:ea typeface="Tahoma" panose="020B0604030504040204" pitchFamily="34"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4174650"/>
                  </a:ext>
                </a:extLst>
              </a:tr>
            </a:tbl>
          </a:graphicData>
        </a:graphic>
      </p:graphicFrame>
      <p:sp>
        <p:nvSpPr>
          <p:cNvPr id="15" name="Rectangle 14"/>
          <p:cNvSpPr/>
          <p:nvPr/>
        </p:nvSpPr>
        <p:spPr>
          <a:xfrm>
            <a:off x="6531429" y="1110344"/>
            <a:ext cx="2611194" cy="195942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r>
              <a:rPr lang="en-US" sz="4000" b="1" dirty="0" err="1">
                <a:solidFill>
                  <a:prstClr val="black"/>
                </a:solidFill>
                <a:latin typeface="Times New Roman" pitchFamily="18" charset="0"/>
                <a:ea typeface="Tahoma" panose="020B0604030504040204" pitchFamily="34" charset="0"/>
                <a:cs typeface="Times New Roman" pitchFamily="18" charset="0"/>
              </a:rPr>
              <a:t>Em</a:t>
            </a:r>
            <a:r>
              <a:rPr lang="en-US" sz="4000" b="1" dirty="0">
                <a:solidFill>
                  <a:prstClr val="black"/>
                </a:solidFill>
                <a:latin typeface="Times New Roman" pitchFamily="18" charset="0"/>
                <a:ea typeface="Tahoma" panose="020B0604030504040204" pitchFamily="34" charset="0"/>
                <a:cs typeface="Times New Roman" pitchFamily="18" charset="0"/>
              </a:rPr>
              <a:t> </a:t>
            </a:r>
            <a:r>
              <a:rPr lang="en-US" sz="4000" b="1" dirty="0" err="1">
                <a:solidFill>
                  <a:prstClr val="black"/>
                </a:solidFill>
                <a:latin typeface="Times New Roman" pitchFamily="18" charset="0"/>
                <a:ea typeface="Tahoma" panose="020B0604030504040204" pitchFamily="34" charset="0"/>
                <a:cs typeface="Times New Roman" pitchFamily="18" charset="0"/>
              </a:rPr>
              <a:t>bé</a:t>
            </a:r>
            <a:r>
              <a:rPr lang="en-US" sz="4000" b="1" dirty="0">
                <a:solidFill>
                  <a:prstClr val="black"/>
                </a:solidFill>
                <a:latin typeface="Times New Roman" pitchFamily="18" charset="0"/>
                <a:ea typeface="Tahoma" panose="020B0604030504040204" pitchFamily="34" charset="0"/>
                <a:cs typeface="Times New Roman" pitchFamily="18" charset="0"/>
              </a:rPr>
              <a:t>, con </a:t>
            </a:r>
            <a:r>
              <a:rPr lang="en-US" sz="4000" b="1" dirty="0" err="1">
                <a:solidFill>
                  <a:prstClr val="black"/>
                </a:solidFill>
                <a:latin typeface="Times New Roman" pitchFamily="18" charset="0"/>
                <a:ea typeface="Tahoma" panose="020B0604030504040204" pitchFamily="34" charset="0"/>
                <a:cs typeface="Times New Roman" pitchFamily="18" charset="0"/>
              </a:rPr>
              <a:t>khỉ</a:t>
            </a:r>
            <a:r>
              <a:rPr lang="en-US" sz="4000" b="1" dirty="0">
                <a:solidFill>
                  <a:prstClr val="black"/>
                </a:solidFill>
                <a:latin typeface="Times New Roman" pitchFamily="18" charset="0"/>
                <a:ea typeface="Tahoma" panose="020B0604030504040204" pitchFamily="34" charset="0"/>
                <a:cs typeface="Times New Roman" pitchFamily="18" charset="0"/>
              </a:rPr>
              <a:t>, </a:t>
            </a:r>
            <a:r>
              <a:rPr lang="en-US" sz="4000" b="1" dirty="0" err="1">
                <a:solidFill>
                  <a:prstClr val="black"/>
                </a:solidFill>
                <a:latin typeface="Times New Roman" pitchFamily="18" charset="0"/>
                <a:ea typeface="Tahoma" panose="020B0604030504040204" pitchFamily="34" charset="0"/>
                <a:cs typeface="Times New Roman" pitchFamily="18" charset="0"/>
              </a:rPr>
              <a:t>cái</a:t>
            </a:r>
            <a:r>
              <a:rPr lang="en-US" sz="4000" b="1" dirty="0">
                <a:solidFill>
                  <a:prstClr val="black"/>
                </a:solidFill>
                <a:latin typeface="Times New Roman" pitchFamily="18" charset="0"/>
                <a:ea typeface="Tahoma" panose="020B0604030504040204" pitchFamily="34" charset="0"/>
                <a:cs typeface="Times New Roman" pitchFamily="18" charset="0"/>
              </a:rPr>
              <a:t> </a:t>
            </a:r>
            <a:r>
              <a:rPr lang="en-US" sz="4000" b="1" dirty="0" err="1">
                <a:solidFill>
                  <a:prstClr val="black"/>
                </a:solidFill>
                <a:latin typeface="Times New Roman" pitchFamily="18" charset="0"/>
                <a:ea typeface="Tahoma" panose="020B0604030504040204" pitchFamily="34" charset="0"/>
                <a:cs typeface="Times New Roman" pitchFamily="18" charset="0"/>
              </a:rPr>
              <a:t>cây</a:t>
            </a:r>
            <a:endParaRPr lang="en-US" sz="4000" b="1" dirty="0">
              <a:solidFill>
                <a:prstClr val="black"/>
              </a:solidFill>
              <a:latin typeface="Times New Roman" pitchFamily="18" charset="0"/>
              <a:ea typeface="Tahoma" panose="020B0604030504040204" pitchFamily="34" charset="0"/>
              <a:cs typeface="Times New Roman" pitchFamily="18" charset="0"/>
            </a:endParaRPr>
          </a:p>
        </p:txBody>
      </p:sp>
      <p:sp>
        <p:nvSpPr>
          <p:cNvPr id="5" name="Rectangle 4"/>
          <p:cNvSpPr/>
          <p:nvPr/>
        </p:nvSpPr>
        <p:spPr>
          <a:xfrm>
            <a:off x="9142623" y="1110344"/>
            <a:ext cx="2953123" cy="195943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Times New Roman" pitchFamily="18" charset="0"/>
                <a:cs typeface="Times New Roman" pitchFamily="18" charset="0"/>
              </a:rPr>
              <a:t>Hàng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rào</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bức</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tường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viên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gạch</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tấm</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biển</a:t>
            </a:r>
            <a:endParaRPr lang="vi-VN" sz="3600" b="1" dirty="0">
              <a:solidFill>
                <a:schemeClr val="tx1"/>
              </a:solidFill>
              <a:latin typeface="Times New Roman" pitchFamily="18" charset="0"/>
              <a:cs typeface="Times New Roman" pitchFamily="18" charset="0"/>
            </a:endParaRPr>
          </a:p>
        </p:txBody>
      </p:sp>
      <p:sp>
        <p:nvSpPr>
          <p:cNvPr id="6" name="Rectangle 5"/>
          <p:cNvSpPr/>
          <p:nvPr/>
        </p:nvSpPr>
        <p:spPr>
          <a:xfrm>
            <a:off x="6531429" y="3069773"/>
            <a:ext cx="2595154" cy="378822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prstClr val="black"/>
                </a:solidFill>
                <a:latin typeface="Times New Roman" pitchFamily="18" charset="0"/>
                <a:ea typeface="Tahoma" panose="020B0604030504040204" pitchFamily="34" charset="0"/>
                <a:cs typeface="Times New Roman" pitchFamily="18" charset="0"/>
              </a:rPr>
              <a:t>Có</a:t>
            </a:r>
            <a:r>
              <a:rPr lang="en-US" sz="3600" b="1" dirty="0">
                <a:solidFill>
                  <a:prstClr val="black"/>
                </a:solidFill>
                <a:latin typeface="Times New Roman" pitchFamily="18" charset="0"/>
                <a:ea typeface="Tahoma" panose="020B0604030504040204" pitchFamily="34" charset="0"/>
                <a:cs typeface="Times New Roman" pitchFamily="18" charset="0"/>
              </a:rPr>
              <a:t> </a:t>
            </a:r>
            <a:r>
              <a:rPr lang="en-US" sz="3600" b="1" dirty="0" err="1">
                <a:solidFill>
                  <a:prstClr val="black"/>
                </a:solidFill>
                <a:latin typeface="Times New Roman" pitchFamily="18" charset="0"/>
                <a:ea typeface="Tahoma" panose="020B0604030504040204" pitchFamily="34" charset="0"/>
                <a:cs typeface="Times New Roman" pitchFamily="18" charset="0"/>
              </a:rPr>
              <a:t>hô</a:t>
            </a:r>
            <a:r>
              <a:rPr lang="en-US" sz="3600" b="1" dirty="0">
                <a:solidFill>
                  <a:prstClr val="black"/>
                </a:solidFill>
                <a:latin typeface="Times New Roman" pitchFamily="18" charset="0"/>
                <a:ea typeface="Tahoma" panose="020B0604030504040204" pitchFamily="34" charset="0"/>
                <a:cs typeface="Times New Roman" pitchFamily="18" charset="0"/>
              </a:rPr>
              <a:t> </a:t>
            </a:r>
            <a:r>
              <a:rPr lang="en-US" sz="3600" b="1" dirty="0" err="1">
                <a:solidFill>
                  <a:prstClr val="black"/>
                </a:solidFill>
                <a:latin typeface="Times New Roman" pitchFamily="18" charset="0"/>
                <a:ea typeface="Tahoma" panose="020B0604030504040204" pitchFamily="34" charset="0"/>
                <a:cs typeface="Times New Roman" pitchFamily="18" charset="0"/>
              </a:rPr>
              <a:t>hấp</a:t>
            </a:r>
            <a:r>
              <a:rPr lang="en-US" sz="3600" b="1" dirty="0">
                <a:solidFill>
                  <a:prstClr val="black"/>
                </a:solidFill>
                <a:latin typeface="Times New Roman" pitchFamily="18" charset="0"/>
                <a:ea typeface="Tahoma" panose="020B0604030504040204" pitchFamily="34" charset="0"/>
                <a:cs typeface="Times New Roman" pitchFamily="18" charset="0"/>
              </a:rPr>
              <a:t>, </a:t>
            </a:r>
            <a:r>
              <a:rPr lang="en-US" sz="3600" b="1" dirty="0" err="1">
                <a:solidFill>
                  <a:prstClr val="black"/>
                </a:solidFill>
                <a:latin typeface="Times New Roman" pitchFamily="18" charset="0"/>
                <a:ea typeface="Tahoma" panose="020B0604030504040204" pitchFamily="34" charset="0"/>
                <a:cs typeface="Times New Roman" pitchFamily="18" charset="0"/>
              </a:rPr>
              <a:t>có</a:t>
            </a:r>
            <a:r>
              <a:rPr lang="en-US" sz="3600" b="1" dirty="0">
                <a:solidFill>
                  <a:prstClr val="black"/>
                </a:solidFill>
                <a:latin typeface="Times New Roman" pitchFamily="18" charset="0"/>
                <a:ea typeface="Tahoma" panose="020B0604030504040204" pitchFamily="34" charset="0"/>
                <a:cs typeface="Times New Roman" pitchFamily="18" charset="0"/>
              </a:rPr>
              <a:t> </a:t>
            </a:r>
            <a:r>
              <a:rPr lang="en-US" sz="3600" b="1" dirty="0" err="1">
                <a:solidFill>
                  <a:prstClr val="black"/>
                </a:solidFill>
                <a:latin typeface="Times New Roman" pitchFamily="18" charset="0"/>
                <a:ea typeface="Tahoma" panose="020B0604030504040204" pitchFamily="34" charset="0"/>
                <a:cs typeface="Times New Roman" pitchFamily="18" charset="0"/>
              </a:rPr>
              <a:t>sinh</a:t>
            </a:r>
            <a:r>
              <a:rPr lang="en-US" sz="3600" b="1" dirty="0">
                <a:solidFill>
                  <a:prstClr val="black"/>
                </a:solidFill>
                <a:latin typeface="Times New Roman" pitchFamily="18" charset="0"/>
                <a:ea typeface="Tahoma" panose="020B0604030504040204" pitchFamily="34" charset="0"/>
                <a:cs typeface="Times New Roman" pitchFamily="18" charset="0"/>
              </a:rPr>
              <a:t> </a:t>
            </a:r>
            <a:r>
              <a:rPr lang="en-US" sz="3600" b="1" dirty="0" err="1">
                <a:solidFill>
                  <a:prstClr val="black"/>
                </a:solidFill>
                <a:latin typeface="Times New Roman" pitchFamily="18" charset="0"/>
                <a:ea typeface="Tahoma" panose="020B0604030504040204" pitchFamily="34" charset="0"/>
                <a:cs typeface="Times New Roman" pitchFamily="18" charset="0"/>
              </a:rPr>
              <a:t>trưởng</a:t>
            </a:r>
            <a:r>
              <a:rPr lang="en-US" sz="3600" b="1" dirty="0">
                <a:solidFill>
                  <a:prstClr val="black"/>
                </a:solidFill>
                <a:latin typeface="Times New Roman" pitchFamily="18" charset="0"/>
                <a:ea typeface="Tahoma" panose="020B0604030504040204" pitchFamily="34" charset="0"/>
                <a:cs typeface="Times New Roman" pitchFamily="18" charset="0"/>
              </a:rPr>
              <a:t>, </a:t>
            </a:r>
            <a:r>
              <a:rPr lang="en-US" sz="3600" b="1" dirty="0" err="1">
                <a:solidFill>
                  <a:prstClr val="black"/>
                </a:solidFill>
                <a:latin typeface="Times New Roman" pitchFamily="18" charset="0"/>
                <a:ea typeface="Tahoma" panose="020B0604030504040204" pitchFamily="34" charset="0"/>
                <a:cs typeface="Times New Roman" pitchFamily="18" charset="0"/>
              </a:rPr>
              <a:t>sinh</a:t>
            </a:r>
            <a:r>
              <a:rPr lang="en-US" sz="3600" b="1" dirty="0">
                <a:solidFill>
                  <a:prstClr val="black"/>
                </a:solidFill>
                <a:latin typeface="Times New Roman" pitchFamily="18" charset="0"/>
                <a:ea typeface="Tahoma" panose="020B0604030504040204" pitchFamily="34" charset="0"/>
                <a:cs typeface="Times New Roman" pitchFamily="18" charset="0"/>
              </a:rPr>
              <a:t> </a:t>
            </a:r>
            <a:r>
              <a:rPr lang="en-US" sz="3600" b="1" dirty="0" err="1">
                <a:solidFill>
                  <a:prstClr val="black"/>
                </a:solidFill>
                <a:latin typeface="Times New Roman" pitchFamily="18" charset="0"/>
                <a:ea typeface="Tahoma" panose="020B0604030504040204" pitchFamily="34" charset="0"/>
                <a:cs typeface="Times New Roman" pitchFamily="18" charset="0"/>
              </a:rPr>
              <a:t>sản</a:t>
            </a:r>
            <a:r>
              <a:rPr lang="en-US" sz="3600" b="1" dirty="0">
                <a:solidFill>
                  <a:prstClr val="black"/>
                </a:solidFill>
                <a:latin typeface="Times New Roman" pitchFamily="18" charset="0"/>
                <a:ea typeface="Tahoma" panose="020B0604030504040204" pitchFamily="34" charset="0"/>
                <a:cs typeface="Times New Roman" pitchFamily="18" charset="0"/>
              </a:rPr>
              <a:t> </a:t>
            </a:r>
            <a:r>
              <a:rPr lang="en-US" sz="3600" b="1" dirty="0" err="1">
                <a:solidFill>
                  <a:prstClr val="black"/>
                </a:solidFill>
                <a:latin typeface="Times New Roman" pitchFamily="18" charset="0"/>
                <a:ea typeface="Tahoma" panose="020B0604030504040204" pitchFamily="34" charset="0"/>
                <a:cs typeface="Times New Roman" pitchFamily="18" charset="0"/>
              </a:rPr>
              <a:t>và</a:t>
            </a:r>
            <a:r>
              <a:rPr lang="en-US" sz="3600" b="1" dirty="0">
                <a:solidFill>
                  <a:prstClr val="black"/>
                </a:solidFill>
                <a:latin typeface="Times New Roman" pitchFamily="18" charset="0"/>
                <a:ea typeface="Tahoma" panose="020B0604030504040204" pitchFamily="34" charset="0"/>
                <a:cs typeface="Times New Roman" pitchFamily="18" charset="0"/>
              </a:rPr>
              <a:t>  </a:t>
            </a:r>
            <a:r>
              <a:rPr lang="en-US" sz="3600" b="1" dirty="0" err="1">
                <a:solidFill>
                  <a:prstClr val="black"/>
                </a:solidFill>
                <a:latin typeface="Times New Roman" pitchFamily="18" charset="0"/>
                <a:ea typeface="Tahoma" panose="020B0604030504040204" pitchFamily="34" charset="0"/>
                <a:cs typeface="Times New Roman" pitchFamily="18" charset="0"/>
              </a:rPr>
              <a:t>lớn</a:t>
            </a:r>
            <a:r>
              <a:rPr lang="en-US" sz="3600" b="1" dirty="0">
                <a:solidFill>
                  <a:prstClr val="black"/>
                </a:solidFill>
                <a:latin typeface="Times New Roman" pitchFamily="18" charset="0"/>
                <a:ea typeface="Tahoma" panose="020B0604030504040204" pitchFamily="34" charset="0"/>
                <a:cs typeface="Times New Roman" pitchFamily="18" charset="0"/>
              </a:rPr>
              <a:t> </a:t>
            </a:r>
            <a:r>
              <a:rPr lang="en-US" sz="3600" b="1" dirty="0" err="1">
                <a:solidFill>
                  <a:prstClr val="black"/>
                </a:solidFill>
                <a:latin typeface="Times New Roman" pitchFamily="18" charset="0"/>
                <a:ea typeface="Tahoma" panose="020B0604030504040204" pitchFamily="34" charset="0"/>
                <a:cs typeface="Times New Roman" pitchFamily="18" charset="0"/>
              </a:rPr>
              <a:t>lên</a:t>
            </a:r>
            <a:r>
              <a:rPr lang="en-US" sz="3600" b="1" dirty="0">
                <a:solidFill>
                  <a:prstClr val="black"/>
                </a:solidFill>
                <a:latin typeface="Times New Roman" pitchFamily="18" charset="0"/>
                <a:ea typeface="Tahoma" panose="020B0604030504040204" pitchFamily="34" charset="0"/>
                <a:cs typeface="Times New Roman" pitchFamily="18" charset="0"/>
              </a:rPr>
              <a:t>…</a:t>
            </a:r>
          </a:p>
        </p:txBody>
      </p:sp>
      <p:sp>
        <p:nvSpPr>
          <p:cNvPr id="7" name="Rectangle 6"/>
          <p:cNvSpPr/>
          <p:nvPr/>
        </p:nvSpPr>
        <p:spPr>
          <a:xfrm>
            <a:off x="9126584" y="3069773"/>
            <a:ext cx="2953122" cy="3788228"/>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prstClr val="black"/>
                </a:solidFill>
                <a:latin typeface="Times New Roman" pitchFamily="18" charset="0"/>
                <a:ea typeface="Tahoma" panose="020B0604030504040204" pitchFamily="34" charset="0"/>
                <a:cs typeface="Times New Roman" pitchFamily="18" charset="0"/>
              </a:rPr>
              <a:t>Không</a:t>
            </a:r>
            <a:r>
              <a:rPr lang="en-US" sz="4000" b="1" dirty="0">
                <a:solidFill>
                  <a:prstClr val="black"/>
                </a:solidFill>
                <a:latin typeface="Times New Roman" pitchFamily="18" charset="0"/>
                <a:ea typeface="Tahoma" panose="020B0604030504040204" pitchFamily="34" charset="0"/>
                <a:cs typeface="Times New Roman" pitchFamily="18" charset="0"/>
              </a:rPr>
              <a:t> </a:t>
            </a:r>
            <a:r>
              <a:rPr lang="en-US" sz="4000" b="1" dirty="0" err="1">
                <a:solidFill>
                  <a:prstClr val="black"/>
                </a:solidFill>
                <a:latin typeface="Times New Roman" pitchFamily="18" charset="0"/>
                <a:ea typeface="Tahoma" panose="020B0604030504040204" pitchFamily="34" charset="0"/>
                <a:cs typeface="Times New Roman" pitchFamily="18" charset="0"/>
              </a:rPr>
              <a:t>hô</a:t>
            </a:r>
            <a:r>
              <a:rPr lang="en-US" sz="4000" b="1" dirty="0">
                <a:solidFill>
                  <a:prstClr val="black"/>
                </a:solidFill>
                <a:latin typeface="Times New Roman" pitchFamily="18" charset="0"/>
                <a:ea typeface="Tahoma" panose="020B0604030504040204" pitchFamily="34" charset="0"/>
                <a:cs typeface="Times New Roman" pitchFamily="18" charset="0"/>
              </a:rPr>
              <a:t> </a:t>
            </a:r>
            <a:r>
              <a:rPr lang="en-US" sz="4000" b="1" dirty="0" err="1">
                <a:solidFill>
                  <a:prstClr val="black"/>
                </a:solidFill>
                <a:latin typeface="Times New Roman" pitchFamily="18" charset="0"/>
                <a:ea typeface="Tahoma" panose="020B0604030504040204" pitchFamily="34" charset="0"/>
                <a:cs typeface="Times New Roman" pitchFamily="18" charset="0"/>
              </a:rPr>
              <a:t>hấp</a:t>
            </a:r>
            <a:r>
              <a:rPr lang="en-US" sz="4000" b="1" dirty="0">
                <a:solidFill>
                  <a:prstClr val="black"/>
                </a:solidFill>
                <a:latin typeface="Times New Roman" pitchFamily="18" charset="0"/>
                <a:ea typeface="Tahoma" panose="020B0604030504040204" pitchFamily="34" charset="0"/>
                <a:cs typeface="Times New Roman" pitchFamily="18" charset="0"/>
              </a:rPr>
              <a:t>, </a:t>
            </a:r>
            <a:r>
              <a:rPr lang="en-US" sz="4000" b="1" dirty="0" err="1">
                <a:solidFill>
                  <a:prstClr val="black"/>
                </a:solidFill>
                <a:latin typeface="Times New Roman" pitchFamily="18" charset="0"/>
                <a:ea typeface="Tahoma" panose="020B0604030504040204" pitchFamily="34" charset="0"/>
                <a:cs typeface="Times New Roman" pitchFamily="18" charset="0"/>
              </a:rPr>
              <a:t>không</a:t>
            </a:r>
            <a:r>
              <a:rPr lang="en-US" sz="4000" b="1" dirty="0">
                <a:solidFill>
                  <a:prstClr val="black"/>
                </a:solidFill>
                <a:latin typeface="Times New Roman" pitchFamily="18" charset="0"/>
                <a:ea typeface="Tahoma" panose="020B0604030504040204" pitchFamily="34" charset="0"/>
                <a:cs typeface="Times New Roman" pitchFamily="18" charset="0"/>
              </a:rPr>
              <a:t> </a:t>
            </a:r>
            <a:r>
              <a:rPr lang="en-US" sz="4000" b="1" dirty="0" err="1">
                <a:solidFill>
                  <a:prstClr val="black"/>
                </a:solidFill>
                <a:latin typeface="Times New Roman" pitchFamily="18" charset="0"/>
                <a:ea typeface="Tahoma" panose="020B0604030504040204" pitchFamily="34" charset="0"/>
                <a:cs typeface="Times New Roman" pitchFamily="18" charset="0"/>
              </a:rPr>
              <a:t>sinh</a:t>
            </a:r>
            <a:r>
              <a:rPr lang="en-US" sz="4000" b="1" dirty="0">
                <a:solidFill>
                  <a:prstClr val="black"/>
                </a:solidFill>
                <a:latin typeface="Times New Roman" pitchFamily="18" charset="0"/>
                <a:ea typeface="Tahoma" panose="020B0604030504040204" pitchFamily="34" charset="0"/>
                <a:cs typeface="Times New Roman" pitchFamily="18" charset="0"/>
              </a:rPr>
              <a:t> </a:t>
            </a:r>
            <a:r>
              <a:rPr lang="en-US" sz="4000" b="1" dirty="0" err="1">
                <a:solidFill>
                  <a:prstClr val="black"/>
                </a:solidFill>
                <a:latin typeface="Times New Roman" pitchFamily="18" charset="0"/>
                <a:ea typeface="Tahoma" panose="020B0604030504040204" pitchFamily="34" charset="0"/>
                <a:cs typeface="Times New Roman" pitchFamily="18" charset="0"/>
              </a:rPr>
              <a:t>trưởng</a:t>
            </a:r>
            <a:r>
              <a:rPr lang="en-US" sz="4000" b="1" dirty="0">
                <a:solidFill>
                  <a:prstClr val="black"/>
                </a:solidFill>
                <a:latin typeface="Times New Roman" pitchFamily="18" charset="0"/>
                <a:ea typeface="Tahoma" panose="020B0604030504040204" pitchFamily="34" charset="0"/>
                <a:cs typeface="Times New Roman" pitchFamily="18" charset="0"/>
              </a:rPr>
              <a:t>,  </a:t>
            </a:r>
            <a:r>
              <a:rPr lang="en-US" sz="4000" b="1" dirty="0" err="1">
                <a:solidFill>
                  <a:prstClr val="black"/>
                </a:solidFill>
                <a:latin typeface="Times New Roman" pitchFamily="18" charset="0"/>
                <a:ea typeface="Tahoma" panose="020B0604030504040204" pitchFamily="34" charset="0"/>
                <a:cs typeface="Times New Roman" pitchFamily="18" charset="0"/>
              </a:rPr>
              <a:t>không</a:t>
            </a:r>
            <a:r>
              <a:rPr lang="en-US" sz="4000" b="1" dirty="0">
                <a:solidFill>
                  <a:prstClr val="black"/>
                </a:solidFill>
                <a:latin typeface="Times New Roman" pitchFamily="18" charset="0"/>
                <a:ea typeface="Tahoma" panose="020B0604030504040204" pitchFamily="34" charset="0"/>
                <a:cs typeface="Times New Roman" pitchFamily="18" charset="0"/>
              </a:rPr>
              <a:t> </a:t>
            </a:r>
            <a:r>
              <a:rPr lang="en-US" sz="4000" b="1" dirty="0" err="1">
                <a:solidFill>
                  <a:prstClr val="black"/>
                </a:solidFill>
                <a:latin typeface="Times New Roman" pitchFamily="18" charset="0"/>
                <a:ea typeface="Tahoma" panose="020B0604030504040204" pitchFamily="34" charset="0"/>
                <a:cs typeface="Times New Roman" pitchFamily="18" charset="0"/>
              </a:rPr>
              <a:t>sinh</a:t>
            </a:r>
            <a:r>
              <a:rPr lang="en-US" sz="4000" b="1" dirty="0">
                <a:solidFill>
                  <a:prstClr val="black"/>
                </a:solidFill>
                <a:latin typeface="Times New Roman" pitchFamily="18" charset="0"/>
                <a:ea typeface="Tahoma" panose="020B0604030504040204" pitchFamily="34" charset="0"/>
                <a:cs typeface="Times New Roman" pitchFamily="18" charset="0"/>
              </a:rPr>
              <a:t> </a:t>
            </a:r>
            <a:r>
              <a:rPr lang="en-US" sz="4000" b="1" dirty="0" err="1">
                <a:solidFill>
                  <a:prstClr val="black"/>
                </a:solidFill>
                <a:latin typeface="Times New Roman" pitchFamily="18" charset="0"/>
                <a:ea typeface="Tahoma" panose="020B0604030504040204" pitchFamily="34" charset="0"/>
                <a:cs typeface="Times New Roman" pitchFamily="18" charset="0"/>
              </a:rPr>
              <a:t>sản</a:t>
            </a:r>
            <a:r>
              <a:rPr lang="en-US" sz="4000" b="1" dirty="0">
                <a:solidFill>
                  <a:prstClr val="black"/>
                </a:solidFill>
                <a:latin typeface="Times New Roman" pitchFamily="18" charset="0"/>
                <a:ea typeface="Tahoma" panose="020B0604030504040204" pitchFamily="34" charset="0"/>
                <a:cs typeface="Times New Roman" pitchFamily="18" charset="0"/>
              </a:rPr>
              <a:t>, </a:t>
            </a:r>
            <a:r>
              <a:rPr lang="en-US" sz="4000" b="1" dirty="0" err="1">
                <a:solidFill>
                  <a:prstClr val="black"/>
                </a:solidFill>
                <a:latin typeface="Times New Roman" pitchFamily="18" charset="0"/>
                <a:ea typeface="Tahoma" panose="020B0604030504040204" pitchFamily="34" charset="0"/>
                <a:cs typeface="Times New Roman" pitchFamily="18" charset="0"/>
              </a:rPr>
              <a:t>không</a:t>
            </a:r>
            <a:r>
              <a:rPr lang="en-US" sz="4000" b="1" dirty="0">
                <a:solidFill>
                  <a:prstClr val="black"/>
                </a:solidFill>
                <a:latin typeface="Times New Roman" pitchFamily="18" charset="0"/>
                <a:ea typeface="Tahoma" panose="020B0604030504040204" pitchFamily="34" charset="0"/>
                <a:cs typeface="Times New Roman" pitchFamily="18" charset="0"/>
              </a:rPr>
              <a:t> </a:t>
            </a:r>
            <a:r>
              <a:rPr lang="en-US" sz="4000" b="1" dirty="0" err="1">
                <a:solidFill>
                  <a:prstClr val="black"/>
                </a:solidFill>
                <a:latin typeface="Times New Roman" pitchFamily="18" charset="0"/>
                <a:ea typeface="Tahoma" panose="020B0604030504040204" pitchFamily="34" charset="0"/>
                <a:cs typeface="Times New Roman" pitchFamily="18" charset="0"/>
              </a:rPr>
              <a:t>lớn</a:t>
            </a:r>
            <a:r>
              <a:rPr lang="en-US" sz="4000" b="1" dirty="0">
                <a:solidFill>
                  <a:prstClr val="black"/>
                </a:solidFill>
                <a:latin typeface="Times New Roman" pitchFamily="18" charset="0"/>
                <a:ea typeface="Tahoma" panose="020B0604030504040204" pitchFamily="34" charset="0"/>
                <a:cs typeface="Times New Roman" pitchFamily="18" charset="0"/>
              </a:rPr>
              <a:t> </a:t>
            </a:r>
            <a:r>
              <a:rPr lang="en-US" sz="4000" b="1" dirty="0" err="1">
                <a:solidFill>
                  <a:prstClr val="black"/>
                </a:solidFill>
                <a:latin typeface="Times New Roman" pitchFamily="18" charset="0"/>
                <a:ea typeface="Tahoma" panose="020B0604030504040204" pitchFamily="34" charset="0"/>
                <a:cs typeface="Times New Roman" pitchFamily="18" charset="0"/>
              </a:rPr>
              <a:t>lên</a:t>
            </a:r>
            <a:r>
              <a:rPr lang="en-US" sz="4000" b="1" dirty="0">
                <a:solidFill>
                  <a:prstClr val="black"/>
                </a:solidFill>
                <a:latin typeface="Times New Roman" pitchFamily="18" charset="0"/>
                <a:ea typeface="Tahoma" panose="020B0604030504040204" pitchFamily="34" charset="0"/>
                <a:cs typeface="Times New Roman" pitchFamily="18" charset="0"/>
              </a:rPr>
              <a:t>…</a:t>
            </a:r>
          </a:p>
        </p:txBody>
      </p:sp>
      <p:sp>
        <p:nvSpPr>
          <p:cNvPr id="2" name="Rectangle 1"/>
          <p:cNvSpPr/>
          <p:nvPr/>
        </p:nvSpPr>
        <p:spPr>
          <a:xfrm>
            <a:off x="147814" y="2812869"/>
            <a:ext cx="5334001" cy="3785652"/>
          </a:xfrm>
          <a:prstGeom prst="rect">
            <a:avLst/>
          </a:prstGeom>
        </p:spPr>
        <p:txBody>
          <a:bodyPr wrap="square">
            <a:spAutoFit/>
          </a:bodyPr>
          <a:lstStyle/>
          <a:p>
            <a:r>
              <a:rPr lang="vi-VN" sz="6000" b="1" i="1" dirty="0">
                <a:solidFill>
                  <a:srgbClr val="FF0000"/>
                </a:solidFill>
                <a:latin typeface="Times New Roman"/>
                <a:ea typeface="Tahoma" panose="020B0604030504040204" pitchFamily="34" charset="0"/>
              </a:rPr>
              <a:t>2. Những đặc điểm nào giúp các em nhận ra một vật sống?</a:t>
            </a:r>
          </a:p>
        </p:txBody>
      </p:sp>
    </p:spTree>
    <p:extLst>
      <p:ext uri="{BB962C8B-B14F-4D97-AF65-F5344CB8AC3E}">
        <p14:creationId xmlns:p14="http://schemas.microsoft.com/office/powerpoint/2010/main" val="207983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4501" y="5253788"/>
            <a:ext cx="11975203" cy="129139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err="1">
                <a:solidFill>
                  <a:srgbClr val="FF0000"/>
                </a:solidFill>
                <a:latin typeface="Times New Roman" pitchFamily="18" charset="0"/>
                <a:cs typeface="Times New Roman" pitchFamily="18" charset="0"/>
              </a:rPr>
              <a:t>Câu</a:t>
            </a:r>
            <a:r>
              <a:rPr lang="en-US" sz="2400" b="1" u="sng" dirty="0">
                <a:solidFill>
                  <a:srgbClr val="FF0000"/>
                </a:solidFill>
                <a:latin typeface="Times New Roman" pitchFamily="18" charset="0"/>
                <a:cs typeface="Times New Roman" pitchFamily="18" charset="0"/>
              </a:rPr>
              <a:t> </a:t>
            </a:r>
            <a:r>
              <a:rPr lang="en-US" sz="2400" b="1" u="sng" dirty="0" err="1">
                <a:solidFill>
                  <a:srgbClr val="FF0000"/>
                </a:solidFill>
                <a:latin typeface="Times New Roman" pitchFamily="18" charset="0"/>
                <a:cs typeface="Times New Roman" pitchFamily="18" charset="0"/>
              </a:rPr>
              <a:t>hỏi</a:t>
            </a:r>
            <a:r>
              <a:rPr lang="en-US" sz="2400" b="1" u="sng" dirty="0">
                <a:solidFill>
                  <a:srgbClr val="FF0000"/>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Để</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chuyển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động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trên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đường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một</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chiếc</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xe</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máy</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cần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lấy</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khí</a:t>
            </a:r>
            <a:r>
              <a:rPr lang="en-US" sz="2800" b="1" dirty="0">
                <a:solidFill>
                  <a:schemeClr val="tx1"/>
                </a:solidFill>
                <a:latin typeface="Times New Roman" pitchFamily="18" charset="0"/>
                <a:cs typeface="Times New Roman" pitchFamily="18" charset="0"/>
              </a:rPr>
              <a:t> oxygen </a:t>
            </a:r>
            <a:r>
              <a:rPr lang="en-US" sz="2800" b="1" dirty="0" err="1">
                <a:solidFill>
                  <a:schemeClr val="tx1"/>
                </a:solidFill>
                <a:latin typeface="Times New Roman" pitchFamily="18" charset="0"/>
                <a:cs typeface="Times New Roman" pitchFamily="18" charset="0"/>
              </a:rPr>
              <a:t>để</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đốt</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cháy</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xăng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và</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thải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ra</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khí</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carbondioxide</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Vậy</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vật</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sống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giống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với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xe</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máy</a:t>
            </a:r>
            <a:r>
              <a:rPr lang="en-US" sz="2800" b="1" dirty="0">
                <a:solidFill>
                  <a:schemeClr val="tx1"/>
                </a:solidFill>
                <a:latin typeface="Times New Roman" pitchFamily="18" charset="0"/>
                <a:cs typeface="Times New Roman" pitchFamily="18" charset="0"/>
              </a:rPr>
              <a:t> ở </a:t>
            </a:r>
            <a:r>
              <a:rPr lang="en-US" sz="2800" b="1" dirty="0" err="1">
                <a:solidFill>
                  <a:schemeClr val="tx1"/>
                </a:solidFill>
                <a:latin typeface="Times New Roman" pitchFamily="18" charset="0"/>
                <a:cs typeface="Times New Roman" pitchFamily="18" charset="0"/>
              </a:rPr>
              <a:t>đặc</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điểm</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nào</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Tại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sao</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xe</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máy</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không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phải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là</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vật</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sống</a:t>
            </a:r>
            <a:r>
              <a:rPr lang="en-US" sz="2800" b="1" dirty="0">
                <a:solidFill>
                  <a:schemeClr val="tx1"/>
                </a:solidFill>
                <a:latin typeface="Times New Roman" pitchFamily="18" charset="0"/>
                <a:cs typeface="Times New Roman" pitchFamily="18" charset="0"/>
              </a:rPr>
              <a:t>?</a:t>
            </a:r>
            <a:endParaRPr lang="vi-VN" sz="2800" b="1" dirty="0">
              <a:solidFill>
                <a:schemeClr val="tx1"/>
              </a:solidFill>
              <a:latin typeface="Times New Roman" pitchFamily="18" charset="0"/>
              <a:cs typeface="Times New Roman" pitchFamily="18" charset="0"/>
            </a:endParaRPr>
          </a:p>
        </p:txBody>
      </p:sp>
      <p:pic>
        <p:nvPicPr>
          <p:cNvPr id="2050" name="Picture 2" descr="C:\Users\Administrator\Desktop\koky-chay-x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927565" y="123120"/>
            <a:ext cx="4625624" cy="4822941"/>
          </a:xfrm>
          <a:prstGeom prst="rect">
            <a:avLst/>
          </a:prstGeom>
          <a:solidFill>
            <a:schemeClr val="accent1"/>
          </a:solidFill>
          <a:ln>
            <a:solidFill>
              <a:schemeClr val="accent1"/>
            </a:solidFill>
          </a:ln>
        </p:spPr>
      </p:pic>
    </p:spTree>
    <p:extLst>
      <p:ext uri="{BB962C8B-B14F-4D97-AF65-F5344CB8AC3E}">
        <p14:creationId xmlns:p14="http://schemas.microsoft.com/office/powerpoint/2010/main" val="416764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28309" y="1800497"/>
            <a:ext cx="5786845" cy="3631763"/>
          </a:xfrm>
          <a:prstGeom prst="rect">
            <a:avLst/>
          </a:prstGeom>
          <a:noFill/>
        </p:spPr>
        <p:txBody>
          <a:bodyPr wrap="square" rtlCol="0">
            <a:spAutoFit/>
          </a:bodyPr>
          <a:lstStyle/>
          <a:p>
            <a:pPr algn="ctr"/>
            <a:r>
              <a:rPr lang="en-US" sz="11500" b="1" dirty="0">
                <a:solidFill>
                  <a:srgbClr val="0070C0"/>
                </a:solidFill>
                <a:latin typeface="Tahoma" panose="020B0604030504040204" pitchFamily="34" charset="0"/>
                <a:ea typeface="Tahoma" panose="020B0604030504040204" pitchFamily="34" charset="0"/>
                <a:cs typeface="Tahoma" panose="020B0604030504040204" pitchFamily="34" charset="0"/>
              </a:rPr>
              <a:t>KHỞI ĐỘNG</a:t>
            </a:r>
          </a:p>
        </p:txBody>
      </p:sp>
      <p:pic>
        <p:nvPicPr>
          <p:cNvPr id="1026" name="Picture 2" descr="Hình ảnh Khởi động, Tàu Vũ Trụ, Chuyển đổi Biểu Tượng, Biểu Tượng Thể Dục  Vector và PNG với nền trong suốt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6286"/>
            <a:ext cx="5042261" cy="5042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395574"/>
      </p:ext>
    </p:extLst>
  </p:cSld>
  <p:clrMapOvr>
    <a:masterClrMapping/>
  </p:clrMapOvr>
  <p:transition spd="slow">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74469" y="4950308"/>
            <a:ext cx="11512731" cy="1826873"/>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prstClr val="white"/>
                </a:solidFill>
                <a:latin typeface="Times New Roman" pitchFamily="18" charset="0"/>
                <a:cs typeface="Times New Roman" pitchFamily="18" charset="0"/>
              </a:rPr>
              <a:t>Xe</a:t>
            </a:r>
            <a:r>
              <a:rPr lang="en-US" sz="6000" b="1" dirty="0">
                <a:solidFill>
                  <a:prstClr val="white"/>
                </a:solidFill>
                <a:latin typeface="Times New Roman" pitchFamily="18" charset="0"/>
                <a:cs typeface="Times New Roman" pitchFamily="18" charset="0"/>
              </a:rPr>
              <a:t> </a:t>
            </a:r>
            <a:r>
              <a:rPr lang="en-US" sz="6000" b="1" dirty="0" err="1">
                <a:solidFill>
                  <a:prstClr val="white"/>
                </a:solidFill>
                <a:latin typeface="Times New Roman" pitchFamily="18" charset="0"/>
                <a:cs typeface="Times New Roman" pitchFamily="18" charset="0"/>
              </a:rPr>
              <a:t>máy</a:t>
            </a:r>
            <a:r>
              <a:rPr lang="en-US" sz="6000" b="1" dirty="0">
                <a:solidFill>
                  <a:prstClr val="white"/>
                </a:solidFill>
                <a:latin typeface="Times New Roman" pitchFamily="18" charset="0"/>
                <a:cs typeface="Times New Roman" pitchFamily="18" charset="0"/>
              </a:rPr>
              <a:t> </a:t>
            </a:r>
            <a:r>
              <a:rPr lang="en-US" sz="6000" b="1" dirty="0" err="1">
                <a:solidFill>
                  <a:prstClr val="white"/>
                </a:solidFill>
                <a:latin typeface="Times New Roman" pitchFamily="18" charset="0"/>
                <a:cs typeface="Times New Roman" pitchFamily="18" charset="0"/>
              </a:rPr>
              <a:t>không</a:t>
            </a:r>
            <a:r>
              <a:rPr lang="en-US" sz="6000" b="1" dirty="0">
                <a:solidFill>
                  <a:prstClr val="white"/>
                </a:solidFill>
                <a:latin typeface="Times New Roman" pitchFamily="18" charset="0"/>
                <a:cs typeface="Times New Roman" pitchFamily="18" charset="0"/>
              </a:rPr>
              <a:t> </a:t>
            </a:r>
            <a:r>
              <a:rPr lang="en-US" sz="6000" b="1" dirty="0" err="1">
                <a:solidFill>
                  <a:prstClr val="white"/>
                </a:solidFill>
                <a:latin typeface="Times New Roman" pitchFamily="18" charset="0"/>
                <a:cs typeface="Times New Roman" pitchFamily="18" charset="0"/>
              </a:rPr>
              <a:t>có</a:t>
            </a:r>
            <a:r>
              <a:rPr lang="en-US" sz="6000" b="1" dirty="0">
                <a:solidFill>
                  <a:prstClr val="white"/>
                </a:solidFill>
                <a:latin typeface="Times New Roman" pitchFamily="18" charset="0"/>
                <a:cs typeface="Times New Roman" pitchFamily="18" charset="0"/>
              </a:rPr>
              <a:t> </a:t>
            </a:r>
            <a:r>
              <a:rPr lang="en-US" sz="6000" b="1" dirty="0" err="1">
                <a:solidFill>
                  <a:prstClr val="white"/>
                </a:solidFill>
                <a:latin typeface="Times New Roman" pitchFamily="18" charset="0"/>
                <a:cs typeface="Times New Roman" pitchFamily="18" charset="0"/>
              </a:rPr>
              <a:t>sinh</a:t>
            </a:r>
            <a:r>
              <a:rPr lang="en-US" sz="6000" b="1" dirty="0">
                <a:solidFill>
                  <a:prstClr val="white"/>
                </a:solidFill>
                <a:latin typeface="Times New Roman" pitchFamily="18" charset="0"/>
                <a:cs typeface="Times New Roman" pitchFamily="18" charset="0"/>
              </a:rPr>
              <a:t> </a:t>
            </a:r>
            <a:r>
              <a:rPr lang="en-US" sz="6000" b="1" dirty="0" err="1">
                <a:solidFill>
                  <a:prstClr val="white"/>
                </a:solidFill>
                <a:latin typeface="Times New Roman" pitchFamily="18" charset="0"/>
                <a:cs typeface="Times New Roman" pitchFamily="18" charset="0"/>
              </a:rPr>
              <a:t>trưởng</a:t>
            </a:r>
            <a:r>
              <a:rPr lang="en-US" sz="6000" b="1" dirty="0">
                <a:solidFill>
                  <a:prstClr val="white"/>
                </a:solidFill>
                <a:latin typeface="Times New Roman" pitchFamily="18" charset="0"/>
                <a:cs typeface="Times New Roman" pitchFamily="18" charset="0"/>
              </a:rPr>
              <a:t>, </a:t>
            </a:r>
            <a:r>
              <a:rPr lang="en-US" sz="6000" b="1" dirty="0" err="1">
                <a:solidFill>
                  <a:prstClr val="white"/>
                </a:solidFill>
                <a:latin typeface="Times New Roman" pitchFamily="18" charset="0"/>
                <a:cs typeface="Times New Roman" pitchFamily="18" charset="0"/>
              </a:rPr>
              <a:t>sinh</a:t>
            </a:r>
            <a:r>
              <a:rPr lang="en-US" sz="6000" b="1" dirty="0">
                <a:solidFill>
                  <a:prstClr val="white"/>
                </a:solidFill>
                <a:latin typeface="Times New Roman" pitchFamily="18" charset="0"/>
                <a:cs typeface="Times New Roman" pitchFamily="18" charset="0"/>
              </a:rPr>
              <a:t> </a:t>
            </a:r>
            <a:r>
              <a:rPr lang="en-US" sz="6000" b="1" dirty="0" err="1">
                <a:solidFill>
                  <a:prstClr val="white"/>
                </a:solidFill>
                <a:latin typeface="Times New Roman" pitchFamily="18" charset="0"/>
                <a:cs typeface="Times New Roman" pitchFamily="18" charset="0"/>
              </a:rPr>
              <a:t>sản</a:t>
            </a:r>
            <a:r>
              <a:rPr lang="en-US" sz="6000" b="1" dirty="0">
                <a:solidFill>
                  <a:prstClr val="white"/>
                </a:solidFill>
                <a:latin typeface="Times New Roman" pitchFamily="18" charset="0"/>
                <a:cs typeface="Times New Roman" pitchFamily="18" charset="0"/>
              </a:rPr>
              <a:t>…</a:t>
            </a:r>
            <a:endParaRPr lang="vi-VN" sz="6000" b="1" dirty="0">
              <a:solidFill>
                <a:prstClr val="white"/>
              </a:solidFill>
              <a:latin typeface="Times New Roman" pitchFamily="18" charset="0"/>
              <a:cs typeface="Times New Roman" pitchFamily="18" charset="0"/>
            </a:endParaRPr>
          </a:p>
        </p:txBody>
      </p:sp>
      <p:pic>
        <p:nvPicPr>
          <p:cNvPr id="2050" name="Picture 2" descr="C:\Users\Administrator\Desktop\koky-chay-x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22773" y="73164"/>
            <a:ext cx="5416852" cy="4822941"/>
          </a:xfrm>
          <a:prstGeom prst="rect">
            <a:avLst/>
          </a:prstGeom>
          <a:solidFill>
            <a:schemeClr val="accent1"/>
          </a:solidFill>
          <a:ln>
            <a:solidFill>
              <a:schemeClr val="accent1"/>
            </a:solidFill>
          </a:ln>
        </p:spPr>
      </p:pic>
      <p:sp>
        <p:nvSpPr>
          <p:cNvPr id="8" name="Curved Down Arrow 7"/>
          <p:cNvSpPr/>
          <p:nvPr/>
        </p:nvSpPr>
        <p:spPr>
          <a:xfrm>
            <a:off x="1446541" y="1954240"/>
            <a:ext cx="3668142" cy="120831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prstClr val="black"/>
              </a:solidFill>
            </a:endParaRPr>
          </a:p>
        </p:txBody>
      </p:sp>
      <p:sp>
        <p:nvSpPr>
          <p:cNvPr id="10" name="Curved Down Arrow 9"/>
          <p:cNvSpPr/>
          <p:nvPr/>
        </p:nvSpPr>
        <p:spPr>
          <a:xfrm>
            <a:off x="7467374" y="1954240"/>
            <a:ext cx="3487211" cy="120831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prstClr val="black"/>
              </a:solidFill>
            </a:endParaRPr>
          </a:p>
        </p:txBody>
      </p:sp>
      <p:sp>
        <p:nvSpPr>
          <p:cNvPr id="2" name="Oval 1"/>
          <p:cNvSpPr/>
          <p:nvPr/>
        </p:nvSpPr>
        <p:spPr>
          <a:xfrm>
            <a:off x="51939" y="3162552"/>
            <a:ext cx="307842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Times New Roman" pitchFamily="18" charset="0"/>
                <a:cs typeface="Times New Roman" pitchFamily="18" charset="0"/>
              </a:rPr>
              <a:t>Oxygen</a:t>
            </a:r>
            <a:endParaRPr lang="vi-VN" sz="4400" b="1" dirty="0">
              <a:latin typeface="Times New Roman" pitchFamily="18" charset="0"/>
              <a:cs typeface="Times New Roman" pitchFamily="18" charset="0"/>
            </a:endParaRPr>
          </a:p>
        </p:txBody>
      </p:sp>
      <p:sp>
        <p:nvSpPr>
          <p:cNvPr id="9" name="Oval 8"/>
          <p:cNvSpPr/>
          <p:nvPr/>
        </p:nvSpPr>
        <p:spPr>
          <a:xfrm>
            <a:off x="9332039" y="3162552"/>
            <a:ext cx="2838261" cy="1350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Times New Roman" pitchFamily="18" charset="0"/>
                <a:cs typeface="Times New Roman" pitchFamily="18" charset="0"/>
              </a:rPr>
              <a:t>Carbondioxide</a:t>
            </a:r>
            <a:endParaRPr lang="vi-VN"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224248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2"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1013"/>
            <a:ext cx="12192000" cy="584775"/>
          </a:xfrm>
          <a:prstGeom prst="rect">
            <a:avLst/>
          </a:prstGeom>
          <a:solidFill>
            <a:schemeClr val="tx2">
              <a:lumMod val="20000"/>
              <a:lumOff val="80000"/>
            </a:schemeClr>
          </a:solidFill>
        </p:spPr>
        <p:txBody>
          <a:bodyPr wrap="square" rtlCol="0">
            <a:spAutoFit/>
          </a:bodyPr>
          <a:lstStyle/>
          <a:p>
            <a:pPr algn="ctr"/>
            <a:r>
              <a:rPr lang="en-US" sz="3200" b="1" dirty="0" err="1">
                <a:latin typeface="Times New Roman" pitchFamily="18" charset="0"/>
                <a:cs typeface="Times New Roman" pitchFamily="18" charset="0"/>
              </a:rPr>
              <a:t>Tiết</a:t>
            </a:r>
            <a:r>
              <a:rPr lang="en-US" sz="3200" b="1" dirty="0">
                <a:latin typeface="Times New Roman" pitchFamily="18" charset="0"/>
                <a:cs typeface="Times New Roman" pitchFamily="18" charset="0"/>
              </a:rPr>
              <a:t> 27- </a:t>
            </a:r>
            <a:r>
              <a:rPr lang="en-US" sz="3200" b="1" dirty="0" err="1">
                <a:latin typeface="Times New Roman" pitchFamily="18" charset="0"/>
                <a:cs typeface="Times New Roman" pitchFamily="18" charset="0"/>
              </a:rPr>
              <a:t>Bài</a:t>
            </a:r>
            <a:r>
              <a:rPr lang="en-US" sz="3200" b="1" dirty="0">
                <a:latin typeface="Times New Roman" pitchFamily="18" charset="0"/>
                <a:cs typeface="Times New Roman" pitchFamily="18" charset="0"/>
              </a:rPr>
              <a:t> 22. CƠ THỂ SINH VẬT</a:t>
            </a:r>
          </a:p>
        </p:txBody>
      </p:sp>
      <p:sp>
        <p:nvSpPr>
          <p:cNvPr id="3" name="TextBox 2"/>
          <p:cNvSpPr txBox="1"/>
          <p:nvPr/>
        </p:nvSpPr>
        <p:spPr>
          <a:xfrm>
            <a:off x="242371" y="793214"/>
            <a:ext cx="7524521" cy="584775"/>
          </a:xfrm>
          <a:prstGeom prst="rect">
            <a:avLst/>
          </a:prstGeom>
          <a:noFill/>
        </p:spPr>
        <p:txBody>
          <a:bodyPr wrap="square" rtlCol="0">
            <a:spAutoFit/>
          </a:bodyPr>
          <a:lstStyle/>
          <a:p>
            <a:r>
              <a:rPr lang="en-US" sz="3200" dirty="0">
                <a:latin typeface="Times New Roman" pitchFamily="18" charset="0"/>
                <a:cs typeface="Times New Roman" pitchFamily="18" charset="0"/>
              </a:rPr>
              <a:t>I- </a:t>
            </a:r>
            <a:r>
              <a:rPr lang="en-US" sz="3200" dirty="0" err="1">
                <a:latin typeface="Times New Roman" pitchFamily="18" charset="0"/>
                <a:cs typeface="Times New Roman" pitchFamily="18" charset="0"/>
              </a:rPr>
              <a:t>Cơ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gì</a:t>
            </a:r>
            <a:r>
              <a:rPr lang="en-US" sz="3200" dirty="0">
                <a:latin typeface="Times New Roman" pitchFamily="18" charset="0"/>
                <a:cs typeface="Times New Roman" pitchFamily="18" charset="0"/>
              </a:rPr>
              <a:t> ? </a:t>
            </a:r>
          </a:p>
        </p:txBody>
      </p:sp>
      <p:sp>
        <p:nvSpPr>
          <p:cNvPr id="4" name="TextBox 3"/>
          <p:cNvSpPr txBox="1"/>
          <p:nvPr/>
        </p:nvSpPr>
        <p:spPr>
          <a:xfrm>
            <a:off x="925417" y="1297099"/>
            <a:ext cx="10730429" cy="954107"/>
          </a:xfrm>
          <a:prstGeom prst="rect">
            <a:avLst/>
          </a:prstGeom>
          <a:noFill/>
        </p:spPr>
        <p:txBody>
          <a:bodyPr wrap="square" rtlCol="0">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chỉ</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bản</a:t>
            </a:r>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vận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dưỡng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trưởng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sản</a:t>
            </a:r>
            <a:r>
              <a:rPr lang="en-US" sz="2800" dirty="0">
                <a:latin typeface="Times New Roman" pitchFamily="18" charset="0"/>
                <a:cs typeface="Times New Roman" pitchFamily="18" charset="0"/>
              </a:rPr>
              <a:t>…</a:t>
            </a:r>
          </a:p>
        </p:txBody>
      </p:sp>
      <p:sp>
        <p:nvSpPr>
          <p:cNvPr id="6" name="Rectangle 12">
            <a:extLst>
              <a:ext uri="{FF2B5EF4-FFF2-40B4-BE49-F238E27FC236}">
                <a16:creationId xmlns:a16="http://schemas.microsoft.com/office/drawing/2014/main" id="{7C84719F-DA19-4F34-89C4-452EA3F4DFF8}"/>
              </a:ext>
            </a:extLst>
          </p:cNvPr>
          <p:cNvSpPr>
            <a:spLocks noChangeArrowheads="1"/>
          </p:cNvSpPr>
          <p:nvPr/>
        </p:nvSpPr>
        <p:spPr bwMode="auto">
          <a:xfrm>
            <a:off x="207390" y="1377989"/>
            <a:ext cx="58582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457200" eaLnBrk="1" fontAlgn="auto" latinLnBrk="0" hangingPunct="1">
              <a:lnSpc>
                <a:spcPct val="100000"/>
              </a:lnSpc>
              <a:spcBef>
                <a:spcPct val="0"/>
              </a:spcBef>
              <a:spcAft>
                <a:spcPts val="0"/>
              </a:spcAft>
              <a:buClrTx/>
              <a:buSzTx/>
              <a:buFontTx/>
              <a:buNone/>
              <a:tabLst/>
              <a:defRPr/>
            </a:pPr>
            <a:r>
              <a:rPr kumimoji="0" lang="en-US" altLang="en-US" sz="60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Wingdings" panose="05000000000000000000" pitchFamily="2" charset="2"/>
              </a:rPr>
              <a:t></a:t>
            </a:r>
          </a:p>
        </p:txBody>
      </p:sp>
      <p:sp>
        <p:nvSpPr>
          <p:cNvPr id="5" name="Cloud Callout 4"/>
          <p:cNvSpPr/>
          <p:nvPr/>
        </p:nvSpPr>
        <p:spPr>
          <a:xfrm>
            <a:off x="2055223" y="2708535"/>
            <a:ext cx="9920111" cy="3909979"/>
          </a:xfrm>
          <a:prstGeom prst="cloudCallout">
            <a:avLst>
              <a:gd name="adj1" fmla="val -48889"/>
              <a:gd name="adj2" fmla="val 476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latin typeface="Times New Roman" pitchFamily="18" charset="0"/>
                <a:cs typeface="Times New Roman" pitchFamily="18" charset="0"/>
              </a:rPr>
              <a:t>Hãy</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lấy</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ví</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dụ</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về</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cơ</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thể</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sống</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xung</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quanh</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em</a:t>
            </a:r>
            <a:r>
              <a:rPr lang="en-US" sz="6600" b="1" dirty="0">
                <a:latin typeface="Times New Roman" pitchFamily="18" charset="0"/>
                <a:cs typeface="Times New Roman" pitchFamily="18" charset="0"/>
              </a:rPr>
              <a:t> ?</a:t>
            </a:r>
          </a:p>
        </p:txBody>
      </p:sp>
      <p:sp>
        <p:nvSpPr>
          <p:cNvPr id="8" name="TextBox 7"/>
          <p:cNvSpPr txBox="1"/>
          <p:nvPr/>
        </p:nvSpPr>
        <p:spPr>
          <a:xfrm>
            <a:off x="925417" y="2231871"/>
            <a:ext cx="8064347" cy="523220"/>
          </a:xfrm>
          <a:prstGeom prst="rect">
            <a:avLst/>
          </a:prstGeom>
          <a:noFill/>
        </p:spPr>
        <p:txBody>
          <a:bodyPr wrap="square" rtlCol="0">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 Con </a:t>
            </a:r>
            <a:r>
              <a:rPr lang="en-US" sz="2800" dirty="0" err="1">
                <a:latin typeface="Times New Roman" pitchFamily="18" charset="0"/>
                <a:cs typeface="Times New Roman" pitchFamily="18" charset="0"/>
              </a:rPr>
              <a:t>voi</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gà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bé</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187289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5" presetClass="exit" presetSubtype="10" fill="hold" grpId="1" nodeType="clickEffect">
                                  <p:stCondLst>
                                    <p:cond delay="0"/>
                                  </p:stCondLst>
                                  <p:childTnLst>
                                    <p:animEffect transition="out" filter="checkerboard(across)">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5" grpId="1"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Ếch đồng – Wikipedia tiếng Việ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
          <a:stretch>
            <a:fillRect/>
          </a:stretch>
        </p:blipFill>
        <p:spPr>
          <a:xfrm>
            <a:off x="1116106" y="315059"/>
            <a:ext cx="4451818" cy="2962483"/>
          </a:xfrm>
          <a:prstGeom prst="rect">
            <a:avLst/>
          </a:prstGeom>
        </p:spPr>
      </p:pic>
      <p:sp>
        <p:nvSpPr>
          <p:cNvPr id="4" name="Rectangle 3"/>
          <p:cNvSpPr/>
          <p:nvPr/>
        </p:nvSpPr>
        <p:spPr>
          <a:xfrm>
            <a:off x="1281569" y="3356119"/>
            <a:ext cx="3173505" cy="104171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chemeClr val="tx1"/>
                </a:solidFill>
              </a:rPr>
              <a:t>Con </a:t>
            </a:r>
            <a:r>
              <a:rPr lang="en-US" sz="3200" b="1" dirty="0" err="1">
                <a:solidFill>
                  <a:schemeClr val="tx1"/>
                </a:solidFill>
              </a:rPr>
              <a:t>ếch</a:t>
            </a:r>
            <a:r>
              <a:rPr lang="en-US" sz="3200" b="1" dirty="0">
                <a:solidFill>
                  <a:schemeClr val="tx1"/>
                </a:solidFill>
              </a:rPr>
              <a:t> </a:t>
            </a:r>
          </a:p>
          <a:p>
            <a:pPr algn="ctr"/>
            <a:r>
              <a:rPr lang="en-US" sz="3200" b="1" dirty="0" err="1">
                <a:solidFill>
                  <a:schemeClr val="tx1"/>
                </a:solidFill>
              </a:rPr>
              <a:t>Cơ</a:t>
            </a:r>
            <a:r>
              <a:rPr lang="en-US" sz="3200" b="1" dirty="0">
                <a:solidFill>
                  <a:schemeClr val="tx1"/>
                </a:solidFill>
              </a:rPr>
              <a:t> </a:t>
            </a:r>
            <a:r>
              <a:rPr lang="en-US" sz="3200" b="1" dirty="0" err="1">
                <a:solidFill>
                  <a:schemeClr val="tx1"/>
                </a:solidFill>
              </a:rPr>
              <a:t>thể</a:t>
            </a:r>
            <a:r>
              <a:rPr lang="en-US" sz="3200" b="1" dirty="0">
                <a:solidFill>
                  <a:schemeClr val="tx1"/>
                </a:solidFill>
              </a:rPr>
              <a:t> </a:t>
            </a:r>
            <a:r>
              <a:rPr lang="en-US" sz="3200" b="1" dirty="0" err="1">
                <a:solidFill>
                  <a:schemeClr val="tx1"/>
                </a:solidFill>
              </a:rPr>
              <a:t>đa</a:t>
            </a:r>
            <a:r>
              <a:rPr lang="en-US" sz="3200" b="1" dirty="0">
                <a:solidFill>
                  <a:schemeClr val="tx1"/>
                </a:solidFill>
              </a:rPr>
              <a:t> </a:t>
            </a:r>
            <a:r>
              <a:rPr lang="en-US" sz="3200" b="1" dirty="0" err="1">
                <a:solidFill>
                  <a:schemeClr val="tx1"/>
                </a:solidFill>
              </a:rPr>
              <a:t>bào</a:t>
            </a:r>
            <a:r>
              <a:rPr lang="en-US" sz="3200" b="1" dirty="0">
                <a:solidFill>
                  <a:schemeClr val="tx1"/>
                </a:solidFill>
              </a:rPr>
              <a:t> </a:t>
            </a:r>
          </a:p>
        </p:txBody>
      </p:sp>
      <p:pic>
        <p:nvPicPr>
          <p:cNvPr id="5" name="Picture 4"/>
          <p:cNvPicPr>
            <a:picLocks noChangeAspect="1"/>
          </p:cNvPicPr>
          <p:nvPr/>
        </p:nvPicPr>
        <p:blipFill>
          <a:blip r:embed="rId3"/>
          <a:stretch>
            <a:fillRect/>
          </a:stretch>
        </p:blipFill>
        <p:spPr>
          <a:xfrm>
            <a:off x="6653918" y="352143"/>
            <a:ext cx="5289446" cy="2888316"/>
          </a:xfrm>
          <a:prstGeom prst="rect">
            <a:avLst/>
          </a:prstGeom>
        </p:spPr>
      </p:pic>
      <p:sp>
        <p:nvSpPr>
          <p:cNvPr id="6" name="Rectangle 5"/>
          <p:cNvSpPr/>
          <p:nvPr/>
        </p:nvSpPr>
        <p:spPr>
          <a:xfrm>
            <a:off x="7456394" y="3277543"/>
            <a:ext cx="3684494" cy="126833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Trùng</a:t>
            </a:r>
            <a:r>
              <a:rPr lang="en-US" sz="2800" b="1" dirty="0"/>
              <a:t> </a:t>
            </a:r>
            <a:r>
              <a:rPr lang="en-US" sz="2800" b="1" dirty="0" err="1"/>
              <a:t>Amip</a:t>
            </a:r>
            <a:r>
              <a:rPr lang="en-US" sz="2800" b="1" dirty="0"/>
              <a:t> </a:t>
            </a:r>
          </a:p>
          <a:p>
            <a:pPr algn="ctr"/>
            <a:r>
              <a:rPr lang="en-US" sz="2800" b="1" dirty="0"/>
              <a:t>(</a:t>
            </a:r>
            <a:r>
              <a:rPr lang="en-US" sz="2800" b="1" dirty="0" err="1"/>
              <a:t>Trùng</a:t>
            </a:r>
            <a:r>
              <a:rPr lang="en-US" sz="2800" b="1" dirty="0"/>
              <a:t> </a:t>
            </a:r>
            <a:r>
              <a:rPr lang="en-US" sz="2800" b="1" dirty="0" err="1"/>
              <a:t>biến</a:t>
            </a:r>
            <a:r>
              <a:rPr lang="en-US" sz="2800" b="1" dirty="0"/>
              <a:t> </a:t>
            </a:r>
            <a:r>
              <a:rPr lang="en-US" sz="2800" b="1" dirty="0" err="1"/>
              <a:t>hình</a:t>
            </a:r>
            <a:r>
              <a:rPr lang="en-US" sz="2800" b="1" dirty="0"/>
              <a:t>)</a:t>
            </a:r>
          </a:p>
          <a:p>
            <a:pPr algn="ctr"/>
            <a:r>
              <a:rPr lang="en-US" sz="2800" b="1" dirty="0" err="1"/>
              <a:t>Cơ</a:t>
            </a:r>
            <a:r>
              <a:rPr lang="en-US" sz="2800" b="1" dirty="0"/>
              <a:t> </a:t>
            </a:r>
            <a:r>
              <a:rPr lang="en-US" sz="2800" b="1" dirty="0" err="1"/>
              <a:t>thể</a:t>
            </a:r>
            <a:r>
              <a:rPr lang="en-US" sz="2800" b="1" dirty="0"/>
              <a:t> </a:t>
            </a:r>
            <a:r>
              <a:rPr lang="en-US" sz="2800" b="1" dirty="0" err="1"/>
              <a:t>đơn</a:t>
            </a:r>
            <a:r>
              <a:rPr lang="en-US" sz="2800" b="1" dirty="0"/>
              <a:t> </a:t>
            </a:r>
            <a:r>
              <a:rPr lang="en-US" sz="2800" b="1" dirty="0" err="1"/>
              <a:t>bào</a:t>
            </a:r>
            <a:endParaRPr lang="en-US" sz="2800" b="1" dirty="0"/>
          </a:p>
        </p:txBody>
      </p:sp>
      <p:sp>
        <p:nvSpPr>
          <p:cNvPr id="7" name="TextBox 6"/>
          <p:cNvSpPr txBox="1"/>
          <p:nvPr/>
        </p:nvSpPr>
        <p:spPr>
          <a:xfrm>
            <a:off x="285320" y="4545875"/>
            <a:ext cx="11906680" cy="2308324"/>
          </a:xfrm>
          <a:prstGeom prst="rect">
            <a:avLst/>
          </a:prstGeom>
          <a:noFill/>
        </p:spPr>
        <p:txBody>
          <a:bodyPr wrap="square" rtlCol="0">
            <a:spAutoFit/>
          </a:bodyPr>
          <a:lstStyle/>
          <a:p>
            <a:r>
              <a:rPr lang="en-US" sz="4800" b="1" i="1" dirty="0" err="1">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Hầu</a:t>
            </a:r>
            <a:r>
              <a:rPr lang="en-US" sz="4800" b="1" i="1" dirty="0">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i="1" dirty="0" err="1">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hết</a:t>
            </a:r>
            <a:r>
              <a:rPr lang="en-US" sz="4800" b="1" i="1" dirty="0">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i="1" dirty="0" err="1">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các</a:t>
            </a:r>
            <a:r>
              <a:rPr lang="en-US" sz="4800" b="1" i="1" dirty="0">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i="1" dirty="0" err="1">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4800" b="1" i="1" dirty="0">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i="1" dirty="0" err="1">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vật</a:t>
            </a:r>
            <a:r>
              <a:rPr lang="en-US" sz="4800" b="1" i="1" dirty="0">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i="1" dirty="0" err="1">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có</a:t>
            </a:r>
            <a:r>
              <a:rPr lang="en-US" sz="4800" b="1" i="1" dirty="0">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i="1" dirty="0" err="1">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kích</a:t>
            </a:r>
            <a:r>
              <a:rPr lang="en-US" sz="4800" b="1" i="1" dirty="0">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i="1" dirty="0" err="1">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thước</a:t>
            </a:r>
            <a:r>
              <a:rPr lang="en-US" sz="4800" b="1" i="1" dirty="0">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i="1" dirty="0" err="1">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khác</a:t>
            </a:r>
            <a:r>
              <a:rPr lang="en-US" sz="4800" b="1" i="1" dirty="0">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i="1" dirty="0" err="1">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nhau</a:t>
            </a:r>
            <a:r>
              <a:rPr lang="en-US" sz="4800" b="1" i="1" dirty="0">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i="1" dirty="0" err="1">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là</a:t>
            </a:r>
            <a:r>
              <a:rPr lang="en-US" sz="4800" b="1" i="1" dirty="0">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 do </a:t>
            </a:r>
            <a:r>
              <a:rPr lang="en-US" sz="4800" b="1" i="1" dirty="0" err="1">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cơ</a:t>
            </a:r>
            <a:r>
              <a:rPr lang="en-US" sz="4800" b="1" i="1" dirty="0">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i="1" dirty="0" err="1">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thể</a:t>
            </a:r>
            <a:r>
              <a:rPr lang="en-US" sz="4800" b="1" i="1" dirty="0">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i="1" dirty="0" err="1">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chúng</a:t>
            </a:r>
            <a:r>
              <a:rPr lang="en-US" sz="4800" b="1" i="1" dirty="0">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i="1" dirty="0" err="1">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có</a:t>
            </a:r>
            <a:r>
              <a:rPr lang="en-US" sz="4800" b="1" i="1" dirty="0">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i="1" dirty="0" err="1">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số</a:t>
            </a:r>
            <a:r>
              <a:rPr lang="en-US" sz="4800" b="1" i="1" dirty="0">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i="1" dirty="0" err="1">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lượng</a:t>
            </a:r>
            <a:r>
              <a:rPr lang="en-US" sz="4800" b="1" i="1" dirty="0">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i="1" dirty="0" err="1">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tế</a:t>
            </a:r>
            <a:r>
              <a:rPr lang="en-US" sz="4800" b="1" i="1" dirty="0">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i="1" dirty="0" err="1">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bào</a:t>
            </a:r>
            <a:r>
              <a:rPr lang="en-US" sz="4800" b="1" i="1" dirty="0">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i="1" dirty="0" err="1">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khác</a:t>
            </a:r>
            <a:r>
              <a:rPr lang="en-US" sz="4800" b="1" i="1" dirty="0">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i="1" dirty="0" err="1">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nhau</a:t>
            </a:r>
            <a:r>
              <a:rPr lang="en-US" sz="4800" b="1" i="1" dirty="0">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p>
        </p:txBody>
      </p:sp>
    </p:spTree>
    <p:extLst>
      <p:ext uri="{BB962C8B-B14F-4D97-AF65-F5344CB8AC3E}">
        <p14:creationId xmlns:p14="http://schemas.microsoft.com/office/powerpoint/2010/main" val="2759968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951435" y="254726"/>
            <a:ext cx="7385639" cy="613954"/>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4400" b="1" dirty="0">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BÀI 22: CƠ THỂ SINH VẬT</a:t>
            </a:r>
          </a:p>
        </p:txBody>
      </p:sp>
      <p:sp>
        <p:nvSpPr>
          <p:cNvPr id="3" name="TextBox 2"/>
          <p:cNvSpPr txBox="1"/>
          <p:nvPr/>
        </p:nvSpPr>
        <p:spPr>
          <a:xfrm>
            <a:off x="0" y="1021987"/>
            <a:ext cx="8046720" cy="553998"/>
          </a:xfrm>
          <a:prstGeom prst="rect">
            <a:avLst/>
          </a:prstGeom>
          <a:noFill/>
        </p:spPr>
        <p:txBody>
          <a:bodyPr wrap="square" rtlCol="0">
            <a:spAutoFit/>
          </a:bodyPr>
          <a:lstStyle/>
          <a:p>
            <a:r>
              <a:rPr lang="en-US" sz="3000" b="1" dirty="0">
                <a:latin typeface="Times New Roman" panose="02020603050405020304" pitchFamily="18" charset="0"/>
                <a:ea typeface="Tahoma" panose="020B0604030504040204" pitchFamily="34" charset="0"/>
                <a:cs typeface="Times New Roman" panose="02020603050405020304" pitchFamily="18" charset="0"/>
              </a:rPr>
              <a:t>II. CƠ THỂ ĐƠN BÀO VÀ CƠ THỂ ĐA BÀO</a:t>
            </a:r>
          </a:p>
        </p:txBody>
      </p:sp>
      <p:pic>
        <p:nvPicPr>
          <p:cNvPr id="6" name="Picture 5"/>
          <p:cNvPicPr>
            <a:picLocks noChangeAspect="1"/>
          </p:cNvPicPr>
          <p:nvPr/>
        </p:nvPicPr>
        <p:blipFill>
          <a:blip r:embed="rId2"/>
          <a:stretch>
            <a:fillRect/>
          </a:stretch>
        </p:blipFill>
        <p:spPr>
          <a:xfrm>
            <a:off x="6101103" y="3370217"/>
            <a:ext cx="6090897" cy="3262595"/>
          </a:xfrm>
          <a:prstGeom prst="rect">
            <a:avLst/>
          </a:prstGeom>
        </p:spPr>
      </p:pic>
      <p:pic>
        <p:nvPicPr>
          <p:cNvPr id="7" name="Picture 6"/>
          <p:cNvPicPr>
            <a:picLocks noChangeAspect="1"/>
          </p:cNvPicPr>
          <p:nvPr/>
        </p:nvPicPr>
        <p:blipFill>
          <a:blip r:embed="rId3"/>
          <a:stretch>
            <a:fillRect/>
          </a:stretch>
        </p:blipFill>
        <p:spPr>
          <a:xfrm>
            <a:off x="56481" y="1729292"/>
            <a:ext cx="6025360" cy="3887737"/>
          </a:xfrm>
          <a:prstGeom prst="rect">
            <a:avLst/>
          </a:prstGeom>
        </p:spPr>
      </p:pic>
    </p:spTree>
    <p:extLst>
      <p:ext uri="{BB962C8B-B14F-4D97-AF65-F5344CB8AC3E}">
        <p14:creationId xmlns:p14="http://schemas.microsoft.com/office/powerpoint/2010/main" val="342055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5835" y="1124815"/>
            <a:ext cx="8046720" cy="553998"/>
          </a:xfrm>
          <a:prstGeom prst="rect">
            <a:avLst/>
          </a:prstGeom>
          <a:noFill/>
        </p:spPr>
        <p:txBody>
          <a:bodyPr wrap="square" rtlCol="0">
            <a:spAutoFit/>
          </a:bodyPr>
          <a:lstStyle/>
          <a:p>
            <a:r>
              <a:rPr lang="en-US" sz="3000" b="1" u="sng" dirty="0">
                <a:latin typeface="Times New Roman" panose="02020603050405020304" pitchFamily="18" charset="0"/>
                <a:ea typeface="Tahoma" panose="020B0604030504040204" pitchFamily="34" charset="0"/>
                <a:cs typeface="Times New Roman" panose="02020603050405020304" pitchFamily="18" charset="0"/>
              </a:rPr>
              <a:t>II. CƠ THỂ ĐƠN BÀO VÀ CƠ THỂ ĐA BÀO</a:t>
            </a:r>
          </a:p>
        </p:txBody>
      </p:sp>
      <p:sp>
        <p:nvSpPr>
          <p:cNvPr id="12" name="Rounded Rectangle 11"/>
          <p:cNvSpPr/>
          <p:nvPr/>
        </p:nvSpPr>
        <p:spPr>
          <a:xfrm>
            <a:off x="1959428" y="215335"/>
            <a:ext cx="8559755" cy="613954"/>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4800" b="1" dirty="0">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BÀI 22: CƠ THỂ SINH VẬT</a:t>
            </a:r>
          </a:p>
        </p:txBody>
      </p:sp>
      <p:sp>
        <p:nvSpPr>
          <p:cNvPr id="6" name="Rectangle 5"/>
          <p:cNvSpPr/>
          <p:nvPr/>
        </p:nvSpPr>
        <p:spPr>
          <a:xfrm>
            <a:off x="295835" y="2361304"/>
            <a:ext cx="11564471" cy="36441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571500" indent="-571500" algn="just">
              <a:buFontTx/>
              <a:buChar char="-"/>
            </a:pPr>
            <a:r>
              <a:rPr lang="en-US" sz="4400" b="1" dirty="0" err="1">
                <a:latin typeface="Times New Roman" panose="02020603050405020304" pitchFamily="18" charset="0"/>
                <a:cs typeface="Times New Roman" panose="02020603050405020304" pitchFamily="18" charset="0"/>
              </a:rPr>
              <a:t>Cơ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được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cấu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tạo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từ</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một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bào</a:t>
            </a:r>
            <a:r>
              <a:rPr lang="en-US" sz="4400" b="1" dirty="0">
                <a:latin typeface="Times New Roman" panose="02020603050405020304" pitchFamily="18" charset="0"/>
                <a:cs typeface="Times New Roman" panose="02020603050405020304" pitchFamily="18" charset="0"/>
              </a:rPr>
              <a:t>. </a:t>
            </a:r>
          </a:p>
          <a:p>
            <a:pPr algn="just"/>
            <a:r>
              <a:rPr lang="en-US" sz="4400" b="1" i="1" dirty="0">
                <a:latin typeface="Times New Roman" panose="02020603050405020304" pitchFamily="18" charset="0"/>
                <a:cs typeface="Times New Roman" panose="02020603050405020304" pitchFamily="18" charset="0"/>
              </a:rPr>
              <a:t>     </a:t>
            </a:r>
            <a:r>
              <a:rPr lang="en-US" sz="4400" b="1" i="1" dirty="0" err="1">
                <a:solidFill>
                  <a:srgbClr val="0070C0"/>
                </a:solidFill>
                <a:latin typeface="Times New Roman" panose="02020603050405020304" pitchFamily="18" charset="0"/>
                <a:cs typeface="Times New Roman" panose="02020603050405020304" pitchFamily="18" charset="0"/>
              </a:rPr>
              <a:t>Ví</a:t>
            </a:r>
            <a:r>
              <a:rPr lang="en-US" sz="4400" b="1" i="1" dirty="0">
                <a:solidFill>
                  <a:srgbClr val="0070C0"/>
                </a:solidFill>
                <a:latin typeface="Times New Roman" panose="02020603050405020304" pitchFamily="18" charset="0"/>
                <a:cs typeface="Times New Roman" panose="02020603050405020304" pitchFamily="18" charset="0"/>
              </a:rPr>
              <a:t> </a:t>
            </a:r>
            <a:r>
              <a:rPr lang="en-US" sz="4400" b="1" i="1" dirty="0" err="1">
                <a:solidFill>
                  <a:srgbClr val="0070C0"/>
                </a:solidFill>
                <a:latin typeface="Times New Roman" panose="02020603050405020304" pitchFamily="18" charset="0"/>
                <a:cs typeface="Times New Roman" panose="02020603050405020304" pitchFamily="18" charset="0"/>
              </a:rPr>
              <a:t>dụ</a:t>
            </a:r>
            <a:r>
              <a:rPr lang="en-US" sz="4400" b="1" i="1" dirty="0">
                <a:solidFill>
                  <a:srgbClr val="0070C0"/>
                </a:solidFill>
                <a:latin typeface="Times New Roman" panose="02020603050405020304" pitchFamily="18" charset="0"/>
                <a:cs typeface="Times New Roman" panose="02020603050405020304" pitchFamily="18" charset="0"/>
              </a:rPr>
              <a:t>: Vi </a:t>
            </a:r>
            <a:r>
              <a:rPr lang="en-US" sz="4400" b="1" i="1" dirty="0" err="1">
                <a:solidFill>
                  <a:srgbClr val="0070C0"/>
                </a:solidFill>
                <a:latin typeface="Times New Roman" panose="02020603050405020304" pitchFamily="18" charset="0"/>
                <a:cs typeface="Times New Roman" panose="02020603050405020304" pitchFamily="18" charset="0"/>
              </a:rPr>
              <a:t>khuẩn</a:t>
            </a:r>
            <a:r>
              <a:rPr lang="en-US" sz="4400" b="1" i="1" dirty="0">
                <a:solidFill>
                  <a:srgbClr val="0070C0"/>
                </a:solidFill>
                <a:latin typeface="Times New Roman" panose="02020603050405020304" pitchFamily="18" charset="0"/>
                <a:cs typeface="Times New Roman" panose="02020603050405020304" pitchFamily="18" charset="0"/>
              </a:rPr>
              <a:t>, </a:t>
            </a:r>
            <a:r>
              <a:rPr lang="en-US" sz="4400" b="1" i="1" dirty="0" err="1">
                <a:solidFill>
                  <a:srgbClr val="0070C0"/>
                </a:solidFill>
                <a:latin typeface="Times New Roman" panose="02020603050405020304" pitchFamily="18" charset="0"/>
                <a:cs typeface="Times New Roman" panose="02020603050405020304" pitchFamily="18" charset="0"/>
              </a:rPr>
              <a:t>nấm</a:t>
            </a:r>
            <a:r>
              <a:rPr lang="en-US" sz="4400" b="1" i="1" dirty="0">
                <a:solidFill>
                  <a:srgbClr val="0070C0"/>
                </a:solidFill>
                <a:latin typeface="Times New Roman" panose="02020603050405020304" pitchFamily="18" charset="0"/>
                <a:cs typeface="Times New Roman" panose="02020603050405020304" pitchFamily="18" charset="0"/>
              </a:rPr>
              <a:t> men, …</a:t>
            </a:r>
          </a:p>
          <a:p>
            <a:pPr algn="just"/>
            <a:endParaRPr lang="en-US" sz="4400" b="1" i="1" dirty="0">
              <a:solidFill>
                <a:srgbClr val="0070C0"/>
              </a:solidFill>
              <a:latin typeface="Times New Roman" panose="02020603050405020304" pitchFamily="18" charset="0"/>
              <a:cs typeface="Times New Roman" panose="02020603050405020304" pitchFamily="18" charset="0"/>
            </a:endParaRPr>
          </a:p>
          <a:p>
            <a:pPr marL="571500" indent="-571500" algn="just">
              <a:buFontTx/>
              <a:buChar char="-"/>
            </a:pPr>
            <a:r>
              <a:rPr lang="en-US" sz="4400" b="1" dirty="0" err="1">
                <a:latin typeface="Times New Roman" panose="02020603050405020304" pitchFamily="18" charset="0"/>
                <a:cs typeface="Times New Roman" panose="02020603050405020304" pitchFamily="18" charset="0"/>
              </a:rPr>
              <a:t>Cơ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được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cấu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tạo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từ</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nhiều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hợp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với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nhau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cùng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thực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p>
          <a:p>
            <a:pPr algn="just"/>
            <a:r>
              <a:rPr lang="en-US" sz="4400" b="1" dirty="0">
                <a:latin typeface="Times New Roman" panose="02020603050405020304" pitchFamily="18" charset="0"/>
                <a:cs typeface="Times New Roman" panose="02020603050405020304" pitchFamily="18" charset="0"/>
              </a:rPr>
              <a:t>     </a:t>
            </a:r>
            <a:r>
              <a:rPr lang="en-US" sz="4400" b="1" i="1" dirty="0" err="1">
                <a:solidFill>
                  <a:srgbClr val="0070C0"/>
                </a:solidFill>
                <a:latin typeface="Times New Roman" panose="02020603050405020304" pitchFamily="18" charset="0"/>
                <a:cs typeface="Times New Roman" panose="02020603050405020304" pitchFamily="18" charset="0"/>
              </a:rPr>
              <a:t>Ví</a:t>
            </a:r>
            <a:r>
              <a:rPr lang="en-US" sz="4400" b="1" i="1" dirty="0">
                <a:solidFill>
                  <a:srgbClr val="0070C0"/>
                </a:solidFill>
                <a:latin typeface="Times New Roman" panose="02020603050405020304" pitchFamily="18" charset="0"/>
                <a:cs typeface="Times New Roman" panose="02020603050405020304" pitchFamily="18" charset="0"/>
              </a:rPr>
              <a:t> </a:t>
            </a:r>
            <a:r>
              <a:rPr lang="en-US" sz="4400" b="1" i="1" dirty="0" err="1">
                <a:solidFill>
                  <a:srgbClr val="0070C0"/>
                </a:solidFill>
                <a:latin typeface="Times New Roman" panose="02020603050405020304" pitchFamily="18" charset="0"/>
                <a:cs typeface="Times New Roman" panose="02020603050405020304" pitchFamily="18" charset="0"/>
              </a:rPr>
              <a:t>dụ</a:t>
            </a:r>
            <a:r>
              <a:rPr lang="en-US" sz="4400" b="1" i="1" dirty="0">
                <a:solidFill>
                  <a:srgbClr val="0070C0"/>
                </a:solidFill>
                <a:latin typeface="Times New Roman" panose="02020603050405020304" pitchFamily="18" charset="0"/>
                <a:cs typeface="Times New Roman" panose="02020603050405020304" pitchFamily="18" charset="0"/>
              </a:rPr>
              <a:t>: </a:t>
            </a:r>
            <a:r>
              <a:rPr lang="en-US" sz="4400" b="1" i="1" dirty="0" err="1">
                <a:solidFill>
                  <a:srgbClr val="0070C0"/>
                </a:solidFill>
                <a:latin typeface="Times New Roman" panose="02020603050405020304" pitchFamily="18" charset="0"/>
                <a:cs typeface="Times New Roman" panose="02020603050405020304" pitchFamily="18" charset="0"/>
              </a:rPr>
              <a:t>Cây</a:t>
            </a:r>
            <a:r>
              <a:rPr lang="en-US" sz="4400" b="1" i="1" dirty="0">
                <a:solidFill>
                  <a:srgbClr val="0070C0"/>
                </a:solidFill>
                <a:latin typeface="Times New Roman" panose="02020603050405020304" pitchFamily="18" charset="0"/>
                <a:cs typeface="Times New Roman" panose="02020603050405020304" pitchFamily="18" charset="0"/>
              </a:rPr>
              <a:t> </a:t>
            </a:r>
            <a:r>
              <a:rPr lang="en-US" sz="4400" b="1" i="1" dirty="0" err="1">
                <a:solidFill>
                  <a:srgbClr val="0070C0"/>
                </a:solidFill>
                <a:latin typeface="Times New Roman" panose="02020603050405020304" pitchFamily="18" charset="0"/>
                <a:cs typeface="Times New Roman" panose="02020603050405020304" pitchFamily="18" charset="0"/>
              </a:rPr>
              <a:t>lúa</a:t>
            </a:r>
            <a:r>
              <a:rPr lang="en-US" sz="4400" b="1" i="1" dirty="0">
                <a:solidFill>
                  <a:srgbClr val="0070C0"/>
                </a:solidFill>
                <a:latin typeface="Times New Roman" panose="02020603050405020304" pitchFamily="18" charset="0"/>
                <a:cs typeface="Times New Roman" panose="02020603050405020304" pitchFamily="18" charset="0"/>
              </a:rPr>
              <a:t>, con </a:t>
            </a:r>
            <a:r>
              <a:rPr lang="en-US" sz="4400" b="1" i="1" dirty="0" err="1">
                <a:solidFill>
                  <a:srgbClr val="0070C0"/>
                </a:solidFill>
                <a:latin typeface="Times New Roman" panose="02020603050405020304" pitchFamily="18" charset="0"/>
                <a:cs typeface="Times New Roman" panose="02020603050405020304" pitchFamily="18" charset="0"/>
              </a:rPr>
              <a:t>cá</a:t>
            </a:r>
            <a:r>
              <a:rPr lang="en-US" sz="4400" b="1" i="1" dirty="0">
                <a:solidFill>
                  <a:srgbClr val="0070C0"/>
                </a:solidFill>
                <a:latin typeface="Times New Roman" panose="02020603050405020304" pitchFamily="18" charset="0"/>
                <a:cs typeface="Times New Roman" panose="02020603050405020304" pitchFamily="18" charset="0"/>
              </a:rPr>
              <a:t> </a:t>
            </a:r>
            <a:r>
              <a:rPr lang="en-US" sz="4400" b="1" i="1" dirty="0" err="1">
                <a:solidFill>
                  <a:srgbClr val="0070C0"/>
                </a:solidFill>
                <a:latin typeface="Times New Roman" panose="02020603050405020304" pitchFamily="18" charset="0"/>
                <a:cs typeface="Times New Roman" panose="02020603050405020304" pitchFamily="18" charset="0"/>
              </a:rPr>
              <a:t>chép</a:t>
            </a:r>
            <a:r>
              <a:rPr lang="en-US" sz="4400" b="1" i="1" dirty="0">
                <a:solidFill>
                  <a:srgbClr val="0070C0"/>
                </a:solidFill>
                <a:latin typeface="Times New Roman" panose="02020603050405020304" pitchFamily="18" charset="0"/>
                <a:cs typeface="Times New Roman" panose="02020603050405020304" pitchFamily="18" charset="0"/>
              </a:rPr>
              <a:t>, con </a:t>
            </a:r>
            <a:r>
              <a:rPr lang="en-US" sz="4400" b="1" i="1" dirty="0" err="1">
                <a:solidFill>
                  <a:srgbClr val="0070C0"/>
                </a:solidFill>
                <a:latin typeface="Times New Roman" panose="02020603050405020304" pitchFamily="18" charset="0"/>
                <a:cs typeface="Times New Roman" panose="02020603050405020304" pitchFamily="18" charset="0"/>
              </a:rPr>
              <a:t>người</a:t>
            </a:r>
            <a:r>
              <a:rPr lang="en-US" sz="4400" b="1" i="1" dirty="0">
                <a:solidFill>
                  <a:srgbClr val="0070C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89016921"/>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6061" y="0"/>
            <a:ext cx="11295529" cy="584775"/>
          </a:xfrm>
          <a:prstGeom prst="rect">
            <a:avLst/>
          </a:prstGeom>
        </p:spPr>
        <p:txBody>
          <a:bodyPr wrap="square">
            <a:spAutoFit/>
          </a:bodyPr>
          <a:lstStyle/>
          <a:p>
            <a:pPr algn="just"/>
            <a:r>
              <a:rPr lang="vi-VN" sz="3200" b="1" i="1" dirty="0">
                <a:solidFill>
                  <a:srgbClr val="FF0000"/>
                </a:solidFill>
                <a:latin typeface="+mj-lt"/>
              </a:rPr>
              <a:t>Quan sát hình 22.5 và xác định cơ thể đơn bào, cơ thể đa bào.</a:t>
            </a:r>
          </a:p>
        </p:txBody>
      </p:sp>
      <p:pic>
        <p:nvPicPr>
          <p:cNvPr id="4" name="Picture 3"/>
          <p:cNvPicPr>
            <a:picLocks noChangeAspect="1"/>
          </p:cNvPicPr>
          <p:nvPr/>
        </p:nvPicPr>
        <p:blipFill>
          <a:blip r:embed="rId2"/>
          <a:stretch>
            <a:fillRect/>
          </a:stretch>
        </p:blipFill>
        <p:spPr>
          <a:xfrm>
            <a:off x="2165346" y="584774"/>
            <a:ext cx="8029531" cy="6231487"/>
          </a:xfrm>
          <a:prstGeom prst="rect">
            <a:avLst/>
          </a:prstGeom>
        </p:spPr>
      </p:pic>
    </p:spTree>
    <p:extLst>
      <p:ext uri="{BB962C8B-B14F-4D97-AF65-F5344CB8AC3E}">
        <p14:creationId xmlns:p14="http://schemas.microsoft.com/office/powerpoint/2010/main" val="16159211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666974"/>
            <a:ext cx="8046720" cy="553998"/>
          </a:xfrm>
          <a:prstGeom prst="rect">
            <a:avLst/>
          </a:prstGeom>
          <a:noFill/>
        </p:spPr>
        <p:txBody>
          <a:bodyPr wrap="square" rtlCol="0">
            <a:spAutoFit/>
          </a:bodyPr>
          <a:lstStyle/>
          <a:p>
            <a:r>
              <a:rPr lang="en-US" sz="3000" b="1" dirty="0">
                <a:latin typeface="Times New Roman" panose="02020603050405020304" pitchFamily="18" charset="0"/>
                <a:ea typeface="Tahoma" panose="020B0604030504040204" pitchFamily="34" charset="0"/>
                <a:cs typeface="Times New Roman" panose="02020603050405020304" pitchFamily="18" charset="0"/>
              </a:rPr>
              <a:t>II. CƠ THỂ ĐƠN BÀO VÀ CƠ THỂ ĐA BÀO</a:t>
            </a:r>
          </a:p>
        </p:txBody>
      </p:sp>
      <p:pic>
        <p:nvPicPr>
          <p:cNvPr id="4" name="Picture 3"/>
          <p:cNvPicPr>
            <a:picLocks noChangeAspect="1"/>
          </p:cNvPicPr>
          <p:nvPr/>
        </p:nvPicPr>
        <p:blipFill>
          <a:blip r:embed="rId2"/>
          <a:stretch>
            <a:fillRect/>
          </a:stretch>
        </p:blipFill>
        <p:spPr>
          <a:xfrm>
            <a:off x="2090056" y="2484242"/>
            <a:ext cx="7850777" cy="3876321"/>
          </a:xfrm>
          <a:prstGeom prst="rect">
            <a:avLst/>
          </a:prstGeom>
        </p:spPr>
      </p:pic>
      <p:sp>
        <p:nvSpPr>
          <p:cNvPr id="5" name="TextBox 4"/>
          <p:cNvSpPr txBox="1"/>
          <p:nvPr/>
        </p:nvSpPr>
        <p:spPr>
          <a:xfrm>
            <a:off x="3670661" y="1477578"/>
            <a:ext cx="4689568" cy="1107996"/>
          </a:xfrm>
          <a:prstGeom prst="rect">
            <a:avLst/>
          </a:prstGeom>
          <a:noFill/>
        </p:spPr>
        <p:txBody>
          <a:bodyPr wrap="square" rtlCol="0">
            <a:spAutoFit/>
          </a:bodyPr>
          <a:lstStyle/>
          <a:p>
            <a:r>
              <a:rPr lang="en-US" sz="6600" b="1" dirty="0">
                <a:solidFill>
                  <a:srgbClr val="00B050"/>
                </a:solidFill>
                <a:latin typeface="Tahoma" panose="020B0604030504040204" pitchFamily="34" charset="0"/>
                <a:ea typeface="Tahoma" panose="020B0604030504040204" pitchFamily="34" charset="0"/>
                <a:cs typeface="Tahoma" panose="020B0604030504040204" pitchFamily="34" charset="0"/>
              </a:rPr>
              <a:t>TRÒ CHƠI</a:t>
            </a:r>
          </a:p>
        </p:txBody>
      </p:sp>
      <p:sp>
        <p:nvSpPr>
          <p:cNvPr id="9" name="TextBox 8"/>
          <p:cNvSpPr txBox="1"/>
          <p:nvPr/>
        </p:nvSpPr>
        <p:spPr>
          <a:xfrm>
            <a:off x="327339" y="1344360"/>
            <a:ext cx="11583293" cy="1200329"/>
          </a:xfrm>
          <a:prstGeom prst="rect">
            <a:avLst/>
          </a:prstGeom>
          <a:noFill/>
        </p:spPr>
        <p:txBody>
          <a:bodyPr wrap="square" rtlCol="0">
            <a:spAutoFit/>
          </a:bodyPr>
          <a:lstStyle/>
          <a:p>
            <a:pPr algn="just"/>
            <a:r>
              <a:rPr lang="en-US" sz="3600" b="1" u="sng" dirty="0" err="1">
                <a:solidFill>
                  <a:srgbClr val="FF0000"/>
                </a:solidFill>
                <a:latin typeface="Tahoma" panose="020B0604030504040204" pitchFamily="34" charset="0"/>
                <a:ea typeface="Tahoma" panose="020B0604030504040204" pitchFamily="34" charset="0"/>
                <a:cs typeface="Tahoma" panose="020B0604030504040204" pitchFamily="34" charset="0"/>
              </a:rPr>
              <a:t>Luật</a:t>
            </a:r>
            <a:r>
              <a:rPr lang="en-US" sz="3600" b="1" u="sng"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u="sng" dirty="0" err="1">
                <a:solidFill>
                  <a:srgbClr val="FF0000"/>
                </a:solidFill>
                <a:latin typeface="Tahoma" panose="020B0604030504040204" pitchFamily="34" charset="0"/>
                <a:ea typeface="Tahoma" panose="020B0604030504040204" pitchFamily="34" charset="0"/>
                <a:cs typeface="Tahoma" panose="020B0604030504040204" pitchFamily="34" charset="0"/>
              </a:rPr>
              <a:t>chơi</a:t>
            </a:r>
            <a:r>
              <a:rPr lang="en-US" sz="3600" b="1" u="sng"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 </a:t>
            </a:r>
          </a:p>
          <a:p>
            <a:pPr algn="just"/>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Có</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hai</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đội</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chơi</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mỗi</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đội</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2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thành</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viên</a:t>
            </a:r>
            <a:endPar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327339" y="2668077"/>
            <a:ext cx="11376212" cy="1754326"/>
          </a:xfrm>
          <a:prstGeom prst="rect">
            <a:avLst/>
          </a:prstGeom>
          <a:noFill/>
        </p:spPr>
        <p:txBody>
          <a:bodyPr wrap="square" rtlCol="0">
            <a:spAutoFit/>
          </a:bodyPr>
          <a:lstStyle/>
          <a:p>
            <a:pPr algn="just"/>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Mỗi</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đội</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chơi</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có</a:t>
            </a:r>
            <a:r>
              <a:rPr lang="en-US" sz="3600" b="1" dirty="0">
                <a:latin typeface="Tahoma" panose="020B0604030504040204" pitchFamily="34" charset="0"/>
                <a:ea typeface="Tahoma" panose="020B0604030504040204" pitchFamily="34" charset="0"/>
                <a:cs typeface="Tahoma" panose="020B0604030504040204" pitchFamily="34" charset="0"/>
              </a:rPr>
              <a:t> 2 </a:t>
            </a:r>
            <a:r>
              <a:rPr lang="en-US" sz="3600" b="1" dirty="0" err="1">
                <a:latin typeface="Tahoma" panose="020B0604030504040204" pitchFamily="34" charset="0"/>
                <a:ea typeface="Tahoma" panose="020B0604030504040204" pitchFamily="34" charset="0"/>
                <a:cs typeface="Tahoma" panose="020B0604030504040204" pitchFamily="34" charset="0"/>
              </a:rPr>
              <a:t>phút</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để</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quan</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sát</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những</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hình</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ảnh</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có</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sẵn</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và</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ghi</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tên</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các</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loài</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sinh</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vật</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vào</a:t>
            </a:r>
            <a:r>
              <a:rPr lang="en-US" sz="3600" b="1" dirty="0">
                <a:latin typeface="Tahoma" panose="020B0604030504040204" pitchFamily="34" charset="0"/>
                <a:ea typeface="Tahoma" panose="020B0604030504040204" pitchFamily="34" charset="0"/>
                <a:cs typeface="Tahoma" panose="020B0604030504040204" pitchFamily="34" charset="0"/>
              </a:rPr>
              <a:t> 2 </a:t>
            </a:r>
            <a:r>
              <a:rPr lang="en-US" sz="3600" b="1" dirty="0" err="1">
                <a:latin typeface="Tahoma" panose="020B0604030504040204" pitchFamily="34" charset="0"/>
                <a:ea typeface="Tahoma" panose="020B0604030504040204" pitchFamily="34" charset="0"/>
                <a:cs typeface="Tahoma" panose="020B0604030504040204" pitchFamily="34" charset="0"/>
              </a:rPr>
              <a:t>nhóm</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sinh</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vật</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đơn</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bào</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hoặc</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sinh</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vật</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đa</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bào</a:t>
            </a:r>
            <a:r>
              <a:rPr lang="en-US" sz="3600" b="1" dirty="0">
                <a:latin typeface="Tahoma" panose="020B0604030504040204" pitchFamily="34" charset="0"/>
                <a:ea typeface="Tahoma" panose="020B0604030504040204" pitchFamily="34" charset="0"/>
                <a:cs typeface="Tahoma" panose="020B0604030504040204" pitchFamily="34" charset="0"/>
              </a:rPr>
              <a:t>.</a:t>
            </a:r>
          </a:p>
        </p:txBody>
      </p:sp>
      <p:sp>
        <p:nvSpPr>
          <p:cNvPr id="11" name="TextBox 10"/>
          <p:cNvSpPr txBox="1"/>
          <p:nvPr/>
        </p:nvSpPr>
        <p:spPr>
          <a:xfrm>
            <a:off x="327339" y="4659126"/>
            <a:ext cx="11376212" cy="1200329"/>
          </a:xfrm>
          <a:prstGeom prst="rect">
            <a:avLst/>
          </a:prstGeom>
          <a:noFill/>
        </p:spPr>
        <p:txBody>
          <a:bodyPr wrap="square" rtlCol="0">
            <a:spAutoFit/>
          </a:bodyPr>
          <a:lstStyle/>
          <a:p>
            <a:pPr algn="just"/>
            <a:r>
              <a:rPr lang="en-US" sz="3600" b="1" dirty="0">
                <a:latin typeface="Tahoma" panose="020B0604030504040204" pitchFamily="34" charset="0"/>
                <a:ea typeface="Tahoma" panose="020B0604030504040204" pitchFamily="34" charset="0"/>
                <a:cs typeface="Tahoma" panose="020B0604030504040204" pitchFamily="34" charset="0"/>
              </a:rPr>
              <a:t>- HS </a:t>
            </a:r>
            <a:r>
              <a:rPr lang="en-US" sz="3600" b="1" dirty="0" err="1">
                <a:latin typeface="Tahoma" panose="020B0604030504040204" pitchFamily="34" charset="0"/>
                <a:ea typeface="Tahoma" panose="020B0604030504040204" pitchFamily="34" charset="0"/>
                <a:cs typeface="Tahoma" panose="020B0604030504040204" pitchFamily="34" charset="0"/>
              </a:rPr>
              <a:t>phía</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dưới</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chỉ</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được</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cổ</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vũ</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không</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được</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nhắc</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bài</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Được</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nhận</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xét</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sau</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giờ</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chơi</a:t>
            </a:r>
            <a:r>
              <a:rPr lang="en-US" sz="3600" b="1" dirty="0">
                <a:latin typeface="Tahoma" panose="020B0604030504040204" pitchFamily="34" charset="0"/>
                <a:ea typeface="Tahoma" panose="020B0604030504040204" pitchFamily="34" charset="0"/>
                <a:cs typeface="Tahoma" panose="020B0604030504040204" pitchFamily="34" charset="0"/>
              </a:rPr>
              <a:t>.</a:t>
            </a:r>
          </a:p>
        </p:txBody>
      </p:sp>
      <p:sp>
        <p:nvSpPr>
          <p:cNvPr id="12" name="Rounded Rectangle 11"/>
          <p:cNvSpPr/>
          <p:nvPr/>
        </p:nvSpPr>
        <p:spPr>
          <a:xfrm>
            <a:off x="3005223" y="53020"/>
            <a:ext cx="6479177" cy="613954"/>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BÀI 22: CƠ THỂ SINH VẬT</a:t>
            </a:r>
          </a:p>
        </p:txBody>
      </p:sp>
    </p:spTree>
    <p:extLst>
      <p:ext uri="{BB962C8B-B14F-4D97-AF65-F5344CB8AC3E}">
        <p14:creationId xmlns:p14="http://schemas.microsoft.com/office/powerpoint/2010/main" val="33391212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xit" presetSubtype="0" fill="hold" grpId="1" nodeType="clickEffect">
                                  <p:stCondLst>
                                    <p:cond delay="0"/>
                                  </p:stCondLst>
                                  <p:childTnLst>
                                    <p:animEffect transition="out" filter="fade">
                                      <p:cBhvr>
                                        <p:cTn id="18" dur="750"/>
                                        <p:tgtEl>
                                          <p:spTgt spid="5"/>
                                        </p:tgtEl>
                                      </p:cBhvr>
                                    </p:animEffect>
                                    <p:anim calcmode="lin" valueType="num">
                                      <p:cBhvr>
                                        <p:cTn id="19" dur="750"/>
                                        <p:tgtEl>
                                          <p:spTgt spid="5"/>
                                        </p:tgtEl>
                                        <p:attrNameLst>
                                          <p:attrName>ppt_x</p:attrName>
                                        </p:attrNameLst>
                                      </p:cBhvr>
                                      <p:tavLst>
                                        <p:tav tm="0">
                                          <p:val>
                                            <p:strVal val="ppt_x"/>
                                          </p:val>
                                        </p:tav>
                                        <p:tav tm="100000">
                                          <p:val>
                                            <p:strVal val="ppt_x"/>
                                          </p:val>
                                        </p:tav>
                                      </p:tavLst>
                                    </p:anim>
                                    <p:anim calcmode="lin" valueType="num">
                                      <p:cBhvr>
                                        <p:cTn id="20" dur="75" decel="100000"/>
                                        <p:tgtEl>
                                          <p:spTgt spid="5"/>
                                        </p:tgtEl>
                                        <p:attrNameLst>
                                          <p:attrName>ppt_y</p:attrName>
                                        </p:attrNameLst>
                                      </p:cBhvr>
                                      <p:tavLst>
                                        <p:tav tm="0">
                                          <p:val>
                                            <p:strVal val="ppt_y"/>
                                          </p:val>
                                        </p:tav>
                                        <p:tav tm="100000">
                                          <p:val>
                                            <p:strVal val="ppt_y-.03"/>
                                          </p:val>
                                        </p:tav>
                                      </p:tavLst>
                                    </p:anim>
                                    <p:anim calcmode="lin" valueType="num">
                                      <p:cBhvr>
                                        <p:cTn id="21" dur="675" accel="100000">
                                          <p:stCondLst>
                                            <p:cond delay="75"/>
                                          </p:stCondLst>
                                        </p:cTn>
                                        <p:tgtEl>
                                          <p:spTgt spid="5"/>
                                        </p:tgtEl>
                                        <p:attrNameLst>
                                          <p:attrName>ppt_y</p:attrName>
                                        </p:attrNameLst>
                                      </p:cBhvr>
                                      <p:tavLst>
                                        <p:tav tm="0">
                                          <p:val>
                                            <p:strVal val="ppt_y"/>
                                          </p:val>
                                        </p:tav>
                                        <p:tav tm="100000">
                                          <p:val>
                                            <p:strVal val="ppt_y+1"/>
                                          </p:val>
                                        </p:tav>
                                      </p:tavLst>
                                    </p:anim>
                                    <p:set>
                                      <p:cBhvr>
                                        <p:cTn id="22" dur="1" fill="hold">
                                          <p:stCondLst>
                                            <p:cond delay="749"/>
                                          </p:stCondLst>
                                        </p:cTn>
                                        <p:tgtEl>
                                          <p:spTgt spid="5"/>
                                        </p:tgtEl>
                                        <p:attrNameLst>
                                          <p:attrName>style.visibility</p:attrName>
                                        </p:attrNameLst>
                                      </p:cBhvr>
                                      <p:to>
                                        <p:strVal val="hidden"/>
                                      </p:to>
                                    </p:set>
                                  </p:childTnLst>
                                </p:cTn>
                              </p:par>
                              <p:par>
                                <p:cTn id="23" presetID="37" presetClass="exit" presetSubtype="0" fill="hold" nodeType="withEffect">
                                  <p:stCondLst>
                                    <p:cond delay="0"/>
                                  </p:stCondLst>
                                  <p:childTnLst>
                                    <p:animEffect transition="out" filter="fade">
                                      <p:cBhvr>
                                        <p:cTn id="24" dur="750"/>
                                        <p:tgtEl>
                                          <p:spTgt spid="4"/>
                                        </p:tgtEl>
                                      </p:cBhvr>
                                    </p:animEffect>
                                    <p:anim calcmode="lin" valueType="num">
                                      <p:cBhvr>
                                        <p:cTn id="25" dur="750"/>
                                        <p:tgtEl>
                                          <p:spTgt spid="4"/>
                                        </p:tgtEl>
                                        <p:attrNameLst>
                                          <p:attrName>ppt_x</p:attrName>
                                        </p:attrNameLst>
                                      </p:cBhvr>
                                      <p:tavLst>
                                        <p:tav tm="0">
                                          <p:val>
                                            <p:strVal val="ppt_x"/>
                                          </p:val>
                                        </p:tav>
                                        <p:tav tm="100000">
                                          <p:val>
                                            <p:strVal val="ppt_x"/>
                                          </p:val>
                                        </p:tav>
                                      </p:tavLst>
                                    </p:anim>
                                    <p:anim calcmode="lin" valueType="num">
                                      <p:cBhvr>
                                        <p:cTn id="26" dur="75" decel="100000"/>
                                        <p:tgtEl>
                                          <p:spTgt spid="4"/>
                                        </p:tgtEl>
                                        <p:attrNameLst>
                                          <p:attrName>ppt_y</p:attrName>
                                        </p:attrNameLst>
                                      </p:cBhvr>
                                      <p:tavLst>
                                        <p:tav tm="0">
                                          <p:val>
                                            <p:strVal val="ppt_y"/>
                                          </p:val>
                                        </p:tav>
                                        <p:tav tm="100000">
                                          <p:val>
                                            <p:strVal val="ppt_y-.03"/>
                                          </p:val>
                                        </p:tav>
                                      </p:tavLst>
                                    </p:anim>
                                    <p:anim calcmode="lin" valueType="num">
                                      <p:cBhvr>
                                        <p:cTn id="27" dur="675" accel="100000">
                                          <p:stCondLst>
                                            <p:cond delay="75"/>
                                          </p:stCondLst>
                                        </p:cTn>
                                        <p:tgtEl>
                                          <p:spTgt spid="4"/>
                                        </p:tgtEl>
                                        <p:attrNameLst>
                                          <p:attrName>ppt_y</p:attrName>
                                        </p:attrNameLst>
                                      </p:cBhvr>
                                      <p:tavLst>
                                        <p:tav tm="0">
                                          <p:val>
                                            <p:strVal val="ppt_y"/>
                                          </p:val>
                                        </p:tav>
                                        <p:tav tm="100000">
                                          <p:val>
                                            <p:strVal val="ppt_y+1"/>
                                          </p:val>
                                        </p:tav>
                                      </p:tavLst>
                                    </p:anim>
                                    <p:set>
                                      <p:cBhvr>
                                        <p:cTn id="28" dur="1" fill="hold">
                                          <p:stCondLst>
                                            <p:cond delay="749"/>
                                          </p:stCondLst>
                                        </p:cTn>
                                        <p:tgtEl>
                                          <p:spTgt spid="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1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10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9"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66250" y="726825"/>
            <a:ext cx="4417289" cy="2450512"/>
          </a:xfrm>
          <a:prstGeom prst="rect">
            <a:avLst/>
          </a:prstGeom>
        </p:spPr>
      </p:pic>
      <p:pic>
        <p:nvPicPr>
          <p:cNvPr id="12" name="Picture 11"/>
          <p:cNvPicPr>
            <a:picLocks noChangeAspect="1"/>
          </p:cNvPicPr>
          <p:nvPr/>
        </p:nvPicPr>
        <p:blipFill>
          <a:blip r:embed="rId4"/>
          <a:stretch>
            <a:fillRect/>
          </a:stretch>
        </p:blipFill>
        <p:spPr>
          <a:xfrm>
            <a:off x="7103364" y="776014"/>
            <a:ext cx="2375083" cy="2084752"/>
          </a:xfrm>
          <a:prstGeom prst="rect">
            <a:avLst/>
          </a:prstGeom>
        </p:spPr>
      </p:pic>
      <p:pic>
        <p:nvPicPr>
          <p:cNvPr id="13" name="Picture 12"/>
          <p:cNvPicPr>
            <a:picLocks noChangeAspect="1"/>
          </p:cNvPicPr>
          <p:nvPr/>
        </p:nvPicPr>
        <p:blipFill>
          <a:blip r:embed="rId5"/>
          <a:stretch>
            <a:fillRect/>
          </a:stretch>
        </p:blipFill>
        <p:spPr>
          <a:xfrm>
            <a:off x="9437852" y="776014"/>
            <a:ext cx="2754148" cy="2054159"/>
          </a:xfrm>
          <a:prstGeom prst="rect">
            <a:avLst/>
          </a:prstGeom>
        </p:spPr>
      </p:pic>
      <p:pic>
        <p:nvPicPr>
          <p:cNvPr id="15" name="Picture 14"/>
          <p:cNvPicPr>
            <a:picLocks noChangeAspect="1"/>
          </p:cNvPicPr>
          <p:nvPr/>
        </p:nvPicPr>
        <p:blipFill>
          <a:blip r:embed="rId6"/>
          <a:stretch>
            <a:fillRect/>
          </a:stretch>
        </p:blipFill>
        <p:spPr>
          <a:xfrm>
            <a:off x="2390503" y="4062548"/>
            <a:ext cx="2194560" cy="2220685"/>
          </a:xfrm>
          <a:prstGeom prst="rect">
            <a:avLst/>
          </a:prstGeom>
        </p:spPr>
      </p:pic>
      <p:pic>
        <p:nvPicPr>
          <p:cNvPr id="16" name="Picture 15"/>
          <p:cNvPicPr>
            <a:picLocks noChangeAspect="1"/>
          </p:cNvPicPr>
          <p:nvPr/>
        </p:nvPicPr>
        <p:blipFill>
          <a:blip r:embed="rId7"/>
          <a:stretch>
            <a:fillRect/>
          </a:stretch>
        </p:blipFill>
        <p:spPr>
          <a:xfrm>
            <a:off x="4585064" y="4062547"/>
            <a:ext cx="2625634" cy="2220686"/>
          </a:xfrm>
          <a:prstGeom prst="rect">
            <a:avLst/>
          </a:prstGeom>
        </p:spPr>
      </p:pic>
      <p:sp>
        <p:nvSpPr>
          <p:cNvPr id="19" name="TextBox 18"/>
          <p:cNvSpPr txBox="1"/>
          <p:nvPr/>
        </p:nvSpPr>
        <p:spPr>
          <a:xfrm>
            <a:off x="4630594" y="2952205"/>
            <a:ext cx="2689237" cy="461665"/>
          </a:xfrm>
          <a:prstGeom prst="rect">
            <a:avLst/>
          </a:prstGeom>
          <a:noFill/>
        </p:spPr>
        <p:txBody>
          <a:bodyPr wrap="square" rtlCol="0">
            <a:spAutoFit/>
          </a:bodyPr>
          <a:lstStyle/>
          <a:p>
            <a:r>
              <a:rPr lang="en-US" sz="2400" b="1" dirty="0">
                <a:solidFill>
                  <a:srgbClr val="002060"/>
                </a:solidFill>
                <a:latin typeface="Arial" panose="020B0604020202020204" pitchFamily="34" charset="0"/>
                <a:ea typeface="Tahoma" panose="020B0604030504040204" pitchFamily="34" charset="0"/>
                <a:cs typeface="Arial" panose="020B0604020202020204" pitchFamily="34" charset="0"/>
              </a:rPr>
              <a:t>Con </a:t>
            </a:r>
            <a:r>
              <a:rPr lang="en-US" sz="2400" b="1" dirty="0" err="1">
                <a:solidFill>
                  <a:srgbClr val="002060"/>
                </a:solidFill>
                <a:latin typeface="Arial" panose="020B0604020202020204" pitchFamily="34" charset="0"/>
                <a:ea typeface="Tahoma" panose="020B0604030504040204" pitchFamily="34" charset="0"/>
                <a:cs typeface="Arial" panose="020B0604020202020204" pitchFamily="34" charset="0"/>
              </a:rPr>
              <a:t>chim</a:t>
            </a:r>
            <a:r>
              <a:rPr lang="en-US" sz="2400" b="1" dirty="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2060"/>
                </a:solidFill>
                <a:latin typeface="Arial" panose="020B0604020202020204" pitchFamily="34" charset="0"/>
                <a:ea typeface="Tahoma" panose="020B0604030504040204" pitchFamily="34" charset="0"/>
                <a:cs typeface="Arial" panose="020B0604020202020204" pitchFamily="34" charset="0"/>
              </a:rPr>
              <a:t>bồ</a:t>
            </a:r>
            <a:r>
              <a:rPr lang="en-US" sz="2400" b="1" dirty="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2060"/>
                </a:solidFill>
                <a:latin typeface="Arial" panose="020B0604020202020204" pitchFamily="34" charset="0"/>
                <a:ea typeface="Tahoma" panose="020B0604030504040204" pitchFamily="34" charset="0"/>
                <a:cs typeface="Arial" panose="020B0604020202020204" pitchFamily="34" charset="0"/>
              </a:rPr>
              <a:t>câu</a:t>
            </a:r>
            <a:endParaRPr lang="en-US" sz="2400" b="1" dirty="0">
              <a:solidFill>
                <a:srgbClr val="002060"/>
              </a:solidFill>
              <a:latin typeface="Arial" panose="020B0604020202020204" pitchFamily="34" charset="0"/>
              <a:ea typeface="Tahoma" panose="020B0604030504040204" pitchFamily="34" charset="0"/>
              <a:cs typeface="Arial" panose="020B0604020202020204" pitchFamily="34" charset="0"/>
            </a:endParaRPr>
          </a:p>
        </p:txBody>
      </p:sp>
      <p:sp>
        <p:nvSpPr>
          <p:cNvPr id="20" name="TextBox 19"/>
          <p:cNvSpPr txBox="1"/>
          <p:nvPr/>
        </p:nvSpPr>
        <p:spPr>
          <a:xfrm>
            <a:off x="8199710" y="2878057"/>
            <a:ext cx="859247" cy="461665"/>
          </a:xfrm>
          <a:prstGeom prst="rect">
            <a:avLst/>
          </a:prstGeom>
          <a:noFill/>
        </p:spPr>
        <p:txBody>
          <a:bodyPr wrap="square" rtlCol="0">
            <a:spAutoFit/>
          </a:bodyPr>
          <a:lstStyle/>
          <a:p>
            <a:r>
              <a:rPr lang="en-US" sz="2400" b="1" dirty="0" err="1">
                <a:solidFill>
                  <a:srgbClr val="002060"/>
                </a:solidFill>
                <a:latin typeface="Arial" panose="020B0604020202020204" pitchFamily="34" charset="0"/>
                <a:ea typeface="Tahoma" panose="020B0604030504040204" pitchFamily="34" charset="0"/>
                <a:cs typeface="Arial" panose="020B0604020202020204" pitchFamily="34" charset="0"/>
              </a:rPr>
              <a:t>Voi</a:t>
            </a:r>
            <a:endParaRPr lang="en-US" sz="2400" b="1" dirty="0">
              <a:solidFill>
                <a:srgbClr val="002060"/>
              </a:solidFill>
              <a:latin typeface="Arial" panose="020B0604020202020204" pitchFamily="34" charset="0"/>
              <a:ea typeface="Tahoma" panose="020B0604030504040204" pitchFamily="34" charset="0"/>
              <a:cs typeface="Arial" panose="020B0604020202020204" pitchFamily="34" charset="0"/>
            </a:endParaRPr>
          </a:p>
        </p:txBody>
      </p:sp>
      <p:sp>
        <p:nvSpPr>
          <p:cNvPr id="21" name="TextBox 20"/>
          <p:cNvSpPr txBox="1"/>
          <p:nvPr/>
        </p:nvSpPr>
        <p:spPr>
          <a:xfrm>
            <a:off x="10401768" y="2830173"/>
            <a:ext cx="1146343" cy="461665"/>
          </a:xfrm>
          <a:prstGeom prst="rect">
            <a:avLst/>
          </a:prstGeom>
          <a:noFill/>
        </p:spPr>
        <p:txBody>
          <a:bodyPr wrap="square" rtlCol="0">
            <a:spAutoFit/>
          </a:bodyPr>
          <a:lstStyle/>
          <a:p>
            <a:r>
              <a:rPr lang="en-US" sz="2400" b="1" dirty="0" err="1">
                <a:solidFill>
                  <a:srgbClr val="002060"/>
                </a:solidFill>
                <a:latin typeface="Arial" panose="020B0604020202020204" pitchFamily="34" charset="0"/>
                <a:ea typeface="Tahoma" panose="020B0604030504040204" pitchFamily="34" charset="0"/>
                <a:cs typeface="Arial" panose="020B0604020202020204" pitchFamily="34" charset="0"/>
              </a:rPr>
              <a:t>Sư</a:t>
            </a:r>
            <a:r>
              <a:rPr lang="en-US" sz="2400" b="1" dirty="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2060"/>
                </a:solidFill>
                <a:latin typeface="Arial" panose="020B0604020202020204" pitchFamily="34" charset="0"/>
                <a:ea typeface="Tahoma" panose="020B0604030504040204" pitchFamily="34" charset="0"/>
                <a:cs typeface="Arial" panose="020B0604020202020204" pitchFamily="34" charset="0"/>
              </a:rPr>
              <a:t>tử</a:t>
            </a:r>
            <a:endParaRPr lang="en-US" sz="2400" b="1" dirty="0">
              <a:solidFill>
                <a:srgbClr val="002060"/>
              </a:solidFill>
              <a:latin typeface="Arial" panose="020B0604020202020204" pitchFamily="34" charset="0"/>
              <a:ea typeface="Tahoma" panose="020B0604030504040204" pitchFamily="34" charset="0"/>
              <a:cs typeface="Arial" panose="020B0604020202020204" pitchFamily="34" charset="0"/>
            </a:endParaRPr>
          </a:p>
        </p:txBody>
      </p:sp>
      <p:sp>
        <p:nvSpPr>
          <p:cNvPr id="22" name="TextBox 21"/>
          <p:cNvSpPr txBox="1"/>
          <p:nvPr/>
        </p:nvSpPr>
        <p:spPr>
          <a:xfrm>
            <a:off x="429862" y="6283229"/>
            <a:ext cx="1489166" cy="461665"/>
          </a:xfrm>
          <a:prstGeom prst="rect">
            <a:avLst/>
          </a:prstGeom>
          <a:noFill/>
        </p:spPr>
        <p:txBody>
          <a:bodyPr wrap="square" rtlCol="0">
            <a:spAutoFit/>
          </a:bodyPr>
          <a:lstStyle/>
          <a:p>
            <a:pPr algn="ctr"/>
            <a:r>
              <a:rPr lang="en-US" sz="2400" b="1" dirty="0" err="1">
                <a:solidFill>
                  <a:srgbClr val="002060"/>
                </a:solidFill>
                <a:latin typeface="Arial" panose="020B0604020202020204" pitchFamily="34" charset="0"/>
                <a:ea typeface="Tahoma" panose="020B0604030504040204" pitchFamily="34" charset="0"/>
                <a:cs typeface="Arial" panose="020B0604020202020204" pitchFamily="34" charset="0"/>
              </a:rPr>
              <a:t>Cá</a:t>
            </a:r>
            <a:r>
              <a:rPr lang="en-US" sz="2400" b="1" dirty="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2060"/>
                </a:solidFill>
                <a:latin typeface="Arial" panose="020B0604020202020204" pitchFamily="34" charset="0"/>
                <a:ea typeface="Tahoma" panose="020B0604030504040204" pitchFamily="34" charset="0"/>
                <a:cs typeface="Arial" panose="020B0604020202020204" pitchFamily="34" charset="0"/>
              </a:rPr>
              <a:t>heo</a:t>
            </a:r>
            <a:endParaRPr lang="en-US" sz="2400" b="1" dirty="0">
              <a:solidFill>
                <a:srgbClr val="002060"/>
              </a:solidFill>
              <a:latin typeface="Arial" panose="020B0604020202020204" pitchFamily="34" charset="0"/>
              <a:ea typeface="Tahoma" panose="020B0604030504040204" pitchFamily="34" charset="0"/>
              <a:cs typeface="Arial" panose="020B0604020202020204" pitchFamily="34" charset="0"/>
            </a:endParaRPr>
          </a:p>
        </p:txBody>
      </p:sp>
      <p:sp>
        <p:nvSpPr>
          <p:cNvPr id="23" name="TextBox 22"/>
          <p:cNvSpPr txBox="1"/>
          <p:nvPr/>
        </p:nvSpPr>
        <p:spPr>
          <a:xfrm>
            <a:off x="2083936" y="6283231"/>
            <a:ext cx="2390093" cy="461665"/>
          </a:xfrm>
          <a:prstGeom prst="rect">
            <a:avLst/>
          </a:prstGeom>
          <a:noFill/>
        </p:spPr>
        <p:txBody>
          <a:bodyPr wrap="square" rtlCol="0">
            <a:spAutoFit/>
          </a:bodyPr>
          <a:lstStyle/>
          <a:p>
            <a:pPr algn="ctr"/>
            <a:r>
              <a:rPr lang="en-US" sz="2400" b="1" dirty="0" err="1">
                <a:solidFill>
                  <a:srgbClr val="002060"/>
                </a:solidFill>
                <a:latin typeface="Arial" panose="020B0604020202020204" pitchFamily="34" charset="0"/>
                <a:ea typeface="Tahoma" panose="020B0604030504040204" pitchFamily="34" charset="0"/>
                <a:cs typeface="Arial" panose="020B0604020202020204" pitchFamily="34" charset="0"/>
              </a:rPr>
              <a:t>Trùng</a:t>
            </a:r>
            <a:r>
              <a:rPr lang="en-US" sz="2400" b="1" dirty="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2060"/>
                </a:solidFill>
                <a:latin typeface="Arial" panose="020B0604020202020204" pitchFamily="34" charset="0"/>
                <a:ea typeface="Tahoma" panose="020B0604030504040204" pitchFamily="34" charset="0"/>
                <a:cs typeface="Arial" panose="020B0604020202020204" pitchFamily="34" charset="0"/>
              </a:rPr>
              <a:t>đế</a:t>
            </a:r>
            <a:r>
              <a:rPr lang="en-US" sz="2400" b="1" dirty="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2060"/>
                </a:solidFill>
                <a:latin typeface="Arial" panose="020B0604020202020204" pitchFamily="34" charset="0"/>
                <a:ea typeface="Tahoma" panose="020B0604030504040204" pitchFamily="34" charset="0"/>
                <a:cs typeface="Arial" panose="020B0604020202020204" pitchFamily="34" charset="0"/>
              </a:rPr>
              <a:t>giày</a:t>
            </a:r>
            <a:endParaRPr lang="en-US" sz="2400" b="1" dirty="0">
              <a:solidFill>
                <a:srgbClr val="002060"/>
              </a:solidFill>
              <a:latin typeface="Arial" panose="020B0604020202020204" pitchFamily="34" charset="0"/>
              <a:ea typeface="Tahoma" panose="020B0604030504040204" pitchFamily="34" charset="0"/>
              <a:cs typeface="Arial" panose="020B0604020202020204" pitchFamily="34" charset="0"/>
            </a:endParaRPr>
          </a:p>
        </p:txBody>
      </p:sp>
      <p:sp>
        <p:nvSpPr>
          <p:cNvPr id="24" name="TextBox 23"/>
          <p:cNvSpPr txBox="1"/>
          <p:nvPr/>
        </p:nvSpPr>
        <p:spPr>
          <a:xfrm>
            <a:off x="4769985" y="6283230"/>
            <a:ext cx="2549845" cy="461665"/>
          </a:xfrm>
          <a:prstGeom prst="rect">
            <a:avLst/>
          </a:prstGeom>
          <a:noFill/>
        </p:spPr>
        <p:txBody>
          <a:bodyPr wrap="square" rtlCol="0">
            <a:spAutoFit/>
          </a:bodyPr>
          <a:lstStyle/>
          <a:p>
            <a:pPr algn="ctr"/>
            <a:r>
              <a:rPr lang="en-US" sz="2400" b="1" dirty="0" err="1">
                <a:solidFill>
                  <a:srgbClr val="002060"/>
                </a:solidFill>
                <a:latin typeface="Arial" panose="020B0604020202020204" pitchFamily="34" charset="0"/>
                <a:ea typeface="Tahoma" panose="020B0604030504040204" pitchFamily="34" charset="0"/>
                <a:cs typeface="Arial" panose="020B0604020202020204" pitchFamily="34" charset="0"/>
              </a:rPr>
              <a:t>Trùng</a:t>
            </a:r>
            <a:r>
              <a:rPr lang="en-US" sz="2400" b="1" dirty="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2060"/>
                </a:solidFill>
                <a:latin typeface="Arial" panose="020B0604020202020204" pitchFamily="34" charset="0"/>
                <a:ea typeface="Tahoma" panose="020B0604030504040204" pitchFamily="34" charset="0"/>
                <a:cs typeface="Arial" panose="020B0604020202020204" pitchFamily="34" charset="0"/>
              </a:rPr>
              <a:t>roi</a:t>
            </a:r>
            <a:r>
              <a:rPr lang="en-US" sz="2400" b="1" dirty="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2060"/>
                </a:solidFill>
                <a:latin typeface="Arial" panose="020B0604020202020204" pitchFamily="34" charset="0"/>
                <a:ea typeface="Tahoma" panose="020B0604030504040204" pitchFamily="34" charset="0"/>
                <a:cs typeface="Arial" panose="020B0604020202020204" pitchFamily="34" charset="0"/>
              </a:rPr>
              <a:t>xanh</a:t>
            </a:r>
            <a:endParaRPr lang="en-US" sz="2400" b="1" dirty="0">
              <a:solidFill>
                <a:srgbClr val="002060"/>
              </a:solidFill>
              <a:latin typeface="Arial" panose="020B0604020202020204" pitchFamily="34" charset="0"/>
              <a:ea typeface="Tahoma" panose="020B0604030504040204" pitchFamily="34" charset="0"/>
              <a:cs typeface="Arial" panose="020B0604020202020204" pitchFamily="34" charset="0"/>
            </a:endParaRPr>
          </a:p>
        </p:txBody>
      </p:sp>
      <p:sp>
        <p:nvSpPr>
          <p:cNvPr id="25" name="TextBox 24"/>
          <p:cNvSpPr txBox="1"/>
          <p:nvPr/>
        </p:nvSpPr>
        <p:spPr>
          <a:xfrm>
            <a:off x="7504751" y="6283229"/>
            <a:ext cx="2341383" cy="461665"/>
          </a:xfrm>
          <a:prstGeom prst="rect">
            <a:avLst/>
          </a:prstGeom>
          <a:noFill/>
        </p:spPr>
        <p:txBody>
          <a:bodyPr wrap="square" rtlCol="0">
            <a:spAutoFit/>
          </a:bodyPr>
          <a:lstStyle/>
          <a:p>
            <a:pPr algn="ctr"/>
            <a:r>
              <a:rPr lang="en-US" sz="2400" b="1" dirty="0" err="1">
                <a:solidFill>
                  <a:srgbClr val="002060"/>
                </a:solidFill>
                <a:latin typeface="Arial" panose="020B0604020202020204" pitchFamily="34" charset="0"/>
                <a:ea typeface="Tahoma" panose="020B0604030504040204" pitchFamily="34" charset="0"/>
                <a:cs typeface="Arial" panose="020B0604020202020204" pitchFamily="34" charset="0"/>
              </a:rPr>
              <a:t>Cây</a:t>
            </a:r>
            <a:r>
              <a:rPr lang="en-US" sz="2400" b="1" dirty="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2060"/>
                </a:solidFill>
                <a:latin typeface="Arial" panose="020B0604020202020204" pitchFamily="34" charset="0"/>
                <a:ea typeface="Tahoma" panose="020B0604030504040204" pitchFamily="34" charset="0"/>
                <a:cs typeface="Arial" panose="020B0604020202020204" pitchFamily="34" charset="0"/>
              </a:rPr>
              <a:t>ngô</a:t>
            </a:r>
            <a:endParaRPr lang="en-US" sz="2400" b="1" dirty="0">
              <a:solidFill>
                <a:srgbClr val="002060"/>
              </a:solidFill>
              <a:latin typeface="Arial" panose="020B0604020202020204" pitchFamily="34" charset="0"/>
              <a:ea typeface="Tahoma" panose="020B0604030504040204" pitchFamily="34" charset="0"/>
              <a:cs typeface="Arial" panose="020B0604020202020204" pitchFamily="34" charset="0"/>
            </a:endParaRPr>
          </a:p>
        </p:txBody>
      </p:sp>
      <p:sp>
        <p:nvSpPr>
          <p:cNvPr id="26" name="TextBox 25"/>
          <p:cNvSpPr txBox="1"/>
          <p:nvPr/>
        </p:nvSpPr>
        <p:spPr>
          <a:xfrm>
            <a:off x="9876733" y="6283229"/>
            <a:ext cx="2327785" cy="461665"/>
          </a:xfrm>
          <a:prstGeom prst="rect">
            <a:avLst/>
          </a:prstGeom>
          <a:noFill/>
        </p:spPr>
        <p:txBody>
          <a:bodyPr wrap="square" rtlCol="0">
            <a:spAutoFit/>
          </a:bodyPr>
          <a:lstStyle/>
          <a:p>
            <a:r>
              <a:rPr lang="en-US" sz="2400" b="1" dirty="0" err="1">
                <a:solidFill>
                  <a:srgbClr val="002060"/>
                </a:solidFill>
                <a:latin typeface="Arial" panose="020B0604020202020204" pitchFamily="34" charset="0"/>
                <a:ea typeface="Tahoma" panose="020B0604030504040204" pitchFamily="34" charset="0"/>
                <a:cs typeface="Arial" panose="020B0604020202020204" pitchFamily="34" charset="0"/>
              </a:rPr>
              <a:t>Cây</a:t>
            </a:r>
            <a:r>
              <a:rPr lang="en-US" sz="2400" b="1" dirty="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2060"/>
                </a:solidFill>
                <a:latin typeface="Arial" panose="020B0604020202020204" pitchFamily="34" charset="0"/>
                <a:ea typeface="Tahoma" panose="020B0604030504040204" pitchFamily="34" charset="0"/>
                <a:cs typeface="Arial" panose="020B0604020202020204" pitchFamily="34" charset="0"/>
              </a:rPr>
              <a:t>hoa</a:t>
            </a:r>
            <a:r>
              <a:rPr lang="en-US" sz="2400" b="1" dirty="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2060"/>
                </a:solidFill>
                <a:latin typeface="Arial" panose="020B0604020202020204" pitchFamily="34" charset="0"/>
                <a:ea typeface="Tahoma" panose="020B0604030504040204" pitchFamily="34" charset="0"/>
                <a:cs typeface="Arial" panose="020B0604020202020204" pitchFamily="34" charset="0"/>
              </a:rPr>
              <a:t>hồng</a:t>
            </a:r>
            <a:endParaRPr lang="en-US" sz="2400" b="1" dirty="0">
              <a:solidFill>
                <a:srgbClr val="002060"/>
              </a:solidFill>
              <a:latin typeface="Arial" panose="020B0604020202020204" pitchFamily="34" charset="0"/>
              <a:ea typeface="Tahoma" panose="020B0604030504040204" pitchFamily="34" charset="0"/>
              <a:cs typeface="Arial" panose="020B0604020202020204" pitchFamily="34" charset="0"/>
            </a:endParaRPr>
          </a:p>
        </p:txBody>
      </p:sp>
      <p:pic>
        <p:nvPicPr>
          <p:cNvPr id="4" name="Picture 3"/>
          <p:cNvPicPr>
            <a:picLocks noChangeAspect="1"/>
          </p:cNvPicPr>
          <p:nvPr/>
        </p:nvPicPr>
        <p:blipFill>
          <a:blip r:embed="rId8"/>
          <a:stretch>
            <a:fillRect/>
          </a:stretch>
        </p:blipFill>
        <p:spPr>
          <a:xfrm>
            <a:off x="4570899" y="951956"/>
            <a:ext cx="2286000" cy="2000250"/>
          </a:xfrm>
          <a:prstGeom prst="rect">
            <a:avLst/>
          </a:prstGeom>
        </p:spPr>
      </p:pic>
      <p:pic>
        <p:nvPicPr>
          <p:cNvPr id="3074" name="Picture 2" descr="CHĂM SÓC HOA HỒNG TRONG CHẬU CẢNH GREENB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52128" y="4080501"/>
            <a:ext cx="2219325" cy="20574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0"/>
          <a:stretch>
            <a:fillRect/>
          </a:stretch>
        </p:blipFill>
        <p:spPr>
          <a:xfrm>
            <a:off x="0" y="4077521"/>
            <a:ext cx="2423162" cy="1805599"/>
          </a:xfrm>
          <a:prstGeom prst="rect">
            <a:avLst/>
          </a:prstGeom>
        </p:spPr>
      </p:pic>
      <p:sp>
        <p:nvSpPr>
          <p:cNvPr id="27" name="Rounded Rectangle 26"/>
          <p:cNvSpPr/>
          <p:nvPr/>
        </p:nvSpPr>
        <p:spPr>
          <a:xfrm>
            <a:off x="2958675" y="82278"/>
            <a:ext cx="6479177" cy="613954"/>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 22: CƠ THỂ SINH VẬT</a:t>
            </a:r>
          </a:p>
        </p:txBody>
      </p:sp>
      <p:pic>
        <p:nvPicPr>
          <p:cNvPr id="6" name="Picture 5"/>
          <p:cNvPicPr>
            <a:picLocks noChangeAspect="1"/>
          </p:cNvPicPr>
          <p:nvPr/>
        </p:nvPicPr>
        <p:blipFill>
          <a:blip r:embed="rId11"/>
          <a:stretch>
            <a:fillRect/>
          </a:stretch>
        </p:blipFill>
        <p:spPr>
          <a:xfrm>
            <a:off x="7431459" y="3849271"/>
            <a:ext cx="2214102" cy="2519859"/>
          </a:xfrm>
          <a:prstGeom prst="rect">
            <a:avLst/>
          </a:prstGeom>
        </p:spPr>
      </p:pic>
      <p:pic>
        <p:nvPicPr>
          <p:cNvPr id="28" name="Picture 8" descr="Digit 120"/>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541599" y="23993"/>
            <a:ext cx="1223626" cy="67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0921780"/>
      </p:ext>
    </p:extLst>
  </p:cSld>
  <p:clrMapOvr>
    <a:masterClrMapping/>
  </p:clrMapOvr>
  <mc:AlternateContent xmlns:mc="http://schemas.openxmlformats.org/markup-compatibility/2006" xmlns:p14="http://schemas.microsoft.com/office/powerpoint/2010/main">
    <mc:Choice Requires="p14">
      <p:transition spd="slow" p14:dur="125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123000"/>
                                  </p:stCondLst>
                                  <p:iterate type="lt">
                                    <p:tmPct val="5000"/>
                                  </p:iterate>
                                  <p:childTnLst>
                                    <p:anim calcmode="lin" valueType="num">
                                      <p:cBhvr>
                                        <p:cTn id="6" dur="1000"/>
                                        <p:tgtEl>
                                          <p:spTgt spid="28"/>
                                        </p:tgtEl>
                                        <p:attrNameLst>
                                          <p:attrName>ppt_w</p:attrName>
                                        </p:attrNameLst>
                                      </p:cBhvr>
                                      <p:tavLst>
                                        <p:tav tm="0">
                                          <p:val>
                                            <p:strVal val="ppt_w"/>
                                          </p:val>
                                        </p:tav>
                                        <p:tav tm="100000">
                                          <p:val>
                                            <p:fltVal val="0"/>
                                          </p:val>
                                        </p:tav>
                                      </p:tavLst>
                                    </p:anim>
                                    <p:anim calcmode="lin" valueType="num">
                                      <p:cBhvr>
                                        <p:cTn id="7" dur="1000"/>
                                        <p:tgtEl>
                                          <p:spTgt spid="28"/>
                                        </p:tgtEl>
                                        <p:attrNameLst>
                                          <p:attrName>ppt_h</p:attrName>
                                        </p:attrNameLst>
                                      </p:cBhvr>
                                      <p:tavLst>
                                        <p:tav tm="0">
                                          <p:val>
                                            <p:strVal val="ppt_h"/>
                                          </p:val>
                                        </p:tav>
                                        <p:tav tm="100000">
                                          <p:val>
                                            <p:fltVal val="0"/>
                                          </p:val>
                                        </p:tav>
                                      </p:tavLst>
                                    </p:anim>
                                    <p:anim calcmode="lin" valueType="num">
                                      <p:cBhvr>
                                        <p:cTn id="8" dur="1000"/>
                                        <p:tgtEl>
                                          <p:spTgt spid="28"/>
                                        </p:tgtEl>
                                        <p:attrNameLst>
                                          <p:attrName>style.rotation</p:attrName>
                                        </p:attrNameLst>
                                      </p:cBhvr>
                                      <p:tavLst>
                                        <p:tav tm="0">
                                          <p:val>
                                            <p:fltVal val="0"/>
                                          </p:val>
                                        </p:tav>
                                        <p:tav tm="100000">
                                          <p:val>
                                            <p:fltVal val="90"/>
                                          </p:val>
                                        </p:tav>
                                      </p:tavLst>
                                    </p:anim>
                                    <p:animEffect transition="out" filter="fade">
                                      <p:cBhvr>
                                        <p:cTn id="9" dur="1000"/>
                                        <p:tgtEl>
                                          <p:spTgt spid="28"/>
                                        </p:tgtEl>
                                      </p:cBhvr>
                                    </p:animEffect>
                                    <p:set>
                                      <p:cBhvr>
                                        <p:cTn id="10"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8960" y="1044785"/>
            <a:ext cx="5994456" cy="5087840"/>
            <a:chOff x="1060992" y="1070912"/>
            <a:chExt cx="5110176" cy="1958418"/>
          </a:xfrm>
        </p:grpSpPr>
        <p:sp>
          <p:nvSpPr>
            <p:cNvPr id="6" name="Rounded Rectangle 5"/>
            <p:cNvSpPr/>
            <p:nvPr/>
          </p:nvSpPr>
          <p:spPr>
            <a:xfrm>
              <a:off x="1060992" y="1070912"/>
              <a:ext cx="4771204" cy="1958418"/>
            </a:xfrm>
            <a:prstGeom prst="roundRect">
              <a:avLst>
                <a:gd name="adj" fmla="val 10000"/>
              </a:avLst>
            </a:prstGeom>
            <a:ln>
              <a:noFill/>
            </a:ln>
            <a:effectLst/>
            <a:scene3d>
              <a:camera prst="orthographicFront">
                <a:rot lat="0" lon="0" rev="0"/>
              </a:camera>
              <a:lightRig rig="contrasting" dir="t">
                <a:rot lat="0" lon="0" rev="7800000"/>
              </a:lightRig>
            </a:scene3d>
            <a:sp3d>
              <a:bevelT w="139700" h="139700"/>
            </a:sp3d>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2" name="TextBox 11"/>
            <p:cNvSpPr txBox="1"/>
            <p:nvPr/>
          </p:nvSpPr>
          <p:spPr>
            <a:xfrm>
              <a:off x="1080891" y="1151281"/>
              <a:ext cx="5090277" cy="319868"/>
            </a:xfrm>
            <a:prstGeom prst="rect">
              <a:avLst/>
            </a:prstGeom>
            <a:noFill/>
          </p:spPr>
          <p:txBody>
            <a:bodyPr wrap="square" rtlCol="0">
              <a:spAutoFit/>
            </a:bodyPr>
            <a:lstStyle/>
            <a:p>
              <a:r>
                <a:rPr lang="en-US" sz="48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Sinh</a:t>
              </a:r>
              <a:r>
                <a:rPr lang="en-US" sz="4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vật</a:t>
              </a:r>
              <a:r>
                <a:rPr lang="en-US" sz="4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đơn</a:t>
              </a:r>
              <a:r>
                <a:rPr lang="en-US" sz="4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bào</a:t>
              </a:r>
              <a:endParaRPr lang="en-US" sz="4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4" name="Group 13"/>
          <p:cNvGrpSpPr/>
          <p:nvPr/>
        </p:nvGrpSpPr>
        <p:grpSpPr>
          <a:xfrm>
            <a:off x="5912816" y="1044785"/>
            <a:ext cx="6128419" cy="5573729"/>
            <a:chOff x="6113416" y="1044786"/>
            <a:chExt cx="4781005" cy="1958418"/>
          </a:xfrm>
        </p:grpSpPr>
        <p:sp>
          <p:nvSpPr>
            <p:cNvPr id="10" name="Rounded Rectangle 9"/>
            <p:cNvSpPr/>
            <p:nvPr/>
          </p:nvSpPr>
          <p:spPr>
            <a:xfrm>
              <a:off x="6113416" y="1044786"/>
              <a:ext cx="4781005" cy="1958418"/>
            </a:xfrm>
            <a:prstGeom prst="roundRect">
              <a:avLst>
                <a:gd name="adj" fmla="val 10000"/>
              </a:avLst>
            </a:prstGeom>
            <a:ln>
              <a:noFill/>
            </a:ln>
            <a:effectLst/>
            <a:scene3d>
              <a:camera prst="orthographicFront">
                <a:rot lat="0" lon="0" rev="0"/>
              </a:camera>
              <a:lightRig rig="contrasting" dir="t">
                <a:rot lat="0" lon="0" rev="7800000"/>
              </a:lightRig>
            </a:scene3d>
            <a:sp3d>
              <a:bevelT w="139700" h="139700"/>
            </a:sp3d>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13" name="TextBox 12"/>
            <p:cNvSpPr txBox="1"/>
            <p:nvPr/>
          </p:nvSpPr>
          <p:spPr>
            <a:xfrm>
              <a:off x="6224542" y="1111044"/>
              <a:ext cx="4577092" cy="291984"/>
            </a:xfrm>
            <a:prstGeom prst="rect">
              <a:avLst/>
            </a:prstGeom>
            <a:noFill/>
          </p:spPr>
          <p:txBody>
            <a:bodyPr wrap="square" rtlCol="0">
              <a:spAutoFit/>
            </a:bodyPr>
            <a:lstStyle/>
            <a:p>
              <a:r>
                <a:rPr lang="en-US" sz="48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Sinh</a:t>
              </a:r>
              <a:r>
                <a:rPr lang="en-US" sz="4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vật</a:t>
              </a:r>
              <a:r>
                <a:rPr lang="en-US" sz="4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đa</a:t>
              </a:r>
              <a:r>
                <a:rPr lang="en-US" sz="4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bào</a:t>
              </a:r>
              <a:endParaRPr lang="en-US" sz="4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grpSp>
      <p:sp>
        <p:nvSpPr>
          <p:cNvPr id="17" name="TextBox 16"/>
          <p:cNvSpPr txBox="1"/>
          <p:nvPr/>
        </p:nvSpPr>
        <p:spPr>
          <a:xfrm>
            <a:off x="142302" y="2065211"/>
            <a:ext cx="5476439" cy="3046988"/>
          </a:xfrm>
          <a:prstGeom prst="rect">
            <a:avLst/>
          </a:prstGeom>
          <a:noFill/>
        </p:spPr>
        <p:txBody>
          <a:bodyPr wrap="square" rtlCol="0">
            <a:spAutoFit/>
          </a:bodyPr>
          <a:lstStyle/>
          <a:p>
            <a:r>
              <a:rPr lang="en-US" sz="4800" b="1" dirty="0">
                <a:latin typeface="Tahoma" panose="020B0604030504040204" pitchFamily="34" charset="0"/>
                <a:ea typeface="Tahoma" panose="020B0604030504040204" pitchFamily="34" charset="0"/>
                <a:cs typeface="Tahoma" panose="020B0604030504040204" pitchFamily="34" charset="0"/>
              </a:rPr>
              <a:t>1. </a:t>
            </a:r>
            <a:r>
              <a:rPr lang="en-US" sz="4800" b="1" dirty="0" err="1">
                <a:latin typeface="Tahoma" panose="020B0604030504040204" pitchFamily="34" charset="0"/>
                <a:ea typeface="Tahoma" panose="020B0604030504040204" pitchFamily="34" charset="0"/>
                <a:cs typeface="Tahoma" panose="020B0604030504040204" pitchFamily="34" charset="0"/>
              </a:rPr>
              <a:t>Tảo</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tiểu</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cầu</a:t>
            </a:r>
            <a:r>
              <a:rPr lang="en-US" sz="4800" b="1" dirty="0">
                <a:latin typeface="Tahoma" panose="020B0604030504040204" pitchFamily="34" charset="0"/>
                <a:ea typeface="Tahoma" panose="020B0604030504040204" pitchFamily="34" charset="0"/>
                <a:cs typeface="Tahoma" panose="020B0604030504040204" pitchFamily="34" charset="0"/>
              </a:rPr>
              <a:t> </a:t>
            </a:r>
          </a:p>
          <a:p>
            <a:r>
              <a:rPr lang="en-US" sz="4800" b="1" dirty="0">
                <a:latin typeface="Tahoma" panose="020B0604030504040204" pitchFamily="34" charset="0"/>
                <a:ea typeface="Tahoma" panose="020B0604030504040204" pitchFamily="34" charset="0"/>
                <a:cs typeface="Tahoma" panose="020B0604030504040204" pitchFamily="34" charset="0"/>
              </a:rPr>
              <a:t>2. </a:t>
            </a:r>
            <a:r>
              <a:rPr lang="en-US" sz="4800" b="1" dirty="0" err="1">
                <a:latin typeface="Tahoma" panose="020B0604030504040204" pitchFamily="34" charset="0"/>
                <a:ea typeface="Tahoma" panose="020B0604030504040204" pitchFamily="34" charset="0"/>
                <a:cs typeface="Tahoma" panose="020B0604030504040204" pitchFamily="34" charset="0"/>
              </a:rPr>
              <a:t>Tảo</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silic</a:t>
            </a:r>
            <a:endParaRPr lang="en-US" sz="4800" b="1" dirty="0">
              <a:latin typeface="Tahoma" panose="020B0604030504040204" pitchFamily="34" charset="0"/>
              <a:ea typeface="Tahoma" panose="020B0604030504040204" pitchFamily="34" charset="0"/>
              <a:cs typeface="Tahoma" panose="020B0604030504040204" pitchFamily="34" charset="0"/>
            </a:endParaRPr>
          </a:p>
          <a:p>
            <a:r>
              <a:rPr lang="en-US" sz="4800" b="1" dirty="0">
                <a:latin typeface="Tahoma" panose="020B0604030504040204" pitchFamily="34" charset="0"/>
                <a:ea typeface="Tahoma" panose="020B0604030504040204" pitchFamily="34" charset="0"/>
                <a:cs typeface="Tahoma" panose="020B0604030504040204" pitchFamily="34" charset="0"/>
              </a:rPr>
              <a:t>3. </a:t>
            </a:r>
            <a:r>
              <a:rPr lang="en-US" sz="4800" b="1" dirty="0" err="1">
                <a:latin typeface="Tahoma" panose="020B0604030504040204" pitchFamily="34" charset="0"/>
                <a:ea typeface="Tahoma" panose="020B0604030504040204" pitchFamily="34" charset="0"/>
                <a:cs typeface="Tahoma" panose="020B0604030504040204" pitchFamily="34" charset="0"/>
              </a:rPr>
              <a:t>Trùng</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đế</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giày</a:t>
            </a:r>
            <a:endParaRPr lang="en-US" sz="4800" b="1" dirty="0">
              <a:latin typeface="Tahoma" panose="020B0604030504040204" pitchFamily="34" charset="0"/>
              <a:ea typeface="Tahoma" panose="020B0604030504040204" pitchFamily="34" charset="0"/>
              <a:cs typeface="Tahoma" panose="020B0604030504040204" pitchFamily="34" charset="0"/>
            </a:endParaRPr>
          </a:p>
          <a:p>
            <a:r>
              <a:rPr lang="en-US" sz="4800" b="1" dirty="0">
                <a:latin typeface="Tahoma" panose="020B0604030504040204" pitchFamily="34" charset="0"/>
                <a:ea typeface="Tahoma" panose="020B0604030504040204" pitchFamily="34" charset="0"/>
                <a:cs typeface="Tahoma" panose="020B0604030504040204" pitchFamily="34" charset="0"/>
              </a:rPr>
              <a:t>4. </a:t>
            </a:r>
            <a:r>
              <a:rPr lang="en-US" sz="4800" b="1" dirty="0" err="1">
                <a:latin typeface="Tahoma" panose="020B0604030504040204" pitchFamily="34" charset="0"/>
                <a:ea typeface="Tahoma" panose="020B0604030504040204" pitchFamily="34" charset="0"/>
                <a:cs typeface="Tahoma" panose="020B0604030504040204" pitchFamily="34" charset="0"/>
              </a:rPr>
              <a:t>Trùng</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roi</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xanh</a:t>
            </a:r>
            <a:endParaRPr lang="en-US" sz="4800" b="1" dirty="0">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a:off x="6055260" y="1952285"/>
            <a:ext cx="6134104" cy="4524315"/>
          </a:xfrm>
          <a:prstGeom prst="rect">
            <a:avLst/>
          </a:prstGeom>
          <a:noFill/>
        </p:spPr>
        <p:txBody>
          <a:bodyPr wrap="square" rtlCol="0">
            <a:spAutoFit/>
          </a:bodyPr>
          <a:lstStyle/>
          <a:p>
            <a:r>
              <a:rPr lang="en-US" sz="4800" b="1" dirty="0">
                <a:latin typeface="Tahoma" panose="020B0604030504040204" pitchFamily="34" charset="0"/>
                <a:ea typeface="Tahoma" panose="020B0604030504040204" pitchFamily="34" charset="0"/>
                <a:cs typeface="Tahoma" panose="020B0604030504040204" pitchFamily="34" charset="0"/>
              </a:rPr>
              <a:t>1. Con </a:t>
            </a:r>
            <a:r>
              <a:rPr lang="en-US" sz="4800" b="1" dirty="0" err="1">
                <a:latin typeface="Tahoma" panose="020B0604030504040204" pitchFamily="34" charset="0"/>
                <a:ea typeface="Tahoma" panose="020B0604030504040204" pitchFamily="34" charset="0"/>
                <a:cs typeface="Tahoma" panose="020B0604030504040204" pitchFamily="34" charset="0"/>
              </a:rPr>
              <a:t>chim</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bồ</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câu</a:t>
            </a:r>
            <a:endParaRPr lang="en-US" sz="4800" b="1" dirty="0">
              <a:latin typeface="Tahoma" panose="020B0604030504040204" pitchFamily="34" charset="0"/>
              <a:ea typeface="Tahoma" panose="020B0604030504040204" pitchFamily="34" charset="0"/>
              <a:cs typeface="Tahoma" panose="020B0604030504040204" pitchFamily="34" charset="0"/>
            </a:endParaRPr>
          </a:p>
          <a:p>
            <a:r>
              <a:rPr lang="en-US" sz="4800" b="1" dirty="0">
                <a:latin typeface="Tahoma" panose="020B0604030504040204" pitchFamily="34" charset="0"/>
                <a:ea typeface="Tahoma" panose="020B0604030504040204" pitchFamily="34" charset="0"/>
                <a:cs typeface="Tahoma" panose="020B0604030504040204" pitchFamily="34" charset="0"/>
              </a:rPr>
              <a:t>2. Con </a:t>
            </a:r>
            <a:r>
              <a:rPr lang="en-US" sz="4800" b="1" dirty="0" err="1">
                <a:latin typeface="Tahoma" panose="020B0604030504040204" pitchFamily="34" charset="0"/>
                <a:ea typeface="Tahoma" panose="020B0604030504040204" pitchFamily="34" charset="0"/>
                <a:cs typeface="Tahoma" panose="020B0604030504040204" pitchFamily="34" charset="0"/>
              </a:rPr>
              <a:t>voi</a:t>
            </a:r>
            <a:endParaRPr lang="en-US" sz="4800" b="1" dirty="0">
              <a:latin typeface="Tahoma" panose="020B0604030504040204" pitchFamily="34" charset="0"/>
              <a:ea typeface="Tahoma" panose="020B0604030504040204" pitchFamily="34" charset="0"/>
              <a:cs typeface="Tahoma" panose="020B0604030504040204" pitchFamily="34" charset="0"/>
            </a:endParaRPr>
          </a:p>
          <a:p>
            <a:r>
              <a:rPr lang="en-US" sz="4800" b="1" dirty="0">
                <a:latin typeface="Tahoma" panose="020B0604030504040204" pitchFamily="34" charset="0"/>
                <a:ea typeface="Tahoma" panose="020B0604030504040204" pitchFamily="34" charset="0"/>
                <a:cs typeface="Tahoma" panose="020B0604030504040204" pitchFamily="34" charset="0"/>
              </a:rPr>
              <a:t>3. Con </a:t>
            </a:r>
            <a:r>
              <a:rPr lang="en-US" sz="4800" b="1" dirty="0" err="1">
                <a:latin typeface="Tahoma" panose="020B0604030504040204" pitchFamily="34" charset="0"/>
                <a:ea typeface="Tahoma" panose="020B0604030504040204" pitchFamily="34" charset="0"/>
                <a:cs typeface="Tahoma" panose="020B0604030504040204" pitchFamily="34" charset="0"/>
              </a:rPr>
              <a:t>sư</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tử</a:t>
            </a:r>
            <a:r>
              <a:rPr lang="en-US" sz="4800" b="1" dirty="0">
                <a:latin typeface="Tahoma" panose="020B0604030504040204" pitchFamily="34" charset="0"/>
                <a:ea typeface="Tahoma" panose="020B0604030504040204" pitchFamily="34" charset="0"/>
                <a:cs typeface="Tahoma" panose="020B0604030504040204" pitchFamily="34" charset="0"/>
              </a:rPr>
              <a:t> </a:t>
            </a:r>
          </a:p>
          <a:p>
            <a:r>
              <a:rPr lang="en-US" sz="4800" b="1" dirty="0">
                <a:latin typeface="Tahoma" panose="020B0604030504040204" pitchFamily="34" charset="0"/>
                <a:ea typeface="Tahoma" panose="020B0604030504040204" pitchFamily="34" charset="0"/>
                <a:cs typeface="Tahoma" panose="020B0604030504040204" pitchFamily="34" charset="0"/>
              </a:rPr>
              <a:t>4. </a:t>
            </a:r>
            <a:r>
              <a:rPr lang="en-US" sz="4800" b="1" dirty="0" err="1">
                <a:latin typeface="Tahoma" panose="020B0604030504040204" pitchFamily="34" charset="0"/>
                <a:ea typeface="Tahoma" panose="020B0604030504040204" pitchFamily="34" charset="0"/>
                <a:cs typeface="Tahoma" panose="020B0604030504040204" pitchFamily="34" charset="0"/>
              </a:rPr>
              <a:t>Cá</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heo</a:t>
            </a:r>
            <a:endParaRPr lang="en-US" sz="4800" b="1" dirty="0">
              <a:latin typeface="Tahoma" panose="020B0604030504040204" pitchFamily="34" charset="0"/>
              <a:ea typeface="Tahoma" panose="020B0604030504040204" pitchFamily="34" charset="0"/>
              <a:cs typeface="Tahoma" panose="020B0604030504040204" pitchFamily="34" charset="0"/>
            </a:endParaRPr>
          </a:p>
          <a:p>
            <a:r>
              <a:rPr lang="en-US" sz="4800" b="1" dirty="0">
                <a:latin typeface="Tahoma" panose="020B0604030504040204" pitchFamily="34" charset="0"/>
                <a:ea typeface="Tahoma" panose="020B0604030504040204" pitchFamily="34" charset="0"/>
                <a:cs typeface="Tahoma" panose="020B0604030504040204" pitchFamily="34" charset="0"/>
              </a:rPr>
              <a:t>5. </a:t>
            </a:r>
            <a:r>
              <a:rPr lang="en-US" sz="4800" b="1" dirty="0" err="1">
                <a:latin typeface="Tahoma" panose="020B0604030504040204" pitchFamily="34" charset="0"/>
                <a:ea typeface="Tahoma" panose="020B0604030504040204" pitchFamily="34" charset="0"/>
                <a:cs typeface="Tahoma" panose="020B0604030504040204" pitchFamily="34" charset="0"/>
              </a:rPr>
              <a:t>Cây</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ngô</a:t>
            </a:r>
            <a:endParaRPr lang="en-US" sz="4800" b="1" dirty="0">
              <a:latin typeface="Tahoma" panose="020B0604030504040204" pitchFamily="34" charset="0"/>
              <a:ea typeface="Tahoma" panose="020B0604030504040204" pitchFamily="34" charset="0"/>
              <a:cs typeface="Tahoma" panose="020B0604030504040204" pitchFamily="34" charset="0"/>
            </a:endParaRPr>
          </a:p>
          <a:p>
            <a:r>
              <a:rPr lang="en-US" sz="4800" b="1" dirty="0">
                <a:latin typeface="Tahoma" panose="020B0604030504040204" pitchFamily="34" charset="0"/>
                <a:ea typeface="Tahoma" panose="020B0604030504040204" pitchFamily="34" charset="0"/>
                <a:cs typeface="Tahoma" panose="020B0604030504040204" pitchFamily="34" charset="0"/>
              </a:rPr>
              <a:t>6. </a:t>
            </a:r>
            <a:r>
              <a:rPr lang="en-US" sz="4800" b="1" dirty="0" err="1">
                <a:latin typeface="Tahoma" panose="020B0604030504040204" pitchFamily="34" charset="0"/>
                <a:ea typeface="Tahoma" panose="020B0604030504040204" pitchFamily="34" charset="0"/>
                <a:cs typeface="Tahoma" panose="020B0604030504040204" pitchFamily="34" charset="0"/>
              </a:rPr>
              <a:t>Cây</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hoa</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hồng</a:t>
            </a:r>
            <a:endParaRPr lang="en-US" sz="4800" b="1" dirty="0">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1872343" y="82278"/>
            <a:ext cx="7565509" cy="613954"/>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4400" b="1" dirty="0">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BÀI 22: CƠ THỂ SINH VẬT</a:t>
            </a:r>
          </a:p>
        </p:txBody>
      </p:sp>
    </p:spTree>
    <p:extLst>
      <p:ext uri="{BB962C8B-B14F-4D97-AF65-F5344CB8AC3E}">
        <p14:creationId xmlns:p14="http://schemas.microsoft.com/office/powerpoint/2010/main" val="3412993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750"/>
                                        <p:tgtEl>
                                          <p:spTgt spid="17"/>
                                        </p:tgtEl>
                                      </p:cBhvr>
                                    </p:animEffect>
                                  </p:childTnLst>
                                </p:cTn>
                              </p:par>
                            </p:childTnLst>
                          </p:cTn>
                        </p:par>
                        <p:par>
                          <p:cTn id="8" fill="hold">
                            <p:stCondLst>
                              <p:cond delay="75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815176" y="171938"/>
            <a:ext cx="6932022" cy="983296"/>
          </a:xfrm>
          <a:prstGeom prst="round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accent1">
                    <a:lumMod val="50000"/>
                  </a:schemeClr>
                </a:solidFill>
                <a:latin typeface="Times New Roman" panose="02020603050405020304" pitchFamily="18" charset="0"/>
                <a:ea typeface="Tahoma" panose="020B0604030504040204" pitchFamily="34" charset="0"/>
                <a:cs typeface="Times New Roman" panose="02020603050405020304" pitchFamily="18" charset="0"/>
              </a:rPr>
              <a:t>EM ĐÃ HỌC</a:t>
            </a:r>
          </a:p>
        </p:txBody>
      </p:sp>
      <p:sp>
        <p:nvSpPr>
          <p:cNvPr id="4" name="Rectangle 3"/>
          <p:cNvSpPr/>
          <p:nvPr/>
        </p:nvSpPr>
        <p:spPr>
          <a:xfrm>
            <a:off x="191589" y="1747674"/>
            <a:ext cx="9097095" cy="11609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 </a:t>
            </a:r>
            <a:r>
              <a:rPr lang="en-US" sz="6000" b="1" dirty="0" err="1">
                <a:solidFill>
                  <a:schemeClr val="tx1"/>
                </a:solidFill>
                <a:latin typeface="Times New Roman" pitchFamily="18" charset="0"/>
                <a:cs typeface="Times New Roman" pitchFamily="18" charset="0"/>
              </a:rPr>
              <a:t>Khái</a:t>
            </a:r>
            <a:r>
              <a:rPr lang="en-US" sz="6000" b="1" dirty="0">
                <a:solidFill>
                  <a:schemeClr val="tx1"/>
                </a:solidFill>
                <a:latin typeface="Times New Roman" pitchFamily="18" charset="0"/>
                <a:cs typeface="Times New Roman" pitchFamily="18" charset="0"/>
              </a:rPr>
              <a:t> </a:t>
            </a:r>
            <a:r>
              <a:rPr lang="en-US" sz="6000" b="1" dirty="0" err="1">
                <a:solidFill>
                  <a:schemeClr val="tx1"/>
                </a:solidFill>
                <a:latin typeface="Times New Roman" pitchFamily="18" charset="0"/>
                <a:cs typeface="Times New Roman" pitchFamily="18" charset="0"/>
              </a:rPr>
              <a:t>niệm</a:t>
            </a:r>
            <a:r>
              <a:rPr lang="en-US" sz="6000" b="1" dirty="0">
                <a:solidFill>
                  <a:schemeClr val="tx1"/>
                </a:solidFill>
                <a:latin typeface="Times New Roman" pitchFamily="18" charset="0"/>
                <a:cs typeface="Times New Roman" pitchFamily="18" charset="0"/>
              </a:rPr>
              <a:t> </a:t>
            </a:r>
            <a:r>
              <a:rPr lang="en-US" sz="6000" b="1" dirty="0" err="1">
                <a:solidFill>
                  <a:schemeClr val="tx1"/>
                </a:solidFill>
                <a:latin typeface="Times New Roman" pitchFamily="18" charset="0"/>
                <a:cs typeface="Times New Roman" pitchFamily="18" charset="0"/>
              </a:rPr>
              <a:t>cơ</a:t>
            </a:r>
            <a:r>
              <a:rPr lang="en-US" sz="6000" b="1" dirty="0">
                <a:solidFill>
                  <a:schemeClr val="tx1"/>
                </a:solidFill>
                <a:latin typeface="Times New Roman" pitchFamily="18" charset="0"/>
                <a:cs typeface="Times New Roman" pitchFamily="18" charset="0"/>
              </a:rPr>
              <a:t> </a:t>
            </a:r>
            <a:r>
              <a:rPr lang="en-US" sz="6000" b="1" dirty="0" err="1">
                <a:solidFill>
                  <a:schemeClr val="tx1"/>
                </a:solidFill>
                <a:latin typeface="Times New Roman" pitchFamily="18" charset="0"/>
                <a:cs typeface="Times New Roman" pitchFamily="18" charset="0"/>
              </a:rPr>
              <a:t>thể</a:t>
            </a:r>
            <a:r>
              <a:rPr lang="en-US" sz="6000" b="1" dirty="0">
                <a:solidFill>
                  <a:schemeClr val="tx1"/>
                </a:solidFill>
                <a:latin typeface="Times New Roman" pitchFamily="18" charset="0"/>
                <a:cs typeface="Times New Roman" pitchFamily="18" charset="0"/>
              </a:rPr>
              <a:t> </a:t>
            </a:r>
            <a:r>
              <a:rPr lang="en-US" sz="6000" b="1" dirty="0" err="1">
                <a:solidFill>
                  <a:schemeClr val="tx1"/>
                </a:solidFill>
                <a:latin typeface="Times New Roman" pitchFamily="18" charset="0"/>
                <a:cs typeface="Times New Roman" pitchFamily="18" charset="0"/>
              </a:rPr>
              <a:t>sinh</a:t>
            </a:r>
            <a:r>
              <a:rPr lang="en-US" sz="6000" b="1" dirty="0">
                <a:solidFill>
                  <a:schemeClr val="tx1"/>
                </a:solidFill>
                <a:latin typeface="Times New Roman" pitchFamily="18" charset="0"/>
                <a:cs typeface="Times New Roman" pitchFamily="18" charset="0"/>
              </a:rPr>
              <a:t> </a:t>
            </a:r>
            <a:r>
              <a:rPr lang="en-US" sz="6000" b="1" dirty="0" err="1">
                <a:solidFill>
                  <a:schemeClr val="tx1"/>
                </a:solidFill>
                <a:latin typeface="Times New Roman" pitchFamily="18" charset="0"/>
                <a:cs typeface="Times New Roman" pitchFamily="18" charset="0"/>
              </a:rPr>
              <a:t>vật</a:t>
            </a:r>
            <a:endParaRPr lang="vi-VN" sz="6000" b="1" dirty="0">
              <a:solidFill>
                <a:schemeClr val="tx1"/>
              </a:solidFill>
              <a:latin typeface="Times New Roman" pitchFamily="18" charset="0"/>
              <a:cs typeface="Times New Roman" pitchFamily="18" charset="0"/>
            </a:endParaRPr>
          </a:p>
        </p:txBody>
      </p:sp>
      <p:sp>
        <p:nvSpPr>
          <p:cNvPr id="5" name="Rectangle 4"/>
          <p:cNvSpPr/>
          <p:nvPr/>
        </p:nvSpPr>
        <p:spPr>
          <a:xfrm>
            <a:off x="191589" y="3326673"/>
            <a:ext cx="11782697" cy="10798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200" dirty="0">
                <a:solidFill>
                  <a:schemeClr val="tx1"/>
                </a:solidFill>
              </a:rPr>
              <a:t> - </a:t>
            </a:r>
            <a:r>
              <a:rPr lang="en-US" sz="5200" b="1" dirty="0" err="1">
                <a:solidFill>
                  <a:schemeClr val="tx1"/>
                </a:solidFill>
                <a:latin typeface="Times New Roman" pitchFamily="18" charset="0"/>
                <a:cs typeface="Times New Roman" pitchFamily="18" charset="0"/>
              </a:rPr>
              <a:t>Các</a:t>
            </a:r>
            <a:r>
              <a:rPr lang="en-US" sz="5200" b="1" dirty="0">
                <a:solidFill>
                  <a:schemeClr val="tx1"/>
                </a:solidFill>
                <a:latin typeface="Times New Roman" pitchFamily="18" charset="0"/>
                <a:cs typeface="Times New Roman" pitchFamily="18" charset="0"/>
              </a:rPr>
              <a:t> </a:t>
            </a:r>
            <a:r>
              <a:rPr lang="en-US" sz="5200" b="1" dirty="0" err="1">
                <a:solidFill>
                  <a:schemeClr val="tx1"/>
                </a:solidFill>
                <a:latin typeface="Times New Roman" pitchFamily="18" charset="0"/>
                <a:cs typeface="Times New Roman" pitchFamily="18" charset="0"/>
              </a:rPr>
              <a:t>quá</a:t>
            </a:r>
            <a:r>
              <a:rPr lang="en-US" sz="5200" b="1" dirty="0">
                <a:solidFill>
                  <a:schemeClr val="tx1"/>
                </a:solidFill>
                <a:latin typeface="Times New Roman" pitchFamily="18" charset="0"/>
                <a:cs typeface="Times New Roman" pitchFamily="18" charset="0"/>
              </a:rPr>
              <a:t> </a:t>
            </a:r>
            <a:r>
              <a:rPr lang="en-US" sz="5200" b="1" dirty="0" err="1">
                <a:solidFill>
                  <a:schemeClr val="tx1"/>
                </a:solidFill>
                <a:latin typeface="Times New Roman" pitchFamily="18" charset="0"/>
                <a:cs typeface="Times New Roman" pitchFamily="18" charset="0"/>
              </a:rPr>
              <a:t>trình</a:t>
            </a:r>
            <a:r>
              <a:rPr lang="en-US" sz="5200" b="1" dirty="0">
                <a:solidFill>
                  <a:schemeClr val="tx1"/>
                </a:solidFill>
                <a:latin typeface="Times New Roman" pitchFamily="18" charset="0"/>
                <a:cs typeface="Times New Roman" pitchFamily="18" charset="0"/>
              </a:rPr>
              <a:t> </a:t>
            </a:r>
            <a:r>
              <a:rPr lang="en-US" sz="5200" b="1" dirty="0" err="1">
                <a:solidFill>
                  <a:schemeClr val="tx1"/>
                </a:solidFill>
                <a:latin typeface="Times New Roman" pitchFamily="18" charset="0"/>
                <a:cs typeface="Times New Roman" pitchFamily="18" charset="0"/>
              </a:rPr>
              <a:t>sống</a:t>
            </a:r>
            <a:r>
              <a:rPr lang="en-US" sz="5200" b="1" dirty="0">
                <a:solidFill>
                  <a:schemeClr val="tx1"/>
                </a:solidFill>
                <a:latin typeface="Times New Roman" pitchFamily="18" charset="0"/>
                <a:cs typeface="Times New Roman" pitchFamily="18" charset="0"/>
              </a:rPr>
              <a:t> </a:t>
            </a:r>
            <a:r>
              <a:rPr lang="en-US" sz="5200" b="1" dirty="0" err="1">
                <a:solidFill>
                  <a:schemeClr val="tx1"/>
                </a:solidFill>
                <a:latin typeface="Times New Roman" pitchFamily="18" charset="0"/>
                <a:cs typeface="Times New Roman" pitchFamily="18" charset="0"/>
              </a:rPr>
              <a:t>cơ</a:t>
            </a:r>
            <a:r>
              <a:rPr lang="en-US" sz="5200" b="1" dirty="0">
                <a:solidFill>
                  <a:schemeClr val="tx1"/>
                </a:solidFill>
                <a:latin typeface="Times New Roman" pitchFamily="18" charset="0"/>
                <a:cs typeface="Times New Roman" pitchFamily="18" charset="0"/>
              </a:rPr>
              <a:t> </a:t>
            </a:r>
            <a:r>
              <a:rPr lang="en-US" sz="5200" b="1" dirty="0" err="1">
                <a:solidFill>
                  <a:schemeClr val="tx1"/>
                </a:solidFill>
                <a:latin typeface="Times New Roman" pitchFamily="18" charset="0"/>
                <a:cs typeface="Times New Roman" pitchFamily="18" charset="0"/>
              </a:rPr>
              <a:t>bản</a:t>
            </a:r>
            <a:r>
              <a:rPr lang="en-US" sz="5200" b="1" dirty="0">
                <a:solidFill>
                  <a:schemeClr val="tx1"/>
                </a:solidFill>
                <a:latin typeface="Times New Roman" pitchFamily="18" charset="0"/>
                <a:cs typeface="Times New Roman" pitchFamily="18" charset="0"/>
              </a:rPr>
              <a:t> </a:t>
            </a:r>
            <a:r>
              <a:rPr lang="en-US" sz="5200" b="1" dirty="0" err="1">
                <a:solidFill>
                  <a:schemeClr val="tx1"/>
                </a:solidFill>
                <a:latin typeface="Times New Roman" pitchFamily="18" charset="0"/>
                <a:cs typeface="Times New Roman" pitchFamily="18" charset="0"/>
              </a:rPr>
              <a:t>của</a:t>
            </a:r>
            <a:r>
              <a:rPr lang="en-US" sz="5200" b="1" dirty="0">
                <a:solidFill>
                  <a:schemeClr val="tx1"/>
                </a:solidFill>
                <a:latin typeface="Times New Roman" pitchFamily="18" charset="0"/>
                <a:cs typeface="Times New Roman" pitchFamily="18" charset="0"/>
              </a:rPr>
              <a:t> </a:t>
            </a:r>
            <a:r>
              <a:rPr lang="en-US" sz="5200" b="1" dirty="0" err="1">
                <a:solidFill>
                  <a:schemeClr val="tx1"/>
                </a:solidFill>
                <a:latin typeface="Times New Roman" pitchFamily="18" charset="0"/>
                <a:cs typeface="Times New Roman" pitchFamily="18" charset="0"/>
              </a:rPr>
              <a:t>sinh</a:t>
            </a:r>
            <a:r>
              <a:rPr lang="en-US" sz="5200" b="1" dirty="0">
                <a:solidFill>
                  <a:schemeClr val="tx1"/>
                </a:solidFill>
                <a:latin typeface="Times New Roman" pitchFamily="18" charset="0"/>
                <a:cs typeface="Times New Roman" pitchFamily="18" charset="0"/>
              </a:rPr>
              <a:t> </a:t>
            </a:r>
            <a:r>
              <a:rPr lang="en-US" sz="5200" b="1" dirty="0" err="1">
                <a:solidFill>
                  <a:schemeClr val="tx1"/>
                </a:solidFill>
                <a:latin typeface="Times New Roman" pitchFamily="18" charset="0"/>
                <a:cs typeface="Times New Roman" pitchFamily="18" charset="0"/>
              </a:rPr>
              <a:t>vật</a:t>
            </a:r>
            <a:endParaRPr lang="vi-VN" sz="5200" b="1" dirty="0">
              <a:solidFill>
                <a:schemeClr val="tx1"/>
              </a:solidFill>
              <a:latin typeface="Times New Roman" pitchFamily="18" charset="0"/>
              <a:cs typeface="Times New Roman" pitchFamily="18" charset="0"/>
            </a:endParaRPr>
          </a:p>
        </p:txBody>
      </p:sp>
      <p:sp>
        <p:nvSpPr>
          <p:cNvPr id="6" name="Rectangle 5"/>
          <p:cNvSpPr/>
          <p:nvPr/>
        </p:nvSpPr>
        <p:spPr>
          <a:xfrm>
            <a:off x="193896" y="4940051"/>
            <a:ext cx="11591110" cy="10427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Times New Roman" pitchFamily="18" charset="0"/>
                <a:cs typeface="Times New Roman" pitchFamily="18" charset="0"/>
              </a:rPr>
              <a:t>- </a:t>
            </a:r>
            <a:r>
              <a:rPr lang="en-US" sz="5400" b="1" dirty="0" err="1">
                <a:solidFill>
                  <a:schemeClr val="tx1"/>
                </a:solidFill>
                <a:latin typeface="Times New Roman" pitchFamily="18" charset="0"/>
                <a:cs typeface="Times New Roman" pitchFamily="18" charset="0"/>
              </a:rPr>
              <a:t>Phân</a:t>
            </a:r>
            <a:r>
              <a:rPr lang="en-US" sz="5400" b="1" dirty="0">
                <a:solidFill>
                  <a:schemeClr val="tx1"/>
                </a:solidFill>
                <a:latin typeface="Times New Roman" pitchFamily="18" charset="0"/>
                <a:cs typeface="Times New Roman" pitchFamily="18" charset="0"/>
              </a:rPr>
              <a:t> </a:t>
            </a:r>
            <a:r>
              <a:rPr lang="en-US" sz="5400" b="1" dirty="0" err="1">
                <a:solidFill>
                  <a:schemeClr val="tx1"/>
                </a:solidFill>
                <a:latin typeface="Times New Roman" pitchFamily="18" charset="0"/>
                <a:cs typeface="Times New Roman" pitchFamily="18" charset="0"/>
              </a:rPr>
              <a:t>biệt</a:t>
            </a:r>
            <a:r>
              <a:rPr lang="en-US" sz="5400" b="1" dirty="0">
                <a:solidFill>
                  <a:schemeClr val="tx1"/>
                </a:solidFill>
                <a:latin typeface="Times New Roman" pitchFamily="18" charset="0"/>
                <a:cs typeface="Times New Roman" pitchFamily="18" charset="0"/>
              </a:rPr>
              <a:t> </a:t>
            </a:r>
            <a:r>
              <a:rPr lang="en-US" sz="5400" b="1" dirty="0" err="1">
                <a:solidFill>
                  <a:schemeClr val="tx1"/>
                </a:solidFill>
                <a:latin typeface="Times New Roman" pitchFamily="18" charset="0"/>
                <a:cs typeface="Times New Roman" pitchFamily="18" charset="0"/>
              </a:rPr>
              <a:t>vật</a:t>
            </a:r>
            <a:r>
              <a:rPr lang="en-US" sz="5400" b="1" dirty="0">
                <a:solidFill>
                  <a:schemeClr val="tx1"/>
                </a:solidFill>
                <a:latin typeface="Times New Roman" pitchFamily="18" charset="0"/>
                <a:cs typeface="Times New Roman" pitchFamily="18" charset="0"/>
              </a:rPr>
              <a:t> </a:t>
            </a:r>
            <a:r>
              <a:rPr lang="en-US" sz="5400" b="1" dirty="0" err="1">
                <a:solidFill>
                  <a:schemeClr val="tx1"/>
                </a:solidFill>
                <a:latin typeface="Times New Roman" pitchFamily="18" charset="0"/>
                <a:cs typeface="Times New Roman" pitchFamily="18" charset="0"/>
              </a:rPr>
              <a:t>sống</a:t>
            </a:r>
            <a:r>
              <a:rPr lang="en-US" sz="5400" b="1" dirty="0">
                <a:solidFill>
                  <a:schemeClr val="tx1"/>
                </a:solidFill>
                <a:latin typeface="Times New Roman" pitchFamily="18" charset="0"/>
                <a:cs typeface="Times New Roman" pitchFamily="18" charset="0"/>
              </a:rPr>
              <a:t> </a:t>
            </a:r>
            <a:r>
              <a:rPr lang="en-US" sz="5400" b="1" dirty="0" err="1">
                <a:solidFill>
                  <a:schemeClr val="tx1"/>
                </a:solidFill>
                <a:latin typeface="Times New Roman" pitchFamily="18" charset="0"/>
                <a:cs typeface="Times New Roman" pitchFamily="18" charset="0"/>
              </a:rPr>
              <a:t>và</a:t>
            </a:r>
            <a:r>
              <a:rPr lang="en-US" sz="5400" b="1" dirty="0">
                <a:solidFill>
                  <a:schemeClr val="tx1"/>
                </a:solidFill>
                <a:latin typeface="Times New Roman" pitchFamily="18" charset="0"/>
                <a:cs typeface="Times New Roman" pitchFamily="18" charset="0"/>
              </a:rPr>
              <a:t> </a:t>
            </a:r>
            <a:r>
              <a:rPr lang="en-US" sz="5400" b="1" dirty="0" err="1">
                <a:solidFill>
                  <a:schemeClr val="tx1"/>
                </a:solidFill>
                <a:latin typeface="Times New Roman" pitchFamily="18" charset="0"/>
                <a:cs typeface="Times New Roman" pitchFamily="18" charset="0"/>
              </a:rPr>
              <a:t>vật</a:t>
            </a:r>
            <a:r>
              <a:rPr lang="en-US" sz="5400" b="1" dirty="0">
                <a:solidFill>
                  <a:schemeClr val="tx1"/>
                </a:solidFill>
                <a:latin typeface="Times New Roman" pitchFamily="18" charset="0"/>
                <a:cs typeface="Times New Roman" pitchFamily="18" charset="0"/>
              </a:rPr>
              <a:t> </a:t>
            </a:r>
            <a:r>
              <a:rPr lang="en-US" sz="5400" b="1" dirty="0" err="1">
                <a:solidFill>
                  <a:schemeClr val="tx1"/>
                </a:solidFill>
                <a:latin typeface="Times New Roman" pitchFamily="18" charset="0"/>
                <a:cs typeface="Times New Roman" pitchFamily="18" charset="0"/>
              </a:rPr>
              <a:t>không</a:t>
            </a:r>
            <a:r>
              <a:rPr lang="en-US" sz="5400" b="1" dirty="0">
                <a:solidFill>
                  <a:schemeClr val="tx1"/>
                </a:solidFill>
                <a:latin typeface="Times New Roman" pitchFamily="18" charset="0"/>
                <a:cs typeface="Times New Roman" pitchFamily="18" charset="0"/>
              </a:rPr>
              <a:t> </a:t>
            </a:r>
            <a:r>
              <a:rPr lang="en-US" sz="5400" b="1" dirty="0" err="1">
                <a:solidFill>
                  <a:schemeClr val="tx1"/>
                </a:solidFill>
                <a:latin typeface="Times New Roman" pitchFamily="18" charset="0"/>
                <a:cs typeface="Times New Roman" pitchFamily="18" charset="0"/>
              </a:rPr>
              <a:t>sống</a:t>
            </a:r>
            <a:endParaRPr lang="vi-VN" sz="54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409610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41863" y="653453"/>
            <a:ext cx="6949440" cy="1107996"/>
          </a:xfrm>
          <a:prstGeom prst="rect">
            <a:avLst/>
          </a:prstGeom>
          <a:noFill/>
        </p:spPr>
        <p:txBody>
          <a:bodyPr wrap="square" rtlCol="0">
            <a:spAutoFit/>
          </a:bodyPr>
          <a:lstStyle/>
          <a:p>
            <a:pPr algn="ctr"/>
            <a:r>
              <a:rPr lang="en-US" sz="6600" b="1" dirty="0">
                <a:solidFill>
                  <a:srgbClr val="0070C0"/>
                </a:solidFill>
                <a:latin typeface="Tahoma" panose="020B0604030504040204" pitchFamily="34" charset="0"/>
                <a:ea typeface="Tahoma" panose="020B0604030504040204" pitchFamily="34" charset="0"/>
                <a:cs typeface="Tahoma" panose="020B0604030504040204" pitchFamily="34" charset="0"/>
              </a:rPr>
              <a:t>KHỞI ĐỘNG</a:t>
            </a:r>
          </a:p>
        </p:txBody>
      </p:sp>
      <p:sp>
        <p:nvSpPr>
          <p:cNvPr id="6" name="TextBox 5"/>
          <p:cNvSpPr txBox="1"/>
          <p:nvPr/>
        </p:nvSpPr>
        <p:spPr>
          <a:xfrm>
            <a:off x="0" y="1924235"/>
            <a:ext cx="12191999" cy="1938992"/>
          </a:xfrm>
          <a:prstGeom prst="rect">
            <a:avLst/>
          </a:prstGeom>
          <a:noFill/>
        </p:spPr>
        <p:txBody>
          <a:bodyPr wrap="square" rtlCol="0">
            <a:spAutoFit/>
          </a:bodyPr>
          <a:lstStyle/>
          <a:p>
            <a:pPr algn="ctr"/>
            <a:r>
              <a:rPr lang="en-US" sz="6000" b="1" dirty="0">
                <a:latin typeface="Tahoma" panose="020B0604030504040204" pitchFamily="34" charset="0"/>
                <a:ea typeface="Tahoma" panose="020B0604030504040204" pitchFamily="34" charset="0"/>
                <a:cs typeface="Tahoma" panose="020B0604030504040204" pitchFamily="34" charset="0"/>
              </a:rPr>
              <a:t>TRÒ CHƠI: </a:t>
            </a:r>
          </a:p>
          <a:p>
            <a:pPr algn="ctr"/>
            <a:r>
              <a:rPr lang="en-US" sz="6000" b="1" dirty="0">
                <a:latin typeface="Tahoma" panose="020B0604030504040204" pitchFamily="34" charset="0"/>
                <a:ea typeface="Tahoma" panose="020B0604030504040204" pitchFamily="34" charset="0"/>
                <a:cs typeface="Tahoma" panose="020B0604030504040204" pitchFamily="34" charset="0"/>
              </a:rPr>
              <a:t>NGHE THÔNG TIN, ĐOÁN VẬT</a:t>
            </a:r>
          </a:p>
        </p:txBody>
      </p:sp>
      <p:sp>
        <p:nvSpPr>
          <p:cNvPr id="7" name="TextBox 6"/>
          <p:cNvSpPr txBox="1"/>
          <p:nvPr/>
        </p:nvSpPr>
        <p:spPr>
          <a:xfrm>
            <a:off x="137672" y="4205212"/>
            <a:ext cx="11725836" cy="2123658"/>
          </a:xfrm>
          <a:prstGeom prst="rect">
            <a:avLst/>
          </a:prstGeom>
          <a:noFill/>
        </p:spPr>
        <p:txBody>
          <a:bodyPr wrap="square" rtlCol="0">
            <a:spAutoFit/>
          </a:bodyPr>
          <a:lstStyle/>
          <a:p>
            <a:pPr algn="just"/>
            <a:r>
              <a:rPr lang="en-US" sz="4400" b="1" u="sng" dirty="0" err="1">
                <a:solidFill>
                  <a:srgbClr val="FF0000"/>
                </a:solidFill>
                <a:latin typeface="Tahoma" panose="020B0604030504040204" pitchFamily="34" charset="0"/>
                <a:ea typeface="Tahoma" panose="020B0604030504040204" pitchFamily="34" charset="0"/>
                <a:cs typeface="Tahoma" panose="020B0604030504040204" pitchFamily="34" charset="0"/>
              </a:rPr>
              <a:t>Luật</a:t>
            </a:r>
            <a:r>
              <a:rPr lang="en-US" sz="4400" b="1" u="sng"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u="sng" dirty="0" err="1">
                <a:solidFill>
                  <a:srgbClr val="FF0000"/>
                </a:solidFill>
                <a:latin typeface="Tahoma" panose="020B0604030504040204" pitchFamily="34" charset="0"/>
                <a:ea typeface="Tahoma" panose="020B0604030504040204" pitchFamily="34" charset="0"/>
                <a:cs typeface="Tahoma" panose="020B0604030504040204" pitchFamily="34" charset="0"/>
              </a:rPr>
              <a:t>chơi</a:t>
            </a:r>
            <a:r>
              <a:rPr lang="en-US" sz="4400" b="1" u="sng" dirty="0">
                <a:solidFill>
                  <a:srgbClr val="FF0000"/>
                </a:solidFill>
                <a:latin typeface="Tahoma" panose="020B0604030504040204" pitchFamily="34" charset="0"/>
                <a:ea typeface="Tahoma" panose="020B0604030504040204" pitchFamily="34" charset="0"/>
                <a:cs typeface="Tahoma" panose="020B0604030504040204" pitchFamily="34" charset="0"/>
              </a:rPr>
              <a:t>: </a:t>
            </a:r>
          </a:p>
          <a:p>
            <a:pPr algn="just"/>
            <a:r>
              <a:rPr lang="en-US" sz="44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Giáo</a:t>
            </a:r>
            <a:r>
              <a:rPr lang="en-US" sz="44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viên</a:t>
            </a:r>
            <a:r>
              <a:rPr lang="en-US" sz="44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đưa</a:t>
            </a:r>
            <a:r>
              <a:rPr lang="en-US" sz="44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từ</a:t>
            </a:r>
            <a:r>
              <a:rPr lang="en-US" sz="44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gợi</a:t>
            </a:r>
            <a:r>
              <a:rPr lang="en-US" sz="44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ý, </a:t>
            </a:r>
            <a:r>
              <a:rPr lang="en-US" sz="44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học</a:t>
            </a:r>
            <a:r>
              <a:rPr lang="en-US" sz="44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sinh</a:t>
            </a:r>
            <a:r>
              <a:rPr lang="en-US" sz="44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nghe</a:t>
            </a:r>
            <a:r>
              <a:rPr lang="en-US" sz="44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và</a:t>
            </a:r>
            <a:r>
              <a:rPr lang="en-US" sz="44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đoán</a:t>
            </a:r>
            <a:r>
              <a:rPr lang="en-US" sz="44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câu</a:t>
            </a:r>
            <a:r>
              <a:rPr lang="en-US" sz="44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trả</a:t>
            </a:r>
            <a:r>
              <a:rPr lang="en-US" sz="44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lời</a:t>
            </a:r>
            <a:r>
              <a:rPr lang="en-US" sz="44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a:t>
            </a:r>
          </a:p>
        </p:txBody>
      </p:sp>
      <p:pic>
        <p:nvPicPr>
          <p:cNvPr id="8" name="Picture 2" descr="Hình ảnh Khởi động, Tàu Vũ Trụ, Chuyển đổi Biểu Tượng, Biểu Tượng Thể Dục  Vector và PNG với nền trong suốt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86446" cy="2586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20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Ơ THỂ ĐƠN BÀO VÀ CƠ THỂ ĐA BÀO bài học thú vị của Trạng">
            <a:hlinkClick r:id="" action="ppaction://media"/>
          </p:cNvPr>
          <p:cNvPicPr>
            <a:picLocks noChangeAspect="1"/>
          </p:cNvPicPr>
          <p:nvPr>
            <a:videoFile r:link="rId1"/>
            <p:extLst>
              <p:ext uri="{DAA4B4D4-6D71-4841-9C94-3DE7FCFB9230}">
                <p14:media xmlns:p14="http://schemas.microsoft.com/office/powerpoint/2010/main" r:embed="rId2">
                  <p14:trim st="2420" end="9632"/>
                </p14:media>
              </p:ext>
            </p:extLst>
          </p:nvPr>
        </p:nvPicPr>
        <p:blipFill>
          <a:blip r:embed="rId4"/>
          <a:stretch>
            <a:fillRect/>
          </a:stretch>
        </p:blipFill>
        <p:spPr>
          <a:xfrm>
            <a:off x="3005666" y="0"/>
            <a:ext cx="12192000" cy="6858000"/>
          </a:xfrm>
          <a:prstGeom prst="rect">
            <a:avLst/>
          </a:prstGeom>
        </p:spPr>
      </p:pic>
    </p:spTree>
    <p:extLst>
      <p:ext uri="{BB962C8B-B14F-4D97-AF65-F5344CB8AC3E}">
        <p14:creationId xmlns:p14="http://schemas.microsoft.com/office/powerpoint/2010/main" val="20592266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3801" y="204809"/>
            <a:ext cx="12595808" cy="2031325"/>
          </a:xfrm>
          <a:prstGeom prst="rect">
            <a:avLst/>
          </a:prstGeom>
          <a:noFill/>
        </p:spPr>
        <p:txBody>
          <a:bodyPr wrap="square" rtlCol="0">
            <a:spAutoFit/>
          </a:bodyPr>
          <a:lstStyle/>
          <a:p>
            <a:pPr algn="ctr"/>
            <a:r>
              <a:rPr lang="en-US" sz="66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TRÒ CHƠI: </a:t>
            </a:r>
          </a:p>
          <a:p>
            <a:pPr algn="ctr"/>
            <a:r>
              <a:rPr lang="en-US" sz="6000" b="1" dirty="0">
                <a:solidFill>
                  <a:srgbClr val="FF0000"/>
                </a:solidFill>
                <a:latin typeface="Tahoma" panose="020B0604030504040204" pitchFamily="34" charset="0"/>
                <a:ea typeface="Tahoma" panose="020B0604030504040204" pitchFamily="34" charset="0"/>
                <a:cs typeface="Tahoma" panose="020B0604030504040204" pitchFamily="34" charset="0"/>
              </a:rPr>
              <a:t>NHÌN VẬT, ĐOÁN QUÁ TRÌNH…</a:t>
            </a:r>
          </a:p>
        </p:txBody>
      </p:sp>
      <p:sp>
        <p:nvSpPr>
          <p:cNvPr id="5" name="TextBox 4"/>
          <p:cNvSpPr txBox="1"/>
          <p:nvPr/>
        </p:nvSpPr>
        <p:spPr>
          <a:xfrm>
            <a:off x="344183" y="2383561"/>
            <a:ext cx="10794080" cy="4154984"/>
          </a:xfrm>
          <a:prstGeom prst="rect">
            <a:avLst/>
          </a:prstGeom>
          <a:noFill/>
        </p:spPr>
        <p:txBody>
          <a:bodyPr wrap="square" rtlCol="0">
            <a:spAutoFit/>
          </a:bodyPr>
          <a:lstStyle/>
          <a:p>
            <a:pPr algn="just"/>
            <a:r>
              <a:rPr lang="en-US" sz="6600" b="1" u="sng"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Luật</a:t>
            </a:r>
            <a:r>
              <a:rPr lang="en-US" sz="6600" b="1" u="sng"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6600" b="1" u="sng"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chơi</a:t>
            </a:r>
            <a:r>
              <a:rPr lang="en-US" sz="6600" b="1" u="sng"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a:t>
            </a:r>
            <a:r>
              <a:rPr lang="en-US" sz="6600"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6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Giáo</a:t>
            </a:r>
            <a:r>
              <a:rPr lang="en-US" sz="6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6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viên</a:t>
            </a:r>
            <a:r>
              <a:rPr lang="en-US" sz="6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6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đưa</a:t>
            </a:r>
            <a:r>
              <a:rPr lang="en-US" sz="6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6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ra</a:t>
            </a:r>
            <a:r>
              <a:rPr lang="en-US" sz="6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6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các</a:t>
            </a:r>
            <a:r>
              <a:rPr lang="en-US" sz="6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6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hình</a:t>
            </a:r>
            <a:r>
              <a:rPr lang="en-US" sz="6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6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ảnh</a:t>
            </a:r>
            <a:r>
              <a:rPr lang="en-US" sz="6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6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học</a:t>
            </a:r>
            <a:r>
              <a:rPr lang="en-US" sz="6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6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sinh</a:t>
            </a:r>
            <a:r>
              <a:rPr lang="en-US" sz="6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6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quan</a:t>
            </a:r>
            <a:r>
              <a:rPr lang="en-US" sz="6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6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sát</a:t>
            </a:r>
            <a:r>
              <a:rPr lang="en-US" sz="6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6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và</a:t>
            </a:r>
            <a:r>
              <a:rPr lang="en-US" sz="6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6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dự</a:t>
            </a:r>
            <a:r>
              <a:rPr lang="en-US" sz="6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6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đoán</a:t>
            </a:r>
            <a:r>
              <a:rPr lang="en-US" sz="6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6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quá</a:t>
            </a:r>
            <a:r>
              <a:rPr lang="en-US" sz="6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6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trình</a:t>
            </a:r>
            <a:r>
              <a:rPr lang="en-US" sz="6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6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sống</a:t>
            </a:r>
            <a:r>
              <a:rPr lang="en-US" sz="6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6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của</a:t>
            </a:r>
            <a:r>
              <a:rPr lang="en-US" sz="6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6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sinh</a:t>
            </a:r>
            <a:r>
              <a:rPr lang="en-US" sz="6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6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vật</a:t>
            </a:r>
            <a:r>
              <a:rPr lang="en-US" sz="6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a:t>
            </a:r>
          </a:p>
        </p:txBody>
      </p:sp>
      <p:sp>
        <p:nvSpPr>
          <p:cNvPr id="3" name="Rectangle 2"/>
          <p:cNvSpPr/>
          <p:nvPr/>
        </p:nvSpPr>
        <p:spPr>
          <a:xfrm>
            <a:off x="-403809" y="3184009"/>
            <a:ext cx="260008" cy="400110"/>
          </a:xfrm>
          <a:prstGeom prst="rect">
            <a:avLst/>
          </a:prstGeom>
        </p:spPr>
        <p:txBody>
          <a:bodyPr wrap="none">
            <a:spAutoFit/>
          </a:bodyPr>
          <a:lstStyle/>
          <a:p>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endParaRPr lang="vi-VN" sz="2000" dirty="0"/>
          </a:p>
        </p:txBody>
      </p:sp>
    </p:spTree>
    <p:extLst>
      <p:ext uri="{BB962C8B-B14F-4D97-AF65-F5344CB8AC3E}">
        <p14:creationId xmlns:p14="http://schemas.microsoft.com/office/powerpoint/2010/main" val="182288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sinh sả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110" y="641444"/>
            <a:ext cx="8931444" cy="58115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321421" y="818867"/>
            <a:ext cx="2647666" cy="15694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SINH SẢN</a:t>
            </a:r>
            <a:endParaRPr lang="vi-VN" sz="4400" dirty="0"/>
          </a:p>
        </p:txBody>
      </p:sp>
    </p:spTree>
    <p:extLst>
      <p:ext uri="{BB962C8B-B14F-4D97-AF65-F5344CB8AC3E}">
        <p14:creationId xmlns:p14="http://schemas.microsoft.com/office/powerpoint/2010/main" val="131332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istrator\Desktop\sinh trưởng.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6463"/>
            <a:ext cx="8077200" cy="6288505"/>
          </a:xfrm>
          <a:prstGeom prst="rect">
            <a:avLst/>
          </a:prstGeom>
          <a:noFill/>
          <a:extLst>
            <a:ext uri="{909E8E84-426E-40DD-AFC4-6F175D3DCCD1}">
              <a14:hiddenFill xmlns:a14="http://schemas.microsoft.com/office/drawing/2010/main">
                <a:solidFill>
                  <a:srgbClr val="FFFFFF"/>
                </a:solidFill>
              </a14:hiddenFill>
            </a:ext>
          </a:extLst>
        </p:spPr>
      </p:pic>
      <p:sp>
        <p:nvSpPr>
          <p:cNvPr id="2" name="Oval Callout 1"/>
          <p:cNvSpPr/>
          <p:nvPr/>
        </p:nvSpPr>
        <p:spPr>
          <a:xfrm>
            <a:off x="8382001" y="176463"/>
            <a:ext cx="3810000" cy="2759242"/>
          </a:xfrm>
          <a:prstGeom prst="wedgeEllipseCallout">
            <a:avLst>
              <a:gd name="adj1" fmla="val -88845"/>
              <a:gd name="adj2" fmla="val 561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atin typeface="Times New Roman" pitchFamily="18" charset="0"/>
                <a:cs typeface="Times New Roman" pitchFamily="18" charset="0"/>
              </a:rPr>
              <a:t>Sinh</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trưởng</a:t>
            </a:r>
            <a:endParaRPr lang="vi-VN" sz="5400" b="1" dirty="0">
              <a:latin typeface="Times New Roman" pitchFamily="18" charset="0"/>
              <a:cs typeface="Times New Roman" pitchFamily="18" charset="0"/>
            </a:endParaRPr>
          </a:p>
        </p:txBody>
      </p:sp>
    </p:spTree>
    <p:extLst>
      <p:ext uri="{BB962C8B-B14F-4D97-AF65-F5344CB8AC3E}">
        <p14:creationId xmlns:p14="http://schemas.microsoft.com/office/powerpoint/2010/main" val="1211832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istrator\Desktop\hô hấp.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9845" y="224590"/>
            <a:ext cx="8337405" cy="6224336"/>
          </a:xfrm>
          <a:prstGeom prst="rect">
            <a:avLst/>
          </a:prstGeom>
          <a:noFill/>
          <a:extLst>
            <a:ext uri="{909E8E84-426E-40DD-AFC4-6F175D3DCCD1}">
              <a14:hiddenFill xmlns:a14="http://schemas.microsoft.com/office/drawing/2010/main">
                <a:solidFill>
                  <a:srgbClr val="FFFFFF"/>
                </a:solidFill>
              </a14:hiddenFill>
            </a:ext>
          </a:extLst>
        </p:spPr>
      </p:pic>
      <p:sp>
        <p:nvSpPr>
          <p:cNvPr id="2" name="Cloud Callout 1"/>
          <p:cNvSpPr/>
          <p:nvPr/>
        </p:nvSpPr>
        <p:spPr>
          <a:xfrm>
            <a:off x="7350035" y="224590"/>
            <a:ext cx="4841966" cy="3593431"/>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err="1">
                <a:latin typeface="Times New Roman" pitchFamily="18" charset="0"/>
                <a:cs typeface="Times New Roman" pitchFamily="18" charset="0"/>
              </a:rPr>
              <a:t>Hô</a:t>
            </a:r>
            <a:r>
              <a:rPr lang="en-US" sz="7200" b="1" dirty="0">
                <a:latin typeface="Times New Roman" pitchFamily="18" charset="0"/>
                <a:cs typeface="Times New Roman" pitchFamily="18" charset="0"/>
              </a:rPr>
              <a:t> </a:t>
            </a:r>
            <a:r>
              <a:rPr lang="en-US" sz="7200" b="1" dirty="0" err="1">
                <a:latin typeface="Times New Roman" pitchFamily="18" charset="0"/>
                <a:cs typeface="Times New Roman" pitchFamily="18" charset="0"/>
              </a:rPr>
              <a:t>hấp</a:t>
            </a:r>
            <a:endParaRPr lang="vi-VN" sz="7200" b="1" dirty="0">
              <a:latin typeface="Times New Roman" pitchFamily="18" charset="0"/>
              <a:cs typeface="Times New Roman" pitchFamily="18" charset="0"/>
            </a:endParaRPr>
          </a:p>
        </p:txBody>
      </p:sp>
    </p:spTree>
    <p:extLst>
      <p:ext uri="{BB962C8B-B14F-4D97-AF65-F5344CB8AC3E}">
        <p14:creationId xmlns:p14="http://schemas.microsoft.com/office/powerpoint/2010/main" val="89249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istrator\Desktop\CanineWeepyBaboon-max-1mb.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 y="92242"/>
            <a:ext cx="88873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Explosion 1 1"/>
          <p:cNvSpPr/>
          <p:nvPr/>
        </p:nvSpPr>
        <p:spPr>
          <a:xfrm>
            <a:off x="7950926" y="969859"/>
            <a:ext cx="4404246" cy="569494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atin typeface="Times New Roman" pitchFamily="18" charset="0"/>
                <a:cs typeface="Times New Roman" pitchFamily="18" charset="0"/>
              </a:rPr>
              <a:t>Bài</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tiết</a:t>
            </a:r>
            <a:endParaRPr lang="vi-VN" sz="5400" b="1" dirty="0">
              <a:latin typeface="Times New Roman" pitchFamily="18" charset="0"/>
              <a:cs typeface="Times New Roman" pitchFamily="18" charset="0"/>
            </a:endParaRPr>
          </a:p>
        </p:txBody>
      </p:sp>
    </p:spTree>
    <p:extLst>
      <p:ext uri="{BB962C8B-B14F-4D97-AF65-F5344CB8AC3E}">
        <p14:creationId xmlns:p14="http://schemas.microsoft.com/office/powerpoint/2010/main" val="94701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Users\Administrator\Desktop\bắt mồi.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101473" y="16042"/>
            <a:ext cx="9090527" cy="6841958"/>
          </a:xfrm>
          <a:prstGeom prst="rect">
            <a:avLst/>
          </a:prstGeom>
          <a:noFill/>
          <a:extLst>
            <a:ext uri="{909E8E84-426E-40DD-AFC4-6F175D3DCCD1}">
              <a14:hiddenFill xmlns:a14="http://schemas.microsoft.com/office/drawing/2010/main">
                <a:solidFill>
                  <a:srgbClr val="FFFFFF"/>
                </a:solidFill>
              </a14:hiddenFill>
            </a:ext>
          </a:extLst>
        </p:spPr>
      </p:pic>
      <p:sp>
        <p:nvSpPr>
          <p:cNvPr id="2" name="Oval Callout 1"/>
          <p:cNvSpPr/>
          <p:nvPr/>
        </p:nvSpPr>
        <p:spPr>
          <a:xfrm>
            <a:off x="246131" y="346968"/>
            <a:ext cx="3803354" cy="3882190"/>
          </a:xfrm>
          <a:prstGeom prst="wedgeEllipseCallout">
            <a:avLst>
              <a:gd name="adj1" fmla="val 101396"/>
              <a:gd name="adj2" fmla="val 615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atin typeface="Times New Roman" pitchFamily="18" charset="0"/>
                <a:cs typeface="Times New Roman" pitchFamily="18" charset="0"/>
              </a:rPr>
              <a:t>Dinh</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dưỡng</a:t>
            </a:r>
            <a:endParaRPr lang="vi-VN" sz="5400" b="1" dirty="0">
              <a:latin typeface="Times New Roman" pitchFamily="18" charset="0"/>
              <a:cs typeface="Times New Roman" pitchFamily="18" charset="0"/>
            </a:endParaRPr>
          </a:p>
        </p:txBody>
      </p:sp>
    </p:spTree>
    <p:extLst>
      <p:ext uri="{BB962C8B-B14F-4D97-AF65-F5344CB8AC3E}">
        <p14:creationId xmlns:p14="http://schemas.microsoft.com/office/powerpoint/2010/main" val="132041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wipe(down)">
                                      <p:cBhvr>
                                        <p:cTn id="7" dur="500"/>
                                        <p:tgtEl>
                                          <p:spTgt spid="512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a:stretch>
            <a:fillRect/>
          </a:stretch>
        </p:blipFill>
        <p:spPr bwMode="auto">
          <a:xfrm>
            <a:off x="0" y="497305"/>
            <a:ext cx="8120672" cy="6095084"/>
          </a:xfrm>
          <a:prstGeom prst="rect">
            <a:avLst/>
          </a:prstGeom>
          <a:noFill/>
          <a:ln w="9525">
            <a:noFill/>
            <a:miter lim="800000"/>
            <a:headEnd/>
            <a:tailEnd/>
          </a:ln>
          <a:effectLst/>
        </p:spPr>
      </p:pic>
      <p:sp>
        <p:nvSpPr>
          <p:cNvPr id="2" name="Cloud Callout 1"/>
          <p:cNvSpPr/>
          <p:nvPr/>
        </p:nvSpPr>
        <p:spPr>
          <a:xfrm>
            <a:off x="7471954" y="497305"/>
            <a:ext cx="4720046" cy="3208421"/>
          </a:xfrm>
          <a:prstGeom prst="cloudCallout">
            <a:avLst>
              <a:gd name="adj1" fmla="val -51891"/>
              <a:gd name="adj2" fmla="val 867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prstClr val="white"/>
                </a:solidFill>
                <a:latin typeface="Times New Roman" pitchFamily="18" charset="0"/>
                <a:cs typeface="Times New Roman" pitchFamily="18" charset="0"/>
              </a:rPr>
              <a:t>Cảm</a:t>
            </a:r>
            <a:r>
              <a:rPr lang="en-US" sz="5400" b="1" dirty="0">
                <a:solidFill>
                  <a:prstClr val="white"/>
                </a:solidFill>
                <a:latin typeface="Times New Roman" pitchFamily="18" charset="0"/>
                <a:cs typeface="Times New Roman" pitchFamily="18" charset="0"/>
              </a:rPr>
              <a:t> </a:t>
            </a:r>
            <a:r>
              <a:rPr lang="en-US" sz="5400" b="1" dirty="0" err="1">
                <a:solidFill>
                  <a:prstClr val="white"/>
                </a:solidFill>
                <a:latin typeface="Times New Roman" pitchFamily="18" charset="0"/>
                <a:cs typeface="Times New Roman" pitchFamily="18" charset="0"/>
              </a:rPr>
              <a:t>ứng</a:t>
            </a:r>
            <a:endParaRPr lang="vi-VN" sz="54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98750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15738" y="191226"/>
            <a:ext cx="6949440" cy="1107996"/>
          </a:xfrm>
          <a:prstGeom prst="rect">
            <a:avLst/>
          </a:prstGeom>
          <a:noFill/>
        </p:spPr>
        <p:txBody>
          <a:bodyPr wrap="square" rtlCol="0">
            <a:spAutoFit/>
          </a:bodyPr>
          <a:lstStyle/>
          <a:p>
            <a:pPr algn="ctr"/>
            <a:r>
              <a:rPr lang="en-US" sz="6600" b="1" dirty="0">
                <a:solidFill>
                  <a:srgbClr val="0070C0"/>
                </a:solidFill>
                <a:latin typeface="Tahoma" panose="020B0604030504040204" pitchFamily="34" charset="0"/>
                <a:ea typeface="Tahoma" panose="020B0604030504040204" pitchFamily="34" charset="0"/>
                <a:cs typeface="Tahoma" panose="020B0604030504040204" pitchFamily="34" charset="0"/>
              </a:rPr>
              <a:t>KHỞI ĐỘNG</a:t>
            </a:r>
          </a:p>
        </p:txBody>
      </p:sp>
      <p:sp>
        <p:nvSpPr>
          <p:cNvPr id="5" name="TextBox 4"/>
          <p:cNvSpPr txBox="1"/>
          <p:nvPr/>
        </p:nvSpPr>
        <p:spPr>
          <a:xfrm>
            <a:off x="0" y="2586447"/>
            <a:ext cx="5445036" cy="3785652"/>
          </a:xfrm>
          <a:prstGeom prst="rect">
            <a:avLst/>
          </a:prstGeom>
          <a:noFill/>
        </p:spPr>
        <p:txBody>
          <a:bodyPr wrap="square" rtlCol="0">
            <a:spAutoFit/>
          </a:bodyPr>
          <a:lstStyle/>
          <a:p>
            <a:r>
              <a:rPr lang="en-US" sz="4000" b="1"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Câu</a:t>
            </a:r>
            <a:r>
              <a:rPr lang="en-US" sz="4000" b="1"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1: </a:t>
            </a:r>
          </a:p>
          <a:p>
            <a:r>
              <a:rPr lang="en-US" sz="4000" b="1" dirty="0">
                <a:latin typeface="Times New Roman" panose="02020603050405020304" pitchFamily="18" charset="0"/>
                <a:ea typeface="Tahoma" panose="020B0604030504040204" pitchFamily="34" charset="0"/>
                <a:cs typeface="Times New Roman" panose="02020603050405020304" pitchFamily="18" charset="0"/>
              </a:rPr>
              <a:t>	    Con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này</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chân</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ngắn</a:t>
            </a:r>
            <a:endParaRPr lang="en-US" sz="4000" b="1" dirty="0">
              <a:latin typeface="Times New Roman" panose="02020603050405020304" pitchFamily="18" charset="0"/>
              <a:ea typeface="Tahoma" panose="020B0604030504040204" pitchFamily="34" charset="0"/>
              <a:cs typeface="Times New Roman" panose="02020603050405020304" pitchFamily="18" charset="0"/>
            </a:endParaRPr>
          </a:p>
          <a:p>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Mà</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lại</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có</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màng</a:t>
            </a:r>
            <a:endParaRPr lang="en-US" sz="4000" b="1" dirty="0">
              <a:latin typeface="Times New Roman" panose="02020603050405020304" pitchFamily="18" charset="0"/>
              <a:ea typeface="Tahoma" panose="020B0604030504040204" pitchFamily="34" charset="0"/>
              <a:cs typeface="Times New Roman" panose="02020603050405020304" pitchFamily="18" charset="0"/>
            </a:endParaRPr>
          </a:p>
          <a:p>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Mỏ</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bẹt</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màu</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vàng</a:t>
            </a:r>
            <a:endParaRPr lang="en-US" sz="4000" b="1" dirty="0">
              <a:latin typeface="Times New Roman" panose="02020603050405020304" pitchFamily="18" charset="0"/>
              <a:ea typeface="Tahoma" panose="020B0604030504040204" pitchFamily="34" charset="0"/>
              <a:cs typeface="Times New Roman" panose="02020603050405020304" pitchFamily="18" charset="0"/>
            </a:endParaRPr>
          </a:p>
          <a:p>
            <a:r>
              <a:rPr lang="en-US" sz="4000" b="1" dirty="0">
                <a:latin typeface="Times New Roman" panose="02020603050405020304" pitchFamily="18" charset="0"/>
                <a:ea typeface="Tahoma" panose="020B0604030504040204" pitchFamily="34" charset="0"/>
                <a:cs typeface="Times New Roman" panose="02020603050405020304" pitchFamily="18" charset="0"/>
              </a:rPr>
              <a:t>		Hay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kêu</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cạp</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cạp</a:t>
            </a:r>
            <a:endParaRPr lang="en-US" sz="4000" b="1" dirty="0">
              <a:latin typeface="Times New Roman" panose="02020603050405020304" pitchFamily="18" charset="0"/>
              <a:ea typeface="Tahoma" panose="020B0604030504040204" pitchFamily="34" charset="0"/>
              <a:cs typeface="Times New Roman" panose="02020603050405020304" pitchFamily="18" charset="0"/>
            </a:endParaRPr>
          </a:p>
          <a:p>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Đó</a:t>
            </a:r>
            <a:r>
              <a:rPr lang="en-US" sz="40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là</a:t>
            </a:r>
            <a:r>
              <a:rPr lang="en-US" sz="40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con </a:t>
            </a:r>
            <a:r>
              <a:rPr lang="en-US" sz="4000" b="1"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gì</a:t>
            </a:r>
            <a:r>
              <a:rPr lang="en-US" sz="40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6" name="Picture 2" descr="Hình ảnh Khởi động, Tàu Vũ Trụ, Chuyển đổi Biểu Tượng, Biểu Tượng Thể Dục  Vector và PNG với nền trong suốt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86446" cy="258644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445036" y="1490447"/>
            <a:ext cx="6720838" cy="4335587"/>
            <a:chOff x="5290458" y="1490447"/>
            <a:chExt cx="6901542" cy="4309461"/>
          </a:xfrm>
        </p:grpSpPr>
        <p:pic>
          <p:nvPicPr>
            <p:cNvPr id="7" name="Picture 6"/>
            <p:cNvPicPr>
              <a:picLocks noChangeAspect="1"/>
            </p:cNvPicPr>
            <p:nvPr/>
          </p:nvPicPr>
          <p:blipFill>
            <a:blip r:embed="rId3"/>
            <a:stretch>
              <a:fillRect/>
            </a:stretch>
          </p:blipFill>
          <p:spPr>
            <a:xfrm>
              <a:off x="5290458" y="1490447"/>
              <a:ext cx="6895138" cy="4309461"/>
            </a:xfrm>
            <a:prstGeom prst="rect">
              <a:avLst/>
            </a:prstGeom>
          </p:spPr>
        </p:pic>
        <p:sp>
          <p:nvSpPr>
            <p:cNvPr id="8" name="TextBox 7"/>
            <p:cNvSpPr txBox="1"/>
            <p:nvPr/>
          </p:nvSpPr>
          <p:spPr>
            <a:xfrm>
              <a:off x="10363201" y="1490447"/>
              <a:ext cx="1828799" cy="553998"/>
            </a:xfrm>
            <a:prstGeom prst="rect">
              <a:avLst/>
            </a:prstGeom>
            <a:noFill/>
          </p:spPr>
          <p:txBody>
            <a:bodyPr wrap="square" rtlCol="0">
              <a:spAutoFit/>
            </a:bodyPr>
            <a:lstStyle/>
            <a:p>
              <a:r>
                <a:rPr lang="en-US" sz="3000" b="1" dirty="0">
                  <a:solidFill>
                    <a:srgbClr val="FFFF00"/>
                  </a:solidFill>
                  <a:latin typeface="Tahoma" panose="020B0604030504040204" pitchFamily="34" charset="0"/>
                  <a:ea typeface="Tahoma" panose="020B0604030504040204" pitchFamily="34" charset="0"/>
                  <a:cs typeface="Tahoma" panose="020B0604030504040204" pitchFamily="34" charset="0"/>
                </a:rPr>
                <a:t>Con </a:t>
              </a:r>
              <a:r>
                <a:rPr lang="en-US" sz="3000" b="1" dirty="0" err="1">
                  <a:solidFill>
                    <a:srgbClr val="FFFF00"/>
                  </a:solidFill>
                  <a:latin typeface="Tahoma" panose="020B0604030504040204" pitchFamily="34" charset="0"/>
                  <a:ea typeface="Tahoma" panose="020B0604030504040204" pitchFamily="34" charset="0"/>
                  <a:cs typeface="Tahoma" panose="020B0604030504040204" pitchFamily="34" charset="0"/>
                </a:rPr>
                <a:t>vịt</a:t>
              </a:r>
              <a:endParaRPr lang="en-US" sz="30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234403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15738" y="191226"/>
            <a:ext cx="6949440" cy="1107996"/>
          </a:xfrm>
          <a:prstGeom prst="rect">
            <a:avLst/>
          </a:prstGeom>
          <a:noFill/>
        </p:spPr>
        <p:txBody>
          <a:bodyPr wrap="square" rtlCol="0">
            <a:spAutoFit/>
          </a:bodyPr>
          <a:lstStyle/>
          <a:p>
            <a:pPr algn="ctr"/>
            <a:r>
              <a:rPr lang="en-US" sz="6600" b="1" dirty="0">
                <a:solidFill>
                  <a:srgbClr val="0070C0"/>
                </a:solidFill>
                <a:latin typeface="Tahoma" panose="020B0604030504040204" pitchFamily="34" charset="0"/>
                <a:ea typeface="Tahoma" panose="020B0604030504040204" pitchFamily="34" charset="0"/>
                <a:cs typeface="Tahoma" panose="020B0604030504040204" pitchFamily="34" charset="0"/>
              </a:rPr>
              <a:t>KHỞI ĐỘNG</a:t>
            </a:r>
          </a:p>
        </p:txBody>
      </p:sp>
      <p:pic>
        <p:nvPicPr>
          <p:cNvPr id="5" name="Picture 2" descr="Hình ảnh Khởi động, Tàu Vũ Trụ, Chuyển đổi Biểu Tượng, Biểu Tượng Thể Dục  Vector và PNG với nền trong suốt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86446" cy="25864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61258" y="2432530"/>
            <a:ext cx="7019109" cy="3785652"/>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Câu</a:t>
            </a:r>
            <a:r>
              <a:rPr lang="en-US" sz="4000" b="1"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2: </a:t>
            </a:r>
          </a:p>
          <a:p>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Cái</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mỏ</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xinh</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xinh</a:t>
            </a:r>
            <a:endParaRPr lang="en-US" sz="4000" b="1" dirty="0">
              <a:latin typeface="Times New Roman" panose="02020603050405020304" pitchFamily="18" charset="0"/>
              <a:ea typeface="Tahoma" panose="020B0604030504040204" pitchFamily="34" charset="0"/>
              <a:cs typeface="Times New Roman" panose="02020603050405020304" pitchFamily="18" charset="0"/>
            </a:endParaRPr>
          </a:p>
          <a:p>
            <a:r>
              <a:rPr lang="en-US" sz="4000" b="1" dirty="0">
                <a:latin typeface="Times New Roman" panose="02020603050405020304" pitchFamily="18" charset="0"/>
                <a:ea typeface="Tahoma" panose="020B0604030504040204" pitchFamily="34" charset="0"/>
                <a:cs typeface="Times New Roman" panose="02020603050405020304" pitchFamily="18" charset="0"/>
              </a:rPr>
              <a:t>		Hai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chân</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tí</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xíu</a:t>
            </a:r>
            <a:endParaRPr lang="en-US" sz="4000" b="1" dirty="0">
              <a:latin typeface="Times New Roman" panose="02020603050405020304" pitchFamily="18" charset="0"/>
              <a:ea typeface="Tahoma" panose="020B0604030504040204" pitchFamily="34" charset="0"/>
              <a:cs typeface="Times New Roman" panose="02020603050405020304" pitchFamily="18" charset="0"/>
            </a:endParaRPr>
          </a:p>
          <a:p>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Lông</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vàng</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mát</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dịu</a:t>
            </a:r>
            <a:endParaRPr lang="en-US" sz="4000" b="1" dirty="0">
              <a:latin typeface="Times New Roman" panose="02020603050405020304" pitchFamily="18" charset="0"/>
              <a:ea typeface="Tahoma" panose="020B0604030504040204" pitchFamily="34" charset="0"/>
              <a:cs typeface="Times New Roman" panose="02020603050405020304" pitchFamily="18" charset="0"/>
            </a:endParaRPr>
          </a:p>
          <a:p>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Chiếp</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chiếp</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suốt</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ngày</a:t>
            </a:r>
            <a:r>
              <a:rPr lang="en-US" sz="4000" b="1" dirty="0">
                <a:latin typeface="Times New Roman" panose="02020603050405020304" pitchFamily="18" charset="0"/>
                <a:ea typeface="Tahoma" panose="020B0604030504040204" pitchFamily="34" charset="0"/>
                <a:cs typeface="Times New Roman" panose="02020603050405020304" pitchFamily="18" charset="0"/>
              </a:rPr>
              <a:t>!</a:t>
            </a:r>
          </a:p>
          <a:p>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Đó</a:t>
            </a:r>
            <a:r>
              <a:rPr lang="en-US" sz="40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là</a:t>
            </a:r>
            <a:r>
              <a:rPr lang="en-US" sz="40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con </a:t>
            </a:r>
            <a:r>
              <a:rPr lang="en-US" sz="4000" b="1"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gì</a:t>
            </a:r>
            <a:r>
              <a:rPr lang="en-US" sz="40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p>
        </p:txBody>
      </p:sp>
      <p:grpSp>
        <p:nvGrpSpPr>
          <p:cNvPr id="8" name="Group 7"/>
          <p:cNvGrpSpPr/>
          <p:nvPr/>
        </p:nvGrpSpPr>
        <p:grpSpPr>
          <a:xfrm>
            <a:off x="6469654" y="1214845"/>
            <a:ext cx="5469799" cy="5469799"/>
            <a:chOff x="6469654" y="1188719"/>
            <a:chExt cx="5469799" cy="5469799"/>
          </a:xfrm>
        </p:grpSpPr>
        <p:pic>
          <p:nvPicPr>
            <p:cNvPr id="2" name="Picture 1"/>
            <p:cNvPicPr>
              <a:picLocks noChangeAspect="1"/>
            </p:cNvPicPr>
            <p:nvPr/>
          </p:nvPicPr>
          <p:blipFill>
            <a:blip r:embed="rId3"/>
            <a:stretch>
              <a:fillRect/>
            </a:stretch>
          </p:blipFill>
          <p:spPr>
            <a:xfrm>
              <a:off x="6469654" y="1188719"/>
              <a:ext cx="5469799" cy="5469799"/>
            </a:xfrm>
            <a:prstGeom prst="rect">
              <a:avLst/>
            </a:prstGeom>
          </p:spPr>
        </p:pic>
        <p:sp>
          <p:nvSpPr>
            <p:cNvPr id="7" name="TextBox 6"/>
            <p:cNvSpPr txBox="1"/>
            <p:nvPr/>
          </p:nvSpPr>
          <p:spPr>
            <a:xfrm>
              <a:off x="6688184" y="1385944"/>
              <a:ext cx="2407921" cy="553998"/>
            </a:xfrm>
            <a:prstGeom prst="rect">
              <a:avLst/>
            </a:prstGeom>
            <a:noFill/>
          </p:spPr>
          <p:txBody>
            <a:bodyPr wrap="square" rtlCol="0">
              <a:spAutoFit/>
            </a:bodyPr>
            <a:lstStyle/>
            <a:p>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Con </a:t>
              </a:r>
              <a:r>
                <a:rPr lang="en-US" sz="3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gà</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con</a:t>
              </a:r>
              <a:endParaRPr lang="en-US" sz="3000" b="1" dirty="0">
                <a:latin typeface="Times New Roman" panose="02020603050405020304" pitchFamily="18" charset="0"/>
                <a:ea typeface="Tahoma" panose="020B0604030504040204" pitchFamily="34" charset="0"/>
                <a:cs typeface="Times New Roman" panose="02020603050405020304" pitchFamily="18" charset="0"/>
              </a:endParaRPr>
            </a:p>
          </p:txBody>
        </p:sp>
      </p:grpSp>
    </p:spTree>
    <p:extLst>
      <p:ext uri="{BB962C8B-B14F-4D97-AF65-F5344CB8AC3E}">
        <p14:creationId xmlns:p14="http://schemas.microsoft.com/office/powerpoint/2010/main" val="22782732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15738" y="191226"/>
            <a:ext cx="6949440" cy="1107996"/>
          </a:xfrm>
          <a:prstGeom prst="rect">
            <a:avLst/>
          </a:prstGeom>
          <a:noFill/>
        </p:spPr>
        <p:txBody>
          <a:bodyPr wrap="square" rtlCol="0">
            <a:spAutoFit/>
          </a:bodyPr>
          <a:lstStyle/>
          <a:p>
            <a:pPr algn="ctr"/>
            <a:r>
              <a:rPr lang="en-US" sz="6600" b="1" dirty="0">
                <a:solidFill>
                  <a:srgbClr val="0070C0"/>
                </a:solidFill>
                <a:latin typeface="Tahoma" panose="020B0604030504040204" pitchFamily="34" charset="0"/>
                <a:ea typeface="Tahoma" panose="020B0604030504040204" pitchFamily="34" charset="0"/>
                <a:cs typeface="Tahoma" panose="020B0604030504040204" pitchFamily="34" charset="0"/>
              </a:rPr>
              <a:t>KHỞI ĐỘNG</a:t>
            </a:r>
          </a:p>
        </p:txBody>
      </p:sp>
      <p:pic>
        <p:nvPicPr>
          <p:cNvPr id="5" name="Picture 2" descr="Hình ảnh Khởi động, Tàu Vũ Trụ, Chuyển đổi Biểu Tượng, Biểu Tượng Thể Dục  Vector và PNG với nền trong suốt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86446" cy="25864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40455" y="2087463"/>
            <a:ext cx="5237235" cy="4770537"/>
          </a:xfrm>
          <a:prstGeom prst="rect">
            <a:avLst/>
          </a:prstGeom>
          <a:noFill/>
        </p:spPr>
        <p:txBody>
          <a:bodyPr wrap="square" rtlCol="0">
            <a:spAutoFit/>
          </a:bodyPr>
          <a:lstStyle/>
          <a:p>
            <a:r>
              <a:rPr lang="en-US" sz="4400" b="1"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Câu</a:t>
            </a:r>
            <a:r>
              <a:rPr lang="en-US" sz="4400" b="1"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3: </a:t>
            </a:r>
            <a:r>
              <a:rPr lang="en-US" sz="4400" b="1" dirty="0">
                <a:latin typeface="Times New Roman" panose="02020603050405020304" pitchFamily="18" charset="0"/>
                <a:ea typeface="Tahoma" panose="020B0604030504040204" pitchFamily="34" charset="0"/>
                <a:cs typeface="Times New Roman" panose="02020603050405020304" pitchFamily="18" charset="0"/>
              </a:rPr>
              <a:t>	</a:t>
            </a:r>
          </a:p>
          <a:p>
            <a:r>
              <a:rPr lang="en-US" sz="4400" b="1" dirty="0">
                <a:latin typeface="Times New Roman" panose="02020603050405020304" pitchFamily="18" charset="0"/>
                <a:ea typeface="Tahoma" panose="020B0604030504040204" pitchFamily="34" charset="0"/>
                <a:cs typeface="Times New Roman" panose="02020603050405020304" pitchFamily="18" charset="0"/>
              </a:rPr>
              <a:t>  Con </a:t>
            </a:r>
            <a:r>
              <a:rPr lang="en-US" sz="4400" b="1" dirty="0" err="1">
                <a:latin typeface="Times New Roman" panose="02020603050405020304" pitchFamily="18" charset="0"/>
                <a:ea typeface="Tahoma" panose="020B0604030504040204" pitchFamily="34" charset="0"/>
                <a:cs typeface="Times New Roman" panose="02020603050405020304" pitchFamily="18" charset="0"/>
              </a:rPr>
              <a:t>gì</a:t>
            </a:r>
            <a:r>
              <a:rPr lang="en-US" sz="4400" b="1" dirty="0">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latin typeface="Times New Roman" panose="02020603050405020304" pitchFamily="18" charset="0"/>
                <a:ea typeface="Tahoma" panose="020B0604030504040204" pitchFamily="34" charset="0"/>
                <a:cs typeface="Times New Roman" panose="02020603050405020304" pitchFamily="18" charset="0"/>
              </a:rPr>
              <a:t>ăn</a:t>
            </a:r>
            <a:r>
              <a:rPr lang="en-US" sz="4400" b="1" dirty="0">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latin typeface="Times New Roman" panose="02020603050405020304" pitchFamily="18" charset="0"/>
                <a:ea typeface="Tahoma" panose="020B0604030504040204" pitchFamily="34" charset="0"/>
                <a:cs typeface="Times New Roman" panose="02020603050405020304" pitchFamily="18" charset="0"/>
              </a:rPr>
              <a:t>cỏ</a:t>
            </a:r>
            <a:endParaRPr lang="en-US" sz="4400" b="1" dirty="0">
              <a:latin typeface="Times New Roman" panose="02020603050405020304" pitchFamily="18" charset="0"/>
              <a:ea typeface="Tahoma" panose="020B0604030504040204" pitchFamily="34" charset="0"/>
              <a:cs typeface="Times New Roman" panose="02020603050405020304" pitchFamily="18" charset="0"/>
            </a:endParaRPr>
          </a:p>
          <a:p>
            <a:r>
              <a:rPr lang="en-US" sz="4400" b="1" dirty="0">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latin typeface="Times New Roman" panose="02020603050405020304" pitchFamily="18" charset="0"/>
                <a:ea typeface="Tahoma" panose="020B0604030504040204" pitchFamily="34" charset="0"/>
                <a:cs typeface="Times New Roman" panose="02020603050405020304" pitchFamily="18" charset="0"/>
              </a:rPr>
              <a:t>Đầu</a:t>
            </a:r>
            <a:r>
              <a:rPr lang="en-US" sz="4400" b="1" dirty="0">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latin typeface="Times New Roman" panose="02020603050405020304" pitchFamily="18" charset="0"/>
                <a:ea typeface="Tahoma" panose="020B0604030504040204" pitchFamily="34" charset="0"/>
                <a:cs typeface="Times New Roman" panose="02020603050405020304" pitchFamily="18" charset="0"/>
              </a:rPr>
              <a:t>có</a:t>
            </a:r>
            <a:r>
              <a:rPr lang="en-US" sz="4400" b="1" dirty="0">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latin typeface="Times New Roman" panose="02020603050405020304" pitchFamily="18" charset="0"/>
                <a:ea typeface="Tahoma" panose="020B0604030504040204" pitchFamily="34" charset="0"/>
                <a:cs typeface="Times New Roman" panose="02020603050405020304" pitchFamily="18" charset="0"/>
              </a:rPr>
              <a:t>hai</a:t>
            </a:r>
            <a:r>
              <a:rPr lang="en-US" sz="4400" b="1" dirty="0">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latin typeface="Times New Roman" panose="02020603050405020304" pitchFamily="18" charset="0"/>
                <a:ea typeface="Tahoma" panose="020B0604030504040204" pitchFamily="34" charset="0"/>
                <a:cs typeface="Times New Roman" panose="02020603050405020304" pitchFamily="18" charset="0"/>
              </a:rPr>
              <a:t>sừng</a:t>
            </a:r>
            <a:endParaRPr lang="en-US" sz="4400" b="1" dirty="0">
              <a:latin typeface="Times New Roman" panose="02020603050405020304" pitchFamily="18" charset="0"/>
              <a:ea typeface="Tahoma" panose="020B0604030504040204" pitchFamily="34" charset="0"/>
              <a:cs typeface="Times New Roman" panose="02020603050405020304" pitchFamily="18" charset="0"/>
            </a:endParaRPr>
          </a:p>
          <a:p>
            <a:r>
              <a:rPr lang="en-US" sz="4400" b="1" dirty="0">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latin typeface="Times New Roman" panose="02020603050405020304" pitchFamily="18" charset="0"/>
                <a:ea typeface="Tahoma" panose="020B0604030504040204" pitchFamily="34" charset="0"/>
                <a:cs typeface="Times New Roman" panose="02020603050405020304" pitchFamily="18" charset="0"/>
              </a:rPr>
              <a:t>Lỗ</a:t>
            </a:r>
            <a:r>
              <a:rPr lang="en-US" sz="4400" b="1" dirty="0">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latin typeface="Times New Roman" panose="02020603050405020304" pitchFamily="18" charset="0"/>
                <a:ea typeface="Tahoma" panose="020B0604030504040204" pitchFamily="34" charset="0"/>
                <a:cs typeface="Times New Roman" panose="02020603050405020304" pitchFamily="18" charset="0"/>
              </a:rPr>
              <a:t>mũi</a:t>
            </a:r>
            <a:r>
              <a:rPr lang="en-US" sz="4400" b="1" dirty="0">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latin typeface="Times New Roman" panose="02020603050405020304" pitchFamily="18" charset="0"/>
                <a:ea typeface="Tahoma" panose="020B0604030504040204" pitchFamily="34" charset="0"/>
                <a:cs typeface="Times New Roman" panose="02020603050405020304" pitchFamily="18" charset="0"/>
              </a:rPr>
              <a:t>buộc</a:t>
            </a:r>
            <a:r>
              <a:rPr lang="en-US" sz="4400" b="1" dirty="0">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latin typeface="Times New Roman" panose="02020603050405020304" pitchFamily="18" charset="0"/>
                <a:ea typeface="Tahoma" panose="020B0604030504040204" pitchFamily="34" charset="0"/>
                <a:cs typeface="Times New Roman" panose="02020603050405020304" pitchFamily="18" charset="0"/>
              </a:rPr>
              <a:t>thừng</a:t>
            </a:r>
            <a:endParaRPr lang="en-US" sz="4400" b="1" dirty="0">
              <a:latin typeface="Times New Roman" panose="02020603050405020304" pitchFamily="18" charset="0"/>
              <a:ea typeface="Tahoma" panose="020B0604030504040204" pitchFamily="34" charset="0"/>
              <a:cs typeface="Times New Roman" panose="02020603050405020304" pitchFamily="18" charset="0"/>
            </a:endParaRPr>
          </a:p>
          <a:p>
            <a:r>
              <a:rPr lang="en-US" sz="4400" b="1" dirty="0">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latin typeface="Times New Roman" panose="02020603050405020304" pitchFamily="18" charset="0"/>
                <a:ea typeface="Tahoma" panose="020B0604030504040204" pitchFamily="34" charset="0"/>
                <a:cs typeface="Times New Roman" panose="02020603050405020304" pitchFamily="18" charset="0"/>
              </a:rPr>
              <a:t>Kéo</a:t>
            </a:r>
            <a:r>
              <a:rPr lang="en-US" sz="4400" b="1" dirty="0">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latin typeface="Times New Roman" panose="02020603050405020304" pitchFamily="18" charset="0"/>
                <a:ea typeface="Tahoma" panose="020B0604030504040204" pitchFamily="34" charset="0"/>
                <a:cs typeface="Times New Roman" panose="02020603050405020304" pitchFamily="18" charset="0"/>
              </a:rPr>
              <a:t>cày</a:t>
            </a:r>
            <a:r>
              <a:rPr lang="en-US" sz="4400" b="1" dirty="0">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latin typeface="Times New Roman" panose="02020603050405020304" pitchFamily="18" charset="0"/>
                <a:ea typeface="Tahoma" panose="020B0604030504040204" pitchFamily="34" charset="0"/>
                <a:cs typeface="Times New Roman" panose="02020603050405020304" pitchFamily="18" charset="0"/>
              </a:rPr>
              <a:t>rất</a:t>
            </a:r>
            <a:r>
              <a:rPr lang="en-US" sz="4400" b="1" dirty="0">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latin typeface="Times New Roman" panose="02020603050405020304" pitchFamily="18" charset="0"/>
                <a:ea typeface="Tahoma" panose="020B0604030504040204" pitchFamily="34" charset="0"/>
                <a:cs typeface="Times New Roman" panose="02020603050405020304" pitchFamily="18" charset="0"/>
              </a:rPr>
              <a:t>giỏi</a:t>
            </a:r>
            <a:r>
              <a:rPr lang="en-US" sz="4400" b="1" dirty="0">
                <a:latin typeface="Times New Roman" panose="02020603050405020304" pitchFamily="18" charset="0"/>
                <a:ea typeface="Tahoma" panose="020B0604030504040204" pitchFamily="34" charset="0"/>
                <a:cs typeface="Times New Roman" panose="02020603050405020304" pitchFamily="18" charset="0"/>
              </a:rPr>
              <a:t>?</a:t>
            </a:r>
          </a:p>
          <a:p>
            <a:r>
              <a:rPr lang="en-US" sz="4400" b="1"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Đó</a:t>
            </a:r>
            <a:r>
              <a:rPr lang="en-US" sz="44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là</a:t>
            </a:r>
            <a:r>
              <a:rPr lang="en-US" sz="44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con </a:t>
            </a:r>
            <a:r>
              <a:rPr lang="en-US" sz="4400" b="1"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gì</a:t>
            </a:r>
            <a:r>
              <a:rPr lang="en-US" sz="44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p>
          <a:p>
            <a:endParaRPr lang="en-US" sz="4000" b="1" dirty="0">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8" name="Group 7"/>
          <p:cNvGrpSpPr/>
          <p:nvPr/>
        </p:nvGrpSpPr>
        <p:grpSpPr>
          <a:xfrm>
            <a:off x="5342015" y="1490448"/>
            <a:ext cx="6846325" cy="5212830"/>
            <a:chOff x="5342015" y="1490448"/>
            <a:chExt cx="6846325" cy="5212830"/>
          </a:xfrm>
        </p:grpSpPr>
        <p:pic>
          <p:nvPicPr>
            <p:cNvPr id="2" name="Picture 1"/>
            <p:cNvPicPr>
              <a:picLocks noChangeAspect="1"/>
            </p:cNvPicPr>
            <p:nvPr/>
          </p:nvPicPr>
          <p:blipFill>
            <a:blip r:embed="rId3"/>
            <a:stretch>
              <a:fillRect/>
            </a:stretch>
          </p:blipFill>
          <p:spPr>
            <a:xfrm>
              <a:off x="5342015" y="1490448"/>
              <a:ext cx="6846325" cy="4566499"/>
            </a:xfrm>
            <a:prstGeom prst="rect">
              <a:avLst/>
            </a:prstGeom>
          </p:spPr>
        </p:pic>
        <p:sp>
          <p:nvSpPr>
            <p:cNvPr id="7" name="TextBox 6"/>
            <p:cNvSpPr txBox="1"/>
            <p:nvPr/>
          </p:nvSpPr>
          <p:spPr>
            <a:xfrm>
              <a:off x="7859486" y="6056947"/>
              <a:ext cx="2264230"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Con </a:t>
              </a:r>
              <a:r>
                <a:rPr lang="en-US" sz="36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trâu</a:t>
              </a:r>
              <a:endParaRPr lang="en-US" sz="3600" b="1" dirty="0">
                <a:latin typeface="Times New Roman" panose="02020603050405020304" pitchFamily="18" charset="0"/>
                <a:ea typeface="Tahoma" panose="020B0604030504040204" pitchFamily="34" charset="0"/>
                <a:cs typeface="Times New Roman" panose="02020603050405020304" pitchFamily="18" charset="0"/>
              </a:endParaRPr>
            </a:p>
          </p:txBody>
        </p:sp>
      </p:grpSp>
    </p:spTree>
    <p:extLst>
      <p:ext uri="{BB962C8B-B14F-4D97-AF65-F5344CB8AC3E}">
        <p14:creationId xmlns:p14="http://schemas.microsoft.com/office/powerpoint/2010/main" val="15409636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uyết minh về cái kéo lớp 9 hay nhất - Dàn ý, văn mẫu thuyết minh về cây  kéo | VFO.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3679" y="1360293"/>
            <a:ext cx="5229991" cy="40117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15738" y="191226"/>
            <a:ext cx="6949440" cy="1107996"/>
          </a:xfrm>
          <a:prstGeom prst="rect">
            <a:avLst/>
          </a:prstGeom>
          <a:noFill/>
        </p:spPr>
        <p:txBody>
          <a:bodyPr wrap="square" rtlCol="0">
            <a:spAutoFit/>
          </a:bodyPr>
          <a:lstStyle/>
          <a:p>
            <a:pPr algn="ctr"/>
            <a:r>
              <a:rPr lang="en-US" sz="6600" b="1" dirty="0">
                <a:solidFill>
                  <a:srgbClr val="0070C0"/>
                </a:solidFill>
                <a:latin typeface="Tahoma" panose="020B0604030504040204" pitchFamily="34" charset="0"/>
                <a:ea typeface="Tahoma" panose="020B0604030504040204" pitchFamily="34" charset="0"/>
                <a:cs typeface="Tahoma" panose="020B0604030504040204" pitchFamily="34" charset="0"/>
              </a:rPr>
              <a:t>KHỞI ĐỘNG</a:t>
            </a:r>
          </a:p>
        </p:txBody>
      </p:sp>
      <p:sp>
        <p:nvSpPr>
          <p:cNvPr id="5" name="TextBox 4"/>
          <p:cNvSpPr txBox="1"/>
          <p:nvPr/>
        </p:nvSpPr>
        <p:spPr>
          <a:xfrm>
            <a:off x="357050" y="2057399"/>
            <a:ext cx="8186056" cy="4154984"/>
          </a:xfrm>
          <a:prstGeom prst="rect">
            <a:avLst/>
          </a:prstGeom>
          <a:noFill/>
        </p:spPr>
        <p:txBody>
          <a:bodyPr wrap="square" rtlCol="0">
            <a:spAutoFit/>
          </a:bodyPr>
          <a:lstStyle/>
          <a:p>
            <a:r>
              <a:rPr lang="en-US" sz="4800" b="1"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Câu</a:t>
            </a:r>
            <a:r>
              <a:rPr lang="en-US" sz="4800" b="1"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4: </a:t>
            </a:r>
            <a:r>
              <a:rPr lang="en-US" sz="48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p>
          <a:p>
            <a:r>
              <a:rPr lang="vi-VN" sz="5400" b="1" dirty="0">
                <a:latin typeface="Times New Roman" panose="02020603050405020304" pitchFamily="18" charset="0"/>
                <a:cs typeface="Times New Roman" panose="02020603050405020304" pitchFamily="18" charset="0"/>
              </a:rPr>
              <a:t>Cái gì hai lưỡi không răng.</a:t>
            </a:r>
            <a:br>
              <a:rPr lang="vi-VN" sz="5400" b="1" dirty="0">
                <a:latin typeface="Times New Roman" panose="02020603050405020304" pitchFamily="18" charset="0"/>
                <a:cs typeface="Times New Roman" panose="02020603050405020304" pitchFamily="18" charset="0"/>
              </a:rPr>
            </a:br>
            <a:r>
              <a:rPr lang="vi-VN" sz="5400" b="1" dirty="0">
                <a:latin typeface="Times New Roman" panose="02020603050405020304" pitchFamily="18" charset="0"/>
                <a:cs typeface="Times New Roman" panose="02020603050405020304" pitchFamily="18" charset="0"/>
              </a:rPr>
              <a:t>Mà nhai giấy vải băng băng lạ kì.</a:t>
            </a:r>
            <a:br>
              <a:rPr lang="vi-VN" sz="5400" b="1" dirty="0">
                <a:latin typeface="Times New Roman" panose="02020603050405020304" pitchFamily="18" charset="0"/>
                <a:cs typeface="Times New Roman" panose="02020603050405020304" pitchFamily="18" charset="0"/>
              </a:rPr>
            </a:br>
            <a:r>
              <a:rPr lang="vi-VN" sz="5400" b="1" i="1" dirty="0">
                <a:solidFill>
                  <a:srgbClr val="FF0000"/>
                </a:solidFill>
                <a:latin typeface="Times New Roman" panose="02020603050405020304" pitchFamily="18" charset="0"/>
                <a:cs typeface="Times New Roman" panose="02020603050405020304" pitchFamily="18" charset="0"/>
              </a:rPr>
              <a:t>Là cái gì?</a:t>
            </a:r>
            <a:endParaRPr lang="en-US" sz="54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8" name="Picture 2" descr="Hình ảnh Khởi động, Tàu Vũ Trụ, Chuyển đổi Biểu Tượng, Biểu Tượng Thể Dục  Vector và PNG với nền trong suốt để tải xuống miễn phí"/>
          <p:cNvPicPr>
            <a:picLocks noChangeAspect="1" noChangeArrowheads="1"/>
          </p:cNvPicPr>
          <p:nvPr/>
        </p:nvPicPr>
        <p:blipFill rotWithShape="1">
          <a:blip r:embed="rId3">
            <a:extLst>
              <a:ext uri="{28A0092B-C50C-407E-A947-70E740481C1C}">
                <a14:useLocalDpi xmlns:a14="http://schemas.microsoft.com/office/drawing/2010/main" val="0"/>
              </a:ext>
            </a:extLst>
          </a:blip>
          <a:srcRect l="11448" t="14478" r="15488" b="18182"/>
          <a:stretch/>
        </p:blipFill>
        <p:spPr bwMode="auto">
          <a:xfrm>
            <a:off x="357050" y="0"/>
            <a:ext cx="1889761" cy="174171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424059" y="5372082"/>
            <a:ext cx="4876346" cy="923330"/>
          </a:xfrm>
          <a:prstGeom prst="rect">
            <a:avLst/>
          </a:prstGeom>
          <a:noFill/>
        </p:spPr>
        <p:txBody>
          <a:bodyPr wrap="square" rtlCol="0">
            <a:spAutoFit/>
          </a:bodyPr>
          <a:lstStyle/>
          <a:p>
            <a:pPr algn="ctr"/>
            <a:r>
              <a:rPr lang="en-US" sz="5400" b="1"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Cái</a:t>
            </a:r>
            <a:r>
              <a:rPr lang="en-US" sz="5400" b="1"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5400" b="1"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kéo</a:t>
            </a:r>
            <a:endParaRPr lang="en-US" sz="66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3538998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15738" y="191226"/>
            <a:ext cx="6949440" cy="1107996"/>
          </a:xfrm>
          <a:prstGeom prst="rect">
            <a:avLst/>
          </a:prstGeom>
          <a:noFill/>
        </p:spPr>
        <p:txBody>
          <a:bodyPr wrap="square" rtlCol="0">
            <a:spAutoFit/>
          </a:bodyPr>
          <a:lstStyle/>
          <a:p>
            <a:pPr algn="ctr"/>
            <a:r>
              <a:rPr lang="en-US" sz="6600" b="1" dirty="0">
                <a:solidFill>
                  <a:srgbClr val="0070C0"/>
                </a:solidFill>
                <a:latin typeface="Tahoma" panose="020B0604030504040204" pitchFamily="34" charset="0"/>
                <a:ea typeface="Tahoma" panose="020B0604030504040204" pitchFamily="34" charset="0"/>
                <a:cs typeface="Tahoma" panose="020B0604030504040204" pitchFamily="34" charset="0"/>
              </a:rPr>
              <a:t>KHỞI ĐỘNG</a:t>
            </a:r>
          </a:p>
        </p:txBody>
      </p:sp>
      <p:pic>
        <p:nvPicPr>
          <p:cNvPr id="5" name="Picture 2" descr="Hình ảnh Khởi động, Tàu Vũ Trụ, Chuyển đổi Biểu Tượng, Biểu Tượng Thể Dục  Vector và PNG với nền trong suốt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86446" cy="25864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15738" y="1133878"/>
            <a:ext cx="10376262" cy="1938992"/>
          </a:xfrm>
          <a:prstGeom prst="rect">
            <a:avLst/>
          </a:prstGeom>
          <a:noFill/>
        </p:spPr>
        <p:txBody>
          <a:bodyPr wrap="square" rtlCol="0">
            <a:spAutoFit/>
          </a:bodyPr>
          <a:lstStyle/>
          <a:p>
            <a:r>
              <a:rPr lang="en-US" sz="4000" b="1"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Câu</a:t>
            </a:r>
            <a:r>
              <a:rPr lang="en-US" sz="4000" b="1"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5: </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p>
          <a:p>
            <a:r>
              <a:rPr lang="en-US" sz="4000" b="1" dirty="0">
                <a:latin typeface="Times New Roman" panose="02020603050405020304" pitchFamily="18" charset="0"/>
                <a:ea typeface="Tahoma" panose="020B0604030504040204" pitchFamily="34" charset="0"/>
                <a:cs typeface="Times New Roman" panose="02020603050405020304" pitchFamily="18" charset="0"/>
              </a:rPr>
              <a:t>	Con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gì</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hai</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mắt</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trong</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veo</a:t>
            </a:r>
            <a:endParaRPr lang="en-US" sz="4000" b="1" dirty="0">
              <a:latin typeface="Times New Roman" panose="02020603050405020304" pitchFamily="18" charset="0"/>
              <a:ea typeface="Tahoma" panose="020B0604030504040204" pitchFamily="34" charset="0"/>
              <a:cs typeface="Times New Roman" panose="02020603050405020304" pitchFamily="18" charset="0"/>
            </a:endParaRPr>
          </a:p>
          <a:p>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Thích</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nằm</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sưởi</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nắng</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Thích</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trèo</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cây</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cau</a:t>
            </a:r>
            <a:r>
              <a:rPr lang="en-US" sz="4000" b="1" dirty="0">
                <a:latin typeface="Times New Roman" panose="02020603050405020304" pitchFamily="18" charset="0"/>
                <a:ea typeface="Tahoma" panose="020B0604030504040204" pitchFamily="34" charset="0"/>
                <a:cs typeface="Times New Roman" panose="02020603050405020304" pitchFamily="18" charset="0"/>
              </a:rPr>
              <a:t>?</a:t>
            </a:r>
          </a:p>
        </p:txBody>
      </p:sp>
      <p:grpSp>
        <p:nvGrpSpPr>
          <p:cNvPr id="8" name="Group 7"/>
          <p:cNvGrpSpPr/>
          <p:nvPr/>
        </p:nvGrpSpPr>
        <p:grpSpPr>
          <a:xfrm>
            <a:off x="2451400" y="3159002"/>
            <a:ext cx="6813048" cy="3564862"/>
            <a:chOff x="6024109" y="5118425"/>
            <a:chExt cx="6925201" cy="4224184"/>
          </a:xfrm>
        </p:grpSpPr>
        <p:pic>
          <p:nvPicPr>
            <p:cNvPr id="2" name="Picture 1"/>
            <p:cNvPicPr>
              <a:picLocks noChangeAspect="1"/>
            </p:cNvPicPr>
            <p:nvPr/>
          </p:nvPicPr>
          <p:blipFill>
            <a:blip r:embed="rId3"/>
            <a:stretch>
              <a:fillRect/>
            </a:stretch>
          </p:blipFill>
          <p:spPr>
            <a:xfrm>
              <a:off x="6024109" y="5118425"/>
              <a:ext cx="6925201" cy="4224184"/>
            </a:xfrm>
            <a:prstGeom prst="rect">
              <a:avLst/>
            </a:prstGeom>
          </p:spPr>
        </p:pic>
        <p:sp>
          <p:nvSpPr>
            <p:cNvPr id="7" name="TextBox 6"/>
            <p:cNvSpPr txBox="1"/>
            <p:nvPr/>
          </p:nvSpPr>
          <p:spPr>
            <a:xfrm>
              <a:off x="8364905" y="5322549"/>
              <a:ext cx="3823080" cy="765870"/>
            </a:xfrm>
            <a:prstGeom prst="rect">
              <a:avLst/>
            </a:prstGeom>
            <a:noFill/>
          </p:spPr>
          <p:txBody>
            <a:bodyPr wrap="square" rtlCol="0">
              <a:sp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Con </a:t>
              </a:r>
              <a:r>
                <a:rPr lang="en-US" sz="3600" b="1" dirty="0" err="1">
                  <a:solidFill>
                    <a:srgbClr val="FF0000"/>
                  </a:solidFill>
                  <a:latin typeface="Tahoma" panose="020B0604030504040204" pitchFamily="34" charset="0"/>
                  <a:ea typeface="Tahoma" panose="020B0604030504040204" pitchFamily="34" charset="0"/>
                  <a:cs typeface="Tahoma" panose="020B0604030504040204" pitchFamily="34" charset="0"/>
                </a:rPr>
                <a:t>mèo</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8723570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31884" y="168551"/>
            <a:ext cx="3232519" cy="2641884"/>
          </a:xfrm>
          <a:prstGeom prst="rect">
            <a:avLst/>
          </a:prstGeom>
        </p:spPr>
      </p:pic>
      <p:pic>
        <p:nvPicPr>
          <p:cNvPr id="6" name="Picture 5"/>
          <p:cNvPicPr>
            <a:picLocks noChangeAspect="1"/>
          </p:cNvPicPr>
          <p:nvPr/>
        </p:nvPicPr>
        <p:blipFill>
          <a:blip r:embed="rId3"/>
          <a:stretch>
            <a:fillRect/>
          </a:stretch>
        </p:blipFill>
        <p:spPr>
          <a:xfrm>
            <a:off x="3818450" y="0"/>
            <a:ext cx="2931945" cy="3200400"/>
          </a:xfrm>
          <a:prstGeom prst="rect">
            <a:avLst/>
          </a:prstGeom>
        </p:spPr>
      </p:pic>
      <p:pic>
        <p:nvPicPr>
          <p:cNvPr id="9" name="Picture 8"/>
          <p:cNvPicPr>
            <a:picLocks noChangeAspect="1"/>
          </p:cNvPicPr>
          <p:nvPr/>
        </p:nvPicPr>
        <p:blipFill>
          <a:blip r:embed="rId4"/>
          <a:stretch>
            <a:fillRect/>
          </a:stretch>
        </p:blipFill>
        <p:spPr>
          <a:xfrm>
            <a:off x="7004442" y="0"/>
            <a:ext cx="3370835" cy="2810435"/>
          </a:xfrm>
          <a:prstGeom prst="rect">
            <a:avLst/>
          </a:prstGeom>
        </p:spPr>
      </p:pic>
      <p:pic>
        <p:nvPicPr>
          <p:cNvPr id="12" name="Picture 11"/>
          <p:cNvPicPr>
            <a:picLocks noChangeAspect="1"/>
          </p:cNvPicPr>
          <p:nvPr/>
        </p:nvPicPr>
        <p:blipFill>
          <a:blip r:embed="rId5"/>
          <a:stretch>
            <a:fillRect/>
          </a:stretch>
        </p:blipFill>
        <p:spPr>
          <a:xfrm>
            <a:off x="331884" y="4389993"/>
            <a:ext cx="4387238" cy="2339734"/>
          </a:xfrm>
          <a:prstGeom prst="rect">
            <a:avLst/>
          </a:prstGeom>
        </p:spPr>
      </p:pic>
      <p:sp>
        <p:nvSpPr>
          <p:cNvPr id="21" name="Rounded Rectangular Callout 20"/>
          <p:cNvSpPr/>
          <p:nvPr/>
        </p:nvSpPr>
        <p:spPr>
          <a:xfrm>
            <a:off x="5643154" y="2993432"/>
            <a:ext cx="6183086" cy="3442447"/>
          </a:xfrm>
          <a:prstGeom prst="wedgeRoundRectCallout">
            <a:avLst>
              <a:gd name="adj1" fmla="val -80365"/>
              <a:gd name="adj2" fmla="val 20395"/>
              <a:gd name="adj3" fmla="val 1666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Dựa</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vào</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kiến</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thức</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về</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vật</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thể</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đã</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học</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em</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sẽ</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phân</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loại</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những</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đối</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tượng</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này</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thành</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mấy</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loại</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Là</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những</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loại</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solidFill>
                <a:latin typeface="Tahoma" panose="020B0604030504040204" pitchFamily="34" charset="0"/>
                <a:ea typeface="Tahoma" panose="020B0604030504040204" pitchFamily="34" charset="0"/>
                <a:cs typeface="Tahoma" panose="020B0604030504040204" pitchFamily="34" charset="0"/>
              </a:rPr>
              <a:t>nào</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pic>
        <p:nvPicPr>
          <p:cNvPr id="10" name="Picture 2" descr="Thuyết minh về cái kéo lớp 9 hay nhất - Dàn ý, văn mẫu thuyết minh về cây  kéo | VFO.V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884" y="2993432"/>
            <a:ext cx="3892880" cy="2129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97567"/>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docProps/app.xml><?xml version="1.0" encoding="utf-8"?>
<Properties xmlns="http://schemas.openxmlformats.org/officeDocument/2006/extended-properties" xmlns:vt="http://schemas.openxmlformats.org/officeDocument/2006/docPropsVTypes">
  <Template>Atlas</Template>
  <TotalTime>931</TotalTime>
  <Words>1215</Words>
  <Application>Microsoft Office PowerPoint</Application>
  <PresentationFormat>Widescreen</PresentationFormat>
  <Paragraphs>152</Paragraphs>
  <Slides>37</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Calibri Light</vt:lpstr>
      <vt:lpstr>OpenSans</vt:lpstr>
      <vt:lpstr>Rockwell</vt:lpstr>
      <vt:lpstr>Tahoma</vt:lpstr>
      <vt:lpstr>Times New Roman</vt:lpstr>
      <vt:lpstr>Wingdings</vt:lpstr>
      <vt:lpstr>Atlas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ThienIT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Ha Chi</cp:lastModifiedBy>
  <cp:revision>82</cp:revision>
  <dcterms:created xsi:type="dcterms:W3CDTF">2021-04-19T03:59:13Z</dcterms:created>
  <dcterms:modified xsi:type="dcterms:W3CDTF">2025-05-11T06:08:28Z</dcterms:modified>
</cp:coreProperties>
</file>