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71" r:id="rId8"/>
    <p:sldId id="261" r:id="rId9"/>
    <p:sldId id="263" r:id="rId10"/>
    <p:sldId id="262" r:id="rId11"/>
    <p:sldId id="264" r:id="rId12"/>
    <p:sldId id="265" r:id="rId13"/>
    <p:sldId id="266" r:id="rId14"/>
  </p:sldIdLst>
  <p:sldSz cx="18288000" cy="10287000"/>
  <p:notesSz cx="6858000" cy="9144000"/>
  <p:embeddedFontLst>
    <p:embeddedFont>
      <p:font typeface="Cabin" panose="020B0604020202020204" charset="0"/>
      <p:regular r:id="rId15"/>
    </p:embeddedFont>
    <p:embeddedFont>
      <p:font typeface="Cabin Bold" panose="020B0604020202020204" charset="0"/>
      <p:regular r:id="rId16"/>
    </p:embeddedFont>
    <p:embeddedFont>
      <p:font typeface="Cabin Medium" panose="020B0604020202020204" charset="0"/>
      <p:regular r:id="rId17"/>
    </p:embeddedFont>
    <p:embeddedFont>
      <p:font typeface="Paytone One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2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2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svg"/><Relationship Id="rId7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9307190" y="6578737"/>
            <a:ext cx="1577822" cy="4041653"/>
          </a:xfrm>
          <a:custGeom>
            <a:avLst/>
            <a:gdLst/>
            <a:ahLst/>
            <a:cxnLst/>
            <a:rect l="l" t="t" r="r" b="b"/>
            <a:pathLst>
              <a:path w="1577822" h="4041653">
                <a:moveTo>
                  <a:pt x="1577823" y="0"/>
                </a:moveTo>
                <a:lnTo>
                  <a:pt x="0" y="0"/>
                </a:lnTo>
                <a:lnTo>
                  <a:pt x="0" y="4041654"/>
                </a:lnTo>
                <a:lnTo>
                  <a:pt x="1577823" y="4041654"/>
                </a:lnTo>
                <a:lnTo>
                  <a:pt x="15778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8371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33500" y="1467370"/>
            <a:ext cx="10553700" cy="7457650"/>
            <a:chOff x="0" y="0"/>
            <a:chExt cx="2779575" cy="1964155"/>
          </a:xfrm>
        </p:grpSpPr>
        <p:sp>
          <p:nvSpPr>
            <p:cNvPr id="4" name="Freeform 4"/>
            <p:cNvSpPr/>
            <p:nvPr/>
          </p:nvSpPr>
          <p:spPr>
            <a:xfrm>
              <a:off x="14595" y="0"/>
              <a:ext cx="2709333" cy="1964155"/>
            </a:xfrm>
            <a:custGeom>
              <a:avLst/>
              <a:gdLst/>
              <a:ahLst/>
              <a:cxnLst/>
              <a:rect l="l" t="t" r="r" b="b"/>
              <a:pathLst>
                <a:path w="2709333" h="1964155">
                  <a:moveTo>
                    <a:pt x="0" y="0"/>
                  </a:moveTo>
                  <a:lnTo>
                    <a:pt x="2709333" y="0"/>
                  </a:lnTo>
                  <a:lnTo>
                    <a:pt x="2709333" y="1964155"/>
                  </a:lnTo>
                  <a:lnTo>
                    <a:pt x="0" y="1964155"/>
                  </a:lnTo>
                  <a:close/>
                </a:path>
              </a:pathLst>
            </a:custGeom>
            <a:solidFill>
              <a:srgbClr val="F9E7E5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380069"/>
              <a:ext cx="2779575" cy="84947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14879"/>
                </a:lnSpc>
              </a:pPr>
              <a:r>
                <a:rPr lang="vi-VN" sz="12399" spc="123" dirty="0">
                  <a:solidFill>
                    <a:srgbClr val="152A5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 châm</a:t>
              </a:r>
              <a:endParaRPr lang="en-US" sz="12399" spc="123" dirty="0">
                <a:solidFill>
                  <a:srgbClr val="152A51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143250" y="1028700"/>
            <a:ext cx="6667500" cy="1428750"/>
            <a:chOff x="0" y="0"/>
            <a:chExt cx="1756049" cy="3762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6049" cy="376296"/>
            </a:xfrm>
            <a:custGeom>
              <a:avLst/>
              <a:gdLst/>
              <a:ahLst/>
              <a:cxnLst/>
              <a:rect l="l" t="t" r="r" b="b"/>
              <a:pathLst>
                <a:path w="1756049" h="376296">
                  <a:moveTo>
                    <a:pt x="0" y="0"/>
                  </a:moveTo>
                  <a:lnTo>
                    <a:pt x="1756049" y="0"/>
                  </a:lnTo>
                  <a:lnTo>
                    <a:pt x="1756049" y="376296"/>
                  </a:lnTo>
                  <a:lnTo>
                    <a:pt x="0" y="376296"/>
                  </a:lnTo>
                  <a:close/>
                </a:path>
              </a:pathLst>
            </a:custGeom>
            <a:solidFill>
              <a:srgbClr val="152A51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1756049" cy="376296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6000"/>
                </a:lnSpc>
                <a:spcBef>
                  <a:spcPct val="0"/>
                </a:spcBef>
              </a:pPr>
              <a:r>
                <a:rPr lang="en-US" sz="5000" u="none" strike="noStrike" spc="5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Lớp</a:t>
              </a:r>
              <a:r>
                <a:rPr lang="en-US" sz="5000" u="none" strike="noStrike" spc="5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vi-VN" sz="5000" u="none" strike="noStrike" spc="5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7</a:t>
              </a:r>
              <a:r>
                <a:rPr lang="en-US" sz="5000" u="none" strike="noStrike" spc="5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- </a:t>
              </a:r>
              <a:r>
                <a:rPr lang="en-US" sz="5000" u="none" strike="noStrike" spc="5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Khoa</a:t>
              </a:r>
              <a:r>
                <a:rPr lang="en-US" sz="5000" u="none" strike="noStrike" spc="5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5000" u="none" strike="noStrike" spc="5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học</a:t>
              </a:r>
              <a:endParaRPr lang="en-US" sz="5000" u="none" strike="noStrike" spc="50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3442087">
            <a:off x="14405347" y="6974567"/>
            <a:ext cx="1061734" cy="1178068"/>
          </a:xfrm>
          <a:custGeom>
            <a:avLst/>
            <a:gdLst/>
            <a:ahLst/>
            <a:cxnLst/>
            <a:rect l="l" t="t" r="r" b="b"/>
            <a:pathLst>
              <a:path w="1061734" h="1178068">
                <a:moveTo>
                  <a:pt x="0" y="0"/>
                </a:moveTo>
                <a:lnTo>
                  <a:pt x="1061734" y="0"/>
                </a:lnTo>
                <a:lnTo>
                  <a:pt x="1061734" y="1178068"/>
                </a:lnTo>
                <a:lnTo>
                  <a:pt x="0" y="1178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47499" y="5920097"/>
            <a:ext cx="4259003" cy="431368"/>
          </a:xfrm>
          <a:custGeom>
            <a:avLst/>
            <a:gdLst/>
            <a:ahLst/>
            <a:cxnLst/>
            <a:rect l="l" t="t" r="r" b="b"/>
            <a:pathLst>
              <a:path w="4259003" h="431368">
                <a:moveTo>
                  <a:pt x="0" y="0"/>
                </a:moveTo>
                <a:lnTo>
                  <a:pt x="4259002" y="0"/>
                </a:lnTo>
                <a:lnTo>
                  <a:pt x="4259002" y="431368"/>
                </a:lnTo>
                <a:lnTo>
                  <a:pt x="0" y="4313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143250" y="6735613"/>
            <a:ext cx="6667500" cy="82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vi-VN" sz="489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Bold"/>
                <a:ea typeface="Cabin Bold"/>
                <a:cs typeface="Cabin Bold"/>
                <a:sym typeface="Cabin Bold"/>
              </a:rPr>
              <a:t>Chương VI : TỪ</a:t>
            </a:r>
            <a:endParaRPr lang="en-US" sz="4899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bin Bold"/>
              <a:ea typeface="Cabin Bold"/>
              <a:cs typeface="Cabin Bold"/>
              <a:sym typeface="Cabin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0992" y="5814015"/>
            <a:ext cx="2682522" cy="1628994"/>
          </a:xfrm>
          <a:custGeom>
            <a:avLst/>
            <a:gdLst/>
            <a:ahLst/>
            <a:cxnLst/>
            <a:rect l="l" t="t" r="r" b="b"/>
            <a:pathLst>
              <a:path w="2682522" h="1628994">
                <a:moveTo>
                  <a:pt x="0" y="0"/>
                </a:moveTo>
                <a:lnTo>
                  <a:pt x="2682522" y="0"/>
                </a:lnTo>
                <a:lnTo>
                  <a:pt x="2682522" y="1628993"/>
                </a:lnTo>
                <a:lnTo>
                  <a:pt x="0" y="1628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06231" r="-162117" b="-10768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72000" y="5873776"/>
            <a:ext cx="2682522" cy="1628994"/>
          </a:xfrm>
          <a:custGeom>
            <a:avLst/>
            <a:gdLst/>
            <a:ahLst/>
            <a:cxnLst/>
            <a:rect l="l" t="t" r="r" b="b"/>
            <a:pathLst>
              <a:path w="2682522" h="1628994">
                <a:moveTo>
                  <a:pt x="0" y="0"/>
                </a:moveTo>
                <a:lnTo>
                  <a:pt x="2682522" y="0"/>
                </a:lnTo>
                <a:lnTo>
                  <a:pt x="2682522" y="1628993"/>
                </a:lnTo>
                <a:lnTo>
                  <a:pt x="0" y="1628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8984" t="-109008" r="-3133" b="-104910"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143000" y="1809750"/>
            <a:ext cx="16002000" cy="0"/>
          </a:xfrm>
          <a:prstGeom prst="line">
            <a:avLst/>
          </a:prstGeom>
          <a:ln w="28575" cap="flat">
            <a:solidFill>
              <a:srgbClr val="152A5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2476500" y="1809750"/>
            <a:ext cx="13335000" cy="3498800"/>
            <a:chOff x="0" y="-175605"/>
            <a:chExt cx="3512099" cy="9214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12099" cy="702420"/>
            </a:xfrm>
            <a:custGeom>
              <a:avLst/>
              <a:gdLst/>
              <a:ahLst/>
              <a:cxnLst/>
              <a:rect l="l" t="t" r="r" b="b"/>
              <a:pathLst>
                <a:path w="3512099" h="702420">
                  <a:moveTo>
                    <a:pt x="0" y="0"/>
                  </a:moveTo>
                  <a:lnTo>
                    <a:pt x="3512099" y="0"/>
                  </a:lnTo>
                  <a:lnTo>
                    <a:pt x="3512099" y="702420"/>
                  </a:lnTo>
                  <a:lnTo>
                    <a:pt x="0" y="702420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75605"/>
              <a:ext cx="3512099" cy="92149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7989"/>
                </a:lnSpc>
              </a:pP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Khi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hai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nam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châm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được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đặt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với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các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cựckhác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tên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thì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chúng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sẽ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hút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nhau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và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ngược</a:t>
              </a:r>
              <a:r>
                <a:rPr lang="en-US" sz="4699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46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lại</a:t>
              </a:r>
              <a:endParaRPr lang="en-US" sz="46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72375" y="8105307"/>
            <a:ext cx="2857500" cy="951811"/>
            <a:chOff x="0" y="0"/>
            <a:chExt cx="1220083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20083" cy="406400"/>
            </a:xfrm>
            <a:custGeom>
              <a:avLst/>
              <a:gdLst/>
              <a:ahLst/>
              <a:cxnLst/>
              <a:rect l="l" t="t" r="r" b="b"/>
              <a:pathLst>
                <a:path w="1220083" h="406400">
                  <a:moveTo>
                    <a:pt x="1016883" y="0"/>
                  </a:moveTo>
                  <a:cubicBezTo>
                    <a:pt x="1129107" y="0"/>
                    <a:pt x="1220083" y="90976"/>
                    <a:pt x="1220083" y="203200"/>
                  </a:cubicBezTo>
                  <a:cubicBezTo>
                    <a:pt x="1220083" y="315424"/>
                    <a:pt x="1129107" y="406400"/>
                    <a:pt x="10168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0C2BC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66675"/>
              <a:ext cx="1220083" cy="339725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3499" b="1" u="none" strike="noStrike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hút nhau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43000" y="889000"/>
            <a:ext cx="1285875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 dirty="0" err="1">
                <a:solidFill>
                  <a:srgbClr val="152A51"/>
                </a:solidFill>
                <a:latin typeface="Cabin"/>
                <a:ea typeface="Cabin"/>
                <a:cs typeface="Cabin"/>
                <a:sym typeface="Cabin"/>
              </a:rPr>
              <a:t>Trả</a:t>
            </a:r>
            <a:r>
              <a:rPr lang="en-US" sz="3499" dirty="0">
                <a:solidFill>
                  <a:srgbClr val="152A5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dirty="0" err="1">
                <a:solidFill>
                  <a:srgbClr val="152A51"/>
                </a:solidFill>
                <a:latin typeface="Cabin"/>
                <a:ea typeface="Cabin"/>
                <a:cs typeface="Cabin"/>
                <a:sym typeface="Cabin"/>
              </a:rPr>
              <a:t>lời</a:t>
            </a:r>
            <a:r>
              <a:rPr lang="en-US" sz="3499" dirty="0">
                <a:solidFill>
                  <a:srgbClr val="152A5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dirty="0" err="1">
                <a:solidFill>
                  <a:srgbClr val="152A51"/>
                </a:solidFill>
                <a:latin typeface="Cabin"/>
                <a:ea typeface="Cabin"/>
                <a:cs typeface="Cabin"/>
                <a:sym typeface="Cabin"/>
              </a:rPr>
              <a:t>câu</a:t>
            </a:r>
            <a:r>
              <a:rPr lang="en-US" sz="3499" dirty="0">
                <a:solidFill>
                  <a:srgbClr val="152A5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dirty="0" err="1">
                <a:solidFill>
                  <a:srgbClr val="152A51"/>
                </a:solidFill>
                <a:latin typeface="Cabin"/>
                <a:ea typeface="Cabin"/>
                <a:cs typeface="Cabin"/>
                <a:sym typeface="Cabin"/>
              </a:rPr>
              <a:t>hỏi</a:t>
            </a:r>
            <a:r>
              <a:rPr lang="en-US" sz="3499" dirty="0">
                <a:solidFill>
                  <a:srgbClr val="152A5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dirty="0" err="1">
                <a:solidFill>
                  <a:srgbClr val="152A51"/>
                </a:solidFill>
                <a:latin typeface="Cabin"/>
                <a:ea typeface="Cabin"/>
                <a:cs typeface="Cabin"/>
                <a:sym typeface="Cabin"/>
              </a:rPr>
              <a:t>trang</a:t>
            </a:r>
            <a:r>
              <a:rPr lang="en-US" sz="3499" dirty="0">
                <a:solidFill>
                  <a:srgbClr val="152A51"/>
                </a:solidFill>
                <a:latin typeface="Cabin"/>
                <a:ea typeface="Cabin"/>
                <a:cs typeface="Cabin"/>
                <a:sym typeface="Cabin"/>
              </a:rPr>
              <a:t> 88 ở </a:t>
            </a:r>
            <a:r>
              <a:rPr lang="en-US" sz="3499" dirty="0" err="1">
                <a:solidFill>
                  <a:srgbClr val="152A51"/>
                </a:solidFill>
                <a:latin typeface="Cabin"/>
                <a:ea typeface="Cabin"/>
                <a:cs typeface="Cabin"/>
                <a:sym typeface="Cabin"/>
              </a:rPr>
              <a:t>đầu</a:t>
            </a:r>
            <a:r>
              <a:rPr lang="en-US" sz="3499" dirty="0">
                <a:solidFill>
                  <a:srgbClr val="152A5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499" dirty="0" err="1">
                <a:solidFill>
                  <a:srgbClr val="152A51"/>
                </a:solidFill>
                <a:latin typeface="Cabin"/>
                <a:ea typeface="Cabin"/>
                <a:cs typeface="Cabin"/>
                <a:sym typeface="Cabin"/>
              </a:rPr>
              <a:t>tiên</a:t>
            </a:r>
            <a:r>
              <a:rPr lang="en-US" sz="3499" dirty="0">
                <a:solidFill>
                  <a:srgbClr val="152A51"/>
                </a:solidFill>
                <a:latin typeface="Cabin"/>
                <a:ea typeface="Cabin"/>
                <a:cs typeface="Cabin"/>
                <a:sym typeface="Cabin"/>
              </a:rPr>
              <a:t> 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525500" y="889000"/>
            <a:ext cx="361950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899"/>
              </a:lnSpc>
              <a:spcBef>
                <a:spcPct val="0"/>
              </a:spcBef>
            </a:pPr>
            <a:r>
              <a:rPr lang="en-US" sz="3499" b="1" dirty="0" err="1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Câu</a:t>
            </a:r>
            <a:r>
              <a:rPr lang="en-US" sz="3499" b="1" dirty="0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hỏi</a:t>
            </a:r>
            <a:r>
              <a:rPr lang="en-US" sz="3499" b="1" dirty="0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  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229" y="5935370"/>
            <a:ext cx="4411041" cy="152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7924800" y="6628512"/>
            <a:ext cx="25050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082346" y="-697941"/>
            <a:ext cx="4123307" cy="12186689"/>
          </a:xfrm>
          <a:custGeom>
            <a:avLst/>
            <a:gdLst/>
            <a:ahLst/>
            <a:cxnLst/>
            <a:rect l="l" t="t" r="r" b="b"/>
            <a:pathLst>
              <a:path w="4123307" h="12186689">
                <a:moveTo>
                  <a:pt x="0" y="0"/>
                </a:moveTo>
                <a:lnTo>
                  <a:pt x="4123308" y="0"/>
                </a:lnTo>
                <a:lnTo>
                  <a:pt x="4123308" y="12186689"/>
                </a:lnTo>
                <a:lnTo>
                  <a:pt x="0" y="12186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2281" r="-6757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5920567" y="3937176"/>
            <a:ext cx="1112866" cy="3238500"/>
          </a:xfrm>
          <a:custGeom>
            <a:avLst/>
            <a:gdLst/>
            <a:ahLst/>
            <a:cxnLst/>
            <a:rect l="l" t="t" r="r" b="b"/>
            <a:pathLst>
              <a:path w="1112866" h="3238500">
                <a:moveTo>
                  <a:pt x="0" y="0"/>
                </a:moveTo>
                <a:lnTo>
                  <a:pt x="1112866" y="0"/>
                </a:lnTo>
                <a:lnTo>
                  <a:pt x="1112866" y="3238500"/>
                </a:lnTo>
                <a:lnTo>
                  <a:pt x="0" y="3238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1254567" y="3937176"/>
            <a:ext cx="1112866" cy="3238500"/>
          </a:xfrm>
          <a:custGeom>
            <a:avLst/>
            <a:gdLst/>
            <a:ahLst/>
            <a:cxnLst/>
            <a:rect l="l" t="t" r="r" b="b"/>
            <a:pathLst>
              <a:path w="1112866" h="3238500">
                <a:moveTo>
                  <a:pt x="0" y="0"/>
                </a:moveTo>
                <a:lnTo>
                  <a:pt x="1112866" y="0"/>
                </a:lnTo>
                <a:lnTo>
                  <a:pt x="1112866" y="3238500"/>
                </a:lnTo>
                <a:lnTo>
                  <a:pt x="0" y="3238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867400" y="889000"/>
            <a:ext cx="3619500" cy="582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899"/>
              </a:lnSpc>
              <a:spcBef>
                <a:spcPct val="0"/>
              </a:spcBef>
            </a:pPr>
            <a:r>
              <a:rPr lang="en-US" sz="3499" b="1" dirty="0" err="1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Câu</a:t>
            </a:r>
            <a:r>
              <a:rPr lang="en-US" sz="3499" b="1" dirty="0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hỏi</a:t>
            </a:r>
            <a:r>
              <a:rPr lang="en-US" sz="3499" b="1" dirty="0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ngoài</a:t>
            </a:r>
            <a:r>
              <a:rPr lang="en-US" sz="3499" b="1" dirty="0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 SGK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036699" y="2667000"/>
            <a:ext cx="12214601" cy="1670533"/>
            <a:chOff x="0" y="0"/>
            <a:chExt cx="3217014" cy="4399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17014" cy="439976"/>
            </a:xfrm>
            <a:custGeom>
              <a:avLst/>
              <a:gdLst/>
              <a:ahLst/>
              <a:cxnLst/>
              <a:rect l="l" t="t" r="r" b="b"/>
              <a:pathLst>
                <a:path w="3217014" h="439976">
                  <a:moveTo>
                    <a:pt x="0" y="0"/>
                  </a:moveTo>
                  <a:lnTo>
                    <a:pt x="3217014" y="0"/>
                  </a:lnTo>
                  <a:lnTo>
                    <a:pt x="3217014" y="439976"/>
                  </a:lnTo>
                  <a:lnTo>
                    <a:pt x="0" y="439976"/>
                  </a:lnTo>
                  <a:close/>
                </a:path>
              </a:pathLst>
            </a:custGeom>
            <a:solidFill>
              <a:srgbClr val="152A51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3217014" cy="439976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4800"/>
                </a:lnSpc>
              </a:pPr>
              <a:r>
                <a:rPr lang="en-US" sz="4000" spc="4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Nhìn vào các nam châm bên dưới. Bạn nghĩ điều gì sẽ xảy ra khi chúng được bỏ ra?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5811500" y="2667000"/>
            <a:ext cx="1333500" cy="1333500"/>
          </a:xfrm>
          <a:custGeom>
            <a:avLst/>
            <a:gdLst/>
            <a:ahLst/>
            <a:cxnLst/>
            <a:rect l="l" t="t" r="r" b="b"/>
            <a:pathLst>
              <a:path w="1333500" h="1333500">
                <a:moveTo>
                  <a:pt x="0" y="0"/>
                </a:moveTo>
                <a:lnTo>
                  <a:pt x="1333500" y="0"/>
                </a:lnTo>
                <a:lnTo>
                  <a:pt x="133350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143000" y="7924800"/>
            <a:ext cx="3810000" cy="1333500"/>
            <a:chOff x="0" y="0"/>
            <a:chExt cx="1003457" cy="3512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03457" cy="351210"/>
            </a:xfrm>
            <a:custGeom>
              <a:avLst/>
              <a:gdLst/>
              <a:ahLst/>
              <a:cxnLst/>
              <a:rect l="l" t="t" r="r" b="b"/>
              <a:pathLst>
                <a:path w="1003457" h="351210">
                  <a:moveTo>
                    <a:pt x="121920" y="0"/>
                  </a:moveTo>
                  <a:lnTo>
                    <a:pt x="881537" y="0"/>
                  </a:lnTo>
                  <a:cubicBezTo>
                    <a:pt x="948871" y="0"/>
                    <a:pt x="1003457" y="54585"/>
                    <a:pt x="1003457" y="121920"/>
                  </a:cubicBezTo>
                  <a:lnTo>
                    <a:pt x="1003457" y="229290"/>
                  </a:lnTo>
                  <a:cubicBezTo>
                    <a:pt x="1003457" y="296624"/>
                    <a:pt x="948871" y="351210"/>
                    <a:pt x="881537" y="351210"/>
                  </a:cubicBezTo>
                  <a:lnTo>
                    <a:pt x="121920" y="351210"/>
                  </a:lnTo>
                  <a:cubicBezTo>
                    <a:pt x="89585" y="351210"/>
                    <a:pt x="58574" y="338365"/>
                    <a:pt x="35710" y="315500"/>
                  </a:cubicBezTo>
                  <a:cubicBezTo>
                    <a:pt x="12845" y="292636"/>
                    <a:pt x="0" y="261625"/>
                    <a:pt x="0" y="229290"/>
                  </a:cubicBezTo>
                  <a:lnTo>
                    <a:pt x="0" y="121920"/>
                  </a:lnTo>
                  <a:cubicBezTo>
                    <a:pt x="0" y="54585"/>
                    <a:pt x="54585" y="0"/>
                    <a:pt x="12192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C2BC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03457" cy="389310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3900"/>
                </a:lnSpc>
              </a:pPr>
              <a:r>
                <a:rPr lang="en-US" sz="3000" b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Chúng sẽ hút và </a:t>
              </a:r>
            </a:p>
            <a:p>
              <a:pPr marL="0" lvl="0" indent="0" algn="ctr">
                <a:lnSpc>
                  <a:spcPts val="3900"/>
                </a:lnSpc>
              </a:pPr>
              <a:r>
                <a:rPr lang="en-US" sz="3000" b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dính lấy nhau.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207000" y="7924800"/>
            <a:ext cx="3810000" cy="1333500"/>
            <a:chOff x="0" y="0"/>
            <a:chExt cx="1003457" cy="3512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03457" cy="351210"/>
            </a:xfrm>
            <a:custGeom>
              <a:avLst/>
              <a:gdLst/>
              <a:ahLst/>
              <a:cxnLst/>
              <a:rect l="l" t="t" r="r" b="b"/>
              <a:pathLst>
                <a:path w="1003457" h="351210">
                  <a:moveTo>
                    <a:pt x="121920" y="0"/>
                  </a:moveTo>
                  <a:lnTo>
                    <a:pt x="881537" y="0"/>
                  </a:lnTo>
                  <a:cubicBezTo>
                    <a:pt x="948871" y="0"/>
                    <a:pt x="1003457" y="54585"/>
                    <a:pt x="1003457" y="121920"/>
                  </a:cubicBezTo>
                  <a:lnTo>
                    <a:pt x="1003457" y="229290"/>
                  </a:lnTo>
                  <a:cubicBezTo>
                    <a:pt x="1003457" y="296624"/>
                    <a:pt x="948871" y="351210"/>
                    <a:pt x="881537" y="351210"/>
                  </a:cubicBezTo>
                  <a:lnTo>
                    <a:pt x="121920" y="351210"/>
                  </a:lnTo>
                  <a:cubicBezTo>
                    <a:pt x="89585" y="351210"/>
                    <a:pt x="58574" y="338365"/>
                    <a:pt x="35710" y="315500"/>
                  </a:cubicBezTo>
                  <a:cubicBezTo>
                    <a:pt x="12845" y="292636"/>
                    <a:pt x="0" y="261625"/>
                    <a:pt x="0" y="229290"/>
                  </a:cubicBezTo>
                  <a:lnTo>
                    <a:pt x="0" y="121920"/>
                  </a:lnTo>
                  <a:cubicBezTo>
                    <a:pt x="0" y="54585"/>
                    <a:pt x="54585" y="0"/>
                    <a:pt x="12192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C2BC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003457" cy="389310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3900"/>
                </a:lnSpc>
              </a:pPr>
              <a:r>
                <a:rPr lang="en-US" sz="3000" b="1" u="none" strike="noStrike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Chúng sẽ đẩy nhau</a:t>
              </a:r>
            </a:p>
            <a:p>
              <a:pPr marL="0" lvl="0" indent="0" algn="ctr">
                <a:lnSpc>
                  <a:spcPts val="3900"/>
                </a:lnSpc>
              </a:pPr>
              <a:r>
                <a:rPr lang="en-US" sz="3000" b="1" u="none" strike="noStrike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và di chuyển ra xa.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71000" y="7924800"/>
            <a:ext cx="3810000" cy="1333500"/>
            <a:chOff x="0" y="0"/>
            <a:chExt cx="1003457" cy="35121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03457" cy="351210"/>
            </a:xfrm>
            <a:custGeom>
              <a:avLst/>
              <a:gdLst/>
              <a:ahLst/>
              <a:cxnLst/>
              <a:rect l="l" t="t" r="r" b="b"/>
              <a:pathLst>
                <a:path w="1003457" h="351210">
                  <a:moveTo>
                    <a:pt x="121920" y="0"/>
                  </a:moveTo>
                  <a:lnTo>
                    <a:pt x="881537" y="0"/>
                  </a:lnTo>
                  <a:cubicBezTo>
                    <a:pt x="948871" y="0"/>
                    <a:pt x="1003457" y="54585"/>
                    <a:pt x="1003457" y="121920"/>
                  </a:cubicBezTo>
                  <a:lnTo>
                    <a:pt x="1003457" y="229290"/>
                  </a:lnTo>
                  <a:cubicBezTo>
                    <a:pt x="1003457" y="296624"/>
                    <a:pt x="948871" y="351210"/>
                    <a:pt x="881537" y="351210"/>
                  </a:cubicBezTo>
                  <a:lnTo>
                    <a:pt x="121920" y="351210"/>
                  </a:lnTo>
                  <a:cubicBezTo>
                    <a:pt x="89585" y="351210"/>
                    <a:pt x="58574" y="338365"/>
                    <a:pt x="35710" y="315500"/>
                  </a:cubicBezTo>
                  <a:cubicBezTo>
                    <a:pt x="12845" y="292636"/>
                    <a:pt x="0" y="261625"/>
                    <a:pt x="0" y="229290"/>
                  </a:cubicBezTo>
                  <a:lnTo>
                    <a:pt x="0" y="121920"/>
                  </a:lnTo>
                  <a:cubicBezTo>
                    <a:pt x="0" y="54585"/>
                    <a:pt x="54585" y="0"/>
                    <a:pt x="12192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C2BC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003457" cy="389310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3900"/>
                </a:lnSpc>
              </a:pPr>
              <a:r>
                <a:rPr lang="en-US" sz="3000" b="1" u="none" strike="noStrike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Chúng sẽ hút và </a:t>
              </a:r>
            </a:p>
            <a:p>
              <a:pPr marL="0" lvl="0" indent="0" algn="ctr">
                <a:lnSpc>
                  <a:spcPts val="3900"/>
                </a:lnSpc>
              </a:pPr>
              <a:r>
                <a:rPr lang="en-US" sz="3000" b="1" u="none" strike="noStrike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sau đó đẩy nhau.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335000" y="7924800"/>
            <a:ext cx="3810000" cy="1333500"/>
            <a:chOff x="0" y="0"/>
            <a:chExt cx="1003457" cy="35121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03457" cy="351210"/>
            </a:xfrm>
            <a:custGeom>
              <a:avLst/>
              <a:gdLst/>
              <a:ahLst/>
              <a:cxnLst/>
              <a:rect l="l" t="t" r="r" b="b"/>
              <a:pathLst>
                <a:path w="1003457" h="351210">
                  <a:moveTo>
                    <a:pt x="121920" y="0"/>
                  </a:moveTo>
                  <a:lnTo>
                    <a:pt x="881537" y="0"/>
                  </a:lnTo>
                  <a:cubicBezTo>
                    <a:pt x="948871" y="0"/>
                    <a:pt x="1003457" y="54585"/>
                    <a:pt x="1003457" y="121920"/>
                  </a:cubicBezTo>
                  <a:lnTo>
                    <a:pt x="1003457" y="229290"/>
                  </a:lnTo>
                  <a:cubicBezTo>
                    <a:pt x="1003457" y="296624"/>
                    <a:pt x="948871" y="351210"/>
                    <a:pt x="881537" y="351210"/>
                  </a:cubicBezTo>
                  <a:lnTo>
                    <a:pt x="121920" y="351210"/>
                  </a:lnTo>
                  <a:cubicBezTo>
                    <a:pt x="89585" y="351210"/>
                    <a:pt x="58574" y="338365"/>
                    <a:pt x="35710" y="315500"/>
                  </a:cubicBezTo>
                  <a:cubicBezTo>
                    <a:pt x="12845" y="292636"/>
                    <a:pt x="0" y="261625"/>
                    <a:pt x="0" y="229290"/>
                  </a:cubicBezTo>
                  <a:lnTo>
                    <a:pt x="0" y="121920"/>
                  </a:lnTo>
                  <a:cubicBezTo>
                    <a:pt x="0" y="54585"/>
                    <a:pt x="54585" y="0"/>
                    <a:pt x="12192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C2BC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003457" cy="389310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3900"/>
                </a:lnSpc>
              </a:pPr>
              <a:r>
                <a:rPr lang="en-US" sz="3000" b="1" u="none" strike="noStrike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Sẽ không có gì</a:t>
              </a:r>
            </a:p>
            <a:p>
              <a:pPr marL="0" lvl="0" indent="0" algn="ctr">
                <a:lnSpc>
                  <a:spcPts val="3900"/>
                </a:lnSpc>
              </a:pPr>
              <a:r>
                <a:rPr lang="en-US" sz="3000" b="1" u="none" strike="noStrike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xảy ra.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143000" y="1809750"/>
            <a:ext cx="16002000" cy="0"/>
          </a:xfrm>
          <a:prstGeom prst="line">
            <a:avLst/>
          </a:prstGeom>
          <a:ln w="28575" cap="flat">
            <a:solidFill>
              <a:srgbClr val="152A5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7082346" y="-697941"/>
            <a:ext cx="4123307" cy="12186689"/>
          </a:xfrm>
          <a:custGeom>
            <a:avLst/>
            <a:gdLst/>
            <a:ahLst/>
            <a:cxnLst/>
            <a:rect l="l" t="t" r="r" b="b"/>
            <a:pathLst>
              <a:path w="4123307" h="12186689">
                <a:moveTo>
                  <a:pt x="0" y="0"/>
                </a:moveTo>
                <a:lnTo>
                  <a:pt x="4123308" y="0"/>
                </a:lnTo>
                <a:lnTo>
                  <a:pt x="4123308" y="12186689"/>
                </a:lnTo>
                <a:lnTo>
                  <a:pt x="0" y="12186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02281" r="-6757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0581806" y="4418968"/>
            <a:ext cx="830067" cy="2415540"/>
          </a:xfrm>
          <a:custGeom>
            <a:avLst/>
            <a:gdLst/>
            <a:ahLst/>
            <a:cxnLst/>
            <a:rect l="l" t="t" r="r" b="b"/>
            <a:pathLst>
              <a:path w="830067" h="2415540">
                <a:moveTo>
                  <a:pt x="830067" y="2415540"/>
                </a:moveTo>
                <a:lnTo>
                  <a:pt x="0" y="2415540"/>
                </a:lnTo>
                <a:lnTo>
                  <a:pt x="0" y="0"/>
                </a:lnTo>
                <a:lnTo>
                  <a:pt x="830067" y="0"/>
                </a:lnTo>
                <a:lnTo>
                  <a:pt x="830067" y="24155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76127" y="4418968"/>
            <a:ext cx="830067" cy="2415540"/>
          </a:xfrm>
          <a:custGeom>
            <a:avLst/>
            <a:gdLst/>
            <a:ahLst/>
            <a:cxnLst/>
            <a:rect l="l" t="t" r="r" b="b"/>
            <a:pathLst>
              <a:path w="830067" h="2415540">
                <a:moveTo>
                  <a:pt x="0" y="0"/>
                </a:moveTo>
                <a:lnTo>
                  <a:pt x="830067" y="0"/>
                </a:lnTo>
                <a:lnTo>
                  <a:pt x="830067" y="2415540"/>
                </a:lnTo>
                <a:lnTo>
                  <a:pt x="0" y="2415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896444" y="889000"/>
            <a:ext cx="361950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899"/>
              </a:lnSpc>
              <a:spcBef>
                <a:spcPct val="0"/>
              </a:spcBef>
            </a:pPr>
            <a:r>
              <a:rPr lang="en-US" sz="3499" b="1" dirty="0" err="1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Câu</a:t>
            </a:r>
            <a:r>
              <a:rPr lang="en-US" sz="3499" b="1" dirty="0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hỏi</a:t>
            </a:r>
            <a:r>
              <a:rPr lang="en-US" sz="3499" b="1" dirty="0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ngoài</a:t>
            </a:r>
            <a:r>
              <a:rPr lang="en-US" sz="3499" b="1" dirty="0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 SGK</a:t>
            </a:r>
          </a:p>
        </p:txBody>
      </p:sp>
      <p:sp>
        <p:nvSpPr>
          <p:cNvPr id="7" name="Freeform 7"/>
          <p:cNvSpPr/>
          <p:nvPr/>
        </p:nvSpPr>
        <p:spPr>
          <a:xfrm>
            <a:off x="15811500" y="2667000"/>
            <a:ext cx="1333500" cy="1333500"/>
          </a:xfrm>
          <a:custGeom>
            <a:avLst/>
            <a:gdLst/>
            <a:ahLst/>
            <a:cxnLst/>
            <a:rect l="l" t="t" r="r" b="b"/>
            <a:pathLst>
              <a:path w="1333500" h="1333500">
                <a:moveTo>
                  <a:pt x="0" y="0"/>
                </a:moveTo>
                <a:lnTo>
                  <a:pt x="1333500" y="0"/>
                </a:lnTo>
                <a:lnTo>
                  <a:pt x="133350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43000" y="7924800"/>
            <a:ext cx="3810000" cy="1333500"/>
            <a:chOff x="0" y="0"/>
            <a:chExt cx="1003457" cy="351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03457" cy="351210"/>
            </a:xfrm>
            <a:custGeom>
              <a:avLst/>
              <a:gdLst/>
              <a:ahLst/>
              <a:cxnLst/>
              <a:rect l="l" t="t" r="r" b="b"/>
              <a:pathLst>
                <a:path w="1003457" h="351210">
                  <a:moveTo>
                    <a:pt x="121920" y="0"/>
                  </a:moveTo>
                  <a:lnTo>
                    <a:pt x="881537" y="0"/>
                  </a:lnTo>
                  <a:cubicBezTo>
                    <a:pt x="948871" y="0"/>
                    <a:pt x="1003457" y="54585"/>
                    <a:pt x="1003457" y="121920"/>
                  </a:cubicBezTo>
                  <a:lnTo>
                    <a:pt x="1003457" y="229290"/>
                  </a:lnTo>
                  <a:cubicBezTo>
                    <a:pt x="1003457" y="296624"/>
                    <a:pt x="948871" y="351210"/>
                    <a:pt x="881537" y="351210"/>
                  </a:cubicBezTo>
                  <a:lnTo>
                    <a:pt x="121920" y="351210"/>
                  </a:lnTo>
                  <a:cubicBezTo>
                    <a:pt x="89585" y="351210"/>
                    <a:pt x="58574" y="338365"/>
                    <a:pt x="35710" y="315500"/>
                  </a:cubicBezTo>
                  <a:cubicBezTo>
                    <a:pt x="12845" y="292636"/>
                    <a:pt x="0" y="261625"/>
                    <a:pt x="0" y="229290"/>
                  </a:cubicBezTo>
                  <a:lnTo>
                    <a:pt x="0" y="121920"/>
                  </a:lnTo>
                  <a:cubicBezTo>
                    <a:pt x="0" y="54585"/>
                    <a:pt x="54585" y="0"/>
                    <a:pt x="12192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C2BC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03457" cy="389310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3900"/>
                </a:lnSpc>
              </a:pPr>
              <a:r>
                <a:rPr lang="en-US" sz="3000" b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Chúng sẽ hút và </a:t>
              </a:r>
            </a:p>
            <a:p>
              <a:pPr marL="0" lvl="0" indent="0" algn="ctr">
                <a:lnSpc>
                  <a:spcPts val="3900"/>
                </a:lnSpc>
              </a:pPr>
              <a:r>
                <a:rPr lang="en-US" sz="3000" b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dính lấy nhau.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207000" y="7924800"/>
            <a:ext cx="3810000" cy="1333500"/>
            <a:chOff x="0" y="0"/>
            <a:chExt cx="1003457" cy="3512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03457" cy="351210"/>
            </a:xfrm>
            <a:custGeom>
              <a:avLst/>
              <a:gdLst/>
              <a:ahLst/>
              <a:cxnLst/>
              <a:rect l="l" t="t" r="r" b="b"/>
              <a:pathLst>
                <a:path w="1003457" h="351210">
                  <a:moveTo>
                    <a:pt x="121920" y="0"/>
                  </a:moveTo>
                  <a:lnTo>
                    <a:pt x="881537" y="0"/>
                  </a:lnTo>
                  <a:cubicBezTo>
                    <a:pt x="948871" y="0"/>
                    <a:pt x="1003457" y="54585"/>
                    <a:pt x="1003457" y="121920"/>
                  </a:cubicBezTo>
                  <a:lnTo>
                    <a:pt x="1003457" y="229290"/>
                  </a:lnTo>
                  <a:cubicBezTo>
                    <a:pt x="1003457" y="296624"/>
                    <a:pt x="948871" y="351210"/>
                    <a:pt x="881537" y="351210"/>
                  </a:cubicBezTo>
                  <a:lnTo>
                    <a:pt x="121920" y="351210"/>
                  </a:lnTo>
                  <a:cubicBezTo>
                    <a:pt x="89585" y="351210"/>
                    <a:pt x="58574" y="338365"/>
                    <a:pt x="35710" y="315500"/>
                  </a:cubicBezTo>
                  <a:cubicBezTo>
                    <a:pt x="12845" y="292636"/>
                    <a:pt x="0" y="261625"/>
                    <a:pt x="0" y="229290"/>
                  </a:cubicBezTo>
                  <a:lnTo>
                    <a:pt x="0" y="121920"/>
                  </a:lnTo>
                  <a:cubicBezTo>
                    <a:pt x="0" y="54585"/>
                    <a:pt x="54585" y="0"/>
                    <a:pt x="12192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C2BC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03457" cy="389310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3900"/>
                </a:lnSpc>
              </a:pPr>
              <a:r>
                <a:rPr lang="en-US" sz="3000" b="1" u="none" strike="noStrike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Chúng sẽ đẩy nhau</a:t>
              </a:r>
            </a:p>
            <a:p>
              <a:pPr marL="0" lvl="0" indent="0" algn="ctr">
                <a:lnSpc>
                  <a:spcPts val="3900"/>
                </a:lnSpc>
              </a:pPr>
              <a:r>
                <a:rPr lang="en-US" sz="3000" b="1" u="none" strike="noStrike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và di chuyển ra xa.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71000" y="7924800"/>
            <a:ext cx="3810000" cy="1333500"/>
            <a:chOff x="0" y="0"/>
            <a:chExt cx="1003457" cy="3512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03457" cy="351210"/>
            </a:xfrm>
            <a:custGeom>
              <a:avLst/>
              <a:gdLst/>
              <a:ahLst/>
              <a:cxnLst/>
              <a:rect l="l" t="t" r="r" b="b"/>
              <a:pathLst>
                <a:path w="1003457" h="351210">
                  <a:moveTo>
                    <a:pt x="121920" y="0"/>
                  </a:moveTo>
                  <a:lnTo>
                    <a:pt x="881537" y="0"/>
                  </a:lnTo>
                  <a:cubicBezTo>
                    <a:pt x="948871" y="0"/>
                    <a:pt x="1003457" y="54585"/>
                    <a:pt x="1003457" y="121920"/>
                  </a:cubicBezTo>
                  <a:lnTo>
                    <a:pt x="1003457" y="229290"/>
                  </a:lnTo>
                  <a:cubicBezTo>
                    <a:pt x="1003457" y="296624"/>
                    <a:pt x="948871" y="351210"/>
                    <a:pt x="881537" y="351210"/>
                  </a:cubicBezTo>
                  <a:lnTo>
                    <a:pt x="121920" y="351210"/>
                  </a:lnTo>
                  <a:cubicBezTo>
                    <a:pt x="89585" y="351210"/>
                    <a:pt x="58574" y="338365"/>
                    <a:pt x="35710" y="315500"/>
                  </a:cubicBezTo>
                  <a:cubicBezTo>
                    <a:pt x="12845" y="292636"/>
                    <a:pt x="0" y="261625"/>
                    <a:pt x="0" y="229290"/>
                  </a:cubicBezTo>
                  <a:lnTo>
                    <a:pt x="0" y="121920"/>
                  </a:lnTo>
                  <a:cubicBezTo>
                    <a:pt x="0" y="54585"/>
                    <a:pt x="54585" y="0"/>
                    <a:pt x="12192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C2BC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003457" cy="389310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3900"/>
                </a:lnSpc>
              </a:pPr>
              <a:r>
                <a:rPr lang="en-US" sz="3000" b="1" u="none" strike="noStrike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Chúng sẽ hút và sau đó đẩy nhau.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335000" y="7924800"/>
            <a:ext cx="3810000" cy="1333500"/>
            <a:chOff x="0" y="0"/>
            <a:chExt cx="1003457" cy="35121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03457" cy="351210"/>
            </a:xfrm>
            <a:custGeom>
              <a:avLst/>
              <a:gdLst/>
              <a:ahLst/>
              <a:cxnLst/>
              <a:rect l="l" t="t" r="r" b="b"/>
              <a:pathLst>
                <a:path w="1003457" h="351210">
                  <a:moveTo>
                    <a:pt x="121920" y="0"/>
                  </a:moveTo>
                  <a:lnTo>
                    <a:pt x="881537" y="0"/>
                  </a:lnTo>
                  <a:cubicBezTo>
                    <a:pt x="948871" y="0"/>
                    <a:pt x="1003457" y="54585"/>
                    <a:pt x="1003457" y="121920"/>
                  </a:cubicBezTo>
                  <a:lnTo>
                    <a:pt x="1003457" y="229290"/>
                  </a:lnTo>
                  <a:cubicBezTo>
                    <a:pt x="1003457" y="296624"/>
                    <a:pt x="948871" y="351210"/>
                    <a:pt x="881537" y="351210"/>
                  </a:cubicBezTo>
                  <a:lnTo>
                    <a:pt x="121920" y="351210"/>
                  </a:lnTo>
                  <a:cubicBezTo>
                    <a:pt x="89585" y="351210"/>
                    <a:pt x="58574" y="338365"/>
                    <a:pt x="35710" y="315500"/>
                  </a:cubicBezTo>
                  <a:cubicBezTo>
                    <a:pt x="12845" y="292636"/>
                    <a:pt x="0" y="261625"/>
                    <a:pt x="0" y="229290"/>
                  </a:cubicBezTo>
                  <a:lnTo>
                    <a:pt x="0" y="121920"/>
                  </a:lnTo>
                  <a:cubicBezTo>
                    <a:pt x="0" y="54585"/>
                    <a:pt x="54585" y="0"/>
                    <a:pt x="121920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F0C2BC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003457" cy="389310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3900"/>
                </a:lnSpc>
              </a:pPr>
              <a:r>
                <a:rPr lang="en-US" sz="3000" b="1" u="none" strike="noStrike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Sẽ không có gì</a:t>
              </a:r>
            </a:p>
            <a:p>
              <a:pPr marL="0" lvl="0" indent="0" algn="ctr">
                <a:lnSpc>
                  <a:spcPts val="3900"/>
                </a:lnSpc>
              </a:pPr>
              <a:r>
                <a:rPr lang="en-US" sz="3000" b="1" u="none" strike="noStrike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xảy ra.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>
            <a:off x="1143000" y="1809750"/>
            <a:ext cx="16002000" cy="0"/>
          </a:xfrm>
          <a:prstGeom prst="line">
            <a:avLst/>
          </a:prstGeom>
          <a:ln w="28575" cap="flat">
            <a:solidFill>
              <a:srgbClr val="152A5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3050655" y="2498483"/>
            <a:ext cx="12186689" cy="1670533"/>
            <a:chOff x="0" y="0"/>
            <a:chExt cx="3209663" cy="43997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209663" cy="439976"/>
            </a:xfrm>
            <a:custGeom>
              <a:avLst/>
              <a:gdLst/>
              <a:ahLst/>
              <a:cxnLst/>
              <a:rect l="l" t="t" r="r" b="b"/>
              <a:pathLst>
                <a:path w="3209663" h="439976">
                  <a:moveTo>
                    <a:pt x="0" y="0"/>
                  </a:moveTo>
                  <a:lnTo>
                    <a:pt x="3209663" y="0"/>
                  </a:lnTo>
                  <a:lnTo>
                    <a:pt x="3209663" y="439976"/>
                  </a:lnTo>
                  <a:lnTo>
                    <a:pt x="0" y="439976"/>
                  </a:lnTo>
                  <a:close/>
                </a:path>
              </a:pathLst>
            </a:custGeom>
            <a:solidFill>
              <a:srgbClr val="152A51"/>
            </a:solid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3209663" cy="439976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4800"/>
                </a:lnSpc>
              </a:pP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Nhìn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vào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các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châm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bên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dưới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.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Bạn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nghĩ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điều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gì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sẽ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xảy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ra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khi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chúng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được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bỏ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spc="4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ra</a:t>
              </a:r>
              <a:r>
                <a:rPr lang="en-US" sz="4000" spc="4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?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03421"/>
              </p:ext>
            </p:extLst>
          </p:nvPr>
        </p:nvGraphicFramePr>
        <p:xfrm>
          <a:off x="4095750" y="2000250"/>
          <a:ext cx="10458450" cy="6038850"/>
        </p:xfrm>
        <a:graphic>
          <a:graphicData uri="http://schemas.openxmlformats.org/drawingml/2006/table">
            <a:tbl>
              <a:tblPr/>
              <a:tblGrid>
                <a:gridCol w="1922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6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9230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ts val="3599"/>
                        </a:lnSpc>
                        <a:defRPr/>
                      </a:pPr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Paytone One" charset="0"/>
                        </a:rPr>
                        <a:t>Câu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Paytone One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Paytone One" charset="0"/>
                        </a:rPr>
                        <a:t>hỏi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Paytone One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Paytone One" charset="0"/>
                        </a:rPr>
                        <a:t>trong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Paytone One" charset="0"/>
                        </a:rPr>
                        <a:t> SGK</a:t>
                      </a:r>
                      <a:endParaRPr lang="en-US" sz="3200" dirty="0">
                        <a:solidFill>
                          <a:schemeClr val="bg1"/>
                        </a:solidFill>
                        <a:latin typeface="Paytone One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A5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3599"/>
                        </a:lnSpc>
                        <a:defRPr/>
                      </a:pPr>
                      <a:r>
                        <a:rPr lang="en-US" sz="2999" spc="149">
                          <a:solidFill>
                            <a:srgbClr val="FFFFFF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PHẦN 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A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1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5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Câu</a:t>
                      </a:r>
                      <a:r>
                        <a:rPr lang="en-US" sz="3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 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2B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5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hút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nhau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9230">
                <a:tc gridSpan="2">
                  <a:txBody>
                    <a:bodyPr/>
                    <a:lstStyle/>
                    <a:p>
                      <a:pPr marL="0" lvl="0" indent="0" algn="ctr">
                        <a:lnSpc>
                          <a:spcPts val="3599"/>
                        </a:lnSpc>
                        <a:defRPr/>
                      </a:pPr>
                      <a:r>
                        <a:rPr lang="en-US" sz="3200" spc="149" dirty="0" err="1">
                          <a:solidFill>
                            <a:srgbClr val="FFFFFF"/>
                          </a:solidFill>
                          <a:latin typeface="Paytone One"/>
                          <a:sym typeface="Paytone One"/>
                        </a:rPr>
                        <a:t>Câu</a:t>
                      </a:r>
                      <a:r>
                        <a:rPr lang="en-US" sz="3200" spc="149" baseline="0" dirty="0">
                          <a:solidFill>
                            <a:srgbClr val="FFFFFF"/>
                          </a:solidFill>
                          <a:latin typeface="Paytone One"/>
                          <a:sym typeface="Paytone One"/>
                        </a:rPr>
                        <a:t> </a:t>
                      </a:r>
                      <a:r>
                        <a:rPr lang="en-US" sz="3200" spc="149" baseline="0" dirty="0" err="1">
                          <a:solidFill>
                            <a:srgbClr val="FFFFFF"/>
                          </a:solidFill>
                          <a:latin typeface="Paytone One"/>
                          <a:sym typeface="Paytone One"/>
                        </a:rPr>
                        <a:t>hỏi</a:t>
                      </a:r>
                      <a:r>
                        <a:rPr lang="en-US" sz="3200" spc="149" baseline="0" dirty="0">
                          <a:solidFill>
                            <a:srgbClr val="FFFFFF"/>
                          </a:solidFill>
                          <a:latin typeface="Paytone One"/>
                          <a:sym typeface="Paytone One"/>
                        </a:rPr>
                        <a:t> </a:t>
                      </a:r>
                      <a:r>
                        <a:rPr lang="en-US" sz="3200" spc="149" baseline="0" dirty="0" err="1">
                          <a:solidFill>
                            <a:srgbClr val="FFFFFF"/>
                          </a:solidFill>
                          <a:latin typeface="Paytone One"/>
                          <a:sym typeface="Paytone One"/>
                        </a:rPr>
                        <a:t>ngoài</a:t>
                      </a:r>
                      <a:r>
                        <a:rPr lang="en-US" sz="3200" spc="149" baseline="0" dirty="0">
                          <a:solidFill>
                            <a:srgbClr val="FFFFFF"/>
                          </a:solidFill>
                          <a:latin typeface="Paytone One"/>
                          <a:sym typeface="Paytone One"/>
                        </a:rPr>
                        <a:t> SGK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A5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3599"/>
                        </a:lnSpc>
                        <a:defRPr/>
                      </a:pPr>
                      <a:r>
                        <a:rPr lang="en-US" sz="2999" spc="149">
                          <a:solidFill>
                            <a:srgbClr val="FFFFFF"/>
                          </a:solidFill>
                          <a:latin typeface="Paytone One"/>
                          <a:ea typeface="Paytone One"/>
                          <a:cs typeface="Paytone One"/>
                          <a:sym typeface="Paytone One"/>
                        </a:rPr>
                        <a:t>PHẦN 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A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1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5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Câu</a:t>
                      </a:r>
                      <a:r>
                        <a:rPr lang="en-US" sz="3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2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2B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5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Chúng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sẽ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đẩy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nhau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và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 di </a:t>
                      </a: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chuyển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ra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xa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013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5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Câu</a:t>
                      </a:r>
                      <a:r>
                        <a:rPr lang="en-US" sz="3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3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C2B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35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Chúng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sẽ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hút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và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dính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lấy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nhau</a:t>
                      </a:r>
                      <a:r>
                        <a:rPr lang="en-US" sz="2500" b="1" dirty="0">
                          <a:solidFill>
                            <a:srgbClr val="152A51"/>
                          </a:solidFill>
                          <a:latin typeface="Cabin Medium"/>
                          <a:ea typeface="Cabin Medium"/>
                          <a:cs typeface="Cabin Medium"/>
                          <a:sym typeface="Cabin Medium"/>
                        </a:rPr>
                        <a:t>.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3"/>
          <p:cNvGrpSpPr/>
          <p:nvPr/>
        </p:nvGrpSpPr>
        <p:grpSpPr>
          <a:xfrm>
            <a:off x="6953250" y="476250"/>
            <a:ext cx="4381500" cy="1181632"/>
            <a:chOff x="0" y="0"/>
            <a:chExt cx="1153975" cy="31121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53975" cy="311212"/>
            </a:xfrm>
            <a:custGeom>
              <a:avLst/>
              <a:gdLst/>
              <a:ahLst/>
              <a:cxnLst/>
              <a:rect l="l" t="t" r="r" b="b"/>
              <a:pathLst>
                <a:path w="1153975" h="311212">
                  <a:moveTo>
                    <a:pt x="0" y="0"/>
                  </a:moveTo>
                  <a:lnTo>
                    <a:pt x="1153975" y="0"/>
                  </a:lnTo>
                  <a:lnTo>
                    <a:pt x="1153975" y="311212"/>
                  </a:lnTo>
                  <a:lnTo>
                    <a:pt x="0" y="311212"/>
                  </a:lnTo>
                  <a:close/>
                </a:path>
              </a:pathLst>
            </a:custGeom>
            <a:solidFill>
              <a:srgbClr val="152A51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153975" cy="311212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5400"/>
                </a:lnSpc>
              </a:pPr>
              <a:r>
                <a:rPr lang="en-US" sz="4500" spc="45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Đáp án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-5400000">
            <a:off x="1460702" y="7252152"/>
            <a:ext cx="438400" cy="412096"/>
          </a:xfrm>
          <a:custGeom>
            <a:avLst/>
            <a:gdLst/>
            <a:ahLst/>
            <a:cxnLst/>
            <a:rect l="l" t="t" r="r" b="b"/>
            <a:pathLst>
              <a:path w="438400" h="412096">
                <a:moveTo>
                  <a:pt x="0" y="0"/>
                </a:moveTo>
                <a:lnTo>
                  <a:pt x="438400" y="0"/>
                </a:lnTo>
                <a:lnTo>
                  <a:pt x="438400" y="412096"/>
                </a:lnTo>
                <a:lnTo>
                  <a:pt x="0" y="412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16388898" y="1575002"/>
            <a:ext cx="438400" cy="412096"/>
          </a:xfrm>
          <a:custGeom>
            <a:avLst/>
            <a:gdLst/>
            <a:ahLst/>
            <a:cxnLst/>
            <a:rect l="l" t="t" r="r" b="b"/>
            <a:pathLst>
              <a:path w="438400" h="412096">
                <a:moveTo>
                  <a:pt x="0" y="0"/>
                </a:moveTo>
                <a:lnTo>
                  <a:pt x="438400" y="0"/>
                </a:lnTo>
                <a:lnTo>
                  <a:pt x="438400" y="412096"/>
                </a:lnTo>
                <a:lnTo>
                  <a:pt x="0" y="412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5"/>
          <p:cNvSpPr txBox="1"/>
          <p:nvPr/>
        </p:nvSpPr>
        <p:spPr>
          <a:xfrm>
            <a:off x="13602860" y="9780032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NhatNhi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744042" y="3391272"/>
            <a:ext cx="1369415" cy="4603077"/>
          </a:xfrm>
          <a:custGeom>
            <a:avLst/>
            <a:gdLst/>
            <a:ahLst/>
            <a:cxnLst/>
            <a:rect l="l" t="t" r="r" b="b"/>
            <a:pathLst>
              <a:path w="1369415" h="4603077">
                <a:moveTo>
                  <a:pt x="0" y="0"/>
                </a:moveTo>
                <a:lnTo>
                  <a:pt x="1369416" y="0"/>
                </a:lnTo>
                <a:lnTo>
                  <a:pt x="1369416" y="4603078"/>
                </a:lnTo>
                <a:lnTo>
                  <a:pt x="0" y="4603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00147" y="1070234"/>
            <a:ext cx="7696201" cy="8188066"/>
            <a:chOff x="-60208" y="-149614"/>
            <a:chExt cx="2026983" cy="21565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06568" cy="2006914"/>
            </a:xfrm>
            <a:custGeom>
              <a:avLst/>
              <a:gdLst/>
              <a:ahLst/>
              <a:cxnLst/>
              <a:rect l="l" t="t" r="r" b="b"/>
              <a:pathLst>
                <a:path w="1906568" h="2006914">
                  <a:moveTo>
                    <a:pt x="0" y="0"/>
                  </a:moveTo>
                  <a:lnTo>
                    <a:pt x="1906568" y="0"/>
                  </a:lnTo>
                  <a:lnTo>
                    <a:pt x="1906568" y="2006914"/>
                  </a:lnTo>
                  <a:lnTo>
                    <a:pt x="0" y="2006914"/>
                  </a:lnTo>
                  <a:close/>
                </a:path>
              </a:pathLst>
            </a:custGeom>
            <a:solidFill>
              <a:srgbClr val="F9E7E5"/>
            </a:solidFill>
            <a:ln w="285750" cap="sq">
              <a:solidFill>
                <a:srgbClr val="F9E7E5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-60208" y="-149614"/>
              <a:ext cx="2026983" cy="207358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755647" lvl="1" indent="-377824" algn="l">
                <a:lnSpc>
                  <a:spcPts val="4899"/>
                </a:lnSpc>
                <a:buFont typeface="Arial"/>
                <a:buChar char="•"/>
              </a:pPr>
              <a:r>
                <a:rPr lang="vi-VN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Nam châm là vật có từ tính 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(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hút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được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các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vật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bằng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sắt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hoặc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một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số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hợp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kim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của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sắt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)</a:t>
              </a:r>
            </a:p>
            <a:p>
              <a:pPr marL="755647" lvl="1" indent="-377824" algn="l">
                <a:lnSpc>
                  <a:spcPts val="4899"/>
                </a:lnSpc>
                <a:buFont typeface="Arial"/>
                <a:buChar char="•"/>
              </a:pPr>
              <a:endParaRPr lang="en-US" sz="3600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  <a:p>
              <a:pPr marL="755647" lvl="1" indent="-377824" algn="l">
                <a:lnSpc>
                  <a:spcPts val="4899"/>
                </a:lnSpc>
                <a:buFont typeface="Arial"/>
                <a:buChar char="•"/>
              </a:pP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Vật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liệu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bị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nam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châm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hút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là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vật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liệu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có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tính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chất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</a:t>
              </a:r>
              <a:r>
                <a:rPr lang="en-US" sz="3600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từ</a:t>
              </a:r>
              <a:r>
                <a:rPr lang="en-US" sz="3600" b="1" dirty="0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 .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14782708" y="6718613"/>
            <a:ext cx="3705229" cy="2065320"/>
          </a:xfrm>
          <a:custGeom>
            <a:avLst/>
            <a:gdLst/>
            <a:ahLst/>
            <a:cxnLst/>
            <a:rect l="l" t="t" r="r" b="b"/>
            <a:pathLst>
              <a:path w="3705229" h="2065320">
                <a:moveTo>
                  <a:pt x="0" y="0"/>
                </a:moveTo>
                <a:lnTo>
                  <a:pt x="3705229" y="0"/>
                </a:lnTo>
                <a:lnTo>
                  <a:pt x="3705229" y="2065320"/>
                </a:lnTo>
                <a:lnTo>
                  <a:pt x="0" y="20653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9588" b="-81558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646687" y="1638300"/>
            <a:ext cx="7262328" cy="7620000"/>
            <a:chOff x="0" y="0"/>
            <a:chExt cx="1912712" cy="20069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06568" cy="2006914"/>
            </a:xfrm>
            <a:custGeom>
              <a:avLst/>
              <a:gdLst/>
              <a:ahLst/>
              <a:cxnLst/>
              <a:rect l="l" t="t" r="r" b="b"/>
              <a:pathLst>
                <a:path w="1906568" h="2006914">
                  <a:moveTo>
                    <a:pt x="0" y="0"/>
                  </a:moveTo>
                  <a:lnTo>
                    <a:pt x="1906568" y="0"/>
                  </a:lnTo>
                  <a:lnTo>
                    <a:pt x="1906568" y="2006914"/>
                  </a:lnTo>
                  <a:lnTo>
                    <a:pt x="0" y="2006914"/>
                  </a:lnTo>
                  <a:close/>
                </a:path>
              </a:pathLst>
            </a:custGeom>
            <a:solidFill>
              <a:srgbClr val="F9E7E5"/>
            </a:solidFill>
            <a:ln w="285750" cap="sq">
              <a:solidFill>
                <a:srgbClr val="F9E7E5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6144" y="275071"/>
              <a:ext cx="1906568" cy="1224218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399"/>
                </a:lnSpc>
              </a:pP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Con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người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đã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nghiên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cứu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và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tạo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ra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nam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châm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có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kích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thích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và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hình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dạng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khác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nhau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như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: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nam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châm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thẳng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,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nam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châm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hình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chữ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U , 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nam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châm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</a:t>
              </a:r>
              <a:r>
                <a:rPr lang="en-US" sz="3600" b="1" dirty="0" err="1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viên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latin typeface="Cabin Medium" charset="0"/>
                </a:rPr>
                <a:t> ,…</a:t>
              </a:r>
              <a:endParaRPr sz="3600" b="1" dirty="0">
                <a:solidFill>
                  <a:schemeClr val="tx2">
                    <a:lumMod val="75000"/>
                  </a:schemeClr>
                </a:solidFill>
                <a:latin typeface="Cabin Medium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28750" y="1028700"/>
            <a:ext cx="7239000" cy="1428750"/>
            <a:chOff x="0" y="0"/>
            <a:chExt cx="1906568" cy="3762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06568" cy="376296"/>
            </a:xfrm>
            <a:custGeom>
              <a:avLst/>
              <a:gdLst/>
              <a:ahLst/>
              <a:cxnLst/>
              <a:rect l="l" t="t" r="r" b="b"/>
              <a:pathLst>
                <a:path w="1906568" h="376296">
                  <a:moveTo>
                    <a:pt x="0" y="0"/>
                  </a:moveTo>
                  <a:lnTo>
                    <a:pt x="1906568" y="0"/>
                  </a:lnTo>
                  <a:lnTo>
                    <a:pt x="1906568" y="376296"/>
                  </a:lnTo>
                  <a:lnTo>
                    <a:pt x="0" y="376296"/>
                  </a:lnTo>
                  <a:close/>
                </a:path>
              </a:pathLst>
            </a:custGeom>
            <a:solidFill>
              <a:srgbClr val="152A51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906568" cy="376296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6000"/>
                </a:lnSpc>
              </a:pPr>
              <a:r>
                <a:rPr lang="vi-VN" sz="5000" spc="5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I .Nam châm là gì ?</a:t>
              </a:r>
              <a:endParaRPr lang="en-US" sz="5000" spc="50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134600" y="1028700"/>
            <a:ext cx="6210300" cy="1428750"/>
            <a:chOff x="0" y="0"/>
            <a:chExt cx="1635635" cy="3762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35635" cy="376296"/>
            </a:xfrm>
            <a:custGeom>
              <a:avLst/>
              <a:gdLst/>
              <a:ahLst/>
              <a:cxnLst/>
              <a:rect l="l" t="t" r="r" b="b"/>
              <a:pathLst>
                <a:path w="1635635" h="376296">
                  <a:moveTo>
                    <a:pt x="0" y="0"/>
                  </a:moveTo>
                  <a:lnTo>
                    <a:pt x="1635635" y="0"/>
                  </a:lnTo>
                  <a:lnTo>
                    <a:pt x="1635635" y="376296"/>
                  </a:lnTo>
                  <a:lnTo>
                    <a:pt x="0" y="376296"/>
                  </a:lnTo>
                  <a:close/>
                </a:path>
              </a:pathLst>
            </a:custGeom>
            <a:solidFill>
              <a:srgbClr val="152A51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635635" cy="376296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6000"/>
                </a:lnSpc>
                <a:spcBef>
                  <a:spcPct val="0"/>
                </a:spcBef>
              </a:pPr>
              <a:r>
                <a:rPr lang="en-US" sz="4000" u="none" strike="noStrike" spc="5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Kích</a:t>
              </a:r>
              <a:r>
                <a:rPr lang="en-US" sz="4000" u="none" strike="noStrike" spc="5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u="none" strike="noStrike" spc="5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thích</a:t>
              </a:r>
              <a:r>
                <a:rPr lang="en-US" sz="4000" u="none" strike="noStrike" spc="5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,</a:t>
              </a:r>
              <a:r>
                <a:rPr lang="en-US" sz="4000" u="none" strike="noStrike" spc="5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hình</a:t>
              </a:r>
              <a:r>
                <a:rPr lang="en-US" sz="4000" u="none" strike="noStrike" spc="5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000" u="none" strike="noStrike" spc="5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dạng</a:t>
              </a:r>
              <a:endParaRPr lang="en-US" sz="4000" u="none" strike="noStrike" spc="50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6771408" y="7994349"/>
            <a:ext cx="1206467" cy="660541"/>
          </a:xfrm>
          <a:custGeom>
            <a:avLst/>
            <a:gdLst/>
            <a:ahLst/>
            <a:cxnLst/>
            <a:rect l="l" t="t" r="r" b="b"/>
            <a:pathLst>
              <a:path w="1206467" h="660541">
                <a:moveTo>
                  <a:pt x="0" y="0"/>
                </a:moveTo>
                <a:lnTo>
                  <a:pt x="1206468" y="0"/>
                </a:lnTo>
                <a:lnTo>
                  <a:pt x="1206468" y="660541"/>
                </a:lnTo>
                <a:lnTo>
                  <a:pt x="0" y="6605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2897155" y="6594475"/>
            <a:ext cx="5952823" cy="2021140"/>
          </a:xfrm>
          <a:custGeom>
            <a:avLst/>
            <a:gdLst/>
            <a:ahLst/>
            <a:cxnLst/>
            <a:rect l="l" t="t" r="r" b="b"/>
            <a:pathLst>
              <a:path w="5952823" h="2021140">
                <a:moveTo>
                  <a:pt x="5952822" y="0"/>
                </a:moveTo>
                <a:lnTo>
                  <a:pt x="0" y="0"/>
                </a:lnTo>
                <a:lnTo>
                  <a:pt x="0" y="2021140"/>
                </a:lnTo>
                <a:lnTo>
                  <a:pt x="5952822" y="2021140"/>
                </a:lnTo>
                <a:lnTo>
                  <a:pt x="59528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6754" b="-1035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29000" y="2286000"/>
            <a:ext cx="11430000" cy="5715000"/>
            <a:chOff x="0" y="0"/>
            <a:chExt cx="3010370" cy="15051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0370" cy="1505185"/>
            </a:xfrm>
            <a:custGeom>
              <a:avLst/>
              <a:gdLst/>
              <a:ahLst/>
              <a:cxnLst/>
              <a:rect l="l" t="t" r="r" b="b"/>
              <a:pathLst>
                <a:path w="3010370" h="1505185">
                  <a:moveTo>
                    <a:pt x="0" y="0"/>
                  </a:moveTo>
                  <a:lnTo>
                    <a:pt x="3010370" y="0"/>
                  </a:lnTo>
                  <a:lnTo>
                    <a:pt x="3010370" y="1505185"/>
                  </a:lnTo>
                  <a:lnTo>
                    <a:pt x="0" y="1505185"/>
                  </a:lnTo>
                  <a:close/>
                </a:path>
              </a:pathLst>
            </a:custGeom>
            <a:solidFill>
              <a:srgbClr val="F9E7E5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3010370" cy="150518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13200"/>
                </a:lnSpc>
              </a:pPr>
              <a:endParaRPr lang="en-US" sz="11000" spc="110" dirty="0">
                <a:solidFill>
                  <a:srgbClr val="152A51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-376612">
            <a:off x="5961406" y="990763"/>
            <a:ext cx="6954249" cy="2173957"/>
            <a:chOff x="-102393" y="-86868"/>
            <a:chExt cx="1003457" cy="437493"/>
          </a:xfrm>
        </p:grpSpPr>
        <p:sp>
          <p:nvSpPr>
            <p:cNvPr id="7" name="Freeform 7"/>
            <p:cNvSpPr/>
            <p:nvPr/>
          </p:nvSpPr>
          <p:spPr>
            <a:xfrm>
              <a:off x="-102393" y="-86868"/>
              <a:ext cx="1003457" cy="406586"/>
            </a:xfrm>
            <a:custGeom>
              <a:avLst/>
              <a:gdLst/>
              <a:ahLst/>
              <a:cxnLst/>
              <a:rect l="l" t="t" r="r" b="b"/>
              <a:pathLst>
                <a:path w="1003457" h="406586">
                  <a:moveTo>
                    <a:pt x="0" y="0"/>
                  </a:moveTo>
                  <a:lnTo>
                    <a:pt x="1003457" y="0"/>
                  </a:lnTo>
                  <a:lnTo>
                    <a:pt x="1003457" y="406586"/>
                  </a:lnTo>
                  <a:lnTo>
                    <a:pt x="0" y="406586"/>
                  </a:lnTo>
                  <a:close/>
                </a:path>
              </a:pathLst>
            </a:custGeom>
            <a:solidFill>
              <a:srgbClr val="152A51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-96567" y="-65486"/>
              <a:ext cx="990511" cy="416111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7200"/>
                </a:lnSpc>
              </a:pPr>
              <a:r>
                <a:rPr lang="en-US" sz="5400" spc="6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II . </a:t>
              </a:r>
              <a:r>
                <a:rPr lang="en-US" sz="5400" spc="6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Tính</a:t>
              </a:r>
              <a:r>
                <a:rPr lang="en-US" sz="5400" spc="6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5400" spc="6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chất</a:t>
              </a:r>
              <a:r>
                <a:rPr lang="en-US" sz="5400" spc="6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5400" spc="6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từ</a:t>
              </a:r>
              <a:r>
                <a:rPr lang="en-US" sz="5400" spc="6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5400" spc="6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của</a:t>
              </a:r>
              <a:r>
                <a:rPr lang="en-US" sz="5400" spc="6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5400" spc="6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</a:t>
              </a:r>
              <a:r>
                <a:rPr lang="en-US" sz="5400" spc="6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5400" spc="6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châm</a:t>
              </a:r>
              <a:endParaRPr lang="en-US" sz="5400" spc="60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10800000">
            <a:off x="14630400" y="2351329"/>
            <a:ext cx="1128502" cy="1861447"/>
          </a:xfrm>
          <a:custGeom>
            <a:avLst/>
            <a:gdLst/>
            <a:ahLst/>
            <a:cxnLst/>
            <a:rect l="l" t="t" r="r" b="b"/>
            <a:pathLst>
              <a:path w="1128502" h="1861447">
                <a:moveTo>
                  <a:pt x="0" y="0"/>
                </a:moveTo>
                <a:lnTo>
                  <a:pt x="1128502" y="0"/>
                </a:lnTo>
                <a:lnTo>
                  <a:pt x="1128502" y="1861447"/>
                </a:lnTo>
                <a:lnTo>
                  <a:pt x="0" y="18614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914231" y="1771258"/>
            <a:ext cx="1090844" cy="1029484"/>
          </a:xfrm>
          <a:custGeom>
            <a:avLst/>
            <a:gdLst/>
            <a:ahLst/>
            <a:cxnLst/>
            <a:rect l="l" t="t" r="r" b="b"/>
            <a:pathLst>
              <a:path w="1090844" h="1029484">
                <a:moveTo>
                  <a:pt x="0" y="0"/>
                </a:moveTo>
                <a:lnTo>
                  <a:pt x="1090844" y="0"/>
                </a:lnTo>
                <a:lnTo>
                  <a:pt x="1090844" y="1029484"/>
                </a:lnTo>
                <a:lnTo>
                  <a:pt x="0" y="1029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467429" y="3385708"/>
            <a:ext cx="11399347" cy="439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Trả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lời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các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câu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hỏi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trang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87</a:t>
            </a:r>
          </a:p>
          <a:p>
            <a:pPr lvl="0">
              <a:lnSpc>
                <a:spcPts val="4899"/>
              </a:lnSpc>
              <a:spcBef>
                <a:spcPct val="0"/>
              </a:spcBef>
            </a:pP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Câu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1 : </a:t>
            </a:r>
            <a:r>
              <a:rPr lang="vi-VN" sz="3600" dirty="0"/>
              <a:t>Một đầu kim luôn chỉ hướng nào và đầu kia của kim luôn chỉ hướng nào (hướng bắc hay hướng nam)?</a:t>
            </a:r>
            <a:endParaRPr lang="en-US" sz="3600" dirty="0"/>
          </a:p>
          <a:p>
            <a:pPr lvl="0">
              <a:lnSpc>
                <a:spcPts val="4899"/>
              </a:lnSpc>
              <a:spcBef>
                <a:spcPct val="0"/>
              </a:spcBef>
            </a:pPr>
            <a:r>
              <a:rPr lang="en-US" sz="3600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600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Câu</a:t>
            </a:r>
            <a:r>
              <a:rPr lang="en-US" sz="3600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2 :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thí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rút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nam</a:t>
            </a:r>
            <a:r>
              <a:rPr lang="en-US" sz="3600" dirty="0"/>
              <a:t> </a:t>
            </a:r>
            <a:r>
              <a:rPr lang="en-US" sz="3600" dirty="0" err="1"/>
              <a:t>châm</a:t>
            </a:r>
            <a:r>
              <a:rPr lang="en-US" sz="3600" dirty="0"/>
              <a:t>?</a:t>
            </a:r>
          </a:p>
          <a:p>
            <a:pPr lvl="0">
              <a:lnSpc>
                <a:spcPts val="4899"/>
              </a:lnSpc>
              <a:spcBef>
                <a:spcPct val="0"/>
              </a:spcBef>
            </a:pPr>
            <a:r>
              <a:rPr lang="en-US" sz="3600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600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Câu</a:t>
            </a:r>
            <a:r>
              <a:rPr lang="en-US" sz="3600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3 :</a:t>
            </a:r>
            <a:r>
              <a:rPr lang="vi-VN" sz="3600" dirty="0"/>
              <a:t>Dùng kim nam châm xác định các hướng nam, bắc, đông, tây ở trong phòng học.</a:t>
            </a:r>
            <a:endParaRPr lang="en-US" sz="3499" b="1" u="none" strike="noStrike" dirty="0">
              <a:solidFill>
                <a:srgbClr val="152A5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295400" y="4914900"/>
            <a:ext cx="1208991" cy="0"/>
          </a:xfrm>
          <a:prstGeom prst="line">
            <a:avLst/>
          </a:prstGeom>
          <a:ln w="38100" cap="flat">
            <a:solidFill>
              <a:srgbClr val="152A5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5651662" y="4914900"/>
            <a:ext cx="1208991" cy="0"/>
          </a:xfrm>
          <a:prstGeom prst="line">
            <a:avLst/>
          </a:prstGeom>
          <a:ln w="38100" cap="flat">
            <a:solidFill>
              <a:srgbClr val="152A5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4387850"/>
            <a:ext cx="1116013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81500"/>
            <a:ext cx="1116013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19" y="4387850"/>
            <a:ext cx="2554287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0" y="4381500"/>
            <a:ext cx="1109663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1104900"/>
            <a:ext cx="1059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loại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mà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 hay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gặp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cuộc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sống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385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43000" y="1809750"/>
            <a:ext cx="16002000" cy="0"/>
          </a:xfrm>
          <a:prstGeom prst="line">
            <a:avLst/>
          </a:prstGeom>
          <a:ln w="28575" cap="flat">
            <a:solidFill>
              <a:srgbClr val="152A5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143000" y="2476500"/>
            <a:ext cx="14287500" cy="1333500"/>
            <a:chOff x="0" y="0"/>
            <a:chExt cx="3762963" cy="3512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2963" cy="351210"/>
            </a:xfrm>
            <a:custGeom>
              <a:avLst/>
              <a:gdLst/>
              <a:ahLst/>
              <a:cxnLst/>
              <a:rect l="l" t="t" r="r" b="b"/>
              <a:pathLst>
                <a:path w="3762963" h="351210">
                  <a:moveTo>
                    <a:pt x="0" y="0"/>
                  </a:moveTo>
                  <a:lnTo>
                    <a:pt x="3762963" y="0"/>
                  </a:lnTo>
                  <a:lnTo>
                    <a:pt x="3762963" y="351210"/>
                  </a:lnTo>
                  <a:lnTo>
                    <a:pt x="0" y="351210"/>
                  </a:lnTo>
                  <a:close/>
                </a:path>
              </a:pathLst>
            </a:custGeom>
            <a:solidFill>
              <a:srgbClr val="152A51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3762963" cy="360735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5040"/>
                </a:lnSpc>
              </a:pPr>
              <a:r>
                <a:rPr lang="en-US" sz="4200" spc="42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Hình</a:t>
              </a:r>
              <a:r>
                <a:rPr lang="en-US" sz="4200" spc="42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200" spc="42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ảnh</a:t>
              </a:r>
              <a:r>
                <a:rPr lang="en-US" sz="4200" spc="42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18.3 – Kim </a:t>
              </a:r>
              <a:r>
                <a:rPr lang="en-US" sz="4200" spc="42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</a:t>
              </a:r>
              <a:r>
                <a:rPr lang="en-US" sz="4200" spc="42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4200" spc="42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châm</a:t>
              </a:r>
              <a:endParaRPr lang="en-US" sz="4200" spc="4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5811500" y="2476500"/>
            <a:ext cx="1333500" cy="1333500"/>
          </a:xfrm>
          <a:custGeom>
            <a:avLst/>
            <a:gdLst/>
            <a:ahLst/>
            <a:cxnLst/>
            <a:rect l="l" t="t" r="r" b="b"/>
            <a:pathLst>
              <a:path w="1333500" h="1333500">
                <a:moveTo>
                  <a:pt x="0" y="0"/>
                </a:moveTo>
                <a:lnTo>
                  <a:pt x="1333500" y="0"/>
                </a:lnTo>
                <a:lnTo>
                  <a:pt x="133350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43000" y="552996"/>
            <a:ext cx="138684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899"/>
              </a:lnSpc>
              <a:spcBef>
                <a:spcPct val="0"/>
              </a:spcBef>
            </a:pPr>
            <a:r>
              <a:rPr lang="en-US" sz="3600" dirty="0"/>
              <a:t>  </a:t>
            </a:r>
            <a:r>
              <a:rPr lang="vi-VN" sz="3600" dirty="0"/>
              <a:t>Một đầu kim luôn chỉ hướng nào và đầu kia của kim luôn chỉ hướng nào (hướng bắc hay hướng nam)?</a:t>
            </a:r>
            <a:endParaRPr lang="en-US" sz="3499" dirty="0">
              <a:solidFill>
                <a:srgbClr val="152A5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525500" y="889000"/>
            <a:ext cx="361950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Câu hỏi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59119"/>
            <a:ext cx="5029200" cy="496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781800" y="4139680"/>
            <a:ext cx="1066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Cabin Medium" charset="0"/>
              </a:rPr>
              <a:t>- Khi kim nam châm đã nằm cân bằng, đầu sơn màu đỏ luôn chỉ theo hướng Bắc, đầu sơn màu xanh luôn chỉ theo hướng Nam.</a:t>
            </a:r>
            <a:endParaRPr lang="en-US" sz="4400" dirty="0">
              <a:latin typeface="Cabin Medium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930" y="6303635"/>
            <a:ext cx="4369739" cy="3243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00" y="2476500"/>
            <a:ext cx="14287500" cy="1333500"/>
            <a:chOff x="0" y="0"/>
            <a:chExt cx="3762963" cy="351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2963" cy="351210"/>
            </a:xfrm>
            <a:custGeom>
              <a:avLst/>
              <a:gdLst/>
              <a:ahLst/>
              <a:cxnLst/>
              <a:rect l="l" t="t" r="r" b="b"/>
              <a:pathLst>
                <a:path w="3762963" h="351210">
                  <a:moveTo>
                    <a:pt x="0" y="0"/>
                  </a:moveTo>
                  <a:lnTo>
                    <a:pt x="3762963" y="0"/>
                  </a:lnTo>
                  <a:lnTo>
                    <a:pt x="3762963" y="351210"/>
                  </a:lnTo>
                  <a:lnTo>
                    <a:pt x="0" y="351210"/>
                  </a:lnTo>
                  <a:close/>
                </a:path>
              </a:pathLst>
            </a:custGeom>
            <a:solidFill>
              <a:srgbClr val="152A51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3762963" cy="360735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5040"/>
                </a:lnSpc>
              </a:pPr>
              <a:endParaRPr lang="en-US" sz="4200" spc="42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5811500" y="2476500"/>
            <a:ext cx="1333500" cy="1333500"/>
          </a:xfrm>
          <a:custGeom>
            <a:avLst/>
            <a:gdLst/>
            <a:ahLst/>
            <a:cxnLst/>
            <a:rect l="l" t="t" r="r" b="b"/>
            <a:pathLst>
              <a:path w="1333500" h="1333500">
                <a:moveTo>
                  <a:pt x="0" y="0"/>
                </a:moveTo>
                <a:lnTo>
                  <a:pt x="1333500" y="0"/>
                </a:lnTo>
                <a:lnTo>
                  <a:pt x="1333500" y="1333500"/>
                </a:lnTo>
                <a:lnTo>
                  <a:pt x="0" y="133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240470" y="2918574"/>
            <a:ext cx="863684" cy="1200150"/>
          </a:xfrm>
          <a:custGeom>
            <a:avLst/>
            <a:gdLst/>
            <a:ahLst/>
            <a:cxnLst/>
            <a:rect l="l" t="t" r="r" b="b"/>
            <a:pathLst>
              <a:path w="2298833" h="2940367">
                <a:moveTo>
                  <a:pt x="0" y="0"/>
                </a:moveTo>
                <a:lnTo>
                  <a:pt x="2298833" y="0"/>
                </a:lnTo>
                <a:lnTo>
                  <a:pt x="2298833" y="2940368"/>
                </a:lnTo>
                <a:lnTo>
                  <a:pt x="0" y="29403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3482" y="1670851"/>
            <a:ext cx="795711" cy="1010733"/>
          </a:xfrm>
          <a:custGeom>
            <a:avLst/>
            <a:gdLst/>
            <a:ahLst/>
            <a:cxnLst/>
            <a:rect l="l" t="t" r="r" b="b"/>
            <a:pathLst>
              <a:path w="2238765" h="2767013">
                <a:moveTo>
                  <a:pt x="0" y="0"/>
                </a:moveTo>
                <a:lnTo>
                  <a:pt x="2238764" y="0"/>
                </a:lnTo>
                <a:lnTo>
                  <a:pt x="2238764" y="2767013"/>
                </a:lnTo>
                <a:lnTo>
                  <a:pt x="0" y="27670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478250" y="3009900"/>
            <a:ext cx="1524441" cy="1017499"/>
          </a:xfrm>
          <a:custGeom>
            <a:avLst/>
            <a:gdLst/>
            <a:ahLst/>
            <a:cxnLst/>
            <a:rect l="l" t="t" r="r" b="b"/>
            <a:pathLst>
              <a:path w="3048142" h="1862138">
                <a:moveTo>
                  <a:pt x="0" y="0"/>
                </a:moveTo>
                <a:lnTo>
                  <a:pt x="3048141" y="0"/>
                </a:lnTo>
                <a:lnTo>
                  <a:pt x="3048141" y="1862138"/>
                </a:lnTo>
                <a:lnTo>
                  <a:pt x="0" y="18621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399999">
            <a:off x="15380191" y="1973682"/>
            <a:ext cx="218568" cy="722129"/>
          </a:xfrm>
          <a:custGeom>
            <a:avLst/>
            <a:gdLst/>
            <a:ahLst/>
            <a:cxnLst/>
            <a:rect l="l" t="t" r="r" b="b"/>
            <a:pathLst>
              <a:path w="928116" h="2933700">
                <a:moveTo>
                  <a:pt x="0" y="0"/>
                </a:moveTo>
                <a:lnTo>
                  <a:pt x="928116" y="0"/>
                </a:lnTo>
                <a:lnTo>
                  <a:pt x="928116" y="2933700"/>
                </a:lnTo>
                <a:lnTo>
                  <a:pt x="0" y="2933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457200" y="1807417"/>
            <a:ext cx="16687800" cy="2333"/>
          </a:xfrm>
          <a:prstGeom prst="line">
            <a:avLst/>
          </a:prstGeom>
          <a:ln w="28575" cap="flat">
            <a:solidFill>
              <a:srgbClr val="152A5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9906000" y="8306489"/>
            <a:ext cx="2857500" cy="951811"/>
            <a:chOff x="0" y="0"/>
            <a:chExt cx="1220083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20083" cy="406400"/>
            </a:xfrm>
            <a:custGeom>
              <a:avLst/>
              <a:gdLst/>
              <a:ahLst/>
              <a:cxnLst/>
              <a:rect l="l" t="t" r="r" b="b"/>
              <a:pathLst>
                <a:path w="1220083" h="406400">
                  <a:moveTo>
                    <a:pt x="1016883" y="0"/>
                  </a:moveTo>
                  <a:cubicBezTo>
                    <a:pt x="1129107" y="0"/>
                    <a:pt x="1220083" y="90976"/>
                    <a:pt x="1220083" y="203200"/>
                  </a:cubicBezTo>
                  <a:cubicBezTo>
                    <a:pt x="1220083" y="315424"/>
                    <a:pt x="1129107" y="406400"/>
                    <a:pt x="10168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0C2BC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66675"/>
              <a:ext cx="1220083" cy="339725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34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Đồng</a:t>
              </a:r>
              <a:endPara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524500" y="8306489"/>
            <a:ext cx="2857500" cy="951811"/>
            <a:chOff x="0" y="0"/>
            <a:chExt cx="1220083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20083" cy="406400"/>
            </a:xfrm>
            <a:custGeom>
              <a:avLst/>
              <a:gdLst/>
              <a:ahLst/>
              <a:cxnLst/>
              <a:rect l="l" t="t" r="r" b="b"/>
              <a:pathLst>
                <a:path w="1220083" h="406400">
                  <a:moveTo>
                    <a:pt x="1016883" y="0"/>
                  </a:moveTo>
                  <a:cubicBezTo>
                    <a:pt x="1129107" y="0"/>
                    <a:pt x="1220083" y="90976"/>
                    <a:pt x="1220083" y="203200"/>
                  </a:cubicBezTo>
                  <a:cubicBezTo>
                    <a:pt x="1220083" y="315424"/>
                    <a:pt x="1129107" y="406400"/>
                    <a:pt x="10168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0C2BC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66675"/>
              <a:ext cx="1220083" cy="339725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34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Thép</a:t>
              </a:r>
              <a:endPara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43000" y="8306489"/>
            <a:ext cx="2857500" cy="951811"/>
            <a:chOff x="0" y="0"/>
            <a:chExt cx="1220083" cy="4064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20083" cy="406400"/>
            </a:xfrm>
            <a:custGeom>
              <a:avLst/>
              <a:gdLst/>
              <a:ahLst/>
              <a:cxnLst/>
              <a:rect l="l" t="t" r="r" b="b"/>
              <a:pathLst>
                <a:path w="1220083" h="406400">
                  <a:moveTo>
                    <a:pt x="1016883" y="0"/>
                  </a:moveTo>
                  <a:cubicBezTo>
                    <a:pt x="1129107" y="0"/>
                    <a:pt x="1220083" y="90976"/>
                    <a:pt x="1220083" y="203200"/>
                  </a:cubicBezTo>
                  <a:cubicBezTo>
                    <a:pt x="1220083" y="315424"/>
                    <a:pt x="1129107" y="406400"/>
                    <a:pt x="10168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0C2BC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66675"/>
              <a:ext cx="1220083" cy="339725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34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Sắt</a:t>
              </a:r>
              <a:endPara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287500" y="8306489"/>
            <a:ext cx="2857500" cy="951811"/>
            <a:chOff x="0" y="0"/>
            <a:chExt cx="1220083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0083" cy="406400"/>
            </a:xfrm>
            <a:custGeom>
              <a:avLst/>
              <a:gdLst/>
              <a:ahLst/>
              <a:cxnLst/>
              <a:rect l="l" t="t" r="r" b="b"/>
              <a:pathLst>
                <a:path w="1220083" h="406400">
                  <a:moveTo>
                    <a:pt x="1016883" y="0"/>
                  </a:moveTo>
                  <a:cubicBezTo>
                    <a:pt x="1129107" y="0"/>
                    <a:pt x="1220083" y="90976"/>
                    <a:pt x="1220083" y="203200"/>
                  </a:cubicBezTo>
                  <a:cubicBezTo>
                    <a:pt x="1220083" y="315424"/>
                    <a:pt x="1129107" y="406400"/>
                    <a:pt x="10168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0C2BC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66675"/>
              <a:ext cx="1220083" cy="339725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3499" b="1" dirty="0" err="1">
                  <a:solidFill>
                    <a:srgbClr val="152A51"/>
                  </a:solidFill>
                  <a:latin typeface="Cabin Medium"/>
                  <a:ea typeface="Cabin Medium"/>
                  <a:cs typeface="Cabin Medium"/>
                  <a:sym typeface="Cabin Medium"/>
                </a:rPr>
                <a:t>Nhôm</a:t>
              </a:r>
              <a:endPara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864850" y="857522"/>
            <a:ext cx="13423816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899"/>
              </a:lnSpc>
              <a:spcBef>
                <a:spcPct val="0"/>
              </a:spcBef>
            </a:pP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b="1" dirty="0" err="1"/>
              <a:t>thí</a:t>
            </a:r>
            <a:r>
              <a:rPr lang="en-US" sz="3600" b="1" dirty="0"/>
              <a:t> </a:t>
            </a:r>
            <a:r>
              <a:rPr lang="en-US" sz="3600" b="1" dirty="0" err="1"/>
              <a:t>nghiệm</a:t>
            </a:r>
            <a:r>
              <a:rPr lang="en-US" sz="3600" b="1" dirty="0"/>
              <a:t> </a:t>
            </a:r>
            <a:r>
              <a:rPr lang="en-US" sz="3600" dirty="0" err="1"/>
              <a:t>trên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rút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nam</a:t>
            </a:r>
            <a:r>
              <a:rPr lang="en-US" sz="3600" dirty="0"/>
              <a:t> </a:t>
            </a:r>
            <a:r>
              <a:rPr lang="en-US" sz="3600" dirty="0" err="1"/>
              <a:t>châm</a:t>
            </a:r>
            <a:r>
              <a:rPr lang="en-US" sz="3600" dirty="0"/>
              <a:t>?</a:t>
            </a:r>
            <a:endParaRPr lang="en-US" sz="3499" dirty="0">
              <a:solidFill>
                <a:srgbClr val="152A5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525500" y="889000"/>
            <a:ext cx="361950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152A51"/>
                </a:solidFill>
                <a:latin typeface="Cabin Bold"/>
                <a:ea typeface="Cabin Bold"/>
                <a:cs typeface="Cabin Bold"/>
                <a:sym typeface="Cabin Bold"/>
              </a:rPr>
              <a:t>Câu hỏi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76400" y="2681585"/>
            <a:ext cx="13754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Từ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các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thí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nghiệm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trên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, ta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kết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luận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53000" y="5219700"/>
            <a:ext cx="8781571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charset="0"/>
              </a:rPr>
              <a:t>Nam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charset="0"/>
              </a:rPr>
              <a:t>châm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charset="0"/>
              </a:rPr>
              <a:t>có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charset="0"/>
              </a:rPr>
              <a:t>tính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charset="0"/>
              </a:rPr>
              <a:t>chất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charset="0"/>
              </a:rPr>
              <a:t>từ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bin Medium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513"/>
            <a:ext cx="18311327" cy="1057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1714499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Câu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ytone One" charset="0"/>
              </a:rPr>
              <a:t> 3 :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3863" y="3290083"/>
            <a:ext cx="1356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/>
              <a:t>Khi kim nam châm nằm cân bằng:</a:t>
            </a:r>
          </a:p>
          <a:p>
            <a:r>
              <a:rPr lang="vi-VN" sz="3600" dirty="0"/>
              <a:t>+ Đầu kim</a:t>
            </a:r>
            <a:r>
              <a:rPr lang="en-US" sz="3600" dirty="0"/>
              <a:t> </a:t>
            </a:r>
            <a:r>
              <a:rPr lang="vi-VN" sz="3600" dirty="0"/>
              <a:t>nam châm màu đỏ chỉ về đâu thì đó là hướng Bắc.</a:t>
            </a:r>
          </a:p>
          <a:p>
            <a:r>
              <a:rPr lang="vi-VN" sz="3600" dirty="0"/>
              <a:t>+ Đầu ki</a:t>
            </a:r>
            <a:r>
              <a:rPr lang="en-US" sz="3600" dirty="0"/>
              <a:t>m</a:t>
            </a:r>
            <a:r>
              <a:rPr lang="vi-VN" sz="3600" dirty="0"/>
              <a:t> nam châm màu xanh (hoặc trắng) chỉ về đâu thì đó là hướng Nam.</a:t>
            </a:r>
          </a:p>
          <a:p>
            <a:r>
              <a:rPr lang="vi-VN" sz="3600" dirty="0"/>
              <a:t>+ Hướng Đông nằm phía bên phải hướng Bắc - Nam.</a:t>
            </a:r>
          </a:p>
          <a:p>
            <a:r>
              <a:rPr lang="vi-VN" sz="3600" dirty="0"/>
              <a:t>+ Hướng Tây nằm phía bên trái hướng Bắc - Nam.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823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1220447" y="5562813"/>
            <a:ext cx="1120622" cy="5273517"/>
          </a:xfrm>
          <a:custGeom>
            <a:avLst/>
            <a:gdLst/>
            <a:ahLst/>
            <a:cxnLst/>
            <a:rect l="l" t="t" r="r" b="b"/>
            <a:pathLst>
              <a:path w="1120622" h="5273517">
                <a:moveTo>
                  <a:pt x="0" y="0"/>
                </a:moveTo>
                <a:lnTo>
                  <a:pt x="1120623" y="0"/>
                </a:lnTo>
                <a:lnTo>
                  <a:pt x="1120623" y="5273517"/>
                </a:lnTo>
                <a:lnTo>
                  <a:pt x="0" y="5273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29000" y="2286000"/>
            <a:ext cx="11430000" cy="5715000"/>
            <a:chOff x="0" y="0"/>
            <a:chExt cx="3010370" cy="15051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0370" cy="1505185"/>
            </a:xfrm>
            <a:custGeom>
              <a:avLst/>
              <a:gdLst/>
              <a:ahLst/>
              <a:cxnLst/>
              <a:rect l="l" t="t" r="r" b="b"/>
              <a:pathLst>
                <a:path w="3010370" h="1505185">
                  <a:moveTo>
                    <a:pt x="0" y="0"/>
                  </a:moveTo>
                  <a:lnTo>
                    <a:pt x="3010370" y="0"/>
                  </a:lnTo>
                  <a:lnTo>
                    <a:pt x="3010370" y="1505185"/>
                  </a:lnTo>
                  <a:lnTo>
                    <a:pt x="0" y="1505185"/>
                  </a:lnTo>
                  <a:close/>
                </a:path>
              </a:pathLst>
            </a:custGeom>
            <a:solidFill>
              <a:srgbClr val="F9E7E5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3010370" cy="150518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13200"/>
                </a:lnSpc>
              </a:pPr>
              <a:endParaRPr lang="en-US" sz="11000" spc="110" dirty="0">
                <a:solidFill>
                  <a:srgbClr val="152A51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39000" y="1703639"/>
            <a:ext cx="3810000" cy="1543758"/>
            <a:chOff x="0" y="0"/>
            <a:chExt cx="1003457" cy="4065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03457" cy="406586"/>
            </a:xfrm>
            <a:custGeom>
              <a:avLst/>
              <a:gdLst/>
              <a:ahLst/>
              <a:cxnLst/>
              <a:rect l="l" t="t" r="r" b="b"/>
              <a:pathLst>
                <a:path w="1003457" h="406586">
                  <a:moveTo>
                    <a:pt x="0" y="0"/>
                  </a:moveTo>
                  <a:lnTo>
                    <a:pt x="1003457" y="0"/>
                  </a:lnTo>
                  <a:lnTo>
                    <a:pt x="1003457" y="406586"/>
                  </a:lnTo>
                  <a:lnTo>
                    <a:pt x="0" y="406586"/>
                  </a:lnTo>
                  <a:close/>
                </a:path>
              </a:pathLst>
            </a:custGeom>
            <a:solidFill>
              <a:srgbClr val="152A51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003457" cy="416111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7200"/>
                </a:lnSpc>
              </a:pPr>
              <a:r>
                <a:rPr lang="en-US" sz="6000" spc="6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Viết</a:t>
              </a:r>
              <a:endParaRPr lang="en-US" sz="6000" spc="60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8413080">
            <a:off x="2707064" y="3706629"/>
            <a:ext cx="1365454" cy="1362041"/>
          </a:xfrm>
          <a:custGeom>
            <a:avLst/>
            <a:gdLst/>
            <a:ahLst/>
            <a:cxnLst/>
            <a:rect l="l" t="t" r="r" b="b"/>
            <a:pathLst>
              <a:path w="1365454" h="1362041">
                <a:moveTo>
                  <a:pt x="0" y="0"/>
                </a:moveTo>
                <a:lnTo>
                  <a:pt x="1365454" y="0"/>
                </a:lnTo>
                <a:lnTo>
                  <a:pt x="1365454" y="1362041"/>
                </a:lnTo>
                <a:lnTo>
                  <a:pt x="0" y="13620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210652" y="2088165"/>
            <a:ext cx="1315495" cy="1034308"/>
          </a:xfrm>
          <a:custGeom>
            <a:avLst/>
            <a:gdLst/>
            <a:ahLst/>
            <a:cxnLst/>
            <a:rect l="l" t="t" r="r" b="b"/>
            <a:pathLst>
              <a:path w="1315495" h="1034308">
                <a:moveTo>
                  <a:pt x="0" y="0"/>
                </a:moveTo>
                <a:lnTo>
                  <a:pt x="1315495" y="0"/>
                </a:lnTo>
                <a:lnTo>
                  <a:pt x="1315495" y="1034308"/>
                </a:lnTo>
                <a:lnTo>
                  <a:pt x="0" y="1034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4286250" y="6946900"/>
            <a:ext cx="1208991" cy="0"/>
          </a:xfrm>
          <a:prstGeom prst="line">
            <a:avLst/>
          </a:prstGeom>
          <a:ln w="38100" cap="flat">
            <a:solidFill>
              <a:srgbClr val="152A5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2792759" y="6946900"/>
            <a:ext cx="1208991" cy="0"/>
          </a:xfrm>
          <a:prstGeom prst="line">
            <a:avLst/>
          </a:prstGeom>
          <a:ln w="38100" cap="flat">
            <a:solidFill>
              <a:srgbClr val="152A5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5029199" y="3572557"/>
            <a:ext cx="8839200" cy="314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-Nam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châm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hút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được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các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vật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bằng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sắt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và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một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số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hợp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kim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của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sắt</a:t>
            </a:r>
            <a:endParaRPr lang="en-US" sz="3499" b="1" u="none" strike="noStrike" dirty="0">
              <a:solidFill>
                <a:srgbClr val="152A51"/>
              </a:solidFill>
              <a:latin typeface="Cabin Medium"/>
              <a:ea typeface="Cabin Medium"/>
              <a:cs typeface="Cabin Medium"/>
              <a:sym typeface="Cabin Medium"/>
            </a:endParaRPr>
          </a:p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-Kim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nam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châm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tự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do ở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trạng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thái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cân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bằng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thì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một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đầu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luôn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chỉ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hướng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Bắc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,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đầu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kia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luôn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chỉ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hướng</a:t>
            </a:r>
            <a:r>
              <a:rPr lang="en-US" sz="3499" b="1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Nam</a:t>
            </a:r>
            <a:endParaRPr lang="en-US" sz="3499" b="1" u="none" strike="noStrike" dirty="0">
              <a:solidFill>
                <a:srgbClr val="152A5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78140" y="6431452"/>
            <a:ext cx="1168168" cy="3458422"/>
          </a:xfrm>
          <a:custGeom>
            <a:avLst/>
            <a:gdLst/>
            <a:ahLst/>
            <a:cxnLst/>
            <a:rect l="l" t="t" r="r" b="b"/>
            <a:pathLst>
              <a:path w="1168168" h="3458422">
                <a:moveTo>
                  <a:pt x="0" y="0"/>
                </a:moveTo>
                <a:lnTo>
                  <a:pt x="1168168" y="0"/>
                </a:lnTo>
                <a:lnTo>
                  <a:pt x="1168168" y="3458421"/>
                </a:lnTo>
                <a:lnTo>
                  <a:pt x="0" y="34584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71273" r="-56391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437562" y="3127022"/>
            <a:ext cx="1115427" cy="4032957"/>
          </a:xfrm>
          <a:custGeom>
            <a:avLst/>
            <a:gdLst/>
            <a:ahLst/>
            <a:cxnLst/>
            <a:rect l="l" t="t" r="r" b="b"/>
            <a:pathLst>
              <a:path w="1115427" h="4032957">
                <a:moveTo>
                  <a:pt x="0" y="0"/>
                </a:moveTo>
                <a:lnTo>
                  <a:pt x="1115427" y="0"/>
                </a:lnTo>
                <a:lnTo>
                  <a:pt x="1115427" y="4032956"/>
                </a:lnTo>
                <a:lnTo>
                  <a:pt x="0" y="40329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71743" t="-42012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404119" y="1482726"/>
            <a:ext cx="11454881" cy="6518274"/>
            <a:chOff x="-6553" y="-211562"/>
            <a:chExt cx="3016923" cy="17167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10370" cy="1505185"/>
            </a:xfrm>
            <a:custGeom>
              <a:avLst/>
              <a:gdLst/>
              <a:ahLst/>
              <a:cxnLst/>
              <a:rect l="l" t="t" r="r" b="b"/>
              <a:pathLst>
                <a:path w="3010370" h="1505185">
                  <a:moveTo>
                    <a:pt x="0" y="0"/>
                  </a:moveTo>
                  <a:lnTo>
                    <a:pt x="3010370" y="0"/>
                  </a:lnTo>
                  <a:lnTo>
                    <a:pt x="3010370" y="1505185"/>
                  </a:lnTo>
                  <a:lnTo>
                    <a:pt x="0" y="1505185"/>
                  </a:lnTo>
                  <a:close/>
                </a:path>
              </a:pathLst>
            </a:custGeom>
            <a:solidFill>
              <a:srgbClr val="F9E7E5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-6553" y="-211562"/>
              <a:ext cx="3010370" cy="150518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13200"/>
                </a:lnSpc>
              </a:pPr>
              <a:r>
                <a:rPr lang="en-US" sz="7200" spc="110" dirty="0">
                  <a:solidFill>
                    <a:srgbClr val="152A5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III . </a:t>
              </a:r>
              <a:r>
                <a:rPr lang="en-US" sz="7200" spc="110" dirty="0" err="1">
                  <a:solidFill>
                    <a:srgbClr val="152A5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Tương</a:t>
              </a:r>
              <a:r>
                <a:rPr lang="en-US" sz="7200" spc="110" dirty="0">
                  <a:solidFill>
                    <a:srgbClr val="152A5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7200" spc="110" dirty="0" err="1">
                  <a:solidFill>
                    <a:srgbClr val="152A5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tác</a:t>
              </a:r>
              <a:r>
                <a:rPr lang="en-US" sz="7200" spc="110" dirty="0">
                  <a:solidFill>
                    <a:srgbClr val="152A5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7200" spc="110" dirty="0" err="1">
                  <a:solidFill>
                    <a:srgbClr val="152A5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giữa</a:t>
              </a:r>
              <a:r>
                <a:rPr lang="en-US" sz="7200" spc="110" dirty="0">
                  <a:solidFill>
                    <a:srgbClr val="152A5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2 </a:t>
              </a:r>
              <a:r>
                <a:rPr lang="en-US" sz="7200" spc="110" dirty="0" err="1">
                  <a:solidFill>
                    <a:srgbClr val="152A5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</a:t>
              </a:r>
              <a:r>
                <a:rPr lang="en-US" sz="7200" spc="110" dirty="0">
                  <a:solidFill>
                    <a:srgbClr val="152A5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 </a:t>
              </a:r>
              <a:r>
                <a:rPr lang="en-US" sz="7200" spc="110" dirty="0" err="1">
                  <a:solidFill>
                    <a:srgbClr val="152A51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châm</a:t>
              </a:r>
              <a:endParaRPr lang="en-US" sz="7200" spc="110" dirty="0">
                <a:solidFill>
                  <a:srgbClr val="152A51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398270">
            <a:off x="13266466" y="727443"/>
            <a:ext cx="5026159" cy="1192122"/>
            <a:chOff x="269562" y="-102254"/>
            <a:chExt cx="1261802" cy="422469"/>
          </a:xfrm>
        </p:grpSpPr>
        <p:sp>
          <p:nvSpPr>
            <p:cNvPr id="8" name="Freeform 8"/>
            <p:cNvSpPr/>
            <p:nvPr/>
          </p:nvSpPr>
          <p:spPr>
            <a:xfrm>
              <a:off x="269562" y="-102254"/>
              <a:ext cx="1259401" cy="406586"/>
            </a:xfrm>
            <a:custGeom>
              <a:avLst/>
              <a:gdLst/>
              <a:ahLst/>
              <a:cxnLst/>
              <a:rect l="l" t="t" r="r" b="b"/>
              <a:pathLst>
                <a:path w="1003457" h="406586">
                  <a:moveTo>
                    <a:pt x="0" y="0"/>
                  </a:moveTo>
                  <a:lnTo>
                    <a:pt x="1003457" y="0"/>
                  </a:lnTo>
                  <a:lnTo>
                    <a:pt x="1003457" y="406586"/>
                  </a:lnTo>
                  <a:lnTo>
                    <a:pt x="0" y="406586"/>
                  </a:lnTo>
                  <a:close/>
                </a:path>
              </a:pathLst>
            </a:custGeom>
            <a:solidFill>
              <a:srgbClr val="152A51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336508" y="-95896"/>
              <a:ext cx="1194856" cy="416111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marL="0" lvl="0" indent="0" algn="ctr">
                <a:lnSpc>
                  <a:spcPts val="7200"/>
                </a:lnSpc>
              </a:pPr>
              <a:r>
                <a:rPr lang="en-US" sz="6000" spc="60" dirty="0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Nam </a:t>
              </a:r>
              <a:r>
                <a:rPr lang="en-US" sz="6000" spc="60" dirty="0" err="1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châm</a:t>
              </a:r>
              <a:endParaRPr lang="en-US" sz="6000" spc="60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3058656" y="2123355"/>
            <a:ext cx="740687" cy="769545"/>
          </a:xfrm>
          <a:custGeom>
            <a:avLst/>
            <a:gdLst/>
            <a:ahLst/>
            <a:cxnLst/>
            <a:rect l="l" t="t" r="r" b="b"/>
            <a:pathLst>
              <a:path w="740687" h="769545">
                <a:moveTo>
                  <a:pt x="0" y="0"/>
                </a:moveTo>
                <a:lnTo>
                  <a:pt x="740687" y="0"/>
                </a:lnTo>
                <a:lnTo>
                  <a:pt x="740687" y="769545"/>
                </a:lnTo>
                <a:lnTo>
                  <a:pt x="0" y="769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4286250" y="6946900"/>
            <a:ext cx="1208991" cy="0"/>
          </a:xfrm>
          <a:prstGeom prst="line">
            <a:avLst/>
          </a:prstGeom>
          <a:ln w="38100" cap="flat">
            <a:solidFill>
              <a:srgbClr val="152A5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2792759" y="6946900"/>
            <a:ext cx="1208991" cy="0"/>
          </a:xfrm>
          <a:prstGeom prst="line">
            <a:avLst/>
          </a:prstGeom>
          <a:ln w="38100" cap="flat">
            <a:solidFill>
              <a:srgbClr val="152A5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6286500" y="6600825"/>
            <a:ext cx="571500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Thí</a:t>
            </a:r>
            <a:r>
              <a:rPr lang="en-US" sz="3499" b="1" u="none" strike="noStrike" dirty="0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 </a:t>
            </a:r>
            <a:r>
              <a:rPr lang="en-US" sz="3499" b="1" u="none" strike="noStrike" dirty="0" err="1">
                <a:solidFill>
                  <a:srgbClr val="152A51"/>
                </a:solidFill>
                <a:latin typeface="Cabin Medium"/>
                <a:ea typeface="Cabin Medium"/>
                <a:cs typeface="Cabin Medium"/>
                <a:sym typeface="Cabin Medium"/>
              </a:rPr>
              <a:t>nghiệm</a:t>
            </a:r>
            <a:endParaRPr lang="en-US" sz="3499" b="1" u="none" strike="noStrike" dirty="0">
              <a:solidFill>
                <a:srgbClr val="152A51"/>
              </a:solidFill>
              <a:latin typeface="Cabin Medium"/>
              <a:ea typeface="Cabin Medium"/>
              <a:cs typeface="Cabin Medium"/>
              <a:sym typeface="Cabin Medium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612</Words>
  <Application>Microsoft Office PowerPoint</Application>
  <PresentationFormat>Custom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Paytone One</vt:lpstr>
      <vt:lpstr>Calibri</vt:lpstr>
      <vt:lpstr>Arial</vt:lpstr>
      <vt:lpstr>Cabin Medium</vt:lpstr>
      <vt:lpstr>Cabin Bold</vt:lpstr>
      <vt:lpstr>Cabin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Từ tính Trắc nghiệm Bản thuyết trình Xanh lá đậm Xanh dương Gọn gàng Phong cách cắt dán</dc:title>
  <dc:creator>Admin</dc:creator>
  <cp:lastModifiedBy>Ha Chi</cp:lastModifiedBy>
  <cp:revision>7</cp:revision>
  <dcterms:created xsi:type="dcterms:W3CDTF">2006-08-16T00:00:00Z</dcterms:created>
  <dcterms:modified xsi:type="dcterms:W3CDTF">2025-05-11T08:35:51Z</dcterms:modified>
  <dc:identifier>DAGjTds0loo</dc:identifier>
</cp:coreProperties>
</file>